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2" r:id="rId1"/>
    <p:sldMasterId id="2147483663" r:id="rId2"/>
  </p:sldMasterIdLst>
  <p:notesMasterIdLst>
    <p:notesMasterId r:id="rId86"/>
  </p:notesMasterIdLst>
  <p:handoutMasterIdLst>
    <p:handoutMasterId r:id="rId87"/>
  </p:handoutMasterIdLst>
  <p:sldIdLst>
    <p:sldId id="447" r:id="rId3"/>
    <p:sldId id="332" r:id="rId4"/>
    <p:sldId id="343" r:id="rId5"/>
    <p:sldId id="344" r:id="rId6"/>
    <p:sldId id="345" r:id="rId7"/>
    <p:sldId id="389" r:id="rId8"/>
    <p:sldId id="346" r:id="rId9"/>
    <p:sldId id="694" r:id="rId10"/>
    <p:sldId id="424" r:id="rId11"/>
    <p:sldId id="1195" r:id="rId12"/>
    <p:sldId id="428" r:id="rId13"/>
    <p:sldId id="1194" r:id="rId14"/>
    <p:sldId id="448" r:id="rId15"/>
    <p:sldId id="450" r:id="rId16"/>
    <p:sldId id="1196" r:id="rId17"/>
    <p:sldId id="393" r:id="rId18"/>
    <p:sldId id="429" r:id="rId19"/>
    <p:sldId id="451" r:id="rId20"/>
    <p:sldId id="452" r:id="rId21"/>
    <p:sldId id="453" r:id="rId22"/>
    <p:sldId id="1197" r:id="rId23"/>
    <p:sldId id="397" r:id="rId24"/>
    <p:sldId id="454" r:id="rId25"/>
    <p:sldId id="1198" r:id="rId26"/>
    <p:sldId id="355" r:id="rId27"/>
    <p:sldId id="356" r:id="rId28"/>
    <p:sldId id="431" r:id="rId29"/>
    <p:sldId id="455" r:id="rId30"/>
    <p:sldId id="400" r:id="rId31"/>
    <p:sldId id="456" r:id="rId32"/>
    <p:sldId id="1201" r:id="rId33"/>
    <p:sldId id="432" r:id="rId34"/>
    <p:sldId id="433" r:id="rId35"/>
    <p:sldId id="457" r:id="rId36"/>
    <p:sldId id="403" r:id="rId37"/>
    <p:sldId id="1199" r:id="rId38"/>
    <p:sldId id="434" r:id="rId39"/>
    <p:sldId id="688" r:id="rId40"/>
    <p:sldId id="406" r:id="rId41"/>
    <p:sldId id="695" r:id="rId42"/>
    <p:sldId id="1200" r:id="rId43"/>
    <p:sldId id="696" r:id="rId44"/>
    <p:sldId id="435" r:id="rId45"/>
    <p:sldId id="436" r:id="rId46"/>
    <p:sldId id="1202" r:id="rId47"/>
    <p:sldId id="411" r:id="rId48"/>
    <p:sldId id="459" r:id="rId49"/>
    <p:sldId id="460" r:id="rId50"/>
    <p:sldId id="461" r:id="rId51"/>
    <p:sldId id="370" r:id="rId52"/>
    <p:sldId id="697" r:id="rId53"/>
    <p:sldId id="413" r:id="rId54"/>
    <p:sldId id="462" r:id="rId55"/>
    <p:sldId id="440" r:id="rId56"/>
    <p:sldId id="1203" r:id="rId57"/>
    <p:sldId id="416" r:id="rId58"/>
    <p:sldId id="417" r:id="rId59"/>
    <p:sldId id="1204" r:id="rId60"/>
    <p:sldId id="691" r:id="rId61"/>
    <p:sldId id="418" r:id="rId62"/>
    <p:sldId id="376" r:id="rId63"/>
    <p:sldId id="692" r:id="rId64"/>
    <p:sldId id="1206" r:id="rId65"/>
    <p:sldId id="463" r:id="rId66"/>
    <p:sldId id="1205" r:id="rId67"/>
    <p:sldId id="443" r:id="rId68"/>
    <p:sldId id="1207" r:id="rId69"/>
    <p:sldId id="1208" r:id="rId70"/>
    <p:sldId id="380" r:id="rId71"/>
    <p:sldId id="464" r:id="rId72"/>
    <p:sldId id="465" r:id="rId73"/>
    <p:sldId id="382" r:id="rId74"/>
    <p:sldId id="1209" r:id="rId75"/>
    <p:sldId id="466" r:id="rId76"/>
    <p:sldId id="1210" r:id="rId77"/>
    <p:sldId id="1211" r:id="rId78"/>
    <p:sldId id="444" r:id="rId79"/>
    <p:sldId id="421" r:id="rId80"/>
    <p:sldId id="693" r:id="rId81"/>
    <p:sldId id="386" r:id="rId82"/>
    <p:sldId id="388" r:id="rId83"/>
    <p:sldId id="1192" r:id="rId84"/>
    <p:sldId id="687" r:id="rId85"/>
  </p:sldIdLst>
  <p:sldSz cx="9144000" cy="6858000" type="screen4x3"/>
  <p:notesSz cx="6858000" cy="9144000"/>
  <p:embeddedFontLst>
    <p:embeddedFont>
      <p:font typeface="Calibri" panose="020F0502020204030204" pitchFamily="34" charset="0"/>
      <p:regular r:id="rId88"/>
      <p:bold r:id="rId89"/>
      <p:italic r:id="rId90"/>
      <p:boldItalic r:id="rId91"/>
    </p:embeddedFont>
    <p:embeddedFont>
      <p:font typeface="Verdana" panose="020B0604030504040204" pitchFamily="34" charset="0"/>
      <p:regular r:id="rId92"/>
      <p:bold r:id="rId93"/>
      <p:italic r:id="rId94"/>
      <p:boldItalic r:id="rId9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32" userDrawn="1">
          <p15:clr>
            <a:srgbClr val="A4A3A4"/>
          </p15:clr>
        </p15:guide>
        <p15:guide id="2" pos="264" userDrawn="1">
          <p15:clr>
            <a:srgbClr val="A4A3A4"/>
          </p15:clr>
        </p15:guide>
        <p15:guide id="3" pos="5488" userDrawn="1">
          <p15:clr>
            <a:srgbClr val="A4A3A4"/>
          </p15:clr>
        </p15:guide>
        <p15:guide id="4" pos="2880" userDrawn="1">
          <p15:clr>
            <a:srgbClr val="A4A3A4"/>
          </p15:clr>
        </p15:guide>
        <p15:guide id="5" orient="horz" pos="414" userDrawn="1">
          <p15:clr>
            <a:srgbClr val="A4A3A4"/>
          </p15:clr>
        </p15:guide>
        <p15:guide id="6" orient="horz" pos="640" userDrawn="1">
          <p15:clr>
            <a:srgbClr val="A4A3A4"/>
          </p15:clr>
        </p15:guide>
        <p15:guide id="7"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72" autoAdjust="0"/>
    <p:restoredTop sz="91579" autoAdjust="0"/>
  </p:normalViewPr>
  <p:slideViewPr>
    <p:cSldViewPr snapToGrid="0" snapToObjects="1">
      <p:cViewPr varScale="1">
        <p:scale>
          <a:sx n="105" d="100"/>
          <a:sy n="105" d="100"/>
        </p:scale>
        <p:origin x="1782" y="102"/>
      </p:cViewPr>
      <p:guideLst>
        <p:guide orient="horz" pos="4032"/>
        <p:guide pos="264"/>
        <p:guide pos="5488"/>
        <p:guide pos="2880"/>
        <p:guide orient="horz" pos="414"/>
        <p:guide orient="horz" pos="640"/>
        <p:guide orient="horz" pos="2160"/>
      </p:guideLst>
    </p:cSldViewPr>
  </p:slideViewPr>
  <p:outlineViewPr>
    <p:cViewPr>
      <p:scale>
        <a:sx n="33" d="100"/>
        <a:sy n="33" d="100"/>
      </p:scale>
      <p:origin x="0" y="-40272"/>
    </p:cViewPr>
  </p:outlineViewPr>
  <p:notesTextViewPr>
    <p:cViewPr>
      <p:scale>
        <a:sx n="3" d="2"/>
        <a:sy n="3" d="2"/>
      </p:scale>
      <p:origin x="0" y="0"/>
    </p:cViewPr>
  </p:notesTextViewPr>
  <p:sorterViewPr>
    <p:cViewPr varScale="1">
      <p:scale>
        <a:sx n="100" d="100"/>
        <a:sy n="100" d="100"/>
      </p:scale>
      <p:origin x="0" y="-9330"/>
    </p:cViewPr>
  </p:sorterViewPr>
  <p:notesViewPr>
    <p:cSldViewPr snapToGrid="0" snapToObjects="1">
      <p:cViewPr varScale="1">
        <p:scale>
          <a:sx n="68" d="100"/>
          <a:sy n="68" d="100"/>
        </p:scale>
        <p:origin x="3060"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font" Target="fonts/font2.fntdata"/><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font" Target="fonts/font3.fntdata"/><Relationship Id="rId95" Type="http://schemas.openxmlformats.org/officeDocument/2006/relationships/font" Target="fonts/font8.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font" Target="fonts/font6.fntdata"/><Relationship Id="rId98"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font" Target="fonts/font1.fntdata"/><Relationship Id="rId91" Type="http://schemas.openxmlformats.org/officeDocument/2006/relationships/font" Target="fonts/font4.fntdata"/><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94" Type="http://schemas.openxmlformats.org/officeDocument/2006/relationships/font" Target="fonts/font7.fntdata"/><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8/7/2023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r>
              <a:rPr lang="en-US" dirty="0"/>
              <a:t>INSTRUCTOR NOTE: This presentation includes text explanation notes, you can use to teach the course. When in SLIDE SHOW mode, you RIGHT CLICK and select SHOW PRESENTER VIEW, to use the notes.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84467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59998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97659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40537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18104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21802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Wire size is shown on all schematics. For example, ● FIGURE 9.19 illustrates a rear side-marker bulb circuit diagram where “.8” indicates the metric wire gauge size in square millimeters (mm 2) and “P P L” indicates a solid purple wire.  The wire diagram also shows that the color of the wire changes at the number C210. This stands for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“connector #210” and is used for reference purposes. The symbol for the connection can vary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depending on the manufacturer. The color change from purple (P P L) to purple with a white tracer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(P P L/W H T). The ground circuit is the “.8 B L K” wire.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FIGURE 9.20 shows many of the electrical and electronic symbols that are used in wiring and circuit grams.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91573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640586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Open circuit is any circuit that is not complete, or that lacks continuity, such as a broken wire.</a:t>
            </a:r>
          </a:p>
          <a:p>
            <a:r>
              <a:rPr lang="en-US" dirty="0"/>
              <a:t>Open circuits have the following features:</a:t>
            </a:r>
          </a:p>
          <a:p>
            <a:pPr marL="228600" indent="-228600">
              <a:buFont typeface="+mj-lt"/>
              <a:buAutoNum type="arabicPeriod"/>
            </a:pPr>
            <a:r>
              <a:rPr lang="en-US" dirty="0"/>
              <a:t>No current will flow through an open circuit.</a:t>
            </a:r>
          </a:p>
          <a:p>
            <a:pPr marL="228600" indent="-228600">
              <a:buFont typeface="+mj-lt"/>
              <a:buAutoNum type="arabicPeriod"/>
            </a:pPr>
            <a:r>
              <a:rPr lang="en-US" dirty="0"/>
              <a:t>An open circuit may be created by a break in the circuit or by a switch that opens (turns off) the circuit and prevents the flow of current. </a:t>
            </a:r>
          </a:p>
          <a:p>
            <a:pPr marL="228600" indent="-228600">
              <a:buFont typeface="+mj-lt"/>
              <a:buAutoNum type="arabicPeriod"/>
            </a:pPr>
            <a:r>
              <a:rPr lang="en-US" dirty="0"/>
              <a:t>In any circuit containing a power load and ground, an opening anywhere in the circuit will cause circuit not to work.</a:t>
            </a:r>
          </a:p>
          <a:p>
            <a:pPr marL="228600" indent="-228600">
              <a:buFont typeface="+mj-lt"/>
              <a:buAutoNum type="arabicPeriod"/>
            </a:pPr>
            <a:r>
              <a:rPr lang="en-US" dirty="0"/>
              <a:t> A light switch in a home and the headlight switch in a vehicle are examples of devices that open a circuit to control its operation.</a:t>
            </a:r>
          </a:p>
          <a:p>
            <a:pPr marL="0" indent="0">
              <a:buFontTx/>
              <a:buNone/>
            </a:pPr>
            <a:r>
              <a:rPr lang="en-US" b="1" dirty="0"/>
              <a:t>NOTE: A blown fuse opens the circuit to prevent damage to the components or wiring in the circuit in the event of an overload caused by a fault in the circuit</a:t>
            </a:r>
            <a:r>
              <a:rPr lang="en-US" dirty="0"/>
              <a:t>.</a:t>
            </a: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49108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sz="1200" b="1" u="sng" dirty="0">
                <a:latin typeface="Arial" panose="020B0604020202020204" pitchFamily="34" charset="0"/>
                <a:cs typeface="Arial" panose="020B0604020202020204" pitchFamily="34" charset="0"/>
              </a:rPr>
              <a:t>Short-to-Voltage</a:t>
            </a:r>
            <a:r>
              <a:rPr lang="en-US" sz="1200" dirty="0">
                <a:latin typeface="Arial" panose="020B0604020202020204" pitchFamily="34" charset="0"/>
                <a:cs typeface="Arial" panose="020B0604020202020204" pitchFamily="34" charset="0"/>
              </a:rPr>
              <a:t> If a wire (conductor) or component is shorted to voltage, it is commonly referred to as being </a:t>
            </a:r>
          </a:p>
          <a:p>
            <a:r>
              <a:rPr lang="en-US" sz="1200" dirty="0">
                <a:latin typeface="Arial" panose="020B0604020202020204" pitchFamily="34" charset="0"/>
                <a:cs typeface="Arial" panose="020B0604020202020204" pitchFamily="34" charset="0"/>
              </a:rPr>
              <a:t>shorted. A short-to-voltage occurs when the power side of one circuit is electrically connected to </a:t>
            </a:r>
          </a:p>
          <a:p>
            <a:r>
              <a:rPr lang="en-US" sz="1200" dirty="0">
                <a:latin typeface="Arial" panose="020B0604020202020204" pitchFamily="34" charset="0"/>
                <a:cs typeface="Arial" panose="020B0604020202020204" pitchFamily="34" charset="0"/>
              </a:rPr>
              <a:t>the power side of another circuit. </a:t>
            </a:r>
          </a:p>
          <a:p>
            <a:r>
              <a:rPr lang="en-US" sz="1200" dirty="0">
                <a:latin typeface="Arial" panose="020B0604020202020204" pitchFamily="34" charset="0"/>
                <a:cs typeface="Arial" panose="020B0604020202020204" pitchFamily="34" charset="0"/>
              </a:rPr>
              <a:t>A short circuit has the following features:</a:t>
            </a:r>
          </a:p>
          <a:p>
            <a:r>
              <a:rPr lang="en-US" sz="1200" dirty="0">
                <a:latin typeface="Arial" panose="020B0604020202020204" pitchFamily="34" charset="0"/>
                <a:cs typeface="Arial" panose="020B0604020202020204" pitchFamily="34" charset="0"/>
              </a:rPr>
              <a:t>1. It is a complete circuit in which the current usually bypasses some or all of the resistance in the circuit.</a:t>
            </a:r>
          </a:p>
          <a:p>
            <a:r>
              <a:rPr lang="en-US" sz="1200" dirty="0">
                <a:latin typeface="Arial" panose="020B0604020202020204" pitchFamily="34" charset="0"/>
                <a:cs typeface="Arial" panose="020B0604020202020204" pitchFamily="34" charset="0"/>
              </a:rPr>
              <a:t>2. It involves the power side of the circuit.</a:t>
            </a:r>
          </a:p>
          <a:p>
            <a:r>
              <a:rPr lang="en-US" sz="1200" dirty="0">
                <a:latin typeface="Arial" panose="020B0604020202020204" pitchFamily="34" charset="0"/>
                <a:cs typeface="Arial" panose="020B0604020202020204" pitchFamily="34" charset="0"/>
              </a:rPr>
              <a:t>3. It involves a copper-to-copper connection (two power side wires touching together).</a:t>
            </a:r>
          </a:p>
          <a:p>
            <a:r>
              <a:rPr lang="en-US" sz="1200" dirty="0">
                <a:latin typeface="Arial" panose="020B0604020202020204" pitchFamily="34" charset="0"/>
                <a:cs typeface="Arial" panose="020B0604020202020204" pitchFamily="34" charset="0"/>
              </a:rPr>
              <a:t>4. It is also called a short-to-voltage.</a:t>
            </a:r>
          </a:p>
          <a:p>
            <a:r>
              <a:rPr lang="en-US" sz="1200" dirty="0">
                <a:latin typeface="Arial" panose="020B0604020202020204" pitchFamily="34" charset="0"/>
                <a:cs typeface="Arial" panose="020B0604020202020204" pitchFamily="34" charset="0"/>
              </a:rPr>
              <a:t>5.  It usually affects more than one circuit. In this case, if one circuit is electrically connected to another circuit, one of the circuits may operate when it is not supposed to because it is being supplied power from another circuit.</a:t>
            </a:r>
          </a:p>
          <a:p>
            <a:r>
              <a:rPr lang="en-US" sz="1200" dirty="0">
                <a:latin typeface="Arial" panose="020B0604020202020204" pitchFamily="34" charset="0"/>
                <a:cs typeface="Arial" panose="020B0604020202020204" pitchFamily="34" charset="0"/>
              </a:rPr>
              <a:t>6. It may or may not blow a fuse.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Two glowing bulbs in parallel connection are connected to two switches at one end and to the ground at the other. One switch is on and the other is off. The switches are connected to the positive terminal of the battery; its negative terminal is grounded to the body of the vehicle. There is a short-to voltage between the two connections, which bypasses the switch that is off and thus illuminates the bulb. </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3166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A load (light bulb) is connected to a control device (open switch) by a conductor (wire) on one end and to the return conductor ground on the other. The switch is connected to the protection device (fuse) which is connected to the positive terminal of the power source (battery). The negative terminal of the battery is connected to the return conductor ground. A closed switch is also seen.</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87624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dirty="0">
                <a:latin typeface="Arial" panose="020B0604020202020204" pitchFamily="34" charset="0"/>
                <a:cs typeface="Arial" panose="020B0604020202020204" pitchFamily="34" charset="0"/>
              </a:rPr>
              <a:t>A </a:t>
            </a:r>
            <a:r>
              <a:rPr lang="en-US" sz="1200" b="1" u="sng" dirty="0">
                <a:latin typeface="Arial" panose="020B0604020202020204" pitchFamily="34" charset="0"/>
                <a:cs typeface="Arial" panose="020B0604020202020204" pitchFamily="34" charset="0"/>
              </a:rPr>
              <a:t>short-to-ground</a:t>
            </a:r>
            <a:r>
              <a:rPr lang="en-US" sz="1200" dirty="0">
                <a:latin typeface="Arial" panose="020B0604020202020204" pitchFamily="34" charset="0"/>
                <a:cs typeface="Arial" panose="020B0604020202020204" pitchFamily="34" charset="0"/>
              </a:rPr>
              <a:t> is a type of short circuit that occurs when the current bypasses part of the nor- </a:t>
            </a:r>
          </a:p>
          <a:p>
            <a:r>
              <a:rPr lang="en-US" sz="1200" dirty="0">
                <a:latin typeface="Arial" panose="020B0604020202020204" pitchFamily="34" charset="0"/>
                <a:cs typeface="Arial" panose="020B0604020202020204" pitchFamily="34" charset="0"/>
              </a:rPr>
              <a:t>mal circuit and flows directly to ground. A short-to-ground has the following features:</a:t>
            </a:r>
          </a:p>
          <a:p>
            <a:pPr marL="228600" indent="-228600">
              <a:buFont typeface="+mj-lt"/>
              <a:buAutoNum type="arabicPeriod"/>
            </a:pPr>
            <a:r>
              <a:rPr lang="en-US" sz="1200" dirty="0">
                <a:latin typeface="Arial" panose="020B0604020202020204" pitchFamily="34" charset="0"/>
                <a:cs typeface="Arial" panose="020B0604020202020204" pitchFamily="34" charset="0"/>
              </a:rPr>
              <a:t>Because the ground return circuit is metal (vehicle frame, engine, or body), it is often identified as having current flowing from copper to steel.</a:t>
            </a:r>
          </a:p>
          <a:p>
            <a:pPr marL="228600" indent="-228600">
              <a:buFont typeface="+mj-lt"/>
              <a:buAutoNum type="arabicPeriod"/>
            </a:pPr>
            <a:r>
              <a:rPr lang="en-US" sz="1200" dirty="0">
                <a:latin typeface="Arial" panose="020B0604020202020204" pitchFamily="34" charset="0"/>
                <a:cs typeface="Arial" panose="020B0604020202020204" pitchFamily="34" charset="0"/>
              </a:rPr>
              <a:t> A short-to-ground can occur at any place where a power path wire accidentally touches a return path wire or conductor. ● SEE Figure 9.24.</a:t>
            </a:r>
          </a:p>
          <a:p>
            <a:pPr marL="228600" indent="-228600">
              <a:buFont typeface="+mj-lt"/>
              <a:buAutoNum type="arabicPeriod"/>
            </a:pPr>
            <a:r>
              <a:rPr lang="en-US" sz="1200" dirty="0">
                <a:latin typeface="Arial" panose="020B0604020202020204" pitchFamily="34" charset="0"/>
                <a:cs typeface="Arial" panose="020B0604020202020204" pitchFamily="34" charset="0"/>
              </a:rPr>
              <a:t> A defective component or circuit that is shorted to ground is commonly called grounded.</a:t>
            </a:r>
          </a:p>
          <a:p>
            <a:pPr marL="228600" indent="-228600">
              <a:buFont typeface="+mj-lt"/>
              <a:buAutoNum type="arabicPeriod"/>
            </a:pPr>
            <a:r>
              <a:rPr lang="en-US" sz="1200" dirty="0">
                <a:latin typeface="Arial" panose="020B0604020202020204" pitchFamily="34" charset="0"/>
                <a:cs typeface="Arial" panose="020B0604020202020204" pitchFamily="34" charset="0"/>
              </a:rPr>
              <a:t>A short-to-ground almost always results in a blown fuse, damaged connectors, or melted wires.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High resistance is resistance higher than normal circuit resistance usually caused by following:</a:t>
            </a:r>
          </a:p>
          <a:p>
            <a:r>
              <a:rPr lang="en-US" sz="1200" dirty="0">
                <a:latin typeface="Arial" panose="020B0604020202020204" pitchFamily="34" charset="0"/>
                <a:cs typeface="Arial" panose="020B0604020202020204" pitchFamily="34" charset="0"/>
              </a:rPr>
              <a:t>■ Corroded connections or sockets</a:t>
            </a:r>
          </a:p>
          <a:p>
            <a:r>
              <a:rPr lang="en-US" sz="1200" dirty="0">
                <a:latin typeface="Arial" panose="020B0604020202020204" pitchFamily="34" charset="0"/>
                <a:cs typeface="Arial" panose="020B0604020202020204" pitchFamily="34" charset="0"/>
              </a:rPr>
              <a:t>■ Loose terminals in a connector</a:t>
            </a:r>
          </a:p>
          <a:p>
            <a:r>
              <a:rPr lang="en-US" sz="1200" dirty="0">
                <a:latin typeface="Arial" panose="020B0604020202020204" pitchFamily="34" charset="0"/>
                <a:cs typeface="Arial" panose="020B0604020202020204" pitchFamily="34" charset="0"/>
              </a:rPr>
              <a:t>■ Loose ground connections</a:t>
            </a:r>
          </a:p>
          <a:p>
            <a:r>
              <a:rPr lang="en-US" sz="1200" dirty="0">
                <a:latin typeface="Arial" panose="020B0604020202020204" pitchFamily="34" charset="0"/>
                <a:cs typeface="Arial" panose="020B0604020202020204" pitchFamily="34" charset="0"/>
              </a:rPr>
              <a:t>If there is high resistance anywhere in a circuit, it may cause the following problems:</a:t>
            </a:r>
          </a:p>
          <a:p>
            <a:r>
              <a:rPr lang="en-US" sz="1200" dirty="0">
                <a:latin typeface="Arial" panose="020B0604020202020204" pitchFamily="34" charset="0"/>
                <a:cs typeface="Arial" panose="020B0604020202020204" pitchFamily="34" charset="0"/>
              </a:rPr>
              <a:t>1. Slow operation of a motor-driven unit, such as when the transfer case makes a range change.</a:t>
            </a:r>
          </a:p>
          <a:p>
            <a:r>
              <a:rPr lang="en-US" sz="1200" dirty="0">
                <a:latin typeface="Arial" panose="020B0604020202020204" pitchFamily="34" charset="0"/>
                <a:cs typeface="Arial" panose="020B0604020202020204" pitchFamily="34" charset="0"/>
              </a:rPr>
              <a:t>2. Dim lights</a:t>
            </a:r>
          </a:p>
          <a:p>
            <a:r>
              <a:rPr lang="en-US" sz="1200" dirty="0">
                <a:latin typeface="Arial" panose="020B0604020202020204" pitchFamily="34" charset="0"/>
                <a:cs typeface="Arial" panose="020B0604020202020204" pitchFamily="34" charset="0"/>
              </a:rPr>
              <a:t>3. “Clicking” of relays or solenoids</a:t>
            </a:r>
          </a:p>
          <a:p>
            <a:r>
              <a:rPr lang="en-US" sz="1200" dirty="0">
                <a:latin typeface="Arial" panose="020B0604020202020204" pitchFamily="34" charset="0"/>
                <a:cs typeface="Arial" panose="020B0604020202020204" pitchFamily="34" charset="0"/>
              </a:rPr>
              <a:t>4. No operation of a circuit or electrical component</a:t>
            </a:r>
          </a:p>
          <a:p>
            <a:endParaRPr lang="en-US" sz="1200" dirty="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A glowing bulb is connected to a closed switch by a conductor on one end which connected to the positive terminal of a battery. The other end of the bulb and the negative terminal of a battery are grounded at the body of the vehicle. A short to ground marked by dotted lines is connected from the conductor to the body of the vehicle where it is grounded.</a:t>
            </a:r>
            <a:r>
              <a:rPr lang="en-US" sz="1200" dirty="0">
                <a:latin typeface="Arial" panose="020B0604020202020204" pitchFamily="34" charset="0"/>
                <a:cs typeface="Arial" panose="020B0604020202020204" pitchFamily="34" charset="0"/>
              </a:rPr>
              <a:t> </a:t>
            </a:r>
            <a:endParaRPr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54909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70637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554997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Three bulbs are connected in series to an ignition switch at one end and to the ground at the other. There is an accidental open in the connection in between the second and the third bulb from the left. The switch is connected to the positive terminal of the battery which is grounded at its negative terminal. Three testers are connected to each bulb at one end and to a chassis ground at the other. The two testers to the left of the open glow while the tester to the right of the open does not, indicating a break in the circuit.</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7022126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The parts are labelled as follows. The top part of the multimeter shows the digital display and buttons for display hold, toggle button, min/max recording, manual range, backlight, continuity beeper, relative readings, frequency and duty cycle. A knob at the center known as the rotary switch has symbols for the diode test, capacitance, A C or D C Amperes and Milliamperes, Ohms (resistance), A C or D C microamperes, D C millivolts, D C Volts, A C Volts. Blow the knob there are four terminals: amperes input terminal, milliamp/microamp input terminal, volts, ohms, common terminal, and volts, ohms, diode check input terminal. The amperes input terminal and the common terminal are 10 amperes max fused with an alert symbol, the milliamp/microamp input terminal and the common terminal are 400 milliamps max fused, and the common terminal, and volts, ohms, diode check input terminal are 1000 volts max grounded.</a:t>
            </a:r>
            <a:r>
              <a:rPr lang="en-US" sz="1200" dirty="0">
                <a:latin typeface="Arial" panose="020B0604020202020204" pitchFamily="34" charset="0"/>
                <a:cs typeface="Arial" panose="020B0604020202020204" pitchFamily="34" charset="0"/>
              </a:rPr>
              <a:t> </a:t>
            </a:r>
            <a:endParaRPr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7572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605310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dirty="0">
                <a:latin typeface="Arial" panose="020B0604020202020204" pitchFamily="34" charset="0"/>
                <a:cs typeface="Arial" panose="020B0604020202020204" pitchFamily="34" charset="0"/>
              </a:rPr>
              <a:t>Figure 9.30 </a:t>
            </a:r>
            <a:r>
              <a:rPr lang="en-US" sz="1200" dirty="0">
                <a:latin typeface="Arial" panose="020B0604020202020204" pitchFamily="34" charset="0"/>
                <a:cs typeface="Arial" panose="020B0604020202020204" pitchFamily="34" charset="0"/>
              </a:rPr>
              <a:t>A typical autoranging digital multimeter automatically selects the proper scale to read the voltage being tested. The scale selected is usually displayed on the meter face. (</a:t>
            </a:r>
            <a:r>
              <a:rPr lang="en-US" sz="1200" b="1" dirty="0">
                <a:latin typeface="Arial" panose="020B0604020202020204" pitchFamily="34" charset="0"/>
                <a:cs typeface="Arial" panose="020B0604020202020204" pitchFamily="34" charset="0"/>
              </a:rPr>
              <a:t>a</a:t>
            </a:r>
            <a:r>
              <a:rPr lang="en-US" sz="1200" dirty="0">
                <a:latin typeface="Arial" panose="020B0604020202020204" pitchFamily="34" charset="0"/>
                <a:cs typeface="Arial" panose="020B0604020202020204" pitchFamily="34" charset="0"/>
              </a:rPr>
              <a:t>) Note that the display indicates “4,” meaning that this range can read up to 4 volts. (</a:t>
            </a:r>
            <a:r>
              <a:rPr lang="en-US" sz="1200" b="1" dirty="0">
                <a:latin typeface="Arial" panose="020B0604020202020204" pitchFamily="34" charset="0"/>
                <a:cs typeface="Arial" panose="020B0604020202020204" pitchFamily="34" charset="0"/>
              </a:rPr>
              <a:t>b</a:t>
            </a:r>
            <a:r>
              <a:rPr lang="en-US" sz="1200" dirty="0">
                <a:latin typeface="Arial" panose="020B0604020202020204" pitchFamily="34" charset="0"/>
                <a:cs typeface="Arial" panose="020B0604020202020204" pitchFamily="34" charset="0"/>
              </a:rPr>
              <a:t>) The range is now set to the 40 volt scale, meaning that the meter can read up to 40 volts on the scale. Any reading above this level will cause the meter to reset to a higher scale. If not set on autoranging, the meter display would indicate O L if a reading exceeds the limit of the scale selected.</a:t>
            </a:r>
          </a:p>
          <a:p>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D C volts (D C V). </a:t>
            </a:r>
            <a:r>
              <a:rPr lang="en-US" sz="1200" dirty="0">
                <a:latin typeface="Arial" panose="020B0604020202020204" pitchFamily="34" charset="0"/>
                <a:cs typeface="Arial" panose="020B0604020202020204" pitchFamily="34" charset="0"/>
              </a:rPr>
              <a:t>This setting is the most common for automotive use. Use this setting to measure </a:t>
            </a:r>
          </a:p>
          <a:p>
            <a:r>
              <a:rPr lang="en-US" sz="1200" dirty="0">
                <a:latin typeface="Arial" panose="020B0604020202020204" pitchFamily="34" charset="0"/>
                <a:cs typeface="Arial" panose="020B0604020202020204" pitchFamily="34" charset="0"/>
              </a:rPr>
              <a:t>battery voltage and voltage to all lighting and accessory circuits.</a:t>
            </a:r>
          </a:p>
          <a:p>
            <a:r>
              <a:rPr lang="en-US" sz="1200" b="1" dirty="0">
                <a:latin typeface="Arial" panose="020B0604020202020204" pitchFamily="34" charset="0"/>
                <a:cs typeface="Arial" panose="020B0604020202020204" pitchFamily="34" charset="0"/>
              </a:rPr>
              <a:t>A C volts (A C V). </a:t>
            </a:r>
            <a:r>
              <a:rPr lang="en-US" sz="1200" dirty="0">
                <a:latin typeface="Arial" panose="020B0604020202020204" pitchFamily="34" charset="0"/>
                <a:cs typeface="Arial" panose="020B0604020202020204" pitchFamily="34" charset="0"/>
              </a:rPr>
              <a:t>This setting is used to check some computer sensors and to check for unwanted A C </a:t>
            </a:r>
          </a:p>
          <a:p>
            <a:r>
              <a:rPr lang="en-US" sz="1200" dirty="0">
                <a:latin typeface="Arial" panose="020B0604020202020204" pitchFamily="34" charset="0"/>
                <a:cs typeface="Arial" panose="020B0604020202020204" pitchFamily="34" charset="0"/>
              </a:rPr>
              <a:t>voltage from alternators.</a:t>
            </a:r>
          </a:p>
          <a:p>
            <a:r>
              <a:rPr lang="en-US" sz="1200" b="1" dirty="0">
                <a:latin typeface="Arial" panose="020B0604020202020204" pitchFamily="34" charset="0"/>
                <a:cs typeface="Arial" panose="020B0604020202020204" pitchFamily="34" charset="0"/>
              </a:rPr>
              <a:t>Range</a:t>
            </a:r>
            <a:r>
              <a:rPr lang="en-US" sz="1200" dirty="0">
                <a:latin typeface="Arial" panose="020B0604020202020204" pitchFamily="34" charset="0"/>
                <a:cs typeface="Arial" panose="020B0604020202020204" pitchFamily="34" charset="0"/>
              </a:rPr>
              <a:t>. The range is automatically set for most meters but can be manually adjusted if needed.</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THINK OF MONEY  Digital meter displays can often be confusing. The display for a battery measured as 12 1/2 volts would be 12.50 V just as $12.50 is 12 dollars and 50 cents. A 1/2 volt reading on a digital meter will be displayed as 0.50 V, just as $0.50 is half of a dollar. It is more confusing when low values are displayed. E.G. if a voltage reading is 0.063 volt, an auto-ranging meter will display 63 millivolts (63 m V), or 63/1, 000 of a volt, or $63 of $1, 000. (It takes 1,000 m V to equal 1 volt.) Think of millivolts as </a:t>
            </a:r>
          </a:p>
          <a:p>
            <a:r>
              <a:rPr lang="en-US" sz="1200" dirty="0">
                <a:latin typeface="Arial" panose="020B0604020202020204" pitchFamily="34" charset="0"/>
                <a:cs typeface="Arial" panose="020B0604020202020204" pitchFamily="34" charset="0"/>
              </a:rPr>
              <a:t>one-tenth of a cent, with 1 volt being $1.00. Therefore, 630 millivolts are equal to $0.63 of $1.00 (630 tenths of a cent, or 63 cents). To avoid confusion, try to manually range the meter to read base units (whole volts). If the meter is ranged to base unit volts, 63 millivolts would be displayed as 0.063 or maybe just 0.06, depending ay capabilities of the meter.</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display screen of a digital multimeter has the words auto and D C and the number 4 at the top left, top right, and bottom right corners respectively. The number 4 is circled. A ruler has values from 0 to 10, a pointer points at around 3.8, and the reading shows the value 3.865 Volts. Text reads: Because the signal reading is below 4 volts, the meter autoranges to the 4-volt scale. In the 4-volt scale, this meter provides three decimal places.</a:t>
            </a:r>
            <a:r>
              <a:rPr lang="en-US" sz="1200" dirty="0">
                <a:latin typeface="Arial" panose="020B0604020202020204" pitchFamily="34" charset="0"/>
                <a:cs typeface="Arial" panose="020B0604020202020204" pitchFamily="34" charset="0"/>
              </a:rPr>
              <a:t> </a:t>
            </a: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134875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latin typeface="Arial" panose="020B0604020202020204" pitchFamily="34" charset="0"/>
                <a:cs typeface="Arial" panose="020B0604020202020204" pitchFamily="34" charset="0"/>
              </a:rPr>
              <a:t>Measuring Resistance</a:t>
            </a:r>
          </a:p>
          <a:p>
            <a:r>
              <a:rPr lang="en-US" dirty="0">
                <a:latin typeface="Arial" panose="020B0604020202020204" pitchFamily="34" charset="0"/>
                <a:cs typeface="Arial" panose="020B0604020202020204" pitchFamily="34" charset="0"/>
              </a:rPr>
              <a:t>An ohmmeter measures resistance in ohms of a component or circuit section </a:t>
            </a:r>
            <a:r>
              <a:rPr lang="en-US" b="1" u="sng" dirty="0">
                <a:latin typeface="Arial" panose="020B0604020202020204" pitchFamily="34" charset="0"/>
                <a:cs typeface="Arial" panose="020B0604020202020204" pitchFamily="34" charset="0"/>
              </a:rPr>
              <a:t>when no current is flowing </a:t>
            </a:r>
            <a:r>
              <a:rPr lang="en-US" dirty="0">
                <a:latin typeface="Arial" panose="020B0604020202020204" pitchFamily="34" charset="0"/>
                <a:cs typeface="Arial" panose="020B0604020202020204" pitchFamily="34" charset="0"/>
              </a:rPr>
              <a:t>through the </a:t>
            </a:r>
          </a:p>
          <a:p>
            <a:r>
              <a:rPr lang="en-US" dirty="0">
                <a:latin typeface="Arial" panose="020B0604020202020204" pitchFamily="34" charset="0"/>
                <a:cs typeface="Arial" panose="020B0604020202020204" pitchFamily="34" charset="0"/>
              </a:rPr>
              <a:t>circuit. An ohmmeter contains a battery (or other power source) and is connected in series with the </a:t>
            </a:r>
          </a:p>
          <a:p>
            <a:r>
              <a:rPr lang="en-US" dirty="0">
                <a:latin typeface="Arial" panose="020B0604020202020204" pitchFamily="34" charset="0"/>
                <a:cs typeface="Arial" panose="020B0604020202020204" pitchFamily="34" charset="0"/>
              </a:rPr>
              <a:t>component or wire being measured.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Zero ohms on the scale means that there is no resistance between the test leads, thus indicating continuity or a continuous path for the current to flow in a closed circuit.</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Infinity means no connection, as in an open circuit.</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Ohmmeters have no required polarity even though red and black test leads are used for resistance measurement. Different meters have different ways of indicating infinity resistance, or a reading higher than the scale allows. Examples of an over-limit display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include the following:</a:t>
            </a:r>
          </a:p>
          <a:p>
            <a:pPr marL="171450" indent="-171450">
              <a:buFont typeface="Arial" panose="020B0604020202020204" pitchFamily="34" charset="0"/>
              <a:buChar char="•"/>
            </a:pPr>
            <a:r>
              <a:rPr lang="en-US" b="1" u="sng" dirty="0">
                <a:latin typeface="Arial" panose="020B0604020202020204" pitchFamily="34" charset="0"/>
                <a:cs typeface="Arial" panose="020B0604020202020204" pitchFamily="34" charset="0"/>
              </a:rPr>
              <a:t>O L, meaning over limit or overload</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Flashing or solid number 1</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Flashing or solid number 3 on the left side of the display Check the meter instructions for the exact display used to indicate an open circuit or over-range reading.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To summarize, open and zero readings are as follows:</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0.00 Ω = Zero resistance (component or circuit has continuity)</a:t>
            </a: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O L </a:t>
            </a:r>
            <a:r>
              <a:rPr lang="en-US" dirty="0">
                <a:latin typeface="Arial" panose="020B0604020202020204" pitchFamily="34" charset="0"/>
                <a:cs typeface="Arial" panose="020B0604020202020204" pitchFamily="34" charset="0"/>
              </a:rPr>
              <a:t>= An open circuit (no current flows) or the reading is higher than the scale selected.</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166855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dirty="0">
                <a:latin typeface="Arial" panose="020B0604020202020204" pitchFamily="34" charset="0"/>
                <a:cs typeface="Arial" panose="020B0604020202020204" pitchFamily="34" charset="0"/>
              </a:rPr>
              <a:t>Figure 9.32 </a:t>
            </a:r>
            <a:r>
              <a:rPr lang="en-US" sz="1200" dirty="0">
                <a:latin typeface="Arial" panose="020B0604020202020204" pitchFamily="34" charset="0"/>
                <a:cs typeface="Arial" panose="020B0604020202020204" pitchFamily="34" charset="0"/>
              </a:rPr>
              <a:t>Many digital multimeters can have the display indicate zero to compensate for test lead resistance.</a:t>
            </a:r>
          </a:p>
          <a:p>
            <a:pPr marL="228600" indent="-228600">
              <a:buAutoNum type="arabicParenBoth"/>
            </a:pPr>
            <a:r>
              <a:rPr lang="en-US" sz="1200" dirty="0">
                <a:latin typeface="Arial" panose="020B0604020202020204" pitchFamily="34" charset="0"/>
                <a:cs typeface="Arial" panose="020B0604020202020204" pitchFamily="34" charset="0"/>
              </a:rPr>
              <a:t>Connect leads in the V Ω and C O M meter terminals. </a:t>
            </a:r>
          </a:p>
          <a:p>
            <a:pPr marL="228600" indent="-228600">
              <a:buAutoNum type="arabicParenBoth"/>
            </a:pPr>
            <a:r>
              <a:rPr lang="en-US" sz="1200" dirty="0">
                <a:latin typeface="Arial" panose="020B0604020202020204" pitchFamily="34" charset="0"/>
                <a:cs typeface="Arial" panose="020B0604020202020204" pitchFamily="34" charset="0"/>
              </a:rPr>
              <a:t>Select the Ω scale. </a:t>
            </a:r>
          </a:p>
          <a:p>
            <a:pPr marL="228600" indent="-228600">
              <a:buAutoNum type="arabicParenBoth"/>
            </a:pPr>
            <a:r>
              <a:rPr lang="en-US" sz="1200" dirty="0">
                <a:latin typeface="Arial" panose="020B0604020202020204" pitchFamily="34" charset="0"/>
                <a:cs typeface="Arial" panose="020B0604020202020204" pitchFamily="34" charset="0"/>
              </a:rPr>
              <a:t>Touch the two meter leads together.</a:t>
            </a:r>
          </a:p>
          <a:p>
            <a:r>
              <a:rPr lang="en-US" sz="1200" dirty="0">
                <a:latin typeface="Arial" panose="020B0604020202020204" pitchFamily="34" charset="0"/>
                <a:cs typeface="Arial" panose="020B0604020202020204" pitchFamily="34" charset="0"/>
              </a:rPr>
              <a:t>(4) Push the “zero” or “relative” button on the meter. </a:t>
            </a:r>
          </a:p>
          <a:p>
            <a:r>
              <a:rPr lang="en-US" sz="1200" dirty="0">
                <a:latin typeface="Arial" panose="020B0604020202020204" pitchFamily="34" charset="0"/>
                <a:cs typeface="Arial" panose="020B0604020202020204" pitchFamily="34" charset="0"/>
              </a:rPr>
              <a:t>(5) The meter display will now indicate zero ohms of resistance.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black and red leads are connected to the common terminal and volts, ohms, diode check input terminal respectively. The rotary switch is set to show the resistance. The two meter leads ate placed in contact with each other. The display indicates 000.1 Ohms of resistance. zero ohms of resistance Upon pushing the “zero” or “relative” button on the meter the display indicates zero ohms of resistance.</a:t>
            </a:r>
            <a:r>
              <a:rPr lang="en-US" sz="1200" dirty="0">
                <a:latin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204393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736908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693596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601066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833962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52109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parts of an atom have different charges. The orbiting electrons are negatively charged, while protons are positively charged. Positive charges are indicated by the “plus” sign (+), and negative charges by the “minus” sign (−). These same + and − signs are used to identify parts of an electrical circuit. Neutrons have no charge at all. They are neutral. In a normal or balanced atom, the number of negative particles equals the number of positive particles. That is, there are as many electrons as there are protons.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696432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in the locking wedge connector, a terminal removal tool is passed through the device which shows raising retaining fingers to remove contacts. in the T A N G connector, the terminal removal tool (pick) is attached to two latching tongues that are connected to the body by plastic springs.</a:t>
            </a:r>
            <a:r>
              <a:rPr lang="en-US" sz="1200" dirty="0">
                <a:latin typeface="Arial" panose="020B0604020202020204" pitchFamily="34" charset="0"/>
                <a:cs typeface="Arial" panose="020B0604020202020204" pitchFamily="34" charset="0"/>
              </a:rPr>
              <a:t> </a:t>
            </a:r>
            <a:endParaRPr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133747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baseline="0" dirty="0">
                <a:solidFill>
                  <a:schemeClr val="dk1"/>
                </a:solidFill>
                <a:latin typeface="Arial"/>
                <a:ea typeface="Arial"/>
                <a:cs typeface="Arial"/>
                <a:sym typeface="Arial"/>
              </a:rPr>
              <a:t>Many manufacturers recommend that all wiring repairs be soldered. Solder is an alloy of tin and lead used to make a good electrical contact between two wires or connections in an electrical circuit. However, a flux must be used to help clean the area and to </a:t>
            </a:r>
          </a:p>
          <a:p>
            <a:r>
              <a:rPr lang="en-US" sz="1200" b="0" i="0" u="none" strike="noStrike" kern="1200" cap="none" baseline="0" dirty="0">
                <a:solidFill>
                  <a:schemeClr val="dk1"/>
                </a:solidFill>
                <a:latin typeface="Arial"/>
                <a:ea typeface="Arial"/>
                <a:cs typeface="Arial"/>
                <a:sym typeface="Arial"/>
              </a:rPr>
              <a:t>help make the solder flow. Therefore, solder is made with a resin (rosin) contained in the center, called rosin-core solder.</a:t>
            </a:r>
          </a:p>
          <a:p>
            <a:r>
              <a:rPr lang="en-US" sz="1200" b="1" i="0" u="none" strike="noStrike" kern="1200" cap="none" baseline="0" dirty="0">
                <a:solidFill>
                  <a:schemeClr val="dk1"/>
                </a:solidFill>
                <a:latin typeface="Arial"/>
                <a:ea typeface="Arial"/>
                <a:cs typeface="Arial"/>
                <a:sym typeface="Arial"/>
              </a:rPr>
              <a:t>CAUTION: Never use acid-core solder to repair electrical wiring as the acid will cause corrosion. Figure 9.41.</a:t>
            </a:r>
          </a:p>
          <a:p>
            <a:r>
              <a:rPr lang="en-US" sz="1200" b="0" i="0" u="none" strike="noStrike" kern="1200" cap="none" baseline="0" dirty="0">
                <a:solidFill>
                  <a:schemeClr val="dk1"/>
                </a:solidFill>
                <a:latin typeface="Arial"/>
                <a:ea typeface="Arial"/>
                <a:cs typeface="Arial"/>
                <a:sym typeface="Arial"/>
              </a:rPr>
              <a:t>Solder is available with various percentages of tin and lead in the alloy. Ratios are used to </a:t>
            </a:r>
          </a:p>
          <a:p>
            <a:r>
              <a:rPr lang="en-US" sz="1200" b="0" i="0" u="none" strike="noStrike" kern="1200" cap="none" baseline="0" dirty="0">
                <a:solidFill>
                  <a:schemeClr val="dk1"/>
                </a:solidFill>
                <a:latin typeface="Arial"/>
                <a:ea typeface="Arial"/>
                <a:cs typeface="Arial"/>
                <a:sym typeface="Arial"/>
              </a:rPr>
              <a:t>identify these various types of solder, with the first number denoting the percent- age of tin in </a:t>
            </a:r>
          </a:p>
          <a:p>
            <a:r>
              <a:rPr lang="en-US" sz="1200" b="0" i="0" u="none" strike="noStrike" kern="1200" cap="none" baseline="0" dirty="0">
                <a:solidFill>
                  <a:schemeClr val="dk1"/>
                </a:solidFill>
                <a:latin typeface="Arial"/>
                <a:ea typeface="Arial"/>
                <a:cs typeface="Arial"/>
                <a:sym typeface="Arial"/>
              </a:rPr>
              <a:t>the alloy and the second number giving the percentage of lead. The most commonly used solder is </a:t>
            </a:r>
          </a:p>
          <a:p>
            <a:r>
              <a:rPr lang="en-US" sz="1200" b="0" i="0" u="none" strike="noStrike" kern="1200" cap="none" baseline="0" dirty="0">
                <a:solidFill>
                  <a:schemeClr val="dk1"/>
                </a:solidFill>
                <a:latin typeface="Arial"/>
                <a:ea typeface="Arial"/>
                <a:cs typeface="Arial"/>
                <a:sym typeface="Arial"/>
              </a:rPr>
              <a:t>50/50, which means that 50% of the solder is tin and the other 50% is lead. The percentages of each </a:t>
            </a:r>
          </a:p>
          <a:p>
            <a:r>
              <a:rPr lang="en-US" sz="1200" b="0" i="0" u="none" strike="noStrike" kern="1200" cap="none" baseline="0" dirty="0">
                <a:solidFill>
                  <a:schemeClr val="dk1"/>
                </a:solidFill>
                <a:latin typeface="Arial"/>
                <a:ea typeface="Arial"/>
                <a:cs typeface="Arial"/>
                <a:sym typeface="Arial"/>
              </a:rPr>
              <a:t>alloy primarily determine the melting point of the solder.</a:t>
            </a:r>
          </a:p>
          <a:p>
            <a:r>
              <a:rPr lang="en-US" sz="1200" b="0" i="0" u="none" strike="noStrike" kern="1200" cap="none" baseline="0" dirty="0">
                <a:solidFill>
                  <a:schemeClr val="dk1"/>
                </a:solidFill>
                <a:latin typeface="Arial"/>
                <a:ea typeface="Arial"/>
                <a:cs typeface="Arial"/>
                <a:sym typeface="Arial"/>
              </a:rPr>
              <a:t>■ 60/40 solder (60% tin/40% lead) melts at 361°F (183°C).</a:t>
            </a:r>
          </a:p>
          <a:p>
            <a:r>
              <a:rPr lang="en-US" sz="1200" b="0" i="0" u="none" strike="noStrike" kern="1200" cap="none" baseline="0" dirty="0">
                <a:solidFill>
                  <a:schemeClr val="dk1"/>
                </a:solidFill>
                <a:latin typeface="Arial"/>
                <a:ea typeface="Arial"/>
                <a:cs typeface="Arial"/>
                <a:sym typeface="Arial"/>
              </a:rPr>
              <a:t>■ 50/50 solder (50% tin/50% lead) melts at 421°F (216°C).</a:t>
            </a:r>
          </a:p>
          <a:p>
            <a:r>
              <a:rPr lang="en-US" sz="1200" b="0" i="0" u="none" strike="noStrike" kern="1200" cap="none" baseline="0" dirty="0">
                <a:solidFill>
                  <a:schemeClr val="dk1"/>
                </a:solidFill>
                <a:latin typeface="Arial"/>
                <a:ea typeface="Arial"/>
                <a:cs typeface="Arial"/>
                <a:sym typeface="Arial"/>
              </a:rPr>
              <a:t>■ 40/60 solder (40% tin/60% lead) melts at 460°F (238°C).</a:t>
            </a:r>
          </a:p>
          <a:p>
            <a:endParaRPr lang="en-US" sz="1200" b="0" i="0" u="none" strike="noStrike" kern="1200" cap="none" baseline="0" dirty="0">
              <a:solidFill>
                <a:schemeClr val="dk1"/>
              </a:solidFill>
              <a:latin typeface="Arial"/>
              <a:ea typeface="Arial"/>
              <a:cs typeface="Arial"/>
              <a:sym typeface="Arial"/>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86738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b="1" u="sng" dirty="0"/>
              <a:t>Figure 9.41 </a:t>
            </a:r>
            <a:r>
              <a:rPr lang="en-US" dirty="0"/>
              <a:t>Always use rosin-core solder. Use small-diameter solder for small soldering irons. Use large-diameter solder only for large-diameter (large-gauge) wire and higher-wattage soldering irons (guns).</a:t>
            </a:r>
          </a:p>
          <a:p>
            <a:endParaRPr lang="en-US" dirty="0"/>
          </a:p>
          <a:p>
            <a:r>
              <a:rPr lang="en-US" b="1" u="sng" dirty="0"/>
              <a:t>Figure 9.42 </a:t>
            </a:r>
            <a:r>
              <a:rPr lang="en-US" dirty="0"/>
              <a:t>Notice that to create a good crimp, the open part of the terminal is placed in jaws of crimping tool toward the anvil or the W-shape part.</a:t>
            </a:r>
          </a:p>
          <a:p>
            <a:endParaRPr lang="en-US" dirty="0"/>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770453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41533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endParaRPr lang="en-IN"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A relay coil has terminal 85 representing the power side and terminal 86 representing the ground side. Two unconnected terminals 87 and 87a represent normally open output (N O) and normally closed output (N C) respectively. A conductor with terminal 30 representing common power for relay contacts has a needle pointing towards the normally closed output. Text reads most relay coils have between 60 to 100 ohms of resistance.</a:t>
            </a:r>
            <a:r>
              <a:rPr lang="en-US" sz="1200" dirty="0">
                <a:latin typeface="Arial" panose="020B0604020202020204" pitchFamily="34" charset="0"/>
                <a:cs typeface="Arial" panose="020B0604020202020204" pitchFamily="34" charset="0"/>
              </a:rPr>
              <a:t> </a:t>
            </a:r>
            <a:endParaRPr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819817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baseline="0" dirty="0">
                <a:solidFill>
                  <a:srgbClr val="007B7B"/>
                </a:solidFill>
                <a:latin typeface="Arial" panose="020B0604020202020204" pitchFamily="34" charset="0"/>
                <a:cs typeface="Arial" panose="020B0604020202020204" pitchFamily="34" charset="0"/>
              </a:rPr>
              <a:t>Figure 9.48 </a:t>
            </a:r>
            <a:r>
              <a:rPr lang="en-US" sz="1200" b="0" i="0" u="none" strike="noStrike" baseline="0" dirty="0">
                <a:solidFill>
                  <a:srgbClr val="6D6E71"/>
                </a:solidFill>
                <a:latin typeface="Arial" panose="020B0604020202020204" pitchFamily="34" charset="0"/>
                <a:cs typeface="Arial" panose="020B0604020202020204" pitchFamily="34" charset="0"/>
              </a:rPr>
              <a:t>cross-sectional view of a typical four-terminal relay. Current flowing through the coil (terminals 86 and 85) causes the movable arm (armature) to be drawn toward the coil magnet. The contact points complete the electrical circuit connected to terminals 30 and 87.</a:t>
            </a:r>
          </a:p>
          <a:p>
            <a:r>
              <a:rPr lang="en-US" sz="1200" b="1" dirty="0">
                <a:latin typeface="Arial" panose="020B0604020202020204" pitchFamily="34" charset="0"/>
                <a:cs typeface="Arial" panose="020B0604020202020204" pitchFamily="34" charset="0"/>
              </a:rPr>
              <a:t>Figure 9.49 </a:t>
            </a:r>
            <a:r>
              <a:rPr lang="en-US" sz="1200" dirty="0">
                <a:latin typeface="Arial" panose="020B0604020202020204" pitchFamily="34" charset="0"/>
                <a:cs typeface="Arial" panose="020B0604020202020204" pitchFamily="34" charset="0"/>
              </a:rPr>
              <a:t>A typical relay showing the schematic of the wiring in the relay.</a:t>
            </a:r>
          </a:p>
          <a:p>
            <a:r>
              <a:rPr lang="en-US" sz="1200" b="1" dirty="0">
                <a:latin typeface="Arial" panose="020B0604020202020204" pitchFamily="34" charset="0"/>
                <a:cs typeface="Arial" panose="020B0604020202020204" pitchFamily="34" charset="0"/>
              </a:rPr>
              <a:t>Figure</a:t>
            </a:r>
            <a:r>
              <a:rPr lang="en-US" sz="1200" b="1" baseline="0" dirty="0">
                <a:latin typeface="Arial" panose="020B0604020202020204" pitchFamily="34" charset="0"/>
                <a:cs typeface="Arial" panose="020B0604020202020204" pitchFamily="34" charset="0"/>
              </a:rPr>
              <a:t> 9.50 </a:t>
            </a:r>
            <a:r>
              <a:rPr lang="en-US" sz="1200" baseline="0" dirty="0">
                <a:latin typeface="Arial" panose="020B0604020202020204" pitchFamily="34" charset="0"/>
                <a:cs typeface="Arial" panose="020B0604020202020204" pitchFamily="34" charset="0"/>
              </a:rPr>
              <a:t>All schematics are shown in their normal, non-energized position.</a:t>
            </a:r>
          </a:p>
          <a:p>
            <a:r>
              <a:rPr lang="en-US" sz="1200" b="1" u="sng" dirty="0">
                <a:latin typeface="Arial" panose="020B0604020202020204" pitchFamily="34" charset="0"/>
                <a:cs typeface="Arial" panose="020B0604020202020204" pitchFamily="34" charset="0"/>
              </a:rPr>
              <a:t>Tech Tip:</a:t>
            </a:r>
            <a:r>
              <a:rPr lang="en-US" sz="1200" b="1" u="sng" baseline="0" dirty="0">
                <a:latin typeface="Arial" panose="020B0604020202020204" pitchFamily="34" charset="0"/>
                <a:cs typeface="Arial" panose="020B0604020202020204" pitchFamily="34" charset="0"/>
              </a:rPr>
              <a:t> Divide the Circuit in Half</a:t>
            </a:r>
          </a:p>
          <a:p>
            <a:r>
              <a:rPr lang="en-US" sz="1200" baseline="0" dirty="0">
                <a:latin typeface="Arial" panose="020B0604020202020204" pitchFamily="34" charset="0"/>
                <a:cs typeface="Arial" panose="020B0604020202020204" pitchFamily="34" charset="0"/>
              </a:rPr>
              <a:t>When diagnosing any circuit that has a relay, start testing at relay and divide circuit in half.</a:t>
            </a:r>
          </a:p>
          <a:p>
            <a:pPr marL="171450" indent="-171450">
              <a:buFont typeface="Arial" panose="020B0604020202020204" pitchFamily="34" charset="0"/>
              <a:buChar char="•"/>
            </a:pPr>
            <a:r>
              <a:rPr lang="en-US" sz="1200" b="1" u="sng" baseline="0" dirty="0">
                <a:latin typeface="Arial" panose="020B0604020202020204" pitchFamily="34" charset="0"/>
                <a:cs typeface="Arial" panose="020B0604020202020204" pitchFamily="34" charset="0"/>
              </a:rPr>
              <a:t>High current portion: </a:t>
            </a:r>
            <a:r>
              <a:rPr lang="en-US" sz="1200" baseline="0" dirty="0">
                <a:latin typeface="Arial" panose="020B0604020202020204" pitchFamily="34" charset="0"/>
                <a:cs typeface="Arial" panose="020B0604020202020204" pitchFamily="34" charset="0"/>
              </a:rPr>
              <a:t>Remove the relay and check that there are 12 volts at the terminal 30 socket. If there is, then the power side is okay. Use an ohmmeter and check between terminal 87 socket and ground. If the load circuit has continuity, there should be some </a:t>
            </a:r>
            <a:r>
              <a:rPr lang="en-US" sz="1200" b="1" u="sng" baseline="0" dirty="0">
                <a:latin typeface="Arial" panose="020B0604020202020204" pitchFamily="34" charset="0"/>
                <a:cs typeface="Arial" panose="020B0604020202020204" pitchFamily="34" charset="0"/>
              </a:rPr>
              <a:t>resistance. If O L, the circuit is electrically open.</a:t>
            </a:r>
          </a:p>
          <a:p>
            <a:pPr marL="171450" indent="-171450">
              <a:buFont typeface="Arial" panose="020B0604020202020204" pitchFamily="34" charset="0"/>
              <a:buChar char="•"/>
            </a:pPr>
            <a:r>
              <a:rPr lang="en-US" sz="1200" b="1" u="sng" baseline="0" dirty="0">
                <a:latin typeface="Arial" panose="020B0604020202020204" pitchFamily="34" charset="0"/>
                <a:cs typeface="Arial" panose="020B0604020202020204" pitchFamily="34" charset="0"/>
              </a:rPr>
              <a:t>Control circuit (low current): </a:t>
            </a:r>
            <a:r>
              <a:rPr lang="en-US" sz="1200" baseline="0" dirty="0">
                <a:latin typeface="Arial" panose="020B0604020202020204" pitchFamily="34" charset="0"/>
                <a:cs typeface="Arial" panose="020B0604020202020204" pitchFamily="34" charset="0"/>
              </a:rPr>
              <a:t>With the relay removed from the socket, check that there is 12 volts to terminal 86 with the ignition on and the control switch on. If not, check service information to see if power should be applied to terminal 86, then continue troubleshooting the switch power and related circuit.</a:t>
            </a:r>
          </a:p>
          <a:p>
            <a:pPr marL="171450" indent="-171450">
              <a:buFont typeface="Arial" panose="020B0604020202020204" pitchFamily="34" charset="0"/>
              <a:buChar char="•"/>
            </a:pPr>
            <a:r>
              <a:rPr lang="en-US" sz="1200" b="1" u="sng" baseline="0" dirty="0">
                <a:latin typeface="Arial" panose="020B0604020202020204" pitchFamily="34" charset="0"/>
                <a:cs typeface="Arial" panose="020B0604020202020204" pitchFamily="34" charset="0"/>
              </a:rPr>
              <a:t>Check the relay itself: </a:t>
            </a:r>
            <a:r>
              <a:rPr lang="en-US" sz="1200" baseline="0" dirty="0">
                <a:latin typeface="Arial" panose="020B0604020202020204" pitchFamily="34" charset="0"/>
                <a:cs typeface="Arial" panose="020B0604020202020204" pitchFamily="34" charset="0"/>
              </a:rPr>
              <a:t>Use an ohmmeter and measure for continuity and resistance.</a:t>
            </a:r>
          </a:p>
          <a:p>
            <a:pPr marL="171450" indent="-171450">
              <a:buFont typeface="Arial" panose="020B0604020202020204" pitchFamily="34" charset="0"/>
              <a:buChar char="•"/>
            </a:pPr>
            <a:r>
              <a:rPr lang="en-US" sz="1200" b="1" u="sng" baseline="0" dirty="0">
                <a:latin typeface="Arial" panose="020B0604020202020204" pitchFamily="34" charset="0"/>
                <a:cs typeface="Arial" panose="020B0604020202020204" pitchFamily="34" charset="0"/>
              </a:rPr>
              <a:t>Between terminals 85 and 86 </a:t>
            </a:r>
            <a:r>
              <a:rPr lang="en-US" sz="1200" baseline="0" dirty="0">
                <a:latin typeface="Arial" panose="020B0604020202020204" pitchFamily="34" charset="0"/>
                <a:cs typeface="Arial" panose="020B0604020202020204" pitchFamily="34" charset="0"/>
              </a:rPr>
              <a:t>(coil), there should be 60 to 100 ohms. If not, replace the relay.</a:t>
            </a:r>
          </a:p>
          <a:p>
            <a:pPr marL="171450" indent="-171450">
              <a:buFont typeface="Arial" panose="020B0604020202020204" pitchFamily="34" charset="0"/>
              <a:buChar char="•"/>
            </a:pPr>
            <a:r>
              <a:rPr lang="en-US" sz="1200" b="1" u="sng" baseline="0" dirty="0">
                <a:latin typeface="Arial" panose="020B0604020202020204" pitchFamily="34" charset="0"/>
                <a:cs typeface="Arial" panose="020B0604020202020204" pitchFamily="34" charset="0"/>
              </a:rPr>
              <a:t>Between terminals 30 and 87 </a:t>
            </a:r>
            <a:r>
              <a:rPr lang="en-US" sz="1200" baseline="0" dirty="0">
                <a:latin typeface="Arial" panose="020B0604020202020204" pitchFamily="34" charset="0"/>
                <a:cs typeface="Arial" panose="020B0604020202020204" pitchFamily="34" charset="0"/>
              </a:rPr>
              <a:t>(high-amperage switch controls), there should be continuity (low ohms) when there is power applied to terminal 85 and a ground applied to terminal 86 that operates the relay. If “O L” is displayed on the meter set to read ohms, the circuit is open which requires that the reply be replaced.</a:t>
            </a:r>
          </a:p>
          <a:p>
            <a:r>
              <a:rPr lang="en-US" sz="1200" baseline="0" dirty="0">
                <a:latin typeface="Arial" panose="020B0604020202020204" pitchFamily="34" charset="0"/>
                <a:cs typeface="Arial" panose="020B0604020202020204" pitchFamily="34" charset="0"/>
              </a:rPr>
              <a:t>• </a:t>
            </a:r>
            <a:r>
              <a:rPr lang="en-US" sz="1200" b="1" u="sng" baseline="0" dirty="0">
                <a:latin typeface="Arial" panose="020B0604020202020204" pitchFamily="34" charset="0"/>
                <a:cs typeface="Arial" panose="020B0604020202020204" pitchFamily="34" charset="0"/>
              </a:rPr>
              <a:t>Between terminals 30 and 87a </a:t>
            </a:r>
            <a:r>
              <a:rPr lang="en-US" sz="1200" baseline="0" dirty="0">
                <a:latin typeface="Arial" panose="020B0604020202020204" pitchFamily="34" charset="0"/>
                <a:cs typeface="Arial" panose="020B0604020202020204" pitchFamily="34" charset="0"/>
              </a:rPr>
              <a:t>(if equipped), with the relay turned off, there should be low resistance (less than 5 ohms).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A relay coil has two terminals 85 and 86. Terminal 85 is connected to a movable arm (armature) through insulated stops covering the contact points. The arms connect to terminals 30 and 87 thus completing the electrical circuit.</a:t>
            </a:r>
            <a:r>
              <a:rPr lang="en-US" sz="12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433324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58</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The diagram shows a 15 A fuse connected to a horn relay at terminal 2. From terminal 2, an inductor of the horn relay is connected at terminal 1 to 2E lead of a horn switch at terminal 10. The other end of the horn switch is grounded. Terminal 3 of an open switch of the horn relay is connected to 2A lead of horn switch L H at terminal 1. Horn switch L H is connected to horn switch R H at terminal 1. The other ends of both switches are grounded.</a:t>
            </a:r>
            <a:r>
              <a:rPr lang="en-US" sz="1200" dirty="0">
                <a:latin typeface="Arial" panose="020B0604020202020204" pitchFamily="34" charset="0"/>
                <a:cs typeface="Arial" panose="020B0604020202020204" pitchFamily="34" charset="0"/>
              </a:rPr>
              <a:t> </a:t>
            </a:r>
            <a:endParaRPr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981586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endParaRPr lang="en-IN"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Pin 42 and Pin 30 are inputs to the P C M with and without resistance respectively. P is the primary live wire, R, N, D, and 2 are the secondary live wires, and 1 is the grounding wire. There are resistances between P, R, N, D, 2, 1, and Pin 46.</a:t>
            </a:r>
            <a:r>
              <a:rPr lang="en-US" sz="1200" dirty="0">
                <a:latin typeface="Arial" panose="020B0604020202020204" pitchFamily="34" charset="0"/>
                <a:cs typeface="Arial" panose="020B0604020202020204" pitchFamily="34" charset="0"/>
              </a:rPr>
              <a:t> </a:t>
            </a:r>
            <a:endParaRPr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4235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A clockwise moving trigger wheel has a battery surrounded by a coil of wire and a magnetic field around it. When the spokes of the wheel are not in contact with the battery, the positive terminal of the battery shows maximum positive swing represented by a rise with the curve reaching its peak in the positive direction. When a spoke of the wheel is in contact with the battery, the positive terminal of the battery shows swings through 0 volts represented by a drop with the curve reaching zero. When the spokes of the wheel disengage from the battery, the positive terminal of the battery shows maximum negative swing, represented by a rise with the curve reaching the peak in the opposite direction. The voltage remains at 0 volts at all stages.</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102436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63</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65</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In the T P sensor, at the wide open throttle position, the wiper arm is at the 5-volt reference point A. At idle throttle position, the wiper arm is at the ground return point C. The midpoint C is at 0.5-volt signal in the W O T and at 4.5-volt signal at idle position.</a:t>
            </a:r>
            <a:r>
              <a:rPr lang="en-US" sz="1200" dirty="0">
                <a:latin typeface="Arial" panose="020B0604020202020204" pitchFamily="34" charset="0"/>
                <a:cs typeface="Arial" panose="020B0604020202020204" pitchFamily="34" charset="0"/>
              </a:rPr>
              <a:t> </a:t>
            </a:r>
            <a:endParaRPr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961130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67</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68</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Since 1990s, vehicles have used modules to control the operation of most electrical components.</a:t>
            </a:r>
          </a:p>
          <a:p>
            <a:r>
              <a:rPr lang="en-US" sz="1200" dirty="0">
                <a:latin typeface="Arial" panose="020B0604020202020204" pitchFamily="34" charset="0"/>
                <a:cs typeface="Arial" panose="020B0604020202020204" pitchFamily="34" charset="0"/>
              </a:rPr>
              <a:t>A typical vehicle will have 10 or more modules and they communicate with each other over data lines or hard</a:t>
            </a:r>
          </a:p>
          <a:p>
            <a:r>
              <a:rPr lang="en-US" sz="1200" dirty="0">
                <a:latin typeface="Arial" panose="020B0604020202020204" pitchFamily="34" charset="0"/>
                <a:cs typeface="Arial" panose="020B0604020202020204" pitchFamily="34" charset="0"/>
              </a:rPr>
              <a:t>wiring, depending on the application.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conventional wiring between components: A battery is grounded at one end and is connected to a fuse at the other. The fuse is connected to four devices in parallel: a motor, a light, a heater, and a solenoid, each of which has a switch at one end and is grounded at the other. Module communications between components: A battery is grounded at one end and is connected to a fuse at the other. The fuse is connected to two E C Us, both of which are connected by an M P X communication line. The E C U on the left is connected to the fuse by switches and the E C U on the right is connected to the four devices: a motor, a light, a heater, and a solenoid, all of which are grounded at their free end. Each device shows discrete signals.</a:t>
            </a:r>
            <a:r>
              <a:rPr lang="en-US" sz="12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062588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166383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The Society of Automotive Engineers (S A E) standards include the following three categories of in-vehicle network</a:t>
            </a:r>
          </a:p>
          <a:p>
            <a:r>
              <a:rPr lang="en-US" sz="1200" dirty="0">
                <a:latin typeface="Arial" panose="020B0604020202020204" pitchFamily="34" charset="0"/>
                <a:cs typeface="Arial" panose="020B0604020202020204" pitchFamily="34" charset="0"/>
              </a:rPr>
              <a:t>communications:</a:t>
            </a:r>
          </a:p>
          <a:p>
            <a:r>
              <a:rPr lang="en-US" sz="1200" dirty="0">
                <a:latin typeface="Arial" panose="020B0604020202020204" pitchFamily="34" charset="0"/>
                <a:cs typeface="Arial" panose="020B0604020202020204" pitchFamily="34" charset="0"/>
              </a:rPr>
              <a:t>■ Class A. Low-speed networks, meaning less than 10,000 bits per second (bps, or 10 Kbs), are generally</a:t>
            </a:r>
          </a:p>
          <a:p>
            <a:r>
              <a:rPr lang="en-US" sz="1200" dirty="0">
                <a:latin typeface="Arial" panose="020B0604020202020204" pitchFamily="34" charset="0"/>
                <a:cs typeface="Arial" panose="020B0604020202020204" pitchFamily="34" charset="0"/>
              </a:rPr>
              <a:t>used for trip computers, entertainment, and other convenience features.</a:t>
            </a:r>
          </a:p>
          <a:p>
            <a:r>
              <a:rPr lang="en-US" sz="1200" dirty="0">
                <a:latin typeface="Arial" panose="020B0604020202020204" pitchFamily="34" charset="0"/>
                <a:cs typeface="Arial" panose="020B0604020202020204" pitchFamily="34" charset="0"/>
              </a:rPr>
              <a:t>■ Class B. Medium-speed networks, meaning 10,000 bps to 125,000 bps (10 Kbs to 125 Kbs), are generally</a:t>
            </a:r>
          </a:p>
          <a:p>
            <a:r>
              <a:rPr lang="en-US" sz="1200" dirty="0">
                <a:latin typeface="Arial" panose="020B0604020202020204" pitchFamily="34" charset="0"/>
                <a:cs typeface="Arial" panose="020B0604020202020204" pitchFamily="34" charset="0"/>
              </a:rPr>
              <a:t>used for information transfer among modules, such as instrument clusters, temperature sensor data, and other general uses.</a:t>
            </a:r>
          </a:p>
          <a:p>
            <a:r>
              <a:rPr lang="en-US" sz="1200" dirty="0">
                <a:latin typeface="Arial" panose="020B0604020202020204" pitchFamily="34" charset="0"/>
                <a:cs typeface="Arial" panose="020B0604020202020204" pitchFamily="34" charset="0"/>
              </a:rPr>
              <a:t>Class C. High-speed networks, meaning 125,000 bps to 1,000,000 bps, are generally used for real-time powertrain and vehicle dynamic control. High-speed BUS communication systems now use a controller area</a:t>
            </a:r>
          </a:p>
          <a:p>
            <a:r>
              <a:rPr lang="en-US" sz="1200" dirty="0">
                <a:latin typeface="Arial" panose="020B0604020202020204" pitchFamily="34" charset="0"/>
                <a:cs typeface="Arial" panose="020B0604020202020204" pitchFamily="34" charset="0"/>
              </a:rPr>
              <a:t>network (C A N). ● </a:t>
            </a:r>
            <a:r>
              <a:rPr lang="en-US" sz="1200" b="1" dirty="0">
                <a:latin typeface="Arial" panose="020B0604020202020204" pitchFamily="34" charset="0"/>
                <a:cs typeface="Arial" panose="020B0604020202020204" pitchFamily="34" charset="0"/>
              </a:rPr>
              <a:t>See Figure 9.58</a:t>
            </a:r>
            <a:r>
              <a:rPr lang="en-US" sz="1200" dirty="0">
                <a:latin typeface="Arial" panose="020B0604020202020204" pitchFamily="34" charset="0"/>
                <a:cs typeface="Arial" panose="020B0604020202020204" pitchFamily="34" charset="0"/>
              </a:rPr>
              <a:t>.</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BUS has i6 pins in two rows of 8 each. Pin 1 connects to the low-speed G M L A N network that connects to the radio, V C I module, the heads-up display (H U D), and the body control module (B C M) gateway. Pin 2 connects to a Class 2 network that connects to H V A C control module, instrument panel cluster, 4 door modules, sensing diagnostic module (S D M), memory seat module, navigation radio, and the body control module (B C M) gateway. Pins 6 and 14 connect to high-speed G M L A N network that connect to transmission control module (T C M), electronic brake/ traction control module (E B T C M), vehicle communications interface module (V C I M), powertrain control module (P C M), and the body control module (B C M) gateway. The P C M is connected to the throttle actuator by U A R T 1 and 2.</a:t>
            </a:r>
            <a:r>
              <a:rPr lang="en-US" sz="12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7296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73</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Copper is an excellent conductor because it has only one electron in its outer orbit. This orbit is far enough away from the nucleus of the copper atom that the pull or force holding the outermost electron in orbit is relatively weak. </a:t>
            </a:r>
          </a:p>
          <a:p>
            <a:r>
              <a:rPr lang="en-US" dirty="0"/>
              <a:t>Copper is the conductor most used in vehicles because the price of copper is reasonable compared to relative cost of other conductors with similar properties. Examples of commonly used conductors include the following materials:</a:t>
            </a:r>
          </a:p>
          <a:p>
            <a:r>
              <a:rPr lang="en-US" dirty="0"/>
              <a:t>■ Silver</a:t>
            </a:r>
          </a:p>
          <a:p>
            <a:r>
              <a:rPr lang="en-US" dirty="0"/>
              <a:t>■ Copper</a:t>
            </a:r>
          </a:p>
          <a:p>
            <a:r>
              <a:rPr lang="en-US" dirty="0"/>
              <a:t>■ Gold</a:t>
            </a:r>
          </a:p>
          <a:p>
            <a:r>
              <a:rPr lang="en-US" dirty="0"/>
              <a:t>■ Aluminum</a:t>
            </a:r>
          </a:p>
          <a:p>
            <a:r>
              <a:rPr lang="en-US" dirty="0"/>
              <a:t>■ Steel</a:t>
            </a:r>
          </a:p>
          <a:p>
            <a:r>
              <a:rPr lang="en-US" dirty="0"/>
              <a:t>■ Cast Iron</a:t>
            </a:r>
          </a:p>
          <a:p>
            <a:endParaRPr lang="en-US" dirty="0"/>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181980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dirty="0">
                <a:latin typeface="Arial" panose="020B0604020202020204" pitchFamily="34" charset="0"/>
                <a:cs typeface="Arial" panose="020B0604020202020204" pitchFamily="34" charset="0"/>
              </a:rPr>
              <a:t>Figure 9.59 </a:t>
            </a:r>
            <a:r>
              <a:rPr lang="en-US" sz="1200" dirty="0">
                <a:latin typeface="Arial" panose="020B0604020202020204" pitchFamily="34" charset="0"/>
                <a:cs typeface="Arial" panose="020B0604020202020204" pitchFamily="34" charset="0"/>
              </a:rPr>
              <a:t>Schematic of a Chevrolet Equinox shows that the vehicle uses a G M L A N BUS (D L C pins 6 and 14), plus a Class 2 (pin 2). A scan tool can therefore communicate to the transmission control module (T C M) through the high-speed network. Pin 1 connects to the low-speed G M L A N network</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BUS has i6 pins in two rows of 8 each. Pin 1 connects to the low-speed G M L A N network that connects to the radio, V C I module, the heads-up display (H U D), and the body control module (B C M) gateway. Pin 2 connects to a Class 2 network that connects to H V A C control module, instrument panel cluster, 4 door modules, sensing diagnostic module (S D M), memory seat module, navigation radio, and the body control module (B C M) gateway. Pins 6 and 14 connect to high-speed G M L A N network that connect to transmission control module (T C M), electronic brake/ traction control module (E B T C M), vehicle communications interface module (V C I M), powertrain control module (P C M), and the body control module (B C M) gateway. The P C M is connected to the throttle actuator by UART 1 and 2.</a:t>
            </a:r>
            <a:r>
              <a:rPr lang="en-US" sz="12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379642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75</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76</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123681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82</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83</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2539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u="sng" dirty="0">
                <a:latin typeface="Arial" panose="020B0604020202020204" pitchFamily="34" charset="0"/>
                <a:cs typeface="Arial" panose="020B0604020202020204" pitchFamily="34" charset="0"/>
              </a:rPr>
              <a:t>Current</a:t>
            </a:r>
            <a:r>
              <a:rPr lang="en-US" sz="1200" b="1" u="sng" baseline="0" dirty="0">
                <a:latin typeface="Arial" panose="020B0604020202020204" pitchFamily="34" charset="0"/>
                <a:cs typeface="Arial" panose="020B0604020202020204" pitchFamily="34" charset="0"/>
              </a:rPr>
              <a:t> Flow </a:t>
            </a:r>
            <a:r>
              <a:rPr lang="en-US" sz="1200" dirty="0">
                <a:latin typeface="Arial" panose="020B0604020202020204" pitchFamily="34" charset="0"/>
                <a:cs typeface="Arial" panose="020B0604020202020204" pitchFamily="34" charset="0"/>
              </a:rPr>
              <a:t>The following events occur if a source of power, such as a battery, is connected to the ends of a conductor—a positive charge (lack of electrons) is placed on one end of the conductor and a negative charge (excess of electrons) is placed on the opposite end of the conductor. For current to flow, there must be an imbalance of excess electrons at one end of the circuit and a </a:t>
            </a:r>
          </a:p>
          <a:p>
            <a:r>
              <a:rPr lang="en-US" sz="1200" dirty="0">
                <a:latin typeface="Arial" panose="020B0604020202020204" pitchFamily="34" charset="0"/>
                <a:cs typeface="Arial" panose="020B0604020202020204" pitchFamily="34" charset="0"/>
              </a:rPr>
              <a:t>deficiency of electrons at the opposite end. ● SEE FIGURE 9.9.</a:t>
            </a:r>
          </a:p>
          <a:p>
            <a:r>
              <a:rPr lang="en-US" sz="1200" dirty="0">
                <a:latin typeface="Arial" panose="020B0604020202020204" pitchFamily="34" charset="0"/>
                <a:cs typeface="Arial" panose="020B0604020202020204" pitchFamily="34" charset="0"/>
              </a:rPr>
              <a:t>CONVENTIONAL THEORY VERSUS ELECTRON THEORY</a:t>
            </a:r>
          </a:p>
          <a:p>
            <a:pPr marL="171450" indent="-171450">
              <a:buFont typeface="Arial" panose="020B0604020202020204" pitchFamily="34" charset="0"/>
              <a:buChar char="•"/>
            </a:pPr>
            <a:r>
              <a:rPr lang="en-US" sz="1200" u="sng" dirty="0">
                <a:latin typeface="Arial" panose="020B0604020202020204" pitchFamily="34" charset="0"/>
                <a:cs typeface="Arial" panose="020B0604020202020204" pitchFamily="34" charset="0"/>
              </a:rPr>
              <a:t>Conventional theory. </a:t>
            </a:r>
            <a:r>
              <a:rPr lang="en-US" sz="1200" dirty="0">
                <a:latin typeface="Arial" panose="020B0604020202020204" pitchFamily="34" charset="0"/>
                <a:cs typeface="Arial" panose="020B0604020202020204" pitchFamily="34" charset="0"/>
              </a:rPr>
              <a:t>It was once thought that electricity had only one charge and moved from positive to negative. This theory of the flow conventional theory of current flow. Most automotive applications use the conventional theory. FIGURE 14.10.</a:t>
            </a:r>
          </a:p>
          <a:p>
            <a:pPr marL="171450" indent="-171450">
              <a:buFont typeface="Arial" panose="020B0604020202020204" pitchFamily="34" charset="0"/>
              <a:buChar char="•"/>
            </a:pPr>
            <a:r>
              <a:rPr lang="en-US" sz="1200" b="1" dirty="0">
                <a:latin typeface="Arial" panose="020B0604020202020204" pitchFamily="34" charset="0"/>
                <a:cs typeface="Arial" panose="020B0604020202020204" pitchFamily="34" charset="0"/>
              </a:rPr>
              <a:t>Electron theory. </a:t>
            </a:r>
            <a:r>
              <a:rPr lang="en-US" sz="1200" dirty="0">
                <a:latin typeface="Arial" panose="020B0604020202020204" pitchFamily="34" charset="0"/>
                <a:cs typeface="Arial" panose="020B0604020202020204" pitchFamily="34" charset="0"/>
              </a:rPr>
              <a:t>The discovery of the electron and its negative charge led to the electron theory, which states that there is electron flow from negative to positive.</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50955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22605728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1" y="1552575"/>
            <a:ext cx="2595603" cy="4438650"/>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3274199" y="1552575"/>
            <a:ext cx="2595602" cy="4438650"/>
          </a:xfrm>
        </p:spPr>
        <p:txBody>
          <a:bodyPr/>
          <a:lstStyle>
            <a:lvl1pPr>
              <a:defRPr/>
            </a:lvl1p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6091197" y="1552575"/>
            <a:ext cx="2595603"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8645996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8/7/2023</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Tree>
    <p:extLst>
      <p:ext uri="{BB962C8B-B14F-4D97-AF65-F5344CB8AC3E}">
        <p14:creationId xmlns:p14="http://schemas.microsoft.com/office/powerpoint/2010/main" val="9998652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Tree>
    <p:extLst>
      <p:ext uri="{BB962C8B-B14F-4D97-AF65-F5344CB8AC3E}">
        <p14:creationId xmlns:p14="http://schemas.microsoft.com/office/powerpoint/2010/main" val="253478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457200" y="1600200"/>
            <a:ext cx="8229600" cy="2769989"/>
          </a:xfrm>
        </p:spPr>
        <p:txBody>
          <a:bodyPr tIns="45720" bIns="45720">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982732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271743774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84749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3878495660"/>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3345803749"/>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4215940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9076311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699763"/>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2561869"/>
            <a:ext cx="8229600" cy="557346"/>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7A109739-4072-69A1-0F9B-C10169BC55E4}"/>
              </a:ext>
            </a:extLst>
          </p:cNvPr>
          <p:cNvSpPr>
            <a:spLocks noGrp="1"/>
          </p:cNvSpPr>
          <p:nvPr>
            <p:ph sz="quarter" idx="15"/>
          </p:nvPr>
        </p:nvSpPr>
        <p:spPr>
          <a:xfrm>
            <a:off x="457200" y="3262313"/>
            <a:ext cx="8229600" cy="498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3A423FB1-A64E-EB33-BA79-1BFBB7B8C845}"/>
              </a:ext>
            </a:extLst>
          </p:cNvPr>
          <p:cNvSpPr>
            <a:spLocks noGrp="1"/>
          </p:cNvSpPr>
          <p:nvPr>
            <p:ph sz="quarter" idx="16"/>
          </p:nvPr>
        </p:nvSpPr>
        <p:spPr>
          <a:xfrm>
            <a:off x="457200" y="3903663"/>
            <a:ext cx="8229600" cy="796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F263B9E3-2404-D38C-DA53-481978CD2D26}"/>
              </a:ext>
            </a:extLst>
          </p:cNvPr>
          <p:cNvSpPr>
            <a:spLocks noGrp="1"/>
          </p:cNvSpPr>
          <p:nvPr>
            <p:ph sz="quarter" idx="17"/>
          </p:nvPr>
        </p:nvSpPr>
        <p:spPr>
          <a:xfrm>
            <a:off x="457200" y="4843463"/>
            <a:ext cx="8229600" cy="557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7E694F5C-0798-3BF9-45E2-58891BDDC7A5}"/>
              </a:ext>
            </a:extLst>
          </p:cNvPr>
          <p:cNvSpPr>
            <a:spLocks noGrp="1"/>
          </p:cNvSpPr>
          <p:nvPr>
            <p:ph sz="quarter" idx="18"/>
          </p:nvPr>
        </p:nvSpPr>
        <p:spPr>
          <a:xfrm>
            <a:off x="393700" y="5640388"/>
            <a:ext cx="8293100" cy="557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D7601C4E-87B9-DF68-1CF7-092492F3BD4E}"/>
              </a:ext>
            </a:extLst>
          </p:cNvPr>
          <p:cNvSpPr>
            <a:spLocks noGrp="1"/>
          </p:cNvSpPr>
          <p:nvPr>
            <p:ph sz="quarter" idx="19"/>
          </p:nvPr>
        </p:nvSpPr>
        <p:spPr>
          <a:xfrm>
            <a:off x="4826000" y="3903663"/>
            <a:ext cx="3860800" cy="1208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ABFFBF00-546F-C042-5FF0-F1D23B7F5EC6}"/>
              </a:ext>
            </a:extLst>
          </p:cNvPr>
          <p:cNvSpPr>
            <a:spLocks noGrp="1"/>
          </p:cNvSpPr>
          <p:nvPr>
            <p:ph sz="quarter" idx="20"/>
          </p:nvPr>
        </p:nvSpPr>
        <p:spPr>
          <a:xfrm>
            <a:off x="4826000" y="5302250"/>
            <a:ext cx="3860800" cy="895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87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75443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5995747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image" Target="../media/image1.jpg"/><Relationship Id="rId5" Type="http://schemas.openxmlformats.org/officeDocument/2006/relationships/slideLayout" Target="../slideLayouts/slideLayout9.xml"/><Relationship Id="rId10" Type="http://schemas.openxmlformats.org/officeDocument/2006/relationships/theme" Target="../theme/theme2.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52347231"/>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0"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pic>
        <p:nvPicPr>
          <p:cNvPr id="7" name="Picture 6">
            <a:extLst>
              <a:ext uri="{FF2B5EF4-FFF2-40B4-BE49-F238E27FC236}">
                <a16:creationId xmlns:a16="http://schemas.microsoft.com/office/drawing/2014/main" id="{B1267023-E34A-9F28-3DE3-713E5C52FA25}"/>
              </a:ext>
            </a:extLst>
          </p:cNvPr>
          <p:cNvPicPr>
            <a:picLocks noChangeAspect="1"/>
          </p:cNvPicPr>
          <p:nvPr userDrawn="1"/>
        </p:nvPicPr>
        <p:blipFill>
          <a:blip r:embed="rId11"/>
          <a:stretch>
            <a:fillRect/>
          </a:stretch>
        </p:blipFill>
        <p:spPr>
          <a:xfrm>
            <a:off x="440952" y="6424935"/>
            <a:ext cx="947596" cy="301782"/>
          </a:xfrm>
          <a:prstGeom prst="rect">
            <a:avLst/>
          </a:prstGeom>
        </p:spPr>
      </p:pic>
      <p:sp>
        <p:nvSpPr>
          <p:cNvPr id="15" name="Content Placeholder 26">
            <a:extLst>
              <a:ext uri="{FF2B5EF4-FFF2-40B4-BE49-F238E27FC236}">
                <a16:creationId xmlns:a16="http://schemas.microsoft.com/office/drawing/2014/main" id="{264952CB-6CEB-983B-3426-C0AE80164FE4}"/>
              </a:ext>
            </a:extLst>
          </p:cNvPr>
          <p:cNvSpPr txBox="1">
            <a:spLocks/>
          </p:cNvSpPr>
          <p:nvPr userDrawn="1"/>
        </p:nvSpPr>
        <p:spPr>
          <a:xfrm>
            <a:off x="2097088" y="6495119"/>
            <a:ext cx="6589712" cy="221018"/>
          </a:xfrm>
          <a:prstGeom prst="rect">
            <a:avLst/>
          </a:prstGeom>
        </p:spPr>
        <p:txBody>
          <a:bodyPr lIns="0" tIns="18000" rIns="0" bIns="180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2024, 2018, 2015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64" r:id="rId2"/>
    <p:sldLayoutId id="2147483680" r:id="rId3"/>
    <p:sldLayoutId id="2147483681" r:id="rId4"/>
    <p:sldLayoutId id="2147483685" r:id="rId5"/>
    <p:sldLayoutId id="2147483689" r:id="rId6"/>
    <p:sldLayoutId id="2147483691" r:id="rId7"/>
    <p:sldLayoutId id="2147483696" r:id="rId8"/>
    <p:sldLayoutId id="214748369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11.jp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4.png"/><Relationship Id="rId4"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26.jpg"/></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30.png"/><Relationship Id="rId4"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35.png"/><Relationship Id="rId4"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7.wmf"/><Relationship Id="rId7" Type="http://schemas.openxmlformats.org/officeDocument/2006/relationships/image" Target="../media/image39.wmf"/><Relationship Id="rId2" Type="http://schemas.openxmlformats.org/officeDocument/2006/relationships/oleObject" Target="../embeddings/oleObject2.bin"/><Relationship Id="rId1" Type="http://schemas.openxmlformats.org/officeDocument/2006/relationships/slideLayout" Target="../slideLayouts/slideLayout7.xml"/><Relationship Id="rId6" Type="http://schemas.openxmlformats.org/officeDocument/2006/relationships/oleObject" Target="../embeddings/oleObject4.bin"/><Relationship Id="rId5" Type="http://schemas.openxmlformats.org/officeDocument/2006/relationships/image" Target="../media/image38.wmf"/><Relationship Id="rId4" Type="http://schemas.openxmlformats.org/officeDocument/2006/relationships/oleObject" Target="../embeddings/oleObject3.bin"/></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image" Target="../media/image42.jpg"/><Relationship Id="rId4" Type="http://schemas.openxmlformats.org/officeDocument/2006/relationships/image" Target="../media/image41.wmf"/></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43.png"/><Relationship Id="rId4" Type="http://schemas.openxmlformats.org/officeDocument/2006/relationships/notesSlide" Target="../notesSlides/notesSlide3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41.wmf"/><Relationship Id="rId4" Type="http://schemas.openxmlformats.org/officeDocument/2006/relationships/oleObject" Target="../embeddings/oleObject5.bin"/></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46.jpg"/></Relationships>
</file>

<file path=ppt/slides/_rels/slide4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48.jp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49.png"/><Relationship Id="rId4" Type="http://schemas.openxmlformats.org/officeDocument/2006/relationships/notesSlide" Target="../notesSlides/notesSlide36.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image" Target="../media/image55.jpg"/></Relationships>
</file>

<file path=ppt/slides/_rels/slide5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image" Target="../media/image59.jp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60.png"/><Relationship Id="rId4" Type="http://schemas.openxmlformats.org/officeDocument/2006/relationships/notesSlide" Target="../notesSlides/notesSlide44.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6.xml"/><Relationship Id="rId1" Type="http://schemas.openxmlformats.org/officeDocument/2006/relationships/slideLayout" Target="../slideLayouts/slideLayout9.xml"/><Relationship Id="rId5" Type="http://schemas.openxmlformats.org/officeDocument/2006/relationships/image" Target="../media/image64.jpg"/><Relationship Id="rId4" Type="http://schemas.openxmlformats.org/officeDocument/2006/relationships/image" Target="../media/image63.jp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65.png"/><Relationship Id="rId4" Type="http://schemas.openxmlformats.org/officeDocument/2006/relationships/notesSlide" Target="../notesSlides/notesSlide47.xml"/></Relationships>
</file>

<file path=ppt/slides/_rels/slide5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69.png"/><Relationship Id="rId4" Type="http://schemas.openxmlformats.org/officeDocument/2006/relationships/notesSlide" Target="../notesSlides/notesSlide51.xml"/></Relationships>
</file>

<file path=ppt/slides/_rels/slide6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71.png"/><Relationship Id="rId4" Type="http://schemas.openxmlformats.org/officeDocument/2006/relationships/notesSlide" Target="../notesSlides/notesSlide52.xml"/></Relationships>
</file>

<file path=ppt/slides/_rels/slide6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73.png"/><Relationship Id="rId4" Type="http://schemas.openxmlformats.org/officeDocument/2006/relationships/notesSlide" Target="../notesSlides/notesSlide54.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5.mp4"/><Relationship Id="rId1" Type="http://schemas.microsoft.com/office/2007/relationships/media" Target="../media/media15.mp4"/><Relationship Id="rId5" Type="http://schemas.openxmlformats.org/officeDocument/2006/relationships/image" Target="../media/image74.png"/><Relationship Id="rId4" Type="http://schemas.openxmlformats.org/officeDocument/2006/relationships/notesSlide" Target="../notesSlides/notesSlide5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6.mp4"/><Relationship Id="rId1" Type="http://schemas.microsoft.com/office/2007/relationships/media" Target="../media/media16.mp4"/><Relationship Id="rId5" Type="http://schemas.openxmlformats.org/officeDocument/2006/relationships/image" Target="../media/image78.png"/><Relationship Id="rId4" Type="http://schemas.openxmlformats.org/officeDocument/2006/relationships/notesSlide" Target="../notesSlides/notesSlide59.xml"/></Relationships>
</file>

<file path=ppt/slides/_rels/slide7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7.mp4"/><Relationship Id="rId1" Type="http://schemas.microsoft.com/office/2007/relationships/media" Target="../media/media17.mp4"/><Relationship Id="rId5" Type="http://schemas.openxmlformats.org/officeDocument/2006/relationships/image" Target="../media/image80.png"/><Relationship Id="rId4" Type="http://schemas.openxmlformats.org/officeDocument/2006/relationships/notesSlide" Target="../notesSlides/notesSlide61.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8.mp4"/><Relationship Id="rId1" Type="http://schemas.microsoft.com/office/2007/relationships/media" Target="../media/media18.mp4"/><Relationship Id="rId5" Type="http://schemas.openxmlformats.org/officeDocument/2006/relationships/image" Target="../media/image81.png"/><Relationship Id="rId4" Type="http://schemas.openxmlformats.org/officeDocument/2006/relationships/notesSlide" Target="../notesSlides/notesSlide6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4.jpg"/><Relationship Id="rId1" Type="http://schemas.openxmlformats.org/officeDocument/2006/relationships/slideLayout" Target="../slideLayouts/slideLayout8.xml"/><Relationship Id="rId5" Type="http://schemas.openxmlformats.org/officeDocument/2006/relationships/image" Target="../media/image6.jpg"/><Relationship Id="rId4" Type="http://schemas.openxmlformats.org/officeDocument/2006/relationships/image" Target="../media/image5.wm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hyperlink" Target="https://jameshalderman.com/a2_vid_lib_page/" TargetMode="External"/><Relationship Id="rId2" Type="http://schemas.openxmlformats.org/officeDocument/2006/relationships/notesSlide" Target="../notesSlides/notesSlide64.xml"/><Relationship Id="rId1" Type="http://schemas.openxmlformats.org/officeDocument/2006/relationships/slideLayout" Target="../slideLayouts/slideLayout12.xml"/><Relationship Id="rId6" Type="http://schemas.openxmlformats.org/officeDocument/2006/relationships/hyperlink" Target="https://jameshalderman.com/a6_anim_lib_page/" TargetMode="External"/><Relationship Id="rId5" Type="http://schemas.openxmlformats.org/officeDocument/2006/relationships/hyperlink" Target="https://jameshalderman.com/a6_vid_lib_page/" TargetMode="External"/><Relationship Id="rId4" Type="http://schemas.openxmlformats.org/officeDocument/2006/relationships/hyperlink" Target="https://jameshalderman.com/a2_anim_lib_page/"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65826" y="182490"/>
            <a:ext cx="8229600" cy="1144347"/>
          </a:xfrm>
        </p:spPr>
        <p:txBody>
          <a:bodyPr lIns="0" tIns="18000" rIns="0" bIns="18000" anchor="ctr" anchorCtr="0">
            <a:spAutoFit/>
          </a:bodyPr>
          <a:lstStyle/>
          <a:p>
            <a:r>
              <a:rPr lang="en-US" noProof="0" dirty="0"/>
              <a:t>Automatic Transmissions and Transaxles</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59748" y="1416140"/>
            <a:ext cx="1802525" cy="344128"/>
          </a:xfrm>
        </p:spPr>
        <p:txBody>
          <a:bodyPr wrap="square" lIns="0" tIns="18000" rIns="0" bIns="18000" anchor="ctr" anchorCtr="0">
            <a:spAutoFit/>
          </a:bodyPr>
          <a:lstStyle/>
          <a:p>
            <a:r>
              <a:rPr lang="en-US" noProof="0" dirty="0"/>
              <a:t>Eighth Edition</a:t>
            </a:r>
          </a:p>
        </p:txBody>
      </p:sp>
      <p:pic>
        <p:nvPicPr>
          <p:cNvPr id="8" name="Picture 7" descr="Front Cover: Automatic Transmissions and Transaxles Eighth Edition by James D. Halderman">
            <a:extLst>
              <a:ext uri="{FF2B5EF4-FFF2-40B4-BE49-F238E27FC236}">
                <a16:creationId xmlns:a16="http://schemas.microsoft.com/office/drawing/2014/main" id="{8EFEF68E-6032-2374-F171-8A510A318ADB}"/>
              </a:ext>
            </a:extLst>
          </p:cNvPr>
          <p:cNvPicPr>
            <a:picLocks noChangeAspect="1"/>
          </p:cNvPicPr>
          <p:nvPr/>
        </p:nvPicPr>
        <p:blipFill>
          <a:blip r:embed="rId3"/>
          <a:stretch>
            <a:fillRect/>
          </a:stretch>
        </p:blipFill>
        <p:spPr>
          <a:xfrm>
            <a:off x="465826" y="1890549"/>
            <a:ext cx="3456432" cy="4425696"/>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80630" y="3022103"/>
            <a:ext cx="1850315" cy="498016"/>
          </a:xfrm>
        </p:spPr>
        <p:txBody>
          <a:bodyPr wrap="square" lIns="0" tIns="18000" rIns="0" bIns="18000" anchor="ctr" anchorCtr="0">
            <a:spAutoFit/>
          </a:bodyPr>
          <a:lstStyle/>
          <a:p>
            <a:pPr marL="0"/>
            <a:r>
              <a:rPr lang="en-US" noProof="0" dirty="0"/>
              <a:t>Chapter 9</a:t>
            </a:r>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80631" y="3853001"/>
            <a:ext cx="4106170" cy="713460"/>
          </a:xfrm>
        </p:spPr>
        <p:txBody>
          <a:bodyPr wrap="square" lIns="0" tIns="18000" rIns="0" bIns="18000" anchor="ctr" anchorCtr="0">
            <a:spAutoFit/>
          </a:bodyPr>
          <a:lstStyle/>
          <a:p>
            <a:pPr marL="0"/>
            <a:r>
              <a:rPr lang="en-US" noProof="0" dirty="0"/>
              <a:t>Drivetrain Electricity and Electronics</a:t>
            </a:r>
          </a:p>
        </p:txBody>
      </p:sp>
      <p:pic>
        <p:nvPicPr>
          <p:cNvPr id="12" name="Picture 11" descr="Pearson Logo">
            <a:extLst>
              <a:ext uri="{FF2B5EF4-FFF2-40B4-BE49-F238E27FC236}">
                <a16:creationId xmlns:a16="http://schemas.microsoft.com/office/drawing/2014/main" id="{AA1FB0AD-3017-E7B2-570F-412D242972D3}"/>
              </a:ext>
            </a:extLst>
          </p:cNvPr>
          <p:cNvPicPr>
            <a:picLocks noChangeAspect="1"/>
          </p:cNvPicPr>
          <p:nvPr/>
        </p:nvPicPr>
        <p:blipFill>
          <a:blip r:embed="rId4"/>
          <a:stretch>
            <a:fillRect/>
          </a:stretch>
        </p:blipFill>
        <p:spPr>
          <a:xfrm>
            <a:off x="440952" y="6424935"/>
            <a:ext cx="947596" cy="301782"/>
          </a:xfrm>
          <a:prstGeom prst="rect">
            <a:avLst/>
          </a:prstGeo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097088" y="6495119"/>
            <a:ext cx="6589712" cy="221018"/>
          </a:xfrm>
        </p:spPr>
        <p:txBody>
          <a:bodyPr lIns="0" tIns="18000" rIns="0" bIns="18000">
            <a:spAutoFit/>
          </a:bodyPr>
          <a:lstStyle/>
          <a:p>
            <a:r>
              <a:rPr lang="en-US" dirty="0"/>
              <a:t>Copyright © 2024, 2018, 2015 Pearson Education, Inc. All Rights Reserved</a:t>
            </a:r>
          </a:p>
        </p:txBody>
      </p:sp>
    </p:spTree>
    <p:extLst>
      <p:ext uri="{BB962C8B-B14F-4D97-AF65-F5344CB8AC3E}">
        <p14:creationId xmlns:p14="http://schemas.microsoft.com/office/powerpoint/2010/main" val="3173379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Magnets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magnets">
            <a:hlinkClick r:id="" action="ppaction://media"/>
            <a:extLst>
              <a:ext uri="{FF2B5EF4-FFF2-40B4-BE49-F238E27FC236}">
                <a16:creationId xmlns:a16="http://schemas.microsoft.com/office/drawing/2014/main" id="{FFA75902-8E72-F6BC-3091-CFDCBDE714B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360" y="1401145"/>
            <a:ext cx="8932450" cy="5024503"/>
          </a:xfrm>
          <a:prstGeom prst="rect">
            <a:avLst/>
          </a:prstGeom>
        </p:spPr>
      </p:pic>
    </p:spTree>
    <p:extLst>
      <p:ext uri="{BB962C8B-B14F-4D97-AF65-F5344CB8AC3E}">
        <p14:creationId xmlns:p14="http://schemas.microsoft.com/office/powerpoint/2010/main" val="123676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0AEBE-A56E-4785-B465-3211860E53B7}"/>
              </a:ext>
            </a:extLst>
          </p:cNvPr>
          <p:cNvSpPr>
            <a:spLocks noGrp="1"/>
          </p:cNvSpPr>
          <p:nvPr>
            <p:ph type="title"/>
          </p:nvPr>
        </p:nvSpPr>
        <p:spPr>
          <a:xfrm>
            <a:off x="457200" y="184338"/>
            <a:ext cx="8229600" cy="590349"/>
          </a:xfrm>
        </p:spPr>
        <p:txBody>
          <a:bodyPr lIns="0" tIns="18000" rIns="0" bIns="18000" anchor="ctr" anchorCtr="0">
            <a:spAutoFit/>
          </a:bodyPr>
          <a:lstStyle/>
          <a:p>
            <a:r>
              <a:rPr lang="en-US" noProof="0" dirty="0"/>
              <a:t>Conductors/Insulators </a:t>
            </a:r>
          </a:p>
        </p:txBody>
      </p:sp>
      <p:pic>
        <p:nvPicPr>
          <p:cNvPr id="7" name="Picture 6" descr="An illustration of conductors showing an atom with the nucleus at the center, four electrons in the inner orbit and one electron in the outer orbit. &#10;">
            <a:extLst>
              <a:ext uri="{FF2B5EF4-FFF2-40B4-BE49-F238E27FC236}">
                <a16:creationId xmlns:a16="http://schemas.microsoft.com/office/drawing/2014/main" id="{8CEAB5B9-C646-9FD6-4E6A-23FB44D900DE}"/>
              </a:ext>
            </a:extLst>
          </p:cNvPr>
          <p:cNvPicPr>
            <a:picLocks noChangeAspect="1"/>
          </p:cNvPicPr>
          <p:nvPr/>
        </p:nvPicPr>
        <p:blipFill rotWithShape="1">
          <a:blip r:embed="rId3"/>
          <a:srcRect b="4167"/>
          <a:stretch/>
        </p:blipFill>
        <p:spPr>
          <a:xfrm>
            <a:off x="711784" y="1378133"/>
            <a:ext cx="2291171" cy="2787276"/>
          </a:xfrm>
          <a:prstGeom prst="rect">
            <a:avLst/>
          </a:prstGeom>
        </p:spPr>
      </p:pic>
      <p:sp>
        <p:nvSpPr>
          <p:cNvPr id="9" name="Content Placeholder 8">
            <a:extLst>
              <a:ext uri="{FF2B5EF4-FFF2-40B4-BE49-F238E27FC236}">
                <a16:creationId xmlns:a16="http://schemas.microsoft.com/office/drawing/2014/main" id="{89E23C15-250F-41BB-A5BB-33D8033C8387}"/>
              </a:ext>
            </a:extLst>
          </p:cNvPr>
          <p:cNvSpPr>
            <a:spLocks noGrp="1"/>
          </p:cNvSpPr>
          <p:nvPr>
            <p:ph sz="quarter" idx="13"/>
          </p:nvPr>
        </p:nvSpPr>
        <p:spPr>
          <a:xfrm>
            <a:off x="430175" y="4425451"/>
            <a:ext cx="2622629" cy="1021237"/>
          </a:xfrm>
        </p:spPr>
        <p:txBody>
          <a:bodyPr wrap="square" lIns="0" tIns="18000" rIns="0" bIns="18000" anchor="ctr" anchorCtr="0">
            <a:spAutoFit/>
          </a:bodyPr>
          <a:lstStyle/>
          <a:p>
            <a:pPr marL="0" indent="0">
              <a:spcBef>
                <a:spcPts val="600"/>
              </a:spcBef>
              <a:buNone/>
            </a:pPr>
            <a:r>
              <a:rPr lang="en-US" b="1" noProof="0" dirty="0"/>
              <a:t>Figure 9.5</a:t>
            </a:r>
            <a:r>
              <a:rPr lang="en-US" noProof="0" dirty="0"/>
              <a:t> Conductor is any element that has </a:t>
            </a:r>
            <a:r>
              <a:rPr lang="en-US" dirty="0"/>
              <a:t>one to three</a:t>
            </a:r>
            <a:r>
              <a:rPr lang="en-US" noProof="0" dirty="0"/>
              <a:t> electrons in its outer orbit.</a:t>
            </a:r>
          </a:p>
        </p:txBody>
      </p:sp>
      <p:pic>
        <p:nvPicPr>
          <p:cNvPr id="12" name="Picture 11" descr="An illustration of the copper atom showing the nucleus having 29 protons and 35 neutrons. There are 2 electrons in the inner orbit, eight electrons in the second orbit, 18 electrons in the third orbit, and one electron in the outermost orbit.">
            <a:extLst>
              <a:ext uri="{FF2B5EF4-FFF2-40B4-BE49-F238E27FC236}">
                <a16:creationId xmlns:a16="http://schemas.microsoft.com/office/drawing/2014/main" id="{DEB0BF5E-5590-90B9-0DEB-7F2749C649E6}"/>
              </a:ext>
            </a:extLst>
          </p:cNvPr>
          <p:cNvPicPr>
            <a:picLocks noChangeAspect="1"/>
          </p:cNvPicPr>
          <p:nvPr/>
        </p:nvPicPr>
        <p:blipFill rotWithShape="1">
          <a:blip r:embed="rId4"/>
          <a:srcRect b="4375"/>
          <a:stretch/>
        </p:blipFill>
        <p:spPr>
          <a:xfrm>
            <a:off x="3290079" y="1543297"/>
            <a:ext cx="2592416" cy="2528378"/>
          </a:xfrm>
          <a:prstGeom prst="rect">
            <a:avLst/>
          </a:prstGeom>
        </p:spPr>
      </p:pic>
      <p:sp>
        <p:nvSpPr>
          <p:cNvPr id="10" name="Content Placeholder 9">
            <a:extLst>
              <a:ext uri="{FF2B5EF4-FFF2-40B4-BE49-F238E27FC236}">
                <a16:creationId xmlns:a16="http://schemas.microsoft.com/office/drawing/2014/main" id="{389A0613-EFAD-44DC-BD02-597D2CBDDA54}"/>
              </a:ext>
            </a:extLst>
          </p:cNvPr>
          <p:cNvSpPr>
            <a:spLocks noGrp="1"/>
          </p:cNvSpPr>
          <p:nvPr>
            <p:ph sz="quarter" idx="14"/>
          </p:nvPr>
        </p:nvSpPr>
        <p:spPr>
          <a:xfrm>
            <a:off x="3259251" y="4525504"/>
            <a:ext cx="3029793" cy="1759900"/>
          </a:xfrm>
        </p:spPr>
        <p:txBody>
          <a:bodyPr wrap="square" lIns="0" tIns="18000" rIns="0" bIns="18000" anchor="ctr" anchorCtr="0">
            <a:spAutoFit/>
          </a:bodyPr>
          <a:lstStyle/>
          <a:p>
            <a:pPr marL="0" indent="0">
              <a:buNone/>
            </a:pPr>
            <a:r>
              <a:rPr lang="en-US" b="1" noProof="0" dirty="0"/>
              <a:t>Figure 9.6</a:t>
            </a:r>
            <a:r>
              <a:rPr lang="en-US" noProof="0" dirty="0"/>
              <a:t> Copper is excellent conductor, with just one electron in its outer orbit, making it easy to be knocked out of its orbit and flow to other nearby atoms. This causes electron flow, which is definition of electricity.</a:t>
            </a:r>
          </a:p>
        </p:txBody>
      </p:sp>
      <p:pic>
        <p:nvPicPr>
          <p:cNvPr id="14" name="Picture 13" descr="An illustration of insulators showing an atom with the nucleus at the center, two electrons in the inner orbit and six electrons in the outer orbit.">
            <a:extLst>
              <a:ext uri="{FF2B5EF4-FFF2-40B4-BE49-F238E27FC236}">
                <a16:creationId xmlns:a16="http://schemas.microsoft.com/office/drawing/2014/main" id="{69BD62B8-001A-CDC1-FDC0-BE92E187A3D7}"/>
              </a:ext>
            </a:extLst>
          </p:cNvPr>
          <p:cNvPicPr>
            <a:picLocks noChangeAspect="1"/>
          </p:cNvPicPr>
          <p:nvPr/>
        </p:nvPicPr>
        <p:blipFill rotWithShape="1">
          <a:blip r:embed="rId5"/>
          <a:srcRect b="4167"/>
          <a:stretch/>
        </p:blipFill>
        <p:spPr>
          <a:xfrm>
            <a:off x="6561582" y="1633414"/>
            <a:ext cx="1907300" cy="2533887"/>
          </a:xfrm>
          <a:prstGeom prst="rect">
            <a:avLst/>
          </a:prstGeom>
        </p:spPr>
      </p:pic>
      <p:sp>
        <p:nvSpPr>
          <p:cNvPr id="11" name="Content Placeholder 10">
            <a:extLst>
              <a:ext uri="{FF2B5EF4-FFF2-40B4-BE49-F238E27FC236}">
                <a16:creationId xmlns:a16="http://schemas.microsoft.com/office/drawing/2014/main" id="{DA653DF5-BE06-42C1-82B3-5B6F5B0A0BA7}"/>
              </a:ext>
            </a:extLst>
          </p:cNvPr>
          <p:cNvSpPr>
            <a:spLocks noGrp="1"/>
          </p:cNvSpPr>
          <p:nvPr>
            <p:ph sz="quarter" idx="15"/>
          </p:nvPr>
        </p:nvSpPr>
        <p:spPr>
          <a:xfrm>
            <a:off x="6477075" y="4503799"/>
            <a:ext cx="2194561" cy="1021237"/>
          </a:xfrm>
        </p:spPr>
        <p:txBody>
          <a:bodyPr wrap="square" lIns="0" tIns="18000" rIns="0" bIns="18000" anchor="ctr" anchorCtr="0">
            <a:spAutoFit/>
          </a:bodyPr>
          <a:lstStyle/>
          <a:p>
            <a:pPr marL="0" indent="0">
              <a:buNone/>
            </a:pPr>
            <a:r>
              <a:rPr lang="en-US" b="1" noProof="0" dirty="0"/>
              <a:t>Figure 9.7</a:t>
            </a:r>
            <a:r>
              <a:rPr lang="en-US" noProof="0" dirty="0"/>
              <a:t> Insulators are elements with </a:t>
            </a:r>
            <a:r>
              <a:rPr lang="en-US" dirty="0"/>
              <a:t>five to eight </a:t>
            </a:r>
            <a:r>
              <a:rPr lang="en-US" noProof="0" dirty="0"/>
              <a:t>electrons in the outer  orbit.</a:t>
            </a:r>
          </a:p>
        </p:txBody>
      </p:sp>
    </p:spTree>
    <p:extLst>
      <p:ext uri="{BB962C8B-B14F-4D97-AF65-F5344CB8AC3E}">
        <p14:creationId xmlns:p14="http://schemas.microsoft.com/office/powerpoint/2010/main" val="3600642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Copper Atom</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opper_atom">
            <a:hlinkClick r:id="" action="ppaction://media"/>
            <a:extLst>
              <a:ext uri="{FF2B5EF4-FFF2-40B4-BE49-F238E27FC236}">
                <a16:creationId xmlns:a16="http://schemas.microsoft.com/office/drawing/2014/main" id="{093D8E65-5DED-66B9-B60E-21E1FDC5E81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1168" y="1262007"/>
            <a:ext cx="8808880" cy="4954995"/>
          </a:xfrm>
          <a:prstGeom prst="rect">
            <a:avLst/>
          </a:prstGeom>
        </p:spPr>
      </p:pic>
    </p:spTree>
    <p:extLst>
      <p:ext uri="{BB962C8B-B14F-4D97-AF65-F5344CB8AC3E}">
        <p14:creationId xmlns:p14="http://schemas.microsoft.com/office/powerpoint/2010/main" val="259147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6" name="Title 5">
            <a:extLst>
              <a:ext uri="{FF2B5EF4-FFF2-40B4-BE49-F238E27FC236}">
                <a16:creationId xmlns:a16="http://schemas.microsoft.com/office/drawing/2014/main" id="{790956A8-D09D-2FE3-6CBD-B1A0DA4EBFD5}"/>
              </a:ext>
            </a:extLst>
          </p:cNvPr>
          <p:cNvSpPr>
            <a:spLocks noGrp="1"/>
          </p:cNvSpPr>
          <p:nvPr>
            <p:ph type="title"/>
          </p:nvPr>
        </p:nvSpPr>
        <p:spPr>
          <a:xfrm>
            <a:off x="428624" y="214461"/>
            <a:ext cx="8229600" cy="590349"/>
          </a:xfrm>
        </p:spPr>
        <p:txBody>
          <a:bodyPr lIns="0" tIns="18000" rIns="0" bIns="18000" anchor="ctr" anchorCtr="0">
            <a:spAutoFit/>
          </a:bodyPr>
          <a:lstStyle/>
          <a:p>
            <a:r>
              <a:rPr lang="en-US" noProof="0" dirty="0"/>
              <a:t>Figure 9.8</a:t>
            </a:r>
          </a:p>
        </p:txBody>
      </p:sp>
      <p:sp>
        <p:nvSpPr>
          <p:cNvPr id="7" name="Content Placeholder 6">
            <a:extLst>
              <a:ext uri="{FF2B5EF4-FFF2-40B4-BE49-F238E27FC236}">
                <a16:creationId xmlns:a16="http://schemas.microsoft.com/office/drawing/2014/main" id="{6EDBBF92-B1B2-5DCE-F9BF-F016CB5FC752}"/>
              </a:ext>
            </a:extLst>
          </p:cNvPr>
          <p:cNvSpPr>
            <a:spLocks noGrp="1"/>
          </p:cNvSpPr>
          <p:nvPr>
            <p:ph sz="quarter" idx="13"/>
          </p:nvPr>
        </p:nvSpPr>
        <p:spPr>
          <a:xfrm>
            <a:off x="428624" y="990047"/>
            <a:ext cx="8229600" cy="405683"/>
          </a:xfrm>
        </p:spPr>
        <p:txBody>
          <a:bodyPr lIns="0" tIns="18000" rIns="0" bIns="18000" anchor="ctr" anchorCtr="0">
            <a:spAutoFit/>
          </a:bodyPr>
          <a:lstStyle/>
          <a:p>
            <a:pPr marL="0" indent="0">
              <a:buNone/>
            </a:pPr>
            <a:r>
              <a:rPr lang="en-US" sz="2400" noProof="0" dirty="0"/>
              <a:t>Semiconductor</a:t>
            </a:r>
          </a:p>
        </p:txBody>
      </p:sp>
      <p:pic>
        <p:nvPicPr>
          <p:cNvPr id="3" name="Picture 2" descr="An illustration of semiconductors showing an atom with the nucleus at the center, two electrons in the inner orbit and four electrons in the outer orbit. &#10;">
            <a:extLst>
              <a:ext uri="{FF2B5EF4-FFF2-40B4-BE49-F238E27FC236}">
                <a16:creationId xmlns:a16="http://schemas.microsoft.com/office/drawing/2014/main" id="{B84853FA-E0FB-4132-25CF-842FF818CAA8}"/>
              </a:ext>
            </a:extLst>
          </p:cNvPr>
          <p:cNvPicPr>
            <a:picLocks noChangeAspect="1"/>
          </p:cNvPicPr>
          <p:nvPr/>
        </p:nvPicPr>
        <p:blipFill rotWithShape="1">
          <a:blip r:embed="rId3"/>
          <a:srcRect b="4375"/>
          <a:stretch/>
        </p:blipFill>
        <p:spPr>
          <a:xfrm>
            <a:off x="2993464" y="1656685"/>
            <a:ext cx="3185646" cy="3701799"/>
          </a:xfrm>
          <a:prstGeom prst="rect">
            <a:avLst/>
          </a:prstGeom>
        </p:spPr>
      </p:pic>
      <p:sp>
        <p:nvSpPr>
          <p:cNvPr id="8" name="Content Placeholder 7">
            <a:extLst>
              <a:ext uri="{FF2B5EF4-FFF2-40B4-BE49-F238E27FC236}">
                <a16:creationId xmlns:a16="http://schemas.microsoft.com/office/drawing/2014/main" id="{B0A84F10-F281-3A77-EC18-FE875C62C2E6}"/>
              </a:ext>
            </a:extLst>
          </p:cNvPr>
          <p:cNvSpPr>
            <a:spLocks noGrp="1"/>
          </p:cNvSpPr>
          <p:nvPr>
            <p:ph sz="quarter" idx="14"/>
          </p:nvPr>
        </p:nvSpPr>
        <p:spPr>
          <a:xfrm>
            <a:off x="428624" y="5619795"/>
            <a:ext cx="8229600" cy="775015"/>
          </a:xfrm>
        </p:spPr>
        <p:txBody>
          <a:bodyPr lIns="0" tIns="18000" rIns="0" bIns="18000" anchor="ctr" anchorCtr="0">
            <a:spAutoFit/>
          </a:bodyPr>
          <a:lstStyle/>
          <a:p>
            <a:pPr marL="0" indent="0">
              <a:buNone/>
            </a:pPr>
            <a:r>
              <a:rPr lang="en-US" sz="2400" noProof="0" dirty="0">
                <a:latin typeface="Arial" panose="020B0604020202020204" pitchFamily="34" charset="0"/>
                <a:ea typeface="Verdana" panose="020B0604030504040204" pitchFamily="34" charset="0"/>
                <a:cs typeface="Arial" panose="020B0604020202020204" pitchFamily="34" charset="0"/>
              </a:rPr>
              <a:t>Semiconductor elements contain exactly four electrons in the outer orbit.</a:t>
            </a:r>
          </a:p>
        </p:txBody>
      </p:sp>
    </p:spTree>
    <p:extLst>
      <p:ext uri="{BB962C8B-B14F-4D97-AF65-F5344CB8AC3E}">
        <p14:creationId xmlns:p14="http://schemas.microsoft.com/office/powerpoint/2010/main" val="3062542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89738"/>
            <a:ext cx="8229600" cy="590349"/>
          </a:xfrm>
        </p:spPr>
        <p:txBody>
          <a:bodyPr lIns="0" tIns="18000" rIns="0" bIns="18000" anchor="ctr" anchorCtr="0">
            <a:spAutoFit/>
          </a:bodyPr>
          <a:lstStyle/>
          <a:p>
            <a:r>
              <a:rPr lang="en-US" noProof="0" dirty="0"/>
              <a:t>Figure 9.9</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3"/>
          </p:nvPr>
        </p:nvSpPr>
        <p:spPr>
          <a:xfrm>
            <a:off x="459292" y="953647"/>
            <a:ext cx="8227508" cy="405683"/>
          </a:xfrm>
        </p:spPr>
        <p:txBody>
          <a:bodyPr wrap="square" lIns="0" tIns="18000" rIns="0" bIns="18000" anchor="ctr" anchorCtr="0">
            <a:spAutoFit/>
          </a:bodyPr>
          <a:lstStyle/>
          <a:p>
            <a:pPr marL="0" indent="0">
              <a:spcBef>
                <a:spcPts val="600"/>
              </a:spcBef>
              <a:buNone/>
            </a:pPr>
            <a:r>
              <a:rPr lang="en-US" sz="2400" noProof="0" dirty="0"/>
              <a:t>Current Flow</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4"/>
          </p:nvPr>
        </p:nvSpPr>
        <p:spPr>
          <a:xfrm>
            <a:off x="471994" y="1514026"/>
            <a:ext cx="8205624" cy="1221291"/>
          </a:xfrm>
        </p:spPr>
        <p:txBody>
          <a:bodyPr wrap="square" lIns="0" tIns="18000" rIns="0" bIns="18000" anchor="ctr" anchorCtr="0">
            <a:spAutoFit/>
          </a:bodyPr>
          <a:lstStyle/>
          <a:p>
            <a:pPr marL="342900" indent="-342900">
              <a:spcBef>
                <a:spcPts val="600"/>
              </a:spcBef>
            </a:pPr>
            <a:r>
              <a:rPr lang="en-US" sz="2400" noProof="0" dirty="0"/>
              <a:t>Current Flow</a:t>
            </a:r>
          </a:p>
          <a:p>
            <a:pPr marL="829818" lvl="1" indent="-342900"/>
            <a:r>
              <a:rPr lang="en-US" sz="2400" noProof="0" dirty="0"/>
              <a:t>What is difference between conventional theory and electron theory?</a:t>
            </a:r>
          </a:p>
        </p:txBody>
      </p:sp>
      <p:pic>
        <p:nvPicPr>
          <p:cNvPr id="5" name="Picture 4" descr="An illustration of electricity moving through a copper wire. Electrons move from negative charge towards positive charge.">
            <a:extLst>
              <a:ext uri="{FF2B5EF4-FFF2-40B4-BE49-F238E27FC236}">
                <a16:creationId xmlns:a16="http://schemas.microsoft.com/office/drawing/2014/main" id="{18FC0571-BB7C-1EF5-9E5C-151D38984D87}"/>
              </a:ext>
            </a:extLst>
          </p:cNvPr>
          <p:cNvPicPr>
            <a:picLocks noChangeAspect="1"/>
          </p:cNvPicPr>
          <p:nvPr/>
        </p:nvPicPr>
        <p:blipFill rotWithShape="1">
          <a:blip r:embed="rId3"/>
          <a:srcRect b="17536"/>
          <a:stretch/>
        </p:blipFill>
        <p:spPr>
          <a:xfrm>
            <a:off x="793488" y="3101734"/>
            <a:ext cx="7557025" cy="1679668"/>
          </a:xfrm>
          <a:prstGeom prst="rect">
            <a:avLst/>
          </a:prstGeom>
        </p:spPr>
      </p:pic>
      <p:sp>
        <p:nvSpPr>
          <p:cNvPr id="8" name="Content Placeholder 7">
            <a:extLst>
              <a:ext uri="{FF2B5EF4-FFF2-40B4-BE49-F238E27FC236}">
                <a16:creationId xmlns:a16="http://schemas.microsoft.com/office/drawing/2014/main" id="{BF1B55D9-B7ED-9CCB-BE26-5B9BAC35D2B6}"/>
              </a:ext>
            </a:extLst>
          </p:cNvPr>
          <p:cNvSpPr>
            <a:spLocks noGrp="1"/>
          </p:cNvSpPr>
          <p:nvPr>
            <p:ph sz="quarter" idx="15"/>
          </p:nvPr>
        </p:nvSpPr>
        <p:spPr>
          <a:xfrm>
            <a:off x="459292" y="5384744"/>
            <a:ext cx="8218326" cy="775015"/>
          </a:xfrm>
        </p:spPr>
        <p:txBody>
          <a:bodyPr wrap="square" lIns="0" tIns="18000" rIns="0" bIns="18000" anchor="ctr" anchorCtr="0">
            <a:spAutoFit/>
          </a:bodyPr>
          <a:lstStyle/>
          <a:p>
            <a:pPr marL="342900" indent="-342900"/>
            <a:r>
              <a:rPr lang="en-US" sz="2400" noProof="0" dirty="0"/>
              <a:t>Current electricity is the movement of electrons through a conductor.</a:t>
            </a:r>
          </a:p>
        </p:txBody>
      </p:sp>
    </p:spTree>
    <p:extLst>
      <p:ext uri="{BB962C8B-B14F-4D97-AF65-F5344CB8AC3E}">
        <p14:creationId xmlns:p14="http://schemas.microsoft.com/office/powerpoint/2010/main" val="2086455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Electron Flow</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electron_flow_new">
            <a:hlinkClick r:id="" action="ppaction://media"/>
            <a:extLst>
              <a:ext uri="{FF2B5EF4-FFF2-40B4-BE49-F238E27FC236}">
                <a16:creationId xmlns:a16="http://schemas.microsoft.com/office/drawing/2014/main" id="{54EF63F3-85A1-9588-C08A-D0B9E5E3147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8747" y="1282149"/>
            <a:ext cx="8786505" cy="4942409"/>
          </a:xfrm>
          <a:prstGeom prst="rect">
            <a:avLst/>
          </a:prstGeom>
        </p:spPr>
      </p:pic>
    </p:spTree>
    <p:extLst>
      <p:ext uri="{BB962C8B-B14F-4D97-AF65-F5344CB8AC3E}">
        <p14:creationId xmlns:p14="http://schemas.microsoft.com/office/powerpoint/2010/main" val="282549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87484"/>
            <a:ext cx="8229600" cy="590349"/>
          </a:xfrm>
        </p:spPr>
        <p:txBody>
          <a:bodyPr lIns="0" tIns="18000" rIns="0" bIns="18000" anchor="ctr" anchorCtr="0">
            <a:spAutoFit/>
          </a:bodyPr>
          <a:lstStyle/>
          <a:p>
            <a:r>
              <a:rPr lang="en-US" noProof="0" dirty="0"/>
              <a:t>Figure 9.11</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3"/>
          </p:nvPr>
        </p:nvSpPr>
        <p:spPr>
          <a:xfrm>
            <a:off x="460663" y="916293"/>
            <a:ext cx="2595602" cy="405683"/>
          </a:xfrm>
        </p:spPr>
        <p:txBody>
          <a:bodyPr lIns="0" tIns="18000" rIns="0" bIns="18000" anchor="ctr" anchorCtr="0">
            <a:spAutoFit/>
          </a:bodyPr>
          <a:lstStyle/>
          <a:p>
            <a:pPr marL="0" indent="0">
              <a:buNone/>
            </a:pPr>
            <a:r>
              <a:rPr lang="en-US" sz="2400" noProof="0" dirty="0"/>
              <a:t>Units of Electricity</a:t>
            </a:r>
          </a:p>
        </p:txBody>
      </p:sp>
      <p:pic>
        <p:nvPicPr>
          <p:cNvPr id="6" name="Picture 5" descr="An illustration of a copper wire. Electrons move at the rate of 6.28 billion billion electrons per second or 1 ampere from a positive charge to a negative charge.&#10;">
            <a:extLst>
              <a:ext uri="{FF2B5EF4-FFF2-40B4-BE49-F238E27FC236}">
                <a16:creationId xmlns:a16="http://schemas.microsoft.com/office/drawing/2014/main" id="{ABA4F658-CA90-7C7D-19C0-001E9AFC4A82}"/>
              </a:ext>
            </a:extLst>
          </p:cNvPr>
          <p:cNvPicPr>
            <a:picLocks noChangeAspect="1"/>
          </p:cNvPicPr>
          <p:nvPr/>
        </p:nvPicPr>
        <p:blipFill rotWithShape="1">
          <a:blip r:embed="rId3"/>
          <a:srcRect b="13809"/>
          <a:stretch/>
        </p:blipFill>
        <p:spPr>
          <a:xfrm>
            <a:off x="424580" y="1732798"/>
            <a:ext cx="4265744" cy="1206405"/>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4"/>
          </p:nvPr>
        </p:nvSpPr>
        <p:spPr>
          <a:xfrm>
            <a:off x="4883499" y="1036490"/>
            <a:ext cx="3763346" cy="4329835"/>
          </a:xfrm>
        </p:spPr>
        <p:txBody>
          <a:bodyPr wrap="square" lIns="0" tIns="18000" rIns="0" bIns="18000" anchor="ctr" anchorCtr="0">
            <a:spAutoFit/>
          </a:bodyPr>
          <a:lstStyle/>
          <a:p>
            <a:pPr marL="342900" indent="-342900">
              <a:spcBef>
                <a:spcPts val="600"/>
              </a:spcBef>
            </a:pPr>
            <a:r>
              <a:rPr lang="en-US" sz="2400" noProof="0" dirty="0"/>
              <a:t>Three fundamentals of electricity-related units include the ampere, volt, and ohm.</a:t>
            </a:r>
          </a:p>
          <a:p>
            <a:pPr marL="829818" lvl="1" indent="-342900"/>
            <a:r>
              <a:rPr lang="en-US" sz="2400" noProof="0" dirty="0"/>
              <a:t>Ampere is measure of amount of current flow.</a:t>
            </a:r>
          </a:p>
          <a:p>
            <a:pPr marL="829818" lvl="1" indent="-342900"/>
            <a:r>
              <a:rPr lang="en-US" sz="2400" noProof="0" dirty="0"/>
              <a:t>Voltage is unit of electrical pressure.</a:t>
            </a:r>
          </a:p>
          <a:p>
            <a:pPr marL="829818" lvl="1" indent="-342900"/>
            <a:r>
              <a:rPr lang="en-US" sz="2400" noProof="0" dirty="0"/>
              <a:t>Ohm is unit of electrical resistance</a:t>
            </a:r>
          </a:p>
        </p:txBody>
      </p:sp>
      <p:sp>
        <p:nvSpPr>
          <p:cNvPr id="3" name="Content Placeholder 2">
            <a:extLst>
              <a:ext uri="{FF2B5EF4-FFF2-40B4-BE49-F238E27FC236}">
                <a16:creationId xmlns:a16="http://schemas.microsoft.com/office/drawing/2014/main" id="{9CF028D6-91B7-32FB-E79A-D8D721FF3DE0}"/>
              </a:ext>
            </a:extLst>
          </p:cNvPr>
          <p:cNvSpPr>
            <a:spLocks noGrp="1"/>
          </p:cNvSpPr>
          <p:nvPr>
            <p:ph sz="quarter" idx="15"/>
          </p:nvPr>
        </p:nvSpPr>
        <p:spPr>
          <a:xfrm>
            <a:off x="474152" y="5514640"/>
            <a:ext cx="8212648" cy="775015"/>
          </a:xfrm>
        </p:spPr>
        <p:txBody>
          <a:bodyPr wrap="square" lIns="0" tIns="18000" rIns="0" bIns="18000" anchor="ctr" anchorCtr="0">
            <a:spAutoFit/>
          </a:bodyPr>
          <a:lstStyle/>
          <a:p>
            <a:pPr marL="342900" indent="-342900">
              <a:spcBef>
                <a:spcPts val="600"/>
              </a:spcBef>
            </a:pPr>
            <a:r>
              <a:rPr lang="en-US" sz="2400" noProof="0" dirty="0"/>
              <a:t>One ampere is the movement of 1 coulomb (6.28 billion billion electrons) past a point in 1 second.</a:t>
            </a:r>
          </a:p>
        </p:txBody>
      </p:sp>
    </p:spTree>
    <p:extLst>
      <p:ext uri="{BB962C8B-B14F-4D97-AF65-F5344CB8AC3E}">
        <p14:creationId xmlns:p14="http://schemas.microsoft.com/office/powerpoint/2010/main" val="3252606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89740"/>
            <a:ext cx="8229600" cy="590349"/>
          </a:xfrm>
        </p:spPr>
        <p:txBody>
          <a:bodyPr lIns="0" tIns="18000" rIns="0" bIns="18000" anchor="ctr" anchorCtr="0">
            <a:spAutoFit/>
          </a:bodyPr>
          <a:lstStyle/>
          <a:p>
            <a:r>
              <a:rPr lang="en-US" noProof="0" dirty="0"/>
              <a:t>Figure 9.12</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3"/>
          </p:nvPr>
        </p:nvSpPr>
        <p:spPr>
          <a:xfrm>
            <a:off x="457200" y="965710"/>
            <a:ext cx="8229600" cy="405683"/>
          </a:xfrm>
        </p:spPr>
        <p:txBody>
          <a:bodyPr lIns="0" tIns="18000" rIns="0" bIns="18000" anchor="ctr" anchorCtr="0">
            <a:spAutoFit/>
          </a:bodyPr>
          <a:lstStyle/>
          <a:p>
            <a:pPr marL="0" indent="0">
              <a:spcBef>
                <a:spcPts val="600"/>
              </a:spcBef>
              <a:buNone/>
            </a:pPr>
            <a:r>
              <a:rPr lang="en-US" sz="2400" noProof="0" dirty="0"/>
              <a:t>Ammeter</a:t>
            </a:r>
          </a:p>
        </p:txBody>
      </p:sp>
      <p:pic>
        <p:nvPicPr>
          <p:cNvPr id="4" name="Picture 3" descr="An illustration of an ammeter showing a deflection in its needle as electrons move towards the left.&#10;">
            <a:extLst>
              <a:ext uri="{FF2B5EF4-FFF2-40B4-BE49-F238E27FC236}">
                <a16:creationId xmlns:a16="http://schemas.microsoft.com/office/drawing/2014/main" id="{A4C79A42-18AB-A6EA-E4F6-A47281AC747B}"/>
              </a:ext>
            </a:extLst>
          </p:cNvPr>
          <p:cNvPicPr>
            <a:picLocks noChangeAspect="1"/>
          </p:cNvPicPr>
          <p:nvPr/>
        </p:nvPicPr>
        <p:blipFill rotWithShape="1">
          <a:blip r:embed="rId3"/>
          <a:srcRect b="11494"/>
          <a:stretch/>
        </p:blipFill>
        <p:spPr>
          <a:xfrm>
            <a:off x="1136989" y="1879455"/>
            <a:ext cx="6870023" cy="2642358"/>
          </a:xfrm>
          <a:prstGeom prst="rect">
            <a:avLst/>
          </a:prstGeom>
        </p:spPr>
      </p:pic>
      <p:sp>
        <p:nvSpPr>
          <p:cNvPr id="5" name="Content Placeholder 4">
            <a:extLst>
              <a:ext uri="{FF2B5EF4-FFF2-40B4-BE49-F238E27FC236}">
                <a16:creationId xmlns:a16="http://schemas.microsoft.com/office/drawing/2014/main" id="{96DFC80F-327E-F5D4-C9A4-59E4C419620A}"/>
              </a:ext>
            </a:extLst>
          </p:cNvPr>
          <p:cNvSpPr>
            <a:spLocks noGrp="1"/>
          </p:cNvSpPr>
          <p:nvPr>
            <p:ph sz="quarter" idx="14"/>
          </p:nvPr>
        </p:nvSpPr>
        <p:spPr>
          <a:xfrm>
            <a:off x="457200" y="4959122"/>
            <a:ext cx="8229600" cy="1144347"/>
          </a:xfrm>
        </p:spPr>
        <p:txBody>
          <a:bodyPr lIns="0" tIns="18000" rIns="0" bIns="18000" anchor="ctr" anchorCtr="0">
            <a:spAutoFit/>
          </a:bodyPr>
          <a:lstStyle/>
          <a:p>
            <a:pPr marL="0" indent="0">
              <a:buNone/>
            </a:pPr>
            <a:r>
              <a:rPr lang="en-US" sz="2400" noProof="0" dirty="0"/>
              <a:t>Ammeter is installed in the path of the electrons similar to a water meter used to measure the flow of water in gallons per minute. The ammeter displays current flow in amperes.</a:t>
            </a:r>
          </a:p>
        </p:txBody>
      </p:sp>
    </p:spTree>
    <p:extLst>
      <p:ext uri="{BB962C8B-B14F-4D97-AF65-F5344CB8AC3E}">
        <p14:creationId xmlns:p14="http://schemas.microsoft.com/office/powerpoint/2010/main" val="4047004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89740"/>
            <a:ext cx="8229600" cy="590349"/>
          </a:xfrm>
        </p:spPr>
        <p:txBody>
          <a:bodyPr lIns="0" tIns="18000" rIns="0" bIns="18000" anchor="ctr" anchorCtr="0">
            <a:spAutoFit/>
          </a:bodyPr>
          <a:lstStyle/>
          <a:p>
            <a:r>
              <a:rPr lang="en-US" noProof="0" dirty="0"/>
              <a:t>Figure 9.13</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3"/>
          </p:nvPr>
        </p:nvSpPr>
        <p:spPr>
          <a:xfrm>
            <a:off x="457200" y="1048832"/>
            <a:ext cx="8229600" cy="405683"/>
          </a:xfrm>
        </p:spPr>
        <p:txBody>
          <a:bodyPr lIns="0" tIns="18000" rIns="0" bIns="18000" anchor="ctr" anchorCtr="0">
            <a:spAutoFit/>
          </a:bodyPr>
          <a:lstStyle/>
          <a:p>
            <a:pPr marL="0" indent="0">
              <a:spcBef>
                <a:spcPts val="600"/>
              </a:spcBef>
              <a:buNone/>
            </a:pPr>
            <a:r>
              <a:rPr lang="en-US" sz="2400" noProof="0" dirty="0"/>
              <a:t>Units of Electricity</a:t>
            </a:r>
          </a:p>
        </p:txBody>
      </p:sp>
      <p:pic>
        <p:nvPicPr>
          <p:cNvPr id="6" name="Picture 5" descr="An illustration of a conductor with the application of voltage at one end and the current moving out of the other end. Text reads voltage is pressure.">
            <a:extLst>
              <a:ext uri="{FF2B5EF4-FFF2-40B4-BE49-F238E27FC236}">
                <a16:creationId xmlns:a16="http://schemas.microsoft.com/office/drawing/2014/main" id="{41D01CDF-DC99-16FB-7BF6-32E9DD562EDF}"/>
              </a:ext>
            </a:extLst>
          </p:cNvPr>
          <p:cNvPicPr>
            <a:picLocks noChangeAspect="1"/>
          </p:cNvPicPr>
          <p:nvPr/>
        </p:nvPicPr>
        <p:blipFill rotWithShape="1">
          <a:blip r:embed="rId3"/>
          <a:srcRect b="12682"/>
          <a:stretch/>
        </p:blipFill>
        <p:spPr>
          <a:xfrm>
            <a:off x="793488" y="2082009"/>
            <a:ext cx="7557025" cy="2248954"/>
          </a:xfrm>
          <a:prstGeom prst="rect">
            <a:avLst/>
          </a:prstGeom>
        </p:spPr>
      </p:pic>
      <p:sp>
        <p:nvSpPr>
          <p:cNvPr id="5" name="Content Placeholder 4">
            <a:extLst>
              <a:ext uri="{FF2B5EF4-FFF2-40B4-BE49-F238E27FC236}">
                <a16:creationId xmlns:a16="http://schemas.microsoft.com/office/drawing/2014/main" id="{96DFC80F-327E-F5D4-C9A4-59E4C419620A}"/>
              </a:ext>
            </a:extLst>
          </p:cNvPr>
          <p:cNvSpPr>
            <a:spLocks noGrp="1"/>
          </p:cNvSpPr>
          <p:nvPr>
            <p:ph sz="quarter" idx="14"/>
          </p:nvPr>
        </p:nvSpPr>
        <p:spPr>
          <a:xfrm>
            <a:off x="457200" y="4778029"/>
            <a:ext cx="8229600" cy="775015"/>
          </a:xfrm>
        </p:spPr>
        <p:txBody>
          <a:bodyPr lIns="0" tIns="18000" rIns="0" bIns="18000" anchor="ctr" anchorCtr="0">
            <a:spAutoFit/>
          </a:bodyPr>
          <a:lstStyle/>
          <a:p>
            <a:pPr marL="342900" indent="-342900"/>
            <a:r>
              <a:rPr lang="en-US" sz="2400" noProof="0" dirty="0"/>
              <a:t>Voltage is the electrical pressure that causes the electrons to flow through a conductor.</a:t>
            </a:r>
          </a:p>
        </p:txBody>
      </p:sp>
    </p:spTree>
    <p:extLst>
      <p:ext uri="{BB962C8B-B14F-4D97-AF65-F5344CB8AC3E}">
        <p14:creationId xmlns:p14="http://schemas.microsoft.com/office/powerpoint/2010/main" val="3322560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89740"/>
            <a:ext cx="8229600" cy="590349"/>
          </a:xfrm>
        </p:spPr>
        <p:txBody>
          <a:bodyPr lIns="0" tIns="18000" rIns="0" bIns="18000" anchor="ctr" anchorCtr="0">
            <a:spAutoFit/>
          </a:bodyPr>
          <a:lstStyle/>
          <a:p>
            <a:r>
              <a:rPr lang="en-US" noProof="0" dirty="0"/>
              <a:t>Figure 9.14</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3"/>
          </p:nvPr>
        </p:nvSpPr>
        <p:spPr>
          <a:xfrm>
            <a:off x="457200" y="1038074"/>
            <a:ext cx="8229600" cy="1144347"/>
          </a:xfrm>
        </p:spPr>
        <p:txBody>
          <a:bodyPr lIns="0" tIns="18000" rIns="0" bIns="18000" anchor="ctr" anchorCtr="0">
            <a:spAutoFit/>
          </a:bodyPr>
          <a:lstStyle/>
          <a:p>
            <a:pPr marL="0" indent="0">
              <a:spcBef>
                <a:spcPts val="600"/>
              </a:spcBef>
              <a:buNone/>
            </a:pPr>
            <a:r>
              <a:rPr lang="en-US" sz="2400" noProof="0" dirty="0"/>
              <a:t>Digital multimeter set to read </a:t>
            </a:r>
            <a:r>
              <a:rPr lang="en-US" sz="2400" spc="-300" noProof="0" dirty="0"/>
              <a:t>D </a:t>
            </a:r>
            <a:r>
              <a:rPr lang="en-US" sz="2400" noProof="0" dirty="0"/>
              <a:t>C volts is being used to test voltage of vehicle battery. Multimeters can also measure resistance (ohms) and current flow (amperes).</a:t>
            </a:r>
          </a:p>
        </p:txBody>
      </p:sp>
      <p:pic>
        <p:nvPicPr>
          <p:cNvPr id="4" name="Picture 3" descr="A digital multimeter connected to an automobile battery displaying its voltage as 12.60 volts. &#10;">
            <a:extLst>
              <a:ext uri="{FF2B5EF4-FFF2-40B4-BE49-F238E27FC236}">
                <a16:creationId xmlns:a16="http://schemas.microsoft.com/office/drawing/2014/main" id="{5D573688-01CB-A2E3-04C6-332398A2E4EA}"/>
              </a:ext>
            </a:extLst>
          </p:cNvPr>
          <p:cNvPicPr>
            <a:picLocks noChangeAspect="1"/>
          </p:cNvPicPr>
          <p:nvPr/>
        </p:nvPicPr>
        <p:blipFill rotWithShape="1">
          <a:blip r:embed="rId3"/>
          <a:srcRect b="8260"/>
          <a:stretch/>
        </p:blipFill>
        <p:spPr>
          <a:xfrm>
            <a:off x="2121272" y="2392455"/>
            <a:ext cx="4901456" cy="3906546"/>
          </a:xfrm>
          <a:prstGeom prst="rect">
            <a:avLst/>
          </a:prstGeom>
        </p:spPr>
      </p:pic>
    </p:spTree>
    <p:extLst>
      <p:ext uri="{BB962C8B-B14F-4D97-AF65-F5344CB8AC3E}">
        <p14:creationId xmlns:p14="http://schemas.microsoft.com/office/powerpoint/2010/main" val="1793723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5" name="Title 4">
            <a:extLst>
              <a:ext uri="{FF2B5EF4-FFF2-40B4-BE49-F238E27FC236}">
                <a16:creationId xmlns:a16="http://schemas.microsoft.com/office/drawing/2014/main" id="{6E2142B2-B88C-4F7A-AE25-1CA599486D74}"/>
              </a:ext>
            </a:extLst>
          </p:cNvPr>
          <p:cNvSpPr>
            <a:spLocks noGrp="1"/>
          </p:cNvSpPr>
          <p:nvPr>
            <p:ph type="title"/>
          </p:nvPr>
        </p:nvSpPr>
        <p:spPr>
          <a:xfrm>
            <a:off x="457200" y="187223"/>
            <a:ext cx="8229600" cy="590349"/>
          </a:xfrm>
        </p:spPr>
        <p:txBody>
          <a:bodyPr lIns="0" tIns="18000" rIns="0" bIns="18000" anchor="ctr" anchorCtr="0">
            <a:spAutoFit/>
          </a:bodyPr>
          <a:lstStyle/>
          <a:p>
            <a:r>
              <a:rPr lang="en-US" noProof="0" dirty="0"/>
              <a:t>Learning Objectives </a:t>
            </a:r>
            <a:r>
              <a:rPr lang="en-US" sz="2800" noProof="0" dirty="0"/>
              <a:t>(1 of 2) </a:t>
            </a:r>
            <a:endParaRPr lang="en-US" noProof="0" dirty="0"/>
          </a:p>
        </p:txBody>
      </p:sp>
      <p:sp>
        <p:nvSpPr>
          <p:cNvPr id="7" name="Content Placeholder 6">
            <a:extLst>
              <a:ext uri="{FF2B5EF4-FFF2-40B4-BE49-F238E27FC236}">
                <a16:creationId xmlns:a16="http://schemas.microsoft.com/office/drawing/2014/main" id="{D7B114F1-9D93-4E3A-AA6E-0928E6D2067F}"/>
              </a:ext>
            </a:extLst>
          </p:cNvPr>
          <p:cNvSpPr>
            <a:spLocks noGrp="1"/>
          </p:cNvSpPr>
          <p:nvPr>
            <p:ph sz="quarter" idx="13"/>
          </p:nvPr>
        </p:nvSpPr>
        <p:spPr>
          <a:xfrm>
            <a:off x="457200" y="1004104"/>
            <a:ext cx="8232775" cy="3952808"/>
          </a:xfrm>
        </p:spPr>
        <p:txBody>
          <a:bodyPr lIns="0" tIns="18000" rIns="0" bIns="18000" anchor="ctr" anchorCtr="0">
            <a:spAutoFit/>
          </a:bodyPr>
          <a:lstStyle/>
          <a:p>
            <a:pPr marL="685800" lvl="0" indent="-685800">
              <a:buClr>
                <a:schemeClr val="lt1"/>
              </a:buClr>
              <a:buSzPct val="25000"/>
              <a:buNone/>
            </a:pPr>
            <a:r>
              <a:rPr lang="en-US" sz="2400" b="1" noProof="0" dirty="0">
                <a:solidFill>
                  <a:srgbClr val="007FA3"/>
                </a:solidFill>
              </a:rPr>
              <a:t>9.1</a:t>
            </a:r>
            <a:r>
              <a:rPr lang="en-US" sz="2400" noProof="0" dirty="0">
                <a:solidFill>
                  <a:schemeClr val="tx1"/>
                </a:solidFill>
              </a:rPr>
              <a:t> Explain the characteristics of electricity.</a:t>
            </a:r>
          </a:p>
          <a:p>
            <a:pPr marL="542925" lvl="0" indent="-542925">
              <a:buClr>
                <a:schemeClr val="lt1"/>
              </a:buClr>
              <a:buSzPct val="25000"/>
              <a:buNone/>
            </a:pPr>
            <a:r>
              <a:rPr lang="en-US" sz="2400" b="1" noProof="0" dirty="0">
                <a:solidFill>
                  <a:srgbClr val="007FA3"/>
                </a:solidFill>
              </a:rPr>
              <a:t>9.2 </a:t>
            </a:r>
            <a:r>
              <a:rPr lang="en-US" sz="2400" noProof="0" dirty="0">
                <a:solidFill>
                  <a:schemeClr val="tx1"/>
                </a:solidFill>
              </a:rPr>
              <a:t>Differentiate between conductors, insulators, and semiconductors.</a:t>
            </a:r>
          </a:p>
          <a:p>
            <a:pPr marL="685800" lvl="0" indent="-685800">
              <a:buClr>
                <a:schemeClr val="lt1"/>
              </a:buClr>
              <a:buSzPct val="25000"/>
              <a:buNone/>
            </a:pPr>
            <a:r>
              <a:rPr lang="en-US" sz="2400" b="1" noProof="0" dirty="0">
                <a:solidFill>
                  <a:srgbClr val="007FA3"/>
                </a:solidFill>
              </a:rPr>
              <a:t>9.3 </a:t>
            </a:r>
            <a:r>
              <a:rPr lang="en-US" sz="2400" noProof="0" dirty="0">
                <a:solidFill>
                  <a:schemeClr val="tx1"/>
                </a:solidFill>
              </a:rPr>
              <a:t>Explain the units of electrical measurement.</a:t>
            </a:r>
          </a:p>
          <a:p>
            <a:pPr marL="685800" lvl="0" indent="-685800">
              <a:buClr>
                <a:schemeClr val="lt1"/>
              </a:buClr>
              <a:buSzPct val="25000"/>
              <a:buNone/>
            </a:pPr>
            <a:r>
              <a:rPr lang="en-US" sz="2400" b="1" noProof="0" dirty="0">
                <a:solidFill>
                  <a:srgbClr val="007FA3"/>
                </a:solidFill>
              </a:rPr>
              <a:t>9.4 </a:t>
            </a:r>
            <a:r>
              <a:rPr lang="en-US" sz="2400" noProof="0" dirty="0">
                <a:solidFill>
                  <a:schemeClr val="tx1"/>
                </a:solidFill>
              </a:rPr>
              <a:t>List the parts of a complete circuit.</a:t>
            </a:r>
          </a:p>
          <a:p>
            <a:pPr marL="685800" lvl="0" indent="-685800">
              <a:buClr>
                <a:schemeClr val="lt1"/>
              </a:buClr>
              <a:buSzPct val="25000"/>
              <a:buNone/>
            </a:pPr>
            <a:r>
              <a:rPr lang="en-US" sz="2400" b="1" noProof="0" dirty="0">
                <a:solidFill>
                  <a:srgbClr val="007FA3"/>
                </a:solidFill>
              </a:rPr>
              <a:t>9.5 </a:t>
            </a:r>
            <a:r>
              <a:rPr lang="en-US" sz="2400" noProof="0" dirty="0">
                <a:solidFill>
                  <a:schemeClr val="tx1"/>
                </a:solidFill>
              </a:rPr>
              <a:t>Discuss the types of electrical circuit faults.</a:t>
            </a:r>
          </a:p>
          <a:p>
            <a:pPr marL="542925" lvl="0" indent="-542925">
              <a:buClr>
                <a:schemeClr val="lt1"/>
              </a:buClr>
              <a:buSzPct val="25000"/>
              <a:buNone/>
            </a:pPr>
            <a:r>
              <a:rPr lang="en-US" sz="2400" b="1" noProof="0" dirty="0">
                <a:solidFill>
                  <a:srgbClr val="007FA3"/>
                </a:solidFill>
              </a:rPr>
              <a:t>9.6 </a:t>
            </a:r>
            <a:r>
              <a:rPr lang="en-US" sz="2400" noProof="0" dirty="0">
                <a:solidFill>
                  <a:schemeClr val="tx1"/>
                </a:solidFill>
              </a:rPr>
              <a:t>Explain how to detect and measure electrical voltage, current, and resistance</a:t>
            </a:r>
            <a:r>
              <a:rPr lang="en-US" sz="2400" b="1" noProof="0" dirty="0">
                <a:solidFill>
                  <a:srgbClr val="007FA3"/>
                </a:solidFill>
              </a:rPr>
              <a:t>.</a:t>
            </a:r>
            <a:endParaRPr lang="en-US" sz="2400" noProof="0" dirty="0"/>
          </a:p>
        </p:txBody>
      </p:sp>
    </p:spTree>
    <p:extLst>
      <p:ext uri="{BB962C8B-B14F-4D97-AF65-F5344CB8AC3E}">
        <p14:creationId xmlns:p14="http://schemas.microsoft.com/office/powerpoint/2010/main" val="4167580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89740"/>
            <a:ext cx="8229600" cy="590349"/>
          </a:xfrm>
        </p:spPr>
        <p:txBody>
          <a:bodyPr lIns="0" tIns="18000" rIns="0" bIns="18000" anchor="ctr" anchorCtr="0">
            <a:spAutoFit/>
          </a:bodyPr>
          <a:lstStyle/>
          <a:p>
            <a:r>
              <a:rPr lang="en-US" noProof="0" dirty="0"/>
              <a:t>Figure 9.15</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3"/>
          </p:nvPr>
        </p:nvSpPr>
        <p:spPr>
          <a:xfrm>
            <a:off x="457200" y="973526"/>
            <a:ext cx="8229600" cy="405683"/>
          </a:xfrm>
        </p:spPr>
        <p:txBody>
          <a:bodyPr lIns="0" tIns="18000" rIns="0" bIns="18000" anchor="ctr" anchorCtr="0">
            <a:spAutoFit/>
          </a:bodyPr>
          <a:lstStyle/>
          <a:p>
            <a:pPr marL="0" indent="0">
              <a:spcBef>
                <a:spcPts val="600"/>
              </a:spcBef>
              <a:buNone/>
            </a:pPr>
            <a:r>
              <a:rPr lang="en-US" sz="2400" noProof="0" dirty="0"/>
              <a:t>Resistance</a:t>
            </a:r>
          </a:p>
        </p:txBody>
      </p:sp>
      <p:pic>
        <p:nvPicPr>
          <p:cNvPr id="6" name="Picture 5" descr="An illustration of a conductor with the application of voltage at one end and the current moving out of the other end. A hand representing resistance pushes the electrons away from the direction of current flow.">
            <a:extLst>
              <a:ext uri="{FF2B5EF4-FFF2-40B4-BE49-F238E27FC236}">
                <a16:creationId xmlns:a16="http://schemas.microsoft.com/office/drawing/2014/main" id="{338AE34C-5932-9F3B-43FF-BB264383B38F}"/>
              </a:ext>
            </a:extLst>
          </p:cNvPr>
          <p:cNvPicPr>
            <a:picLocks noChangeAspect="1"/>
          </p:cNvPicPr>
          <p:nvPr/>
        </p:nvPicPr>
        <p:blipFill rotWithShape="1">
          <a:blip r:embed="rId3"/>
          <a:srcRect b="8767"/>
          <a:stretch/>
        </p:blipFill>
        <p:spPr>
          <a:xfrm>
            <a:off x="793488" y="1619326"/>
            <a:ext cx="7557025" cy="3400126"/>
          </a:xfrm>
          <a:prstGeom prst="rect">
            <a:avLst/>
          </a:prstGeom>
        </p:spPr>
      </p:pic>
      <p:sp>
        <p:nvSpPr>
          <p:cNvPr id="5" name="Content Placeholder 4">
            <a:extLst>
              <a:ext uri="{FF2B5EF4-FFF2-40B4-BE49-F238E27FC236}">
                <a16:creationId xmlns:a16="http://schemas.microsoft.com/office/drawing/2014/main" id="{96DFC80F-327E-F5D4-C9A4-59E4C419620A}"/>
              </a:ext>
            </a:extLst>
          </p:cNvPr>
          <p:cNvSpPr>
            <a:spLocks noGrp="1"/>
          </p:cNvSpPr>
          <p:nvPr>
            <p:ph sz="quarter" idx="14"/>
          </p:nvPr>
        </p:nvSpPr>
        <p:spPr>
          <a:xfrm>
            <a:off x="457200" y="5169188"/>
            <a:ext cx="8229600" cy="775015"/>
          </a:xfrm>
        </p:spPr>
        <p:txBody>
          <a:bodyPr lIns="0" tIns="18000" rIns="0" bIns="18000" anchor="ctr" anchorCtr="0">
            <a:spAutoFit/>
          </a:bodyPr>
          <a:lstStyle/>
          <a:p>
            <a:pPr marL="0" indent="0">
              <a:spcBef>
                <a:spcPts val="600"/>
              </a:spcBef>
              <a:buNone/>
            </a:pPr>
            <a:r>
              <a:rPr lang="en-US" sz="2400" noProof="0" dirty="0"/>
              <a:t>Resistance to the flow of electrons through a conductor is measured in ohms.</a:t>
            </a:r>
          </a:p>
        </p:txBody>
      </p:sp>
    </p:spTree>
    <p:extLst>
      <p:ext uri="{BB962C8B-B14F-4D97-AF65-F5344CB8AC3E}">
        <p14:creationId xmlns:p14="http://schemas.microsoft.com/office/powerpoint/2010/main" val="59560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Voltage and Resistance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voltage_and_resistance">
            <a:hlinkClick r:id="" action="ppaction://media"/>
            <a:extLst>
              <a:ext uri="{FF2B5EF4-FFF2-40B4-BE49-F238E27FC236}">
                <a16:creationId xmlns:a16="http://schemas.microsoft.com/office/drawing/2014/main" id="{061070F5-33E4-2022-2D4D-1C732B027AD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4768" y="1312629"/>
            <a:ext cx="8794464" cy="4946886"/>
          </a:xfrm>
          <a:prstGeom prst="rect">
            <a:avLst/>
          </a:prstGeom>
        </p:spPr>
      </p:pic>
    </p:spTree>
    <p:extLst>
      <p:ext uri="{BB962C8B-B14F-4D97-AF65-F5344CB8AC3E}">
        <p14:creationId xmlns:p14="http://schemas.microsoft.com/office/powerpoint/2010/main" val="267227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88496"/>
            <a:ext cx="8229600" cy="590349"/>
          </a:xfrm>
        </p:spPr>
        <p:txBody>
          <a:bodyPr lIns="0" tIns="18000" rIns="0" bIns="18000" anchor="ctr" anchorCtr="0">
            <a:spAutoFit/>
          </a:bodyPr>
          <a:lstStyle/>
          <a:p>
            <a:r>
              <a:rPr lang="en-US" noProof="0" dirty="0"/>
              <a:t>Electrical Circuits</a:t>
            </a:r>
          </a:p>
        </p:txBody>
      </p:sp>
      <p:pic>
        <p:nvPicPr>
          <p:cNvPr id="4" name="Picture 3" descr="An illustration of an illuminated light bulb connected to the positive terminal of a battery at one end and to the ground at the other at a body sheet metal (engine block, etcetera). The negative terminal is also grounded, thus completing the circuit.">
            <a:extLst>
              <a:ext uri="{FF2B5EF4-FFF2-40B4-BE49-F238E27FC236}">
                <a16:creationId xmlns:a16="http://schemas.microsoft.com/office/drawing/2014/main" id="{81AA092F-E743-F719-0C4E-29E23D64D110}"/>
              </a:ext>
            </a:extLst>
          </p:cNvPr>
          <p:cNvPicPr>
            <a:picLocks noChangeAspect="1"/>
          </p:cNvPicPr>
          <p:nvPr/>
        </p:nvPicPr>
        <p:blipFill rotWithShape="1">
          <a:blip r:embed="rId3"/>
          <a:srcRect b="7253"/>
          <a:stretch/>
        </p:blipFill>
        <p:spPr>
          <a:xfrm>
            <a:off x="457928" y="1838669"/>
            <a:ext cx="4265744" cy="2549983"/>
          </a:xfrm>
          <a:prstGeom prst="rect">
            <a:avLst/>
          </a:prstGeo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883498" y="909682"/>
            <a:ext cx="3796645" cy="4099002"/>
          </a:xfrm>
        </p:spPr>
        <p:txBody>
          <a:bodyPr wrap="square" lIns="0" tIns="18000" rIns="0" bIns="18000" anchor="ctr" anchorCtr="0">
            <a:spAutoFit/>
          </a:bodyPr>
          <a:lstStyle/>
          <a:p>
            <a:pPr marL="342900" indent="-342900">
              <a:spcBef>
                <a:spcPts val="0"/>
              </a:spcBef>
            </a:pPr>
            <a:r>
              <a:rPr lang="en-US" sz="2200" noProof="0" dirty="0"/>
              <a:t>Complete Electrical Circuits: </a:t>
            </a:r>
          </a:p>
          <a:p>
            <a:pPr marL="829818" lvl="1" indent="-342900">
              <a:spcBef>
                <a:spcPts val="0"/>
              </a:spcBef>
            </a:pPr>
            <a:r>
              <a:rPr lang="en-US" sz="2200" noProof="0" dirty="0"/>
              <a:t>Power source, circuit protection device, power-side wire or path, electrical load, a ground return path, &amp; switch or a control device.</a:t>
            </a:r>
          </a:p>
          <a:p>
            <a:pPr marL="829818" lvl="1" indent="-342900">
              <a:spcBef>
                <a:spcPts val="0"/>
              </a:spcBef>
            </a:pPr>
            <a:r>
              <a:rPr lang="en-US" sz="2200" noProof="0" dirty="0"/>
              <a:t>Circuit testers include test lights, fused jumper leads.</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2258" y="5209962"/>
            <a:ext cx="8214542" cy="1052014"/>
          </a:xfrm>
        </p:spPr>
        <p:txBody>
          <a:bodyPr wrap="square" lIns="0" tIns="18000" rIns="0" bIns="18000" anchor="ctr" anchorCtr="0">
            <a:spAutoFit/>
          </a:bodyPr>
          <a:lstStyle/>
          <a:p>
            <a:pPr marL="0" indent="0">
              <a:spcBef>
                <a:spcPts val="0"/>
              </a:spcBef>
              <a:buNone/>
            </a:pPr>
            <a:r>
              <a:rPr lang="en-US" sz="2200" noProof="0" dirty="0"/>
              <a:t>Figure 9.16 The return path back to the battery can be any electrical conductor, such as a copper wire or the metal frame or body of the vehicle.</a:t>
            </a:r>
          </a:p>
        </p:txBody>
      </p:sp>
    </p:spTree>
    <p:extLst>
      <p:ext uri="{BB962C8B-B14F-4D97-AF65-F5344CB8AC3E}">
        <p14:creationId xmlns:p14="http://schemas.microsoft.com/office/powerpoint/2010/main" val="187135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7224"/>
            <a:ext cx="8229600" cy="590349"/>
          </a:xfrm>
        </p:spPr>
        <p:txBody>
          <a:bodyPr lIns="0" tIns="18000" rIns="0" bIns="18000" anchor="ctr" anchorCtr="0">
            <a:spAutoFit/>
          </a:bodyPr>
          <a:lstStyle/>
          <a:p>
            <a:r>
              <a:rPr lang="en-US" noProof="0" dirty="0"/>
              <a:t>Figure 9.17</a:t>
            </a:r>
          </a:p>
        </p:txBody>
      </p:sp>
      <p:sp>
        <p:nvSpPr>
          <p:cNvPr id="5" name="Content Placeholder 4"/>
          <p:cNvSpPr>
            <a:spLocks noGrp="1"/>
          </p:cNvSpPr>
          <p:nvPr>
            <p:ph sz="quarter" idx="13"/>
          </p:nvPr>
        </p:nvSpPr>
        <p:spPr>
          <a:xfrm>
            <a:off x="460656" y="936381"/>
            <a:ext cx="2595602" cy="405683"/>
          </a:xfrm>
        </p:spPr>
        <p:txBody>
          <a:bodyPr lIns="0" tIns="18000" rIns="0" bIns="18000" anchor="ctr" anchorCtr="0">
            <a:spAutoFit/>
          </a:bodyPr>
          <a:lstStyle/>
          <a:p>
            <a:pPr marL="0" indent="0">
              <a:buNone/>
            </a:pPr>
            <a:r>
              <a:rPr lang="en-US" sz="2400" noProof="0" dirty="0"/>
              <a:t>Switch</a:t>
            </a:r>
          </a:p>
        </p:txBody>
      </p:sp>
      <p:pic>
        <p:nvPicPr>
          <p:cNvPr id="6" name="Picture 5" descr="An illustration of a light bulb connected to the negative terminal of a battery at one end and to a switch at the other. The positive terminal is connected to the switch, which when turned off breaks contact and does not complete the circuit.">
            <a:extLst>
              <a:ext uri="{FF2B5EF4-FFF2-40B4-BE49-F238E27FC236}">
                <a16:creationId xmlns:a16="http://schemas.microsoft.com/office/drawing/2014/main" id="{5F286A76-B35E-B8CA-606D-5605E668B092}"/>
              </a:ext>
            </a:extLst>
          </p:cNvPr>
          <p:cNvPicPr>
            <a:picLocks noChangeAspect="1"/>
          </p:cNvPicPr>
          <p:nvPr/>
        </p:nvPicPr>
        <p:blipFill rotWithShape="1">
          <a:blip r:embed="rId2"/>
          <a:srcRect b="4629"/>
          <a:stretch/>
        </p:blipFill>
        <p:spPr>
          <a:xfrm>
            <a:off x="479420" y="1744654"/>
            <a:ext cx="4044959" cy="3051192"/>
          </a:xfrm>
          <a:prstGeom prst="rect">
            <a:avLst/>
          </a:prstGeom>
        </p:spPr>
      </p:pic>
      <p:sp>
        <p:nvSpPr>
          <p:cNvPr id="4" name="Content Placeholder 3"/>
          <p:cNvSpPr>
            <a:spLocks noGrp="1"/>
          </p:cNvSpPr>
          <p:nvPr>
            <p:ph sz="quarter" idx="14"/>
          </p:nvPr>
        </p:nvSpPr>
        <p:spPr>
          <a:xfrm>
            <a:off x="5360802" y="1341550"/>
            <a:ext cx="3233445" cy="3514227"/>
          </a:xfrm>
        </p:spPr>
        <p:txBody>
          <a:bodyPr wrap="square" lIns="0" tIns="18000" rIns="0" bIns="18000" anchor="ctr" anchorCtr="0">
            <a:spAutoFit/>
          </a:bodyPr>
          <a:lstStyle/>
          <a:p>
            <a:pPr marL="342900" indent="-342900">
              <a:spcBef>
                <a:spcPts val="600"/>
              </a:spcBef>
            </a:pPr>
            <a:r>
              <a:rPr lang="en-US" sz="2400" noProof="0" dirty="0"/>
              <a:t>Return path (ground) for electrical current from load back to power source so that there is a complete circuit. </a:t>
            </a:r>
          </a:p>
          <a:p>
            <a:pPr marL="342900" indent="-342900">
              <a:spcBef>
                <a:spcPts val="600"/>
              </a:spcBef>
            </a:pPr>
            <a:r>
              <a:rPr lang="en-US" sz="2400" noProof="0" dirty="0"/>
              <a:t>Switches and controls turn circuit on and off. </a:t>
            </a:r>
          </a:p>
        </p:txBody>
      </p:sp>
      <p:sp>
        <p:nvSpPr>
          <p:cNvPr id="18" name="Content Placeholder 17">
            <a:extLst>
              <a:ext uri="{FF2B5EF4-FFF2-40B4-BE49-F238E27FC236}">
                <a16:creationId xmlns:a16="http://schemas.microsoft.com/office/drawing/2014/main" id="{5D96E2AE-21BF-ED7E-D13D-393F66F60CE5}"/>
              </a:ext>
            </a:extLst>
          </p:cNvPr>
          <p:cNvSpPr>
            <a:spLocks noGrp="1"/>
          </p:cNvSpPr>
          <p:nvPr>
            <p:ph sz="quarter" idx="15"/>
          </p:nvPr>
        </p:nvSpPr>
        <p:spPr>
          <a:xfrm>
            <a:off x="457201" y="5323722"/>
            <a:ext cx="8229600" cy="775015"/>
          </a:xfrm>
        </p:spPr>
        <p:txBody>
          <a:bodyPr wrap="square" lIns="0" tIns="18000" rIns="0" bIns="18000" anchor="ctr" anchorCtr="0">
            <a:spAutoFit/>
          </a:bodyPr>
          <a:lstStyle/>
          <a:p>
            <a:pPr marL="342900" indent="-342900"/>
            <a:r>
              <a:rPr lang="en-US" sz="2400" noProof="0" dirty="0"/>
              <a:t>An electrical switch opens the circuit and no current flows. The switch could also be on the return (ground) path wire.</a:t>
            </a:r>
          </a:p>
        </p:txBody>
      </p:sp>
    </p:spTree>
    <p:extLst>
      <p:ext uri="{BB962C8B-B14F-4D97-AF65-F5344CB8AC3E}">
        <p14:creationId xmlns:p14="http://schemas.microsoft.com/office/powerpoint/2010/main" val="12379702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Battery Charge &amp; Discharge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Battery_Charge_Discharge">
            <a:hlinkClick r:id="" action="ppaction://media"/>
            <a:extLst>
              <a:ext uri="{FF2B5EF4-FFF2-40B4-BE49-F238E27FC236}">
                <a16:creationId xmlns:a16="http://schemas.microsoft.com/office/drawing/2014/main" id="{AC23C362-69F0-E838-2FC8-4FBF2592C6D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8920" y="1308242"/>
            <a:ext cx="8806160" cy="4953465"/>
          </a:xfrm>
          <a:prstGeom prst="rect">
            <a:avLst/>
          </a:prstGeom>
        </p:spPr>
      </p:pic>
    </p:spTree>
    <p:extLst>
      <p:ext uri="{BB962C8B-B14F-4D97-AF65-F5344CB8AC3E}">
        <p14:creationId xmlns:p14="http://schemas.microsoft.com/office/powerpoint/2010/main" val="393733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7223"/>
            <a:ext cx="8229600" cy="590349"/>
          </a:xfrm>
        </p:spPr>
        <p:txBody>
          <a:bodyPr lIns="0" tIns="18000" rIns="0" bIns="18000" anchor="ctr" anchorCtr="0">
            <a:spAutoFit/>
          </a:bodyPr>
          <a:lstStyle/>
          <a:p>
            <a:r>
              <a:rPr lang="en-US" noProof="0" dirty="0"/>
              <a:t>Electrical Schematics </a:t>
            </a:r>
            <a:r>
              <a:rPr lang="en-US" sz="2800" noProof="0" dirty="0"/>
              <a:t>(1 of 3)</a:t>
            </a:r>
          </a:p>
        </p:txBody>
      </p:sp>
      <p:sp>
        <p:nvSpPr>
          <p:cNvPr id="3" name="Content Placeholder 2"/>
          <p:cNvSpPr>
            <a:spLocks noGrp="1"/>
          </p:cNvSpPr>
          <p:nvPr>
            <p:ph sz="quarter" idx="13"/>
          </p:nvPr>
        </p:nvSpPr>
        <p:spPr>
          <a:xfrm>
            <a:off x="457200" y="938557"/>
            <a:ext cx="8232775" cy="4868444"/>
          </a:xfrm>
          <a:prstGeom prst="rect">
            <a:avLst/>
          </a:prstGeom>
        </p:spPr>
        <p:txBody>
          <a:bodyPr lIns="0" tIns="18000" rIns="0" bIns="18000" anchor="ctr" anchorCtr="0">
            <a:spAutoFit/>
          </a:bodyPr>
          <a:lstStyle/>
          <a:p>
            <a:pPr marL="342900" indent="-342900">
              <a:spcBef>
                <a:spcPts val="600"/>
              </a:spcBef>
            </a:pPr>
            <a:r>
              <a:rPr lang="en-US" sz="2400" noProof="0" dirty="0"/>
              <a:t>All circuit schematics or diagrams include:</a:t>
            </a:r>
          </a:p>
          <a:p>
            <a:pPr marL="829818" lvl="1" indent="-342900"/>
            <a:r>
              <a:rPr lang="en-US" sz="2400" noProof="0" dirty="0"/>
              <a:t>Power-side wiring of the circuit</a:t>
            </a:r>
          </a:p>
          <a:p>
            <a:pPr marL="829818" lvl="1" indent="-342900"/>
            <a:r>
              <a:rPr lang="en-US" sz="2400" noProof="0" dirty="0"/>
              <a:t>All splices</a:t>
            </a:r>
          </a:p>
          <a:p>
            <a:pPr marL="829818" lvl="1" indent="-342900"/>
            <a:r>
              <a:rPr lang="en-US" sz="2400" noProof="0" dirty="0"/>
              <a:t>Connectors</a:t>
            </a:r>
          </a:p>
          <a:p>
            <a:pPr marL="829818" lvl="1" indent="-342900"/>
            <a:r>
              <a:rPr lang="en-US" sz="2400" noProof="0" dirty="0"/>
              <a:t>Wire size</a:t>
            </a:r>
          </a:p>
          <a:p>
            <a:pPr marL="829818" lvl="1" indent="-342900"/>
            <a:r>
              <a:rPr lang="en-US" sz="2400" noProof="0" dirty="0"/>
              <a:t>Wire color</a:t>
            </a:r>
          </a:p>
          <a:p>
            <a:pPr marL="829818" lvl="1" indent="-342900"/>
            <a:r>
              <a:rPr lang="en-US" sz="2400" noProof="0" dirty="0"/>
              <a:t>Trace color (if any)</a:t>
            </a:r>
          </a:p>
          <a:p>
            <a:pPr marL="829818" lvl="1" indent="-342900"/>
            <a:r>
              <a:rPr lang="en-US" sz="2400" noProof="0" dirty="0"/>
              <a:t>Circuit number</a:t>
            </a:r>
          </a:p>
          <a:p>
            <a:pPr marL="829818" lvl="1" indent="-342900"/>
            <a:r>
              <a:rPr lang="en-US" sz="2400" noProof="0" dirty="0"/>
              <a:t>Electrical components</a:t>
            </a:r>
          </a:p>
          <a:p>
            <a:pPr marL="829818" lvl="1" indent="-342900"/>
            <a:r>
              <a:rPr lang="en-US" sz="2400" noProof="0" dirty="0"/>
              <a:t>Ground return paths</a:t>
            </a:r>
          </a:p>
          <a:p>
            <a:pPr marL="829818" lvl="1" indent="-342900"/>
            <a:r>
              <a:rPr lang="en-US" sz="2400" noProof="0" dirty="0"/>
              <a:t>Fuses and switches</a:t>
            </a:r>
          </a:p>
        </p:txBody>
      </p:sp>
    </p:spTree>
    <p:extLst>
      <p:ext uri="{BB962C8B-B14F-4D97-AF65-F5344CB8AC3E}">
        <p14:creationId xmlns:p14="http://schemas.microsoft.com/office/powerpoint/2010/main" val="2750850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9742"/>
            <a:ext cx="8229600" cy="590349"/>
          </a:xfrm>
        </p:spPr>
        <p:txBody>
          <a:bodyPr lIns="0" tIns="18000" rIns="0" bIns="18000" anchor="ctr" anchorCtr="0">
            <a:spAutoFit/>
          </a:bodyPr>
          <a:lstStyle/>
          <a:p>
            <a:r>
              <a:rPr lang="en-US" noProof="0" dirty="0"/>
              <a:t>Electrical Schematics </a:t>
            </a:r>
            <a:r>
              <a:rPr lang="en-US" sz="2800" noProof="0" dirty="0"/>
              <a:t>(2 of 3)</a:t>
            </a:r>
          </a:p>
        </p:txBody>
      </p:sp>
      <p:sp>
        <p:nvSpPr>
          <p:cNvPr id="3" name="Content Placeholder 2"/>
          <p:cNvSpPr>
            <a:spLocks noGrp="1"/>
          </p:cNvSpPr>
          <p:nvPr>
            <p:ph sz="quarter" idx="13"/>
          </p:nvPr>
        </p:nvSpPr>
        <p:spPr>
          <a:xfrm>
            <a:off x="457200" y="938881"/>
            <a:ext cx="8232775" cy="2637064"/>
          </a:xfrm>
          <a:prstGeom prst="rect">
            <a:avLst/>
          </a:prstGeom>
        </p:spPr>
        <p:txBody>
          <a:bodyPr wrap="square" lIns="0" tIns="18000" rIns="0" bIns="18000" anchor="ctr" anchorCtr="0">
            <a:spAutoFit/>
          </a:bodyPr>
          <a:lstStyle/>
          <a:p>
            <a:pPr marL="342900" indent="-342900">
              <a:spcBef>
                <a:spcPts val="600"/>
              </a:spcBef>
            </a:pPr>
            <a:r>
              <a:rPr lang="en-US" sz="2400" noProof="0" dirty="0"/>
              <a:t>Circuit Information</a:t>
            </a:r>
          </a:p>
          <a:p>
            <a:pPr marL="829818" lvl="1" indent="-342900"/>
            <a:r>
              <a:rPr lang="en-US" sz="2400" noProof="0" dirty="0"/>
              <a:t>Wire size</a:t>
            </a:r>
          </a:p>
          <a:p>
            <a:pPr marL="829818" lvl="1" indent="-342900"/>
            <a:r>
              <a:rPr lang="en-US" sz="2400" noProof="0" dirty="0"/>
              <a:t>Open circuits</a:t>
            </a:r>
          </a:p>
          <a:p>
            <a:pPr marL="829818" lvl="1" indent="-342900"/>
            <a:r>
              <a:rPr lang="en-US" sz="2400" noProof="0" dirty="0"/>
              <a:t>Short-to-voltage</a:t>
            </a:r>
          </a:p>
          <a:p>
            <a:pPr marL="829818" lvl="1" indent="-342900"/>
            <a:r>
              <a:rPr lang="en-US" sz="2400" noProof="0" dirty="0"/>
              <a:t>Short-to-ground</a:t>
            </a:r>
          </a:p>
          <a:p>
            <a:pPr marL="829818" lvl="1" indent="-342900"/>
            <a:r>
              <a:rPr lang="en-US" sz="2400" noProof="0" dirty="0"/>
              <a:t>High resistance</a:t>
            </a:r>
          </a:p>
        </p:txBody>
      </p:sp>
    </p:spTree>
    <p:extLst>
      <p:ext uri="{BB962C8B-B14F-4D97-AF65-F5344CB8AC3E}">
        <p14:creationId xmlns:p14="http://schemas.microsoft.com/office/powerpoint/2010/main" val="2068215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89738"/>
            <a:ext cx="8229600" cy="590349"/>
          </a:xfrm>
        </p:spPr>
        <p:txBody>
          <a:bodyPr lIns="0" tIns="18000" rIns="0" bIns="18000" anchor="ctr" anchorCtr="0">
            <a:spAutoFit/>
          </a:bodyPr>
          <a:lstStyle/>
          <a:p>
            <a:r>
              <a:rPr lang="en-US" noProof="0" dirty="0"/>
              <a:t>Electrical Schematics </a:t>
            </a:r>
            <a:r>
              <a:rPr lang="en-US" sz="2800" noProof="0" dirty="0"/>
              <a:t>(3 of 3)</a:t>
            </a:r>
          </a:p>
        </p:txBody>
      </p:sp>
      <p:pic>
        <p:nvPicPr>
          <p:cNvPr id="4" name="Picture 3" descr="Three copper wires; the one on the left with a solid blue stripe on its blue casing, the middle one with no marking on its solid blue casing, and the ne on the right with a broken line stripe on its blue casing.">
            <a:extLst>
              <a:ext uri="{FF2B5EF4-FFF2-40B4-BE49-F238E27FC236}">
                <a16:creationId xmlns:a16="http://schemas.microsoft.com/office/drawing/2014/main" id="{490798ED-7472-E23F-6BA5-22AF30B5CEEF}"/>
              </a:ext>
            </a:extLst>
          </p:cNvPr>
          <p:cNvPicPr>
            <a:picLocks noChangeAspect="1"/>
          </p:cNvPicPr>
          <p:nvPr/>
        </p:nvPicPr>
        <p:blipFill rotWithShape="1">
          <a:blip r:embed="rId3"/>
          <a:srcRect b="11200"/>
          <a:stretch/>
        </p:blipFill>
        <p:spPr>
          <a:xfrm>
            <a:off x="574096" y="1608294"/>
            <a:ext cx="3525408" cy="1164983"/>
          </a:xfrm>
          <a:prstGeom prst="rect">
            <a:avLst/>
          </a:prstGeo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540577" y="3215397"/>
            <a:ext cx="3657599" cy="2991007"/>
          </a:xfrm>
        </p:spPr>
        <p:txBody>
          <a:bodyPr wrap="square" lIns="0" tIns="18000" rIns="0" bIns="18000" anchor="ctr" anchorCtr="0">
            <a:spAutoFit/>
          </a:bodyPr>
          <a:lstStyle/>
          <a:p>
            <a:pPr marL="0" indent="0">
              <a:buNone/>
            </a:pPr>
            <a:r>
              <a:rPr lang="en-US" sz="2400" b="1" noProof="0" dirty="0"/>
              <a:t>Figure 9.18</a:t>
            </a:r>
            <a:r>
              <a:rPr lang="en-US" sz="2400" noProof="0" dirty="0"/>
              <a:t> Center wire is a solid color wire, meaning that wire has no other identifying tracer or stripe color. Two end wires could be labeled “</a:t>
            </a:r>
            <a:r>
              <a:rPr lang="en-US" sz="2400" spc="-300" noProof="0" dirty="0"/>
              <a:t>B L </a:t>
            </a:r>
            <a:r>
              <a:rPr lang="en-US" sz="2400" noProof="0" dirty="0"/>
              <a:t>U/</a:t>
            </a:r>
            <a:r>
              <a:rPr lang="en-US" sz="2400" spc="-300" noProof="0" dirty="0"/>
              <a:t>W H </a:t>
            </a:r>
            <a:r>
              <a:rPr lang="en-US" sz="2400" noProof="0" dirty="0"/>
              <a:t>T,” indicating a blue wire with a white tracer or stripe.</a:t>
            </a:r>
          </a:p>
        </p:txBody>
      </p:sp>
      <p:pic>
        <p:nvPicPr>
          <p:cNvPr id="6" name="Picture 5" descr="A wiring diagram showing a solid purple wire of 0.8 square millimetres changing color to purple with a white tracer at connector 210. Post RH rear marker connection to lamp, the ground circuit is the 0.8 square millimetres solid black wire.">
            <a:extLst>
              <a:ext uri="{FF2B5EF4-FFF2-40B4-BE49-F238E27FC236}">
                <a16:creationId xmlns:a16="http://schemas.microsoft.com/office/drawing/2014/main" id="{FE1AB25F-E869-32D0-B880-D505BC94A63D}"/>
              </a:ext>
            </a:extLst>
          </p:cNvPr>
          <p:cNvPicPr>
            <a:picLocks noChangeAspect="1"/>
          </p:cNvPicPr>
          <p:nvPr/>
        </p:nvPicPr>
        <p:blipFill rotWithShape="1">
          <a:blip r:embed="rId4"/>
          <a:srcRect b="7165"/>
          <a:stretch/>
        </p:blipFill>
        <p:spPr>
          <a:xfrm>
            <a:off x="4917496" y="1266787"/>
            <a:ext cx="3525408" cy="1888902"/>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82530" y="3291759"/>
            <a:ext cx="3971925" cy="2252343"/>
          </a:xfrm>
        </p:spPr>
        <p:txBody>
          <a:bodyPr lIns="0" tIns="18000" rIns="0" bIns="18000" anchor="ctr" anchorCtr="0">
            <a:spAutoFit/>
          </a:bodyPr>
          <a:lstStyle/>
          <a:p>
            <a:pPr marL="0" indent="0">
              <a:buNone/>
            </a:pPr>
            <a:r>
              <a:rPr lang="en-US" sz="2400" b="1" noProof="0" dirty="0"/>
              <a:t>Figure 9.19</a:t>
            </a:r>
            <a:r>
              <a:rPr lang="en-US" sz="2400" noProof="0" dirty="0"/>
              <a:t> </a:t>
            </a:r>
            <a:r>
              <a:rPr lang="en-US" sz="2400" dirty="0"/>
              <a:t>S</a:t>
            </a:r>
            <a:r>
              <a:rPr lang="en-US" sz="2400" noProof="0" dirty="0"/>
              <a:t>ection of a wiring diagram. Notice that the wire color changed at connection C210. The “0.8” is metric wire size in square millimeters.</a:t>
            </a:r>
          </a:p>
        </p:txBody>
      </p:sp>
    </p:spTree>
    <p:extLst>
      <p:ext uri="{BB962C8B-B14F-4D97-AF65-F5344CB8AC3E}">
        <p14:creationId xmlns:p14="http://schemas.microsoft.com/office/powerpoint/2010/main" val="25879189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87156"/>
            <a:ext cx="8229600" cy="590349"/>
          </a:xfrm>
        </p:spPr>
        <p:txBody>
          <a:bodyPr lIns="0" tIns="18000" rIns="0" bIns="18000" anchor="ctr" anchorCtr="0">
            <a:spAutoFit/>
          </a:bodyPr>
          <a:lstStyle/>
          <a:p>
            <a:r>
              <a:rPr lang="en-US" noProof="0" dirty="0"/>
              <a:t>Figure 9.21</a:t>
            </a: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67247" y="933669"/>
            <a:ext cx="8229600" cy="775015"/>
          </a:xfrm>
        </p:spPr>
        <p:txBody>
          <a:bodyPr wrap="square" lIns="0" tIns="18000" rIns="0" bIns="18000" anchor="ctr" anchorCtr="0">
            <a:spAutoFit/>
          </a:bodyPr>
          <a:lstStyle/>
          <a:p>
            <a:pPr marL="0" indent="0">
              <a:spcBef>
                <a:spcPts val="600"/>
              </a:spcBef>
              <a:buNone/>
            </a:pPr>
            <a:r>
              <a:rPr lang="en-US" sz="2400" noProof="0" dirty="0"/>
              <a:t>Examples of common causes of open circuits. Some of these are often difficult to find.</a:t>
            </a:r>
          </a:p>
        </p:txBody>
      </p:sp>
      <p:pic>
        <p:nvPicPr>
          <p:cNvPr id="5" name="Picture 4" descr="Illustrations showing common causes of open circuits: broken wire, internally open part, blown fuse, corroded connection, loose connection. Extremely high resistance will appear as open circuit.">
            <a:extLst>
              <a:ext uri="{FF2B5EF4-FFF2-40B4-BE49-F238E27FC236}">
                <a16:creationId xmlns:a16="http://schemas.microsoft.com/office/drawing/2014/main" id="{C57C1719-8387-AFE0-84AC-84D97F1B627F}"/>
              </a:ext>
            </a:extLst>
          </p:cNvPr>
          <p:cNvPicPr>
            <a:picLocks noChangeAspect="1"/>
          </p:cNvPicPr>
          <p:nvPr/>
        </p:nvPicPr>
        <p:blipFill>
          <a:blip r:embed="rId3"/>
          <a:stretch>
            <a:fillRect/>
          </a:stretch>
        </p:blipFill>
        <p:spPr>
          <a:xfrm>
            <a:off x="426595" y="2062223"/>
            <a:ext cx="4074411" cy="3698755"/>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02629" y="1880241"/>
            <a:ext cx="3984172" cy="4183641"/>
          </a:xfrm>
        </p:spPr>
        <p:txBody>
          <a:bodyPr wrap="square" lIns="0" tIns="18000" rIns="0" bIns="18000" anchor="ctr" anchorCtr="0">
            <a:spAutoFit/>
          </a:bodyPr>
          <a:lstStyle/>
          <a:p>
            <a:pPr marL="342900" indent="-342900">
              <a:spcBef>
                <a:spcPts val="600"/>
              </a:spcBef>
            </a:pPr>
            <a:r>
              <a:rPr lang="en-US" sz="2200" noProof="0" dirty="0"/>
              <a:t>Open Circuit </a:t>
            </a:r>
          </a:p>
          <a:p>
            <a:pPr marL="829818" lvl="1" indent="-342900"/>
            <a:r>
              <a:rPr lang="en-US" sz="2200" noProof="0" dirty="0"/>
              <a:t>Circuit that is not complete, or lacks continuity</a:t>
            </a:r>
          </a:p>
          <a:p>
            <a:pPr marL="829818" lvl="1" indent="-342900"/>
            <a:r>
              <a:rPr lang="en-US" sz="2200" noProof="0" dirty="0"/>
              <a:t>Such as a broken wire</a:t>
            </a:r>
          </a:p>
          <a:p>
            <a:pPr marL="342900" indent="-342900"/>
            <a:r>
              <a:rPr lang="en-US" sz="2200" noProof="0" dirty="0"/>
              <a:t>Short-to-Voltage</a:t>
            </a:r>
          </a:p>
          <a:p>
            <a:pPr marL="829818" lvl="1" indent="-342900"/>
            <a:r>
              <a:rPr lang="en-US" sz="2200" noProof="0" dirty="0"/>
              <a:t>Occurs when power side of one circuit is</a:t>
            </a:r>
            <a:r>
              <a:rPr lang="en-US" sz="2200" dirty="0"/>
              <a:t> e</a:t>
            </a:r>
            <a:r>
              <a:rPr lang="en-US" sz="2200" noProof="0" dirty="0"/>
              <a:t>lectrically connected to power side of another circuit</a:t>
            </a:r>
          </a:p>
        </p:txBody>
      </p:sp>
    </p:spTree>
    <p:extLst>
      <p:ext uri="{BB962C8B-B14F-4D97-AF65-F5344CB8AC3E}">
        <p14:creationId xmlns:p14="http://schemas.microsoft.com/office/powerpoint/2010/main" val="33752138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89140"/>
            <a:ext cx="8229600" cy="590349"/>
          </a:xfrm>
        </p:spPr>
        <p:txBody>
          <a:bodyPr lIns="0" tIns="18000" rIns="0" bIns="18000" anchor="ctr" anchorCtr="0">
            <a:spAutoFit/>
          </a:bodyPr>
          <a:lstStyle/>
          <a:p>
            <a:r>
              <a:rPr lang="en-US" noProof="0" dirty="0"/>
              <a:t>Figure 9.22</a:t>
            </a:r>
          </a:p>
        </p:txBody>
      </p:sp>
      <p:sp>
        <p:nvSpPr>
          <p:cNvPr id="3" name="Content Placeholder 2">
            <a:extLst>
              <a:ext uri="{FF2B5EF4-FFF2-40B4-BE49-F238E27FC236}">
                <a16:creationId xmlns:a16="http://schemas.microsoft.com/office/drawing/2014/main" id="{C904BCC9-FD5B-7CAE-D2CA-686D5DD204A8}"/>
              </a:ext>
            </a:extLst>
          </p:cNvPr>
          <p:cNvSpPr>
            <a:spLocks noGrp="1"/>
          </p:cNvSpPr>
          <p:nvPr>
            <p:ph sz="quarter" idx="13"/>
          </p:nvPr>
        </p:nvSpPr>
        <p:spPr>
          <a:xfrm>
            <a:off x="457200" y="966944"/>
            <a:ext cx="8232775" cy="775015"/>
          </a:xfrm>
        </p:spPr>
        <p:txBody>
          <a:bodyPr lIns="0" tIns="18000" rIns="0" bIns="18000" anchor="ctr" anchorCtr="0">
            <a:spAutoFit/>
          </a:bodyPr>
          <a:lstStyle/>
          <a:p>
            <a:pPr marL="0" indent="0">
              <a:buNone/>
            </a:pPr>
            <a:r>
              <a:rPr lang="en-US" sz="2400" noProof="0" dirty="0"/>
              <a:t>Short circuit permits electrical current to bypass some or all of the resistance in the circuit.</a:t>
            </a:r>
          </a:p>
        </p:txBody>
      </p:sp>
      <p:pic>
        <p:nvPicPr>
          <p:cNvPr id="6" name="Picture 5" descr="An illustration of a short circuit in a vehicle.&#10;Long description is available in notes, Press F6.">
            <a:extLst>
              <a:ext uri="{FF2B5EF4-FFF2-40B4-BE49-F238E27FC236}">
                <a16:creationId xmlns:a16="http://schemas.microsoft.com/office/drawing/2014/main" id="{A434102F-6CB3-4BFE-5E36-2A2C9901FB6D}"/>
              </a:ext>
            </a:extLst>
          </p:cNvPr>
          <p:cNvPicPr>
            <a:picLocks noChangeAspect="1"/>
          </p:cNvPicPr>
          <p:nvPr/>
        </p:nvPicPr>
        <p:blipFill rotWithShape="1">
          <a:blip r:embed="rId3"/>
          <a:srcRect b="4629"/>
          <a:stretch/>
        </p:blipFill>
        <p:spPr>
          <a:xfrm>
            <a:off x="1768481" y="2039976"/>
            <a:ext cx="5632437" cy="4365548"/>
          </a:xfrm>
          <a:prstGeom prst="rect">
            <a:avLst/>
          </a:prstGeom>
        </p:spPr>
      </p:pic>
    </p:spTree>
    <p:extLst>
      <p:ext uri="{BB962C8B-B14F-4D97-AF65-F5344CB8AC3E}">
        <p14:creationId xmlns:p14="http://schemas.microsoft.com/office/powerpoint/2010/main" val="3201406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279E94C3-FE98-47E1-AFAB-238222AAFFFB}"/>
              </a:ext>
            </a:extLst>
          </p:cNvPr>
          <p:cNvSpPr>
            <a:spLocks noGrp="1"/>
          </p:cNvSpPr>
          <p:nvPr>
            <p:ph type="title"/>
          </p:nvPr>
        </p:nvSpPr>
        <p:spPr>
          <a:xfrm>
            <a:off x="457200" y="189741"/>
            <a:ext cx="8229600" cy="590349"/>
          </a:xfrm>
        </p:spPr>
        <p:txBody>
          <a:bodyPr lIns="0" tIns="18000" rIns="0" bIns="18000" anchor="ctr" anchorCtr="0">
            <a:spAutoFit/>
          </a:bodyPr>
          <a:lstStyle/>
          <a:p>
            <a:r>
              <a:rPr lang="en-US" noProof="0" dirty="0"/>
              <a:t>Learning Objectives </a:t>
            </a:r>
            <a:r>
              <a:rPr lang="en-US" sz="2800" noProof="0" dirty="0"/>
              <a:t>(2 of 2) </a:t>
            </a:r>
            <a:endParaRPr lang="en-US" noProof="0" dirty="0"/>
          </a:p>
        </p:txBody>
      </p:sp>
      <p:sp>
        <p:nvSpPr>
          <p:cNvPr id="11" name="Content Placeholder 10">
            <a:extLst>
              <a:ext uri="{FF2B5EF4-FFF2-40B4-BE49-F238E27FC236}">
                <a16:creationId xmlns:a16="http://schemas.microsoft.com/office/drawing/2014/main" id="{99A60757-F2E3-4FBA-8633-9BEA0266A4C6}"/>
              </a:ext>
            </a:extLst>
          </p:cNvPr>
          <p:cNvSpPr>
            <a:spLocks noGrp="1"/>
          </p:cNvSpPr>
          <p:nvPr>
            <p:ph sz="quarter" idx="13"/>
          </p:nvPr>
        </p:nvSpPr>
        <p:spPr>
          <a:xfrm>
            <a:off x="457200" y="1028169"/>
            <a:ext cx="8229600" cy="2637064"/>
          </a:xfrm>
        </p:spPr>
        <p:txBody>
          <a:bodyPr wrap="square" lIns="0" tIns="18000" rIns="0" bIns="18000" anchor="ctr" anchorCtr="0">
            <a:spAutoFit/>
          </a:bodyPr>
          <a:lstStyle/>
          <a:p>
            <a:pPr marL="542925" lvl="0" indent="-542925">
              <a:buClr>
                <a:schemeClr val="lt1"/>
              </a:buClr>
              <a:buSzPct val="25000"/>
              <a:buNone/>
            </a:pPr>
            <a:r>
              <a:rPr lang="en-US" sz="2400" b="1" noProof="0" dirty="0">
                <a:solidFill>
                  <a:srgbClr val="007FA3"/>
                </a:solidFill>
              </a:rPr>
              <a:t>9.7 </a:t>
            </a:r>
            <a:r>
              <a:rPr lang="en-US" sz="2400" noProof="0" dirty="0">
                <a:solidFill>
                  <a:schemeClr val="tx1"/>
                </a:solidFill>
              </a:rPr>
              <a:t>Discuss the purpose of terminals, connectors, relays, and switches.</a:t>
            </a:r>
          </a:p>
          <a:p>
            <a:pPr marL="542925" indent="-542925">
              <a:buClr>
                <a:schemeClr val="lt1"/>
              </a:buClr>
              <a:buSzPct val="25000"/>
              <a:buNone/>
            </a:pPr>
            <a:r>
              <a:rPr lang="en-US" sz="2400" b="1" noProof="0" dirty="0">
                <a:solidFill>
                  <a:srgbClr val="007FA3"/>
                </a:solidFill>
              </a:rPr>
              <a:t>9.8 </a:t>
            </a:r>
            <a:r>
              <a:rPr lang="en-US" sz="2400" noProof="0" dirty="0">
                <a:solidFill>
                  <a:schemeClr val="tx1"/>
                </a:solidFill>
              </a:rPr>
              <a:t>Explain the operation of speed sensors and throttle position (</a:t>
            </a:r>
            <a:r>
              <a:rPr lang="en-US" sz="2400" spc="-300" noProof="0" dirty="0">
                <a:solidFill>
                  <a:schemeClr val="tx1"/>
                </a:solidFill>
              </a:rPr>
              <a:t>T </a:t>
            </a:r>
            <a:r>
              <a:rPr lang="en-US" sz="2400" noProof="0" dirty="0">
                <a:solidFill>
                  <a:schemeClr val="tx1"/>
                </a:solidFill>
              </a:rPr>
              <a:t>P) sensors.</a:t>
            </a:r>
          </a:p>
          <a:p>
            <a:pPr marL="542925" indent="-542925">
              <a:buClr>
                <a:schemeClr val="lt1"/>
              </a:buClr>
              <a:buSzPct val="25000"/>
              <a:buNone/>
            </a:pPr>
            <a:r>
              <a:rPr lang="en-US" sz="2400" b="1" noProof="0" dirty="0">
                <a:solidFill>
                  <a:srgbClr val="007FA3"/>
                </a:solidFill>
              </a:rPr>
              <a:t>9.9 </a:t>
            </a:r>
            <a:r>
              <a:rPr lang="en-US" sz="2400" noProof="0" dirty="0">
                <a:solidFill>
                  <a:schemeClr val="tx1"/>
                </a:solidFill>
              </a:rPr>
              <a:t>State the need for networks and discuss network classifications.</a:t>
            </a:r>
          </a:p>
        </p:txBody>
      </p:sp>
    </p:spTree>
    <p:extLst>
      <p:ext uri="{BB962C8B-B14F-4D97-AF65-F5344CB8AC3E}">
        <p14:creationId xmlns:p14="http://schemas.microsoft.com/office/powerpoint/2010/main" val="28905472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89140"/>
            <a:ext cx="8229600" cy="590349"/>
          </a:xfrm>
        </p:spPr>
        <p:txBody>
          <a:bodyPr lIns="0" tIns="18000" rIns="0" bIns="18000" anchor="ctr" anchorCtr="0">
            <a:spAutoFit/>
          </a:bodyPr>
          <a:lstStyle/>
          <a:p>
            <a:r>
              <a:rPr lang="en-US" noProof="0" dirty="0"/>
              <a:t>Figure 9.23</a:t>
            </a:r>
          </a:p>
        </p:txBody>
      </p:sp>
      <p:sp>
        <p:nvSpPr>
          <p:cNvPr id="3" name="Content Placeholder 2">
            <a:extLst>
              <a:ext uri="{FF2B5EF4-FFF2-40B4-BE49-F238E27FC236}">
                <a16:creationId xmlns:a16="http://schemas.microsoft.com/office/drawing/2014/main" id="{C904BCC9-FD5B-7CAE-D2CA-686D5DD204A8}"/>
              </a:ext>
            </a:extLst>
          </p:cNvPr>
          <p:cNvSpPr>
            <a:spLocks noGrp="1"/>
          </p:cNvSpPr>
          <p:nvPr>
            <p:ph sz="quarter" idx="13"/>
          </p:nvPr>
        </p:nvSpPr>
        <p:spPr>
          <a:xfrm>
            <a:off x="457200" y="966944"/>
            <a:ext cx="8232775" cy="775015"/>
          </a:xfrm>
        </p:spPr>
        <p:txBody>
          <a:bodyPr lIns="0" tIns="18000" rIns="0" bIns="18000" anchor="ctr" anchorCtr="0">
            <a:spAutoFit/>
          </a:bodyPr>
          <a:lstStyle/>
          <a:p>
            <a:pPr marL="0" indent="0">
              <a:buNone/>
            </a:pPr>
            <a:r>
              <a:rPr lang="en-US" sz="2400" noProof="0" dirty="0"/>
              <a:t>Fuse or circuit breaker opens circuit to prevent damage in the event of a short circuit.</a:t>
            </a:r>
          </a:p>
        </p:txBody>
      </p:sp>
      <p:pic>
        <p:nvPicPr>
          <p:cNvPr id="6" name="Picture 5" descr="An illustration of a circuit breaker preventing a short circuit.&#10;Long description is available in notes, Press F6.">
            <a:extLst>
              <a:ext uri="{FF2B5EF4-FFF2-40B4-BE49-F238E27FC236}">
                <a16:creationId xmlns:a16="http://schemas.microsoft.com/office/drawing/2014/main" id="{2452ED26-9B3C-1AE8-725F-02E399204ACF}"/>
              </a:ext>
            </a:extLst>
          </p:cNvPr>
          <p:cNvPicPr>
            <a:picLocks noChangeAspect="1"/>
          </p:cNvPicPr>
          <p:nvPr/>
        </p:nvPicPr>
        <p:blipFill rotWithShape="1">
          <a:blip r:embed="rId3"/>
          <a:srcRect b="7310"/>
          <a:stretch/>
        </p:blipFill>
        <p:spPr>
          <a:xfrm>
            <a:off x="793487" y="2008002"/>
            <a:ext cx="7557026" cy="4124795"/>
          </a:xfrm>
          <a:prstGeom prst="rect">
            <a:avLst/>
          </a:prstGeom>
        </p:spPr>
      </p:pic>
    </p:spTree>
    <p:extLst>
      <p:ext uri="{BB962C8B-B14F-4D97-AF65-F5344CB8AC3E}">
        <p14:creationId xmlns:p14="http://schemas.microsoft.com/office/powerpoint/2010/main" val="38668266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Working with Wiring Diagrams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Working_With_Wire_Diagrams">
            <a:hlinkClick r:id="" action="ppaction://media"/>
            <a:extLst>
              <a:ext uri="{FF2B5EF4-FFF2-40B4-BE49-F238E27FC236}">
                <a16:creationId xmlns:a16="http://schemas.microsoft.com/office/drawing/2014/main" id="{FF500497-65CE-92F4-9133-088121EEBCB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0709" y="1271093"/>
            <a:ext cx="8962581" cy="5041452"/>
          </a:xfrm>
          <a:prstGeom prst="rect">
            <a:avLst/>
          </a:prstGeom>
        </p:spPr>
      </p:pic>
    </p:spTree>
    <p:extLst>
      <p:ext uri="{BB962C8B-B14F-4D97-AF65-F5344CB8AC3E}">
        <p14:creationId xmlns:p14="http://schemas.microsoft.com/office/powerpoint/2010/main" val="75062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4205"/>
            <a:ext cx="8229600" cy="590349"/>
          </a:xfrm>
        </p:spPr>
        <p:txBody>
          <a:bodyPr lIns="0" tIns="18000" rIns="0" bIns="18000" anchor="ctr" anchorCtr="0">
            <a:spAutoFit/>
          </a:bodyPr>
          <a:lstStyle/>
          <a:p>
            <a:r>
              <a:rPr lang="en-US" noProof="0" dirty="0"/>
              <a:t>Figure 9.24</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3"/>
          </p:nvPr>
        </p:nvSpPr>
        <p:spPr>
          <a:xfrm>
            <a:off x="457200" y="964652"/>
            <a:ext cx="8229600" cy="405683"/>
          </a:xfrm>
        </p:spPr>
        <p:txBody>
          <a:bodyPr wrap="square" lIns="0" tIns="18000" rIns="0" bIns="18000" anchor="ctr" anchorCtr="0">
            <a:spAutoFit/>
          </a:bodyPr>
          <a:lstStyle/>
          <a:p>
            <a:pPr marL="0" indent="0">
              <a:buNone/>
            </a:pPr>
            <a:r>
              <a:rPr lang="en-US" sz="2400" noProof="0" dirty="0"/>
              <a:t>Short-to-Ground</a:t>
            </a:r>
          </a:p>
        </p:txBody>
      </p:sp>
      <p:sp>
        <p:nvSpPr>
          <p:cNvPr id="11" name="Content Placeholder 10">
            <a:extLst>
              <a:ext uri="{FF2B5EF4-FFF2-40B4-BE49-F238E27FC236}">
                <a16:creationId xmlns:a16="http://schemas.microsoft.com/office/drawing/2014/main" id="{84A140FB-401B-F050-9C1A-BD07F94B8EC1}"/>
              </a:ext>
            </a:extLst>
          </p:cNvPr>
          <p:cNvSpPr>
            <a:spLocks noGrp="1"/>
          </p:cNvSpPr>
          <p:nvPr>
            <p:ph sz="quarter" idx="14"/>
          </p:nvPr>
        </p:nvSpPr>
        <p:spPr>
          <a:xfrm>
            <a:off x="457200" y="1644747"/>
            <a:ext cx="3662979" cy="3360338"/>
          </a:xfrm>
        </p:spPr>
        <p:txBody>
          <a:bodyPr wrap="square" lIns="0" tIns="18000" rIns="0" bIns="18000" anchor="ctr" anchorCtr="0">
            <a:spAutoFit/>
          </a:bodyPr>
          <a:lstStyle/>
          <a:p>
            <a:pPr marL="0" indent="0">
              <a:buNone/>
            </a:pPr>
            <a:r>
              <a:rPr lang="en-US" sz="2400" noProof="0" dirty="0"/>
              <a:t>Short-to-ground affects power side of circuit. Current flows directly to ground return, bypassing some or all of electrical loads in circuit. No current in circuit past short. Short-to-ground will cause fuse to blow.</a:t>
            </a:r>
          </a:p>
        </p:txBody>
      </p:sp>
      <p:pic>
        <p:nvPicPr>
          <p:cNvPr id="4" name="Picture 3" descr="An illustration of a  short-to-ground in a vehicle.&#10;Long description is available in notes, Press F6.">
            <a:extLst>
              <a:ext uri="{FF2B5EF4-FFF2-40B4-BE49-F238E27FC236}">
                <a16:creationId xmlns:a16="http://schemas.microsoft.com/office/drawing/2014/main" id="{2882EB74-1046-6AAD-21FD-25137F0A77EA}"/>
              </a:ext>
            </a:extLst>
          </p:cNvPr>
          <p:cNvPicPr>
            <a:picLocks noChangeAspect="1"/>
          </p:cNvPicPr>
          <p:nvPr/>
        </p:nvPicPr>
        <p:blipFill rotWithShape="1">
          <a:blip r:embed="rId3"/>
          <a:srcRect b="6666"/>
          <a:stretch/>
        </p:blipFill>
        <p:spPr>
          <a:xfrm>
            <a:off x="4672332" y="1605831"/>
            <a:ext cx="4041136" cy="3138338"/>
          </a:xfrm>
          <a:prstGeom prst="rect">
            <a:avLst/>
          </a:prstGeom>
        </p:spPr>
      </p:pic>
    </p:spTree>
    <p:extLst>
      <p:ext uri="{BB962C8B-B14F-4D97-AF65-F5344CB8AC3E}">
        <p14:creationId xmlns:p14="http://schemas.microsoft.com/office/powerpoint/2010/main" val="38698963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89137"/>
            <a:ext cx="8229600" cy="590349"/>
          </a:xfrm>
        </p:spPr>
        <p:txBody>
          <a:bodyPr lIns="0" tIns="18000" rIns="0" bIns="18000" anchor="ctr" anchorCtr="0">
            <a:spAutoFit/>
          </a:bodyPr>
          <a:lstStyle/>
          <a:p>
            <a:r>
              <a:rPr lang="en-US" noProof="0" dirty="0"/>
              <a:t>Fused Jumper Wire</a:t>
            </a:r>
            <a:endParaRPr lang="en-US" noProof="0" dirty="0">
              <a:solidFill>
                <a:srgbClr val="FF0000"/>
              </a:solidFill>
            </a:endParaRPr>
          </a:p>
        </p:txBody>
      </p:sp>
      <p:pic>
        <p:nvPicPr>
          <p:cNvPr id="4" name="Picture 3" descr="A fused jumper lead with two terminals at the ends of its wires.">
            <a:extLst>
              <a:ext uri="{FF2B5EF4-FFF2-40B4-BE49-F238E27FC236}">
                <a16:creationId xmlns:a16="http://schemas.microsoft.com/office/drawing/2014/main" id="{8B792EEE-AB76-25AB-3452-D77200435880}"/>
              </a:ext>
            </a:extLst>
          </p:cNvPr>
          <p:cNvPicPr>
            <a:picLocks noChangeAspect="1"/>
          </p:cNvPicPr>
          <p:nvPr/>
        </p:nvPicPr>
        <p:blipFill rotWithShape="1">
          <a:blip r:embed="rId3"/>
          <a:srcRect b="4814"/>
          <a:stretch/>
        </p:blipFill>
        <p:spPr>
          <a:xfrm>
            <a:off x="682119" y="1208002"/>
            <a:ext cx="3487162" cy="3349796"/>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48250" y="1096570"/>
            <a:ext cx="3638550" cy="2113843"/>
          </a:xfrm>
        </p:spPr>
        <p:txBody>
          <a:bodyPr lIns="0" tIns="18000" rIns="0" bIns="18000" anchor="ctr" anchorCtr="0">
            <a:spAutoFit/>
          </a:bodyPr>
          <a:lstStyle/>
          <a:p>
            <a:pPr marL="342900" indent="-342900">
              <a:spcBef>
                <a:spcPts val="600"/>
              </a:spcBef>
            </a:pPr>
            <a:r>
              <a:rPr lang="en-US" sz="2400" noProof="0" dirty="0"/>
              <a:t>Purpose and function</a:t>
            </a:r>
          </a:p>
          <a:p>
            <a:pPr marL="342900" indent="-342900">
              <a:spcBef>
                <a:spcPts val="600"/>
              </a:spcBef>
            </a:pPr>
            <a:r>
              <a:rPr lang="en-US" sz="2400" noProof="0" dirty="0"/>
              <a:t>Fuse</a:t>
            </a:r>
          </a:p>
          <a:p>
            <a:pPr marL="342900" indent="-342900">
              <a:spcBef>
                <a:spcPts val="600"/>
              </a:spcBef>
            </a:pPr>
            <a:r>
              <a:rPr lang="en-US" sz="2400" noProof="0" dirty="0"/>
              <a:t>Alligator clip ends</a:t>
            </a:r>
          </a:p>
          <a:p>
            <a:pPr marL="342900" indent="-342900">
              <a:spcBef>
                <a:spcPts val="600"/>
              </a:spcBef>
            </a:pPr>
            <a:r>
              <a:rPr lang="en-US" sz="2400" noProof="0" dirty="0"/>
              <a:t>Good-quality insulated wire</a:t>
            </a: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4803689"/>
            <a:ext cx="8229600" cy="1513679"/>
          </a:xfrm>
        </p:spPr>
        <p:txBody>
          <a:bodyPr lIns="0" tIns="18000" rIns="0" bIns="18000" anchor="ctr" anchorCtr="0">
            <a:spAutoFit/>
          </a:bodyPr>
          <a:lstStyle/>
          <a:p>
            <a:pPr marL="0" indent="0">
              <a:buNone/>
            </a:pPr>
            <a:r>
              <a:rPr lang="en-US" sz="2400" b="1" noProof="0" dirty="0"/>
              <a:t>Figure 9.25</a:t>
            </a:r>
            <a:r>
              <a:rPr lang="en-US" sz="2400" noProof="0" dirty="0"/>
              <a:t> Technician-made fused jumper lead, which is equipped with a red 10-ampere fuse. This fused jumper wire uses terminals for testing circuits at a connector instead of alligator clips</a:t>
            </a:r>
          </a:p>
        </p:txBody>
      </p:sp>
    </p:spTree>
    <p:extLst>
      <p:ext uri="{BB962C8B-B14F-4D97-AF65-F5344CB8AC3E}">
        <p14:creationId xmlns:p14="http://schemas.microsoft.com/office/powerpoint/2010/main" val="3302931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4210"/>
            <a:ext cx="8229600" cy="590349"/>
          </a:xfrm>
        </p:spPr>
        <p:txBody>
          <a:bodyPr lIns="0" tIns="18000" rIns="0" bIns="18000" anchor="ctr" anchorCtr="0">
            <a:spAutoFit/>
          </a:bodyPr>
          <a:lstStyle/>
          <a:p>
            <a:r>
              <a:rPr lang="en-US" noProof="0" dirty="0"/>
              <a:t>Figure 9.26</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3"/>
          </p:nvPr>
        </p:nvSpPr>
        <p:spPr>
          <a:xfrm>
            <a:off x="457200" y="976952"/>
            <a:ext cx="8229600" cy="1144347"/>
          </a:xfrm>
        </p:spPr>
        <p:txBody>
          <a:bodyPr lIns="0" tIns="18000" rIns="0" bIns="18000" anchor="ctr" anchorCtr="0">
            <a:spAutoFit/>
          </a:bodyPr>
          <a:lstStyle/>
          <a:p>
            <a:pPr marL="0" indent="0">
              <a:buNone/>
            </a:pPr>
            <a:r>
              <a:rPr lang="en-US" sz="2400" noProof="0" dirty="0"/>
              <a:t>Testing a fuse with a test light. If the fuse is good, the test light should light on both sides (power side and load side) of the fuse.</a:t>
            </a:r>
          </a:p>
        </p:txBody>
      </p:sp>
      <p:pic>
        <p:nvPicPr>
          <p:cNvPr id="4" name="Picture 3" descr="A person testing a fuse of a vehicle, with the test light lighting up.">
            <a:extLst>
              <a:ext uri="{FF2B5EF4-FFF2-40B4-BE49-F238E27FC236}">
                <a16:creationId xmlns:a16="http://schemas.microsoft.com/office/drawing/2014/main" id="{92A0B1A6-6693-331B-1184-9037005267B9}"/>
              </a:ext>
            </a:extLst>
          </p:cNvPr>
          <p:cNvPicPr>
            <a:picLocks noChangeAspect="1"/>
          </p:cNvPicPr>
          <p:nvPr/>
        </p:nvPicPr>
        <p:blipFill rotWithShape="1">
          <a:blip r:embed="rId3"/>
          <a:srcRect t="1" b="8518"/>
          <a:stretch/>
        </p:blipFill>
        <p:spPr>
          <a:xfrm>
            <a:off x="424359" y="2585595"/>
            <a:ext cx="4078881" cy="3058410"/>
          </a:xfrm>
          <a:prstGeom prst="rect">
            <a:avLst/>
          </a:prstGeom>
        </p:spPr>
      </p:pic>
      <p:sp>
        <p:nvSpPr>
          <p:cNvPr id="5" name="Content Placeholder 4">
            <a:extLst>
              <a:ext uri="{FF2B5EF4-FFF2-40B4-BE49-F238E27FC236}">
                <a16:creationId xmlns:a16="http://schemas.microsoft.com/office/drawing/2014/main" id="{D4740AD5-DF1C-CE0B-54AE-BFB140A47079}"/>
              </a:ext>
            </a:extLst>
          </p:cNvPr>
          <p:cNvSpPr>
            <a:spLocks noGrp="1"/>
          </p:cNvSpPr>
          <p:nvPr>
            <p:ph sz="quarter" idx="14"/>
          </p:nvPr>
        </p:nvSpPr>
        <p:spPr>
          <a:xfrm>
            <a:off x="5084466" y="2618822"/>
            <a:ext cx="3602334" cy="2113843"/>
          </a:xfrm>
        </p:spPr>
        <p:txBody>
          <a:bodyPr wrap="square" lIns="0" tIns="18000" rIns="0" bIns="18000" anchor="ctr" anchorCtr="0">
            <a:spAutoFit/>
          </a:bodyPr>
          <a:lstStyle/>
          <a:p>
            <a:pPr marL="342900" indent="-342900">
              <a:spcBef>
                <a:spcPts val="600"/>
              </a:spcBef>
            </a:pPr>
            <a:r>
              <a:rPr lang="en-US" sz="2400" noProof="0" dirty="0"/>
              <a:t>Non-powered Test Light</a:t>
            </a:r>
          </a:p>
          <a:p>
            <a:pPr marL="829818" lvl="1" indent="-342900"/>
            <a:r>
              <a:rPr lang="en-US" sz="2400" noProof="0" dirty="0"/>
              <a:t>Use of a 12-volt test light</a:t>
            </a:r>
          </a:p>
          <a:p>
            <a:pPr marL="829818" lvl="1" indent="-342900"/>
            <a:r>
              <a:rPr lang="en-US" sz="2400" noProof="0" dirty="0"/>
              <a:t>Electrical power</a:t>
            </a:r>
          </a:p>
          <a:p>
            <a:pPr marL="829818" lvl="1" indent="-342900"/>
            <a:r>
              <a:rPr lang="en-US" sz="2400" noProof="0" dirty="0"/>
              <a:t>Grounds</a:t>
            </a:r>
            <a:endParaRPr lang="en-US" noProof="0" dirty="0"/>
          </a:p>
        </p:txBody>
      </p:sp>
    </p:spTree>
    <p:extLst>
      <p:ext uri="{BB962C8B-B14F-4D97-AF65-F5344CB8AC3E}">
        <p14:creationId xmlns:p14="http://schemas.microsoft.com/office/powerpoint/2010/main" val="25208708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89135"/>
            <a:ext cx="8229600" cy="590349"/>
          </a:xfrm>
        </p:spPr>
        <p:txBody>
          <a:bodyPr lIns="0" tIns="18000" rIns="0" bIns="18000" anchor="ctr" anchorCtr="0">
            <a:spAutoFit/>
          </a:bodyPr>
          <a:lstStyle/>
          <a:p>
            <a:r>
              <a:rPr lang="en-US" noProof="0" dirty="0"/>
              <a:t>Figure 9.27</a:t>
            </a:r>
          </a:p>
        </p:txBody>
      </p:sp>
      <p:sp>
        <p:nvSpPr>
          <p:cNvPr id="11" name="Content Placeholder 10">
            <a:extLst>
              <a:ext uri="{FF2B5EF4-FFF2-40B4-BE49-F238E27FC236}">
                <a16:creationId xmlns:a16="http://schemas.microsoft.com/office/drawing/2014/main" id="{8328A013-83AE-F974-191F-3F9E5AD03110}"/>
              </a:ext>
            </a:extLst>
          </p:cNvPr>
          <p:cNvSpPr>
            <a:spLocks noGrp="1"/>
          </p:cNvSpPr>
          <p:nvPr>
            <p:ph sz="quarter" idx="13"/>
          </p:nvPr>
        </p:nvSpPr>
        <p:spPr>
          <a:xfrm>
            <a:off x="457200" y="956886"/>
            <a:ext cx="8229600" cy="405683"/>
          </a:xfrm>
        </p:spPr>
        <p:txBody>
          <a:bodyPr lIns="0" tIns="18000" rIns="0" bIns="18000" anchor="ctr" anchorCtr="0">
            <a:spAutoFit/>
          </a:bodyPr>
          <a:lstStyle/>
          <a:p>
            <a:pPr marL="0" indent="0">
              <a:buNone/>
            </a:pPr>
            <a:r>
              <a:rPr lang="en-US" sz="2400" noProof="0" dirty="0"/>
              <a:t>Test Light Use</a:t>
            </a:r>
          </a:p>
        </p:txBody>
      </p:sp>
      <p:pic>
        <p:nvPicPr>
          <p:cNvPr id="5" name="Picture 4" descr="An illustration of test lights being used to locate an open in a circuit.&#10;Long description is available in notes, Press F6.">
            <a:extLst>
              <a:ext uri="{FF2B5EF4-FFF2-40B4-BE49-F238E27FC236}">
                <a16:creationId xmlns:a16="http://schemas.microsoft.com/office/drawing/2014/main" id="{7EEA2D83-0F96-ACC2-B647-ECA2217F23E4}"/>
              </a:ext>
            </a:extLst>
          </p:cNvPr>
          <p:cNvPicPr>
            <a:picLocks noChangeAspect="1"/>
          </p:cNvPicPr>
          <p:nvPr/>
        </p:nvPicPr>
        <p:blipFill rotWithShape="1">
          <a:blip r:embed="rId3"/>
          <a:srcRect b="6666"/>
          <a:stretch/>
        </p:blipFill>
        <p:spPr>
          <a:xfrm>
            <a:off x="2171481" y="1560242"/>
            <a:ext cx="4801039" cy="3407316"/>
          </a:xfrm>
          <a:prstGeom prst="rect">
            <a:avLst/>
          </a:prstGeom>
        </p:spPr>
      </p:pic>
      <p:sp>
        <p:nvSpPr>
          <p:cNvPr id="4" name="Content Placeholder 3">
            <a:extLst>
              <a:ext uri="{FF2B5EF4-FFF2-40B4-BE49-F238E27FC236}">
                <a16:creationId xmlns:a16="http://schemas.microsoft.com/office/drawing/2014/main" id="{E4BA925E-2315-A4FD-2117-0181FA2A935A}"/>
              </a:ext>
            </a:extLst>
          </p:cNvPr>
          <p:cNvSpPr>
            <a:spLocks noGrp="1"/>
          </p:cNvSpPr>
          <p:nvPr>
            <p:ph sz="quarter" idx="14"/>
          </p:nvPr>
        </p:nvSpPr>
        <p:spPr>
          <a:xfrm>
            <a:off x="457200" y="5129995"/>
            <a:ext cx="8229600" cy="1144347"/>
          </a:xfrm>
        </p:spPr>
        <p:txBody>
          <a:bodyPr lIns="0" tIns="18000" rIns="0" bIns="18000" anchor="ctr" anchorCtr="0">
            <a:spAutoFit/>
          </a:bodyPr>
          <a:lstStyle/>
          <a:p>
            <a:pPr marL="0" indent="0">
              <a:spcBef>
                <a:spcPts val="600"/>
              </a:spcBef>
              <a:buNone/>
            </a:pPr>
            <a:r>
              <a:rPr lang="en-US" sz="2400" noProof="0" dirty="0">
                <a:ea typeface="Verdana" panose="020B0604030504040204" pitchFamily="34" charset="0"/>
                <a:cs typeface="Verdana" panose="020B0604030504040204" pitchFamily="34" charset="0"/>
              </a:rPr>
              <a:t>A test light can be used to locate an open in a circuit. Note that the test light is grounded at a different location than the circuit itself.</a:t>
            </a:r>
            <a:endParaRPr lang="en-US" sz="2400" noProof="0" dirty="0"/>
          </a:p>
        </p:txBody>
      </p:sp>
    </p:spTree>
    <p:extLst>
      <p:ext uri="{BB962C8B-B14F-4D97-AF65-F5344CB8AC3E}">
        <p14:creationId xmlns:p14="http://schemas.microsoft.com/office/powerpoint/2010/main" val="17236309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Circuit Test, Test Light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ircuit_Test_Test_Light">
            <a:hlinkClick r:id="" action="ppaction://media"/>
            <a:extLst>
              <a:ext uri="{FF2B5EF4-FFF2-40B4-BE49-F238E27FC236}">
                <a16:creationId xmlns:a16="http://schemas.microsoft.com/office/drawing/2014/main" id="{D405A795-FBF1-51CF-F4FB-727B3B54763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6875" y="1282149"/>
            <a:ext cx="8770249" cy="4933265"/>
          </a:xfrm>
          <a:prstGeom prst="rect">
            <a:avLst/>
          </a:prstGeom>
        </p:spPr>
      </p:pic>
    </p:spTree>
    <p:extLst>
      <p:ext uri="{BB962C8B-B14F-4D97-AF65-F5344CB8AC3E}">
        <p14:creationId xmlns:p14="http://schemas.microsoft.com/office/powerpoint/2010/main" val="113907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89136"/>
            <a:ext cx="8229600" cy="590349"/>
          </a:xfrm>
        </p:spPr>
        <p:txBody>
          <a:bodyPr lIns="0" tIns="18000" rIns="0" bIns="18000" anchor="ctr" anchorCtr="0">
            <a:spAutoFit/>
          </a:bodyPr>
          <a:lstStyle/>
          <a:p>
            <a:r>
              <a:rPr lang="en-US" noProof="0" dirty="0"/>
              <a:t>Digital Multimeter (</a:t>
            </a:r>
            <a:r>
              <a:rPr lang="en-US" spc="-500" noProof="0" dirty="0"/>
              <a:t>D M </a:t>
            </a:r>
            <a:r>
              <a:rPr lang="en-US" noProof="0" dirty="0"/>
              <a:t>M)</a:t>
            </a:r>
          </a:p>
        </p:txBody>
      </p:sp>
      <p:pic>
        <p:nvPicPr>
          <p:cNvPr id="4" name="Picture 3" descr="A digital multimeter with its parts labeled.&#10;Long description is available in notes, Press F6.">
            <a:extLst>
              <a:ext uri="{FF2B5EF4-FFF2-40B4-BE49-F238E27FC236}">
                <a16:creationId xmlns:a16="http://schemas.microsoft.com/office/drawing/2014/main" id="{AA54AE56-E2EB-BA34-75F2-5708AC673AD4}"/>
              </a:ext>
            </a:extLst>
          </p:cNvPr>
          <p:cNvPicPr>
            <a:picLocks noChangeAspect="1"/>
          </p:cNvPicPr>
          <p:nvPr/>
        </p:nvPicPr>
        <p:blipFill rotWithShape="1">
          <a:blip r:embed="rId3"/>
          <a:srcRect b="4445"/>
          <a:stretch/>
        </p:blipFill>
        <p:spPr>
          <a:xfrm>
            <a:off x="459815" y="1078977"/>
            <a:ext cx="3804768" cy="3988847"/>
          </a:xfrm>
          <a:prstGeom prst="rect">
            <a:avLst/>
          </a:prstGeo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608512" y="1079535"/>
            <a:ext cx="4078287" cy="3914336"/>
          </a:xfrm>
        </p:spPr>
        <p:txBody>
          <a:bodyPr wrap="square" lIns="0" tIns="18000" rIns="0" bIns="18000" anchor="ctr" anchorCtr="0">
            <a:spAutoFit/>
          </a:bodyPr>
          <a:lstStyle/>
          <a:p>
            <a:pPr marL="342900" indent="-342900">
              <a:spcBef>
                <a:spcPts val="600"/>
              </a:spcBef>
            </a:pPr>
            <a:r>
              <a:rPr lang="en-US" sz="2200" noProof="0" dirty="0"/>
              <a:t>Voltmeter measures pressure or potential of electricity in volts.</a:t>
            </a:r>
          </a:p>
          <a:p>
            <a:pPr marL="342900" indent="-342900">
              <a:spcBef>
                <a:spcPts val="600"/>
              </a:spcBef>
            </a:pPr>
            <a:r>
              <a:rPr lang="en-US" sz="2200" noProof="0" dirty="0"/>
              <a:t>Ohmmeter measures resistance in ohms of a component or circuit section when no current is flowing</a:t>
            </a:r>
          </a:p>
          <a:p>
            <a:pPr marL="342900" indent="-342900">
              <a:spcBef>
                <a:spcPts val="600"/>
              </a:spcBef>
            </a:pPr>
            <a:r>
              <a:rPr lang="en-US" sz="2200" noProof="0" dirty="0"/>
              <a:t>Ammeter measures flow of current through a complete circuit in amperes or milliamperes.</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5205500"/>
            <a:ext cx="8229599" cy="1052014"/>
          </a:xfrm>
        </p:spPr>
        <p:txBody>
          <a:bodyPr wrap="square" lIns="0" tIns="18000" rIns="0" bIns="18000" anchor="ctr" anchorCtr="0">
            <a:spAutoFit/>
          </a:bodyPr>
          <a:lstStyle/>
          <a:p>
            <a:pPr marL="0" indent="0">
              <a:spcBef>
                <a:spcPts val="600"/>
              </a:spcBef>
              <a:buNone/>
            </a:pPr>
            <a:r>
              <a:rPr lang="en-US" sz="2200" b="1" noProof="0" dirty="0"/>
              <a:t>Figure 9.28</a:t>
            </a:r>
            <a:r>
              <a:rPr lang="en-US" sz="2200" noProof="0" dirty="0"/>
              <a:t> Digital multimeter. Black meter lead placed in </a:t>
            </a:r>
            <a:r>
              <a:rPr lang="en-US" sz="2200" spc="-300" noProof="0" dirty="0"/>
              <a:t>C O </a:t>
            </a:r>
            <a:r>
              <a:rPr lang="en-US" sz="2200" noProof="0" dirty="0"/>
              <a:t>M terminal. Red meter test lead should be in volt-ohm terminal except when measuring current in amperes. </a:t>
            </a:r>
          </a:p>
        </p:txBody>
      </p:sp>
    </p:spTree>
    <p:extLst>
      <p:ext uri="{BB962C8B-B14F-4D97-AF65-F5344CB8AC3E}">
        <p14:creationId xmlns:p14="http://schemas.microsoft.com/office/powerpoint/2010/main" val="22285241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9135"/>
            <a:ext cx="8229600" cy="590349"/>
          </a:xfrm>
        </p:spPr>
        <p:txBody>
          <a:bodyPr lIns="0" tIns="18000" rIns="0" bIns="18000" anchor="ctr" anchorCtr="0">
            <a:spAutoFit/>
          </a:bodyPr>
          <a:lstStyle/>
          <a:p>
            <a:r>
              <a:rPr lang="en-US" noProof="0" dirty="0"/>
              <a:t>Chart 9.1</a:t>
            </a:r>
          </a:p>
        </p:txBody>
      </p:sp>
      <p:sp>
        <p:nvSpPr>
          <p:cNvPr id="5" name="Content Placeholder 4">
            <a:extLst>
              <a:ext uri="{FF2B5EF4-FFF2-40B4-BE49-F238E27FC236}">
                <a16:creationId xmlns:a16="http://schemas.microsoft.com/office/drawing/2014/main" id="{B5189B02-74B2-365E-4B5C-B279AB1C0D5A}"/>
              </a:ext>
            </a:extLst>
          </p:cNvPr>
          <p:cNvSpPr>
            <a:spLocks noGrp="1"/>
          </p:cNvSpPr>
          <p:nvPr>
            <p:ph sz="quarter" idx="13"/>
          </p:nvPr>
        </p:nvSpPr>
        <p:spPr>
          <a:xfrm>
            <a:off x="457200" y="914943"/>
            <a:ext cx="8232775" cy="405683"/>
          </a:xfrm>
        </p:spPr>
        <p:txBody>
          <a:bodyPr lIns="0" tIns="18000" rIns="0" bIns="18000" anchor="ctr" anchorCtr="0">
            <a:spAutoFit/>
          </a:bodyPr>
          <a:lstStyle/>
          <a:p>
            <a:pPr marL="0" indent="0">
              <a:buNone/>
            </a:pPr>
            <a:r>
              <a:rPr lang="en-US" sz="2400" noProof="0" dirty="0"/>
              <a:t>Common symbols and abbreviations used on </a:t>
            </a:r>
            <a:r>
              <a:rPr lang="en-US" sz="2400" spc="-300" noProof="0" dirty="0"/>
              <a:t>D M </a:t>
            </a:r>
            <a:r>
              <a:rPr lang="en-US" sz="2400" noProof="0" dirty="0"/>
              <a:t>M</a:t>
            </a:r>
          </a:p>
        </p:txBody>
      </p:sp>
      <p:graphicFrame>
        <p:nvGraphicFramePr>
          <p:cNvPr id="8" name="Table 7">
            <a:extLst>
              <a:ext uri="{FF2B5EF4-FFF2-40B4-BE49-F238E27FC236}">
                <a16:creationId xmlns:a16="http://schemas.microsoft.com/office/drawing/2014/main" id="{56CF0148-4FE6-12B3-BEDE-0C83F4EEE0EC}"/>
              </a:ext>
            </a:extLst>
          </p:cNvPr>
          <p:cNvGraphicFramePr>
            <a:graphicFrameLocks noGrp="1"/>
          </p:cNvGraphicFramePr>
          <p:nvPr>
            <p:extLst>
              <p:ext uri="{D42A27DB-BD31-4B8C-83A1-F6EECF244321}">
                <p14:modId xmlns:p14="http://schemas.microsoft.com/office/powerpoint/2010/main" val="3448907790"/>
              </p:ext>
            </p:extLst>
          </p:nvPr>
        </p:nvGraphicFramePr>
        <p:xfrm>
          <a:off x="1124173" y="1706064"/>
          <a:ext cx="6901028" cy="4552572"/>
        </p:xfrm>
        <a:graphic>
          <a:graphicData uri="http://schemas.openxmlformats.org/drawingml/2006/table">
            <a:tbl>
              <a:tblPr firstRow="1" bandRow="1">
                <a:tableStyleId>{3B4B98B0-60AC-42C2-AFA5-B58CD77FA1E5}</a:tableStyleId>
              </a:tblPr>
              <a:tblGrid>
                <a:gridCol w="1081143">
                  <a:extLst>
                    <a:ext uri="{9D8B030D-6E8A-4147-A177-3AD203B41FA5}">
                      <a16:colId xmlns:a16="http://schemas.microsoft.com/office/drawing/2014/main" val="1136071462"/>
                    </a:ext>
                  </a:extLst>
                </a:gridCol>
                <a:gridCol w="5819885">
                  <a:extLst>
                    <a:ext uri="{9D8B030D-6E8A-4147-A177-3AD203B41FA5}">
                      <a16:colId xmlns:a16="http://schemas.microsoft.com/office/drawing/2014/main" val="4272664045"/>
                    </a:ext>
                  </a:extLst>
                </a:gridCol>
              </a:tblGrid>
              <a:tr h="326039">
                <a:tc>
                  <a:txBody>
                    <a:bodyPr/>
                    <a:lstStyle/>
                    <a:p>
                      <a:pPr marL="0" marR="0" algn="l">
                        <a:lnSpc>
                          <a:spcPct val="107000"/>
                        </a:lnSpc>
                        <a:spcBef>
                          <a:spcPts val="0"/>
                        </a:spcBef>
                        <a:spcAft>
                          <a:spcPts val="800"/>
                        </a:spcAft>
                      </a:pPr>
                      <a:r>
                        <a:rPr lang="en-US" sz="1600" b="1" noProof="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Symbol</a:t>
                      </a:r>
                      <a:endParaRPr lang="en-US" sz="160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algn="l">
                        <a:lnSpc>
                          <a:spcPct val="107000"/>
                        </a:lnSpc>
                        <a:spcBef>
                          <a:spcPts val="0"/>
                        </a:spcBef>
                        <a:spcAft>
                          <a:spcPts val="800"/>
                        </a:spcAft>
                      </a:pPr>
                      <a:r>
                        <a:rPr lang="en-US" sz="1600" b="1" noProof="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Meaning</a:t>
                      </a:r>
                      <a:endParaRPr lang="en-US" sz="160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2445023725"/>
                  </a:ext>
                </a:extLst>
              </a:tr>
              <a:tr h="274644">
                <a:tc>
                  <a:txBody>
                    <a:bodyPr/>
                    <a:lstStyle/>
                    <a:p>
                      <a:pPr marL="0" marR="0">
                        <a:lnSpc>
                          <a:spcPct val="107000"/>
                        </a:lnSpc>
                        <a:spcBef>
                          <a:spcPts val="0"/>
                        </a:spcBef>
                        <a:spcAft>
                          <a:spcPts val="800"/>
                        </a:spcAft>
                      </a:pPr>
                      <a:r>
                        <a:rPr lang="en-US" sz="1600" b="0" spc="-300" baseline="0" noProof="0" dirty="0">
                          <a:effectLst/>
                          <a:latin typeface="Arial" panose="020B0604020202020204" pitchFamily="34" charset="0"/>
                          <a:ea typeface="Calibri" panose="020F0502020204030204" pitchFamily="34" charset="0"/>
                          <a:cs typeface="Times New Roman" panose="02020603050405020304" pitchFamily="18" charset="0"/>
                        </a:rPr>
                        <a:t>A </a:t>
                      </a:r>
                      <a:r>
                        <a:rPr lang="en-US" sz="1600" b="0" noProof="0" dirty="0">
                          <a:effectLst/>
                          <a:latin typeface="Arial" panose="020B0604020202020204" pitchFamily="34" charset="0"/>
                          <a:ea typeface="Calibri" panose="020F0502020204030204" pitchFamily="34" charset="0"/>
                          <a:cs typeface="Times New Roman" panose="02020603050405020304" pitchFamily="18" charset="0"/>
                        </a:rPr>
                        <a:t>C</a:t>
                      </a:r>
                      <a:endParaRPr lang="en-US" sz="1600" b="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600" b="0" noProof="0" dirty="0">
                          <a:effectLst/>
                          <a:latin typeface="Arial" panose="020B0604020202020204" pitchFamily="34" charset="0"/>
                          <a:ea typeface="Calibri" panose="020F0502020204030204" pitchFamily="34" charset="0"/>
                          <a:cs typeface="Times New Roman" panose="02020603050405020304" pitchFamily="18" charset="0"/>
                        </a:rPr>
                        <a:t>Alternating current or voltage</a:t>
                      </a:r>
                      <a:endParaRPr lang="en-US" sz="1600" b="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224121278"/>
                  </a:ext>
                </a:extLst>
              </a:tr>
              <a:tr h="314001">
                <a:tc>
                  <a:txBody>
                    <a:bodyPr/>
                    <a:lstStyle/>
                    <a:p>
                      <a:pPr marL="0" marR="0">
                        <a:lnSpc>
                          <a:spcPct val="107000"/>
                        </a:lnSpc>
                        <a:spcBef>
                          <a:spcPts val="0"/>
                        </a:spcBef>
                        <a:spcAft>
                          <a:spcPts val="800"/>
                        </a:spcAft>
                      </a:pPr>
                      <a:r>
                        <a:rPr lang="en-US" sz="1600" b="0" spc="-300" baseline="0" noProof="0" dirty="0">
                          <a:effectLst/>
                          <a:latin typeface="Arial" panose="020B0604020202020204" pitchFamily="34" charset="0"/>
                          <a:ea typeface="Calibri" panose="020F0502020204030204" pitchFamily="34" charset="0"/>
                          <a:cs typeface="Times New Roman" panose="02020603050405020304" pitchFamily="18" charset="0"/>
                        </a:rPr>
                        <a:t>D </a:t>
                      </a:r>
                      <a:r>
                        <a:rPr lang="en-US" sz="1600" b="0" noProof="0" dirty="0">
                          <a:effectLst/>
                          <a:latin typeface="Arial" panose="020B0604020202020204" pitchFamily="34" charset="0"/>
                          <a:ea typeface="Calibri" panose="020F0502020204030204" pitchFamily="34" charset="0"/>
                          <a:cs typeface="Times New Roman" panose="02020603050405020304" pitchFamily="18" charset="0"/>
                        </a:rPr>
                        <a:t>C</a:t>
                      </a:r>
                      <a:endParaRPr lang="en-US" sz="1600" b="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600" b="0" noProof="0" dirty="0">
                          <a:effectLst/>
                          <a:latin typeface="Arial" panose="020B0604020202020204" pitchFamily="34" charset="0"/>
                          <a:ea typeface="Calibri" panose="020F0502020204030204" pitchFamily="34" charset="0"/>
                          <a:cs typeface="Times New Roman" panose="02020603050405020304" pitchFamily="18" charset="0"/>
                        </a:rPr>
                        <a:t>Direct current or voltage</a:t>
                      </a:r>
                      <a:endParaRPr lang="en-US" sz="1600" b="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858488783"/>
                  </a:ext>
                </a:extLst>
              </a:tr>
              <a:tr h="314001">
                <a:tc>
                  <a:txBody>
                    <a:bodyPr/>
                    <a:lstStyle/>
                    <a:p>
                      <a:pPr marL="0" marR="0">
                        <a:lnSpc>
                          <a:spcPct val="107000"/>
                        </a:lnSpc>
                        <a:spcBef>
                          <a:spcPts val="0"/>
                        </a:spcBef>
                        <a:spcAft>
                          <a:spcPts val="800"/>
                        </a:spcAft>
                      </a:pPr>
                      <a:r>
                        <a:rPr lang="en-US" sz="1600" b="0" noProof="0" dirty="0">
                          <a:effectLst/>
                          <a:latin typeface="Arial" panose="020B0604020202020204" pitchFamily="34" charset="0"/>
                          <a:ea typeface="Calibri" panose="020F0502020204030204" pitchFamily="34" charset="0"/>
                          <a:cs typeface="Times New Roman" panose="02020603050405020304" pitchFamily="18" charset="0"/>
                        </a:rPr>
                        <a:t>V</a:t>
                      </a:r>
                      <a:endParaRPr lang="en-US" sz="1600" b="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600" b="0" noProof="0" dirty="0">
                          <a:effectLst/>
                          <a:latin typeface="Arial" panose="020B0604020202020204" pitchFamily="34" charset="0"/>
                          <a:ea typeface="Calibri" panose="020F0502020204030204" pitchFamily="34" charset="0"/>
                          <a:cs typeface="Times New Roman" panose="02020603050405020304" pitchFamily="18" charset="0"/>
                        </a:rPr>
                        <a:t>Volts</a:t>
                      </a:r>
                      <a:endParaRPr lang="en-US" sz="1600" b="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402208390"/>
                  </a:ext>
                </a:extLst>
              </a:tr>
              <a:tr h="314001">
                <a:tc>
                  <a:txBody>
                    <a:bodyPr/>
                    <a:lstStyle/>
                    <a:p>
                      <a:pPr marL="0" marR="0">
                        <a:lnSpc>
                          <a:spcPct val="107000"/>
                        </a:lnSpc>
                        <a:spcBef>
                          <a:spcPts val="0"/>
                        </a:spcBef>
                        <a:spcAft>
                          <a:spcPts val="800"/>
                        </a:spcAft>
                      </a:pPr>
                      <a:r>
                        <a:rPr lang="en-US" sz="1600" b="0" noProof="0" dirty="0">
                          <a:effectLst/>
                          <a:latin typeface="Arial" panose="020B0604020202020204" pitchFamily="34" charset="0"/>
                          <a:ea typeface="Calibri" panose="020F0502020204030204" pitchFamily="34" charset="0"/>
                          <a:cs typeface="Times New Roman" panose="02020603050405020304" pitchFamily="18" charset="0"/>
                        </a:rPr>
                        <a:t>m</a:t>
                      </a:r>
                      <a:r>
                        <a:rPr lang="en-US" sz="100" b="0" noProof="0" dirty="0">
                          <a:effectLst/>
                          <a:latin typeface="Arial" panose="020B0604020202020204" pitchFamily="34" charset="0"/>
                          <a:ea typeface="Calibri" panose="020F0502020204030204" pitchFamily="34" charset="0"/>
                          <a:cs typeface="Times New Roman" panose="02020603050405020304" pitchFamily="18" charset="0"/>
                        </a:rPr>
                        <a:t> </a:t>
                      </a:r>
                      <a:r>
                        <a:rPr lang="en-US" sz="1600" b="0" noProof="0" dirty="0">
                          <a:effectLst/>
                          <a:latin typeface="Arial" panose="020B0604020202020204" pitchFamily="34" charset="0"/>
                          <a:ea typeface="Calibri" panose="020F0502020204030204" pitchFamily="34" charset="0"/>
                          <a:cs typeface="Times New Roman" panose="02020603050405020304" pitchFamily="18" charset="0"/>
                        </a:rPr>
                        <a:t>V</a:t>
                      </a:r>
                      <a:endParaRPr lang="en-US" sz="1600" b="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600" b="0" noProof="0" dirty="0">
                          <a:effectLst/>
                          <a:latin typeface="Arial" panose="020B0604020202020204" pitchFamily="34" charset="0"/>
                          <a:ea typeface="Calibri" panose="020F0502020204030204" pitchFamily="34" charset="0"/>
                          <a:cs typeface="Times New Roman" panose="02020603050405020304" pitchFamily="18" charset="0"/>
                        </a:rPr>
                        <a:t>Millivolts (1/1, 000 volts)</a:t>
                      </a:r>
                      <a:endParaRPr lang="en-US" sz="1600" b="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329264486"/>
                  </a:ext>
                </a:extLst>
              </a:tr>
              <a:tr h="314001">
                <a:tc>
                  <a:txBody>
                    <a:bodyPr/>
                    <a:lstStyle/>
                    <a:p>
                      <a:pPr marL="0" marR="0">
                        <a:lnSpc>
                          <a:spcPct val="107000"/>
                        </a:lnSpc>
                        <a:spcBef>
                          <a:spcPts val="0"/>
                        </a:spcBef>
                        <a:spcAft>
                          <a:spcPts val="800"/>
                        </a:spcAft>
                      </a:pPr>
                      <a:r>
                        <a:rPr lang="en-US" sz="1600" b="0" noProof="0" dirty="0">
                          <a:effectLst/>
                          <a:latin typeface="Arial" panose="020B0604020202020204" pitchFamily="34" charset="0"/>
                          <a:ea typeface="Calibri" panose="020F0502020204030204" pitchFamily="34" charset="0"/>
                          <a:cs typeface="Times New Roman" panose="02020603050405020304" pitchFamily="18" charset="0"/>
                        </a:rPr>
                        <a:t>A</a:t>
                      </a:r>
                      <a:endParaRPr lang="en-US" sz="1600" b="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600" b="0" noProof="0" dirty="0">
                          <a:effectLst/>
                          <a:latin typeface="Arial" panose="020B0604020202020204" pitchFamily="34" charset="0"/>
                          <a:ea typeface="Calibri" panose="020F0502020204030204" pitchFamily="34" charset="0"/>
                          <a:cs typeface="Times New Roman" panose="02020603050405020304" pitchFamily="18" charset="0"/>
                        </a:rPr>
                        <a:t>Ampere (amps), current</a:t>
                      </a:r>
                      <a:endParaRPr lang="en-US" sz="1600" b="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4259410429"/>
                  </a:ext>
                </a:extLst>
              </a:tr>
              <a:tr h="314001">
                <a:tc>
                  <a:txBody>
                    <a:bodyPr/>
                    <a:lstStyle/>
                    <a:p>
                      <a:pPr marL="0" marR="0">
                        <a:lnSpc>
                          <a:spcPct val="107000"/>
                        </a:lnSpc>
                        <a:spcBef>
                          <a:spcPts val="0"/>
                        </a:spcBef>
                        <a:spcAft>
                          <a:spcPts val="800"/>
                        </a:spcAft>
                      </a:pPr>
                      <a:r>
                        <a:rPr lang="en-US" sz="1600" b="0" noProof="0" dirty="0">
                          <a:effectLst/>
                          <a:latin typeface="Arial" panose="020B0604020202020204" pitchFamily="34" charset="0"/>
                          <a:ea typeface="Calibri" panose="020F0502020204030204" pitchFamily="34" charset="0"/>
                          <a:cs typeface="Times New Roman" panose="02020603050405020304" pitchFamily="18" charset="0"/>
                        </a:rPr>
                        <a:t>m</a:t>
                      </a:r>
                      <a:r>
                        <a:rPr lang="en-US" sz="100" b="0" noProof="0" dirty="0">
                          <a:effectLst/>
                          <a:latin typeface="Arial" panose="020B0604020202020204" pitchFamily="34" charset="0"/>
                          <a:ea typeface="Calibri" panose="020F0502020204030204" pitchFamily="34" charset="0"/>
                          <a:cs typeface="Times New Roman" panose="02020603050405020304" pitchFamily="18" charset="0"/>
                        </a:rPr>
                        <a:t> </a:t>
                      </a:r>
                      <a:r>
                        <a:rPr lang="en-US" sz="1600" b="0" noProof="0" dirty="0">
                          <a:effectLst/>
                          <a:latin typeface="Arial" panose="020B0604020202020204" pitchFamily="34" charset="0"/>
                          <a:ea typeface="Calibri" panose="020F0502020204030204" pitchFamily="34" charset="0"/>
                          <a:cs typeface="Times New Roman" panose="02020603050405020304" pitchFamily="18" charset="0"/>
                        </a:rPr>
                        <a:t>A</a:t>
                      </a:r>
                      <a:endParaRPr lang="en-US" sz="1600" b="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600" b="0" noProof="0" dirty="0">
                          <a:effectLst/>
                          <a:latin typeface="Arial" panose="020B0604020202020204" pitchFamily="34" charset="0"/>
                          <a:ea typeface="Calibri" panose="020F0502020204030204" pitchFamily="34" charset="0"/>
                          <a:cs typeface="Times New Roman" panose="02020603050405020304" pitchFamily="18" charset="0"/>
                        </a:rPr>
                        <a:t>Milliamperes (1/1, 000 amps)</a:t>
                      </a:r>
                      <a:endParaRPr lang="en-US" sz="1600" b="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974001506"/>
                  </a:ext>
                </a:extLst>
              </a:tr>
              <a:tr h="314001">
                <a:tc>
                  <a:txBody>
                    <a:bodyPr/>
                    <a:lstStyle/>
                    <a:p>
                      <a:pPr marL="0" marR="0">
                        <a:lnSpc>
                          <a:spcPct val="107000"/>
                        </a:lnSpc>
                        <a:spcBef>
                          <a:spcPts val="0"/>
                        </a:spcBef>
                        <a:spcAft>
                          <a:spcPts val="800"/>
                        </a:spcAft>
                      </a:pPr>
                      <a:r>
                        <a:rPr lang="en-US" sz="1600" b="0" noProof="0" dirty="0">
                          <a:effectLst/>
                          <a:latin typeface="Arial" panose="020B0604020202020204" pitchFamily="34" charset="0"/>
                          <a:ea typeface="Calibri" panose="020F0502020204030204" pitchFamily="34" charset="0"/>
                          <a:cs typeface="Times New Roman" panose="02020603050405020304" pitchFamily="18" charset="0"/>
                        </a:rPr>
                        <a:t>%</a:t>
                      </a:r>
                      <a:endParaRPr lang="en-US" sz="1600" b="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600" b="0" noProof="0" dirty="0">
                          <a:effectLst/>
                          <a:latin typeface="Arial" panose="020B0604020202020204" pitchFamily="34" charset="0"/>
                          <a:ea typeface="Calibri" panose="020F0502020204030204" pitchFamily="34" charset="0"/>
                          <a:cs typeface="Times New Roman" panose="02020603050405020304" pitchFamily="18" charset="0"/>
                        </a:rPr>
                        <a:t>Percent (for duty cycle readings only)</a:t>
                      </a:r>
                      <a:endParaRPr lang="en-US" sz="1600" b="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734629350"/>
                  </a:ext>
                </a:extLst>
              </a:tr>
              <a:tr h="314001">
                <a:tc>
                  <a:txBody>
                    <a:bodyPr/>
                    <a:lstStyle/>
                    <a:p>
                      <a:r>
                        <a:rPr lang="en-US" sz="100" noProof="0" dirty="0">
                          <a:solidFill>
                            <a:schemeClr val="tx1"/>
                          </a:solidFill>
                          <a:latin typeface="Arial" panose="020B0604020202020204" pitchFamily="34" charset="0"/>
                          <a:cs typeface="Arial" panose="020B0604020202020204" pitchFamily="34" charset="0"/>
                        </a:rPr>
                        <a:t>Ohm.</a:t>
                      </a: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noProof="0" dirty="0">
                          <a:effectLst/>
                          <a:latin typeface="Arial" panose="020B0604020202020204" pitchFamily="34" charset="0"/>
                          <a:ea typeface="Calibri" panose="020F0502020204030204" pitchFamily="34" charset="0"/>
                          <a:cs typeface="Times New Roman" panose="02020603050405020304" pitchFamily="18" charset="0"/>
                        </a:rPr>
                        <a:t>Ohms, resistance</a:t>
                      </a:r>
                      <a:endParaRPr lang="en-US" sz="1400" b="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14274" marB="142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660464481"/>
                  </a:ext>
                </a:extLst>
              </a:tr>
              <a:tr h="314001">
                <a:tc>
                  <a:txBody>
                    <a:bodyPr/>
                    <a:lstStyle/>
                    <a:p>
                      <a:r>
                        <a:rPr lang="en-US" sz="100" noProof="0" dirty="0">
                          <a:solidFill>
                            <a:schemeClr val="tx1"/>
                          </a:solidFill>
                          <a:latin typeface="Arial" panose="020B0604020202020204" pitchFamily="34" charset="0"/>
                          <a:cs typeface="Arial" panose="020B0604020202020204" pitchFamily="34" charset="0"/>
                        </a:rPr>
                        <a:t>Kilo ohm.</a:t>
                      </a: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noProof="0" dirty="0">
                          <a:effectLst/>
                          <a:latin typeface="Arial" panose="020B0604020202020204" pitchFamily="34" charset="0"/>
                          <a:ea typeface="Calibri" panose="020F0502020204030204" pitchFamily="34" charset="0"/>
                          <a:cs typeface="Times New Roman" panose="02020603050405020304" pitchFamily="18" charset="0"/>
                        </a:rPr>
                        <a:t>Kilohm (1, 000 ohms), resistance</a:t>
                      </a:r>
                      <a:endParaRPr lang="en-US" sz="1400" b="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14274" marB="142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808322935"/>
                  </a:ext>
                </a:extLst>
              </a:tr>
              <a:tr h="314001">
                <a:tc>
                  <a:txBody>
                    <a:bodyPr/>
                    <a:lstStyle/>
                    <a:p>
                      <a:r>
                        <a:rPr lang="en-US" sz="100" noProof="0" dirty="0">
                          <a:solidFill>
                            <a:schemeClr val="tx1"/>
                          </a:solidFill>
                          <a:latin typeface="Arial" panose="020B0604020202020204" pitchFamily="34" charset="0"/>
                          <a:cs typeface="Arial" panose="020B0604020202020204" pitchFamily="34" charset="0"/>
                        </a:rPr>
                        <a:t>Mega ohm.</a:t>
                      </a: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noProof="0" dirty="0">
                          <a:effectLst/>
                          <a:latin typeface="Arial" panose="020B0604020202020204" pitchFamily="34" charset="0"/>
                          <a:ea typeface="Calibri" panose="020F0502020204030204" pitchFamily="34" charset="0"/>
                          <a:cs typeface="Times New Roman" panose="02020603050405020304" pitchFamily="18" charset="0"/>
                        </a:rPr>
                        <a:t>Megohm (1, 000, 000 ohms), resistance</a:t>
                      </a:r>
                      <a:endParaRPr lang="en-US" sz="1400" b="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14274" marB="142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10838850"/>
                  </a:ext>
                </a:extLst>
              </a:tr>
              <a:tr h="314001">
                <a:tc>
                  <a:txBody>
                    <a:bodyPr/>
                    <a:lstStyle/>
                    <a:p>
                      <a:pPr marL="0" marR="0">
                        <a:lnSpc>
                          <a:spcPct val="107000"/>
                        </a:lnSpc>
                        <a:spcBef>
                          <a:spcPts val="0"/>
                        </a:spcBef>
                        <a:spcAft>
                          <a:spcPts val="800"/>
                        </a:spcAft>
                      </a:pPr>
                      <a:r>
                        <a:rPr lang="en-US" sz="1600" noProof="0" dirty="0">
                          <a:latin typeface="Arial" panose="020B0604020202020204" pitchFamily="34" charset="0"/>
                          <a:cs typeface="Arial" panose="020B0604020202020204" pitchFamily="34" charset="0"/>
                        </a:rPr>
                        <a:t>H</a:t>
                      </a:r>
                      <a:r>
                        <a:rPr lang="en-US" sz="100" noProof="0" dirty="0">
                          <a:latin typeface="Arial" panose="020B0604020202020204" pitchFamily="34" charset="0"/>
                          <a:cs typeface="Arial" panose="020B0604020202020204" pitchFamily="34" charset="0"/>
                        </a:rPr>
                        <a:t> </a:t>
                      </a:r>
                      <a:r>
                        <a:rPr lang="en-US" sz="1600" noProof="0" dirty="0">
                          <a:latin typeface="Arial" panose="020B0604020202020204" pitchFamily="34" charset="0"/>
                          <a:cs typeface="Arial" panose="020B0604020202020204" pitchFamily="34" charset="0"/>
                        </a:rPr>
                        <a:t>z</a:t>
                      </a: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600" noProof="0" dirty="0">
                          <a:latin typeface="Arial" panose="020B0604020202020204" pitchFamily="34" charset="0"/>
                          <a:cs typeface="Arial" panose="020B0604020202020204" pitchFamily="34" charset="0"/>
                        </a:rPr>
                        <a:t>Hertz (cycles per second), frequency</a:t>
                      </a: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41230471"/>
                  </a:ext>
                </a:extLst>
              </a:tr>
              <a:tr h="314001">
                <a:tc>
                  <a:txBody>
                    <a:bodyPr/>
                    <a:lstStyle/>
                    <a:p>
                      <a:pPr marL="0" marR="0">
                        <a:lnSpc>
                          <a:spcPct val="107000"/>
                        </a:lnSpc>
                        <a:spcBef>
                          <a:spcPts val="0"/>
                        </a:spcBef>
                        <a:spcAft>
                          <a:spcPts val="800"/>
                        </a:spcAft>
                      </a:pPr>
                      <a:r>
                        <a:rPr lang="en-US" sz="1600" noProof="0" dirty="0">
                          <a:latin typeface="Arial" panose="020B0604020202020204" pitchFamily="34" charset="0"/>
                          <a:cs typeface="Arial" panose="020B0604020202020204" pitchFamily="34" charset="0"/>
                        </a:rPr>
                        <a:t>k</a:t>
                      </a:r>
                      <a:r>
                        <a:rPr lang="en-US" sz="100" noProof="0" dirty="0">
                          <a:latin typeface="Arial" panose="020B0604020202020204" pitchFamily="34" charset="0"/>
                          <a:cs typeface="Arial" panose="020B0604020202020204" pitchFamily="34" charset="0"/>
                        </a:rPr>
                        <a:t> </a:t>
                      </a:r>
                      <a:r>
                        <a:rPr lang="en-US" sz="1600" noProof="0" dirty="0">
                          <a:latin typeface="Arial" panose="020B0604020202020204" pitchFamily="34" charset="0"/>
                          <a:cs typeface="Arial" panose="020B0604020202020204" pitchFamily="34" charset="0"/>
                        </a:rPr>
                        <a:t>H</a:t>
                      </a:r>
                      <a:r>
                        <a:rPr lang="en-US" sz="100" noProof="0" dirty="0">
                          <a:latin typeface="Arial" panose="020B0604020202020204" pitchFamily="34" charset="0"/>
                          <a:cs typeface="Arial" panose="020B0604020202020204" pitchFamily="34" charset="0"/>
                        </a:rPr>
                        <a:t> </a:t>
                      </a:r>
                      <a:r>
                        <a:rPr lang="en-US" sz="1600" noProof="0" dirty="0">
                          <a:latin typeface="Arial" panose="020B0604020202020204" pitchFamily="34" charset="0"/>
                          <a:cs typeface="Arial" panose="020B0604020202020204" pitchFamily="34" charset="0"/>
                        </a:rPr>
                        <a:t>z</a:t>
                      </a: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600" noProof="0" dirty="0">
                          <a:latin typeface="Arial" panose="020B0604020202020204" pitchFamily="34" charset="0"/>
                          <a:cs typeface="Arial" panose="020B0604020202020204" pitchFamily="34" charset="0"/>
                        </a:rPr>
                        <a:t>Kilohertz (1, 000 cycles/sec</a:t>
                      </a:r>
                      <a:r>
                        <a:rPr lang="en-US" sz="100" noProof="0" dirty="0">
                          <a:latin typeface="Arial" panose="020B0604020202020204" pitchFamily="34" charset="0"/>
                          <a:cs typeface="Arial" panose="020B0604020202020204" pitchFamily="34" charset="0"/>
                        </a:rPr>
                        <a:t>ond</a:t>
                      </a:r>
                      <a:r>
                        <a:rPr lang="en-US" sz="1600" noProof="0" dirty="0">
                          <a:latin typeface="Arial" panose="020B0604020202020204" pitchFamily="34" charset="0"/>
                          <a:cs typeface="Arial" panose="020B0604020202020204" pitchFamily="34" charset="0"/>
                        </a:rPr>
                        <a:t>), frequency</a:t>
                      </a: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4085466915"/>
                  </a:ext>
                </a:extLst>
              </a:tr>
              <a:tr h="497878">
                <a:tc>
                  <a:txBody>
                    <a:bodyPr/>
                    <a:lstStyle/>
                    <a:p>
                      <a:pPr marL="0" marR="0">
                        <a:lnSpc>
                          <a:spcPct val="107000"/>
                        </a:lnSpc>
                        <a:spcBef>
                          <a:spcPts val="0"/>
                        </a:spcBef>
                        <a:spcAft>
                          <a:spcPts val="800"/>
                        </a:spcAft>
                      </a:pPr>
                      <a:r>
                        <a:rPr lang="en-US" sz="1600" noProof="0" dirty="0">
                          <a:latin typeface="Arial" panose="020B0604020202020204" pitchFamily="34" charset="0"/>
                          <a:cs typeface="Arial" panose="020B0604020202020204" pitchFamily="34" charset="0"/>
                        </a:rPr>
                        <a:t>M</a:t>
                      </a:r>
                      <a:r>
                        <a:rPr lang="en-US" sz="100" noProof="0" dirty="0">
                          <a:latin typeface="Arial" panose="020B0604020202020204" pitchFamily="34" charset="0"/>
                          <a:cs typeface="Arial" panose="020B0604020202020204" pitchFamily="34" charset="0"/>
                        </a:rPr>
                        <a:t> </a:t>
                      </a:r>
                      <a:r>
                        <a:rPr lang="en-US" sz="1600" noProof="0" dirty="0">
                          <a:latin typeface="Arial" panose="020B0604020202020204" pitchFamily="34" charset="0"/>
                          <a:cs typeface="Arial" panose="020B0604020202020204" pitchFamily="34" charset="0"/>
                        </a:rPr>
                        <a:t>s</a:t>
                      </a: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600" noProof="0" dirty="0">
                          <a:latin typeface="Arial" panose="020B0604020202020204" pitchFamily="34" charset="0"/>
                          <a:cs typeface="Arial" panose="020B0604020202020204" pitchFamily="34" charset="0"/>
                        </a:rPr>
                        <a:t>Milliseconds (1/1, 000 sec</a:t>
                      </a:r>
                      <a:r>
                        <a:rPr lang="en-US" sz="100" noProof="0" dirty="0">
                          <a:latin typeface="Arial" panose="020B0604020202020204" pitchFamily="34" charset="0"/>
                          <a:cs typeface="Arial" panose="020B0604020202020204" pitchFamily="34" charset="0"/>
                        </a:rPr>
                        <a:t>ond</a:t>
                      </a:r>
                      <a:r>
                        <a:rPr lang="en-US" sz="1600" noProof="0" dirty="0">
                          <a:latin typeface="Arial" panose="020B0604020202020204" pitchFamily="34" charset="0"/>
                          <a:cs typeface="Arial" panose="020B0604020202020204" pitchFamily="34" charset="0"/>
                        </a:rPr>
                        <a:t>) for pulse width measurements</a:t>
                      </a:r>
                    </a:p>
                  </a:txBody>
                  <a:tcPr marL="72000" marR="72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277902409"/>
                  </a:ext>
                </a:extLst>
              </a:tr>
            </a:tbl>
          </a:graphicData>
        </a:graphic>
      </p:graphicFrame>
      <p:graphicFrame>
        <p:nvGraphicFramePr>
          <p:cNvPr id="9" name="Object 8">
            <a:extLst>
              <a:ext uri="{FF2B5EF4-FFF2-40B4-BE49-F238E27FC236}">
                <a16:creationId xmlns:a16="http://schemas.microsoft.com/office/drawing/2014/main" id="{63534739-A96A-A512-263E-D796AC8370D4}"/>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443732429"/>
              </p:ext>
            </p:extLst>
          </p:nvPr>
        </p:nvGraphicFramePr>
        <p:xfrm>
          <a:off x="1196836" y="4223747"/>
          <a:ext cx="258587" cy="255879"/>
        </p:xfrm>
        <a:graphic>
          <a:graphicData uri="http://schemas.openxmlformats.org/presentationml/2006/ole">
            <mc:AlternateContent xmlns:mc="http://schemas.openxmlformats.org/markup-compatibility/2006">
              <mc:Choice xmlns:v="urn:schemas-microsoft-com:vml" Requires="v">
                <p:oleObj name="Equation" r:id="rId2" imgW="164880" imgH="164880" progId="Equation.DSMT4">
                  <p:embed/>
                </p:oleObj>
              </mc:Choice>
              <mc:Fallback>
                <p:oleObj name="Equation" r:id="rId2" imgW="164880" imgH="164880" progId="Equation.DSMT4">
                  <p:embed/>
                  <p:pic>
                    <p:nvPicPr>
                      <p:cNvPr id="4" name="Object 3">
                        <a:extLst>
                          <a:ext uri="{FF2B5EF4-FFF2-40B4-BE49-F238E27FC236}">
                            <a16:creationId xmlns:a16="http://schemas.microsoft.com/office/drawing/2014/main" id="{A079C022-D286-D5FE-3409-656BE9225A03}"/>
                          </a:ext>
                        </a:extLst>
                      </p:cNvPr>
                      <p:cNvPicPr>
                        <a:picLocks noChangeAspect="1" noChangeArrowheads="1"/>
                      </p:cNvPicPr>
                      <p:nvPr/>
                    </p:nvPicPr>
                    <p:blipFill>
                      <a:blip r:embed="rId3"/>
                      <a:srcRect/>
                      <a:stretch>
                        <a:fillRect/>
                      </a:stretch>
                    </p:blipFill>
                    <p:spPr bwMode="auto">
                      <a:xfrm>
                        <a:off x="1196836" y="4223747"/>
                        <a:ext cx="258587" cy="255879"/>
                      </a:xfrm>
                      <a:prstGeom prst="rect">
                        <a:avLst/>
                      </a:prstGeom>
                      <a:solidFill>
                        <a:srgbClr val="D4EAE4"/>
                      </a:solidFill>
                    </p:spPr>
                  </p:pic>
                </p:oleObj>
              </mc:Fallback>
            </mc:AlternateContent>
          </a:graphicData>
        </a:graphic>
      </p:graphicFrame>
      <p:graphicFrame>
        <p:nvGraphicFramePr>
          <p:cNvPr id="10" name="Object 9">
            <a:extLst>
              <a:ext uri="{FF2B5EF4-FFF2-40B4-BE49-F238E27FC236}">
                <a16:creationId xmlns:a16="http://schemas.microsoft.com/office/drawing/2014/main" id="{AC7951AE-7253-FDEF-1F11-CA1897601E17}"/>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927603187"/>
              </p:ext>
            </p:extLst>
          </p:nvPr>
        </p:nvGraphicFramePr>
        <p:xfrm>
          <a:off x="1195730" y="4528673"/>
          <a:ext cx="370282" cy="250838"/>
        </p:xfrm>
        <a:graphic>
          <a:graphicData uri="http://schemas.openxmlformats.org/presentationml/2006/ole">
            <mc:AlternateContent xmlns:mc="http://schemas.openxmlformats.org/markup-compatibility/2006">
              <mc:Choice xmlns:v="urn:schemas-microsoft-com:vml" Requires="v">
                <p:oleObj name="Equation" r:id="rId4" imgW="241200" imgH="164880" progId="Equation.DSMT4">
                  <p:embed/>
                </p:oleObj>
              </mc:Choice>
              <mc:Fallback>
                <p:oleObj name="Equation" r:id="rId4" imgW="241200" imgH="164880" progId="Equation.DSMT4">
                  <p:embed/>
                  <p:pic>
                    <p:nvPicPr>
                      <p:cNvPr id="6" name="Object 5">
                        <a:extLst>
                          <a:ext uri="{FF2B5EF4-FFF2-40B4-BE49-F238E27FC236}">
                            <a16:creationId xmlns:a16="http://schemas.microsoft.com/office/drawing/2014/main" id="{EEA64633-576E-BB76-C6FD-FA4D86A420BB}"/>
                          </a:ext>
                        </a:extLst>
                      </p:cNvPr>
                      <p:cNvPicPr>
                        <a:picLocks noChangeAspect="1" noChangeArrowheads="1"/>
                      </p:cNvPicPr>
                      <p:nvPr/>
                    </p:nvPicPr>
                    <p:blipFill>
                      <a:blip r:embed="rId5"/>
                      <a:srcRect/>
                      <a:stretch>
                        <a:fillRect/>
                      </a:stretch>
                    </p:blipFill>
                    <p:spPr bwMode="auto">
                      <a:xfrm>
                        <a:off x="1195730" y="4528673"/>
                        <a:ext cx="370282" cy="250838"/>
                      </a:xfrm>
                      <a:prstGeom prst="rect">
                        <a:avLst/>
                      </a:prstGeom>
                      <a:solidFill>
                        <a:srgbClr val="D4EAE4"/>
                      </a:solidFill>
                    </p:spPr>
                  </p:pic>
                </p:oleObj>
              </mc:Fallback>
            </mc:AlternateContent>
          </a:graphicData>
        </a:graphic>
      </p:graphicFrame>
      <p:graphicFrame>
        <p:nvGraphicFramePr>
          <p:cNvPr id="11" name="Object 10">
            <a:extLst>
              <a:ext uri="{FF2B5EF4-FFF2-40B4-BE49-F238E27FC236}">
                <a16:creationId xmlns:a16="http://schemas.microsoft.com/office/drawing/2014/main" id="{6A7F0261-E742-7B38-05B6-805AEEBDC370}"/>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944342794"/>
              </p:ext>
            </p:extLst>
          </p:nvPr>
        </p:nvGraphicFramePr>
        <p:xfrm>
          <a:off x="1183135" y="4856223"/>
          <a:ext cx="419284" cy="244827"/>
        </p:xfrm>
        <a:graphic>
          <a:graphicData uri="http://schemas.openxmlformats.org/presentationml/2006/ole">
            <mc:AlternateContent xmlns:mc="http://schemas.openxmlformats.org/markup-compatibility/2006">
              <mc:Choice xmlns:v="urn:schemas-microsoft-com:vml" Requires="v">
                <p:oleObj name="Equation" r:id="rId6" imgW="279360" imgH="164880" progId="Equation.DSMT4">
                  <p:embed/>
                </p:oleObj>
              </mc:Choice>
              <mc:Fallback>
                <p:oleObj name="Equation" r:id="rId6" imgW="279360" imgH="164880" progId="Equation.DSMT4">
                  <p:embed/>
                  <p:pic>
                    <p:nvPicPr>
                      <p:cNvPr id="7" name="Object 6">
                        <a:extLst>
                          <a:ext uri="{FF2B5EF4-FFF2-40B4-BE49-F238E27FC236}">
                            <a16:creationId xmlns:a16="http://schemas.microsoft.com/office/drawing/2014/main" id="{5B11F805-5DFC-0D7E-DAF2-2814688663CC}"/>
                          </a:ext>
                        </a:extLst>
                      </p:cNvPr>
                      <p:cNvPicPr>
                        <a:picLocks noChangeAspect="1" noChangeArrowheads="1"/>
                      </p:cNvPicPr>
                      <p:nvPr/>
                    </p:nvPicPr>
                    <p:blipFill>
                      <a:blip r:embed="rId7"/>
                      <a:srcRect/>
                      <a:stretch>
                        <a:fillRect/>
                      </a:stretch>
                    </p:blipFill>
                    <p:spPr bwMode="auto">
                      <a:xfrm>
                        <a:off x="1183135" y="4856223"/>
                        <a:ext cx="419284" cy="244827"/>
                      </a:xfrm>
                      <a:prstGeom prst="rect">
                        <a:avLst/>
                      </a:prstGeom>
                      <a:solidFill>
                        <a:srgbClr val="D4EAE4"/>
                      </a:solidFill>
                    </p:spPr>
                  </p:pic>
                </p:oleObj>
              </mc:Fallback>
            </mc:AlternateContent>
          </a:graphicData>
        </a:graphic>
      </p:graphicFrame>
    </p:spTree>
    <p:extLst>
      <p:ext uri="{BB962C8B-B14F-4D97-AF65-F5344CB8AC3E}">
        <p14:creationId xmlns:p14="http://schemas.microsoft.com/office/powerpoint/2010/main" val="758351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159"/>
            <a:ext cx="8229600" cy="590349"/>
          </a:xfrm>
        </p:spPr>
        <p:txBody>
          <a:bodyPr lIns="0" tIns="18000" rIns="0" bIns="18000">
            <a:spAutoFit/>
          </a:bodyPr>
          <a:lstStyle/>
          <a:p>
            <a:r>
              <a:rPr lang="en-US" noProof="0" dirty="0"/>
              <a:t>Figure 9.30</a:t>
            </a:r>
          </a:p>
        </p:txBody>
      </p:sp>
      <p:sp>
        <p:nvSpPr>
          <p:cNvPr id="9" name="Content Placeholder 8">
            <a:extLst>
              <a:ext uri="{FF2B5EF4-FFF2-40B4-BE49-F238E27FC236}">
                <a16:creationId xmlns:a16="http://schemas.microsoft.com/office/drawing/2014/main" id="{67F8C6B1-9DDB-99CE-F5BC-13D80EE7F228}"/>
              </a:ext>
            </a:extLst>
          </p:cNvPr>
          <p:cNvSpPr>
            <a:spLocks noGrp="1"/>
          </p:cNvSpPr>
          <p:nvPr>
            <p:ph sz="quarter" idx="13"/>
          </p:nvPr>
        </p:nvSpPr>
        <p:spPr>
          <a:xfrm>
            <a:off x="450605" y="1025450"/>
            <a:ext cx="5859759" cy="405683"/>
          </a:xfrm>
        </p:spPr>
        <p:txBody>
          <a:bodyPr wrap="square" lIns="0" tIns="18000" rIns="0" bIns="18000">
            <a:spAutoFit/>
          </a:bodyPr>
          <a:lstStyle/>
          <a:p>
            <a:pPr marL="0" indent="0">
              <a:buNone/>
            </a:pPr>
            <a:r>
              <a:rPr lang="en-US" sz="2400" spc="-300" noProof="0" dirty="0"/>
              <a:t>D M </a:t>
            </a:r>
            <a:r>
              <a:rPr lang="en-US" sz="2400" noProof="0" dirty="0"/>
              <a:t>M Autoranging</a:t>
            </a:r>
          </a:p>
        </p:txBody>
      </p:sp>
      <p:pic>
        <p:nvPicPr>
          <p:cNvPr id="6" name="Picture 5" descr="An illustration of an autoranging digital multimeter set to a 4-volt scale.&#10;Long description is available in notes, Press F6.">
            <a:extLst>
              <a:ext uri="{FF2B5EF4-FFF2-40B4-BE49-F238E27FC236}">
                <a16:creationId xmlns:a16="http://schemas.microsoft.com/office/drawing/2014/main" id="{D7D09A1D-2EBC-4CE6-3C1D-6130216BCA88}"/>
              </a:ext>
            </a:extLst>
          </p:cNvPr>
          <p:cNvPicPr>
            <a:picLocks noChangeAspect="1"/>
          </p:cNvPicPr>
          <p:nvPr/>
        </p:nvPicPr>
        <p:blipFill rotWithShape="1">
          <a:blip r:embed="rId3"/>
          <a:srcRect b="50000"/>
          <a:stretch/>
        </p:blipFill>
        <p:spPr>
          <a:xfrm>
            <a:off x="902843" y="1602874"/>
            <a:ext cx="2791179" cy="2595189"/>
          </a:xfrm>
          <a:prstGeom prst="rect">
            <a:avLst/>
          </a:prstGeom>
        </p:spPr>
      </p:pic>
      <p:pic>
        <p:nvPicPr>
          <p:cNvPr id="7" name="Picture 6" descr="An illustration of an autoranging digital multimeter set to a 40-volt scale.&#10;Long description is available in notes, Press F6.">
            <a:extLst>
              <a:ext uri="{FF2B5EF4-FFF2-40B4-BE49-F238E27FC236}">
                <a16:creationId xmlns:a16="http://schemas.microsoft.com/office/drawing/2014/main" id="{1E7ECC62-FCA8-FB59-F94D-E074A54B057C}"/>
              </a:ext>
            </a:extLst>
          </p:cNvPr>
          <p:cNvPicPr>
            <a:picLocks noChangeAspect="1"/>
          </p:cNvPicPr>
          <p:nvPr/>
        </p:nvPicPr>
        <p:blipFill rotWithShape="1">
          <a:blip r:embed="rId3"/>
          <a:srcRect t="50000" b="2758"/>
          <a:stretch/>
        </p:blipFill>
        <p:spPr>
          <a:xfrm>
            <a:off x="5104470" y="1582909"/>
            <a:ext cx="3070299" cy="2697252"/>
          </a:xfrm>
          <a:prstGeom prst="rect">
            <a:avLst/>
          </a:prstGeom>
        </p:spPr>
      </p:pic>
      <p:sp>
        <p:nvSpPr>
          <p:cNvPr id="11" name="Content Placeholder 10">
            <a:extLst>
              <a:ext uri="{FF2B5EF4-FFF2-40B4-BE49-F238E27FC236}">
                <a16:creationId xmlns:a16="http://schemas.microsoft.com/office/drawing/2014/main" id="{57C95AD3-E5BB-5892-4AD5-53D255576F0D}"/>
              </a:ext>
            </a:extLst>
          </p:cNvPr>
          <p:cNvSpPr>
            <a:spLocks noGrp="1"/>
          </p:cNvSpPr>
          <p:nvPr>
            <p:ph sz="quarter" idx="15"/>
          </p:nvPr>
        </p:nvSpPr>
        <p:spPr>
          <a:xfrm>
            <a:off x="459388" y="4358608"/>
            <a:ext cx="8229600" cy="1975344"/>
          </a:xfrm>
        </p:spPr>
        <p:txBody>
          <a:bodyPr wrap="square" lIns="0" tIns="18000" rIns="0" bIns="18000" anchor="ctr" anchorCtr="0">
            <a:spAutoFit/>
          </a:bodyPr>
          <a:lstStyle/>
          <a:p>
            <a:pPr marL="0" indent="0">
              <a:spcBef>
                <a:spcPts val="600"/>
              </a:spcBef>
              <a:buNone/>
            </a:pPr>
            <a:r>
              <a:rPr lang="en-US" sz="1800" noProof="0" dirty="0"/>
              <a:t>A typical autoranging digital multimeter automatically selects the proper scale to read the voltage being tested. The scale selected is usually displayed on the meter face. (a) Note that the display indicates “4,” meaning that this range can read up to 4 volts. (b) The range is now set to the 40-volt scale, meaning that the meter can read up to 40 volts on the scale. Any reading above this level will cause the meter to reset to a higher scale. If not set on autoranging, the meter display would indicate OL if a reading exceeds the limit of the scale selected.</a:t>
            </a:r>
          </a:p>
        </p:txBody>
      </p:sp>
    </p:spTree>
    <p:extLst>
      <p:ext uri="{BB962C8B-B14F-4D97-AF65-F5344CB8AC3E}">
        <p14:creationId xmlns:p14="http://schemas.microsoft.com/office/powerpoint/2010/main" val="611809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9740"/>
            <a:ext cx="8229600" cy="590349"/>
          </a:xfrm>
        </p:spPr>
        <p:txBody>
          <a:bodyPr lIns="0" tIns="18000" rIns="0" bIns="18000" anchor="ctr" anchorCtr="0">
            <a:spAutoFit/>
          </a:bodyPr>
          <a:lstStyle/>
          <a:p>
            <a:r>
              <a:rPr lang="en-US" noProof="0" dirty="0"/>
              <a:t>Introduction</a:t>
            </a:r>
          </a:p>
        </p:txBody>
      </p:sp>
      <p:sp>
        <p:nvSpPr>
          <p:cNvPr id="3" name="Content Placeholder 2"/>
          <p:cNvSpPr>
            <a:spLocks noGrp="1"/>
          </p:cNvSpPr>
          <p:nvPr>
            <p:ph sz="quarter" idx="13"/>
          </p:nvPr>
        </p:nvSpPr>
        <p:spPr>
          <a:xfrm>
            <a:off x="457200" y="963120"/>
            <a:ext cx="8232775" cy="2169810"/>
          </a:xfrm>
          <a:prstGeom prst="rect">
            <a:avLst/>
          </a:prstGeom>
        </p:spPr>
        <p:txBody>
          <a:bodyPr lIns="0" tIns="18000" rIns="0" bIns="18000" anchor="ctr" anchorCtr="0">
            <a:spAutoFit/>
          </a:bodyPr>
          <a:lstStyle/>
          <a:p>
            <a:pPr marL="342900" indent="-342900">
              <a:spcBef>
                <a:spcPts val="600"/>
              </a:spcBef>
            </a:pPr>
            <a:r>
              <a:rPr lang="en-US" sz="2400" noProof="0" dirty="0"/>
              <a:t>Electricity may be difficult for some people to learn for the following reasons:</a:t>
            </a:r>
          </a:p>
          <a:p>
            <a:pPr marL="829818" lvl="1" indent="-342900"/>
            <a:r>
              <a:rPr lang="en-US" sz="2400" noProof="0" dirty="0"/>
              <a:t>It cannot be seen</a:t>
            </a:r>
          </a:p>
          <a:p>
            <a:pPr marL="829818" lvl="1" indent="-342900"/>
            <a:r>
              <a:rPr lang="en-US" sz="2400" noProof="0" dirty="0"/>
              <a:t>Only the results of electricity can be seen</a:t>
            </a:r>
          </a:p>
          <a:p>
            <a:pPr marL="829818" lvl="1" indent="-342900"/>
            <a:r>
              <a:rPr lang="en-US" sz="2400" noProof="0" dirty="0"/>
              <a:t>It has to be detected and measured</a:t>
            </a:r>
          </a:p>
        </p:txBody>
      </p:sp>
    </p:spTree>
    <p:extLst>
      <p:ext uri="{BB962C8B-B14F-4D97-AF65-F5344CB8AC3E}">
        <p14:creationId xmlns:p14="http://schemas.microsoft.com/office/powerpoint/2010/main" val="10861372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159"/>
            <a:ext cx="8229600" cy="590349"/>
          </a:xfrm>
        </p:spPr>
        <p:txBody>
          <a:bodyPr lIns="0" tIns="18000" rIns="0" bIns="18000">
            <a:spAutoFit/>
          </a:bodyPr>
          <a:lstStyle/>
          <a:p>
            <a:r>
              <a:rPr lang="en-US" noProof="0" dirty="0"/>
              <a:t>Figure 9.31</a:t>
            </a:r>
          </a:p>
        </p:txBody>
      </p:sp>
      <p:sp>
        <p:nvSpPr>
          <p:cNvPr id="9" name="Content Placeholder 8">
            <a:extLst>
              <a:ext uri="{FF2B5EF4-FFF2-40B4-BE49-F238E27FC236}">
                <a16:creationId xmlns:a16="http://schemas.microsoft.com/office/drawing/2014/main" id="{67F8C6B1-9DDB-99CE-F5BC-13D80EE7F228}"/>
              </a:ext>
            </a:extLst>
          </p:cNvPr>
          <p:cNvSpPr>
            <a:spLocks noGrp="1"/>
          </p:cNvSpPr>
          <p:nvPr>
            <p:ph sz="quarter" idx="13"/>
          </p:nvPr>
        </p:nvSpPr>
        <p:spPr>
          <a:xfrm>
            <a:off x="450605" y="1025450"/>
            <a:ext cx="5859759" cy="405683"/>
          </a:xfrm>
        </p:spPr>
        <p:txBody>
          <a:bodyPr wrap="square" lIns="0" tIns="18000" rIns="0" bIns="18000">
            <a:spAutoFit/>
          </a:bodyPr>
          <a:lstStyle/>
          <a:p>
            <a:pPr marL="0" indent="0">
              <a:spcBef>
                <a:spcPts val="600"/>
              </a:spcBef>
              <a:buNone/>
            </a:pPr>
            <a:r>
              <a:rPr lang="en-US" sz="2400" noProof="0" dirty="0"/>
              <a:t>Using a digital multimeter set to read ohms</a:t>
            </a:r>
          </a:p>
        </p:txBody>
      </p:sp>
      <p:graphicFrame>
        <p:nvGraphicFramePr>
          <p:cNvPr id="12" name="Object 11" descr="Left parenthesis ohm right parenthesis.">
            <a:extLst>
              <a:ext uri="{FF2B5EF4-FFF2-40B4-BE49-F238E27FC236}">
                <a16:creationId xmlns:a16="http://schemas.microsoft.com/office/drawing/2014/main" id="{CB9911A7-BAE3-9E1E-CA6C-25BC0B95464A}"/>
              </a:ext>
            </a:extLst>
          </p:cNvPr>
          <p:cNvGraphicFramePr>
            <a:graphicFrameLocks noChangeAspect="1"/>
          </p:cNvGraphicFramePr>
          <p:nvPr/>
        </p:nvGraphicFramePr>
        <p:xfrm>
          <a:off x="6424401" y="987038"/>
          <a:ext cx="573192" cy="515039"/>
        </p:xfrm>
        <a:graphic>
          <a:graphicData uri="http://schemas.openxmlformats.org/presentationml/2006/ole">
            <mc:AlternateContent xmlns:mc="http://schemas.openxmlformats.org/markup-compatibility/2006">
              <mc:Choice xmlns:v="urn:schemas-microsoft-com:vml" Requires="v">
                <p:oleObj name="Equation" r:id="rId3" imgW="279360" imgH="253800" progId="Equation.DSMT4">
                  <p:embed/>
                </p:oleObj>
              </mc:Choice>
              <mc:Fallback>
                <p:oleObj name="Equation" r:id="rId3" imgW="279360" imgH="253800" progId="Equation.DSMT4">
                  <p:embed/>
                  <p:pic>
                    <p:nvPicPr>
                      <p:cNvPr id="12" name="Object 11" descr="Left parenthesis ohm right parenthesis.">
                        <a:extLst>
                          <a:ext uri="{FF2B5EF4-FFF2-40B4-BE49-F238E27FC236}">
                            <a16:creationId xmlns:a16="http://schemas.microsoft.com/office/drawing/2014/main" id="{CB9911A7-BAE3-9E1E-CA6C-25BC0B95464A}"/>
                          </a:ext>
                        </a:extLst>
                      </p:cNvPr>
                      <p:cNvPicPr>
                        <a:picLocks noChangeAspect="1" noChangeArrowheads="1"/>
                      </p:cNvPicPr>
                      <p:nvPr/>
                    </p:nvPicPr>
                    <p:blipFill>
                      <a:blip r:embed="rId4"/>
                      <a:srcRect/>
                      <a:stretch>
                        <a:fillRect/>
                      </a:stretch>
                    </p:blipFill>
                    <p:spPr bwMode="auto">
                      <a:xfrm>
                        <a:off x="6424401" y="987038"/>
                        <a:ext cx="573192" cy="51503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Content Placeholder 9">
            <a:extLst>
              <a:ext uri="{FF2B5EF4-FFF2-40B4-BE49-F238E27FC236}">
                <a16:creationId xmlns:a16="http://schemas.microsoft.com/office/drawing/2014/main" id="{D44E5B0E-7B15-CD22-0AB3-C82B85341C81}"/>
              </a:ext>
            </a:extLst>
          </p:cNvPr>
          <p:cNvSpPr>
            <a:spLocks noGrp="1"/>
          </p:cNvSpPr>
          <p:nvPr>
            <p:ph sz="quarter" idx="14"/>
          </p:nvPr>
        </p:nvSpPr>
        <p:spPr>
          <a:xfrm>
            <a:off x="7116778" y="1024185"/>
            <a:ext cx="1461848" cy="405683"/>
          </a:xfrm>
        </p:spPr>
        <p:txBody>
          <a:bodyPr wrap="square" lIns="0" tIns="18000" rIns="0" bIns="18000" anchor="ctr" anchorCtr="0">
            <a:spAutoFit/>
          </a:bodyPr>
          <a:lstStyle/>
          <a:p>
            <a:pPr marL="0" indent="0">
              <a:buNone/>
            </a:pPr>
            <a:r>
              <a:rPr lang="en-US" sz="2400" noProof="0" dirty="0"/>
              <a:t>to test this</a:t>
            </a:r>
          </a:p>
        </p:txBody>
      </p:sp>
      <p:sp>
        <p:nvSpPr>
          <p:cNvPr id="11" name="Content Placeholder 10">
            <a:extLst>
              <a:ext uri="{FF2B5EF4-FFF2-40B4-BE49-F238E27FC236}">
                <a16:creationId xmlns:a16="http://schemas.microsoft.com/office/drawing/2014/main" id="{57C95AD3-E5BB-5892-4AD5-53D255576F0D}"/>
              </a:ext>
            </a:extLst>
          </p:cNvPr>
          <p:cNvSpPr>
            <a:spLocks noGrp="1"/>
          </p:cNvSpPr>
          <p:nvPr>
            <p:ph sz="quarter" idx="15"/>
          </p:nvPr>
        </p:nvSpPr>
        <p:spPr>
          <a:xfrm>
            <a:off x="450672" y="1564656"/>
            <a:ext cx="8229600" cy="405683"/>
          </a:xfrm>
        </p:spPr>
        <p:txBody>
          <a:bodyPr wrap="square" lIns="0" tIns="18000" rIns="0" bIns="18000" anchor="ctr" anchorCtr="0">
            <a:spAutoFit/>
          </a:bodyPr>
          <a:lstStyle/>
          <a:p>
            <a:pPr marL="0" indent="0">
              <a:spcBef>
                <a:spcPts val="600"/>
              </a:spcBef>
              <a:buNone/>
            </a:pPr>
            <a:r>
              <a:rPr lang="en-US" sz="2400" noProof="0" dirty="0"/>
              <a:t>light bulb. The meter reads the resistance of the filament</a:t>
            </a:r>
          </a:p>
        </p:txBody>
      </p:sp>
      <p:pic>
        <p:nvPicPr>
          <p:cNvPr id="4" name="Picture 3" descr="A person testing a light bulb connected to a digital multimeter. The resistance of the bulb filament is displayed at 001.0 ohms.">
            <a:extLst>
              <a:ext uri="{FF2B5EF4-FFF2-40B4-BE49-F238E27FC236}">
                <a16:creationId xmlns:a16="http://schemas.microsoft.com/office/drawing/2014/main" id="{C12B2879-0378-0472-CDF7-3FF49CA84D87}"/>
              </a:ext>
            </a:extLst>
          </p:cNvPr>
          <p:cNvPicPr>
            <a:picLocks noChangeAspect="1"/>
          </p:cNvPicPr>
          <p:nvPr/>
        </p:nvPicPr>
        <p:blipFill rotWithShape="1">
          <a:blip r:embed="rId5"/>
          <a:srcRect b="4259"/>
          <a:stretch/>
        </p:blipFill>
        <p:spPr>
          <a:xfrm>
            <a:off x="2855494" y="2152327"/>
            <a:ext cx="3433012" cy="4242446"/>
          </a:xfrm>
          <a:prstGeom prst="rect">
            <a:avLst/>
          </a:prstGeom>
        </p:spPr>
      </p:pic>
    </p:spTree>
    <p:extLst>
      <p:ext uri="{BB962C8B-B14F-4D97-AF65-F5344CB8AC3E}">
        <p14:creationId xmlns:p14="http://schemas.microsoft.com/office/powerpoint/2010/main" val="1048290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Test Bulb</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est_bulb_ch56">
            <a:hlinkClick r:id="" action="ppaction://media"/>
            <a:extLst>
              <a:ext uri="{FF2B5EF4-FFF2-40B4-BE49-F238E27FC236}">
                <a16:creationId xmlns:a16="http://schemas.microsoft.com/office/drawing/2014/main" id="{C511B9E0-D955-7C70-0A9B-9B8543EBA49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6365" y="1282148"/>
            <a:ext cx="8867870" cy="4988177"/>
          </a:xfrm>
          <a:prstGeom prst="rect">
            <a:avLst/>
          </a:prstGeom>
        </p:spPr>
      </p:pic>
    </p:spTree>
    <p:extLst>
      <p:ext uri="{BB962C8B-B14F-4D97-AF65-F5344CB8AC3E}">
        <p14:creationId xmlns:p14="http://schemas.microsoft.com/office/powerpoint/2010/main" val="128017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449FD-E8EF-6458-BA5B-61D236C58DFB}"/>
              </a:ext>
            </a:extLst>
          </p:cNvPr>
          <p:cNvSpPr>
            <a:spLocks noGrp="1"/>
          </p:cNvSpPr>
          <p:nvPr>
            <p:ph type="title"/>
          </p:nvPr>
        </p:nvSpPr>
        <p:spPr>
          <a:xfrm>
            <a:off x="457200" y="200820"/>
            <a:ext cx="2822028" cy="590349"/>
          </a:xfrm>
        </p:spPr>
        <p:txBody>
          <a:bodyPr wrap="square" lIns="0" tIns="18000" rIns="0" bIns="18000" anchor="ctr">
            <a:spAutoFit/>
          </a:bodyPr>
          <a:lstStyle/>
          <a:p>
            <a:r>
              <a:rPr lang="en-US" noProof="0" dirty="0"/>
              <a:t>Figure 9.32</a:t>
            </a:r>
            <a:endParaRPr lang="en-US" dirty="0"/>
          </a:p>
        </p:txBody>
      </p:sp>
      <p:sp>
        <p:nvSpPr>
          <p:cNvPr id="3" name="Content Placeholder 2">
            <a:extLst>
              <a:ext uri="{FF2B5EF4-FFF2-40B4-BE49-F238E27FC236}">
                <a16:creationId xmlns:a16="http://schemas.microsoft.com/office/drawing/2014/main" id="{E97F2125-569B-B5E3-9A08-5D78FEB9C110}"/>
              </a:ext>
            </a:extLst>
          </p:cNvPr>
          <p:cNvSpPr>
            <a:spLocks noGrp="1"/>
          </p:cNvSpPr>
          <p:nvPr>
            <p:ph sz="quarter" idx="13"/>
          </p:nvPr>
        </p:nvSpPr>
        <p:spPr>
          <a:xfrm>
            <a:off x="457200" y="930852"/>
            <a:ext cx="2822028" cy="405683"/>
          </a:xfrm>
        </p:spPr>
        <p:txBody>
          <a:bodyPr wrap="square" lIns="0" tIns="18000" rIns="0" bIns="18000" anchor="ctr">
            <a:spAutoFit/>
          </a:bodyPr>
          <a:lstStyle/>
          <a:p>
            <a:pPr marL="0" indent="0">
              <a:buNone/>
            </a:pPr>
            <a:r>
              <a:rPr lang="en-US" sz="2400" dirty="0"/>
              <a:t>Testing Leads</a:t>
            </a:r>
          </a:p>
        </p:txBody>
      </p:sp>
      <p:pic>
        <p:nvPicPr>
          <p:cNvPr id="13" name="Picture 12" descr="An illustration of a digital multimeter connected to two meter leads for test lead resistance. &#10;Long description is available in notes, Press F6.">
            <a:extLst>
              <a:ext uri="{FF2B5EF4-FFF2-40B4-BE49-F238E27FC236}">
                <a16:creationId xmlns:a16="http://schemas.microsoft.com/office/drawing/2014/main" id="{40A38D23-F668-46D1-B7F1-54DFCA3712A6}"/>
              </a:ext>
            </a:extLst>
          </p:cNvPr>
          <p:cNvPicPr>
            <a:picLocks noChangeAspect="1"/>
          </p:cNvPicPr>
          <p:nvPr/>
        </p:nvPicPr>
        <p:blipFill rotWithShape="1">
          <a:blip r:embed="rId3"/>
          <a:srcRect b="4814"/>
          <a:stretch/>
        </p:blipFill>
        <p:spPr>
          <a:xfrm>
            <a:off x="4233048" y="270215"/>
            <a:ext cx="3641837" cy="3526179"/>
          </a:xfrm>
          <a:prstGeom prst="rect">
            <a:avLst/>
          </a:prstGeom>
        </p:spPr>
      </p:pic>
      <p:sp>
        <p:nvSpPr>
          <p:cNvPr id="4" name="Content Placeholder 3">
            <a:extLst>
              <a:ext uri="{FF2B5EF4-FFF2-40B4-BE49-F238E27FC236}">
                <a16:creationId xmlns:a16="http://schemas.microsoft.com/office/drawing/2014/main" id="{E139B52D-0DFE-74F9-66D0-F3E414CD6817}"/>
              </a:ext>
            </a:extLst>
          </p:cNvPr>
          <p:cNvSpPr>
            <a:spLocks noGrp="1"/>
          </p:cNvSpPr>
          <p:nvPr>
            <p:ph sz="quarter" idx="14"/>
          </p:nvPr>
        </p:nvSpPr>
        <p:spPr>
          <a:xfrm>
            <a:off x="457200" y="3961258"/>
            <a:ext cx="8229600" cy="344128"/>
          </a:xfrm>
        </p:spPr>
        <p:txBody>
          <a:bodyPr lIns="0" tIns="18000" rIns="0" bIns="18000" anchor="ctr">
            <a:spAutoFit/>
          </a:bodyPr>
          <a:lstStyle/>
          <a:p>
            <a:pPr marL="0" indent="0">
              <a:buNone/>
            </a:pPr>
            <a:r>
              <a:rPr lang="en-US" sz="2000" dirty="0"/>
              <a:t>Many digital multimeters can have the display indicate zero to</a:t>
            </a:r>
          </a:p>
        </p:txBody>
      </p:sp>
      <p:sp>
        <p:nvSpPr>
          <p:cNvPr id="5" name="Content Placeholder 4">
            <a:extLst>
              <a:ext uri="{FF2B5EF4-FFF2-40B4-BE49-F238E27FC236}">
                <a16:creationId xmlns:a16="http://schemas.microsoft.com/office/drawing/2014/main" id="{E3B365CE-10CB-66B6-0158-A75E4D142AC0}"/>
              </a:ext>
            </a:extLst>
          </p:cNvPr>
          <p:cNvSpPr>
            <a:spLocks noGrp="1"/>
          </p:cNvSpPr>
          <p:nvPr>
            <p:ph sz="quarter" idx="15"/>
          </p:nvPr>
        </p:nvSpPr>
        <p:spPr>
          <a:xfrm>
            <a:off x="457200" y="4448348"/>
            <a:ext cx="7315200" cy="344128"/>
          </a:xfrm>
        </p:spPr>
        <p:txBody>
          <a:bodyPr wrap="square" lIns="0" tIns="18000" rIns="0" bIns="18000" anchor="ctr">
            <a:spAutoFit/>
          </a:bodyPr>
          <a:lstStyle/>
          <a:p>
            <a:pPr marL="101600" indent="-101600">
              <a:buNone/>
            </a:pPr>
            <a:r>
              <a:rPr lang="en-US" sz="2000" dirty="0"/>
              <a:t>compensate for test lead resistance. (1) Connect leads in the V</a:t>
            </a:r>
          </a:p>
        </p:txBody>
      </p:sp>
      <p:graphicFrame>
        <p:nvGraphicFramePr>
          <p:cNvPr id="11" name="Object 10" descr="Left parenthesis ohm right parenthesis.">
            <a:extLst>
              <a:ext uri="{FF2B5EF4-FFF2-40B4-BE49-F238E27FC236}">
                <a16:creationId xmlns:a16="http://schemas.microsoft.com/office/drawing/2014/main" id="{BC8A3962-0FCE-D7E3-6EC4-F14490B90763}"/>
              </a:ext>
            </a:extLst>
          </p:cNvPr>
          <p:cNvGraphicFramePr>
            <a:graphicFrameLocks noChangeAspect="1"/>
          </p:cNvGraphicFramePr>
          <p:nvPr>
            <p:extLst>
              <p:ext uri="{D42A27DB-BD31-4B8C-83A1-F6EECF244321}">
                <p14:modId xmlns:p14="http://schemas.microsoft.com/office/powerpoint/2010/main" val="811610915"/>
              </p:ext>
            </p:extLst>
          </p:nvPr>
        </p:nvGraphicFramePr>
        <p:xfrm>
          <a:off x="7661644" y="4405577"/>
          <a:ext cx="483991" cy="434889"/>
        </p:xfrm>
        <a:graphic>
          <a:graphicData uri="http://schemas.openxmlformats.org/presentationml/2006/ole">
            <mc:AlternateContent xmlns:mc="http://schemas.openxmlformats.org/markup-compatibility/2006">
              <mc:Choice xmlns:v="urn:schemas-microsoft-com:vml" Requires="v">
                <p:oleObj name="Equation" r:id="rId4" imgW="279360" imgH="253800" progId="Equation.DSMT4">
                  <p:embed/>
                </p:oleObj>
              </mc:Choice>
              <mc:Fallback>
                <p:oleObj name="Equation" r:id="rId4" imgW="279360" imgH="253800" progId="Equation.DSMT4">
                  <p:embed/>
                  <p:pic>
                    <p:nvPicPr>
                      <p:cNvPr id="12" name="Object 11" descr="Left parenthesis ohm right parenthesis.">
                        <a:extLst>
                          <a:ext uri="{FF2B5EF4-FFF2-40B4-BE49-F238E27FC236}">
                            <a16:creationId xmlns:a16="http://schemas.microsoft.com/office/drawing/2014/main" id="{CB9911A7-BAE3-9E1E-CA6C-25BC0B95464A}"/>
                          </a:ext>
                        </a:extLst>
                      </p:cNvPr>
                      <p:cNvPicPr>
                        <a:picLocks noChangeAspect="1" noChangeArrowheads="1"/>
                      </p:cNvPicPr>
                      <p:nvPr/>
                    </p:nvPicPr>
                    <p:blipFill>
                      <a:blip r:embed="rId5"/>
                      <a:srcRect/>
                      <a:stretch>
                        <a:fillRect/>
                      </a:stretch>
                    </p:blipFill>
                    <p:spPr bwMode="auto">
                      <a:xfrm>
                        <a:off x="7661644" y="4405577"/>
                        <a:ext cx="483991" cy="434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Content Placeholder 5">
            <a:extLst>
              <a:ext uri="{FF2B5EF4-FFF2-40B4-BE49-F238E27FC236}">
                <a16:creationId xmlns:a16="http://schemas.microsoft.com/office/drawing/2014/main" id="{88BE2983-0B1C-9E59-EEC7-D26E03BEA5ED}"/>
              </a:ext>
            </a:extLst>
          </p:cNvPr>
          <p:cNvSpPr>
            <a:spLocks noGrp="1"/>
          </p:cNvSpPr>
          <p:nvPr>
            <p:ph sz="quarter" idx="16"/>
          </p:nvPr>
        </p:nvSpPr>
        <p:spPr>
          <a:xfrm>
            <a:off x="457200" y="4902208"/>
            <a:ext cx="4763386" cy="344128"/>
          </a:xfrm>
        </p:spPr>
        <p:txBody>
          <a:bodyPr wrap="square" lIns="0" tIns="18000" rIns="0" bIns="18000" anchor="ctr">
            <a:spAutoFit/>
          </a:bodyPr>
          <a:lstStyle/>
          <a:p>
            <a:pPr marL="0" indent="0">
              <a:buNone/>
            </a:pPr>
            <a:r>
              <a:rPr lang="en-US" sz="2000" dirty="0"/>
              <a:t>and COM meter terminals. (2) Select the</a:t>
            </a:r>
          </a:p>
        </p:txBody>
      </p:sp>
      <p:graphicFrame>
        <p:nvGraphicFramePr>
          <p:cNvPr id="12" name="Object 11" descr="Left parenthesis ohm right parenthesis.">
            <a:extLst>
              <a:ext uri="{FF2B5EF4-FFF2-40B4-BE49-F238E27FC236}">
                <a16:creationId xmlns:a16="http://schemas.microsoft.com/office/drawing/2014/main" id="{0056D568-34BF-EF65-12C4-B38F1EFF51AC}"/>
              </a:ext>
            </a:extLst>
          </p:cNvPr>
          <p:cNvGraphicFramePr>
            <a:graphicFrameLocks noChangeAspect="1"/>
          </p:cNvGraphicFramePr>
          <p:nvPr>
            <p:extLst>
              <p:ext uri="{D42A27DB-BD31-4B8C-83A1-F6EECF244321}">
                <p14:modId xmlns:p14="http://schemas.microsoft.com/office/powerpoint/2010/main" val="2938622347"/>
              </p:ext>
            </p:extLst>
          </p:nvPr>
        </p:nvGraphicFramePr>
        <p:xfrm>
          <a:off x="5224596" y="4865798"/>
          <a:ext cx="483991" cy="434889"/>
        </p:xfrm>
        <a:graphic>
          <a:graphicData uri="http://schemas.openxmlformats.org/presentationml/2006/ole">
            <mc:AlternateContent xmlns:mc="http://schemas.openxmlformats.org/markup-compatibility/2006">
              <mc:Choice xmlns:v="urn:schemas-microsoft-com:vml" Requires="v">
                <p:oleObj name="Equation" r:id="rId4" imgW="279360" imgH="253800" progId="Equation.DSMT4">
                  <p:embed/>
                </p:oleObj>
              </mc:Choice>
              <mc:Fallback>
                <p:oleObj name="Equation" r:id="rId4" imgW="279360" imgH="253800" progId="Equation.DSMT4">
                  <p:embed/>
                  <p:pic>
                    <p:nvPicPr>
                      <p:cNvPr id="11" name="Object 10" descr="Left parenthesis ohm right parenthesis.">
                        <a:extLst>
                          <a:ext uri="{FF2B5EF4-FFF2-40B4-BE49-F238E27FC236}">
                            <a16:creationId xmlns:a16="http://schemas.microsoft.com/office/drawing/2014/main" id="{BC8A3962-0FCE-D7E3-6EC4-F14490B90763}"/>
                          </a:ext>
                        </a:extLst>
                      </p:cNvPr>
                      <p:cNvPicPr>
                        <a:picLocks noChangeAspect="1" noChangeArrowheads="1"/>
                      </p:cNvPicPr>
                      <p:nvPr/>
                    </p:nvPicPr>
                    <p:blipFill>
                      <a:blip r:embed="rId5"/>
                      <a:srcRect/>
                      <a:stretch>
                        <a:fillRect/>
                      </a:stretch>
                    </p:blipFill>
                    <p:spPr bwMode="auto">
                      <a:xfrm>
                        <a:off x="5224596" y="4865798"/>
                        <a:ext cx="483991" cy="434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Content Placeholder 6">
            <a:extLst>
              <a:ext uri="{FF2B5EF4-FFF2-40B4-BE49-F238E27FC236}">
                <a16:creationId xmlns:a16="http://schemas.microsoft.com/office/drawing/2014/main" id="{A0C25A0E-3CA6-6670-F072-638029C14340}"/>
              </a:ext>
            </a:extLst>
          </p:cNvPr>
          <p:cNvSpPr>
            <a:spLocks noGrp="1"/>
          </p:cNvSpPr>
          <p:nvPr>
            <p:ph sz="quarter" idx="17"/>
          </p:nvPr>
        </p:nvSpPr>
        <p:spPr>
          <a:xfrm>
            <a:off x="5852759" y="4913889"/>
            <a:ext cx="2513124" cy="344128"/>
          </a:xfrm>
        </p:spPr>
        <p:txBody>
          <a:bodyPr wrap="square" lIns="0" tIns="18000" rIns="0" bIns="18000" anchor="ctr">
            <a:spAutoFit/>
          </a:bodyPr>
          <a:lstStyle/>
          <a:p>
            <a:pPr marL="0" indent="0">
              <a:buNone/>
            </a:pPr>
            <a:r>
              <a:rPr lang="en-US" sz="2000" dirty="0"/>
              <a:t>scale. (3) Touch the</a:t>
            </a:r>
          </a:p>
        </p:txBody>
      </p:sp>
      <p:sp>
        <p:nvSpPr>
          <p:cNvPr id="8" name="Content Placeholder 7">
            <a:extLst>
              <a:ext uri="{FF2B5EF4-FFF2-40B4-BE49-F238E27FC236}">
                <a16:creationId xmlns:a16="http://schemas.microsoft.com/office/drawing/2014/main" id="{92E54799-5434-06CC-83F4-CB59D19F960A}"/>
              </a:ext>
            </a:extLst>
          </p:cNvPr>
          <p:cNvSpPr>
            <a:spLocks noGrp="1"/>
          </p:cNvSpPr>
          <p:nvPr>
            <p:ph sz="quarter" idx="18"/>
          </p:nvPr>
        </p:nvSpPr>
        <p:spPr>
          <a:xfrm>
            <a:off x="440998" y="5333088"/>
            <a:ext cx="8293100" cy="651905"/>
          </a:xfrm>
        </p:spPr>
        <p:txBody>
          <a:bodyPr lIns="0" tIns="18000" rIns="0" bIns="18000" anchor="ctr">
            <a:spAutoFit/>
          </a:bodyPr>
          <a:lstStyle/>
          <a:p>
            <a:pPr marL="0" indent="0">
              <a:buNone/>
            </a:pPr>
            <a:r>
              <a:rPr lang="en-US" sz="2000" dirty="0"/>
              <a:t>two meter leads together. (4) Push the “zero” or “relative” button on the meter. (5) The meter display will now indicate zero ohms of resistance.</a:t>
            </a:r>
          </a:p>
        </p:txBody>
      </p:sp>
    </p:spTree>
    <p:extLst>
      <p:ext uri="{BB962C8B-B14F-4D97-AF65-F5344CB8AC3E}">
        <p14:creationId xmlns:p14="http://schemas.microsoft.com/office/powerpoint/2010/main" val="27862678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4204"/>
            <a:ext cx="8229600" cy="590349"/>
          </a:xfrm>
        </p:spPr>
        <p:txBody>
          <a:bodyPr lIns="0" tIns="18000" rIns="0" bIns="18000" anchor="ctr" anchorCtr="0">
            <a:spAutoFit/>
          </a:bodyPr>
          <a:lstStyle/>
          <a:p>
            <a:r>
              <a:rPr lang="en-US" noProof="0" dirty="0"/>
              <a:t>Testing for Current</a:t>
            </a:r>
          </a:p>
        </p:txBody>
      </p:sp>
      <p:pic>
        <p:nvPicPr>
          <p:cNvPr id="5" name="Picture 4" descr="An illustration of an ammeter connected to a horn wire and a horn. The display reads 5.60 Amps.">
            <a:extLst>
              <a:ext uri="{FF2B5EF4-FFF2-40B4-BE49-F238E27FC236}">
                <a16:creationId xmlns:a16="http://schemas.microsoft.com/office/drawing/2014/main" id="{6AF96C1A-FF82-A45F-82FB-94B1EA85A804}"/>
              </a:ext>
            </a:extLst>
          </p:cNvPr>
          <p:cNvPicPr>
            <a:picLocks noChangeAspect="1"/>
          </p:cNvPicPr>
          <p:nvPr/>
        </p:nvPicPr>
        <p:blipFill rotWithShape="1">
          <a:blip r:embed="rId3"/>
          <a:srcRect b="2831"/>
          <a:stretch/>
        </p:blipFill>
        <p:spPr>
          <a:xfrm>
            <a:off x="1188074" y="1088708"/>
            <a:ext cx="2373653" cy="3419581"/>
          </a:xfrm>
          <a:prstGeom prst="rect">
            <a:avLst/>
          </a:prstGeo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20467" y="4711621"/>
            <a:ext cx="3638550" cy="1021237"/>
          </a:xfrm>
        </p:spPr>
        <p:txBody>
          <a:bodyPr lIns="0" tIns="18000" rIns="0" bIns="18000" anchor="ctr" anchorCtr="0">
            <a:spAutoFit/>
          </a:bodyPr>
          <a:lstStyle/>
          <a:p>
            <a:pPr marL="0" indent="0">
              <a:buNone/>
            </a:pPr>
            <a:r>
              <a:rPr lang="en-US" b="1" noProof="0" dirty="0"/>
              <a:t>Figure 9.33</a:t>
            </a:r>
            <a:r>
              <a:rPr lang="en-US" noProof="0" dirty="0"/>
              <a:t> Measuring current flow required by a horn requires that ammeter be connected in series and  button be depressed </a:t>
            </a:r>
          </a:p>
        </p:txBody>
      </p:sp>
      <p:pic>
        <p:nvPicPr>
          <p:cNvPr id="7" name="Picture 6" descr="&quot;A  blade-type fuse holder soldered in &#10;series with one of the meter leads that is connected to a digital multimeter.&quot;">
            <a:extLst>
              <a:ext uri="{FF2B5EF4-FFF2-40B4-BE49-F238E27FC236}">
                <a16:creationId xmlns:a16="http://schemas.microsoft.com/office/drawing/2014/main" id="{1B69C975-EEA0-9374-4FE4-2AB9083A406C}"/>
              </a:ext>
            </a:extLst>
          </p:cNvPr>
          <p:cNvPicPr>
            <a:picLocks noChangeAspect="1"/>
          </p:cNvPicPr>
          <p:nvPr/>
        </p:nvPicPr>
        <p:blipFill rotWithShape="1">
          <a:blip r:embed="rId4"/>
          <a:srcRect b="6666"/>
          <a:stretch/>
        </p:blipFill>
        <p:spPr>
          <a:xfrm>
            <a:off x="4701280" y="1024688"/>
            <a:ext cx="3830838" cy="3284624"/>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21979" y="4564605"/>
            <a:ext cx="4075358" cy="1513679"/>
          </a:xfrm>
        </p:spPr>
        <p:txBody>
          <a:bodyPr lIns="0" tIns="18000" rIns="0" bIns="18000" anchor="ctr" anchorCtr="0">
            <a:spAutoFit/>
          </a:bodyPr>
          <a:lstStyle/>
          <a:p>
            <a:pPr marL="0" indent="0">
              <a:buNone/>
            </a:pPr>
            <a:r>
              <a:rPr lang="en-US" b="1" noProof="0" dirty="0"/>
              <a:t>Figure 9.34</a:t>
            </a:r>
            <a:r>
              <a:rPr lang="en-US" noProof="0" dirty="0"/>
              <a:t> Blade-type fuse holder soldered in series with one of meter leads. 10-ampere fuse protects internal meter fuse and meter itself from damage that may result from excessive current flow if accidentally used incorrectly.</a:t>
            </a:r>
          </a:p>
        </p:txBody>
      </p:sp>
    </p:spTree>
    <p:extLst>
      <p:ext uri="{BB962C8B-B14F-4D97-AF65-F5344CB8AC3E}">
        <p14:creationId xmlns:p14="http://schemas.microsoft.com/office/powerpoint/2010/main" val="31577213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89138"/>
            <a:ext cx="8229600" cy="590349"/>
          </a:xfrm>
        </p:spPr>
        <p:txBody>
          <a:bodyPr lIns="0" tIns="18000" rIns="0" bIns="18000" anchor="ctr" anchorCtr="0">
            <a:spAutoFit/>
          </a:bodyPr>
          <a:lstStyle/>
          <a:p>
            <a:r>
              <a:rPr lang="en-US" noProof="0" dirty="0"/>
              <a:t>Induction Ammeters</a:t>
            </a:r>
            <a:endParaRPr lang="en-US" sz="2800" noProof="0" dirty="0">
              <a:solidFill>
                <a:srgbClr val="FF0000"/>
              </a:solidFill>
            </a:endParaRPr>
          </a:p>
        </p:txBody>
      </p:sp>
      <p:pic>
        <p:nvPicPr>
          <p:cNvPr id="5" name="Picture 4" descr="An inductive ammeter clamp.">
            <a:extLst>
              <a:ext uri="{FF2B5EF4-FFF2-40B4-BE49-F238E27FC236}">
                <a16:creationId xmlns:a16="http://schemas.microsoft.com/office/drawing/2014/main" id="{4CC95E32-48C0-29E3-9977-220E39C39756}"/>
              </a:ext>
            </a:extLst>
          </p:cNvPr>
          <p:cNvPicPr>
            <a:picLocks noChangeAspect="1"/>
          </p:cNvPicPr>
          <p:nvPr/>
        </p:nvPicPr>
        <p:blipFill rotWithShape="1">
          <a:blip r:embed="rId3"/>
          <a:srcRect b="8772"/>
          <a:stretch/>
        </p:blipFill>
        <p:spPr>
          <a:xfrm>
            <a:off x="461338" y="1087523"/>
            <a:ext cx="3903323" cy="2918643"/>
          </a:xfrm>
          <a:prstGeom prst="rect">
            <a:avLst/>
          </a:prstGeo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567370" y="4425323"/>
            <a:ext cx="3486150" cy="1421346"/>
          </a:xfrm>
        </p:spPr>
        <p:txBody>
          <a:bodyPr lIns="0" tIns="18000" rIns="0" bIns="18000" anchor="ctr" anchorCtr="0">
            <a:spAutoFit/>
          </a:bodyPr>
          <a:lstStyle/>
          <a:p>
            <a:pPr marL="0" indent="0">
              <a:buNone/>
            </a:pPr>
            <a:r>
              <a:rPr lang="en-US" sz="1800" b="1" noProof="0" dirty="0"/>
              <a:t>Figure 9.35</a:t>
            </a:r>
            <a:r>
              <a:rPr lang="en-US" sz="1800" noProof="0" dirty="0"/>
              <a:t> An inductive ammeter clamp is used with all starting and charging testers to measure the current flow through the battery cables.</a:t>
            </a:r>
          </a:p>
        </p:txBody>
      </p:sp>
      <p:pic>
        <p:nvPicPr>
          <p:cNvPr id="7" name="Picture 6" descr="&quot;A mini clamp-on-type digital &#10;multimeter.&quot;">
            <a:extLst>
              <a:ext uri="{FF2B5EF4-FFF2-40B4-BE49-F238E27FC236}">
                <a16:creationId xmlns:a16="http://schemas.microsoft.com/office/drawing/2014/main" id="{D5C29438-ACB3-708E-EAE7-62E079EB6B17}"/>
              </a:ext>
            </a:extLst>
          </p:cNvPr>
          <p:cNvPicPr>
            <a:picLocks noChangeAspect="1"/>
          </p:cNvPicPr>
          <p:nvPr/>
        </p:nvPicPr>
        <p:blipFill rotWithShape="1">
          <a:blip r:embed="rId4"/>
          <a:srcRect b="6673"/>
          <a:stretch/>
        </p:blipFill>
        <p:spPr>
          <a:xfrm>
            <a:off x="5044496" y="1247540"/>
            <a:ext cx="3525408" cy="2351956"/>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865195" y="3777317"/>
            <a:ext cx="3821605" cy="2252343"/>
          </a:xfrm>
        </p:spPr>
        <p:txBody>
          <a:bodyPr lIns="0" tIns="18000" rIns="0" bIns="18000" anchor="ctr" anchorCtr="0">
            <a:spAutoFit/>
          </a:bodyPr>
          <a:lstStyle/>
          <a:p>
            <a:pPr marL="0" indent="0">
              <a:buNone/>
            </a:pPr>
            <a:r>
              <a:rPr lang="en-US" sz="1800" b="1" noProof="0" dirty="0"/>
              <a:t>Figure 9.36</a:t>
            </a:r>
            <a:r>
              <a:rPr lang="en-US" sz="1800" noProof="0" dirty="0"/>
              <a:t> Typical mini clamp-on-type digital multimeter. Meter is capable of measuring </a:t>
            </a:r>
            <a:r>
              <a:rPr lang="en-US" sz="1800" spc="-200" noProof="0" dirty="0"/>
              <a:t>A </a:t>
            </a:r>
            <a:r>
              <a:rPr lang="en-US" sz="1800" noProof="0" dirty="0"/>
              <a:t>C &amp; </a:t>
            </a:r>
            <a:r>
              <a:rPr lang="en-US" sz="1800" spc="-200" noProof="0" dirty="0"/>
              <a:t>D </a:t>
            </a:r>
            <a:r>
              <a:rPr lang="en-US" sz="1800" noProof="0" dirty="0"/>
              <a:t>C  without requiring that circuit be disconnected to install meter in series.  The jaws are simply placed over the wire and current flow through the circuit is displayed</a:t>
            </a:r>
          </a:p>
        </p:txBody>
      </p:sp>
    </p:spTree>
    <p:extLst>
      <p:ext uri="{BB962C8B-B14F-4D97-AF65-F5344CB8AC3E}">
        <p14:creationId xmlns:p14="http://schemas.microsoft.com/office/powerpoint/2010/main" val="32561886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Battery Drain Test, Clamp Meter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battery_drain_test_clamp_meter">
            <a:hlinkClick r:id="" action="ppaction://media"/>
            <a:extLst>
              <a:ext uri="{FF2B5EF4-FFF2-40B4-BE49-F238E27FC236}">
                <a16:creationId xmlns:a16="http://schemas.microsoft.com/office/drawing/2014/main" id="{94C57254-5745-BD04-2CC9-68BA0DDA308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5820" y="1282149"/>
            <a:ext cx="8812359" cy="4956952"/>
          </a:xfrm>
          <a:prstGeom prst="rect">
            <a:avLst/>
          </a:prstGeom>
        </p:spPr>
      </p:pic>
    </p:spTree>
    <p:extLst>
      <p:ext uri="{BB962C8B-B14F-4D97-AF65-F5344CB8AC3E}">
        <p14:creationId xmlns:p14="http://schemas.microsoft.com/office/powerpoint/2010/main" val="207612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8" name="Title 1"/>
          <p:cNvSpPr>
            <a:spLocks noGrp="1"/>
          </p:cNvSpPr>
          <p:nvPr>
            <p:ph type="title"/>
          </p:nvPr>
        </p:nvSpPr>
        <p:spPr>
          <a:xfrm>
            <a:off x="457200" y="189139"/>
            <a:ext cx="8229600" cy="590349"/>
          </a:xfrm>
        </p:spPr>
        <p:txBody>
          <a:bodyPr lIns="0" tIns="18000" rIns="0" bIns="18000" anchor="ctr" anchorCtr="0">
            <a:spAutoFit/>
          </a:bodyPr>
          <a:lstStyle/>
          <a:p>
            <a:r>
              <a:rPr lang="en-US" noProof="0" dirty="0"/>
              <a:t>Terminals and Connectors</a:t>
            </a:r>
          </a:p>
        </p:txBody>
      </p:sp>
      <p:pic>
        <p:nvPicPr>
          <p:cNvPr id="3" name="Picture 2" descr="Illustrations of connector terminals that have a core crimp, a crimp, a seal, and a crimp and solder.">
            <a:extLst>
              <a:ext uri="{FF2B5EF4-FFF2-40B4-BE49-F238E27FC236}">
                <a16:creationId xmlns:a16="http://schemas.microsoft.com/office/drawing/2014/main" id="{98410A60-C29E-A822-A782-04EBEAE19E5C}"/>
              </a:ext>
            </a:extLst>
          </p:cNvPr>
          <p:cNvPicPr>
            <a:picLocks noChangeAspect="1"/>
          </p:cNvPicPr>
          <p:nvPr/>
        </p:nvPicPr>
        <p:blipFill rotWithShape="1">
          <a:blip r:embed="rId3"/>
          <a:srcRect b="5541"/>
          <a:stretch/>
        </p:blipFill>
        <p:spPr>
          <a:xfrm>
            <a:off x="429437" y="1106744"/>
            <a:ext cx="4119525" cy="3324258"/>
          </a:xfrm>
          <a:prstGeom prst="rect">
            <a:avLst/>
          </a:prstGeo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5048250" y="1220326"/>
            <a:ext cx="3629685" cy="4114391"/>
          </a:xfrm>
        </p:spPr>
        <p:txBody>
          <a:bodyPr wrap="square" lIns="0" tIns="18000" rIns="0" bIns="18000" anchor="ctr" anchorCtr="0">
            <a:spAutoFit/>
          </a:bodyPr>
          <a:lstStyle/>
          <a:p>
            <a:pPr marL="342900" indent="-342900">
              <a:spcBef>
                <a:spcPts val="600"/>
              </a:spcBef>
            </a:pPr>
            <a:r>
              <a:rPr lang="en-US" sz="2000" noProof="0" dirty="0"/>
              <a:t>Terminal</a:t>
            </a:r>
          </a:p>
          <a:p>
            <a:pPr marL="828918" lvl="1" indent="-342000"/>
            <a:r>
              <a:rPr lang="en-US" sz="2000" noProof="0" dirty="0"/>
              <a:t>Metal fastener attached</a:t>
            </a:r>
          </a:p>
          <a:p>
            <a:pPr marL="828918" lvl="1" indent="-342000"/>
            <a:r>
              <a:rPr lang="en-US" sz="2000" noProof="0" dirty="0"/>
              <a:t>to end of wire which</a:t>
            </a:r>
            <a:r>
              <a:rPr lang="en-US" sz="2000" dirty="0"/>
              <a:t> m</a:t>
            </a:r>
            <a:r>
              <a:rPr lang="en-US" sz="2000" noProof="0" dirty="0"/>
              <a:t>akes electrical connection</a:t>
            </a:r>
          </a:p>
          <a:p>
            <a:pPr marL="342000" indent="-342000">
              <a:spcBef>
                <a:spcPts val="600"/>
              </a:spcBef>
            </a:pPr>
            <a:r>
              <a:rPr lang="en-US" sz="2000" noProof="0" dirty="0"/>
              <a:t>Connector </a:t>
            </a:r>
          </a:p>
          <a:p>
            <a:pPr marL="828918" lvl="1" indent="-342000"/>
            <a:r>
              <a:rPr lang="en-US" sz="2000" noProof="0" dirty="0"/>
              <a:t>plastic portion that snaps or connects together</a:t>
            </a:r>
          </a:p>
          <a:p>
            <a:pPr marL="828918" lvl="1" indent="-342000"/>
            <a:r>
              <a:rPr lang="en-US" sz="2000" noProof="0" dirty="0"/>
              <a:t>Electrical connectors exposed to environment use weather-tight seal.</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6241" y="5413862"/>
            <a:ext cx="8201694" cy="651905"/>
          </a:xfrm>
        </p:spPr>
        <p:txBody>
          <a:bodyPr wrap="square" lIns="0" tIns="18000" rIns="0" bIns="18000" anchor="ctr" anchorCtr="0">
            <a:spAutoFit/>
          </a:bodyPr>
          <a:lstStyle/>
          <a:p>
            <a:pPr marL="0" indent="0">
              <a:spcBef>
                <a:spcPts val="600"/>
              </a:spcBef>
              <a:buNone/>
            </a:pPr>
            <a:r>
              <a:rPr lang="en-US" sz="2000" b="1" noProof="0" dirty="0"/>
              <a:t>Figure 9.37</a:t>
            </a:r>
            <a:r>
              <a:rPr lang="en-US" sz="2000" noProof="0" dirty="0"/>
              <a:t> Some terminals have seals attached to help seal the electrical connections</a:t>
            </a:r>
          </a:p>
        </p:txBody>
      </p:sp>
    </p:spTree>
    <p:extLst>
      <p:ext uri="{BB962C8B-B14F-4D97-AF65-F5344CB8AC3E}">
        <p14:creationId xmlns:p14="http://schemas.microsoft.com/office/powerpoint/2010/main" val="42353167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8" name="Title 1"/>
          <p:cNvSpPr>
            <a:spLocks noGrp="1"/>
          </p:cNvSpPr>
          <p:nvPr>
            <p:ph type="title"/>
          </p:nvPr>
        </p:nvSpPr>
        <p:spPr>
          <a:xfrm>
            <a:off x="457200" y="189139"/>
            <a:ext cx="8229600" cy="590349"/>
          </a:xfrm>
        </p:spPr>
        <p:txBody>
          <a:bodyPr lIns="0" tIns="18000" rIns="0" bIns="18000" anchor="ctr" anchorCtr="0">
            <a:spAutoFit/>
          </a:bodyPr>
          <a:lstStyle/>
          <a:p>
            <a:r>
              <a:rPr lang="en-US" noProof="0" dirty="0"/>
              <a:t>Figure 9.38</a:t>
            </a: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48336" y="1039700"/>
            <a:ext cx="8229600" cy="775015"/>
          </a:xfrm>
        </p:spPr>
        <p:txBody>
          <a:bodyPr wrap="square" lIns="0" tIns="18000" rIns="0" bIns="18000" anchor="ctr" anchorCtr="0">
            <a:spAutoFit/>
          </a:bodyPr>
          <a:lstStyle/>
          <a:p>
            <a:pPr marL="0" indent="0">
              <a:spcBef>
                <a:spcPts val="600"/>
              </a:spcBef>
              <a:buNone/>
            </a:pPr>
            <a:r>
              <a:rPr lang="en-US" sz="2400" noProof="0" dirty="0"/>
              <a:t>Separate a connector by opening the lock and pulling the two apart.</a:t>
            </a:r>
          </a:p>
        </p:txBody>
      </p:sp>
      <p:pic>
        <p:nvPicPr>
          <p:cNvPr id="3" name="Picture 2" descr="An illustration of two connectros pulled apart with their primary locks opened but the secondary locks closed.">
            <a:extLst>
              <a:ext uri="{FF2B5EF4-FFF2-40B4-BE49-F238E27FC236}">
                <a16:creationId xmlns:a16="http://schemas.microsoft.com/office/drawing/2014/main" id="{B779286D-B68E-2E75-610C-4B1A39D5F08F}"/>
              </a:ext>
            </a:extLst>
          </p:cNvPr>
          <p:cNvPicPr>
            <a:picLocks noChangeAspect="1"/>
          </p:cNvPicPr>
          <p:nvPr/>
        </p:nvPicPr>
        <p:blipFill rotWithShape="1">
          <a:blip r:embed="rId3"/>
          <a:srcRect b="10615"/>
          <a:stretch/>
        </p:blipFill>
        <p:spPr>
          <a:xfrm>
            <a:off x="456788" y="2299254"/>
            <a:ext cx="8230424" cy="3297616"/>
          </a:xfrm>
          <a:prstGeom prst="rect">
            <a:avLst/>
          </a:prstGeom>
        </p:spPr>
      </p:pic>
    </p:spTree>
    <p:extLst>
      <p:ext uri="{BB962C8B-B14F-4D97-AF65-F5344CB8AC3E}">
        <p14:creationId xmlns:p14="http://schemas.microsoft.com/office/powerpoint/2010/main" val="24121458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8" name="Title 1"/>
          <p:cNvSpPr>
            <a:spLocks noGrp="1"/>
          </p:cNvSpPr>
          <p:nvPr>
            <p:ph type="title"/>
          </p:nvPr>
        </p:nvSpPr>
        <p:spPr>
          <a:xfrm>
            <a:off x="457200" y="189139"/>
            <a:ext cx="8229600" cy="590349"/>
          </a:xfrm>
        </p:spPr>
        <p:txBody>
          <a:bodyPr lIns="0" tIns="18000" rIns="0" bIns="18000" anchor="ctr" anchorCtr="0">
            <a:spAutoFit/>
          </a:bodyPr>
          <a:lstStyle/>
          <a:p>
            <a:r>
              <a:rPr lang="en-US" noProof="0" dirty="0"/>
              <a:t>Figure 9.39</a:t>
            </a: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48336" y="1030729"/>
            <a:ext cx="8229600" cy="405683"/>
          </a:xfrm>
        </p:spPr>
        <p:txBody>
          <a:bodyPr wrap="square" lIns="0" tIns="18000" rIns="0" bIns="18000" anchor="ctr" anchorCtr="0">
            <a:spAutoFit/>
          </a:bodyPr>
          <a:lstStyle/>
          <a:p>
            <a:pPr marL="0" indent="0">
              <a:spcBef>
                <a:spcPts val="600"/>
              </a:spcBef>
              <a:buNone/>
            </a:pPr>
            <a:r>
              <a:rPr lang="en-US" sz="2400" dirty="0"/>
              <a:t>S</a:t>
            </a:r>
            <a:r>
              <a:rPr lang="en-US" sz="2400" noProof="0" dirty="0"/>
              <a:t>econdary locks help retain the terminals in the connector.</a:t>
            </a:r>
          </a:p>
        </p:txBody>
      </p:sp>
      <p:pic>
        <p:nvPicPr>
          <p:cNvPr id="4" name="Picture 3" descr="An illustration of two connectros pulled apart with both their primary and secondary locks opened.">
            <a:extLst>
              <a:ext uri="{FF2B5EF4-FFF2-40B4-BE49-F238E27FC236}">
                <a16:creationId xmlns:a16="http://schemas.microsoft.com/office/drawing/2014/main" id="{1D655A34-A134-49E8-B8A4-65C53FED1C3C}"/>
              </a:ext>
            </a:extLst>
          </p:cNvPr>
          <p:cNvPicPr>
            <a:picLocks noChangeAspect="1"/>
          </p:cNvPicPr>
          <p:nvPr/>
        </p:nvPicPr>
        <p:blipFill rotWithShape="1">
          <a:blip r:embed="rId3"/>
          <a:srcRect b="6924"/>
          <a:stretch/>
        </p:blipFill>
        <p:spPr>
          <a:xfrm>
            <a:off x="561033" y="1777455"/>
            <a:ext cx="8021935" cy="4309267"/>
          </a:xfrm>
          <a:prstGeom prst="rect">
            <a:avLst/>
          </a:prstGeom>
        </p:spPr>
      </p:pic>
    </p:spTree>
    <p:extLst>
      <p:ext uri="{BB962C8B-B14F-4D97-AF65-F5344CB8AC3E}">
        <p14:creationId xmlns:p14="http://schemas.microsoft.com/office/powerpoint/2010/main" val="4018789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8" name="Title 1"/>
          <p:cNvSpPr>
            <a:spLocks noGrp="1"/>
          </p:cNvSpPr>
          <p:nvPr>
            <p:ph type="title"/>
          </p:nvPr>
        </p:nvSpPr>
        <p:spPr>
          <a:xfrm>
            <a:off x="457200" y="189139"/>
            <a:ext cx="8229600" cy="590349"/>
          </a:xfrm>
        </p:spPr>
        <p:txBody>
          <a:bodyPr lIns="0" tIns="18000" rIns="0" bIns="18000" anchor="ctr" anchorCtr="0">
            <a:spAutoFit/>
          </a:bodyPr>
          <a:lstStyle/>
          <a:p>
            <a:r>
              <a:rPr lang="en-US" noProof="0" dirty="0"/>
              <a:t>Figure 9.40</a:t>
            </a: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32122"/>
            <a:ext cx="8220736" cy="775015"/>
          </a:xfrm>
        </p:spPr>
        <p:txBody>
          <a:bodyPr wrap="square" lIns="0" tIns="18000" rIns="0" bIns="18000" anchor="ctr" anchorCtr="0">
            <a:spAutoFit/>
          </a:bodyPr>
          <a:lstStyle/>
          <a:p>
            <a:pPr marL="0" indent="0">
              <a:spcBef>
                <a:spcPts val="600"/>
              </a:spcBef>
              <a:buNone/>
            </a:pPr>
            <a:r>
              <a:rPr lang="en-US" sz="2400" noProof="0" dirty="0"/>
              <a:t>Use a small removal tool, sometimes called a pick, to release terminals from the connector.</a:t>
            </a:r>
          </a:p>
        </p:txBody>
      </p:sp>
      <p:pic>
        <p:nvPicPr>
          <p:cNvPr id="4" name="Picture 3" descr="An illustration showing the removal tools to release terminals from the connector.&#10;Long description is available in notes, Press F6.">
            <a:extLst>
              <a:ext uri="{FF2B5EF4-FFF2-40B4-BE49-F238E27FC236}">
                <a16:creationId xmlns:a16="http://schemas.microsoft.com/office/drawing/2014/main" id="{39E6FFA8-EFFA-A85F-EF53-0B98DF819D03}"/>
              </a:ext>
            </a:extLst>
          </p:cNvPr>
          <p:cNvPicPr>
            <a:picLocks noChangeAspect="1"/>
          </p:cNvPicPr>
          <p:nvPr/>
        </p:nvPicPr>
        <p:blipFill rotWithShape="1">
          <a:blip r:embed="rId3"/>
          <a:srcRect b="1982"/>
          <a:stretch/>
        </p:blipFill>
        <p:spPr>
          <a:xfrm>
            <a:off x="3635789" y="1813971"/>
            <a:ext cx="1872423" cy="4591288"/>
          </a:xfrm>
          <a:prstGeom prst="rect">
            <a:avLst/>
          </a:prstGeom>
        </p:spPr>
      </p:pic>
    </p:spTree>
    <p:extLst>
      <p:ext uri="{BB962C8B-B14F-4D97-AF65-F5344CB8AC3E}">
        <p14:creationId xmlns:p14="http://schemas.microsoft.com/office/powerpoint/2010/main" val="3044987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9737"/>
            <a:ext cx="8229600" cy="590349"/>
          </a:xfrm>
        </p:spPr>
        <p:txBody>
          <a:bodyPr lIns="0" tIns="18000" rIns="0" bIns="18000" anchor="ctr" anchorCtr="0">
            <a:spAutoFit/>
          </a:bodyPr>
          <a:lstStyle/>
          <a:p>
            <a:r>
              <a:rPr lang="en-US" noProof="0" dirty="0"/>
              <a:t>Electricity </a:t>
            </a:r>
            <a:r>
              <a:rPr lang="en-US" sz="2800" noProof="0" dirty="0"/>
              <a:t>(1 of 2)</a:t>
            </a:r>
          </a:p>
        </p:txBody>
      </p:sp>
      <p:sp>
        <p:nvSpPr>
          <p:cNvPr id="3" name="Content Placeholder 2"/>
          <p:cNvSpPr>
            <a:spLocks noGrp="1"/>
          </p:cNvSpPr>
          <p:nvPr>
            <p:ph sz="quarter" idx="13"/>
          </p:nvPr>
        </p:nvSpPr>
        <p:spPr>
          <a:xfrm>
            <a:off x="457200" y="982362"/>
            <a:ext cx="8232775" cy="3452671"/>
          </a:xfrm>
          <a:prstGeom prst="rect">
            <a:avLst/>
          </a:prstGeom>
        </p:spPr>
        <p:txBody>
          <a:bodyPr lIns="0" tIns="18000" rIns="0" bIns="18000" anchor="ctr" anchorCtr="0">
            <a:spAutoFit/>
          </a:bodyPr>
          <a:lstStyle/>
          <a:p>
            <a:pPr marL="342900" indent="-342900">
              <a:spcBef>
                <a:spcPts val="600"/>
              </a:spcBef>
            </a:pPr>
            <a:r>
              <a:rPr lang="en-US" sz="2400" noProof="0" dirty="0"/>
              <a:t>Electricity: movement of electrons from one atom to another.</a:t>
            </a:r>
          </a:p>
          <a:p>
            <a:pPr marL="829818" lvl="1" indent="-342900"/>
            <a:r>
              <a:rPr lang="en-US" sz="2400" noProof="0" dirty="0"/>
              <a:t>Nucleus</a:t>
            </a:r>
          </a:p>
          <a:p>
            <a:pPr marL="1229868" lvl="2" indent="-342900"/>
            <a:r>
              <a:rPr lang="en-US" sz="2400" noProof="0" dirty="0"/>
              <a:t>Protons, neutrons, and electrons</a:t>
            </a:r>
          </a:p>
          <a:p>
            <a:pPr marL="342900" indent="-342900">
              <a:spcBef>
                <a:spcPts val="600"/>
              </a:spcBef>
            </a:pPr>
            <a:r>
              <a:rPr lang="en-US" sz="2400" noProof="0" dirty="0"/>
              <a:t>Automotive electricity uses conventional theory </a:t>
            </a:r>
          </a:p>
          <a:p>
            <a:pPr marL="342900" indent="-342900">
              <a:spcBef>
                <a:spcPts val="600"/>
              </a:spcBef>
            </a:pPr>
            <a:r>
              <a:rPr lang="en-US" sz="2400" noProof="0" dirty="0"/>
              <a:t>Electricity flows from positive to negative</a:t>
            </a:r>
          </a:p>
          <a:p>
            <a:pPr marL="342900" indent="-342900">
              <a:spcBef>
                <a:spcPts val="600"/>
              </a:spcBef>
            </a:pPr>
            <a:r>
              <a:rPr lang="en-US" sz="2400" noProof="0" dirty="0"/>
              <a:t>Magnets and electrical charge</a:t>
            </a:r>
          </a:p>
          <a:p>
            <a:pPr marL="342900" indent="-342900">
              <a:spcBef>
                <a:spcPts val="600"/>
              </a:spcBef>
            </a:pPr>
            <a:r>
              <a:rPr lang="en-US" sz="2400" noProof="0" dirty="0"/>
              <a:t>Electron orbits</a:t>
            </a:r>
          </a:p>
        </p:txBody>
      </p:sp>
    </p:spTree>
    <p:extLst>
      <p:ext uri="{BB962C8B-B14F-4D97-AF65-F5344CB8AC3E}">
        <p14:creationId xmlns:p14="http://schemas.microsoft.com/office/powerpoint/2010/main" val="13159276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9137"/>
            <a:ext cx="8229600" cy="590349"/>
          </a:xfrm>
        </p:spPr>
        <p:txBody>
          <a:bodyPr wrap="square" lIns="0" tIns="18000" rIns="0" bIns="18000" anchor="ctr" anchorCtr="0">
            <a:spAutoFit/>
          </a:bodyPr>
          <a:lstStyle/>
          <a:p>
            <a:r>
              <a:rPr lang="en-US" noProof="0" dirty="0"/>
              <a:t>Wire Repair</a:t>
            </a:r>
          </a:p>
        </p:txBody>
      </p:sp>
      <p:sp>
        <p:nvSpPr>
          <p:cNvPr id="3" name="Content Placeholder 2"/>
          <p:cNvSpPr>
            <a:spLocks noGrp="1"/>
          </p:cNvSpPr>
          <p:nvPr>
            <p:ph sz="quarter" idx="13"/>
          </p:nvPr>
        </p:nvSpPr>
        <p:spPr>
          <a:xfrm>
            <a:off x="457200" y="927191"/>
            <a:ext cx="8232775" cy="3452671"/>
          </a:xfrm>
          <a:prstGeom prst="rect">
            <a:avLst/>
          </a:prstGeom>
        </p:spPr>
        <p:txBody>
          <a:bodyPr lIns="0" tIns="18000" rIns="0" bIns="18000" anchor="ctr" anchorCtr="0">
            <a:spAutoFit/>
          </a:bodyPr>
          <a:lstStyle/>
          <a:p>
            <a:pPr marL="342900" indent="-342900">
              <a:spcBef>
                <a:spcPts val="600"/>
              </a:spcBef>
            </a:pPr>
            <a:r>
              <a:rPr lang="en-US" sz="2400" noProof="0" dirty="0"/>
              <a:t>Soldering</a:t>
            </a:r>
          </a:p>
          <a:p>
            <a:pPr marL="829818" lvl="1" indent="-342900"/>
            <a:r>
              <a:rPr lang="en-US" sz="2400" noProof="0" dirty="0"/>
              <a:t>Many manufacturers recommend that all wiring repairs be soldered. </a:t>
            </a:r>
          </a:p>
          <a:p>
            <a:pPr marL="829818" lvl="1" indent="-342900"/>
            <a:r>
              <a:rPr lang="en-US" sz="2400" noProof="0" dirty="0"/>
              <a:t>Why?</a:t>
            </a:r>
          </a:p>
          <a:p>
            <a:pPr marL="342900" indent="-342900">
              <a:spcBef>
                <a:spcPts val="600"/>
              </a:spcBef>
            </a:pPr>
            <a:r>
              <a:rPr lang="en-US" sz="2400" noProof="0" dirty="0"/>
              <a:t>What is the soldering procedure?</a:t>
            </a:r>
          </a:p>
          <a:p>
            <a:pPr marL="829818" lvl="1" indent="-342900"/>
            <a:r>
              <a:rPr lang="en-US" sz="2400" noProof="0" dirty="0"/>
              <a:t>Crimping terminals</a:t>
            </a:r>
          </a:p>
          <a:p>
            <a:pPr marL="829818" lvl="1" indent="-342900"/>
            <a:r>
              <a:rPr lang="en-US" sz="2400" noProof="0" dirty="0"/>
              <a:t>Heat shrink tubing</a:t>
            </a:r>
          </a:p>
          <a:p>
            <a:pPr marL="829818" lvl="1" indent="-342900"/>
            <a:r>
              <a:rPr lang="en-US" sz="2400" noProof="0" dirty="0"/>
              <a:t>Crimp-and-seal connectors</a:t>
            </a:r>
          </a:p>
        </p:txBody>
      </p:sp>
    </p:spTree>
    <p:extLst>
      <p:ext uri="{BB962C8B-B14F-4D97-AF65-F5344CB8AC3E}">
        <p14:creationId xmlns:p14="http://schemas.microsoft.com/office/powerpoint/2010/main" val="9501521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89137"/>
            <a:ext cx="8229600" cy="590349"/>
          </a:xfrm>
        </p:spPr>
        <p:txBody>
          <a:bodyPr lIns="0" tIns="18000" rIns="0" bIns="18000" anchor="ctr" anchorCtr="0">
            <a:spAutoFit/>
          </a:bodyPr>
          <a:lstStyle/>
          <a:p>
            <a:r>
              <a:rPr lang="en-US" noProof="0" dirty="0"/>
              <a:t>Soldering &amp; Crimping Terminals</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522120" y="4296911"/>
            <a:ext cx="4114800" cy="313350"/>
          </a:xfrm>
        </p:spPr>
        <p:txBody>
          <a:bodyPr wrap="square" lIns="0" tIns="18000" rIns="0" bIns="18000" anchor="ctr" anchorCtr="0">
            <a:spAutoFit/>
          </a:bodyPr>
          <a:lstStyle/>
          <a:p>
            <a:pPr marL="0" indent="0">
              <a:buNone/>
            </a:pPr>
            <a:r>
              <a:rPr lang="en-US" sz="1800" b="1" noProof="0" dirty="0"/>
              <a:t>Figure 9.41</a:t>
            </a:r>
            <a:endParaRPr lang="en-US" sz="1800" noProof="0" dirty="0"/>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32398" y="4327293"/>
            <a:ext cx="3825802" cy="313350"/>
          </a:xfrm>
        </p:spPr>
        <p:txBody>
          <a:bodyPr wrap="square" lIns="0" tIns="18000" rIns="0" bIns="18000" anchor="ctr" anchorCtr="0">
            <a:spAutoFit/>
          </a:bodyPr>
          <a:lstStyle/>
          <a:p>
            <a:pPr marL="0" indent="0">
              <a:buNone/>
            </a:pPr>
            <a:r>
              <a:rPr lang="en-US" sz="1800" b="1" noProof="0" dirty="0"/>
              <a:t>Figure 9.42</a:t>
            </a:r>
            <a:endParaRPr lang="en-US" sz="1800" noProof="0" dirty="0"/>
          </a:p>
        </p:txBody>
      </p:sp>
      <p:pic>
        <p:nvPicPr>
          <p:cNvPr id="3" name="Picture 2" descr="A person holding a light-duty 60 on 40 rosin-core solder.">
            <a:extLst>
              <a:ext uri="{FF2B5EF4-FFF2-40B4-BE49-F238E27FC236}">
                <a16:creationId xmlns:a16="http://schemas.microsoft.com/office/drawing/2014/main" id="{6FD832DE-D104-EA1B-032F-8EC8EB6D8DD0}"/>
              </a:ext>
            </a:extLst>
          </p:cNvPr>
          <p:cNvPicPr>
            <a:picLocks noChangeAspect="1"/>
          </p:cNvPicPr>
          <p:nvPr/>
        </p:nvPicPr>
        <p:blipFill rotWithShape="1">
          <a:blip r:embed="rId3"/>
          <a:srcRect b="6741"/>
          <a:stretch/>
        </p:blipFill>
        <p:spPr>
          <a:xfrm>
            <a:off x="434469" y="1186149"/>
            <a:ext cx="3802208" cy="2714566"/>
          </a:xfrm>
          <a:prstGeom prst="rect">
            <a:avLst/>
          </a:prstGeom>
        </p:spPr>
      </p:pic>
      <p:pic>
        <p:nvPicPr>
          <p:cNvPr id="4" name="Picture 3" descr="An illustration showing a crimping tool creating a crimp in the connector.">
            <a:extLst>
              <a:ext uri="{FF2B5EF4-FFF2-40B4-BE49-F238E27FC236}">
                <a16:creationId xmlns:a16="http://schemas.microsoft.com/office/drawing/2014/main" id="{42219F2D-9447-A575-F9E2-04FC8252D856}"/>
              </a:ext>
            </a:extLst>
          </p:cNvPr>
          <p:cNvPicPr>
            <a:picLocks noChangeAspect="1"/>
          </p:cNvPicPr>
          <p:nvPr/>
        </p:nvPicPr>
        <p:blipFill rotWithShape="1">
          <a:blip r:embed="rId4"/>
          <a:srcRect b="5542"/>
          <a:stretch/>
        </p:blipFill>
        <p:spPr>
          <a:xfrm>
            <a:off x="4803109" y="1025615"/>
            <a:ext cx="3724195" cy="3021995"/>
          </a:xfrm>
          <a:prstGeom prst="rect">
            <a:avLst/>
          </a:prstGeom>
        </p:spPr>
      </p:pic>
    </p:spTree>
    <p:extLst>
      <p:ext uri="{BB962C8B-B14F-4D97-AF65-F5344CB8AC3E}">
        <p14:creationId xmlns:p14="http://schemas.microsoft.com/office/powerpoint/2010/main" val="11900088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868"/>
            <a:ext cx="8229600" cy="572174"/>
          </a:xfrm>
        </p:spPr>
        <p:txBody>
          <a:bodyPr lIns="0" tIns="18000" rIns="0" bIns="0">
            <a:spAutoFit/>
          </a:bodyPr>
          <a:lstStyle/>
          <a:p>
            <a:r>
              <a:rPr lang="en-US" noProof="0" dirty="0"/>
              <a:t>Figure 9.43</a:t>
            </a:r>
          </a:p>
        </p:txBody>
      </p:sp>
      <p:sp>
        <p:nvSpPr>
          <p:cNvPr id="3" name="Content Placeholder 2">
            <a:extLst>
              <a:ext uri="{FF2B5EF4-FFF2-40B4-BE49-F238E27FC236}">
                <a16:creationId xmlns:a16="http://schemas.microsoft.com/office/drawing/2014/main" id="{8251EBC8-9BFC-ADBB-7AC9-14949AEEC569}"/>
              </a:ext>
            </a:extLst>
          </p:cNvPr>
          <p:cNvSpPr>
            <a:spLocks noGrp="1"/>
          </p:cNvSpPr>
          <p:nvPr>
            <p:ph sz="quarter" idx="13"/>
          </p:nvPr>
        </p:nvSpPr>
        <p:spPr>
          <a:xfrm>
            <a:off x="457200" y="1035536"/>
            <a:ext cx="8232775" cy="775015"/>
          </a:xfrm>
        </p:spPr>
        <p:txBody>
          <a:bodyPr lIns="0" tIns="18000" rIns="0" bIns="18000" anchor="ctr" anchorCtr="0">
            <a:spAutoFit/>
          </a:bodyPr>
          <a:lstStyle/>
          <a:p>
            <a:pPr marL="0" indent="0">
              <a:buNone/>
            </a:pPr>
            <a:r>
              <a:rPr lang="en-US" sz="2400" noProof="0" dirty="0"/>
              <a:t>All hand-crimped splices or terminals should be soldered to be assured of a good electrical connection.</a:t>
            </a:r>
          </a:p>
        </p:txBody>
      </p:sp>
      <p:pic>
        <p:nvPicPr>
          <p:cNvPr id="6" name="Picture 5" descr="An illustration of a person soldering a hand crimped terminal that has a shiny appearance.">
            <a:extLst>
              <a:ext uri="{FF2B5EF4-FFF2-40B4-BE49-F238E27FC236}">
                <a16:creationId xmlns:a16="http://schemas.microsoft.com/office/drawing/2014/main" id="{031B0957-F9A6-1735-46EE-B0E74F20CEE2}"/>
              </a:ext>
            </a:extLst>
          </p:cNvPr>
          <p:cNvPicPr>
            <a:picLocks noChangeAspect="1"/>
          </p:cNvPicPr>
          <p:nvPr/>
        </p:nvPicPr>
        <p:blipFill rotWithShape="1">
          <a:blip r:embed="rId2"/>
          <a:srcRect b="4739"/>
          <a:stretch/>
        </p:blipFill>
        <p:spPr>
          <a:xfrm>
            <a:off x="2585562" y="1938817"/>
            <a:ext cx="3994909" cy="4462128"/>
          </a:xfrm>
          <a:prstGeom prst="rect">
            <a:avLst/>
          </a:prstGeom>
        </p:spPr>
      </p:pic>
    </p:spTree>
    <p:extLst>
      <p:ext uri="{BB962C8B-B14F-4D97-AF65-F5344CB8AC3E}">
        <p14:creationId xmlns:p14="http://schemas.microsoft.com/office/powerpoint/2010/main" val="39500294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868"/>
            <a:ext cx="8229600" cy="572174"/>
          </a:xfrm>
        </p:spPr>
        <p:txBody>
          <a:bodyPr lIns="0" tIns="18000" rIns="0" bIns="0">
            <a:spAutoFit/>
          </a:bodyPr>
          <a:lstStyle/>
          <a:p>
            <a:r>
              <a:rPr lang="en-US" noProof="0" dirty="0"/>
              <a:t>Figure 9.44</a:t>
            </a:r>
          </a:p>
        </p:txBody>
      </p:sp>
      <p:sp>
        <p:nvSpPr>
          <p:cNvPr id="3" name="Content Placeholder 2">
            <a:extLst>
              <a:ext uri="{FF2B5EF4-FFF2-40B4-BE49-F238E27FC236}">
                <a16:creationId xmlns:a16="http://schemas.microsoft.com/office/drawing/2014/main" id="{8251EBC8-9BFC-ADBB-7AC9-14949AEEC569}"/>
              </a:ext>
            </a:extLst>
          </p:cNvPr>
          <p:cNvSpPr>
            <a:spLocks noGrp="1"/>
          </p:cNvSpPr>
          <p:nvPr>
            <p:ph sz="quarter" idx="13"/>
          </p:nvPr>
        </p:nvSpPr>
        <p:spPr>
          <a:xfrm>
            <a:off x="457200" y="1033751"/>
            <a:ext cx="8232775" cy="1144347"/>
          </a:xfrm>
        </p:spPr>
        <p:txBody>
          <a:bodyPr lIns="0" tIns="18000" rIns="0" bIns="18000" anchor="ctr" anchorCtr="0">
            <a:spAutoFit/>
          </a:bodyPr>
          <a:lstStyle/>
          <a:p>
            <a:pPr marL="0" indent="0">
              <a:buNone/>
            </a:pPr>
            <a:r>
              <a:rPr lang="en-US" sz="2400" noProof="0" dirty="0"/>
              <a:t>A butane torch especially designed for use on heat shrink applies heat without an open flame, which could cause damage</a:t>
            </a:r>
          </a:p>
        </p:txBody>
      </p:sp>
      <p:pic>
        <p:nvPicPr>
          <p:cNvPr id="6" name="Picture 5" descr="Flame from a butane torch applied to the ends of the connector.">
            <a:extLst>
              <a:ext uri="{FF2B5EF4-FFF2-40B4-BE49-F238E27FC236}">
                <a16:creationId xmlns:a16="http://schemas.microsoft.com/office/drawing/2014/main" id="{4B6EA513-673E-5CD6-64F6-B5D31068D777}"/>
              </a:ext>
            </a:extLst>
          </p:cNvPr>
          <p:cNvPicPr>
            <a:picLocks noChangeAspect="1"/>
          </p:cNvPicPr>
          <p:nvPr/>
        </p:nvPicPr>
        <p:blipFill rotWithShape="1">
          <a:blip r:embed="rId2"/>
          <a:srcRect b="4900"/>
          <a:stretch/>
        </p:blipFill>
        <p:spPr>
          <a:xfrm>
            <a:off x="2306206" y="2301208"/>
            <a:ext cx="4553620" cy="4100904"/>
          </a:xfrm>
          <a:prstGeom prst="rect">
            <a:avLst/>
          </a:prstGeom>
        </p:spPr>
      </p:pic>
    </p:spTree>
    <p:extLst>
      <p:ext uri="{BB962C8B-B14F-4D97-AF65-F5344CB8AC3E}">
        <p14:creationId xmlns:p14="http://schemas.microsoft.com/office/powerpoint/2010/main" val="20691561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89137"/>
            <a:ext cx="8229600" cy="590349"/>
          </a:xfrm>
        </p:spPr>
        <p:txBody>
          <a:bodyPr lIns="0" tIns="18000" rIns="0" bIns="18000" anchor="ctr" anchorCtr="0">
            <a:spAutoFit/>
          </a:bodyPr>
          <a:lstStyle/>
          <a:p>
            <a:r>
              <a:rPr lang="en-US" noProof="0" dirty="0"/>
              <a:t>Crimp-and-Seal Connector</a:t>
            </a:r>
            <a:endParaRPr lang="en-US" sz="2800" noProof="0" dirty="0">
              <a:solidFill>
                <a:srgbClr val="FF0000"/>
              </a:solidFill>
            </a:endParaRPr>
          </a:p>
        </p:txBody>
      </p:sp>
      <p:pic>
        <p:nvPicPr>
          <p:cNvPr id="5" name="Picture 4" descr="Crimp-and-seal connectors showing the tubing crimped around the wire splice. The date seal is seen on the tubing.">
            <a:extLst>
              <a:ext uri="{FF2B5EF4-FFF2-40B4-BE49-F238E27FC236}">
                <a16:creationId xmlns:a16="http://schemas.microsoft.com/office/drawing/2014/main" id="{9FA8BAAA-17A5-9216-E3E3-CE38DC02EA42}"/>
              </a:ext>
            </a:extLst>
          </p:cNvPr>
          <p:cNvPicPr>
            <a:picLocks noChangeAspect="1"/>
          </p:cNvPicPr>
          <p:nvPr/>
        </p:nvPicPr>
        <p:blipFill rotWithShape="1">
          <a:blip r:embed="rId3"/>
          <a:srcRect b="4900"/>
          <a:stretch/>
        </p:blipFill>
        <p:spPr>
          <a:xfrm>
            <a:off x="430065" y="1232942"/>
            <a:ext cx="3899156" cy="3042555"/>
          </a:xfrm>
          <a:prstGeom prst="rect">
            <a:avLst/>
          </a:prstGeo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24149" y="4380315"/>
            <a:ext cx="4114800" cy="1975344"/>
          </a:xfrm>
        </p:spPr>
        <p:txBody>
          <a:bodyPr wrap="square" lIns="0" tIns="18000" rIns="0" bIns="18000" anchor="ctr" anchorCtr="0">
            <a:spAutoFit/>
          </a:bodyPr>
          <a:lstStyle/>
          <a:p>
            <a:pPr marL="0" indent="0">
              <a:buNone/>
            </a:pPr>
            <a:r>
              <a:rPr lang="en-US" sz="1800" b="1" noProof="0" dirty="0"/>
              <a:t>Figure 9.45</a:t>
            </a:r>
            <a:r>
              <a:rPr lang="en-US" sz="1800" noProof="0" dirty="0"/>
              <a:t> This type of connector is first lightly crimped to retain ends of wires and then it is heated. The tubing shrinks around wire splice, and thermoplastic glue melts on inside to provide an effective weather-resistant seal.</a:t>
            </a:r>
          </a:p>
        </p:txBody>
      </p:sp>
      <p:pic>
        <p:nvPicPr>
          <p:cNvPr id="7" name="Picture 6" descr="The glue in the connector melted to form a seal.">
            <a:extLst>
              <a:ext uri="{FF2B5EF4-FFF2-40B4-BE49-F238E27FC236}">
                <a16:creationId xmlns:a16="http://schemas.microsoft.com/office/drawing/2014/main" id="{92D09724-2A93-8818-1692-9CBCA18970A0}"/>
              </a:ext>
            </a:extLst>
          </p:cNvPr>
          <p:cNvPicPr>
            <a:picLocks noChangeAspect="1"/>
          </p:cNvPicPr>
          <p:nvPr/>
        </p:nvPicPr>
        <p:blipFill rotWithShape="1">
          <a:blip r:embed="rId4"/>
          <a:srcRect b="6638"/>
          <a:stretch/>
        </p:blipFill>
        <p:spPr>
          <a:xfrm>
            <a:off x="4836402" y="1397320"/>
            <a:ext cx="3877949" cy="2291108"/>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860998" y="4314568"/>
            <a:ext cx="3825802" cy="1144347"/>
          </a:xfrm>
        </p:spPr>
        <p:txBody>
          <a:bodyPr wrap="square" lIns="0" tIns="18000" rIns="0" bIns="18000" anchor="ctr" anchorCtr="0">
            <a:spAutoFit/>
          </a:bodyPr>
          <a:lstStyle/>
          <a:p>
            <a:pPr marL="0" indent="0">
              <a:buNone/>
            </a:pPr>
            <a:r>
              <a:rPr lang="en-US" sz="1800" b="1" noProof="0" dirty="0"/>
              <a:t>Figure 9.46</a:t>
            </a:r>
            <a:r>
              <a:rPr lang="en-US" sz="1800" noProof="0" dirty="0"/>
              <a:t> Heating the crimp-and-seal connector melts the glue and forms an effective seal against moisture.</a:t>
            </a:r>
          </a:p>
        </p:txBody>
      </p:sp>
    </p:spTree>
    <p:extLst>
      <p:ext uri="{BB962C8B-B14F-4D97-AF65-F5344CB8AC3E}">
        <p14:creationId xmlns:p14="http://schemas.microsoft.com/office/powerpoint/2010/main" val="4108124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Electrical Wire Repair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Electrical_Wire_Repair">
            <a:hlinkClick r:id="" action="ppaction://media"/>
            <a:extLst>
              <a:ext uri="{FF2B5EF4-FFF2-40B4-BE49-F238E27FC236}">
                <a16:creationId xmlns:a16="http://schemas.microsoft.com/office/drawing/2014/main" id="{D1DA9CA9-B75A-CE3A-851B-FB04BABE232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5650" y="1304092"/>
            <a:ext cx="8652699" cy="4867143"/>
          </a:xfrm>
          <a:prstGeom prst="rect">
            <a:avLst/>
          </a:prstGeom>
        </p:spPr>
      </p:pic>
    </p:spTree>
    <p:extLst>
      <p:ext uri="{BB962C8B-B14F-4D97-AF65-F5344CB8AC3E}">
        <p14:creationId xmlns:p14="http://schemas.microsoft.com/office/powerpoint/2010/main" val="20183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0" name="Title 19">
            <a:extLst>
              <a:ext uri="{FF2B5EF4-FFF2-40B4-BE49-F238E27FC236}">
                <a16:creationId xmlns:a16="http://schemas.microsoft.com/office/drawing/2014/main" id="{5F09A78C-327F-BD1A-AB19-97A389A4A96A}"/>
              </a:ext>
            </a:extLst>
          </p:cNvPr>
          <p:cNvSpPr>
            <a:spLocks noGrp="1"/>
          </p:cNvSpPr>
          <p:nvPr>
            <p:ph type="title"/>
          </p:nvPr>
        </p:nvSpPr>
        <p:spPr>
          <a:xfrm>
            <a:off x="457200" y="189135"/>
            <a:ext cx="4114800" cy="590349"/>
          </a:xfrm>
        </p:spPr>
        <p:txBody>
          <a:bodyPr wrap="square" lIns="0" tIns="18000" rIns="0" bIns="18000" anchor="ctr" anchorCtr="0">
            <a:spAutoFit/>
          </a:bodyPr>
          <a:lstStyle/>
          <a:p>
            <a:r>
              <a:rPr lang="en-US" noProof="0" dirty="0"/>
              <a:t>Figure 9.47 </a:t>
            </a:r>
            <a:r>
              <a:rPr lang="en-US" sz="2800" noProof="0" dirty="0"/>
              <a:t>(1 of 2)</a:t>
            </a:r>
          </a:p>
        </p:txBody>
      </p:sp>
      <p:sp>
        <p:nvSpPr>
          <p:cNvPr id="21" name="Content Placeholder 20">
            <a:extLst>
              <a:ext uri="{FF2B5EF4-FFF2-40B4-BE49-F238E27FC236}">
                <a16:creationId xmlns:a16="http://schemas.microsoft.com/office/drawing/2014/main" id="{D3B27E21-7C9C-4392-A805-C2A1F0B5B1FE}"/>
              </a:ext>
            </a:extLst>
          </p:cNvPr>
          <p:cNvSpPr>
            <a:spLocks noGrp="1"/>
          </p:cNvSpPr>
          <p:nvPr>
            <p:ph sz="quarter" idx="13"/>
          </p:nvPr>
        </p:nvSpPr>
        <p:spPr>
          <a:xfrm>
            <a:off x="456853" y="935273"/>
            <a:ext cx="2088640" cy="344128"/>
          </a:xfrm>
        </p:spPr>
        <p:txBody>
          <a:bodyPr wrap="square" lIns="0" tIns="18000" rIns="0" bIns="18000" anchor="ctr" anchorCtr="0">
            <a:spAutoFit/>
          </a:bodyPr>
          <a:lstStyle/>
          <a:p>
            <a:pPr marL="0" indent="0">
              <a:spcBef>
                <a:spcPts val="600"/>
              </a:spcBef>
              <a:buNone/>
            </a:pPr>
            <a:r>
              <a:rPr lang="en-US" sz="2000" noProof="0" dirty="0"/>
              <a:t>Relays</a:t>
            </a:r>
          </a:p>
        </p:txBody>
      </p:sp>
      <p:pic>
        <p:nvPicPr>
          <p:cNvPr id="3" name="Picture 2" descr="A circuit diagram of a relay coil.&#10;Long description is available in notes, Press F6.">
            <a:extLst>
              <a:ext uri="{FF2B5EF4-FFF2-40B4-BE49-F238E27FC236}">
                <a16:creationId xmlns:a16="http://schemas.microsoft.com/office/drawing/2014/main" id="{CECDB535-85B2-4969-7C08-3878A0853342}"/>
              </a:ext>
            </a:extLst>
          </p:cNvPr>
          <p:cNvPicPr>
            <a:picLocks noChangeAspect="1"/>
          </p:cNvPicPr>
          <p:nvPr/>
        </p:nvPicPr>
        <p:blipFill rotWithShape="1">
          <a:blip r:embed="rId3"/>
          <a:srcRect t="-1" b="4632"/>
          <a:stretch/>
        </p:blipFill>
        <p:spPr>
          <a:xfrm>
            <a:off x="881823" y="1404989"/>
            <a:ext cx="3546479" cy="3238831"/>
          </a:xfrm>
          <a:prstGeom prst="rect">
            <a:avLst/>
          </a:prstGeom>
        </p:spPr>
      </p:pic>
      <p:sp>
        <p:nvSpPr>
          <p:cNvPr id="22" name="Content Placeholder 21">
            <a:extLst>
              <a:ext uri="{FF2B5EF4-FFF2-40B4-BE49-F238E27FC236}">
                <a16:creationId xmlns:a16="http://schemas.microsoft.com/office/drawing/2014/main" id="{5AE16A08-6F7E-2708-397F-F63CDC20AEA2}"/>
              </a:ext>
            </a:extLst>
          </p:cNvPr>
          <p:cNvSpPr>
            <a:spLocks noGrp="1"/>
          </p:cNvSpPr>
          <p:nvPr>
            <p:ph sz="quarter" idx="14"/>
          </p:nvPr>
        </p:nvSpPr>
        <p:spPr>
          <a:xfrm>
            <a:off x="4831506" y="1083403"/>
            <a:ext cx="3855294" cy="3229533"/>
          </a:xfrm>
        </p:spPr>
        <p:txBody>
          <a:bodyPr wrap="square" lIns="0" tIns="18000" rIns="0" bIns="18000" anchor="ctr" anchorCtr="0">
            <a:spAutoFit/>
          </a:bodyPr>
          <a:lstStyle/>
          <a:p>
            <a:pPr marL="342900" indent="-342900">
              <a:spcBef>
                <a:spcPts val="600"/>
              </a:spcBef>
            </a:pPr>
            <a:r>
              <a:rPr lang="en-US" sz="2000" noProof="0" dirty="0"/>
              <a:t>Magnetic Switch </a:t>
            </a:r>
          </a:p>
          <a:p>
            <a:pPr marL="829818" lvl="1" indent="-342900"/>
            <a:r>
              <a:rPr lang="en-US" sz="2000" noProof="0" dirty="0"/>
              <a:t>Uses movable armature to control high-amperage circuit by using a low-amperage switch</a:t>
            </a:r>
          </a:p>
          <a:p>
            <a:pPr marL="342900" indent="-342900"/>
            <a:r>
              <a:rPr lang="en-US" sz="2000" noProof="0" dirty="0"/>
              <a:t>Terminal Identification</a:t>
            </a:r>
          </a:p>
          <a:p>
            <a:pPr marL="829818" lvl="1" indent="-342900"/>
            <a:r>
              <a:rPr lang="en-US" sz="2000" noProof="0" dirty="0"/>
              <a:t>Coil</a:t>
            </a:r>
            <a:endParaRPr lang="en-US" sz="2000" dirty="0"/>
          </a:p>
          <a:p>
            <a:pPr marL="829818" lvl="1" indent="-342900"/>
            <a:r>
              <a:rPr lang="en-US" sz="2000" noProof="0" dirty="0"/>
              <a:t>Other terminals used to control the load current</a:t>
            </a:r>
          </a:p>
        </p:txBody>
      </p:sp>
      <p:sp>
        <p:nvSpPr>
          <p:cNvPr id="23" name="Content Placeholder 22">
            <a:extLst>
              <a:ext uri="{FF2B5EF4-FFF2-40B4-BE49-F238E27FC236}">
                <a16:creationId xmlns:a16="http://schemas.microsoft.com/office/drawing/2014/main" id="{6DBBCF95-A907-D0BD-BC5F-884C6774E866}"/>
              </a:ext>
            </a:extLst>
          </p:cNvPr>
          <p:cNvSpPr>
            <a:spLocks noGrp="1"/>
          </p:cNvSpPr>
          <p:nvPr>
            <p:ph sz="quarter" idx="15"/>
          </p:nvPr>
        </p:nvSpPr>
        <p:spPr>
          <a:xfrm>
            <a:off x="456499" y="4777326"/>
            <a:ext cx="8229600" cy="1575234"/>
          </a:xfrm>
        </p:spPr>
        <p:txBody>
          <a:bodyPr wrap="square" lIns="0" tIns="18000" rIns="0" bIns="18000" anchor="ctr" anchorCtr="0">
            <a:spAutoFit/>
          </a:bodyPr>
          <a:lstStyle/>
          <a:p>
            <a:pPr marL="342900" indent="-342900">
              <a:spcBef>
                <a:spcPts val="600"/>
              </a:spcBef>
            </a:pPr>
            <a:r>
              <a:rPr lang="en-US" sz="2000" noProof="0" dirty="0"/>
              <a:t>A relay uses a movable arm to complete a circuit whenever there is a power at terminal 86 and a ground at terminal 85. A typical relay only requires about 1/10 ampere through the relay coil. The movable arm then closes the contacts (#30 to #87) and can often handle 30 amperes or more</a:t>
            </a:r>
          </a:p>
        </p:txBody>
      </p:sp>
    </p:spTree>
    <p:extLst>
      <p:ext uri="{BB962C8B-B14F-4D97-AF65-F5344CB8AC3E}">
        <p14:creationId xmlns:p14="http://schemas.microsoft.com/office/powerpoint/2010/main" val="33092180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4207"/>
            <a:ext cx="8229600" cy="590349"/>
          </a:xfrm>
        </p:spPr>
        <p:txBody>
          <a:bodyPr lIns="0" tIns="18000" rIns="0" bIns="18000" anchor="ctr" anchorCtr="0">
            <a:spAutoFit/>
          </a:bodyPr>
          <a:lstStyle/>
          <a:p>
            <a:r>
              <a:rPr lang="en-US" noProof="0" dirty="0"/>
              <a:t>Figure 9.47 </a:t>
            </a:r>
            <a:r>
              <a:rPr lang="en-US" sz="2800" noProof="0" dirty="0"/>
              <a:t>(2 of 2)</a:t>
            </a:r>
            <a:endParaRPr lang="en-US" noProof="0" dirty="0"/>
          </a:p>
        </p:txBody>
      </p:sp>
      <p:pic>
        <p:nvPicPr>
          <p:cNvPr id="4" name="Picture 3" descr="An illustration of a cross-section of a four-terminal relay.&#10;Long description is available in notes, Press F6.">
            <a:extLst>
              <a:ext uri="{FF2B5EF4-FFF2-40B4-BE49-F238E27FC236}">
                <a16:creationId xmlns:a16="http://schemas.microsoft.com/office/drawing/2014/main" id="{64B1CD91-B8CA-450B-C390-8B93D4F267B4}"/>
              </a:ext>
            </a:extLst>
          </p:cNvPr>
          <p:cNvPicPr>
            <a:picLocks noChangeAspect="1"/>
          </p:cNvPicPr>
          <p:nvPr/>
        </p:nvPicPr>
        <p:blipFill rotWithShape="1">
          <a:blip r:embed="rId3"/>
          <a:srcRect b="5980"/>
          <a:stretch/>
        </p:blipFill>
        <p:spPr>
          <a:xfrm>
            <a:off x="427100" y="1732061"/>
            <a:ext cx="2913560" cy="1947484"/>
          </a:xfrm>
          <a:prstGeom prst="rect">
            <a:avLst/>
          </a:prstGeom>
        </p:spPr>
      </p:pic>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3724" y="4287883"/>
            <a:ext cx="1386128" cy="344128"/>
          </a:xfrm>
        </p:spPr>
        <p:txBody>
          <a:bodyPr wrap="square" lIns="0" tIns="18000" rIns="0" bIns="18000" anchor="ctr" anchorCtr="0">
            <a:spAutoFit/>
          </a:bodyPr>
          <a:lstStyle/>
          <a:p>
            <a:pPr marL="0" indent="0">
              <a:buNone/>
            </a:pPr>
            <a:r>
              <a:rPr lang="en-US" sz="2000" b="1" noProof="0" dirty="0"/>
              <a:t>Figure 9.48</a:t>
            </a:r>
          </a:p>
        </p:txBody>
      </p:sp>
      <p:pic>
        <p:nvPicPr>
          <p:cNvPr id="6" name="Picture 5" descr="A person holding a four-terminal relay. The corresponding relay socket is seen.">
            <a:extLst>
              <a:ext uri="{FF2B5EF4-FFF2-40B4-BE49-F238E27FC236}">
                <a16:creationId xmlns:a16="http://schemas.microsoft.com/office/drawing/2014/main" id="{68737509-BCC4-7773-761C-59104749874D}"/>
              </a:ext>
            </a:extLst>
          </p:cNvPr>
          <p:cNvPicPr>
            <a:picLocks noChangeAspect="1"/>
          </p:cNvPicPr>
          <p:nvPr/>
        </p:nvPicPr>
        <p:blipFill rotWithShape="1">
          <a:blip r:embed="rId4"/>
          <a:srcRect b="5060"/>
          <a:stretch/>
        </p:blipFill>
        <p:spPr>
          <a:xfrm>
            <a:off x="3658098" y="1695814"/>
            <a:ext cx="1827804" cy="2282055"/>
          </a:xfrm>
          <a:prstGeom prst="rect">
            <a:avLst/>
          </a:prstGeom>
        </p:spPr>
      </p:pic>
      <p:sp>
        <p:nvSpPr>
          <p:cNvPr id="9"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3713221" y="4285981"/>
            <a:ext cx="1446515" cy="344128"/>
          </a:xfrm>
        </p:spPr>
        <p:txBody>
          <a:bodyPr lIns="0" tIns="18000" rIns="0" bIns="18000" anchor="ctr" anchorCtr="0">
            <a:spAutoFit/>
          </a:bodyPr>
          <a:lstStyle/>
          <a:p>
            <a:pPr marL="0" indent="0">
              <a:buNone/>
            </a:pPr>
            <a:r>
              <a:rPr lang="en-US" sz="2000" b="1" noProof="0" dirty="0"/>
              <a:t>Figure 9.49</a:t>
            </a:r>
          </a:p>
        </p:txBody>
      </p:sp>
      <p:pic>
        <p:nvPicPr>
          <p:cNvPr id="10" name="Picture 9" descr="A circuit diagram of a normally open (N O) relay with a break in the connection and a normally closed (N C) relay with an unbroken connection.">
            <a:extLst>
              <a:ext uri="{FF2B5EF4-FFF2-40B4-BE49-F238E27FC236}">
                <a16:creationId xmlns:a16="http://schemas.microsoft.com/office/drawing/2014/main" id="{5F008F94-C84E-69F5-CF2C-D98212B8C1A5}"/>
              </a:ext>
            </a:extLst>
          </p:cNvPr>
          <p:cNvPicPr>
            <a:picLocks noChangeAspect="1"/>
          </p:cNvPicPr>
          <p:nvPr/>
        </p:nvPicPr>
        <p:blipFill rotWithShape="1">
          <a:blip r:embed="rId5"/>
          <a:srcRect b="6484"/>
          <a:stretch/>
        </p:blipFill>
        <p:spPr>
          <a:xfrm>
            <a:off x="5632056" y="2176763"/>
            <a:ext cx="3079860" cy="1656654"/>
          </a:xfrm>
          <a:prstGeom prst="rect">
            <a:avLst/>
          </a:prstGeom>
        </p:spPr>
      </p:pic>
      <p:sp>
        <p:nvSpPr>
          <p:cNvPr id="11"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552428" y="4252221"/>
            <a:ext cx="1349190" cy="344128"/>
          </a:xfrm>
        </p:spPr>
        <p:txBody>
          <a:bodyPr lIns="0" tIns="18000" rIns="0" bIns="18000" anchor="ctr" anchorCtr="0">
            <a:spAutoFit/>
          </a:bodyPr>
          <a:lstStyle/>
          <a:p>
            <a:pPr marL="0" indent="0">
              <a:buNone/>
            </a:pPr>
            <a:r>
              <a:rPr lang="en-US" sz="2000" b="1" noProof="0" dirty="0"/>
              <a:t>Figure 9.50</a:t>
            </a:r>
          </a:p>
        </p:txBody>
      </p:sp>
    </p:spTree>
    <p:extLst>
      <p:ext uri="{BB962C8B-B14F-4D97-AF65-F5344CB8AC3E}">
        <p14:creationId xmlns:p14="http://schemas.microsoft.com/office/powerpoint/2010/main" val="40790476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Relay</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relay">
            <a:hlinkClick r:id="" action="ppaction://media"/>
            <a:extLst>
              <a:ext uri="{FF2B5EF4-FFF2-40B4-BE49-F238E27FC236}">
                <a16:creationId xmlns:a16="http://schemas.microsoft.com/office/drawing/2014/main" id="{2CCC9BB7-F8F4-E1BE-5927-41C3D7893A1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5602" y="1271093"/>
            <a:ext cx="8912795" cy="5013447"/>
          </a:xfrm>
          <a:prstGeom prst="rect">
            <a:avLst/>
          </a:prstGeom>
        </p:spPr>
      </p:pic>
    </p:spTree>
    <p:extLst>
      <p:ext uri="{BB962C8B-B14F-4D97-AF65-F5344CB8AC3E}">
        <p14:creationId xmlns:p14="http://schemas.microsoft.com/office/powerpoint/2010/main" val="287835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89135"/>
            <a:ext cx="8229600" cy="590349"/>
          </a:xfrm>
        </p:spPr>
        <p:txBody>
          <a:bodyPr lIns="0" tIns="18000" rIns="0" bIns="18000" anchor="ctr" anchorCtr="0">
            <a:spAutoFit/>
          </a:bodyPr>
          <a:lstStyle/>
          <a:p>
            <a:r>
              <a:rPr lang="en-US" noProof="0" dirty="0"/>
              <a:t>Figure 9.51</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3"/>
          </p:nvPr>
        </p:nvSpPr>
        <p:spPr>
          <a:xfrm>
            <a:off x="457200" y="948903"/>
            <a:ext cx="8229600" cy="405683"/>
          </a:xfrm>
        </p:spPr>
        <p:txBody>
          <a:bodyPr wrap="square" lIns="0" tIns="18000" rIns="0" bIns="18000" anchor="ctr" anchorCtr="0">
            <a:spAutoFit/>
          </a:bodyPr>
          <a:lstStyle/>
          <a:p>
            <a:pPr marL="0" indent="0">
              <a:buNone/>
            </a:pPr>
            <a:r>
              <a:rPr lang="en-US" sz="2400" noProof="0" dirty="0"/>
              <a:t>Horn Circuit</a:t>
            </a:r>
          </a:p>
        </p:txBody>
      </p:sp>
      <p:sp>
        <p:nvSpPr>
          <p:cNvPr id="3" name="Content Placeholder 2">
            <a:extLst>
              <a:ext uri="{FF2B5EF4-FFF2-40B4-BE49-F238E27FC236}">
                <a16:creationId xmlns:a16="http://schemas.microsoft.com/office/drawing/2014/main" id="{6A3B1781-58B0-0EE8-DD1C-4DA76F6F2DBD}"/>
              </a:ext>
            </a:extLst>
          </p:cNvPr>
          <p:cNvSpPr>
            <a:spLocks noGrp="1"/>
          </p:cNvSpPr>
          <p:nvPr>
            <p:ph sz="quarter" idx="14"/>
          </p:nvPr>
        </p:nvSpPr>
        <p:spPr>
          <a:xfrm>
            <a:off x="457200" y="1487837"/>
            <a:ext cx="3793639" cy="2991007"/>
          </a:xfrm>
        </p:spPr>
        <p:txBody>
          <a:bodyPr wrap="square" lIns="0" tIns="18000" rIns="0" bIns="18000" anchor="ctr" anchorCtr="0">
            <a:spAutoFit/>
          </a:bodyPr>
          <a:lstStyle/>
          <a:p>
            <a:pPr marL="0" indent="0">
              <a:spcBef>
                <a:spcPts val="600"/>
              </a:spcBef>
              <a:buNone/>
            </a:pPr>
            <a:r>
              <a:rPr lang="en-US" sz="2400" noProof="0" dirty="0"/>
              <a:t>A typical horn circuit. Note that the relay contacts supply the heavy current to operate the horn when the horn switch simply completes a low-current circuit to ground, causing the relay contacts to close.</a:t>
            </a:r>
          </a:p>
        </p:txBody>
      </p:sp>
      <p:pic>
        <p:nvPicPr>
          <p:cNvPr id="6" name="Picture 5" descr="A circuit diagram shows a horn circuit in which a horn relay is connected to a horn switch and horn L H switch that are grounded.&#10;Long description is available in notes, Press F6.">
            <a:extLst>
              <a:ext uri="{FF2B5EF4-FFF2-40B4-BE49-F238E27FC236}">
                <a16:creationId xmlns:a16="http://schemas.microsoft.com/office/drawing/2014/main" id="{3539882A-59D5-E56E-74C4-49C573CB01B2}"/>
              </a:ext>
            </a:extLst>
          </p:cNvPr>
          <p:cNvPicPr>
            <a:picLocks noChangeAspect="1"/>
          </p:cNvPicPr>
          <p:nvPr/>
        </p:nvPicPr>
        <p:blipFill rotWithShape="1">
          <a:blip r:embed="rId3"/>
          <a:srcRect b="3747"/>
          <a:stretch/>
        </p:blipFill>
        <p:spPr>
          <a:xfrm>
            <a:off x="4746349" y="1502128"/>
            <a:ext cx="3793639" cy="4508593"/>
          </a:xfrm>
          <a:prstGeom prst="rect">
            <a:avLst/>
          </a:prstGeom>
        </p:spPr>
      </p:pic>
    </p:spTree>
    <p:extLst>
      <p:ext uri="{BB962C8B-B14F-4D97-AF65-F5344CB8AC3E}">
        <p14:creationId xmlns:p14="http://schemas.microsoft.com/office/powerpoint/2010/main" val="1871373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7226"/>
            <a:ext cx="8229600" cy="590349"/>
          </a:xfrm>
        </p:spPr>
        <p:txBody>
          <a:bodyPr lIns="0" tIns="18000" rIns="0" bIns="18000" anchor="ctr" anchorCtr="0">
            <a:spAutoFit/>
          </a:bodyPr>
          <a:lstStyle/>
          <a:p>
            <a:r>
              <a:rPr lang="en-US" noProof="0" dirty="0"/>
              <a:t>Figure 9.1</a:t>
            </a:r>
          </a:p>
        </p:txBody>
      </p:sp>
      <p:sp>
        <p:nvSpPr>
          <p:cNvPr id="3" name="Content Placeholder 2">
            <a:extLst>
              <a:ext uri="{FF2B5EF4-FFF2-40B4-BE49-F238E27FC236}">
                <a16:creationId xmlns:a16="http://schemas.microsoft.com/office/drawing/2014/main" id="{26E73B94-7FC5-17B4-C187-6900307C4BCD}"/>
              </a:ext>
            </a:extLst>
          </p:cNvPr>
          <p:cNvSpPr>
            <a:spLocks noGrp="1"/>
          </p:cNvSpPr>
          <p:nvPr>
            <p:ph sz="quarter" idx="13"/>
          </p:nvPr>
        </p:nvSpPr>
        <p:spPr>
          <a:xfrm>
            <a:off x="457200" y="1030298"/>
            <a:ext cx="8232775" cy="775015"/>
          </a:xfrm>
        </p:spPr>
        <p:txBody>
          <a:bodyPr lIns="0" tIns="18000" rIns="0" bIns="18000" anchor="ctr" anchorCtr="0">
            <a:spAutoFit/>
          </a:bodyPr>
          <a:lstStyle/>
          <a:p>
            <a:pPr marL="0" indent="0">
              <a:buNone/>
            </a:pPr>
            <a:r>
              <a:rPr lang="en-US" sz="2400" noProof="0" dirty="0"/>
              <a:t>In an atom (left), electrons orbit protons in the nucleus just as planets orbit the sun in our solar system (right).</a:t>
            </a:r>
          </a:p>
        </p:txBody>
      </p:sp>
      <p:pic>
        <p:nvPicPr>
          <p:cNvPr id="6" name="Picture 5" descr="Illustrations of the hydrogen atom with one proton in the center and one electron orbiting around it (left) and the solar system with the sun at the center and the planets Mercury, Venus, Earth, Mars, and Jupiter orbiting around it (right).&#10;">
            <a:extLst>
              <a:ext uri="{FF2B5EF4-FFF2-40B4-BE49-F238E27FC236}">
                <a16:creationId xmlns:a16="http://schemas.microsoft.com/office/drawing/2014/main" id="{106796BE-82AD-A0BA-3729-014DECE76087}"/>
              </a:ext>
            </a:extLst>
          </p:cNvPr>
          <p:cNvPicPr>
            <a:picLocks noChangeAspect="1"/>
          </p:cNvPicPr>
          <p:nvPr/>
        </p:nvPicPr>
        <p:blipFill rotWithShape="1">
          <a:blip r:embed="rId3"/>
          <a:srcRect b="7226"/>
          <a:stretch/>
        </p:blipFill>
        <p:spPr>
          <a:xfrm>
            <a:off x="793487" y="1962380"/>
            <a:ext cx="7557026" cy="4299689"/>
          </a:xfrm>
          <a:prstGeom prst="rect">
            <a:avLst/>
          </a:prstGeom>
        </p:spPr>
      </p:pic>
    </p:spTree>
    <p:extLst>
      <p:ext uri="{BB962C8B-B14F-4D97-AF65-F5344CB8AC3E}">
        <p14:creationId xmlns:p14="http://schemas.microsoft.com/office/powerpoint/2010/main" val="42124408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0107"/>
            <a:ext cx="8229600" cy="590349"/>
          </a:xfrm>
        </p:spPr>
        <p:txBody>
          <a:bodyPr lIns="0" tIns="18000" rIns="0" bIns="18000">
            <a:spAutoFit/>
          </a:bodyPr>
          <a:lstStyle/>
          <a:p>
            <a:r>
              <a:rPr lang="en-US" noProof="0" dirty="0"/>
              <a:t>Switches</a:t>
            </a:r>
            <a:endParaRPr lang="en-US" sz="2800" noProof="0" dirty="0"/>
          </a:p>
        </p:txBody>
      </p:sp>
      <p:pic>
        <p:nvPicPr>
          <p:cNvPr id="4" name="Picture 3" descr="An illustration of a transmission range switch.&#10;Long description is available in notes, Press F6.">
            <a:extLst>
              <a:ext uri="{FF2B5EF4-FFF2-40B4-BE49-F238E27FC236}">
                <a16:creationId xmlns:a16="http://schemas.microsoft.com/office/drawing/2014/main" id="{FDBF2473-046B-5CEA-011A-B9E99D2484E6}"/>
              </a:ext>
            </a:extLst>
          </p:cNvPr>
          <p:cNvPicPr>
            <a:picLocks noChangeAspect="1"/>
          </p:cNvPicPr>
          <p:nvPr/>
        </p:nvPicPr>
        <p:blipFill rotWithShape="1">
          <a:blip r:embed="rId3"/>
          <a:srcRect b="4900"/>
          <a:stretch/>
        </p:blipFill>
        <p:spPr>
          <a:xfrm>
            <a:off x="431579" y="1249515"/>
            <a:ext cx="3984262" cy="3229734"/>
          </a:xfrm>
          <a:prstGeom prst="rect">
            <a:avLst/>
          </a:prstGeo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778062" y="1180016"/>
            <a:ext cx="3908738" cy="2575508"/>
          </a:xfrm>
        </p:spPr>
        <p:txBody>
          <a:bodyPr wrap="square" lIns="0" tIns="18000" rIns="0" bIns="18000" anchor="ctr" anchorCtr="0">
            <a:spAutoFit/>
          </a:bodyPr>
          <a:lstStyle/>
          <a:p>
            <a:pPr marL="342900" indent="-342900">
              <a:spcBef>
                <a:spcPts val="600"/>
              </a:spcBef>
            </a:pPr>
            <a:r>
              <a:rPr lang="en-US" sz="2000" noProof="0" dirty="0"/>
              <a:t>Electrical Switch </a:t>
            </a:r>
          </a:p>
          <a:p>
            <a:pPr marL="829818" lvl="1" indent="-342900"/>
            <a:r>
              <a:rPr lang="en-US" sz="2000" noProof="0" dirty="0"/>
              <a:t>Opens the circuit and no current flows</a:t>
            </a:r>
          </a:p>
          <a:p>
            <a:pPr marL="829818" lvl="1" indent="-342900"/>
            <a:r>
              <a:rPr lang="en-US" sz="2000" noProof="0" dirty="0"/>
              <a:t>Switch can be on return (ground) path wire</a:t>
            </a:r>
          </a:p>
          <a:p>
            <a:pPr marL="1229868" lvl="2" indent="-342900"/>
            <a:r>
              <a:rPr lang="en-US" sz="2000" noProof="0" dirty="0"/>
              <a:t>Ohmmeter Checks</a:t>
            </a:r>
          </a:p>
          <a:p>
            <a:pPr marL="1229868" lvl="2" indent="-342900"/>
            <a:r>
              <a:rPr lang="en-US" sz="2000" noProof="0" dirty="0"/>
              <a:t>Voltmeter Checks</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4692600"/>
            <a:ext cx="8229600" cy="1575234"/>
          </a:xfrm>
        </p:spPr>
        <p:txBody>
          <a:bodyPr wrap="square" lIns="0" tIns="18000" rIns="0" bIns="18000">
            <a:spAutoFit/>
          </a:bodyPr>
          <a:lstStyle/>
          <a:p>
            <a:pPr marL="0" indent="0">
              <a:spcBef>
                <a:spcPts val="600"/>
              </a:spcBef>
              <a:buNone/>
            </a:pPr>
            <a:r>
              <a:rPr lang="en-US" sz="2000" b="1" noProof="0" dirty="0"/>
              <a:t>Figure 9.52</a:t>
            </a:r>
            <a:r>
              <a:rPr lang="en-US" sz="2000" noProof="0" dirty="0"/>
              <a:t> A typical transmission range switch is also similar to the circuit used for electronic transfer case switches. In this example, power, usually 12 volts, is applied at pin 30 and pin 46 is an input to the </a:t>
            </a:r>
            <a:r>
              <a:rPr lang="en-US" sz="2000" spc="-250" noProof="0" dirty="0"/>
              <a:t>P C </a:t>
            </a:r>
            <a:r>
              <a:rPr lang="en-US" sz="2000" noProof="0" dirty="0"/>
              <a:t>M. The change in voltage at pin 46 indicates how much resistance the circuit has, which is used to detect the gear selected</a:t>
            </a:r>
          </a:p>
        </p:txBody>
      </p:sp>
    </p:spTree>
    <p:extLst>
      <p:ext uri="{BB962C8B-B14F-4D97-AF65-F5344CB8AC3E}">
        <p14:creationId xmlns:p14="http://schemas.microsoft.com/office/powerpoint/2010/main" val="12457840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9136"/>
            <a:ext cx="8229600" cy="590349"/>
          </a:xfrm>
        </p:spPr>
        <p:txBody>
          <a:bodyPr lIns="0" tIns="18000" rIns="0" bIns="18000" anchor="ctr" anchorCtr="0">
            <a:spAutoFit/>
          </a:bodyPr>
          <a:lstStyle/>
          <a:p>
            <a:r>
              <a:rPr lang="en-US" noProof="0" dirty="0"/>
              <a:t>Speed Sensors</a:t>
            </a:r>
          </a:p>
        </p:txBody>
      </p:sp>
      <p:sp>
        <p:nvSpPr>
          <p:cNvPr id="3" name="Content Placeholder 2"/>
          <p:cNvSpPr>
            <a:spLocks noGrp="1"/>
          </p:cNvSpPr>
          <p:nvPr>
            <p:ph sz="quarter" idx="13"/>
          </p:nvPr>
        </p:nvSpPr>
        <p:spPr>
          <a:xfrm>
            <a:off x="457200" y="1008274"/>
            <a:ext cx="8232775" cy="2406231"/>
          </a:xfrm>
          <a:prstGeom prst="rect">
            <a:avLst/>
          </a:prstGeom>
        </p:spPr>
        <p:txBody>
          <a:bodyPr lIns="0" tIns="18000" rIns="0" bIns="18000" anchor="ctr" anchorCtr="0">
            <a:spAutoFit/>
          </a:bodyPr>
          <a:lstStyle/>
          <a:p>
            <a:pPr marL="342900" indent="-342900">
              <a:spcBef>
                <a:spcPts val="600"/>
              </a:spcBef>
            </a:pPr>
            <a:r>
              <a:rPr lang="en-US" sz="2400" noProof="0" dirty="0"/>
              <a:t>A magnetic sensor consists of a notched wheel and a coil consisting of an iron core wrapped with fine wire </a:t>
            </a:r>
          </a:p>
          <a:p>
            <a:pPr marL="342900" indent="-342900">
              <a:spcBef>
                <a:spcPts val="600"/>
              </a:spcBef>
            </a:pPr>
            <a:r>
              <a:rPr lang="en-US" sz="2400" noProof="0" dirty="0"/>
              <a:t>The notched wheel causes the magnetic strength </a:t>
            </a:r>
            <a:r>
              <a:rPr lang="en-US" sz="2400" dirty="0"/>
              <a:t>c</a:t>
            </a:r>
            <a:r>
              <a:rPr lang="en-US" sz="2400" noProof="0" dirty="0"/>
              <a:t>hanges, enough to create usable varying </a:t>
            </a:r>
            <a:r>
              <a:rPr lang="en-US" sz="2400" spc="-300" noProof="0" dirty="0"/>
              <a:t>A </a:t>
            </a:r>
            <a:r>
              <a:rPr lang="en-US" sz="2400" noProof="0" dirty="0"/>
              <a:t>C voltage signal</a:t>
            </a:r>
          </a:p>
          <a:p>
            <a:pPr marL="342900" indent="-342900">
              <a:spcBef>
                <a:spcPts val="600"/>
              </a:spcBef>
            </a:pPr>
            <a:r>
              <a:rPr lang="en-US" sz="2400" noProof="0" dirty="0"/>
              <a:t>Speed Sensor </a:t>
            </a:r>
            <a:r>
              <a:rPr lang="en-US" sz="2400" dirty="0"/>
              <a:t>T</a:t>
            </a:r>
            <a:r>
              <a:rPr lang="en-US" sz="2400" noProof="0" dirty="0"/>
              <a:t>ests: Page 127</a:t>
            </a:r>
          </a:p>
        </p:txBody>
      </p:sp>
    </p:spTree>
    <p:extLst>
      <p:ext uri="{BB962C8B-B14F-4D97-AF65-F5344CB8AC3E}">
        <p14:creationId xmlns:p14="http://schemas.microsoft.com/office/powerpoint/2010/main" val="22416239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89137"/>
            <a:ext cx="8229600" cy="590349"/>
          </a:xfrm>
        </p:spPr>
        <p:txBody>
          <a:bodyPr lIns="0" tIns="18000" rIns="0" bIns="18000" anchor="ctr" anchorCtr="0">
            <a:spAutoFit/>
          </a:bodyPr>
          <a:lstStyle/>
          <a:p>
            <a:r>
              <a:rPr lang="en-US" noProof="0" dirty="0"/>
              <a:t>Figure 9.53</a:t>
            </a:r>
          </a:p>
        </p:txBody>
      </p:sp>
      <p:sp>
        <p:nvSpPr>
          <p:cNvPr id="8" name="Content Placeholder 7">
            <a:extLst>
              <a:ext uri="{FF2B5EF4-FFF2-40B4-BE49-F238E27FC236}">
                <a16:creationId xmlns:a16="http://schemas.microsoft.com/office/drawing/2014/main" id="{5EF24CF9-901C-FB70-1DDA-3D32F20A27FD}"/>
              </a:ext>
            </a:extLst>
          </p:cNvPr>
          <p:cNvSpPr>
            <a:spLocks noGrp="1"/>
          </p:cNvSpPr>
          <p:nvPr>
            <p:ph sz="quarter" idx="13"/>
          </p:nvPr>
        </p:nvSpPr>
        <p:spPr>
          <a:xfrm>
            <a:off x="457199" y="948905"/>
            <a:ext cx="4114799" cy="405683"/>
          </a:xfrm>
        </p:spPr>
        <p:txBody>
          <a:bodyPr wrap="square" lIns="0" tIns="18000" rIns="0" bIns="18000" anchor="ctr" anchorCtr="0">
            <a:spAutoFit/>
          </a:bodyPr>
          <a:lstStyle/>
          <a:p>
            <a:pPr marL="0" indent="0">
              <a:spcBef>
                <a:spcPts val="600"/>
              </a:spcBef>
              <a:buNone/>
            </a:pPr>
            <a:r>
              <a:rPr lang="en-US" sz="2400" noProof="0" dirty="0"/>
              <a:t>Magnetic Sensor</a:t>
            </a:r>
          </a:p>
        </p:txBody>
      </p:sp>
      <p:sp>
        <p:nvSpPr>
          <p:cNvPr id="4" name="Content Placeholder 3">
            <a:extLst>
              <a:ext uri="{FF2B5EF4-FFF2-40B4-BE49-F238E27FC236}">
                <a16:creationId xmlns:a16="http://schemas.microsoft.com/office/drawing/2014/main" id="{1ABA7F57-06CF-47BC-44F1-C2FAF8090F5E}"/>
              </a:ext>
            </a:extLst>
          </p:cNvPr>
          <p:cNvSpPr>
            <a:spLocks noGrp="1"/>
          </p:cNvSpPr>
          <p:nvPr>
            <p:ph sz="quarter" idx="14"/>
          </p:nvPr>
        </p:nvSpPr>
        <p:spPr>
          <a:xfrm>
            <a:off x="457200" y="1563904"/>
            <a:ext cx="4114800" cy="4468334"/>
          </a:xfrm>
        </p:spPr>
        <p:txBody>
          <a:bodyPr wrap="square" lIns="0" tIns="18000" rIns="0" bIns="18000" anchor="ctr" anchorCtr="0">
            <a:spAutoFit/>
          </a:bodyPr>
          <a:lstStyle/>
          <a:p>
            <a:pPr marL="0" indent="0">
              <a:buNone/>
            </a:pPr>
            <a:r>
              <a:rPr lang="en-US" sz="2400" noProof="0" dirty="0">
                <a:latin typeface="Arial" panose="020B0604020202020204" pitchFamily="34" charset="0"/>
                <a:ea typeface="Verdana" panose="020B0604030504040204" pitchFamily="34" charset="0"/>
                <a:cs typeface="Arial" panose="020B0604020202020204" pitchFamily="34" charset="0"/>
              </a:rPr>
              <a:t>Magnetic sensor uses permanent magnet surrounded by coil of wire. The notches on rotating shaft create a variable magnetic field strength around the coil. When a metallic section is close to sensor, the magnetic field is stronger because metal is a better conductor of magnetic lines of force than air.</a:t>
            </a:r>
          </a:p>
        </p:txBody>
      </p:sp>
      <p:pic>
        <p:nvPicPr>
          <p:cNvPr id="5" name="Picture 4" descr="Illustrations of a trigger wheel with a battery surrounded by a coil of wire.&#10;Long description is available in notes, Press F6.">
            <a:extLst>
              <a:ext uri="{FF2B5EF4-FFF2-40B4-BE49-F238E27FC236}">
                <a16:creationId xmlns:a16="http://schemas.microsoft.com/office/drawing/2014/main" id="{106FE975-2311-7867-0D83-0E88606363D6}"/>
              </a:ext>
            </a:extLst>
          </p:cNvPr>
          <p:cNvPicPr>
            <a:picLocks noChangeAspect="1"/>
          </p:cNvPicPr>
          <p:nvPr/>
        </p:nvPicPr>
        <p:blipFill rotWithShape="1">
          <a:blip r:embed="rId3"/>
          <a:srcRect b="4578"/>
          <a:stretch/>
        </p:blipFill>
        <p:spPr>
          <a:xfrm>
            <a:off x="4894518" y="1624129"/>
            <a:ext cx="3607478" cy="4772022"/>
          </a:xfrm>
          <a:prstGeom prst="rect">
            <a:avLst/>
          </a:prstGeom>
        </p:spPr>
      </p:pic>
    </p:spTree>
    <p:extLst>
      <p:ext uri="{BB962C8B-B14F-4D97-AF65-F5344CB8AC3E}">
        <p14:creationId xmlns:p14="http://schemas.microsoft.com/office/powerpoint/2010/main" val="22277388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MRE Speed Sensor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MRE_Speed_Sensor">
            <a:hlinkClick r:id="" action="ppaction://media"/>
            <a:extLst>
              <a:ext uri="{FF2B5EF4-FFF2-40B4-BE49-F238E27FC236}">
                <a16:creationId xmlns:a16="http://schemas.microsoft.com/office/drawing/2014/main" id="{3600F51D-22AC-DF07-38C5-8570BB72F6B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8193" y="1271093"/>
            <a:ext cx="8747614" cy="4920533"/>
          </a:xfrm>
          <a:prstGeom prst="rect">
            <a:avLst/>
          </a:prstGeom>
        </p:spPr>
      </p:pic>
    </p:spTree>
    <p:extLst>
      <p:ext uri="{BB962C8B-B14F-4D97-AF65-F5344CB8AC3E}">
        <p14:creationId xmlns:p14="http://schemas.microsoft.com/office/powerpoint/2010/main" val="338234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9137"/>
            <a:ext cx="8229600" cy="590349"/>
          </a:xfrm>
        </p:spPr>
        <p:txBody>
          <a:bodyPr lIns="0" tIns="18000" rIns="0" bIns="18000" anchor="ctr" anchorCtr="0">
            <a:spAutoFit/>
          </a:bodyPr>
          <a:lstStyle/>
          <a:p>
            <a:r>
              <a:rPr lang="en-US" noProof="0" dirty="0"/>
              <a:t>Figure 9.54</a:t>
            </a:r>
          </a:p>
        </p:txBody>
      </p:sp>
      <p:sp>
        <p:nvSpPr>
          <p:cNvPr id="3" name="Content Placeholder 2">
            <a:extLst>
              <a:ext uri="{FF2B5EF4-FFF2-40B4-BE49-F238E27FC236}">
                <a16:creationId xmlns:a16="http://schemas.microsoft.com/office/drawing/2014/main" id="{E22BC1B4-B6AC-127D-185A-5CB6BD1C5A24}"/>
              </a:ext>
            </a:extLst>
          </p:cNvPr>
          <p:cNvSpPr>
            <a:spLocks noGrp="1"/>
          </p:cNvSpPr>
          <p:nvPr>
            <p:ph sz="quarter" idx="13"/>
          </p:nvPr>
        </p:nvSpPr>
        <p:spPr>
          <a:xfrm>
            <a:off x="457200" y="1020740"/>
            <a:ext cx="8232775" cy="775015"/>
          </a:xfrm>
        </p:spPr>
        <p:txBody>
          <a:bodyPr lIns="0" tIns="18000" rIns="0" bIns="18000" anchor="ctr" anchorCtr="0">
            <a:spAutoFit/>
          </a:bodyPr>
          <a:lstStyle/>
          <a:p>
            <a:pPr marL="0" indent="0">
              <a:buNone/>
            </a:pPr>
            <a:r>
              <a:rPr lang="en-US" sz="2400" noProof="0" dirty="0"/>
              <a:t>A Hall-Effect sensor produces an on-off voltage signal whether it is used with a blade or a notched wheel.</a:t>
            </a:r>
          </a:p>
        </p:txBody>
      </p:sp>
      <p:pic>
        <p:nvPicPr>
          <p:cNvPr id="6" name="Picture 5" descr="An illustration of a Hall-Effect sensor positioned in front of a trigger wheel. One terminal of the sensor is connected to plus 5 volts and has a resistance of 1 kilo ohms. The other terminal is grounded. The pulse shows signals at 5 volts and 0 Volts.">
            <a:extLst>
              <a:ext uri="{FF2B5EF4-FFF2-40B4-BE49-F238E27FC236}">
                <a16:creationId xmlns:a16="http://schemas.microsoft.com/office/drawing/2014/main" id="{211904D9-EC96-24BA-914C-150AF00EB6BA}"/>
              </a:ext>
            </a:extLst>
          </p:cNvPr>
          <p:cNvPicPr>
            <a:picLocks noChangeAspect="1"/>
          </p:cNvPicPr>
          <p:nvPr/>
        </p:nvPicPr>
        <p:blipFill rotWithShape="1">
          <a:blip r:embed="rId2"/>
          <a:srcRect b="6883"/>
          <a:stretch/>
        </p:blipFill>
        <p:spPr>
          <a:xfrm>
            <a:off x="625512" y="2027947"/>
            <a:ext cx="7892976" cy="4184456"/>
          </a:xfrm>
          <a:prstGeom prst="rect">
            <a:avLst/>
          </a:prstGeom>
        </p:spPr>
      </p:pic>
    </p:spTree>
    <p:extLst>
      <p:ext uri="{BB962C8B-B14F-4D97-AF65-F5344CB8AC3E}">
        <p14:creationId xmlns:p14="http://schemas.microsoft.com/office/powerpoint/2010/main" val="31743226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Hall-effect Sensor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Hall-effect_Sensor-Chapter_70-A8">
            <a:hlinkClick r:id="" action="ppaction://media"/>
            <a:extLst>
              <a:ext uri="{FF2B5EF4-FFF2-40B4-BE49-F238E27FC236}">
                <a16:creationId xmlns:a16="http://schemas.microsoft.com/office/drawing/2014/main" id="{4E86ADE8-23A7-36F5-9BB2-774BF078A9A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4248" y="1356606"/>
            <a:ext cx="8655504" cy="4868721"/>
          </a:xfrm>
          <a:prstGeom prst="rect">
            <a:avLst/>
          </a:prstGeom>
        </p:spPr>
      </p:pic>
    </p:spTree>
    <p:extLst>
      <p:ext uri="{BB962C8B-B14F-4D97-AF65-F5344CB8AC3E}">
        <p14:creationId xmlns:p14="http://schemas.microsoft.com/office/powerpoint/2010/main" val="239702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89135"/>
            <a:ext cx="8229600" cy="590349"/>
          </a:xfrm>
        </p:spPr>
        <p:txBody>
          <a:bodyPr lIns="0" tIns="18000" rIns="0" bIns="18000" anchor="ctr" anchorCtr="0">
            <a:spAutoFit/>
          </a:bodyPr>
          <a:lstStyle/>
          <a:p>
            <a:r>
              <a:rPr lang="en-US" noProof="0" dirty="0"/>
              <a:t>Throttle Position (</a:t>
            </a:r>
            <a:r>
              <a:rPr lang="en-US" spc="-500" noProof="0" dirty="0"/>
              <a:t>T </a:t>
            </a:r>
            <a:r>
              <a:rPr lang="en-US" noProof="0" dirty="0"/>
              <a:t>P) Sensor</a:t>
            </a:r>
            <a:endParaRPr lang="en-US" sz="2800" noProof="0" dirty="0">
              <a:solidFill>
                <a:srgbClr val="FF0000"/>
              </a:solidFill>
            </a:endParaRPr>
          </a:p>
        </p:txBody>
      </p:sp>
      <p:pic>
        <p:nvPicPr>
          <p:cNvPr id="4" name="Picture 3" descr="An illustration of signal voltage from wide open and idle throttle positions. &#10;Long description is available in notes, Press F6.">
            <a:extLst>
              <a:ext uri="{FF2B5EF4-FFF2-40B4-BE49-F238E27FC236}">
                <a16:creationId xmlns:a16="http://schemas.microsoft.com/office/drawing/2014/main" id="{0D7C3D6E-8F5A-DC38-FE7A-A367259E7D2E}"/>
              </a:ext>
            </a:extLst>
          </p:cNvPr>
          <p:cNvPicPr>
            <a:picLocks noChangeAspect="1"/>
          </p:cNvPicPr>
          <p:nvPr/>
        </p:nvPicPr>
        <p:blipFill rotWithShape="1">
          <a:blip r:embed="rId3"/>
          <a:srcRect b="5220"/>
          <a:stretch/>
        </p:blipFill>
        <p:spPr>
          <a:xfrm>
            <a:off x="432873" y="1306800"/>
            <a:ext cx="4202007" cy="3335505"/>
          </a:xfrm>
          <a:prstGeom prst="rect">
            <a:avLst/>
          </a:prstGeo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913645" y="1105988"/>
            <a:ext cx="3732962" cy="3545004"/>
          </a:xfrm>
        </p:spPr>
        <p:txBody>
          <a:bodyPr wrap="square" lIns="0" tIns="18000" rIns="0" bIns="18000" anchor="ctr" anchorCtr="0">
            <a:spAutoFit/>
          </a:bodyPr>
          <a:lstStyle/>
          <a:p>
            <a:pPr marL="342900" indent="-342900">
              <a:spcBef>
                <a:spcPts val="600"/>
              </a:spcBef>
            </a:pPr>
            <a:r>
              <a:rPr lang="en-US" sz="2200" spc="-300" noProof="0" dirty="0"/>
              <a:t>T </a:t>
            </a:r>
            <a:r>
              <a:rPr lang="en-US" sz="2200" noProof="0" dirty="0"/>
              <a:t>P Sensor Input </a:t>
            </a:r>
          </a:p>
          <a:p>
            <a:pPr marL="829818" lvl="1" indent="-342900"/>
            <a:r>
              <a:rPr lang="en-US" sz="2200" noProof="0" dirty="0"/>
              <a:t>Determine amount of throttle opening and rate of change </a:t>
            </a:r>
          </a:p>
          <a:p>
            <a:pPr marL="829818" lvl="1" indent="-342900"/>
            <a:r>
              <a:rPr lang="en-US" sz="2200" noProof="0" dirty="0"/>
              <a:t>Determine shift points  </a:t>
            </a:r>
          </a:p>
          <a:p>
            <a:pPr marL="829818" lvl="1" indent="-342900"/>
            <a:r>
              <a:rPr lang="en-US" sz="2200" noProof="0" dirty="0"/>
              <a:t>Parts/Operation </a:t>
            </a:r>
          </a:p>
          <a:p>
            <a:pPr marL="1229868" lvl="2" indent="-342900"/>
            <a:r>
              <a:rPr lang="en-US" sz="2200" noProof="0" dirty="0"/>
              <a:t>Page </a:t>
            </a:r>
            <a:r>
              <a:rPr lang="en-US" sz="2200" dirty="0"/>
              <a:t>127</a:t>
            </a:r>
            <a:endParaRPr lang="en-US" sz="2200" noProof="0" dirty="0"/>
          </a:p>
          <a:p>
            <a:pPr marL="829818" lvl="1" indent="-342900"/>
            <a:r>
              <a:rPr lang="en-US" sz="2200" noProof="0" dirty="0"/>
              <a:t>Testing </a:t>
            </a:r>
            <a:r>
              <a:rPr lang="en-US" sz="2200" spc="-300" noProof="0" dirty="0"/>
              <a:t>T </a:t>
            </a:r>
            <a:r>
              <a:rPr lang="en-US" sz="2200" noProof="0" dirty="0"/>
              <a:t>P Sensor </a:t>
            </a:r>
          </a:p>
          <a:p>
            <a:pPr marL="1229868" lvl="2" indent="-342900"/>
            <a:r>
              <a:rPr lang="en-US" sz="2200" noProof="0" dirty="0"/>
              <a:t>Page </a:t>
            </a:r>
            <a:r>
              <a:rPr lang="en-US" sz="2200" dirty="0"/>
              <a:t>127</a:t>
            </a:r>
            <a:endParaRPr lang="en-US" sz="2200" noProof="0" dirty="0"/>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199" y="4904914"/>
            <a:ext cx="8229599" cy="1390568"/>
          </a:xfrm>
        </p:spPr>
        <p:txBody>
          <a:bodyPr wrap="square" lIns="0" tIns="18000" rIns="0" bIns="18000" anchor="ctr" anchorCtr="0">
            <a:spAutoFit/>
          </a:bodyPr>
          <a:lstStyle/>
          <a:p>
            <a:pPr marL="0" indent="0">
              <a:spcBef>
                <a:spcPts val="600"/>
              </a:spcBef>
              <a:buNone/>
            </a:pPr>
            <a:r>
              <a:rPr lang="en-US" sz="2200" b="1" noProof="0" dirty="0"/>
              <a:t>Figure 9.55</a:t>
            </a:r>
            <a:r>
              <a:rPr lang="en-US" sz="2200" noProof="0" dirty="0"/>
              <a:t> Signal voltage from a throttle position increases as the throttle is opened because the wiper arm is closer to the 5-volt reference. At idle, the resistance of the sensor winding effectively reduces the signal voltage output to the </a:t>
            </a:r>
            <a:r>
              <a:rPr lang="en-US" sz="2200" spc="-300" noProof="0" dirty="0"/>
              <a:t>P C </a:t>
            </a:r>
            <a:r>
              <a:rPr lang="en-US" sz="2200" noProof="0" dirty="0"/>
              <a:t>M.</a:t>
            </a:r>
          </a:p>
        </p:txBody>
      </p:sp>
    </p:spTree>
    <p:extLst>
      <p:ext uri="{BB962C8B-B14F-4D97-AF65-F5344CB8AC3E}">
        <p14:creationId xmlns:p14="http://schemas.microsoft.com/office/powerpoint/2010/main" val="16354467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Throttle Position Sensor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hrottle_Position_Sensor">
            <a:hlinkClick r:id="" action="ppaction://media"/>
            <a:extLst>
              <a:ext uri="{FF2B5EF4-FFF2-40B4-BE49-F238E27FC236}">
                <a16:creationId xmlns:a16="http://schemas.microsoft.com/office/drawing/2014/main" id="{BFD06517-DBCA-54A3-2D1E-CA15E1BD322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6157" y="1271093"/>
            <a:ext cx="8741136" cy="4916889"/>
          </a:xfrm>
          <a:prstGeom prst="rect">
            <a:avLst/>
          </a:prstGeom>
        </p:spPr>
      </p:pic>
    </p:spTree>
    <p:extLst>
      <p:ext uri="{BB962C8B-B14F-4D97-AF65-F5344CB8AC3E}">
        <p14:creationId xmlns:p14="http://schemas.microsoft.com/office/powerpoint/2010/main" val="244742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TP Sensor Volt Check, Reference Signal</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hrottle_position_volt_check_ref_signal_ch73">
            <a:hlinkClick r:id="" action="ppaction://media"/>
            <a:extLst>
              <a:ext uri="{FF2B5EF4-FFF2-40B4-BE49-F238E27FC236}">
                <a16:creationId xmlns:a16="http://schemas.microsoft.com/office/drawing/2014/main" id="{C91F6B40-4843-492A-323A-450EB72B4EA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5146" y="1124712"/>
            <a:ext cx="8913707" cy="5013960"/>
          </a:xfrm>
          <a:prstGeom prst="rect">
            <a:avLst/>
          </a:prstGeom>
        </p:spPr>
      </p:pic>
    </p:spTree>
    <p:extLst>
      <p:ext uri="{BB962C8B-B14F-4D97-AF65-F5344CB8AC3E}">
        <p14:creationId xmlns:p14="http://schemas.microsoft.com/office/powerpoint/2010/main" val="290863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5320"/>
            <a:ext cx="8229600" cy="590349"/>
          </a:xfrm>
        </p:spPr>
        <p:txBody>
          <a:bodyPr lIns="0" tIns="18000" rIns="0" bIns="18000" anchor="ctr" anchorCtr="0">
            <a:spAutoFit/>
          </a:bodyPr>
          <a:lstStyle/>
          <a:p>
            <a:r>
              <a:rPr lang="en-US" noProof="0" dirty="0"/>
              <a:t>Networks</a:t>
            </a:r>
          </a:p>
        </p:txBody>
      </p:sp>
      <p:sp>
        <p:nvSpPr>
          <p:cNvPr id="3" name="Content Placeholder 2"/>
          <p:cNvSpPr>
            <a:spLocks noGrp="1"/>
          </p:cNvSpPr>
          <p:nvPr>
            <p:ph sz="quarter" idx="13"/>
          </p:nvPr>
        </p:nvSpPr>
        <p:spPr>
          <a:xfrm>
            <a:off x="457200" y="1032152"/>
            <a:ext cx="8232775" cy="4345223"/>
          </a:xfrm>
          <a:prstGeom prst="rect">
            <a:avLst/>
          </a:prstGeom>
        </p:spPr>
        <p:txBody>
          <a:bodyPr lIns="0" tIns="18000" rIns="0" bIns="18000" anchor="ctr" anchorCtr="0">
            <a:spAutoFit/>
          </a:bodyPr>
          <a:lstStyle/>
          <a:p>
            <a:pPr marL="342900" indent="-342900">
              <a:spcBef>
                <a:spcPts val="600"/>
              </a:spcBef>
            </a:pPr>
            <a:r>
              <a:rPr lang="en-US" sz="2400" noProof="0" dirty="0"/>
              <a:t>Need for Network</a:t>
            </a:r>
          </a:p>
          <a:p>
            <a:pPr marL="342900" indent="-342900">
              <a:spcBef>
                <a:spcPts val="600"/>
              </a:spcBef>
            </a:pPr>
            <a:r>
              <a:rPr lang="en-US" sz="2400" noProof="0" dirty="0"/>
              <a:t>Modules communicate with each other over data lines or hard wiring</a:t>
            </a:r>
          </a:p>
          <a:p>
            <a:pPr marL="829818" lvl="1" indent="-342900"/>
            <a:r>
              <a:rPr lang="en-US" sz="2400" noProof="0" dirty="0"/>
              <a:t>Use of a network for module communications </a:t>
            </a:r>
          </a:p>
          <a:p>
            <a:pPr marL="829818" lvl="1" indent="-342900"/>
            <a:r>
              <a:rPr lang="en-US" sz="2400" noProof="0" dirty="0"/>
              <a:t>Reduces number of wires and connections needed.</a:t>
            </a:r>
          </a:p>
          <a:p>
            <a:pPr marL="342900" indent="-342900">
              <a:spcBef>
                <a:spcPts val="600"/>
              </a:spcBef>
            </a:pPr>
            <a:r>
              <a:rPr lang="en-US" sz="2400" noProof="0" dirty="0"/>
              <a:t>Types of Communication</a:t>
            </a:r>
          </a:p>
          <a:p>
            <a:pPr marL="829818" lvl="1" indent="-342900"/>
            <a:r>
              <a:rPr lang="en-US" sz="2400" noProof="0" dirty="0"/>
              <a:t>Differential</a:t>
            </a:r>
          </a:p>
          <a:p>
            <a:pPr marL="829818" lvl="1" indent="-342900"/>
            <a:r>
              <a:rPr lang="en-US" sz="2400" noProof="0" dirty="0"/>
              <a:t>Parallel</a:t>
            </a:r>
          </a:p>
          <a:p>
            <a:pPr marL="829818" lvl="1" indent="-342900"/>
            <a:r>
              <a:rPr lang="en-US" sz="2400" noProof="0" dirty="0"/>
              <a:t>Serial data</a:t>
            </a:r>
          </a:p>
          <a:p>
            <a:pPr marL="829818" lvl="1" indent="-342900"/>
            <a:r>
              <a:rPr lang="en-US" sz="2400" noProof="0" dirty="0"/>
              <a:t>Multiplexing</a:t>
            </a:r>
          </a:p>
        </p:txBody>
      </p:sp>
    </p:spTree>
    <p:extLst>
      <p:ext uri="{BB962C8B-B14F-4D97-AF65-F5344CB8AC3E}">
        <p14:creationId xmlns:p14="http://schemas.microsoft.com/office/powerpoint/2010/main" val="1076650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9742"/>
            <a:ext cx="8229600" cy="590349"/>
          </a:xfrm>
        </p:spPr>
        <p:txBody>
          <a:bodyPr lIns="0" tIns="18000" rIns="0" bIns="18000" anchor="ctr" anchorCtr="0">
            <a:spAutoFit/>
          </a:bodyPr>
          <a:lstStyle/>
          <a:p>
            <a:r>
              <a:rPr lang="en-US" noProof="0" dirty="0"/>
              <a:t>Electricity </a:t>
            </a:r>
            <a:r>
              <a:rPr lang="en-US" sz="2800" noProof="0" dirty="0"/>
              <a:t>(2 of 2)</a:t>
            </a:r>
          </a:p>
        </p:txBody>
      </p:sp>
      <p:sp>
        <p:nvSpPr>
          <p:cNvPr id="3" name="Content Placeholder 2"/>
          <p:cNvSpPr>
            <a:spLocks noGrp="1"/>
          </p:cNvSpPr>
          <p:nvPr>
            <p:ph sz="quarter" idx="13"/>
          </p:nvPr>
        </p:nvSpPr>
        <p:spPr>
          <a:xfrm>
            <a:off x="457200" y="1049367"/>
            <a:ext cx="8232775" cy="3745059"/>
          </a:xfrm>
          <a:prstGeom prst="rect">
            <a:avLst/>
          </a:prstGeom>
        </p:spPr>
        <p:txBody>
          <a:bodyPr lIns="0" tIns="18000" rIns="0" bIns="18000" anchor="ctr" anchorCtr="0">
            <a:spAutoFit/>
          </a:bodyPr>
          <a:lstStyle/>
          <a:p>
            <a:pPr marL="342900" indent="-342900">
              <a:spcBef>
                <a:spcPts val="600"/>
              </a:spcBef>
            </a:pPr>
            <a:r>
              <a:rPr lang="en-US" sz="2400" noProof="0" dirty="0"/>
              <a:t>Conductors</a:t>
            </a:r>
          </a:p>
          <a:p>
            <a:pPr marL="829818" lvl="1" indent="-342900"/>
            <a:r>
              <a:rPr lang="en-US" sz="2400" noProof="0" dirty="0"/>
              <a:t>Conductors are materials with fewer than four electrons </a:t>
            </a:r>
            <a:r>
              <a:rPr lang="en-US" sz="2400" dirty="0" err="1"/>
              <a:t>i</a:t>
            </a:r>
            <a:r>
              <a:rPr lang="en-US" sz="2400" noProof="0" dirty="0"/>
              <a:t>n their atom’s outer orbit.</a:t>
            </a:r>
          </a:p>
          <a:p>
            <a:pPr marL="342900" indent="-342900">
              <a:spcBef>
                <a:spcPts val="600"/>
              </a:spcBef>
            </a:pPr>
            <a:r>
              <a:rPr lang="en-US" sz="2400" noProof="0" dirty="0"/>
              <a:t>Insulators</a:t>
            </a:r>
          </a:p>
          <a:p>
            <a:pPr marL="829818" lvl="1" indent="-342900"/>
            <a:r>
              <a:rPr lang="en-US" sz="2400" noProof="0" dirty="0"/>
              <a:t>Insulators are materials with more than four electrons </a:t>
            </a:r>
            <a:r>
              <a:rPr lang="en-US" sz="2400" dirty="0"/>
              <a:t>i</a:t>
            </a:r>
            <a:r>
              <a:rPr lang="en-US" sz="2400" noProof="0" dirty="0"/>
              <a:t>n their atom’s outer orbit.</a:t>
            </a:r>
          </a:p>
          <a:p>
            <a:pPr marL="342900" indent="-342900">
              <a:spcBef>
                <a:spcPts val="600"/>
              </a:spcBef>
            </a:pPr>
            <a:r>
              <a:rPr lang="en-US" sz="2400" noProof="0" dirty="0"/>
              <a:t>Semiconductors</a:t>
            </a:r>
          </a:p>
          <a:p>
            <a:pPr marL="829818" lvl="1" indent="-342900"/>
            <a:r>
              <a:rPr lang="en-US" sz="2400" noProof="0" dirty="0"/>
              <a:t>Materials with exactly four electrons in outer orbit are </a:t>
            </a:r>
            <a:r>
              <a:rPr lang="en-US" sz="2400" dirty="0"/>
              <a:t>c</a:t>
            </a:r>
            <a:r>
              <a:rPr lang="en-US" sz="2400" noProof="0" dirty="0"/>
              <a:t>alled semiconductors.</a:t>
            </a:r>
          </a:p>
        </p:txBody>
      </p:sp>
    </p:spTree>
    <p:extLst>
      <p:ext uri="{BB962C8B-B14F-4D97-AF65-F5344CB8AC3E}">
        <p14:creationId xmlns:p14="http://schemas.microsoft.com/office/powerpoint/2010/main" val="26736733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3506"/>
            <a:ext cx="8229600" cy="590349"/>
          </a:xfrm>
        </p:spPr>
        <p:txBody>
          <a:bodyPr lIns="0" tIns="18000" rIns="0" bIns="18000" anchor="ctr" anchorCtr="0">
            <a:spAutoFit/>
          </a:bodyPr>
          <a:lstStyle/>
          <a:p>
            <a:r>
              <a:rPr lang="en-US" noProof="0" dirty="0"/>
              <a:t>Figure 9.57</a:t>
            </a:r>
          </a:p>
        </p:txBody>
      </p:sp>
      <p:sp>
        <p:nvSpPr>
          <p:cNvPr id="2" name="Content Placeholder 1">
            <a:extLst>
              <a:ext uri="{FF2B5EF4-FFF2-40B4-BE49-F238E27FC236}">
                <a16:creationId xmlns:a16="http://schemas.microsoft.com/office/drawing/2014/main" id="{CB50F74D-CC1A-BE8F-790E-DC8FDE6A68FF}"/>
              </a:ext>
            </a:extLst>
          </p:cNvPr>
          <p:cNvSpPr>
            <a:spLocks noGrp="1"/>
          </p:cNvSpPr>
          <p:nvPr>
            <p:ph sz="quarter" idx="13"/>
          </p:nvPr>
        </p:nvSpPr>
        <p:spPr>
          <a:xfrm>
            <a:off x="457200" y="1217212"/>
            <a:ext cx="8232775" cy="405683"/>
          </a:xfrm>
        </p:spPr>
        <p:txBody>
          <a:bodyPr lIns="0" tIns="18000" rIns="0" bIns="18000" anchor="ctr" anchorCtr="0">
            <a:spAutoFit/>
          </a:bodyPr>
          <a:lstStyle/>
          <a:p>
            <a:pPr marL="0" indent="0">
              <a:buNone/>
            </a:pPr>
            <a:r>
              <a:rPr lang="en-US" sz="2400" dirty="0"/>
              <a:t>M</a:t>
            </a:r>
            <a:r>
              <a:rPr lang="en-US" sz="2400" noProof="0" dirty="0"/>
              <a:t>odule Communications</a:t>
            </a:r>
          </a:p>
        </p:txBody>
      </p:sp>
      <p:pic>
        <p:nvPicPr>
          <p:cNvPr id="6" name="Picture 5" descr="An illustration of the network systems showing the conventional and module wiring between multiple electrical devices and accessories.&#10;Long description is available in notes, Press F6.">
            <a:extLst>
              <a:ext uri="{FF2B5EF4-FFF2-40B4-BE49-F238E27FC236}">
                <a16:creationId xmlns:a16="http://schemas.microsoft.com/office/drawing/2014/main" id="{BB23212B-2C47-1FDA-710B-B14068AD0673}"/>
              </a:ext>
            </a:extLst>
          </p:cNvPr>
          <p:cNvPicPr>
            <a:picLocks noChangeAspect="1"/>
          </p:cNvPicPr>
          <p:nvPr/>
        </p:nvPicPr>
        <p:blipFill rotWithShape="1">
          <a:blip r:embed="rId3"/>
          <a:srcRect b="4900"/>
          <a:stretch/>
        </p:blipFill>
        <p:spPr>
          <a:xfrm>
            <a:off x="2001335" y="1949202"/>
            <a:ext cx="5163362" cy="4452381"/>
          </a:xfrm>
          <a:prstGeom prst="rect">
            <a:avLst/>
          </a:prstGeom>
        </p:spPr>
      </p:pic>
    </p:spTree>
    <p:extLst>
      <p:ext uri="{BB962C8B-B14F-4D97-AF65-F5344CB8AC3E}">
        <p14:creationId xmlns:p14="http://schemas.microsoft.com/office/powerpoint/2010/main" val="21164550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156"/>
            <a:ext cx="8229600" cy="590349"/>
          </a:xfrm>
        </p:spPr>
        <p:txBody>
          <a:bodyPr lIns="0" tIns="18000" rIns="0" bIns="18000">
            <a:spAutoFit/>
          </a:bodyPr>
          <a:lstStyle/>
          <a:p>
            <a:r>
              <a:rPr lang="en-US" noProof="0" dirty="0"/>
              <a:t>Figure 9.58</a:t>
            </a:r>
          </a:p>
        </p:txBody>
      </p:sp>
      <p:sp>
        <p:nvSpPr>
          <p:cNvPr id="5" name="Content Placeholder 4">
            <a:extLst>
              <a:ext uri="{FF2B5EF4-FFF2-40B4-BE49-F238E27FC236}">
                <a16:creationId xmlns:a16="http://schemas.microsoft.com/office/drawing/2014/main" id="{C7BA16DF-71DE-F6B4-5494-381D9B0197C1}"/>
              </a:ext>
            </a:extLst>
          </p:cNvPr>
          <p:cNvSpPr>
            <a:spLocks noGrp="1"/>
          </p:cNvSpPr>
          <p:nvPr>
            <p:ph sz="quarter" idx="13"/>
          </p:nvPr>
        </p:nvSpPr>
        <p:spPr>
          <a:xfrm>
            <a:off x="457200" y="1029199"/>
            <a:ext cx="8229600" cy="775015"/>
          </a:xfrm>
        </p:spPr>
        <p:txBody>
          <a:bodyPr lIns="0" tIns="18000" rIns="0" bIns="18000">
            <a:spAutoFit/>
          </a:bodyPr>
          <a:lstStyle/>
          <a:p>
            <a:pPr marL="0" indent="0">
              <a:buNone/>
            </a:pPr>
            <a:r>
              <a:rPr lang="en-US" sz="2400" noProof="0" dirty="0"/>
              <a:t>A network allows all modules to communicate with other modules.</a:t>
            </a:r>
          </a:p>
        </p:txBody>
      </p:sp>
      <p:pic>
        <p:nvPicPr>
          <p:cNvPr id="4" name="Picture 3" descr="An illustration of network components as cyclical process: programmed to use vehicle speed signal, cruise control module, driver's door module (D D M), anti-lock brake control module, and powertrain control module (P C M).">
            <a:extLst>
              <a:ext uri="{FF2B5EF4-FFF2-40B4-BE49-F238E27FC236}">
                <a16:creationId xmlns:a16="http://schemas.microsoft.com/office/drawing/2014/main" id="{298E1CAC-EFB8-B0F8-B622-9A7E94DADB42}"/>
              </a:ext>
            </a:extLst>
          </p:cNvPr>
          <p:cNvPicPr>
            <a:picLocks noChangeAspect="1"/>
          </p:cNvPicPr>
          <p:nvPr/>
        </p:nvPicPr>
        <p:blipFill rotWithShape="1">
          <a:blip r:embed="rId3"/>
          <a:srcRect b="4739"/>
          <a:stretch/>
        </p:blipFill>
        <p:spPr>
          <a:xfrm>
            <a:off x="428930" y="2033829"/>
            <a:ext cx="3857353" cy="4250084"/>
          </a:xfrm>
          <a:prstGeom prst="rect">
            <a:avLst/>
          </a:prstGeom>
        </p:spPr>
      </p:pic>
      <p:sp>
        <p:nvSpPr>
          <p:cNvPr id="6" name="Content Placeholder 5">
            <a:extLst>
              <a:ext uri="{FF2B5EF4-FFF2-40B4-BE49-F238E27FC236}">
                <a16:creationId xmlns:a16="http://schemas.microsoft.com/office/drawing/2014/main" id="{6E830AA9-C729-9188-5908-E494CC0364B4}"/>
              </a:ext>
            </a:extLst>
          </p:cNvPr>
          <p:cNvSpPr>
            <a:spLocks noGrp="1"/>
          </p:cNvSpPr>
          <p:nvPr>
            <p:ph sz="quarter" idx="14"/>
          </p:nvPr>
        </p:nvSpPr>
        <p:spPr>
          <a:xfrm>
            <a:off x="4572000" y="2046306"/>
            <a:ext cx="4114800" cy="2483175"/>
          </a:xfrm>
        </p:spPr>
        <p:txBody>
          <a:bodyPr wrap="square" lIns="0" tIns="18000" rIns="0" bIns="18000">
            <a:spAutoFit/>
          </a:bodyPr>
          <a:lstStyle/>
          <a:p>
            <a:pPr marL="342900" indent="-342900">
              <a:spcBef>
                <a:spcPts val="600"/>
              </a:spcBef>
            </a:pPr>
            <a:r>
              <a:rPr lang="en-US" sz="2400" noProof="0" dirty="0"/>
              <a:t>Robert Bosch </a:t>
            </a:r>
          </a:p>
          <a:p>
            <a:pPr marL="829818" lvl="1" indent="-342900"/>
            <a:r>
              <a:rPr lang="en-US" sz="2400" noProof="0" dirty="0"/>
              <a:t>Developed </a:t>
            </a:r>
            <a:r>
              <a:rPr lang="en-US" sz="2400" spc="-300" noProof="0" dirty="0"/>
              <a:t>C A </a:t>
            </a:r>
            <a:r>
              <a:rPr lang="en-US" sz="2400" noProof="0" dirty="0"/>
              <a:t>N protocol</a:t>
            </a:r>
          </a:p>
          <a:p>
            <a:pPr marL="829818" lvl="1" indent="-342900"/>
            <a:r>
              <a:rPr lang="en-US" sz="2400" noProof="0" dirty="0"/>
              <a:t>Called </a:t>
            </a:r>
            <a:r>
              <a:rPr lang="en-US" sz="2400" spc="-300" noProof="0" dirty="0"/>
              <a:t>C A </a:t>
            </a:r>
            <a:r>
              <a:rPr lang="en-US" sz="2400" noProof="0" dirty="0"/>
              <a:t>N 1.2, in 1993.</a:t>
            </a:r>
          </a:p>
          <a:p>
            <a:pPr marL="829818" lvl="1" indent="-342900"/>
            <a:r>
              <a:rPr lang="en-US" sz="2400" noProof="0" dirty="0"/>
              <a:t>What is </a:t>
            </a:r>
            <a:r>
              <a:rPr lang="en-US" sz="2400" spc="-300" noProof="0" dirty="0"/>
              <a:t>C A </a:t>
            </a:r>
            <a:r>
              <a:rPr lang="en-US" sz="2400" noProof="0" dirty="0"/>
              <a:t>N?</a:t>
            </a:r>
          </a:p>
        </p:txBody>
      </p:sp>
    </p:spTree>
    <p:extLst>
      <p:ext uri="{BB962C8B-B14F-4D97-AF65-F5344CB8AC3E}">
        <p14:creationId xmlns:p14="http://schemas.microsoft.com/office/powerpoint/2010/main" val="34663513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164"/>
            <a:ext cx="8229600" cy="590349"/>
          </a:xfrm>
        </p:spPr>
        <p:txBody>
          <a:bodyPr lIns="0" tIns="18000" rIns="0" bIns="18000">
            <a:spAutoFit/>
          </a:bodyPr>
          <a:lstStyle/>
          <a:p>
            <a:r>
              <a:rPr lang="en-US" noProof="0" dirty="0"/>
              <a:t>Figure 9.59</a:t>
            </a:r>
          </a:p>
        </p:txBody>
      </p:sp>
      <p:sp>
        <p:nvSpPr>
          <p:cNvPr id="3" name="Content Placeholder 2"/>
          <p:cNvSpPr>
            <a:spLocks noGrp="1"/>
          </p:cNvSpPr>
          <p:nvPr>
            <p:ph sz="quarter" idx="13"/>
          </p:nvPr>
        </p:nvSpPr>
        <p:spPr>
          <a:xfrm>
            <a:off x="457200" y="1044160"/>
            <a:ext cx="8229600" cy="1144347"/>
          </a:xfrm>
          <a:prstGeom prst="rect">
            <a:avLst/>
          </a:prstGeom>
        </p:spPr>
        <p:txBody>
          <a:bodyPr lIns="0" tIns="18000" rIns="0" bIns="18000" anchor="ctr" anchorCtr="0">
            <a:spAutoFit/>
          </a:bodyPr>
          <a:lstStyle/>
          <a:p>
            <a:pPr marL="0" indent="0">
              <a:buNone/>
            </a:pPr>
            <a:r>
              <a:rPr lang="en-US" sz="2400" noProof="0" dirty="0"/>
              <a:t>A typical (generic) system showing how the </a:t>
            </a:r>
            <a:r>
              <a:rPr lang="en-US" sz="2400" spc="-300" noProof="0" dirty="0"/>
              <a:t>C A </a:t>
            </a:r>
            <a:r>
              <a:rPr lang="en-US" sz="2400" noProof="0" dirty="0"/>
              <a:t>N </a:t>
            </a:r>
            <a:r>
              <a:rPr lang="en-US" sz="2400" spc="-300" noProof="0" dirty="0"/>
              <a:t>B U </a:t>
            </a:r>
            <a:r>
              <a:rPr lang="en-US" sz="2400" noProof="0" dirty="0"/>
              <a:t>S is connected to various electrical accessories and systems in the vehicle.</a:t>
            </a:r>
          </a:p>
        </p:txBody>
      </p:sp>
      <p:pic>
        <p:nvPicPr>
          <p:cNvPr id="7" name="Picture 6" descr="A generic system showing the controller area network bus connected to various electrical systems in a vehicle.&#10;Long description is available in notes, Press F6.">
            <a:extLst>
              <a:ext uri="{FF2B5EF4-FFF2-40B4-BE49-F238E27FC236}">
                <a16:creationId xmlns:a16="http://schemas.microsoft.com/office/drawing/2014/main" id="{52B8E824-A883-8CD0-75E5-91A73D004A7B}"/>
              </a:ext>
            </a:extLst>
          </p:cNvPr>
          <p:cNvPicPr>
            <a:picLocks noChangeAspect="1"/>
          </p:cNvPicPr>
          <p:nvPr/>
        </p:nvPicPr>
        <p:blipFill rotWithShape="1">
          <a:blip r:embed="rId3"/>
          <a:srcRect b="4900"/>
          <a:stretch/>
        </p:blipFill>
        <p:spPr>
          <a:xfrm>
            <a:off x="433784" y="2402670"/>
            <a:ext cx="4156118" cy="3457304"/>
          </a:xfrm>
          <a:prstGeom prst="rect">
            <a:avLst/>
          </a:prstGeom>
        </p:spPr>
      </p:pic>
      <p:sp>
        <p:nvSpPr>
          <p:cNvPr id="5" name="Content Placeholder 4">
            <a:extLst>
              <a:ext uri="{FF2B5EF4-FFF2-40B4-BE49-F238E27FC236}">
                <a16:creationId xmlns:a16="http://schemas.microsoft.com/office/drawing/2014/main" id="{12C5E05D-2434-AE3B-4880-A94DBD43A849}"/>
              </a:ext>
            </a:extLst>
          </p:cNvPr>
          <p:cNvSpPr>
            <a:spLocks noGrp="1"/>
          </p:cNvSpPr>
          <p:nvPr>
            <p:ph sz="quarter" idx="14"/>
          </p:nvPr>
        </p:nvSpPr>
        <p:spPr>
          <a:xfrm>
            <a:off x="5195944" y="2412069"/>
            <a:ext cx="3490856" cy="3221839"/>
          </a:xfrm>
        </p:spPr>
        <p:txBody>
          <a:bodyPr wrap="square" lIns="0" tIns="18000" rIns="0" bIns="18000">
            <a:spAutoFit/>
          </a:bodyPr>
          <a:lstStyle/>
          <a:p>
            <a:pPr marL="342900" indent="-342900">
              <a:spcBef>
                <a:spcPts val="600"/>
              </a:spcBef>
            </a:pPr>
            <a:r>
              <a:rPr lang="en-US" sz="2400" spc="-300" noProof="0" dirty="0"/>
              <a:t>S A </a:t>
            </a:r>
            <a:r>
              <a:rPr lang="en-US" sz="2400" noProof="0" dirty="0"/>
              <a:t>E communication classifications for vehicle communications system</a:t>
            </a:r>
          </a:p>
          <a:p>
            <a:pPr marL="829818" lvl="1" indent="-342900"/>
            <a:r>
              <a:rPr lang="en-US" sz="2400" noProof="0" dirty="0"/>
              <a:t>Class A</a:t>
            </a:r>
          </a:p>
          <a:p>
            <a:pPr marL="829818" lvl="1" indent="-342900"/>
            <a:r>
              <a:rPr lang="en-US" sz="2400" noProof="0" dirty="0"/>
              <a:t>Class B</a:t>
            </a:r>
          </a:p>
          <a:p>
            <a:pPr marL="829818" lvl="1" indent="-342900"/>
            <a:r>
              <a:rPr lang="en-US" sz="2400" noProof="0" dirty="0"/>
              <a:t>Class C</a:t>
            </a:r>
          </a:p>
        </p:txBody>
      </p:sp>
    </p:spTree>
    <p:extLst>
      <p:ext uri="{BB962C8B-B14F-4D97-AF65-F5344CB8AC3E}">
        <p14:creationId xmlns:p14="http://schemas.microsoft.com/office/powerpoint/2010/main" val="25866132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Controller Area Network, CAN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an_2">
            <a:hlinkClick r:id="" action="ppaction://media"/>
            <a:extLst>
              <a:ext uri="{FF2B5EF4-FFF2-40B4-BE49-F238E27FC236}">
                <a16:creationId xmlns:a16="http://schemas.microsoft.com/office/drawing/2014/main" id="{B2DBC3DA-D584-7E8B-ABD7-F3D324C75FA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360" y="1401145"/>
            <a:ext cx="8932450" cy="5024503"/>
          </a:xfrm>
          <a:prstGeom prst="rect">
            <a:avLst/>
          </a:prstGeom>
        </p:spPr>
      </p:pic>
    </p:spTree>
    <p:extLst>
      <p:ext uri="{BB962C8B-B14F-4D97-AF65-F5344CB8AC3E}">
        <p14:creationId xmlns:p14="http://schemas.microsoft.com/office/powerpoint/2010/main" val="347903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0091A-83C4-F295-9171-B519188494AA}"/>
              </a:ext>
            </a:extLst>
          </p:cNvPr>
          <p:cNvSpPr>
            <a:spLocks noGrp="1"/>
          </p:cNvSpPr>
          <p:nvPr>
            <p:ph type="title"/>
          </p:nvPr>
        </p:nvSpPr>
        <p:spPr>
          <a:xfrm>
            <a:off x="457200" y="187484"/>
            <a:ext cx="8229600" cy="590349"/>
          </a:xfrm>
        </p:spPr>
        <p:txBody>
          <a:bodyPr lIns="0" tIns="18000" rIns="0" bIns="18000" anchor="ctr" anchorCtr="0">
            <a:spAutoFit/>
          </a:bodyPr>
          <a:lstStyle/>
          <a:p>
            <a:r>
              <a:rPr lang="en-US" noProof="0" dirty="0"/>
              <a:t>Figure 9.60</a:t>
            </a:r>
          </a:p>
        </p:txBody>
      </p:sp>
      <p:sp>
        <p:nvSpPr>
          <p:cNvPr id="9" name="Content Placeholder 8">
            <a:extLst>
              <a:ext uri="{FF2B5EF4-FFF2-40B4-BE49-F238E27FC236}">
                <a16:creationId xmlns:a16="http://schemas.microsoft.com/office/drawing/2014/main" id="{A7A509C3-10DB-A8E9-A23B-F334B4E91B21}"/>
              </a:ext>
            </a:extLst>
          </p:cNvPr>
          <p:cNvSpPr>
            <a:spLocks noGrp="1"/>
          </p:cNvSpPr>
          <p:nvPr>
            <p:ph sz="quarter" idx="13"/>
          </p:nvPr>
        </p:nvSpPr>
        <p:spPr>
          <a:xfrm>
            <a:off x="457200" y="930775"/>
            <a:ext cx="8232775" cy="405683"/>
          </a:xfrm>
        </p:spPr>
        <p:txBody>
          <a:bodyPr lIns="0" tIns="18000" rIns="0" bIns="18000" anchor="ctr" anchorCtr="0">
            <a:spAutoFit/>
          </a:bodyPr>
          <a:lstStyle/>
          <a:p>
            <a:pPr marL="0" indent="0">
              <a:buNone/>
            </a:pPr>
            <a:r>
              <a:rPr lang="en-US" sz="2400" spc="-300" noProof="0" dirty="0"/>
              <a:t>G M L A </a:t>
            </a:r>
            <a:r>
              <a:rPr lang="en-US" sz="2400" noProof="0" dirty="0"/>
              <a:t>N (</a:t>
            </a:r>
            <a:r>
              <a:rPr lang="en-US" sz="2400" spc="-300" noProof="0" dirty="0"/>
              <a:t>C A </a:t>
            </a:r>
            <a:r>
              <a:rPr lang="en-US" sz="2400" noProof="0" dirty="0"/>
              <a:t>N)</a:t>
            </a:r>
          </a:p>
        </p:txBody>
      </p:sp>
      <p:pic>
        <p:nvPicPr>
          <p:cNvPr id="4" name="Picture 3" descr="A generic system showing the controller area network bus connected to various electrical systems in a vehicle.&#10;Long description is available in notes, Press F6.">
            <a:extLst>
              <a:ext uri="{FF2B5EF4-FFF2-40B4-BE49-F238E27FC236}">
                <a16:creationId xmlns:a16="http://schemas.microsoft.com/office/drawing/2014/main" id="{7FDFE9F5-01F6-E848-C26B-6B7C1CE01388}"/>
              </a:ext>
            </a:extLst>
          </p:cNvPr>
          <p:cNvPicPr>
            <a:picLocks noChangeAspect="1"/>
          </p:cNvPicPr>
          <p:nvPr/>
        </p:nvPicPr>
        <p:blipFill rotWithShape="1">
          <a:blip r:embed="rId3"/>
          <a:srcRect b="4097"/>
          <a:stretch/>
        </p:blipFill>
        <p:spPr>
          <a:xfrm>
            <a:off x="1513450" y="1543164"/>
            <a:ext cx="6139132" cy="4856836"/>
          </a:xfrm>
          <a:prstGeom prst="rect">
            <a:avLst/>
          </a:prstGeom>
        </p:spPr>
      </p:pic>
    </p:spTree>
    <p:extLst>
      <p:ext uri="{BB962C8B-B14F-4D97-AF65-F5344CB8AC3E}">
        <p14:creationId xmlns:p14="http://schemas.microsoft.com/office/powerpoint/2010/main" val="9388616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CAN Signal</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an_signal_2">
            <a:hlinkClick r:id="" action="ppaction://media"/>
            <a:extLst>
              <a:ext uri="{FF2B5EF4-FFF2-40B4-BE49-F238E27FC236}">
                <a16:creationId xmlns:a16="http://schemas.microsoft.com/office/drawing/2014/main" id="{35414E08-0CCC-1404-A157-CC56FFDD46A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360" y="1138360"/>
            <a:ext cx="8984768" cy="5053932"/>
          </a:xfrm>
          <a:prstGeom prst="rect">
            <a:avLst/>
          </a:prstGeom>
        </p:spPr>
      </p:pic>
    </p:spTree>
    <p:extLst>
      <p:ext uri="{BB962C8B-B14F-4D97-AF65-F5344CB8AC3E}">
        <p14:creationId xmlns:p14="http://schemas.microsoft.com/office/powerpoint/2010/main" val="324731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CAN Circuit Check</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an_circuit_check">
            <a:hlinkClick r:id="" action="ppaction://media"/>
            <a:extLst>
              <a:ext uri="{FF2B5EF4-FFF2-40B4-BE49-F238E27FC236}">
                <a16:creationId xmlns:a16="http://schemas.microsoft.com/office/drawing/2014/main" id="{DF2A8519-EAB3-57D9-FB9B-852AD15CF60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6945" y="1282149"/>
            <a:ext cx="8770110" cy="4933187"/>
          </a:xfrm>
          <a:prstGeom prst="rect">
            <a:avLst/>
          </a:prstGeom>
        </p:spPr>
      </p:pic>
    </p:spTree>
    <p:extLst>
      <p:ext uri="{BB962C8B-B14F-4D97-AF65-F5344CB8AC3E}">
        <p14:creationId xmlns:p14="http://schemas.microsoft.com/office/powerpoint/2010/main" val="254123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11" name="Title 10">
            <a:extLst>
              <a:ext uri="{FF2B5EF4-FFF2-40B4-BE49-F238E27FC236}">
                <a16:creationId xmlns:a16="http://schemas.microsoft.com/office/drawing/2014/main" id="{651D07FF-11F9-F4D2-3F79-3AA5C4A725BF}"/>
              </a:ext>
            </a:extLst>
          </p:cNvPr>
          <p:cNvSpPr>
            <a:spLocks noGrp="1"/>
          </p:cNvSpPr>
          <p:nvPr>
            <p:ph type="title"/>
          </p:nvPr>
        </p:nvSpPr>
        <p:spPr>
          <a:xfrm>
            <a:off x="457200" y="190868"/>
            <a:ext cx="8229600" cy="1144347"/>
          </a:xfrm>
        </p:spPr>
        <p:txBody>
          <a:bodyPr lIns="0" tIns="18000" rIns="0" bIns="18000" anchor="ctr" anchorCtr="0">
            <a:spAutoFit/>
          </a:bodyPr>
          <a:lstStyle/>
          <a:p>
            <a:r>
              <a:rPr lang="en-US" noProof="0" dirty="0"/>
              <a:t>Frequently Asked Question: What Are U Codes?</a:t>
            </a:r>
          </a:p>
        </p:txBody>
      </p:sp>
      <p:sp>
        <p:nvSpPr>
          <p:cNvPr id="12" name="Content Placeholder 11">
            <a:extLst>
              <a:ext uri="{FF2B5EF4-FFF2-40B4-BE49-F238E27FC236}">
                <a16:creationId xmlns:a16="http://schemas.microsoft.com/office/drawing/2014/main" id="{58A69580-8D93-DF3D-2991-C85B2CAF92E6}"/>
              </a:ext>
            </a:extLst>
          </p:cNvPr>
          <p:cNvSpPr>
            <a:spLocks noGrp="1"/>
          </p:cNvSpPr>
          <p:nvPr>
            <p:ph sz="quarter" idx="13"/>
          </p:nvPr>
        </p:nvSpPr>
        <p:spPr>
          <a:xfrm>
            <a:off x="457200" y="1562088"/>
            <a:ext cx="8229600" cy="405683"/>
          </a:xfrm>
        </p:spPr>
        <p:txBody>
          <a:bodyPr lIns="0" tIns="18000" rIns="0" bIns="18000" anchor="ctr" anchorCtr="0">
            <a:spAutoFit/>
          </a:bodyPr>
          <a:lstStyle/>
          <a:p>
            <a:pPr marL="0" indent="0">
              <a:spcBef>
                <a:spcPts val="600"/>
              </a:spcBef>
              <a:buNone/>
            </a:pPr>
            <a:r>
              <a:rPr lang="en-US" sz="2400" b="1" noProof="0" dirty="0"/>
              <a:t>? Frequently Asked Question</a:t>
            </a:r>
          </a:p>
        </p:txBody>
      </p:sp>
      <p:sp>
        <p:nvSpPr>
          <p:cNvPr id="13" name="Content Placeholder 12">
            <a:extLst>
              <a:ext uri="{FF2B5EF4-FFF2-40B4-BE49-F238E27FC236}">
                <a16:creationId xmlns:a16="http://schemas.microsoft.com/office/drawing/2014/main" id="{55CD8879-5F73-8C1F-AB26-FC3689CDF5FF}"/>
              </a:ext>
            </a:extLst>
          </p:cNvPr>
          <p:cNvSpPr>
            <a:spLocks noGrp="1"/>
          </p:cNvSpPr>
          <p:nvPr>
            <p:ph sz="quarter" idx="14"/>
          </p:nvPr>
        </p:nvSpPr>
        <p:spPr>
          <a:xfrm>
            <a:off x="457200" y="2392073"/>
            <a:ext cx="8229600" cy="2252343"/>
          </a:xfrm>
        </p:spPr>
        <p:txBody>
          <a:bodyPr lIns="0" tIns="18000" rIns="0" bIns="18000" anchor="ctr" anchorCtr="0">
            <a:spAutoFit/>
          </a:bodyPr>
          <a:lstStyle/>
          <a:p>
            <a:pPr marL="0" indent="0">
              <a:spcBef>
                <a:spcPts val="600"/>
              </a:spcBef>
              <a:buNone/>
            </a:pPr>
            <a:r>
              <a:rPr lang="en-US" sz="2400" b="1" noProof="0" dirty="0"/>
              <a:t>What Are U Codes? </a:t>
            </a:r>
            <a:r>
              <a:rPr lang="en-US" sz="2400" noProof="0" dirty="0"/>
              <a:t>The “U” diagnostic trouble codes were at first “undefined” but are now network-related codes. Use the network codes to help pinpoint the circuit or module that is not working correctly. Some powertrain-related faults are due to network communications errors and therefore can be detected by looking for “U” diagnostic trouble codes (</a:t>
            </a:r>
            <a:r>
              <a:rPr lang="en-US" sz="2400" spc="-300" noProof="0" dirty="0"/>
              <a:t>D T </a:t>
            </a:r>
            <a:r>
              <a:rPr lang="en-US" sz="2400" noProof="0" dirty="0"/>
              <a:t>Cs).</a:t>
            </a:r>
          </a:p>
        </p:txBody>
      </p:sp>
    </p:spTree>
    <p:extLst>
      <p:ext uri="{BB962C8B-B14F-4D97-AF65-F5344CB8AC3E}">
        <p14:creationId xmlns:p14="http://schemas.microsoft.com/office/powerpoint/2010/main" val="10216092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754" y="199207"/>
            <a:ext cx="8278446" cy="590349"/>
          </a:xfrm>
        </p:spPr>
        <p:txBody>
          <a:bodyPr wrap="square" lIns="0" tIns="18000" rIns="0" bIns="18000" anchor="ctr" anchorCtr="0">
            <a:spAutoFit/>
          </a:bodyPr>
          <a:lstStyle/>
          <a:p>
            <a:r>
              <a:rPr lang="en-US" noProof="0" dirty="0"/>
              <a:t>Question 1</a:t>
            </a:r>
          </a:p>
        </p:txBody>
      </p:sp>
      <p:sp>
        <p:nvSpPr>
          <p:cNvPr id="3" name="Content Placeholder 2"/>
          <p:cNvSpPr>
            <a:spLocks noGrp="1"/>
          </p:cNvSpPr>
          <p:nvPr>
            <p:ph sz="quarter" idx="13"/>
          </p:nvPr>
        </p:nvSpPr>
        <p:spPr>
          <a:xfrm>
            <a:off x="433754" y="1036497"/>
            <a:ext cx="8278446" cy="775015"/>
          </a:xfrm>
        </p:spPr>
        <p:txBody>
          <a:bodyPr wrap="square" lIns="0" tIns="18000" rIns="0" bIns="18000" anchor="ctr" anchorCtr="0">
            <a:spAutoFit/>
          </a:bodyPr>
          <a:lstStyle/>
          <a:p>
            <a:pPr marL="342900" indent="-342900"/>
            <a:r>
              <a:rPr lang="en-US" sz="2400" noProof="0" dirty="0"/>
              <a:t>A high-speed </a:t>
            </a:r>
            <a:r>
              <a:rPr lang="en-US" sz="2400" spc="-300" noProof="0" dirty="0"/>
              <a:t>C A </a:t>
            </a:r>
            <a:r>
              <a:rPr lang="en-US" sz="2400" noProof="0" dirty="0"/>
              <a:t>N BUS communicates with a scan tool through which terminal(s)?</a:t>
            </a:r>
          </a:p>
        </p:txBody>
      </p:sp>
      <p:sp>
        <p:nvSpPr>
          <p:cNvPr id="4" name="Content Placeholder 3">
            <a:extLst>
              <a:ext uri="{FF2B5EF4-FFF2-40B4-BE49-F238E27FC236}">
                <a16:creationId xmlns:a16="http://schemas.microsoft.com/office/drawing/2014/main" id="{C10A070E-F7D9-DC25-B2AE-7F2DADF2AAE0}"/>
              </a:ext>
            </a:extLst>
          </p:cNvPr>
          <p:cNvSpPr>
            <a:spLocks noGrp="1"/>
          </p:cNvSpPr>
          <p:nvPr>
            <p:ph sz="quarter" idx="14"/>
          </p:nvPr>
        </p:nvSpPr>
        <p:spPr>
          <a:xfrm>
            <a:off x="433754" y="2065481"/>
            <a:ext cx="8278446" cy="1744511"/>
          </a:xfrm>
        </p:spPr>
        <p:txBody>
          <a:bodyPr wrap="square" lIns="0" tIns="18000" rIns="0" bIns="18000" anchor="ctr" anchorCtr="0">
            <a:spAutoFit/>
          </a:bodyPr>
          <a:lstStyle/>
          <a:p>
            <a:pPr marL="588518" lvl="1" indent="0">
              <a:buNone/>
            </a:pPr>
            <a:r>
              <a:rPr lang="en-US" sz="2400" noProof="0" dirty="0">
                <a:solidFill>
                  <a:srgbClr val="007FA3"/>
                </a:solidFill>
              </a:rPr>
              <a:t>A.</a:t>
            </a:r>
            <a:r>
              <a:rPr lang="en-US" sz="2400" noProof="0" dirty="0"/>
              <a:t> 6 and 14</a:t>
            </a:r>
          </a:p>
          <a:p>
            <a:pPr marL="588518" lvl="1" indent="0">
              <a:buNone/>
            </a:pPr>
            <a:r>
              <a:rPr lang="en-US" sz="2400" noProof="0" dirty="0">
                <a:solidFill>
                  <a:srgbClr val="007FA3"/>
                </a:solidFill>
              </a:rPr>
              <a:t>B.</a:t>
            </a:r>
            <a:r>
              <a:rPr lang="en-US" sz="2400" noProof="0" dirty="0"/>
              <a:t> 2</a:t>
            </a:r>
          </a:p>
          <a:p>
            <a:pPr marL="588518" lvl="1" indent="0">
              <a:buNone/>
            </a:pPr>
            <a:r>
              <a:rPr lang="en-US" sz="2400" noProof="0" dirty="0">
                <a:solidFill>
                  <a:srgbClr val="007FA3"/>
                </a:solidFill>
              </a:rPr>
              <a:t>C.</a:t>
            </a:r>
            <a:r>
              <a:rPr lang="en-US" sz="2400" noProof="0" dirty="0"/>
              <a:t> 7 and 15</a:t>
            </a:r>
          </a:p>
          <a:p>
            <a:pPr marL="588518" lvl="1" indent="0">
              <a:buNone/>
            </a:pPr>
            <a:r>
              <a:rPr lang="en-US" sz="2400" noProof="0" dirty="0">
                <a:solidFill>
                  <a:srgbClr val="007FA3"/>
                </a:solidFill>
              </a:rPr>
              <a:t>D.</a:t>
            </a:r>
            <a:r>
              <a:rPr lang="en-US" sz="2400" noProof="0" dirty="0"/>
              <a:t> 4 and 16</a:t>
            </a:r>
            <a:endParaRPr lang="en-IN" sz="2400" dirty="0"/>
          </a:p>
        </p:txBody>
      </p:sp>
    </p:spTree>
    <p:extLst>
      <p:ext uri="{BB962C8B-B14F-4D97-AF65-F5344CB8AC3E}">
        <p14:creationId xmlns:p14="http://schemas.microsoft.com/office/powerpoint/2010/main" val="17500488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754" y="199207"/>
            <a:ext cx="8278446" cy="590349"/>
          </a:xfrm>
        </p:spPr>
        <p:txBody>
          <a:bodyPr wrap="square" lIns="0" tIns="18000" rIns="0" bIns="18000" anchor="ctr" anchorCtr="0">
            <a:spAutoFit/>
          </a:bodyPr>
          <a:lstStyle/>
          <a:p>
            <a:r>
              <a:rPr lang="en-US" noProof="0" dirty="0"/>
              <a:t>Answer 1</a:t>
            </a:r>
          </a:p>
        </p:txBody>
      </p:sp>
      <p:sp>
        <p:nvSpPr>
          <p:cNvPr id="3" name="Content Placeholder 2"/>
          <p:cNvSpPr>
            <a:spLocks noGrp="1"/>
          </p:cNvSpPr>
          <p:nvPr>
            <p:ph sz="quarter" idx="13"/>
          </p:nvPr>
        </p:nvSpPr>
        <p:spPr>
          <a:xfrm>
            <a:off x="433754" y="1036497"/>
            <a:ext cx="8278446" cy="775015"/>
          </a:xfrm>
        </p:spPr>
        <p:txBody>
          <a:bodyPr wrap="square" lIns="0" tIns="18000" rIns="0" bIns="18000" anchor="ctr" anchorCtr="0">
            <a:spAutoFit/>
          </a:bodyPr>
          <a:lstStyle/>
          <a:p>
            <a:pPr marL="342900" indent="-342900"/>
            <a:r>
              <a:rPr lang="en-US" sz="2400" noProof="0" dirty="0"/>
              <a:t>A high-speed </a:t>
            </a:r>
            <a:r>
              <a:rPr lang="en-US" sz="2400" spc="-300" noProof="0" dirty="0"/>
              <a:t>C A </a:t>
            </a:r>
            <a:r>
              <a:rPr lang="en-US" sz="2400" noProof="0" dirty="0"/>
              <a:t>N BUS communicates with a scan tool through which terminal(s)?</a:t>
            </a:r>
          </a:p>
        </p:txBody>
      </p:sp>
      <p:sp>
        <p:nvSpPr>
          <p:cNvPr id="4" name="Content Placeholder 3">
            <a:extLst>
              <a:ext uri="{FF2B5EF4-FFF2-40B4-BE49-F238E27FC236}">
                <a16:creationId xmlns:a16="http://schemas.microsoft.com/office/drawing/2014/main" id="{C10A070E-F7D9-DC25-B2AE-7F2DADF2AAE0}"/>
              </a:ext>
            </a:extLst>
          </p:cNvPr>
          <p:cNvSpPr>
            <a:spLocks noGrp="1"/>
          </p:cNvSpPr>
          <p:nvPr>
            <p:ph sz="quarter" idx="14"/>
          </p:nvPr>
        </p:nvSpPr>
        <p:spPr>
          <a:xfrm>
            <a:off x="433754" y="1996346"/>
            <a:ext cx="8278446" cy="405683"/>
          </a:xfrm>
        </p:spPr>
        <p:txBody>
          <a:bodyPr wrap="square" lIns="0" tIns="18000" rIns="0" bIns="18000" anchor="ctr" anchorCtr="0">
            <a:spAutoFit/>
          </a:bodyPr>
          <a:lstStyle/>
          <a:p>
            <a:pPr marL="588518" lvl="1" indent="0">
              <a:buNone/>
            </a:pPr>
            <a:r>
              <a:rPr lang="en-US" sz="2400" noProof="0" dirty="0">
                <a:solidFill>
                  <a:srgbClr val="007FA3"/>
                </a:solidFill>
              </a:rPr>
              <a:t>A.</a:t>
            </a:r>
            <a:r>
              <a:rPr lang="en-US" sz="2400" noProof="0" dirty="0"/>
              <a:t> 6 and 14</a:t>
            </a:r>
          </a:p>
        </p:txBody>
      </p:sp>
    </p:spTree>
    <p:extLst>
      <p:ext uri="{BB962C8B-B14F-4D97-AF65-F5344CB8AC3E}">
        <p14:creationId xmlns:p14="http://schemas.microsoft.com/office/powerpoint/2010/main" val="336280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9E26F-3826-C9CB-EED6-77407B24833B}"/>
              </a:ext>
            </a:extLst>
          </p:cNvPr>
          <p:cNvSpPr>
            <a:spLocks noGrp="1"/>
          </p:cNvSpPr>
          <p:nvPr>
            <p:ph type="title"/>
          </p:nvPr>
        </p:nvSpPr>
        <p:spPr>
          <a:xfrm>
            <a:off x="457200" y="237884"/>
            <a:ext cx="8229600" cy="498478"/>
          </a:xfrm>
        </p:spPr>
        <p:txBody>
          <a:bodyPr lIns="0" tIns="18000" rIns="0" bIns="18000" anchor="ctr">
            <a:spAutoFit/>
          </a:bodyPr>
          <a:lstStyle/>
          <a:p>
            <a:r>
              <a:rPr lang="en-US" noProof="0" dirty="0"/>
              <a:t>Atom Nucleus &amp; Balanced Atom</a:t>
            </a:r>
            <a:endParaRPr lang="en-US" dirty="0"/>
          </a:p>
        </p:txBody>
      </p:sp>
      <p:pic>
        <p:nvPicPr>
          <p:cNvPr id="10" name="Picture 9" descr="An illustration of the nucleus of an atom with a positively charged proton at the center and three negatively charged electrons orbiting around it in elliptical orbits.">
            <a:extLst>
              <a:ext uri="{FF2B5EF4-FFF2-40B4-BE49-F238E27FC236}">
                <a16:creationId xmlns:a16="http://schemas.microsoft.com/office/drawing/2014/main" id="{269EE61A-EC6A-40C7-7991-2D4626C6CE2F}"/>
              </a:ext>
            </a:extLst>
          </p:cNvPr>
          <p:cNvPicPr>
            <a:picLocks noChangeAspect="1"/>
          </p:cNvPicPr>
          <p:nvPr/>
        </p:nvPicPr>
        <p:blipFill rotWithShape="1">
          <a:blip r:embed="rId2"/>
          <a:srcRect b="6666"/>
          <a:stretch/>
        </p:blipFill>
        <p:spPr>
          <a:xfrm>
            <a:off x="680017" y="1358059"/>
            <a:ext cx="3097663" cy="3284624"/>
          </a:xfrm>
          <a:prstGeom prst="rect">
            <a:avLst/>
          </a:prstGeom>
        </p:spPr>
      </p:pic>
      <p:sp>
        <p:nvSpPr>
          <p:cNvPr id="3" name="Content Placeholder 2">
            <a:extLst>
              <a:ext uri="{FF2B5EF4-FFF2-40B4-BE49-F238E27FC236}">
                <a16:creationId xmlns:a16="http://schemas.microsoft.com/office/drawing/2014/main" id="{C9370326-9761-FD30-5C54-012618EBE823}"/>
              </a:ext>
            </a:extLst>
          </p:cNvPr>
          <p:cNvSpPr>
            <a:spLocks noGrp="1"/>
          </p:cNvSpPr>
          <p:nvPr>
            <p:ph sz="quarter" idx="13"/>
          </p:nvPr>
        </p:nvSpPr>
        <p:spPr>
          <a:xfrm>
            <a:off x="457200" y="4957670"/>
            <a:ext cx="3739896" cy="959681"/>
          </a:xfrm>
        </p:spPr>
        <p:txBody>
          <a:bodyPr wrap="square" lIns="0" tIns="18000" rIns="0" bIns="18000" anchor="ctr">
            <a:spAutoFit/>
          </a:bodyPr>
          <a:lstStyle/>
          <a:p>
            <a:pPr marL="0" indent="0">
              <a:buNone/>
            </a:pPr>
            <a:r>
              <a:rPr lang="en-US" sz="2000" b="1" noProof="0" dirty="0"/>
              <a:t>Figure 9.2</a:t>
            </a:r>
            <a:r>
              <a:rPr lang="en-US" sz="2000" noProof="0" dirty="0"/>
              <a:t> Nucleus of an atom has a positive (+) charge and the surrounding electrons have a</a:t>
            </a:r>
            <a:endParaRPr lang="en-US" sz="2000" dirty="0"/>
          </a:p>
        </p:txBody>
      </p:sp>
      <p:sp>
        <p:nvSpPr>
          <p:cNvPr id="4" name="Content Placeholder 3">
            <a:extLst>
              <a:ext uri="{FF2B5EF4-FFF2-40B4-BE49-F238E27FC236}">
                <a16:creationId xmlns:a16="http://schemas.microsoft.com/office/drawing/2014/main" id="{42DF2116-95CA-493B-BC1B-F472B2715982}"/>
              </a:ext>
            </a:extLst>
          </p:cNvPr>
          <p:cNvSpPr>
            <a:spLocks noGrp="1"/>
          </p:cNvSpPr>
          <p:nvPr>
            <p:ph sz="quarter" idx="14"/>
          </p:nvPr>
        </p:nvSpPr>
        <p:spPr>
          <a:xfrm>
            <a:off x="429768" y="5968426"/>
            <a:ext cx="969264" cy="344128"/>
          </a:xfrm>
        </p:spPr>
        <p:txBody>
          <a:bodyPr wrap="square" lIns="0" tIns="18000" rIns="0" bIns="18000" anchor="ctr">
            <a:spAutoFit/>
          </a:bodyPr>
          <a:lstStyle/>
          <a:p>
            <a:pPr marL="101600" indent="-101600">
              <a:buNone/>
            </a:pPr>
            <a:r>
              <a:rPr lang="en-US" sz="2000" dirty="0"/>
              <a:t>negative</a:t>
            </a:r>
          </a:p>
        </p:txBody>
      </p:sp>
      <p:graphicFrame>
        <p:nvGraphicFramePr>
          <p:cNvPr id="9" name="Object 8" descr="Open parenthesis minus close parenthesis&#10;">
            <a:extLst>
              <a:ext uri="{FF2B5EF4-FFF2-40B4-BE49-F238E27FC236}">
                <a16:creationId xmlns:a16="http://schemas.microsoft.com/office/drawing/2014/main" id="{9864563B-F5D5-CC26-3E10-2DA2646E76AF}"/>
              </a:ext>
            </a:extLst>
          </p:cNvPr>
          <p:cNvGraphicFramePr>
            <a:graphicFrameLocks noChangeAspect="1"/>
          </p:cNvGraphicFramePr>
          <p:nvPr>
            <p:extLst>
              <p:ext uri="{D42A27DB-BD31-4B8C-83A1-F6EECF244321}">
                <p14:modId xmlns:p14="http://schemas.microsoft.com/office/powerpoint/2010/main" val="2409281034"/>
              </p:ext>
            </p:extLst>
          </p:nvPr>
        </p:nvGraphicFramePr>
        <p:xfrm>
          <a:off x="1473962" y="5993321"/>
          <a:ext cx="384175" cy="387350"/>
        </p:xfrm>
        <a:graphic>
          <a:graphicData uri="http://schemas.openxmlformats.org/presentationml/2006/ole">
            <mc:AlternateContent xmlns:mc="http://schemas.openxmlformats.org/markup-compatibility/2006">
              <mc:Choice xmlns:v="urn:schemas-microsoft-com:vml" Requires="v">
                <p:oleObj name="Equation" r:id="rId3" imgW="253800" imgH="253800" progId="Equation.DSMT4">
                  <p:embed/>
                </p:oleObj>
              </mc:Choice>
              <mc:Fallback>
                <p:oleObj name="Equation" r:id="rId3" imgW="253800" imgH="253800" progId="Equation.DSMT4">
                  <p:embed/>
                  <p:pic>
                    <p:nvPicPr>
                      <p:cNvPr id="31" name="Object 30" descr="Uppercase F subscript uppercase R Baseline equals Start Root (100 uppercase N) squared plus (150 uppercase N) squared minus 2 (100 uppercase N) (150 uppercase N) cosine 115 degrees End Root.&#10;">
                        <a:extLst>
                          <a:ext uri="{FF2B5EF4-FFF2-40B4-BE49-F238E27FC236}">
                            <a16:creationId xmlns:a16="http://schemas.microsoft.com/office/drawing/2014/main" id="{FF0C37DD-1DF0-4D0A-1C80-3E8FC6F73587}"/>
                          </a:ext>
                        </a:extLst>
                      </p:cNvPr>
                      <p:cNvPicPr/>
                      <p:nvPr/>
                    </p:nvPicPr>
                    <p:blipFill>
                      <a:blip r:embed="rId4"/>
                      <a:stretch>
                        <a:fillRect/>
                      </a:stretch>
                    </p:blipFill>
                    <p:spPr>
                      <a:xfrm>
                        <a:off x="1473962" y="5993321"/>
                        <a:ext cx="384175" cy="38735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B7753F19-42F2-0B2C-CE1C-F2DFBAD34B00}"/>
              </a:ext>
            </a:extLst>
          </p:cNvPr>
          <p:cNvSpPr>
            <a:spLocks noGrp="1"/>
          </p:cNvSpPr>
          <p:nvPr>
            <p:ph sz="quarter" idx="15"/>
          </p:nvPr>
        </p:nvSpPr>
        <p:spPr>
          <a:xfrm>
            <a:off x="1911096" y="5977570"/>
            <a:ext cx="813816" cy="344128"/>
          </a:xfrm>
        </p:spPr>
        <p:txBody>
          <a:bodyPr wrap="square" lIns="0" tIns="18000" rIns="0" bIns="18000" anchor="ctr">
            <a:spAutoFit/>
          </a:bodyPr>
          <a:lstStyle/>
          <a:p>
            <a:pPr marL="101600" indent="-101600">
              <a:buNone/>
            </a:pPr>
            <a:r>
              <a:rPr lang="en-US" sz="2000" dirty="0"/>
              <a:t>charge</a:t>
            </a:r>
          </a:p>
        </p:txBody>
      </p:sp>
      <p:pic>
        <p:nvPicPr>
          <p:cNvPr id="11" name="Picture 10" descr="An illustration of six protons in the nucleus and six electrons orbiting around it in an anticlockwise direction. &#10;">
            <a:extLst>
              <a:ext uri="{FF2B5EF4-FFF2-40B4-BE49-F238E27FC236}">
                <a16:creationId xmlns:a16="http://schemas.microsoft.com/office/drawing/2014/main" id="{79A709DC-A2D4-146C-4B1E-19613CC968AC}"/>
              </a:ext>
            </a:extLst>
          </p:cNvPr>
          <p:cNvPicPr>
            <a:picLocks noChangeAspect="1"/>
          </p:cNvPicPr>
          <p:nvPr/>
        </p:nvPicPr>
        <p:blipFill rotWithShape="1">
          <a:blip r:embed="rId5"/>
          <a:srcRect b="4583"/>
          <a:stretch/>
        </p:blipFill>
        <p:spPr>
          <a:xfrm>
            <a:off x="4819268" y="1402596"/>
            <a:ext cx="3020179" cy="3052672"/>
          </a:xfrm>
          <a:prstGeom prst="rect">
            <a:avLst/>
          </a:prstGeom>
        </p:spPr>
      </p:pic>
      <p:sp>
        <p:nvSpPr>
          <p:cNvPr id="6" name="Content Placeholder 5">
            <a:extLst>
              <a:ext uri="{FF2B5EF4-FFF2-40B4-BE49-F238E27FC236}">
                <a16:creationId xmlns:a16="http://schemas.microsoft.com/office/drawing/2014/main" id="{D0D0A906-7819-48A6-CC1C-A6E4DBFB0924}"/>
              </a:ext>
            </a:extLst>
          </p:cNvPr>
          <p:cNvSpPr>
            <a:spLocks noGrp="1"/>
          </p:cNvSpPr>
          <p:nvPr>
            <p:ph sz="quarter" idx="16"/>
          </p:nvPr>
        </p:nvSpPr>
        <p:spPr>
          <a:xfrm>
            <a:off x="4636008" y="5157726"/>
            <a:ext cx="4050792" cy="1267458"/>
          </a:xfrm>
        </p:spPr>
        <p:txBody>
          <a:bodyPr wrap="square" lIns="0" tIns="18000" rIns="0" bIns="18000" anchor="ctr">
            <a:spAutoFit/>
          </a:bodyPr>
          <a:lstStyle/>
          <a:p>
            <a:pPr marL="0" indent="0">
              <a:buNone/>
            </a:pPr>
            <a:r>
              <a:rPr lang="en-US" sz="2000" b="1" noProof="0" dirty="0"/>
              <a:t>Figure 9.3</a:t>
            </a:r>
            <a:r>
              <a:rPr lang="en-US" sz="2000" noProof="0" dirty="0"/>
              <a:t> Figure shows a balanced atom. The number of electrons is the same as the number of protons in the nucleus.</a:t>
            </a:r>
          </a:p>
        </p:txBody>
      </p:sp>
    </p:spTree>
    <p:extLst>
      <p:ext uri="{BB962C8B-B14F-4D97-AF65-F5344CB8AC3E}">
        <p14:creationId xmlns:p14="http://schemas.microsoft.com/office/powerpoint/2010/main" val="23588038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9137"/>
            <a:ext cx="8229600" cy="590349"/>
          </a:xfrm>
        </p:spPr>
        <p:txBody>
          <a:bodyPr lIns="0" tIns="18000" rIns="0" bIns="18000" anchor="ctr" anchorCtr="0">
            <a:spAutoFit/>
          </a:bodyPr>
          <a:lstStyle/>
          <a:p>
            <a:r>
              <a:rPr lang="en-US" noProof="0" dirty="0"/>
              <a:t>Summary </a:t>
            </a:r>
            <a:r>
              <a:rPr lang="en-US" sz="2800" noProof="0" dirty="0"/>
              <a:t>(1 of 2)</a:t>
            </a:r>
          </a:p>
        </p:txBody>
      </p:sp>
      <p:sp>
        <p:nvSpPr>
          <p:cNvPr id="3" name="Content Placeholder 2"/>
          <p:cNvSpPr>
            <a:spLocks noGrp="1"/>
          </p:cNvSpPr>
          <p:nvPr>
            <p:ph sz="quarter" idx="13"/>
          </p:nvPr>
        </p:nvSpPr>
        <p:spPr>
          <a:xfrm>
            <a:off x="457200" y="1033792"/>
            <a:ext cx="8232775" cy="4191335"/>
          </a:xfrm>
          <a:prstGeom prst="rect">
            <a:avLst/>
          </a:prstGeom>
        </p:spPr>
        <p:txBody>
          <a:bodyPr lIns="0" tIns="18000" rIns="0" bIns="18000" anchor="ctr" anchorCtr="0">
            <a:spAutoFit/>
          </a:bodyPr>
          <a:lstStyle/>
          <a:p>
            <a:pPr marL="342900" indent="-342900">
              <a:spcBef>
                <a:spcPts val="600"/>
              </a:spcBef>
            </a:pPr>
            <a:r>
              <a:rPr lang="en-US" sz="2400" noProof="0" dirty="0"/>
              <a:t>Electricity is movement of electrons from one atom to another.</a:t>
            </a:r>
          </a:p>
          <a:p>
            <a:pPr marL="342900" indent="-342900">
              <a:spcBef>
                <a:spcPts val="600"/>
              </a:spcBef>
            </a:pPr>
            <a:r>
              <a:rPr lang="en-US" sz="2400" noProof="0" dirty="0"/>
              <a:t>Automotive electricity uses conventional theory </a:t>
            </a:r>
          </a:p>
          <a:p>
            <a:pPr marL="829818" lvl="1" indent="-342900"/>
            <a:r>
              <a:rPr lang="en-US" sz="2400" noProof="0" dirty="0"/>
              <a:t>Electricity flows from + to - </a:t>
            </a:r>
          </a:p>
          <a:p>
            <a:pPr marL="342900" indent="-342900">
              <a:spcBef>
                <a:spcPts val="600"/>
              </a:spcBef>
            </a:pPr>
            <a:r>
              <a:rPr lang="en-US" sz="2400" noProof="0" dirty="0"/>
              <a:t>Ampere is the measure of amount of current flow.</a:t>
            </a:r>
          </a:p>
          <a:p>
            <a:pPr marL="342900" indent="-342900">
              <a:spcBef>
                <a:spcPts val="600"/>
              </a:spcBef>
            </a:pPr>
            <a:r>
              <a:rPr lang="en-US" sz="2400" noProof="0" dirty="0"/>
              <a:t>Voltage is the unit of electrical pressure</a:t>
            </a:r>
            <a:endParaRPr lang="en-US" sz="2000" noProof="0" dirty="0"/>
          </a:p>
          <a:p>
            <a:pPr marL="342900" indent="-342900">
              <a:spcBef>
                <a:spcPts val="600"/>
              </a:spcBef>
            </a:pPr>
            <a:r>
              <a:rPr lang="en-US" sz="2400" noProof="0" dirty="0"/>
              <a:t>Ohm is unit of electrical resistance</a:t>
            </a:r>
          </a:p>
          <a:p>
            <a:pPr marL="342900" indent="-342900">
              <a:spcBef>
                <a:spcPts val="600"/>
              </a:spcBef>
            </a:pPr>
            <a:r>
              <a:rPr lang="en-US" sz="2400" noProof="0" dirty="0"/>
              <a:t>Complete circuit: power source, a circuit protection device, path, load, ground return path, and a switch or a control device.</a:t>
            </a:r>
          </a:p>
        </p:txBody>
      </p:sp>
    </p:spTree>
    <p:extLst>
      <p:ext uri="{BB962C8B-B14F-4D97-AF65-F5344CB8AC3E}">
        <p14:creationId xmlns:p14="http://schemas.microsoft.com/office/powerpoint/2010/main" val="3021951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9138"/>
            <a:ext cx="8229600" cy="590349"/>
          </a:xfrm>
        </p:spPr>
        <p:txBody>
          <a:bodyPr lIns="0" tIns="18000" rIns="0" bIns="18000" anchor="ctr" anchorCtr="0">
            <a:spAutoFit/>
          </a:bodyPr>
          <a:lstStyle/>
          <a:p>
            <a:r>
              <a:rPr lang="en-US" noProof="0" dirty="0"/>
              <a:t>Summary </a:t>
            </a:r>
            <a:r>
              <a:rPr lang="en-US" sz="2800" noProof="0" dirty="0"/>
              <a:t>(2 of 2)</a:t>
            </a:r>
          </a:p>
        </p:txBody>
      </p:sp>
      <p:sp>
        <p:nvSpPr>
          <p:cNvPr id="3" name="Content Placeholder 2"/>
          <p:cNvSpPr>
            <a:spLocks noGrp="1"/>
          </p:cNvSpPr>
          <p:nvPr>
            <p:ph sz="quarter" idx="13"/>
          </p:nvPr>
        </p:nvSpPr>
        <p:spPr>
          <a:xfrm>
            <a:off x="457200" y="1032151"/>
            <a:ext cx="8232775" cy="4345223"/>
          </a:xfrm>
          <a:prstGeom prst="rect">
            <a:avLst/>
          </a:prstGeom>
        </p:spPr>
        <p:txBody>
          <a:bodyPr lIns="0" tIns="18000" rIns="0" bIns="18000" anchor="ctr" anchorCtr="0">
            <a:spAutoFit/>
          </a:bodyPr>
          <a:lstStyle/>
          <a:p>
            <a:pPr marL="342900" indent="-342900">
              <a:spcBef>
                <a:spcPts val="600"/>
              </a:spcBef>
            </a:pPr>
            <a:r>
              <a:rPr lang="en-US" sz="2400" noProof="0" dirty="0"/>
              <a:t>Circuit testers include test lights and fused jumper leads.</a:t>
            </a:r>
          </a:p>
          <a:p>
            <a:pPr marL="342900" indent="-342900">
              <a:spcBef>
                <a:spcPts val="600"/>
              </a:spcBef>
            </a:pPr>
            <a:r>
              <a:rPr lang="en-US" sz="2400" noProof="0" dirty="0"/>
              <a:t>A terminal is the metal end of a wire</a:t>
            </a:r>
          </a:p>
          <a:p>
            <a:pPr marL="342900" indent="-342900">
              <a:spcBef>
                <a:spcPts val="600"/>
              </a:spcBef>
            </a:pPr>
            <a:r>
              <a:rPr lang="en-US" sz="2400" dirty="0"/>
              <a:t>A c</a:t>
            </a:r>
            <a:r>
              <a:rPr lang="en-US" sz="2400" noProof="0" dirty="0"/>
              <a:t>onnector is the plastic housing for the terminal.</a:t>
            </a:r>
          </a:p>
          <a:p>
            <a:pPr marL="342900" indent="-342900">
              <a:spcBef>
                <a:spcPts val="600"/>
              </a:spcBef>
            </a:pPr>
            <a:r>
              <a:rPr lang="en-US" sz="2400" noProof="0" dirty="0"/>
              <a:t>The use of a network for module communications </a:t>
            </a:r>
          </a:p>
          <a:p>
            <a:pPr marL="829818" lvl="1" indent="-342900"/>
            <a:r>
              <a:rPr lang="en-US" sz="2400" noProof="0" dirty="0"/>
              <a:t>Reduces number of wires and connections needed.</a:t>
            </a:r>
          </a:p>
          <a:p>
            <a:pPr marL="342900" indent="-342900">
              <a:spcBef>
                <a:spcPts val="600"/>
              </a:spcBef>
            </a:pPr>
            <a:r>
              <a:rPr lang="en-US" sz="2400" spc="-300" noProof="0" dirty="0"/>
              <a:t>S A </a:t>
            </a:r>
            <a:r>
              <a:rPr lang="en-US" sz="2400" noProof="0" dirty="0"/>
              <a:t>E communication classifications for vehicle communications system:</a:t>
            </a:r>
          </a:p>
          <a:p>
            <a:pPr marL="829818" lvl="1" indent="-342900"/>
            <a:r>
              <a:rPr lang="en-US" sz="2400" noProof="0" dirty="0"/>
              <a:t>Class A (low speed)</a:t>
            </a:r>
          </a:p>
          <a:p>
            <a:pPr marL="829818" lvl="1" indent="-342900"/>
            <a:r>
              <a:rPr lang="en-US" sz="2400" noProof="0" dirty="0"/>
              <a:t>Class B (medium speed)</a:t>
            </a:r>
          </a:p>
          <a:p>
            <a:pPr marL="829818" lvl="1" indent="-342900"/>
            <a:r>
              <a:rPr lang="en-US" sz="2400" noProof="0" dirty="0"/>
              <a:t>Class C (</a:t>
            </a:r>
            <a:r>
              <a:rPr lang="en-IN" sz="2400" noProof="0" dirty="0"/>
              <a:t>high speed)</a:t>
            </a:r>
            <a:endParaRPr lang="en-US" sz="2400" noProof="0" dirty="0"/>
          </a:p>
        </p:txBody>
      </p:sp>
    </p:spTree>
    <p:extLst>
      <p:ext uri="{BB962C8B-B14F-4D97-AF65-F5344CB8AC3E}">
        <p14:creationId xmlns:p14="http://schemas.microsoft.com/office/powerpoint/2010/main" val="34978749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Automatic Transmissions and Transaxles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207264" y="3379648"/>
            <a:ext cx="8305800" cy="769441"/>
          </a:xfrm>
          <a:prstGeom prst="rect">
            <a:avLst/>
          </a:prstGeom>
          <a:noFill/>
        </p:spPr>
        <p:txBody>
          <a:bodyPr wrap="square" rtlCol="0">
            <a:spAutoFit/>
          </a:bodyPr>
          <a:lstStyle/>
          <a:p>
            <a:r>
              <a:rPr lang="en-US" sz="2200" dirty="0"/>
              <a:t>Videos Link: </a:t>
            </a:r>
            <a:r>
              <a:rPr lang="en-US" sz="2200" dirty="0">
                <a:hlinkClick r:id="rId3"/>
              </a:rPr>
              <a:t>(A2) Automatic Transmissions and Transaxles Videos</a:t>
            </a:r>
            <a:endParaRPr lang="en-US" sz="22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207264" y="4421407"/>
            <a:ext cx="8305800" cy="707886"/>
          </a:xfrm>
          <a:prstGeom prst="rect">
            <a:avLst/>
          </a:prstGeom>
          <a:noFill/>
        </p:spPr>
        <p:txBody>
          <a:bodyPr wrap="square" rtlCol="0">
            <a:spAutoFit/>
          </a:bodyPr>
          <a:lstStyle/>
          <a:p>
            <a:r>
              <a:rPr lang="en-US" sz="2000" dirty="0"/>
              <a:t>Animations Link: </a:t>
            </a:r>
            <a:r>
              <a:rPr lang="en-US" sz="2000" dirty="0">
                <a:hlinkClick r:id="rId4"/>
              </a:rPr>
              <a:t>(A2) Automatic Transmissions and Transaxles Animations</a:t>
            </a:r>
            <a:endParaRPr lang="en-US" sz="2000" dirty="0"/>
          </a:p>
        </p:txBody>
      </p:sp>
      <p:sp>
        <p:nvSpPr>
          <p:cNvPr id="5" name="TextBox 4">
            <a:extLst>
              <a:ext uri="{FF2B5EF4-FFF2-40B4-BE49-F238E27FC236}">
                <a16:creationId xmlns:a16="http://schemas.microsoft.com/office/drawing/2014/main" id="{66459B98-487A-27A0-D79D-58B7A6DE5441}"/>
              </a:ext>
            </a:extLst>
          </p:cNvPr>
          <p:cNvSpPr txBox="1"/>
          <p:nvPr/>
        </p:nvSpPr>
        <p:spPr>
          <a:xfrm>
            <a:off x="207264" y="2007513"/>
            <a:ext cx="8305800" cy="430887"/>
          </a:xfrm>
          <a:prstGeom prst="rect">
            <a:avLst/>
          </a:prstGeom>
          <a:noFill/>
        </p:spPr>
        <p:txBody>
          <a:bodyPr wrap="square" rtlCol="0">
            <a:spAutoFit/>
          </a:bodyPr>
          <a:lstStyle/>
          <a:p>
            <a:r>
              <a:rPr lang="en-US" sz="2200" dirty="0"/>
              <a:t>Videos Link: </a:t>
            </a:r>
            <a:r>
              <a:rPr lang="en-US" sz="2200" dirty="0">
                <a:hlinkClick r:id="rId5"/>
              </a:rPr>
              <a:t>(A6) Electrical/Electronic Systems Videos</a:t>
            </a:r>
            <a:endParaRPr lang="en-US" sz="2200" dirty="0"/>
          </a:p>
        </p:txBody>
      </p:sp>
      <p:sp>
        <p:nvSpPr>
          <p:cNvPr id="6" name="TextBox 5">
            <a:extLst>
              <a:ext uri="{FF2B5EF4-FFF2-40B4-BE49-F238E27FC236}">
                <a16:creationId xmlns:a16="http://schemas.microsoft.com/office/drawing/2014/main" id="{99745383-28C0-5D02-6CA0-65510908DAA8}"/>
              </a:ext>
            </a:extLst>
          </p:cNvPr>
          <p:cNvSpPr txBox="1"/>
          <p:nvPr/>
        </p:nvSpPr>
        <p:spPr>
          <a:xfrm>
            <a:off x="207264" y="2676443"/>
            <a:ext cx="8305800" cy="430887"/>
          </a:xfrm>
          <a:prstGeom prst="rect">
            <a:avLst/>
          </a:prstGeom>
          <a:noFill/>
        </p:spPr>
        <p:txBody>
          <a:bodyPr wrap="square" rtlCol="0">
            <a:spAutoFit/>
          </a:bodyPr>
          <a:lstStyle/>
          <a:p>
            <a:r>
              <a:rPr lang="en-US" sz="2200" dirty="0"/>
              <a:t>Animations Link: </a:t>
            </a:r>
            <a:r>
              <a:rPr lang="en-US" sz="2200" dirty="0">
                <a:hlinkClick r:id="rId6"/>
              </a:rPr>
              <a:t>(A6) Electrical/Electronic Systems Animations</a:t>
            </a:r>
            <a:endParaRPr lang="en-US" sz="2200" dirty="0"/>
          </a:p>
        </p:txBody>
      </p:sp>
    </p:spTree>
    <p:extLst>
      <p:ext uri="{BB962C8B-B14F-4D97-AF65-F5344CB8AC3E}">
        <p14:creationId xmlns:p14="http://schemas.microsoft.com/office/powerpoint/2010/main" val="33809045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57200" y="190800"/>
            <a:ext cx="8236654" cy="590349"/>
          </a:xfrm>
        </p:spPr>
        <p:txBody>
          <a:bodyPr wrap="square" lIns="0" tIns="18000" rIns="0" bIns="18000" rtlCol="0" anchor="ctr">
            <a:spAutoFit/>
          </a:bodyPr>
          <a:lstStyle/>
          <a:p>
            <a:pPr eaLnBrk="1" fontAlgn="auto" hangingPunct="1">
              <a:spcAft>
                <a:spcPts val="0"/>
              </a:spcAft>
              <a:defRPr/>
            </a:pPr>
            <a:r>
              <a:rPr lang="en-US" sz="3600" b="1" noProof="0"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46260"/>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86649"/>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noProof="0"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87224"/>
            <a:ext cx="8229600" cy="590349"/>
          </a:xfrm>
        </p:spPr>
        <p:txBody>
          <a:bodyPr lIns="0" tIns="18000" rIns="0" bIns="18000" anchor="ctr" anchorCtr="0">
            <a:spAutoFit/>
          </a:bodyPr>
          <a:lstStyle/>
          <a:p>
            <a:r>
              <a:rPr lang="en-US" noProof="0" dirty="0"/>
              <a:t>Figure 9.4</a:t>
            </a:r>
          </a:p>
        </p:txBody>
      </p:sp>
      <p:sp>
        <p:nvSpPr>
          <p:cNvPr id="3" name="Content Placeholder 2">
            <a:extLst>
              <a:ext uri="{FF2B5EF4-FFF2-40B4-BE49-F238E27FC236}">
                <a16:creationId xmlns:a16="http://schemas.microsoft.com/office/drawing/2014/main" id="{2298DE3C-678B-88F9-8211-C0A235C1D0DC}"/>
              </a:ext>
            </a:extLst>
          </p:cNvPr>
          <p:cNvSpPr>
            <a:spLocks noGrp="1"/>
          </p:cNvSpPr>
          <p:nvPr>
            <p:ph sz="quarter" idx="13"/>
          </p:nvPr>
        </p:nvSpPr>
        <p:spPr>
          <a:xfrm>
            <a:off x="457200" y="966647"/>
            <a:ext cx="8232775" cy="405683"/>
          </a:xfrm>
        </p:spPr>
        <p:txBody>
          <a:bodyPr lIns="0" tIns="18000" rIns="0" bIns="18000" anchor="ctr" anchorCtr="0">
            <a:spAutoFit/>
          </a:bodyPr>
          <a:lstStyle/>
          <a:p>
            <a:pPr marL="0" indent="0">
              <a:buNone/>
            </a:pPr>
            <a:r>
              <a:rPr lang="en-US" sz="2400" noProof="0" dirty="0"/>
              <a:t>Unlike charges attract and like charges repel.</a:t>
            </a:r>
          </a:p>
        </p:txBody>
      </p:sp>
      <p:pic>
        <p:nvPicPr>
          <p:cNvPr id="6" name="Picture 5" descr="An illustration of three magnets; the south pole of the first magnet is attracted to the north pole of the second magnet thus becoming attached to the first, and the south pole of the third magnet repels the south pole of the second magnet. &#10;">
            <a:extLst>
              <a:ext uri="{FF2B5EF4-FFF2-40B4-BE49-F238E27FC236}">
                <a16:creationId xmlns:a16="http://schemas.microsoft.com/office/drawing/2014/main" id="{2CC01CB1-3C12-7DA2-DC1E-948E8C28BEFC}"/>
              </a:ext>
            </a:extLst>
          </p:cNvPr>
          <p:cNvPicPr>
            <a:picLocks noChangeAspect="1"/>
          </p:cNvPicPr>
          <p:nvPr/>
        </p:nvPicPr>
        <p:blipFill rotWithShape="1">
          <a:blip r:embed="rId2"/>
          <a:srcRect b="24748"/>
          <a:stretch/>
        </p:blipFill>
        <p:spPr>
          <a:xfrm>
            <a:off x="415636" y="2698954"/>
            <a:ext cx="8312728" cy="1124038"/>
          </a:xfrm>
          <a:prstGeom prst="rect">
            <a:avLst/>
          </a:prstGeom>
        </p:spPr>
      </p:pic>
    </p:spTree>
    <p:extLst>
      <p:ext uri="{BB962C8B-B14F-4D97-AF65-F5344CB8AC3E}">
        <p14:creationId xmlns:p14="http://schemas.microsoft.com/office/powerpoint/2010/main" val="3221122698"/>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705</TotalTime>
  <Words>7895</Words>
  <Application>Microsoft Office PowerPoint</Application>
  <PresentationFormat>On-screen Show (4:3)</PresentationFormat>
  <Paragraphs>573</Paragraphs>
  <Slides>83</Slides>
  <Notes>65</Notes>
  <HiddenSlides>0</HiddenSlides>
  <MMClips>18</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83</vt:i4>
      </vt:variant>
    </vt:vector>
  </HeadingPairs>
  <TitlesOfParts>
    <vt:vector size="90" baseType="lpstr">
      <vt:lpstr>Arial</vt:lpstr>
      <vt:lpstr>Verdana</vt:lpstr>
      <vt:lpstr>Times New Roman</vt:lpstr>
      <vt:lpstr>Calibri</vt:lpstr>
      <vt:lpstr>1_USHE</vt:lpstr>
      <vt:lpstr>USHE</vt:lpstr>
      <vt:lpstr>Equation</vt:lpstr>
      <vt:lpstr>Automatic Transmissions and Transaxles</vt:lpstr>
      <vt:lpstr>Learning Objectives (1 of 2) </vt:lpstr>
      <vt:lpstr>Learning Objectives (2 of 2) </vt:lpstr>
      <vt:lpstr>Introduction</vt:lpstr>
      <vt:lpstr>Electricity (1 of 2)</vt:lpstr>
      <vt:lpstr>Figure 9.1</vt:lpstr>
      <vt:lpstr>Electricity (2 of 2)</vt:lpstr>
      <vt:lpstr>Atom Nucleus &amp; Balanced Atom</vt:lpstr>
      <vt:lpstr>Figure 9.4</vt:lpstr>
      <vt:lpstr>Animation: Magnets (Animation will automatically start)</vt:lpstr>
      <vt:lpstr>Conductors/Insulators </vt:lpstr>
      <vt:lpstr>Animation: Copper Atom (Animation will automatically start)</vt:lpstr>
      <vt:lpstr>Figure 9.8</vt:lpstr>
      <vt:lpstr>Figure 9.9</vt:lpstr>
      <vt:lpstr>Animation: Electron Flow (Animation will automatically start)</vt:lpstr>
      <vt:lpstr>Figure 9.11</vt:lpstr>
      <vt:lpstr>Figure 9.12</vt:lpstr>
      <vt:lpstr>Figure 9.13</vt:lpstr>
      <vt:lpstr>Figure 9.14</vt:lpstr>
      <vt:lpstr>Figure 9.15</vt:lpstr>
      <vt:lpstr>Animation: Voltage and Resistance (Animation will automatically start)</vt:lpstr>
      <vt:lpstr>Electrical Circuits</vt:lpstr>
      <vt:lpstr>Figure 9.17</vt:lpstr>
      <vt:lpstr>Animation: Battery Charge &amp; Discharge (Animation will automatically start)</vt:lpstr>
      <vt:lpstr>Electrical Schematics (1 of 3)</vt:lpstr>
      <vt:lpstr>Electrical Schematics (2 of 3)</vt:lpstr>
      <vt:lpstr>Electrical Schematics (3 of 3)</vt:lpstr>
      <vt:lpstr>Figure 9.21</vt:lpstr>
      <vt:lpstr>Figure 9.22</vt:lpstr>
      <vt:lpstr>Figure 9.23</vt:lpstr>
      <vt:lpstr>Animation: Working with Wiring Diagrams (Animation will automatically start)</vt:lpstr>
      <vt:lpstr>Figure 9.24</vt:lpstr>
      <vt:lpstr>Fused Jumper Wire</vt:lpstr>
      <vt:lpstr>Figure 9.26</vt:lpstr>
      <vt:lpstr>Figure 9.27</vt:lpstr>
      <vt:lpstr>Animation: Circuit Test, Test Light (Animation will automatically start)</vt:lpstr>
      <vt:lpstr>Digital Multimeter (D M M)</vt:lpstr>
      <vt:lpstr>Chart 9.1</vt:lpstr>
      <vt:lpstr>Figure 9.30</vt:lpstr>
      <vt:lpstr>Figure 9.31</vt:lpstr>
      <vt:lpstr>Animation: Test Bulb (Animation will automatically start)</vt:lpstr>
      <vt:lpstr>Figure 9.32</vt:lpstr>
      <vt:lpstr>Testing for Current</vt:lpstr>
      <vt:lpstr>Induction Ammeters</vt:lpstr>
      <vt:lpstr>Animation: Battery Drain Test, Clamp Meter (Animation will automatically start)</vt:lpstr>
      <vt:lpstr>Terminals and Connectors</vt:lpstr>
      <vt:lpstr>Figure 9.38</vt:lpstr>
      <vt:lpstr>Figure 9.39</vt:lpstr>
      <vt:lpstr>Figure 9.40</vt:lpstr>
      <vt:lpstr>Wire Repair</vt:lpstr>
      <vt:lpstr>Soldering &amp; Crimping Terminals</vt:lpstr>
      <vt:lpstr>Figure 9.43</vt:lpstr>
      <vt:lpstr>Figure 9.44</vt:lpstr>
      <vt:lpstr>Crimp-and-Seal Connector</vt:lpstr>
      <vt:lpstr>Animation: Electrical Wire Repair (Animation will automatically start)</vt:lpstr>
      <vt:lpstr>Figure 9.47 (1 of 2)</vt:lpstr>
      <vt:lpstr>Figure 9.47 (2 of 2)</vt:lpstr>
      <vt:lpstr>Animation: Relay (Animation will automatically start)</vt:lpstr>
      <vt:lpstr>Figure 9.51</vt:lpstr>
      <vt:lpstr>Switches</vt:lpstr>
      <vt:lpstr>Speed Sensors</vt:lpstr>
      <vt:lpstr>Figure 9.53</vt:lpstr>
      <vt:lpstr>Animation: MRE Speed Sensor (Animation will automatically start)</vt:lpstr>
      <vt:lpstr>Figure 9.54</vt:lpstr>
      <vt:lpstr>Animation: Hall-effect Sensor (Animation will automatically start)</vt:lpstr>
      <vt:lpstr>Throttle Position (T P) Sensor</vt:lpstr>
      <vt:lpstr>Animation: Throttle Position Sensor (Animation will automatically start)</vt:lpstr>
      <vt:lpstr>Animation: TP Sensor Volt Check, Reference Signal (Animation will automatically start)</vt:lpstr>
      <vt:lpstr>Networks</vt:lpstr>
      <vt:lpstr>Figure 9.57</vt:lpstr>
      <vt:lpstr>Figure 9.58</vt:lpstr>
      <vt:lpstr>Figure 9.59</vt:lpstr>
      <vt:lpstr>Animation: Controller Area Network, CAN (Animation will automatically start)</vt:lpstr>
      <vt:lpstr>Figure 9.60</vt:lpstr>
      <vt:lpstr>Animation: CAN Signal (Animation will automatically start)</vt:lpstr>
      <vt:lpstr>Animation: CAN Circuit Check (Animation will automatically start)</vt:lpstr>
      <vt:lpstr>Frequently Asked Question: What Are U Codes?</vt:lpstr>
      <vt:lpstr>Question 1</vt:lpstr>
      <vt:lpstr>Answer 1</vt:lpstr>
      <vt:lpstr>Summary (1 of 2)</vt:lpstr>
      <vt:lpstr>Summary (2 of 2)</vt:lpstr>
      <vt:lpstr>Automatic Transmissions and Transaxles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Automatic Transmissions and Transaxles, Eighth Edition, Chapter 9</dc:title>
  <dc:subject>Careers</dc:subject>
  <dc:creator>James D. Halderman</dc:creator>
  <cp:keywords/>
  <dc:description>Additional information may be found in the Notes Pane of each slide by pressing F6._x000d_
Alt text for images/ equations within table cells have been placed behind the object intentionally to provide a better screen reader user experience.</dc:description>
  <cp:lastModifiedBy>Glen Plants</cp:lastModifiedBy>
  <cp:revision>158</cp:revision>
  <dcterms:modified xsi:type="dcterms:W3CDTF">2023-08-07T14:45:06Z</dcterms:modified>
</cp:coreProperties>
</file>