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55"/>
  </p:notesMasterIdLst>
  <p:handoutMasterIdLst>
    <p:handoutMasterId r:id="rId56"/>
  </p:handoutMasterIdLst>
  <p:sldIdLst>
    <p:sldId id="384" r:id="rId3"/>
    <p:sldId id="272" r:id="rId4"/>
    <p:sldId id="362" r:id="rId5"/>
    <p:sldId id="332" r:id="rId6"/>
    <p:sldId id="390" r:id="rId7"/>
    <p:sldId id="391" r:id="rId8"/>
    <p:sldId id="392" r:id="rId9"/>
    <p:sldId id="1194" r:id="rId10"/>
    <p:sldId id="689" r:id="rId11"/>
    <p:sldId id="719" r:id="rId12"/>
    <p:sldId id="720" r:id="rId13"/>
    <p:sldId id="692" r:id="rId14"/>
    <p:sldId id="693" r:id="rId15"/>
    <p:sldId id="694" r:id="rId16"/>
    <p:sldId id="695" r:id="rId17"/>
    <p:sldId id="1197" r:id="rId18"/>
    <p:sldId id="696" r:id="rId19"/>
    <p:sldId id="697" r:id="rId20"/>
    <p:sldId id="698" r:id="rId21"/>
    <p:sldId id="699" r:id="rId22"/>
    <p:sldId id="394" r:id="rId23"/>
    <p:sldId id="700" r:id="rId24"/>
    <p:sldId id="701" r:id="rId25"/>
    <p:sldId id="702" r:id="rId26"/>
    <p:sldId id="703" r:id="rId27"/>
    <p:sldId id="395" r:id="rId28"/>
    <p:sldId id="704" r:id="rId29"/>
    <p:sldId id="396" r:id="rId30"/>
    <p:sldId id="705" r:id="rId31"/>
    <p:sldId id="397" r:id="rId32"/>
    <p:sldId id="706" r:id="rId33"/>
    <p:sldId id="707" r:id="rId34"/>
    <p:sldId id="708" r:id="rId35"/>
    <p:sldId id="709" r:id="rId36"/>
    <p:sldId id="710" r:id="rId37"/>
    <p:sldId id="711" r:id="rId38"/>
    <p:sldId id="712" r:id="rId39"/>
    <p:sldId id="713" r:id="rId40"/>
    <p:sldId id="1195" r:id="rId41"/>
    <p:sldId id="714" r:id="rId42"/>
    <p:sldId id="715" r:id="rId43"/>
    <p:sldId id="716" r:id="rId44"/>
    <p:sldId id="1196" r:id="rId45"/>
    <p:sldId id="717" r:id="rId46"/>
    <p:sldId id="399" r:id="rId47"/>
    <p:sldId id="718" r:id="rId48"/>
    <p:sldId id="411" r:id="rId49"/>
    <p:sldId id="412" r:id="rId50"/>
    <p:sldId id="1198" r:id="rId51"/>
    <p:sldId id="1199" r:id="rId52"/>
    <p:sldId id="1192" r:id="rId53"/>
    <p:sldId id="687" r:id="rId54"/>
  </p:sldIdLst>
  <p:sldSz cx="9144000" cy="6858000" type="screen4x3"/>
  <p:notesSz cx="6858000" cy="9144000"/>
  <p:embeddedFontLst>
    <p:embeddedFont>
      <p:font typeface="Arial Unicode MS" panose="020B0604020202020204" charset="-128"/>
      <p:regular r:id="rId57"/>
    </p:embeddedFont>
    <p:embeddedFont>
      <p:font typeface="Verdana" panose="020B060403050404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8" autoAdjust="0"/>
    <p:restoredTop sz="90994" autoAdjust="0"/>
  </p:normalViewPr>
  <p:slideViewPr>
    <p:cSldViewPr snapToGrid="0" snapToObjects="1">
      <p:cViewPr varScale="1">
        <p:scale>
          <a:sx n="104" d="100"/>
          <a:sy n="104" d="100"/>
        </p:scale>
        <p:origin x="1716" y="108"/>
      </p:cViewPr>
      <p:guideLst>
        <p:guide orient="horz" pos="4042"/>
        <p:guide pos="295"/>
      </p:guideLst>
    </p:cSldViewPr>
  </p:slideViewPr>
  <p:outlineViewPr>
    <p:cViewPr>
      <p:scale>
        <a:sx n="33" d="100"/>
        <a:sy n="33" d="100"/>
      </p:scale>
      <p:origin x="0" y="-52915"/>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1C45FCA-AA3F-7B95-4C4A-F3F54A85985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Figure 8.4 </a:t>
            </a:r>
            <a:r>
              <a:rPr lang="en-US" sz="1200" dirty="0">
                <a:latin typeface="Arial" panose="020B0604020202020204" pitchFamily="34" charset="0"/>
                <a:cs typeface="Arial" panose="020B0604020202020204" pitchFamily="34" charset="0"/>
              </a:rPr>
              <a:t>Friction plates often have a groove pattern to help wipe fluid away, dissipate heat, eliminate clutch noise, and change friction qualities during apply and release. A smooth plate is the coolest and slowest to apply and the waffle plate will apply the fastest.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There are eight rings shown. The first is the smooth ring with no grooves. The second is the multi hyphen parallel ring which has vertical groove lines and horizontal groove lines. These vertical and horizontal groove lines cross to form squares at four points around the circle. The third is the spiral ring. The ring has circular grooves. The fourth is the wagon tracks ring. Two horizontal groove lines and two vertical groove lines pass perpendicularly. The fifth is the 3 hyphen pass multi hyphen parallel ring. The grooves present a repeating design of about seven straight groove lines followed by a group of diamond-shaped grooves. The sixth is the sunburst ring which has vertical groove lines that move from the inner border to the outer border of the ring all over the ring. The seventh is the parallel ring that has many straight groove lines from top to bottom. The eighth is the waffle ring that has small square grooves all over the ring.</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46365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1C45FCA-AA3F-7B95-4C4A-F3F54A85985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u="sng" dirty="0"/>
              <a:t>Figure 8.5 </a:t>
            </a:r>
            <a:r>
              <a:rPr lang="en-US" dirty="0"/>
              <a:t>Most clutches included in overhaul kits use paper as the basis for the lining material.</a:t>
            </a:r>
          </a:p>
        </p:txBody>
      </p:sp>
    </p:spTree>
    <p:extLst>
      <p:ext uri="{BB962C8B-B14F-4D97-AF65-F5344CB8AC3E}">
        <p14:creationId xmlns:p14="http://schemas.microsoft.com/office/powerpoint/2010/main" val="2418403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1C45FCA-AA3F-7B95-4C4A-F3F54A85985B}"/>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image has two parts. The right image shows a circle inside a circle. These circles are matched with the actual measurements of the piston on the left. The distance between the border of the outer circle and the border of the inner circle is labeled as the piston area. The length from the top border of the outer circle to the bottom border of the outer circle is labeled as O D. The length from the top border of the inner circle to the bottom border of the inner circle is labeled as I D. The calculation of the piston area is as follows. 6 inches O D is equal to 28.27 cubic inches (3 times 3 times 3.1416) and 3 inches I D is equal to minus 7 cubic inches (1.5 times 1.5 times 3.1416). The area equals 21.27 cubic inches.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3155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91A66F4-5072-22DC-A6AB-F9D6D42F50E7}"/>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There are two parts to the image. In the right part, three circles are drawn. One is a large circle that contains another circle inside it and a small circle in the center. The large ring is labeled as the outer piston area and the second ring is labeled as the inner piston area. These rings are matched with the actual parts on a piston. The piston is shown as a C-shaped structure. The length from the top border of the outer ring to the bottom border of the outer ring is labeled as O D. The length from the top border of the inner ring to the bottom border of the inner ring is labeled as M D. The length of the small circle is labeled as ID. The calculation is given as follows. Outer piston area is calculated as 6 inches O D is equal to 28.27 cubic inches and 4 inches M D is equal to minus 12.56 cubic inches. The total area is 15.71 cubic inches. The inner piston area is calculated as 4 inches M D is equal to 12.56 cubic inches and 3 inches I D is equal to minus 7 cubic inches. The total area is 5.56 cubic inches.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11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EF4813F-9547-92FE-13A6-A77C32388653}"/>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image is a close-up image of the piston which is shown as a sequence of bars that alternate with each other. Below the piston is the return spring which is present inside a chamber. The chamber is labeled as an apply pressure chamber.</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27491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D170D3D-356E-9D9C-8BD5-C5A1F3AD5DC6}"/>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first part of the image is titled clutch released. The structure shows a base on which the piston is fixed. The piston is supported by a clutch housing that has a horizontal bar that is connected to all the clutch discs. The clutch discs are labeled as separated. The piston has an oil passage under the base. The piston is labeled as apply piston and has a spring and a long bar attached to the spring. The output shaft is also seen in the lower right of the image. The second part of the image is titled clutch applied. The structure shows a base on which the piston is fixed. The piston is supported by a clutch housing that has a horizontal bar that is connected to all the clutch discs. The piston has an oil passage under the base and the label is pressurized oil for apply. The piston has a spring and a long bar. Horizontal arrows are shown near the piston and the label is oil forces piston to apply clutch. The long bar attached to the spring goes and pushes the clutch discs together. The label is: all clutch discs are forced together. The output shaft is also seen in the lower right of the image.</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24312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02EFE8A-E3C4-753E-9C1C-770EAE4DCFB9}"/>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In the first image, the elements from left to right are as follows. Clutch drum, two O-rings, piston consisting of piston return spring, snap ring, and thrust washer. The clutch drum is shown as a drum while the O-rings are shown as thin rings at the opening of the clutch drum. The piston is shown as a circular structure with springs that fits into another circular structure consisting of the piston return spring. The snap ring is shown as a ring that is broken at one point. The thrust washer looks like a ring that has ridges at three points on the structure. In the second image, there are seven rings shown parallel to each other. These seven rings consist of plates and discs that alternate with each other. The plates have gear teeth on their outer border while the discs have gear teeth on their inner border. The consecutive rings are the flange and the snap ring. The flange has gear teeth on the outer border and the measurements written are 0.10063 inches or 2.7 millimeters and 0.1181 inches or 3.0 millimeters. The snap ring is a circle that is broken at one point and the ends are cut.</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54922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9877E82-4938-CE7A-1694-59ED3CE7CAFB}"/>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When a clutch is applied, the plates are squeezed together and torque is transferred from the friction plates to the steel plates. The amount of torque that can be transferred is determined by the following factors: diameter and width of the friction surfaces, number of friction surfaces (two per lined plate), and amount of force being applied (hydraulic pressure times the piston area). </a:t>
            </a:r>
            <a:r>
              <a:rPr lang="en-US" sz="1200" b="1" u="sng" dirty="0">
                <a:latin typeface="Arial" panose="020B0604020202020204" pitchFamily="34" charset="0"/>
                <a:cs typeface="Arial" panose="020B0604020202020204" pitchFamily="34" charset="0"/>
              </a:rPr>
              <a:t>The greater the plate area, number of plates, piston size, or hydraulic pressure, the greater the torque capacity</a:t>
            </a:r>
            <a:r>
              <a:rPr lang="en-US" sz="1200" dirty="0">
                <a:latin typeface="Arial" panose="020B0604020202020204" pitchFamily="34" charset="0"/>
                <a:cs typeface="Arial" panose="020B0604020202020204" pitchFamily="34" charset="0"/>
              </a:rPr>
              <a:t>. When a clutch is released, there must be clearance between the plates. There is often a considerable speed differential between the friction and steel plates. For example, during first gear in a Simpson gear train, the sun gear revolves at a 2.5:1 ratio in reverse (counterclockwise). Imagine the speed difference between a released high-gear clutch with the input shaft, clutch hub, and lined plates revolving at an engine speed of 3000 </a:t>
            </a:r>
            <a:r>
              <a:rPr lang="en-US" sz="1200" spc="0" baseline="0" dirty="0">
                <a:latin typeface="Arial" panose="020B0604020202020204" pitchFamily="34" charset="0"/>
                <a:cs typeface="Arial" panose="020B0604020202020204" pitchFamily="34" charset="0"/>
              </a:rPr>
              <a:t>R P </a:t>
            </a:r>
            <a:r>
              <a:rPr lang="en-US" sz="1200" spc="0" dirty="0">
                <a:latin typeface="Arial" panose="020B0604020202020204" pitchFamily="34" charset="0"/>
                <a:cs typeface="Arial" panose="020B0604020202020204" pitchFamily="34" charset="0"/>
              </a:rPr>
              <a:t>M </a:t>
            </a:r>
            <a:r>
              <a:rPr lang="en-US" sz="1200" dirty="0">
                <a:latin typeface="Arial" panose="020B0604020202020204" pitchFamily="34" charset="0"/>
                <a:cs typeface="Arial" panose="020B0604020202020204" pitchFamily="34" charset="0"/>
              </a:rPr>
              <a:t>in a clockwise direction and the drum and the unlined plates turning at 7500 </a:t>
            </a:r>
            <a:r>
              <a:rPr lang="en-US" sz="1200" spc="0" baseline="0" dirty="0">
                <a:latin typeface="Arial" panose="020B0604020202020204" pitchFamily="34" charset="0"/>
                <a:cs typeface="Arial" panose="020B0604020202020204" pitchFamily="34" charset="0"/>
              </a:rPr>
              <a:t>R P </a:t>
            </a:r>
            <a:r>
              <a:rPr lang="en-US" sz="1200" spc="0" dirty="0">
                <a:latin typeface="Arial" panose="020B0604020202020204" pitchFamily="34" charset="0"/>
                <a:cs typeface="Arial" panose="020B0604020202020204" pitchFamily="34" charset="0"/>
              </a:rPr>
              <a:t>M </a:t>
            </a:r>
            <a:r>
              <a:rPr lang="en-US" sz="1200" dirty="0">
                <a:latin typeface="Arial" panose="020B0604020202020204" pitchFamily="34" charset="0"/>
                <a:cs typeface="Arial" panose="020B0604020202020204" pitchFamily="34" charset="0"/>
              </a:rPr>
              <a:t>in a counterclockwise direction. Without sufficient clearance and lubrication, these plates would drag, create friction, and overheat. The oil flow through the groove and between the plates helps cool the friction surfaces. </a:t>
            </a:r>
            <a:r>
              <a:rPr lang="en-US" sz="1200" b="1" u="sng" dirty="0">
                <a:latin typeface="Arial" panose="020B0604020202020204" pitchFamily="34" charset="0"/>
                <a:cs typeface="Arial" panose="020B0604020202020204" pitchFamily="34" charset="0"/>
              </a:rPr>
              <a:t>See Figure</a:t>
            </a:r>
            <a:r>
              <a:rPr lang="en-US" sz="1200" b="1" u="sng" baseline="0" dirty="0">
                <a:latin typeface="Arial" panose="020B0604020202020204" pitchFamily="34" charset="0"/>
                <a:cs typeface="Arial" panose="020B0604020202020204" pitchFamily="34" charset="0"/>
              </a:rPr>
              <a:t> </a:t>
            </a:r>
            <a:r>
              <a:rPr lang="en-US" sz="1200" b="1" u="sng" dirty="0">
                <a:latin typeface="Arial" panose="020B0604020202020204" pitchFamily="34" charset="0"/>
                <a:cs typeface="Arial" panose="020B0604020202020204" pitchFamily="34" charset="0"/>
              </a:rPr>
              <a:t>8.11</a:t>
            </a:r>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input shaft is shown in the left part of the image. The direction of the input shaft is clockwise. A vertical rectangle is adjacent to the input shaft. The rectangle is flanked by unlined plates rotating in the reverse direction which alternate with lined plates rotating at engine speed on either end. A curved downward arrow is shown next to the vertical rectangle. The next element is a band with a vertical rectangle in the middle. It has bars on either end. A square is present on these bars. The top square is labeled as the rear clutch applied. The next element is another band with a square in the middle. An arrow is shown from the bottom of the square to the top of the square. The second element is surrounded by a structure that leads to the output shaft. The output shaft shows clockwise movement. The horizontal portion of the output shaft is flanked by a clutch labeled as overrunning clutch holding. The L hyphen R band applied is seen on top of the second band. An arrow enters in through the input shaft and goes to the rear clutch applied. Another arrow is shown from the rear clutch, into the second band, and then into the output shaft. The direction is shown by small dashes.</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9405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522E8C4-9781-45A4-830F-B5F180646611}"/>
              </a:ext>
            </a:extLst>
          </p:cNvPr>
          <p:cNvSpPr>
            <a:spLocks noGrp="1"/>
          </p:cNvSpPr>
          <p:nvPr>
            <p:ph type="body" idx="1"/>
          </p:nvPr>
        </p:nvSpPr>
        <p:spPr/>
        <p:txBody>
          <a:bodyPr/>
          <a:lstStyle/>
          <a:p>
            <a:r>
              <a:rPr lang="en-US" b="1" u="sng" dirty="0"/>
              <a:t>Dynamic Friction</a:t>
            </a:r>
          </a:p>
          <a:p>
            <a:r>
              <a:rPr lang="en-US" dirty="0"/>
              <a:t>A transmission engineer is concerned with three different friction conditions in a clutch:</a:t>
            </a:r>
          </a:p>
          <a:p>
            <a:r>
              <a:rPr lang="en-US" dirty="0"/>
              <a:t>While the clutch is released, there should be no friction or drag.</a:t>
            </a:r>
          </a:p>
          <a:p>
            <a:r>
              <a:rPr lang="en-US" dirty="0"/>
              <a:t>While applied, there should be sufficient static friction to transfer torque without slippage.</a:t>
            </a:r>
          </a:p>
          <a:p>
            <a:r>
              <a:rPr lang="en-US" dirty="0"/>
              <a:t>While applying, there should be the proper dynamic friction to get a good, smooth shift. The amount of friction between two objects or surfaces is commonly expressed as a value called </a:t>
            </a:r>
            <a:r>
              <a:rPr lang="en-US" b="1" i="1" dirty="0"/>
              <a:t>the coefficient of friction </a:t>
            </a:r>
            <a:r>
              <a:rPr lang="en-US" dirty="0"/>
              <a:t>and is represented by the Greek letter μ (mu). The coefficient of friction, also referred to as the friction coefficient, is determined by dividing tensile force by weight force. The tensile force is the pulling force required to slide one of the surfaces across the other. The weight force is the force pushing down on the object being pulled. Figure 8.12.</a:t>
            </a:r>
            <a:endParaRPr lang="en-IN" dirty="0"/>
          </a:p>
        </p:txBody>
      </p:sp>
    </p:spTree>
    <p:extLst>
      <p:ext uri="{BB962C8B-B14F-4D97-AF65-F5344CB8AC3E}">
        <p14:creationId xmlns:p14="http://schemas.microsoft.com/office/powerpoint/2010/main" val="963004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856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5441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AF4566A-D141-ABE4-322C-F0BB63A54695}"/>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A roller clutch is made up of a smooth inner race, a ramped outer race, a series of rollers and </a:t>
            </a:r>
          </a:p>
          <a:p>
            <a:r>
              <a:rPr lang="en-US" sz="1200" dirty="0">
                <a:latin typeface="Arial" panose="020B0604020202020204" pitchFamily="34" charset="0"/>
                <a:cs typeface="Arial" panose="020B0604020202020204" pitchFamily="34" charset="0"/>
              </a:rPr>
              <a:t>energizing springs, and a cage or guide to contain the springs. Some roller clutches are made with </a:t>
            </a:r>
          </a:p>
          <a:p>
            <a:r>
              <a:rPr lang="en-US" sz="1200" dirty="0">
                <a:latin typeface="Arial" panose="020B0604020202020204" pitchFamily="34" charset="0"/>
                <a:cs typeface="Arial" panose="020B0604020202020204" pitchFamily="34" charset="0"/>
              </a:rPr>
              <a:t>a ramped inner race and a smooth outer race. Each roller fits in the ramp or cam section of the </a:t>
            </a:r>
          </a:p>
          <a:p>
            <a:r>
              <a:rPr lang="en-US" sz="1200" dirty="0">
                <a:latin typeface="Arial" panose="020B0604020202020204" pitchFamily="34" charset="0"/>
                <a:cs typeface="Arial" panose="020B0604020202020204" pitchFamily="34" charset="0"/>
              </a:rPr>
              <a:t>race. An energizing spring pushes the roller so there is a light contact between the roller, the </a:t>
            </a:r>
          </a:p>
          <a:p>
            <a:r>
              <a:rPr lang="en-US" sz="1200" dirty="0">
                <a:latin typeface="Arial" panose="020B0604020202020204" pitchFamily="34" charset="0"/>
                <a:cs typeface="Arial" panose="020B0604020202020204" pitchFamily="34" charset="0"/>
              </a:rPr>
              <a:t>ramp, and the smooth race. Counterclockwise rotation of the hub will wedge the rollers so they </a:t>
            </a:r>
          </a:p>
          <a:p>
            <a:r>
              <a:rPr lang="en-US" sz="1200" dirty="0">
                <a:latin typeface="Arial" panose="020B0604020202020204" pitchFamily="34" charset="0"/>
                <a:cs typeface="Arial" panose="020B0604020202020204" pitchFamily="34" charset="0"/>
              </a:rPr>
              <a:t>become locked between the inner and outer races. When locked, they will block any further rotation </a:t>
            </a:r>
          </a:p>
          <a:p>
            <a:r>
              <a:rPr lang="en-US" sz="1200" dirty="0">
                <a:latin typeface="Arial" panose="020B0604020202020204" pitchFamily="34" charset="0"/>
                <a:cs typeface="Arial" panose="020B0604020202020204" pitchFamily="34" charset="0"/>
              </a:rPr>
              <a:t>in that direction. Clockwise rotation will unwedge the rollers, and each roller will simply rotate, </a:t>
            </a:r>
          </a:p>
          <a:p>
            <a:r>
              <a:rPr lang="en-US" sz="1200" dirty="0">
                <a:latin typeface="Arial" panose="020B0604020202020204" pitchFamily="34" charset="0"/>
                <a:cs typeface="Arial" panose="020B0604020202020204" pitchFamily="34" charset="0"/>
              </a:rPr>
              <a:t>much like a roller bearing. The inner hub will rotate freely or overrun in a clockwise direction.</a:t>
            </a:r>
          </a:p>
          <a:p>
            <a:endParaRPr lang="en-US" sz="1200" dirty="0">
              <a:latin typeface="Arial" panose="020B0604020202020204" pitchFamily="34" charset="0"/>
              <a:cs typeface="Arial" panose="020B0604020202020204" pitchFamily="34" charset="0"/>
            </a:endParaRPr>
          </a:p>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first image is titled freewheels. A circle is shown with a center smaller circle with gear wheels on the inner border. The direction of movement is clockwise. The smaller circle is surrounded by rollers. The shape of the roller looks like a solid square with a small circle on top. The second image is titled locked. A circle is shown with a center smaller circle with gear wheels on the inner border. The outer circle is labeled as the outer race and the inner circle is labeled as the inner race. The direction of movement is anti-clockwise. The smaller circle is surrounded by rollers. The shape of the roller looks like a solid square with a small circle on top. The solid square is labeled as springs. In the second image, the rollers are wedged into the ramp.</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6601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25CF94-E556-FE8B-21B7-5C51C899C3B9}"/>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There are two parts to the image. In the first part, the outer race is shown as an arc with gear teeth on its outer border. The inner race is also shown as an arc with an arrow from right to left labeled as held. Between the outer race and the inner race, three sprags are present on a line and are wedged between the outer and inner races. In the second part, the outer race is shown as an arc with gear teeth on its outer border. The inner race is also shown as an arc with an arrow from right to left labeled as held. Between the outer race and the inner race, three sprags are present on a line. These sprags are not wedged and are in the free position.</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74026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2C90CB4-A955-D373-4D54-904E85F03AFD}"/>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two states of locked and overrunning are shown. In the locked state, two vertical plates are shown. The pocket plate is present between two vertical bars. One bar has longitudinal lines from top to bottom. The second bar shows a downward arrow and has grooves for the spring which is attached to the strut. The adjoining plate is the stationary notch plate. In the overrunning state, two vertical plates are shown. The pocket plate is present between two vertical bars. One bar has longitudinal lines from top to bottom. The second bar shows an upward arrow and has grooves for the spring which is attached to the strut. The adjoining plate is the stationary notch plate.</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05616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0F0AFF0-5890-00D7-C8F4-83492B2163E5}"/>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image shows the sprag clutch around the shaft. The clutch hub joins the sprag clutch. A person is seen holding the sprag clutch in the left hand and the clutch hub in the right hand. A vertical line is shown with an arrow turning to the left and an arrow turning to the right. The left arrow is labeled as free and the right arrow is labeled as a hold.</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29861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8476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108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544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22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08EDBF2-5D74-126B-F42F-BF215E69B69B}"/>
              </a:ext>
            </a:extLst>
          </p:cNvPr>
          <p:cNvSpPr>
            <a:spLocks noGrp="1"/>
          </p:cNvSpPr>
          <p:nvPr>
            <p:ph type="body" idx="1"/>
          </p:nvPr>
        </p:nvSpPr>
        <p:spPr/>
        <p: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There are several paths for power to flow through an automatic transmission, and each path provides a different gear ratio. These power paths are controlled by clutches and bands, also called driving and reaction members. The driving devices connect the turbine shaft from the torque converter to the elements of the planetary gear train. The reaction devices connect (lock) a member </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of the gear train to the transmission case. Figure 8.1.</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clutch plates show nine rings with the transmission case on top of them. The clutch plates consist of two types of discs. One disc has gear teeth on its outside border while the other type of disc has gear teeth on its inside border. The rear carriage assembly consists of the sun gear protruding out of the structure. The sun gear is surrounded by a circular clutch hub that has grooves on its surface. The rear internal gear shows large gear teeth on the outer border and small gear teeth on the inner border. The inner border has grooves that will fit the grooves of the clutch hub.</a:t>
            </a:r>
            <a:r>
              <a:rPr lang="en-US" sz="1200" dirty="0">
                <a:latin typeface="Arial" panose="020B0604020202020204" pitchFamily="34" charset="0"/>
                <a:cs typeface="Arial" panose="020B0604020202020204" pitchFamily="34" charset="0"/>
              </a:rPr>
              <a:t> </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8420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1592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B429B0D-B109-2E83-8BC8-7463B8020B27}"/>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 circular structure is shown. Near the rim of the structure, we see the openings for four screws. The center of the structure shows a hole. It is surrounded by three layers. The third layer from bottom to top has gear teeth around its edge. The next element is the low slash reverse clutch reaction plate. Splines are present as a part of the clutch and arrange around the border of the clutch.</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46339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3078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4997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1929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7D147FF-D230-68D7-DD04-24AA36B5298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A band is a circular strip of metal that has lining bonded to the inner surface. It wraps around the smooth surface of a drum. There are three types of bands:</a:t>
            </a:r>
          </a:p>
          <a:p>
            <a:r>
              <a:rPr lang="en-US" sz="1200" dirty="0">
                <a:latin typeface="Arial" panose="020B0604020202020204" pitchFamily="34" charset="0"/>
                <a:cs typeface="Arial" panose="020B0604020202020204" pitchFamily="34" charset="0"/>
              </a:rPr>
              <a:t>1. A single thick, heavy band, also called a rigid band.</a:t>
            </a:r>
          </a:p>
          <a:p>
            <a:r>
              <a:rPr lang="en-US" sz="1200" dirty="0">
                <a:latin typeface="Arial" panose="020B0604020202020204" pitchFamily="34" charset="0"/>
                <a:cs typeface="Arial" panose="020B0604020202020204" pitchFamily="34" charset="0"/>
              </a:rPr>
              <a:t>2. A single thin, light band, also Called A Flexible Or Flex Band.</a:t>
            </a:r>
          </a:p>
          <a:p>
            <a:r>
              <a:rPr lang="en-US" sz="1200" dirty="0">
                <a:latin typeface="Arial" panose="020B0604020202020204" pitchFamily="34" charset="0"/>
                <a:cs typeface="Arial" panose="020B0604020202020204" pitchFamily="34" charset="0"/>
              </a:rPr>
              <a:t>3. A Split, Double-wrap, Heavy Band. ● </a:t>
            </a:r>
            <a:r>
              <a:rPr lang="en-US" sz="1200" b="1" u="sng" dirty="0">
                <a:latin typeface="Arial" panose="020B0604020202020204" pitchFamily="34" charset="0"/>
                <a:cs typeface="Arial" panose="020B0604020202020204" pitchFamily="34" charset="0"/>
              </a:rPr>
              <a:t>See Figure 8.19.</a:t>
            </a:r>
          </a:p>
          <a:p>
            <a:r>
              <a:rPr lang="en-US" sz="1200" dirty="0">
                <a:latin typeface="Arial" panose="020B0604020202020204" pitchFamily="34" charset="0"/>
                <a:cs typeface="Arial" panose="020B0604020202020204" pitchFamily="34" charset="0"/>
              </a:rPr>
              <a:t>A rigid band is strong and provides a good heat sink to absorb some of the friction heat during application. The dis- advantage with a rigid band is that it is relatively expensive and does not always conform to the shape of the drum. A flex band is less expensive and, because of its flexibility, can easily conform to the shape of the drum. Double-wrap bands give more holding power, and are often used for reverse or manual first gears. Each band type has end lugs so it can be attached to the anchor and the servo.</a:t>
            </a:r>
          </a:p>
          <a:p>
            <a:endParaRPr lang="en-US" sz="1200" dirty="0">
              <a:latin typeface="Arial" panose="020B0604020202020204" pitchFamily="34" charset="0"/>
              <a:cs typeface="Arial" panose="020B0604020202020204" pitchFamily="34" charset="0"/>
            </a:endParaRPr>
          </a:p>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first band is labeled split hyphen band or double hyphen wrap. The outer left and outer right parts of the band are split at one point and bent a little. The middle part of the band is not split. The second band is labeled thick, heavy band, or single hyphen wrap. At one point on the band, the bands are fully cut and bent upward. The third is labeled light, thin band, or single hyphen wrap. This band is the same as the thick band but only thinner.</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3806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C3AEA0F-8495-B381-5786-13D0C6E2DC3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sz="1200" dirty="0">
                <a:latin typeface="Arial" panose="020B0604020202020204" pitchFamily="34" charset="0"/>
                <a:cs typeface="Arial" panose="020B0604020202020204" pitchFamily="34" charset="0"/>
              </a:rPr>
              <a:t>A small link, commonly called a strut, is often used to connect the lugs of the band to the anchor or the servo piston rod. Figure 8.20.</a:t>
            </a: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sz="1200" dirty="0">
                <a:latin typeface="Arial" panose="020B0604020202020204" pitchFamily="34" charset="0"/>
                <a:cs typeface="Arial" panose="020B0604020202020204" pitchFamily="34" charset="0"/>
              </a:rPr>
              <a:t>Long Description:</a:t>
            </a: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There are two parts to the image. In the first image, a circular case is shown. The bottom left of the circular case is attached to a strut which is attached to an apply lever. The lever is connected to the servo apply piston. The lever is also connected to the structure by a screw. At the top left of the circular case, an anchor is attached. In the second image, a close-up of the apply lever is shown. The distance between the lower edge of the servo apply piston and the screw is labeled as A. the distance between the screw and the strut is labeled as B.</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65316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servo is the hydraulic assembly that applies the band. Its main components include a</a:t>
            </a:r>
          </a:p>
          <a:p>
            <a:r>
              <a:rPr lang="en-US" sz="1200" dirty="0">
                <a:latin typeface="Arial" panose="020B0604020202020204" pitchFamily="34" charset="0"/>
                <a:cs typeface="Arial" panose="020B0604020202020204" pitchFamily="34" charset="0"/>
              </a:rPr>
              <a:t>■ Cylinder</a:t>
            </a:r>
          </a:p>
          <a:p>
            <a:r>
              <a:rPr lang="en-US" sz="1200" dirty="0">
                <a:latin typeface="Arial" panose="020B0604020202020204" pitchFamily="34" charset="0"/>
                <a:cs typeface="Arial" panose="020B0604020202020204" pitchFamily="34" charset="0"/>
              </a:rPr>
              <a:t>■ Piston</a:t>
            </a:r>
          </a:p>
          <a:p>
            <a:r>
              <a:rPr lang="en-US" sz="1200" dirty="0">
                <a:latin typeface="Arial" panose="020B0604020202020204" pitchFamily="34" charset="0"/>
                <a:cs typeface="Arial" panose="020B0604020202020204" pitchFamily="34" charset="0"/>
              </a:rPr>
              <a:t>■ Piston Rod/Pin</a:t>
            </a:r>
          </a:p>
          <a:p>
            <a:r>
              <a:rPr lang="en-US" sz="1200" dirty="0">
                <a:latin typeface="Arial" panose="020B0604020202020204" pitchFamily="34" charset="0"/>
                <a:cs typeface="Arial" panose="020B0604020202020204" pitchFamily="34" charset="0"/>
              </a:rPr>
              <a:t>■ Return Spring. ● </a:t>
            </a:r>
            <a:r>
              <a:rPr lang="en-US"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See Figure 8.21.</a:t>
            </a:r>
          </a:p>
          <a:p>
            <a:r>
              <a:rPr lang="en-US" sz="1200" dirty="0">
                <a:latin typeface="Arial" panose="020B0604020202020204" pitchFamily="34" charset="0"/>
                <a:cs typeface="Arial" panose="020B0604020202020204" pitchFamily="34" charset="0"/>
              </a:rPr>
              <a:t>The piston rod pushes directly on the end of the band on most servos. Some servo pistons are connected to the band through a lever or linkage attached to the band strut. A band lever provides a force increase because of the lever ratio. The ratio will require more piston travel to apply the band and increases the application force acting on the end of the band. Some manufacturers incorporate a band</a:t>
            </a:r>
          </a:p>
          <a:p>
            <a:r>
              <a:rPr lang="en-US" sz="1200" dirty="0">
                <a:latin typeface="Arial" panose="020B0604020202020204" pitchFamily="34" charset="0"/>
                <a:cs typeface="Arial" panose="020B0604020202020204" pitchFamily="34" charset="0"/>
              </a:rPr>
              <a:t>adjustment screw in the apply lever. Other manufacturers use selective-size servo piston rods for band adjustment.</a:t>
            </a:r>
          </a:p>
          <a:p>
            <a:r>
              <a:rPr lang="en-US" sz="1200" dirty="0">
                <a:latin typeface="Arial" panose="020B0604020202020204" pitchFamily="34" charset="0"/>
                <a:cs typeface="Arial" panose="020B0604020202020204" pitchFamily="34" charset="0"/>
              </a:rPr>
              <a:t>● </a:t>
            </a:r>
            <a:r>
              <a:rPr lang="en-US" sz="1200" b="1" u="sng" dirty="0">
                <a:latin typeface="Arial" panose="020B0604020202020204" pitchFamily="34" charset="0"/>
                <a:cs typeface="Arial" panose="020B0604020202020204" pitchFamily="34" charset="0"/>
              </a:rPr>
              <a:t>See Figure 8.22</a:t>
            </a:r>
            <a:r>
              <a:rPr lang="en-US" sz="1200" dirty="0">
                <a:latin typeface="Arial" panose="020B0604020202020204" pitchFamily="34" charset="0"/>
                <a:cs typeface="Arial" panose="020B0604020202020204" pitchFamily="34" charset="0"/>
              </a:rPr>
              <a:t>.</a:t>
            </a:r>
          </a:p>
          <a:p>
            <a:r>
              <a:rPr lang="en-US" sz="1200" b="1" u="sng" dirty="0">
                <a:latin typeface="Arial" panose="020B0604020202020204" pitchFamily="34" charset="0"/>
                <a:cs typeface="Arial" panose="020B0604020202020204" pitchFamily="34" charset="0"/>
              </a:rPr>
              <a:t>Adjustment</a:t>
            </a:r>
            <a:r>
              <a:rPr lang="en-US" sz="1200" dirty="0">
                <a:latin typeface="Arial" panose="020B0604020202020204" pitchFamily="34" charset="0"/>
                <a:cs typeface="Arial" panose="020B0604020202020204" pitchFamily="34" charset="0"/>
              </a:rPr>
              <a:t> The anchor for the band can be a fixed or adjustable point in the transmission case. Some bands have an adjustable anchor, which provides a method of adjusting the clearance between the band and the drum. The bands that are adjustable are usually the rigid bands that have thick lining. Most bands use thin linings and are not adjustable. There must be enough clearance to </a:t>
            </a:r>
          </a:p>
          <a:p>
            <a:r>
              <a:rPr lang="en-US" sz="1200" dirty="0">
                <a:latin typeface="Arial" panose="020B0604020202020204" pitchFamily="34" charset="0"/>
                <a:cs typeface="Arial" panose="020B0604020202020204" pitchFamily="34" charset="0"/>
              </a:rPr>
              <a:t>ensure there is no band-to-drum contact with the band released, but too much clearance might cause slippage if the band does not completely. A band that is too loose or too tight has an adverse effect on shift timing.</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A rectangle-shaped structure with one inlet at the left of the structure and an outlet at the right of the structure. The inlet is labeled as the apply port. An arrow is shown entering the inlet. At the entrance of the inlet, hydraulic pressure is applied. Inside the structure, two slightly curved arrows show the distribution of pressure. A vertical band is present which is labeled the piston. Two horizontal forward arrows are shown on the piston. A compressed spring is present next to the piston. A rod is present in the middle of the spring which is pushed forward out of the servo and an arrow shows the direction.</a:t>
            </a:r>
            <a:r>
              <a:rPr lang="en-US" sz="1200" dirty="0">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servo has an inlet where a downward arrow is labeled apply pressure. The inlet is shown as a dotted area. A band is present next to the inlet which is attached to a graduated linkage rod. A spring is present behind this rod. An outlet is shown which shows a downward arrow. The lower part of the circular structure has the graduated linkage rod at one end and another rod at the other end.</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6163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22EE527-5328-C76F-36B1-5930C4CC9179}"/>
              </a:ext>
            </a:extLst>
          </p:cNvPr>
          <p:cNvSpPr>
            <a:spLocks noGrp="1"/>
          </p:cNvSpPr>
          <p:nvPr>
            <p:ph type="body" idx="1"/>
          </p:nvPr>
        </p:nvSpPr>
        <p:spPr/>
        <p:txBody>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When the shift has to be made to neutral, the release speed is not important. Normally, servos use only a release spring.</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During an upshift, the band release must be fast and carefully timed. The release of many bands is done by using fluid pressure from the clutch being applied. For example, in a Simpson gear train transmission during a 2–3 shift, the fluid pressure to apply the third-gear clutch is also used to release the second-gear band.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During a downshift, band apply must be quick and firm. ● </a:t>
            </a:r>
            <a:r>
              <a:rPr lang="en-US" sz="1200" b="1" u="sng" dirty="0">
                <a:latin typeface="Arial" panose="020B0604020202020204" pitchFamily="34" charset="0"/>
                <a:cs typeface="Arial" panose="020B0604020202020204" pitchFamily="34" charset="0"/>
              </a:rPr>
              <a:t>See Figure 8.23.</a:t>
            </a:r>
          </a:p>
          <a:p>
            <a:pPr marL="0" indent="0">
              <a:buFont typeface="Arial" panose="020B0604020202020204" pitchFamily="34" charset="0"/>
              <a:buNone/>
            </a:pPr>
            <a:endParaRPr lang="en-US" sz="1200" b="1" u="sng"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IN" sz="1200" dirty="0">
                <a:latin typeface="Arial" panose="020B0604020202020204" pitchFamily="34" charset="0"/>
                <a:cs typeface="Arial" panose="020B0604020202020204" pitchFamily="34" charset="0"/>
              </a:rPr>
              <a:t>Long Description:</a:t>
            </a:r>
          </a:p>
          <a:p>
            <a:pPr marL="0" indent="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first part of the image shows a vertical shaft with surrounding machinery and valves. The shaft has a pointed end on which the band is applied. The band is shaped like an arc with a hook at the top. It is labeled as band applied: second gear. The hook sits on the pointed end of the shaft. The lower end of the shaft has a base plate. To the lower right of the shaft, an opening is shown that is labeled apply pressure from 1 hyphen 2 shift valve. Arrows are shown entering the opening. An arrow is also shown on the lower left side of the shaft. To the upper right of the shaft, another opening is present. The second part of the image shows a vertical shaft with surrounding machinery and valves. The shaft has a pointed end on which the band is applied. The band is shaped like an arc with a hook at the top. It is labeled as band release: third gear (front clutch drum in rotation). The hook sits on the pointed end of the shaft. An upward arrow is marked on the band. The lower end of the shaft has a base plate. To the lower right of the shaft, an opening is shown. To the upper right of the shaft, another opening is present. Arrows are shown entering the opening. It is labeled as release pressure from 2 hyphen 3 shift valve. Arrows are also shown on the upper left of the shaft.</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722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Synchronizing Shifts</a:t>
            </a:r>
          </a:p>
          <a:p>
            <a:r>
              <a:rPr lang="en-US" dirty="0"/>
              <a:t>Automatic shifts must be timed to happen quickly without the possibility of </a:t>
            </a:r>
            <a:r>
              <a:rPr lang="en-US" b="1" u="sng" dirty="0"/>
              <a:t>being in two gears at the same time</a:t>
            </a:r>
            <a:r>
              <a:rPr lang="en-US" dirty="0"/>
              <a:t>. A gear set will lock up if it has two ratios at the same time. In order to prevent this from happening, transmission manufacturers adopt the following </a:t>
            </a:r>
            <a:r>
              <a:rPr lang="en-US" b="1" u="sng" dirty="0"/>
              <a:t>two strategies:</a:t>
            </a:r>
          </a:p>
          <a:p>
            <a:pPr marL="228600" indent="-228600">
              <a:buFont typeface="+mj-lt"/>
              <a:buAutoNum type="arabicPeriod"/>
            </a:pPr>
            <a:r>
              <a:rPr lang="en-US" dirty="0"/>
              <a:t>The first strategy is synchronous, overlap, or clutch-to-clutch shifting. This requires that one apply device be timed or synchronized with the application of the apply device for the next gear range.</a:t>
            </a:r>
          </a:p>
          <a:p>
            <a:pPr marL="228600" indent="-228600">
              <a:buFont typeface="+mj-lt"/>
              <a:buAutoNum type="arabicPeriod"/>
            </a:pPr>
            <a:r>
              <a:rPr lang="en-US" dirty="0"/>
              <a:t>The second strategy is called nonsynchronous, asynchronous, or freewheel shifts. Nonsynchronous shifts use one or more one-way clutches as driving or reaction devices. A one-way clutch will self-release during a shift as soon as the next clutch applies, eliminating the need to synchronize the shifts.</a:t>
            </a:r>
            <a:endParaRPr lang="en-US" sz="1200" b="0" i="0" u="none" strike="noStrike" baseline="0" dirty="0">
              <a:solidFill>
                <a:srgbClr val="231F20"/>
              </a:solidFill>
              <a:latin typeface="Arial Unicode MS" panose="020B060402020202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9007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5678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1583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DF97FF-F1E8-283C-D527-C6FE7C654715}"/>
              </a:ext>
            </a:extLst>
          </p:cNvPr>
          <p:cNvSpPr>
            <a:spLocks noGrp="1"/>
          </p:cNvSpPr>
          <p:nvPr>
            <p:ph type="body" idx="1"/>
          </p:nvPr>
        </p:nvSpPr>
        <p:spPr/>
        <p:txBody>
          <a:bodyPr/>
          <a:lstStyle/>
          <a:p>
            <a:r>
              <a:rPr lang="en-US" dirty="0"/>
              <a:t>A shift should be smooth without any unusual noises. In order for this to occur, the clutches and </a:t>
            </a:r>
          </a:p>
          <a:p>
            <a:r>
              <a:rPr lang="en-US" dirty="0"/>
              <a:t>bands must apply smoothly and quietly. The timing of the band releasing from second gear and the </a:t>
            </a:r>
          </a:p>
          <a:p>
            <a:r>
              <a:rPr lang="en-US" dirty="0"/>
              <a:t>clutch applying for third gear must be precise. Any improper noises such as squeaks, squawks, </a:t>
            </a:r>
          </a:p>
          <a:p>
            <a:r>
              <a:rPr lang="en-US" dirty="0"/>
              <a:t>shrieks or operations such as engine </a:t>
            </a:r>
            <a:r>
              <a:rPr lang="en-US" baseline="0" dirty="0"/>
              <a:t>R P M</a:t>
            </a:r>
            <a:r>
              <a:rPr lang="en-US" dirty="0"/>
              <a:t> flare, jerks, bumps, or harsh application are considered </a:t>
            </a:r>
          </a:p>
          <a:p>
            <a:r>
              <a:rPr lang="en-US" dirty="0"/>
              <a:t>faults that need to be corrected.</a:t>
            </a:r>
          </a:p>
          <a:p>
            <a:endParaRPr lang="en-US" dirty="0"/>
          </a:p>
          <a:p>
            <a:r>
              <a:rPr lang="en-US" b="1" u="sng" dirty="0"/>
              <a:t>Accumulator</a:t>
            </a:r>
            <a:r>
              <a:rPr lang="en-US" dirty="0"/>
              <a:t> is tied hydraulically to the clutch or band servo, and absorbs fluid during the pressure buildup stage when a clutch or band applies. This has the effect of slowing the </a:t>
            </a:r>
            <a:r>
              <a:rPr lang="en-US" b="1" u="sng" dirty="0"/>
              <a:t>Pressure Increase And Lengthening The Time It Takes For The Friction Device To Lock Up. See Figure 8.24</a:t>
            </a:r>
            <a:r>
              <a:rPr lang="en-US" dirty="0"/>
              <a:t>.</a:t>
            </a:r>
            <a:endParaRPr lang="en-IN" dirty="0"/>
          </a:p>
        </p:txBody>
      </p:sp>
    </p:spTree>
    <p:extLst>
      <p:ext uri="{BB962C8B-B14F-4D97-AF65-F5344CB8AC3E}">
        <p14:creationId xmlns:p14="http://schemas.microsoft.com/office/powerpoint/2010/main" val="27981340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5EBF5C4-3AF9-CBF7-59A8-68DF81822B18}"/>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Belleville plate is shown as an oval ring while the wave plate is shown as a wavy oval ring. The amount of cushion is thicker in the Belleville plate when compared to the wave plate. The Belleville plate is shown as two pieces of a four-sided structure. The wave plate is shown as a thick string.</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753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18614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56923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1046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11815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51109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52</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352D2E-ACCB-6CA9-D057-A6A629E5AF40}"/>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drum, also called the housing, has internal splines that mate with external splines on the steel plates for the externally lugged discs, usually the unlined discs (steels). The inner diameter of the drum is machined for the apply piston and its inner and outer seals. The drum of the forward clutch is usually built as part of or splined to the input or turbine shaft. A clutch can be built as a single unit or combined with another drum or hub of a second clutch assembly. </a:t>
            </a:r>
            <a:r>
              <a:rPr lang="en-US" sz="1200" b="1" u="sng" dirty="0">
                <a:latin typeface="Arial" panose="020B0604020202020204" pitchFamily="34" charset="0"/>
                <a:cs typeface="Arial" panose="020B0604020202020204" pitchFamily="34" charset="0"/>
              </a:rPr>
              <a:t>Figures</a:t>
            </a:r>
            <a:r>
              <a:rPr lang="en-US" sz="1200" b="1" u="sng" baseline="0" dirty="0">
                <a:latin typeface="Arial" panose="020B0604020202020204" pitchFamily="34" charset="0"/>
                <a:cs typeface="Arial" panose="020B0604020202020204" pitchFamily="34" charset="0"/>
              </a:rPr>
              <a:t> 8.2, and </a:t>
            </a:r>
            <a:r>
              <a:rPr lang="en-US" sz="1200" b="1" u="sng" dirty="0">
                <a:latin typeface="Arial" panose="020B0604020202020204" pitchFamily="34" charset="0"/>
                <a:cs typeface="Arial" panose="020B0604020202020204" pitchFamily="34" charset="0"/>
              </a:rPr>
              <a:t>8.3</a:t>
            </a:r>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top part of the image is labeled as a drum and is shaped like the upper part of a C. The top horizontal part has a snap ring at the end. A pressure plate is attached to the left of the snap ring. Friction plates and steel plates alternate and attach to the top horizontal part of the drum. These plates are attached to a hub on its bottom. The lower part of the structure has a piston and a piston seal. A return spring is present between two vertical bars. One of the vertical bars goes up along the border of the drum and divides into two bars near the alternating friction and steel plates. Another piston seal is present attached to the top horizontal bar of the drum. A lever is present which is attached to the vertical and horizontal bars near the return spring.</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0055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1321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D205EC4-13BA-2D12-D795-E5988F5AA560}"/>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unlined plates are called steels, or separator plates. They are flat pieces of steel stamped Into the desired shape. A steel plate is usually about 0.070 to 0.100 inch (1.78 to 2.54 </a:t>
            </a:r>
            <a:r>
              <a:rPr lang="en-US" sz="1200" spc="0" baseline="0" dirty="0">
                <a:latin typeface="Arial" panose="020B0604020202020204" pitchFamily="34" charset="0"/>
                <a:cs typeface="Arial" panose="020B0604020202020204" pitchFamily="34" charset="0"/>
              </a:rPr>
              <a:t>m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thick. After being stamped, the plate is carefully flattened. An out-of-flat plate will take up clutch clearance and cause drag while released. An unlined steel plate usually has lugs on its outer diameter to engage with the clutch drum/housing or transmission case. The steel plates used in current automatic transmissions are very smooth and often have a polished appearance with a surface roughness of 12 to 15 microinches. Steel plates have a secondary purpose of serving as heat sinks to help remove heat from the lined friction plates.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Plates lined with friction material are called </a:t>
            </a:r>
            <a:r>
              <a:rPr lang="en-US" sz="1200" b="1" i="1" dirty="0">
                <a:latin typeface="Arial" panose="020B0604020202020204" pitchFamily="34" charset="0"/>
                <a:cs typeface="Arial" panose="020B0604020202020204" pitchFamily="34" charset="0"/>
              </a:rPr>
              <a:t>friction plates</a:t>
            </a:r>
            <a:r>
              <a:rPr lang="en-US" sz="1200" dirty="0">
                <a:latin typeface="Arial" panose="020B0604020202020204" pitchFamily="34" charset="0"/>
                <a:cs typeface="Arial" panose="020B0604020202020204" pitchFamily="34" charset="0"/>
              </a:rPr>
              <a:t>, friction disc, or simply frictions. These plates are also made from stamped steel with lining material bonded to each side. The engagement lugs are usually on the inner diameter. A friction plate is about 0.063 to 0.086 inch (1.6 to 2.2 </a:t>
            </a:r>
            <a:r>
              <a:rPr lang="en-US" sz="1200" spc="0" baseline="0" dirty="0">
                <a:latin typeface="Arial" panose="020B0604020202020204" pitchFamily="34" charset="0"/>
                <a:cs typeface="Arial" panose="020B0604020202020204" pitchFamily="34" charset="0"/>
              </a:rPr>
              <a:t>m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thick, and the friction material is about 0.030 inch (0.4 to 0.8 </a:t>
            </a:r>
            <a:r>
              <a:rPr lang="en-US" sz="1200" spc="0" baseline="0" dirty="0">
                <a:latin typeface="Arial" panose="020B0604020202020204" pitchFamily="34" charset="0"/>
                <a:cs typeface="Arial" panose="020B0604020202020204" pitchFamily="34" charset="0"/>
              </a:rPr>
              <a:t>m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thick.</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image has two parts. The first part is titled released. The apply piston is present as a horizontal bar that attaches to a vertical bar. The vertical bar has a set of alternating bars on either end. Return springs are present adjacent to this vertical bar. A horizontal rod from the top of the alternating bars bends as a vertical bar to join the center of the structure. The horizontal rod from the bottom set of alternating bars bends as a vertical bar and joins the vertical bar attached to the apply piston. A gap is present between the rods from the alternating bars. The second part is titled applied. The apply piston is present as a horizontal bar that attaches to a vertical bar. The vertical bar has a set of alternating bars on either end. Return springs are present adjacent to this vertical bar and are compressed. A check ball is seated in the rod from the top set of alternating bars. The apply piston has been depressed. A vertical band of fluid is seen adjacent to the two vertical rods from the alternating bars. The gap between the rods from the alternating bars is also filled with fluid and is labeled as fluid pressure.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98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8/7/2023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Picture Placeholder 7">
            <a:extLst>
              <a:ext uri="{FF2B5EF4-FFF2-40B4-BE49-F238E27FC236}">
                <a16:creationId xmlns:a16="http://schemas.microsoft.com/office/drawing/2014/main" id="{A3A649BA-CDC6-3959-403D-0D58F10D93AD}"/>
              </a:ext>
            </a:extLst>
          </p:cNvPr>
          <p:cNvSpPr>
            <a:spLocks noGrp="1"/>
          </p:cNvSpPr>
          <p:nvPr>
            <p:ph type="pic" sz="quarter" idx="20"/>
          </p:nvPr>
        </p:nvSpPr>
        <p:spPr>
          <a:xfrm>
            <a:off x="93663" y="3230563"/>
            <a:ext cx="3176587" cy="2725737"/>
          </a:xfrm>
        </p:spPr>
        <p:txBody>
          <a:bodyPr/>
          <a:lstStyle/>
          <a:p>
            <a:endParaRPr lang="en-IN" dirty="0"/>
          </a:p>
        </p:txBody>
      </p:sp>
    </p:spTree>
    <p:extLst>
      <p:ext uri="{BB962C8B-B14F-4D97-AF65-F5344CB8AC3E}">
        <p14:creationId xmlns:p14="http://schemas.microsoft.com/office/powerpoint/2010/main" val="2621857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553711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39062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2"/>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88" r:id="rId3"/>
    <p:sldLayoutId id="2147483689" r:id="rId4"/>
    <p:sldLayoutId id="2147483690" r:id="rId5"/>
    <p:sldLayoutId id="2147483681" r:id="rId6"/>
    <p:sldLayoutId id="2147483676" r:id="rId7"/>
    <p:sldLayoutId id="2147483677" r:id="rId8"/>
    <p:sldLayoutId id="2147483678" r:id="rId9"/>
    <p:sldLayoutId id="2147483687" r:id="rId10"/>
    <p:sldLayoutId id="2147483679" r:id="rId11"/>
    <p:sldLayoutId id="2147483671" r:id="rId12"/>
    <p:sldLayoutId id="2147483673" r:id="rId13"/>
    <p:sldLayoutId id="2147483670" r:id="rId14"/>
    <p:sldLayoutId id="2147483669" r:id="rId15"/>
    <p:sldLayoutId id="2147483655" r:id="rId16"/>
    <p:sldLayoutId id="2147483691" r:id="rId17"/>
    <p:sldLayoutId id="2147483692" r:id="rId18"/>
    <p:sldLayoutId id="2147483693" r:id="rId19"/>
    <p:sldLayoutId id="214748369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26.jpg"/></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0.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2.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3.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hyperlink" Target="https://jameshalderman.com/a2_anim_lib_pag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0505"/>
            <a:ext cx="8229600" cy="1144347"/>
          </a:xfrm>
        </p:spPr>
        <p:txBody>
          <a:bodyPr lIns="0" tIns="18000" rIns="0" bIns="18000" anchor="ctr" anchorCtr="0">
            <a:spAutoFit/>
          </a:bodyPr>
          <a:lstStyle/>
          <a:p>
            <a:r>
              <a:rPr lang="en-US"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1443848"/>
            <a:ext cx="1802525" cy="344128"/>
          </a:xfrm>
        </p:spPr>
        <p:txBody>
          <a:bodyPr wrap="square" lIns="0" tIns="18000" rIns="0" bIns="18000" anchor="ctr" anchorCtr="0">
            <a:spAutoFit/>
          </a:bodyPr>
          <a:lstStyle/>
          <a:p>
            <a:r>
              <a:rPr lang="en-US" dirty="0"/>
              <a:t>Eighth Edition</a:t>
            </a:r>
          </a:p>
        </p:txBody>
      </p:sp>
      <p:pic>
        <p:nvPicPr>
          <p:cNvPr id="10" name="Picture 9" descr="Front Cover: Automatic Transmissions and Transaxles Eighth Edition by James D. Halderman">
            <a:extLst>
              <a:ext uri="{FF2B5EF4-FFF2-40B4-BE49-F238E27FC236}">
                <a16:creationId xmlns:a16="http://schemas.microsoft.com/office/drawing/2014/main" id="{83BC3651-3587-40E0-622E-5F5B1B183F58}"/>
              </a:ext>
            </a:extLst>
          </p:cNvPr>
          <p:cNvPicPr>
            <a:picLocks noChangeAspect="1"/>
          </p:cNvPicPr>
          <p:nvPr/>
        </p:nvPicPr>
        <p:blipFill>
          <a:blip r:embed="rId3"/>
          <a:stretch>
            <a:fillRect/>
          </a:stretch>
        </p:blipFill>
        <p:spPr>
          <a:xfrm>
            <a:off x="478220" y="1909313"/>
            <a:ext cx="3456432" cy="4425696"/>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437679"/>
            <a:ext cx="1690777" cy="498016"/>
          </a:xfrm>
        </p:spPr>
        <p:txBody>
          <a:bodyPr wrap="square" lIns="0" tIns="18000" rIns="0" bIns="18000" anchor="ctr">
            <a:spAutoFit/>
          </a:bodyPr>
          <a:lstStyle/>
          <a:p>
            <a:pPr marL="0"/>
            <a:r>
              <a:rPr lang="en-US" dirty="0"/>
              <a:t>Chapter 8</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434577"/>
            <a:ext cx="4106170" cy="374906"/>
          </a:xfrm>
        </p:spPr>
        <p:txBody>
          <a:bodyPr wrap="square" lIns="0" tIns="18000" rIns="0" bIns="18000" anchor="ctr" anchorCtr="0">
            <a:spAutoFit/>
          </a:bodyPr>
          <a:lstStyle/>
          <a:p>
            <a:pPr marL="0"/>
            <a:r>
              <a:rPr lang="en-US" dirty="0"/>
              <a:t>Clutches and Bands</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56221"/>
            <a:ext cx="2889842" cy="405683"/>
          </a:xfrm>
        </p:spPr>
        <p:txBody>
          <a:bodyPr wrap="square" lIns="0" tIns="18000" rIns="0" bIns="18000" anchor="ctr" anchorCtr="0">
            <a:spAutoFit/>
          </a:bodyPr>
          <a:lstStyle/>
          <a:p>
            <a:pPr marL="0" indent="0">
              <a:buNone/>
            </a:pPr>
            <a:r>
              <a:rPr lang="en-US" sz="2400" dirty="0">
                <a:solidFill>
                  <a:schemeClr val="tx1"/>
                </a:solidFill>
              </a:rPr>
              <a:t>Groove Pattern</a:t>
            </a:r>
          </a:p>
        </p:txBody>
      </p:sp>
      <p:pic>
        <p:nvPicPr>
          <p:cNvPr id="5" name="Picture 4" descr="The groove patterns of different friction plates are shown.&#10;Long description is available in notes, Press F6.">
            <a:extLst>
              <a:ext uri="{FF2B5EF4-FFF2-40B4-BE49-F238E27FC236}">
                <a16:creationId xmlns:a16="http://schemas.microsoft.com/office/drawing/2014/main" id="{059AEAD7-8293-3A40-5A1F-034491A032A5}"/>
              </a:ext>
            </a:extLst>
          </p:cNvPr>
          <p:cNvPicPr>
            <a:picLocks noChangeAspect="1"/>
          </p:cNvPicPr>
          <p:nvPr/>
        </p:nvPicPr>
        <p:blipFill rotWithShape="1">
          <a:blip r:embed="rId3"/>
          <a:srcRect b="8885"/>
          <a:stretch/>
        </p:blipFill>
        <p:spPr>
          <a:xfrm>
            <a:off x="1683694" y="1673326"/>
            <a:ext cx="5776618" cy="3387273"/>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84908" y="5270731"/>
            <a:ext cx="8229600" cy="1133017"/>
          </a:xfrm>
        </p:spPr>
        <p:txBody>
          <a:bodyPr lIns="0" tIns="18000" rIns="0" bIns="18000" anchor="ctr" anchorCtr="0">
            <a:spAutoFit/>
          </a:bodyPr>
          <a:lstStyle/>
          <a:p>
            <a:pPr marL="0" indent="0">
              <a:buNone/>
            </a:pPr>
            <a:r>
              <a:rPr lang="en-US" sz="1800" dirty="0">
                <a:solidFill>
                  <a:schemeClr val="tx1"/>
                </a:solidFill>
              </a:rPr>
              <a:t>Friction plates often have a groove pattern to help wipe fluid away, dissipate heat, eliminate clutch noise, and change friction qualities during apply and release. A smooth plate is the coolest and slowest to apply and the waffle plate will apply the fastest.</a:t>
            </a:r>
          </a:p>
        </p:txBody>
      </p:sp>
    </p:spTree>
    <p:extLst>
      <p:ext uri="{BB962C8B-B14F-4D97-AF65-F5344CB8AC3E}">
        <p14:creationId xmlns:p14="http://schemas.microsoft.com/office/powerpoint/2010/main" val="485418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56221"/>
            <a:ext cx="2889842" cy="405683"/>
          </a:xfrm>
        </p:spPr>
        <p:txBody>
          <a:bodyPr wrap="square" lIns="0" tIns="18000" rIns="0" bIns="18000" anchor="ctr" anchorCtr="0">
            <a:spAutoFit/>
          </a:bodyPr>
          <a:lstStyle/>
          <a:p>
            <a:pPr marL="0" indent="0">
              <a:buNone/>
            </a:pPr>
            <a:r>
              <a:rPr lang="en-US" sz="2400" dirty="0">
                <a:solidFill>
                  <a:schemeClr val="tx1"/>
                </a:solidFill>
              </a:rPr>
              <a:t>Overhaul Kit</a:t>
            </a:r>
          </a:p>
        </p:txBody>
      </p:sp>
      <p:pic>
        <p:nvPicPr>
          <p:cNvPr id="6" name="Picture 5" descr="The image shows a collection of clutches that have small gear teeth on the inner border. A small circular ring is seen close to these clutches and a circular cap-like ring is also seen nearby.">
            <a:extLst>
              <a:ext uri="{FF2B5EF4-FFF2-40B4-BE49-F238E27FC236}">
                <a16:creationId xmlns:a16="http://schemas.microsoft.com/office/drawing/2014/main" id="{0FBD8FB8-E24F-5F9C-89D9-89F464092375}"/>
              </a:ext>
            </a:extLst>
          </p:cNvPr>
          <p:cNvPicPr>
            <a:picLocks noChangeAspect="1"/>
          </p:cNvPicPr>
          <p:nvPr/>
        </p:nvPicPr>
        <p:blipFill rotWithShape="1">
          <a:blip r:embed="rId3"/>
          <a:srcRect b="7939"/>
          <a:stretch/>
        </p:blipFill>
        <p:spPr>
          <a:xfrm>
            <a:off x="1973053" y="1641109"/>
            <a:ext cx="5197900" cy="3926343"/>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84908" y="5736030"/>
            <a:ext cx="8229600" cy="590349"/>
          </a:xfrm>
        </p:spPr>
        <p:txBody>
          <a:bodyPr lIns="0" tIns="18000" rIns="0" bIns="18000" anchor="ctr" anchorCtr="0">
            <a:spAutoFit/>
          </a:bodyPr>
          <a:lstStyle/>
          <a:p>
            <a:pPr marL="0" indent="0">
              <a:buNone/>
            </a:pPr>
            <a:r>
              <a:rPr lang="en-US" sz="1800" dirty="0">
                <a:solidFill>
                  <a:schemeClr val="tx1"/>
                </a:solidFill>
              </a:rPr>
              <a:t>Most clutches included in overhaul kits use paper as the basis for the lining material.</a:t>
            </a:r>
          </a:p>
        </p:txBody>
      </p:sp>
    </p:spTree>
    <p:extLst>
      <p:ext uri="{BB962C8B-B14F-4D97-AF65-F5344CB8AC3E}">
        <p14:creationId xmlns:p14="http://schemas.microsoft.com/office/powerpoint/2010/main" val="2091849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56221"/>
            <a:ext cx="2889842" cy="405683"/>
          </a:xfrm>
        </p:spPr>
        <p:txBody>
          <a:bodyPr wrap="square" lIns="0" tIns="18000" rIns="0" bIns="18000" anchor="ctr" anchorCtr="0">
            <a:spAutoFit/>
          </a:bodyPr>
          <a:lstStyle/>
          <a:p>
            <a:pPr marL="0" indent="0">
              <a:spcBef>
                <a:spcPts val="600"/>
              </a:spcBef>
              <a:buNone/>
            </a:pPr>
            <a:r>
              <a:rPr lang="en-US" sz="2400" dirty="0">
                <a:solidFill>
                  <a:schemeClr val="tx1"/>
                </a:solidFill>
              </a:rPr>
              <a:t>Typical Clutch Piston</a:t>
            </a:r>
          </a:p>
        </p:txBody>
      </p:sp>
      <p:pic>
        <p:nvPicPr>
          <p:cNvPr id="6" name="Picture 5" descr="The image shows the calculation of the piston area.&#10;Long description is available in notes, Press F6.">
            <a:extLst>
              <a:ext uri="{FF2B5EF4-FFF2-40B4-BE49-F238E27FC236}">
                <a16:creationId xmlns:a16="http://schemas.microsoft.com/office/drawing/2014/main" id="{7187641E-18CB-5376-4F96-491405E97BD7}"/>
              </a:ext>
            </a:extLst>
          </p:cNvPr>
          <p:cNvPicPr>
            <a:picLocks noChangeAspect="1"/>
          </p:cNvPicPr>
          <p:nvPr/>
        </p:nvPicPr>
        <p:blipFill rotWithShape="1">
          <a:blip r:embed="rId3"/>
          <a:srcRect b="5511"/>
          <a:stretch/>
        </p:blipFill>
        <p:spPr>
          <a:xfrm>
            <a:off x="2485244" y="1575719"/>
            <a:ext cx="4173525" cy="3529887"/>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84908" y="5209647"/>
            <a:ext cx="8229600" cy="1144347"/>
          </a:xfrm>
        </p:spPr>
        <p:txBody>
          <a:bodyPr lIns="0" tIns="18000" rIns="0" bIns="18000" anchor="ctr" anchorCtr="0">
            <a:spAutoFit/>
          </a:bodyPr>
          <a:lstStyle/>
          <a:p>
            <a:pPr marL="0" indent="0">
              <a:buNone/>
            </a:pPr>
            <a:r>
              <a:rPr lang="en-US" sz="2400" dirty="0">
                <a:solidFill>
                  <a:schemeClr val="tx1"/>
                </a:solidFill>
              </a:rPr>
              <a:t>A typical clutch piston area is determined by subtracting the area of the inner diameter from the area of the outer-circle diameter.</a:t>
            </a:r>
          </a:p>
        </p:txBody>
      </p:sp>
    </p:spTree>
    <p:extLst>
      <p:ext uri="{BB962C8B-B14F-4D97-AF65-F5344CB8AC3E}">
        <p14:creationId xmlns:p14="http://schemas.microsoft.com/office/powerpoint/2010/main" val="1111921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56221"/>
            <a:ext cx="4463300" cy="405683"/>
          </a:xfrm>
        </p:spPr>
        <p:txBody>
          <a:bodyPr wrap="square" lIns="0" tIns="18000" rIns="0" bIns="18000" anchor="ctr" anchorCtr="0">
            <a:spAutoFit/>
          </a:bodyPr>
          <a:lstStyle/>
          <a:p>
            <a:pPr marL="0" indent="0">
              <a:spcBef>
                <a:spcPts val="600"/>
              </a:spcBef>
              <a:buNone/>
              <a:tabLst>
                <a:tab pos="1430338" algn="l"/>
              </a:tabLst>
            </a:pPr>
            <a:r>
              <a:rPr lang="en-US" sz="2400" dirty="0">
                <a:solidFill>
                  <a:schemeClr val="tx1"/>
                </a:solidFill>
              </a:rPr>
              <a:t>Piston with Two Working Areas </a:t>
            </a:r>
          </a:p>
        </p:txBody>
      </p:sp>
      <p:pic>
        <p:nvPicPr>
          <p:cNvPr id="6" name="Picture 5" descr="The image shows the calculation of the outer piston area and inner piston area.&#10;Long description is available in notes, Press F6.">
            <a:extLst>
              <a:ext uri="{FF2B5EF4-FFF2-40B4-BE49-F238E27FC236}">
                <a16:creationId xmlns:a16="http://schemas.microsoft.com/office/drawing/2014/main" id="{B044A273-D603-B49F-A730-3C9431AF4626}"/>
              </a:ext>
            </a:extLst>
          </p:cNvPr>
          <p:cNvPicPr>
            <a:picLocks noChangeAspect="1"/>
          </p:cNvPicPr>
          <p:nvPr/>
        </p:nvPicPr>
        <p:blipFill rotWithShape="1">
          <a:blip r:embed="rId3"/>
          <a:srcRect b="6435"/>
          <a:stretch/>
        </p:blipFill>
        <p:spPr>
          <a:xfrm>
            <a:off x="2190921" y="1658574"/>
            <a:ext cx="4763487" cy="3828786"/>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575469"/>
            <a:ext cx="8229600" cy="775015"/>
          </a:xfrm>
        </p:spPr>
        <p:txBody>
          <a:bodyPr lIns="0" tIns="18000" rIns="0" bIns="18000" anchor="ctr" anchorCtr="0">
            <a:spAutoFit/>
          </a:bodyPr>
          <a:lstStyle/>
          <a:p>
            <a:pPr marL="0" indent="0">
              <a:buNone/>
            </a:pPr>
            <a:r>
              <a:rPr lang="en-US" sz="2400" dirty="0">
                <a:solidFill>
                  <a:schemeClr val="tx1"/>
                </a:solidFill>
              </a:rPr>
              <a:t>Some clutch pistons use middle seal so piston will have two working areas</a:t>
            </a:r>
          </a:p>
        </p:txBody>
      </p:sp>
    </p:spTree>
    <p:extLst>
      <p:ext uri="{BB962C8B-B14F-4D97-AF65-F5344CB8AC3E}">
        <p14:creationId xmlns:p14="http://schemas.microsoft.com/office/powerpoint/2010/main" val="1532649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56221"/>
            <a:ext cx="3019238" cy="405683"/>
          </a:xfrm>
        </p:spPr>
        <p:txBody>
          <a:bodyPr wrap="square" lIns="0" tIns="18000" rIns="0" bIns="18000" anchor="ctr" anchorCtr="0">
            <a:spAutoFit/>
          </a:bodyPr>
          <a:lstStyle/>
          <a:p>
            <a:pPr marL="0" indent="0">
              <a:spcBef>
                <a:spcPts val="600"/>
              </a:spcBef>
              <a:buNone/>
            </a:pPr>
            <a:r>
              <a:rPr lang="en-US" sz="2400" dirty="0">
                <a:solidFill>
                  <a:schemeClr val="tx1"/>
                </a:solidFill>
              </a:rPr>
              <a:t>Chamber for Release </a:t>
            </a:r>
          </a:p>
        </p:txBody>
      </p:sp>
      <p:pic>
        <p:nvPicPr>
          <p:cNvPr id="6" name="Picture 5" descr="The image shows the release pressure chamber.&#10;Long description is available in notes, Press F6.">
            <a:extLst>
              <a:ext uri="{FF2B5EF4-FFF2-40B4-BE49-F238E27FC236}">
                <a16:creationId xmlns:a16="http://schemas.microsoft.com/office/drawing/2014/main" id="{CAF26EA8-8E48-E0D2-4DF3-82E4412EEE94}"/>
              </a:ext>
            </a:extLst>
          </p:cNvPr>
          <p:cNvPicPr>
            <a:picLocks noChangeAspect="1"/>
          </p:cNvPicPr>
          <p:nvPr/>
        </p:nvPicPr>
        <p:blipFill rotWithShape="1">
          <a:blip r:embed="rId3"/>
          <a:srcRect b="7762"/>
          <a:stretch/>
        </p:blipFill>
        <p:spPr>
          <a:xfrm>
            <a:off x="2448966" y="1574636"/>
            <a:ext cx="4253819" cy="3119411"/>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4861083"/>
            <a:ext cx="8229600" cy="1513679"/>
          </a:xfrm>
        </p:spPr>
        <p:txBody>
          <a:bodyPr lIns="0" tIns="18000" rIns="0" bIns="18000" anchor="ctr" anchorCtr="0">
            <a:spAutoFit/>
          </a:bodyPr>
          <a:lstStyle/>
          <a:p>
            <a:pPr marL="0" indent="0">
              <a:buNone/>
            </a:pPr>
            <a:r>
              <a:rPr lang="en-US" sz="2400" dirty="0">
                <a:solidFill>
                  <a:schemeClr val="tx1"/>
                </a:solidFill>
              </a:rPr>
              <a:t>The baffle that supports the return springs also forms a chamber for release pressure. The clutch is released when fluid pressure enters this chamber as pressure is released from the apply side of the piston.</a:t>
            </a:r>
          </a:p>
        </p:txBody>
      </p:sp>
    </p:spTree>
    <p:extLst>
      <p:ext uri="{BB962C8B-B14F-4D97-AF65-F5344CB8AC3E}">
        <p14:creationId xmlns:p14="http://schemas.microsoft.com/office/powerpoint/2010/main" val="2176024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56221"/>
            <a:ext cx="2130717" cy="405683"/>
          </a:xfrm>
        </p:spPr>
        <p:txBody>
          <a:bodyPr wrap="square" lIns="0" tIns="18000" rIns="0" bIns="18000" anchor="ctr" anchorCtr="0">
            <a:spAutoFit/>
          </a:bodyPr>
          <a:lstStyle/>
          <a:p>
            <a:pPr marL="0" indent="0">
              <a:spcBef>
                <a:spcPts val="600"/>
              </a:spcBef>
              <a:buNone/>
            </a:pPr>
            <a:r>
              <a:rPr lang="en-US" sz="2400" dirty="0">
                <a:solidFill>
                  <a:schemeClr val="tx1"/>
                </a:solidFill>
              </a:rPr>
              <a:t>Applying Clutch </a:t>
            </a:r>
          </a:p>
        </p:txBody>
      </p:sp>
      <p:pic>
        <p:nvPicPr>
          <p:cNvPr id="6" name="Picture 5" descr="The image shows the positions of the clutch released and the clutch applied.&#10;Long description is available in notes, Press F6.">
            <a:extLst>
              <a:ext uri="{FF2B5EF4-FFF2-40B4-BE49-F238E27FC236}">
                <a16:creationId xmlns:a16="http://schemas.microsoft.com/office/drawing/2014/main" id="{B9FF57C7-41E0-DAAE-A5E0-CC518096D96D}"/>
              </a:ext>
            </a:extLst>
          </p:cNvPr>
          <p:cNvPicPr>
            <a:picLocks noChangeAspect="1"/>
          </p:cNvPicPr>
          <p:nvPr/>
        </p:nvPicPr>
        <p:blipFill rotWithShape="1">
          <a:blip r:embed="rId3"/>
          <a:srcRect b="3913"/>
          <a:stretch/>
        </p:blipFill>
        <p:spPr>
          <a:xfrm>
            <a:off x="2989343" y="1559215"/>
            <a:ext cx="3165319" cy="3893062"/>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592721"/>
            <a:ext cx="8229600" cy="775015"/>
          </a:xfrm>
        </p:spPr>
        <p:txBody>
          <a:bodyPr lIns="0" tIns="18000" rIns="0" bIns="18000" anchor="ctr" anchorCtr="0">
            <a:spAutoFit/>
          </a:bodyPr>
          <a:lstStyle/>
          <a:p>
            <a:pPr marL="0" indent="0">
              <a:buNone/>
            </a:pPr>
            <a:r>
              <a:rPr lang="en-US" sz="2400" dirty="0">
                <a:solidFill>
                  <a:schemeClr val="tx1"/>
                </a:solidFill>
              </a:rPr>
              <a:t>Pressurized oil is sent to the apply side of the piston to force the clutch discs together.</a:t>
            </a:r>
          </a:p>
        </p:txBody>
      </p:sp>
    </p:spTree>
    <p:extLst>
      <p:ext uri="{BB962C8B-B14F-4D97-AF65-F5344CB8AC3E}">
        <p14:creationId xmlns:p14="http://schemas.microsoft.com/office/powerpoint/2010/main" val="61152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Electronic Clutch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lutch_apply_elec_cntrl">
            <a:hlinkClick r:id="" action="ppaction://media"/>
            <a:extLst>
              <a:ext uri="{FF2B5EF4-FFF2-40B4-BE49-F238E27FC236}">
                <a16:creationId xmlns:a16="http://schemas.microsoft.com/office/drawing/2014/main" id="{10513BD0-123B-B699-F403-B1D9F6AE4B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804" y="1282149"/>
            <a:ext cx="8780392" cy="4938971"/>
          </a:xfrm>
          <a:prstGeom prst="rect">
            <a:avLst/>
          </a:prstGeom>
        </p:spPr>
      </p:pic>
    </p:spTree>
    <p:extLst>
      <p:ext uri="{BB962C8B-B14F-4D97-AF65-F5344CB8AC3E}">
        <p14:creationId xmlns:p14="http://schemas.microsoft.com/office/powerpoint/2010/main" val="68902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8.10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52706"/>
            <a:ext cx="8229600" cy="775015"/>
          </a:xfrm>
        </p:spPr>
        <p:txBody>
          <a:bodyPr wrap="square" lIns="0" tIns="18000" rIns="0" bIns="18000" anchor="ctr" anchorCtr="0">
            <a:spAutoFit/>
          </a:bodyPr>
          <a:lstStyle/>
          <a:p>
            <a:pPr marL="0" indent="0">
              <a:spcBef>
                <a:spcPts val="600"/>
              </a:spcBef>
              <a:buNone/>
            </a:pPr>
            <a:r>
              <a:rPr lang="en-US" sz="2400" dirty="0">
                <a:solidFill>
                  <a:schemeClr val="tx1"/>
                </a:solidFill>
              </a:rPr>
              <a:t>Clutch stack clearance is adjusted using either large or small flange (backing plate). Some use a selective snap ring. </a:t>
            </a:r>
          </a:p>
        </p:txBody>
      </p:sp>
      <p:pic>
        <p:nvPicPr>
          <p:cNvPr id="5" name="Picture 4" descr="The image shows the use of a flange or snap ring.&#10;Long description is available in notes, Press F6.">
            <a:extLst>
              <a:ext uri="{FF2B5EF4-FFF2-40B4-BE49-F238E27FC236}">
                <a16:creationId xmlns:a16="http://schemas.microsoft.com/office/drawing/2014/main" id="{F4CBDC34-218A-A69B-1962-0D2980601EE2}"/>
              </a:ext>
            </a:extLst>
          </p:cNvPr>
          <p:cNvPicPr>
            <a:picLocks noChangeAspect="1"/>
          </p:cNvPicPr>
          <p:nvPr/>
        </p:nvPicPr>
        <p:blipFill rotWithShape="1">
          <a:blip r:embed="rId3"/>
          <a:srcRect b="4341"/>
          <a:stretch/>
        </p:blipFill>
        <p:spPr>
          <a:xfrm>
            <a:off x="2732710" y="2028209"/>
            <a:ext cx="3678586" cy="4323986"/>
          </a:xfrm>
          <a:prstGeom prst="rect">
            <a:avLst/>
          </a:prstGeom>
        </p:spPr>
      </p:pic>
    </p:spTree>
    <p:extLst>
      <p:ext uri="{BB962C8B-B14F-4D97-AF65-F5344CB8AC3E}">
        <p14:creationId xmlns:p14="http://schemas.microsoft.com/office/powerpoint/2010/main" val="1603336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8.11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1" y="1056221"/>
            <a:ext cx="1354340" cy="405683"/>
          </a:xfrm>
        </p:spPr>
        <p:txBody>
          <a:bodyPr wrap="square" lIns="0" tIns="18000" rIns="0" bIns="18000" anchor="ctr" anchorCtr="0">
            <a:spAutoFit/>
          </a:bodyPr>
          <a:lstStyle/>
          <a:p>
            <a:pPr marL="0" indent="0">
              <a:spcBef>
                <a:spcPts val="600"/>
              </a:spcBef>
              <a:buNone/>
            </a:pPr>
            <a:r>
              <a:rPr lang="en-US" sz="2400" dirty="0">
                <a:solidFill>
                  <a:schemeClr val="tx1"/>
                </a:solidFill>
              </a:rPr>
              <a:t>First Gear</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1548237"/>
            <a:ext cx="3846162" cy="3360338"/>
          </a:xfrm>
        </p:spPr>
        <p:txBody>
          <a:bodyPr wrap="square" lIns="0" tIns="18000" rIns="0" bIns="18000" anchor="ctr" anchorCtr="0">
            <a:spAutoFit/>
          </a:bodyPr>
          <a:lstStyle/>
          <a:p>
            <a:pPr marL="0" indent="0">
              <a:buNone/>
            </a:pPr>
            <a:r>
              <a:rPr lang="en-US" sz="2400" dirty="0">
                <a:solidFill>
                  <a:schemeClr val="tx1"/>
                </a:solidFill>
              </a:rPr>
              <a:t>When this transmission is in first gear, the sun gear and unlined plates of the front clutch rotate counterclock wise while hub and lined plates of this clutch rotate clockwise. Any drag will produce heat that can cause clutch burnout.</a:t>
            </a:r>
          </a:p>
        </p:txBody>
      </p:sp>
      <p:pic>
        <p:nvPicPr>
          <p:cNvPr id="6" name="Picture 5" descr="The image shows a transmission showing the application of the rear clutch, and holding of overrunning clutch.&#10;Long description is available in notes, Press F6.">
            <a:extLst>
              <a:ext uri="{FF2B5EF4-FFF2-40B4-BE49-F238E27FC236}">
                <a16:creationId xmlns:a16="http://schemas.microsoft.com/office/drawing/2014/main" id="{E5667256-A26D-A3C3-8E48-3EEB41CD11BC}"/>
              </a:ext>
            </a:extLst>
          </p:cNvPr>
          <p:cNvPicPr>
            <a:picLocks noChangeAspect="1"/>
          </p:cNvPicPr>
          <p:nvPr/>
        </p:nvPicPr>
        <p:blipFill rotWithShape="1">
          <a:blip r:embed="rId3"/>
          <a:srcRect b="5237"/>
          <a:stretch/>
        </p:blipFill>
        <p:spPr>
          <a:xfrm>
            <a:off x="4584038" y="990569"/>
            <a:ext cx="4047583" cy="4035277"/>
          </a:xfrm>
          <a:prstGeom prst="rect">
            <a:avLst/>
          </a:prstGeom>
        </p:spPr>
      </p:pic>
    </p:spTree>
    <p:extLst>
      <p:ext uri="{BB962C8B-B14F-4D97-AF65-F5344CB8AC3E}">
        <p14:creationId xmlns:p14="http://schemas.microsoft.com/office/powerpoint/2010/main" val="3624856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8.12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57823"/>
            <a:ext cx="8229600" cy="1144347"/>
          </a:xfrm>
        </p:spPr>
        <p:txBody>
          <a:bodyPr wrap="square" lIns="0" tIns="18000" rIns="0" bIns="18000" anchor="ctr" anchorCtr="0">
            <a:spAutoFit/>
          </a:bodyPr>
          <a:lstStyle/>
          <a:p>
            <a:pPr marL="0" indent="0">
              <a:spcBef>
                <a:spcPts val="600"/>
              </a:spcBef>
              <a:buNone/>
            </a:pPr>
            <a:r>
              <a:rPr lang="en-US" sz="2400" dirty="0">
                <a:solidFill>
                  <a:schemeClr val="tx1"/>
                </a:solidFill>
              </a:rPr>
              <a:t>When pushing against a stationary book, the static friction resists motion. Pushing against same book while it is sliding is easier because dynamic friction is less.</a:t>
            </a:r>
          </a:p>
        </p:txBody>
      </p:sp>
      <p:pic>
        <p:nvPicPr>
          <p:cNvPr id="5" name="Picture 4" descr="The image shows a person’s finger pushing a book in two scenarios. The first scenario is when the book is stationary and the second scenario is when the book is sliding on the table. A few lines are used to show that the book is sliding.">
            <a:extLst>
              <a:ext uri="{FF2B5EF4-FFF2-40B4-BE49-F238E27FC236}">
                <a16:creationId xmlns:a16="http://schemas.microsoft.com/office/drawing/2014/main" id="{E8DFEFAB-21E6-30FF-BA8F-79D4AF68F5C9}"/>
              </a:ext>
            </a:extLst>
          </p:cNvPr>
          <p:cNvPicPr>
            <a:picLocks noChangeAspect="1"/>
          </p:cNvPicPr>
          <p:nvPr/>
        </p:nvPicPr>
        <p:blipFill rotWithShape="1">
          <a:blip r:embed="rId3"/>
          <a:srcRect b="4788"/>
          <a:stretch/>
        </p:blipFill>
        <p:spPr>
          <a:xfrm>
            <a:off x="2595698" y="2341114"/>
            <a:ext cx="3952611" cy="4014254"/>
          </a:xfrm>
          <a:prstGeom prst="rect">
            <a:avLst/>
          </a:prstGeom>
        </p:spPr>
      </p:pic>
    </p:spTree>
    <p:extLst>
      <p:ext uri="{BB962C8B-B14F-4D97-AF65-F5344CB8AC3E}">
        <p14:creationId xmlns:p14="http://schemas.microsoft.com/office/powerpoint/2010/main" val="3723200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9699"/>
            <a:ext cx="8212347" cy="2829424"/>
          </a:xfrm>
        </p:spPr>
        <p:txBody>
          <a:bodyPr lIns="0" tIns="18000" rIns="0" bIns="18000" anchor="ctr" anchorCtr="0">
            <a:spAutoFit/>
          </a:bodyPr>
          <a:lstStyle/>
          <a:p>
            <a:pPr marL="534988" indent="-534988">
              <a:buNone/>
            </a:pPr>
            <a:r>
              <a:rPr lang="en-US" sz="2400" b="1" dirty="0">
                <a:solidFill>
                  <a:srgbClr val="007FA3"/>
                </a:solidFill>
              </a:rPr>
              <a:t>8.1</a:t>
            </a:r>
            <a:r>
              <a:rPr lang="en-US" sz="2400" b="1" dirty="0">
                <a:solidFill>
                  <a:schemeClr val="tx1"/>
                </a:solidFill>
              </a:rPr>
              <a:t> </a:t>
            </a:r>
            <a:r>
              <a:rPr lang="en-US" sz="2400" dirty="0">
                <a:solidFill>
                  <a:schemeClr val="tx1"/>
                </a:solidFill>
              </a:rPr>
              <a:t>Identify the components of a multiple-disc driving clutch and describe its operation.</a:t>
            </a:r>
          </a:p>
          <a:p>
            <a:pPr marL="534988" indent="-534988">
              <a:buNone/>
            </a:pPr>
            <a:r>
              <a:rPr lang="en-US" sz="2400" b="1" dirty="0">
                <a:solidFill>
                  <a:srgbClr val="007FA3"/>
                </a:solidFill>
              </a:rPr>
              <a:t>8.2</a:t>
            </a:r>
            <a:r>
              <a:rPr lang="en-US" sz="2400" dirty="0">
                <a:solidFill>
                  <a:schemeClr val="tx1"/>
                </a:solidFill>
              </a:rPr>
              <a:t> Identify the components of a one-way driving clutch and describe its operation.</a:t>
            </a:r>
          </a:p>
          <a:p>
            <a:pPr marL="534988" indent="-534988">
              <a:buNone/>
            </a:pPr>
            <a:r>
              <a:rPr lang="en-US" sz="2400" b="1" dirty="0">
                <a:solidFill>
                  <a:srgbClr val="007FA3"/>
                </a:solidFill>
              </a:rPr>
              <a:t>8.3</a:t>
            </a:r>
            <a:r>
              <a:rPr lang="en-US" sz="2400" dirty="0">
                <a:solidFill>
                  <a:schemeClr val="tx1"/>
                </a:solidFill>
              </a:rPr>
              <a:t> Discuss holding clutches and bands.</a:t>
            </a:r>
          </a:p>
          <a:p>
            <a:pPr marL="534988" indent="-534988">
              <a:buNone/>
            </a:pPr>
            <a:r>
              <a:rPr lang="en-US" sz="2400" b="1" dirty="0">
                <a:solidFill>
                  <a:srgbClr val="007FA3"/>
                </a:solidFill>
              </a:rPr>
              <a:t>8.4</a:t>
            </a:r>
            <a:r>
              <a:rPr lang="en-US" sz="2400" dirty="0">
                <a:solidFill>
                  <a:schemeClr val="tx1"/>
                </a:solidFill>
              </a:rPr>
              <a:t> Explain shift quality.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8499"/>
            <a:ext cx="8229600" cy="1144347"/>
          </a:xfrm>
        </p:spPr>
        <p:txBody>
          <a:bodyPr lIns="0" tIns="18000" rIns="0" bIns="18000" anchor="ctr" anchorCtr="0">
            <a:spAutoFit/>
          </a:bodyPr>
          <a:lstStyle/>
          <a:p>
            <a:r>
              <a:rPr lang="en-US" dirty="0"/>
              <a:t>Frequently Asked Question: What Is Wet Friction? </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763581"/>
            <a:ext cx="4589246" cy="405683"/>
          </a:xfrm>
        </p:spPr>
        <p:txBody>
          <a:bodyPr wrap="square" lIns="0" tIns="18000" rIns="0" bIns="18000" anchor="ctr" anchorCtr="0">
            <a:spAutoFit/>
          </a:bodyPr>
          <a:lstStyle/>
          <a:p>
            <a:pPr marL="0" indent="0">
              <a:spcBef>
                <a:spcPts val="600"/>
              </a:spcBef>
              <a:buNone/>
            </a:pPr>
            <a:r>
              <a:rPr lang="en-US" sz="2400" b="1" dirty="0">
                <a:solidFill>
                  <a:schemeClr val="tx1"/>
                </a:solidFill>
              </a:rPr>
              <a:t>? Frequently Asked Question</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2466360"/>
            <a:ext cx="8193868" cy="3421894"/>
          </a:xfrm>
        </p:spPr>
        <p:txBody>
          <a:bodyPr wrap="square" lIns="0" tIns="18000" rIns="0" bIns="18000" anchor="ctr" anchorCtr="0">
            <a:spAutoFit/>
          </a:bodyPr>
          <a:lstStyle/>
          <a:p>
            <a:pPr marL="0" indent="0">
              <a:buNone/>
            </a:pPr>
            <a:r>
              <a:rPr lang="en-US" sz="2000" b="1" dirty="0">
                <a:solidFill>
                  <a:schemeClr val="tx1"/>
                </a:solidFill>
              </a:rPr>
              <a:t>What Is Wet Friction?</a:t>
            </a:r>
            <a:r>
              <a:rPr lang="en-US" sz="2000" dirty="0">
                <a:solidFill>
                  <a:schemeClr val="tx1"/>
                </a:solidFill>
              </a:rPr>
              <a:t> Wet friction occurs because </a:t>
            </a:r>
            <a:r>
              <a:rPr lang="en-US" sz="2000" spc="-300" dirty="0">
                <a:solidFill>
                  <a:schemeClr val="tx1"/>
                </a:solidFill>
              </a:rPr>
              <a:t>A T </a:t>
            </a:r>
            <a:r>
              <a:rPr lang="en-US" sz="2000" dirty="0">
                <a:solidFill>
                  <a:schemeClr val="tx1"/>
                </a:solidFill>
              </a:rPr>
              <a:t>F fills the space between the clutch plates. This </a:t>
            </a:r>
            <a:r>
              <a:rPr lang="en-US" sz="2000" spc="-300" dirty="0">
                <a:solidFill>
                  <a:schemeClr val="tx1"/>
                </a:solidFill>
              </a:rPr>
              <a:t>A T </a:t>
            </a:r>
            <a:r>
              <a:rPr lang="en-US" sz="2000" dirty="0">
                <a:solidFill>
                  <a:schemeClr val="tx1"/>
                </a:solidFill>
              </a:rPr>
              <a:t>F film transmits torque between the clutch plates as the clutch is being applied. The action of the film of fluid is called fluid shear. As the clutch is applied, the clutch plate clearance is reduced as the fluid is squeezed from between the plates, leaving a film of fluid. This hydrodynamic film begins transferring torque. Fluid shear, which is the resistance to motion, is the primary torque transmitting force at start of a shift. As the plate clearance is reduced, fluid viscosity increases and its resistance to shear increases. The clutch plates make physical contact at the end of application. Since there is no movement between the plates at this time, friction lining wear is minimized.</a:t>
            </a:r>
          </a:p>
        </p:txBody>
      </p:sp>
    </p:spTree>
    <p:extLst>
      <p:ext uri="{BB962C8B-B14F-4D97-AF65-F5344CB8AC3E}">
        <p14:creationId xmlns:p14="http://schemas.microsoft.com/office/powerpoint/2010/main" val="3405925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One-Way Driving Clutch</a:t>
            </a:r>
            <a:endParaRPr lang="en-US" sz="28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6895"/>
            <a:ext cx="8215747" cy="2190788"/>
          </a:xfrm>
        </p:spPr>
        <p:txBody>
          <a:bodyPr wrap="square" lIns="0" tIns="18000" rIns="0" bIns="18000" anchor="ctr" anchorCtr="0">
            <a:spAutoFit/>
          </a:bodyPr>
          <a:lstStyle/>
          <a:p>
            <a:pPr marL="342900" indent="-342900">
              <a:spcBef>
                <a:spcPts val="600"/>
              </a:spcBef>
            </a:pPr>
            <a:r>
              <a:rPr lang="en-US" sz="2400" dirty="0">
                <a:solidFill>
                  <a:schemeClr val="tx1"/>
                </a:solidFill>
              </a:rPr>
              <a:t>Roller Clutch: Pages </a:t>
            </a:r>
            <a:r>
              <a:rPr lang="en-US" sz="2400" dirty="0">
                <a:solidFill>
                  <a:schemeClr val="tx1"/>
                </a:solidFill>
                <a:latin typeface="Arial" panose="020B0604020202020204" pitchFamily="34" charset="0"/>
                <a:cs typeface="Arial" panose="020B0604020202020204" pitchFamily="34" charset="0"/>
              </a:rPr>
              <a:t>100</a:t>
            </a:r>
            <a:r>
              <a:rPr lang="en-US" sz="2400" kern="100" dirty="0">
                <a:effectLst/>
                <a:latin typeface="Arial" panose="020B0604020202020204" pitchFamily="34" charset="0"/>
                <a:ea typeface="Calibri" panose="020F0502020204030204" pitchFamily="34" charset="0"/>
                <a:cs typeface="Arial" panose="020B0604020202020204" pitchFamily="34" charset="0"/>
              </a:rPr>
              <a:t> –</a:t>
            </a:r>
            <a:r>
              <a:rPr lang="en-US" sz="2400" dirty="0">
                <a:solidFill>
                  <a:schemeClr val="tx1"/>
                </a:solidFill>
              </a:rPr>
              <a:t>102</a:t>
            </a:r>
          </a:p>
          <a:p>
            <a:pPr marL="342900" indent="-342900">
              <a:spcBef>
                <a:spcPts val="600"/>
              </a:spcBef>
            </a:pPr>
            <a:r>
              <a:rPr lang="en-US" sz="2400" dirty="0">
                <a:solidFill>
                  <a:schemeClr val="tx1"/>
                </a:solidFill>
              </a:rPr>
              <a:t>Sprag Clutches</a:t>
            </a:r>
          </a:p>
          <a:p>
            <a:pPr marL="342900" indent="-342900">
              <a:spcBef>
                <a:spcPts val="600"/>
              </a:spcBef>
            </a:pPr>
            <a:r>
              <a:rPr lang="en-US" sz="2400" dirty="0">
                <a:solidFill>
                  <a:schemeClr val="tx1"/>
                </a:solidFill>
              </a:rPr>
              <a:t>Mechanical Diode</a:t>
            </a:r>
          </a:p>
          <a:p>
            <a:pPr marL="342900" indent="-342900">
              <a:spcBef>
                <a:spcPts val="600"/>
              </a:spcBef>
            </a:pPr>
            <a:r>
              <a:rPr lang="en-US" sz="2400" dirty="0">
                <a:solidFill>
                  <a:schemeClr val="tx1"/>
                </a:solidFill>
              </a:rPr>
              <a:t>One-way clutch can be placed as an input to a gear set.</a:t>
            </a:r>
          </a:p>
          <a:p>
            <a:pPr marL="342900" indent="-342900">
              <a:spcBef>
                <a:spcPts val="600"/>
              </a:spcBef>
            </a:pPr>
            <a:r>
              <a:rPr lang="en-US" sz="2400" dirty="0">
                <a:solidFill>
                  <a:schemeClr val="tx1"/>
                </a:solidFill>
              </a:rPr>
              <a:t>Will overrun as transmission shifts into next higher gear</a:t>
            </a:r>
          </a:p>
        </p:txBody>
      </p:sp>
    </p:spTree>
    <p:extLst>
      <p:ext uri="{BB962C8B-B14F-4D97-AF65-F5344CB8AC3E}">
        <p14:creationId xmlns:p14="http://schemas.microsoft.com/office/powerpoint/2010/main" val="3772590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8.13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080235"/>
            <a:ext cx="1673517" cy="374906"/>
          </a:xfrm>
        </p:spPr>
        <p:txBody>
          <a:bodyPr wrap="square" lIns="0" tIns="18000" rIns="0" bIns="18000" anchor="ctr" anchorCtr="0">
            <a:spAutoFit/>
          </a:bodyPr>
          <a:lstStyle/>
          <a:p>
            <a:pPr marL="0" indent="0">
              <a:spcBef>
                <a:spcPts val="600"/>
              </a:spcBef>
              <a:buNone/>
            </a:pPr>
            <a:r>
              <a:rPr lang="en-US" sz="2200" dirty="0">
                <a:solidFill>
                  <a:schemeClr val="tx1"/>
                </a:solidFill>
              </a:rPr>
              <a:t>Roller Clutch </a:t>
            </a:r>
          </a:p>
        </p:txBody>
      </p:sp>
      <p:pic>
        <p:nvPicPr>
          <p:cNvPr id="6" name="Picture 5" descr="The image shows the two positions of the roller one hyphen way clutch.&#10;Long description is available in notes, Press F6.">
            <a:extLst>
              <a:ext uri="{FF2B5EF4-FFF2-40B4-BE49-F238E27FC236}">
                <a16:creationId xmlns:a16="http://schemas.microsoft.com/office/drawing/2014/main" id="{99424FE5-2B69-B24E-9105-AD4CD62E884D}"/>
              </a:ext>
            </a:extLst>
          </p:cNvPr>
          <p:cNvPicPr>
            <a:picLocks noChangeAspect="1"/>
          </p:cNvPicPr>
          <p:nvPr/>
        </p:nvPicPr>
        <p:blipFill rotWithShape="1">
          <a:blip r:embed="rId3"/>
          <a:srcRect b="8487"/>
          <a:stretch/>
        </p:blipFill>
        <p:spPr>
          <a:xfrm>
            <a:off x="2285273" y="1564635"/>
            <a:ext cx="4573455" cy="2652620"/>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4325287"/>
            <a:ext cx="8238836" cy="2067677"/>
          </a:xfrm>
        </p:spPr>
        <p:txBody>
          <a:bodyPr wrap="square" lIns="0" tIns="18000" rIns="0" bIns="18000" anchor="ctr" anchorCtr="0">
            <a:spAutoFit/>
          </a:bodyPr>
          <a:lstStyle/>
          <a:p>
            <a:pPr marL="0" indent="0">
              <a:buNone/>
            </a:pPr>
            <a:r>
              <a:rPr lang="en-US" sz="2200" dirty="0">
                <a:solidFill>
                  <a:schemeClr val="tx1"/>
                </a:solidFill>
              </a:rPr>
              <a:t>(a) Roller one-way clutch in released (free) position. When the inner roller clutch race rotates faster than the outer support, the rollers move out of the wedge and are free to rotate, thereby unlocking the one-way clutch. (b) Roller one-way clutch in the locked (held) position. Note how the rollers are wedged into the ramp that is machined into the outer support.</a:t>
            </a:r>
          </a:p>
        </p:txBody>
      </p:sp>
    </p:spTree>
    <p:extLst>
      <p:ext uri="{BB962C8B-B14F-4D97-AF65-F5344CB8AC3E}">
        <p14:creationId xmlns:p14="http://schemas.microsoft.com/office/powerpoint/2010/main" val="2867029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8.14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1" y="1056221"/>
            <a:ext cx="1854672" cy="405683"/>
          </a:xfrm>
        </p:spPr>
        <p:txBody>
          <a:bodyPr wrap="square" lIns="0" tIns="18000" rIns="0" bIns="18000" anchor="ctr" anchorCtr="0">
            <a:spAutoFit/>
          </a:bodyPr>
          <a:lstStyle/>
          <a:p>
            <a:pPr marL="0" indent="0">
              <a:spcBef>
                <a:spcPts val="600"/>
              </a:spcBef>
              <a:buNone/>
            </a:pPr>
            <a:r>
              <a:rPr lang="en-US" sz="2400" dirty="0">
                <a:solidFill>
                  <a:schemeClr val="tx1"/>
                </a:solidFill>
              </a:rPr>
              <a:t>Sprag Clutch</a:t>
            </a:r>
          </a:p>
        </p:txBody>
      </p:sp>
      <p:pic>
        <p:nvPicPr>
          <p:cNvPr id="6" name="Picture 5" descr="The image shows a cross-section of the outer race, sprags, and inner race.&#10;Long description is available in notes, Press F6.">
            <a:extLst>
              <a:ext uri="{FF2B5EF4-FFF2-40B4-BE49-F238E27FC236}">
                <a16:creationId xmlns:a16="http://schemas.microsoft.com/office/drawing/2014/main" id="{5925637F-2D1B-0C76-8291-B3720B8AE831}"/>
              </a:ext>
            </a:extLst>
          </p:cNvPr>
          <p:cNvPicPr>
            <a:picLocks noChangeAspect="1"/>
          </p:cNvPicPr>
          <p:nvPr/>
        </p:nvPicPr>
        <p:blipFill rotWithShape="1">
          <a:blip r:embed="rId3"/>
          <a:srcRect b="4297"/>
          <a:stretch/>
        </p:blipFill>
        <p:spPr>
          <a:xfrm>
            <a:off x="3057244" y="915523"/>
            <a:ext cx="3029512" cy="3839124"/>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4861076"/>
            <a:ext cx="8238836" cy="1513679"/>
          </a:xfrm>
        </p:spPr>
        <p:txBody>
          <a:bodyPr wrap="square" lIns="0" tIns="18000" rIns="0" bIns="18000" anchor="ctr" anchorCtr="0">
            <a:spAutoFit/>
          </a:bodyPr>
          <a:lstStyle/>
          <a:p>
            <a:pPr marL="0" indent="0">
              <a:buNone/>
            </a:pPr>
            <a:r>
              <a:rPr lang="en-US" sz="2400" dirty="0">
                <a:solidFill>
                  <a:schemeClr val="tx1"/>
                </a:solidFill>
              </a:rPr>
              <a:t>(a)</a:t>
            </a:r>
            <a:r>
              <a:rPr lang="en-US" sz="2400" b="1" dirty="0">
                <a:solidFill>
                  <a:schemeClr val="tx1"/>
                </a:solidFill>
              </a:rPr>
              <a:t> </a:t>
            </a:r>
            <a:r>
              <a:rPr lang="en-US" sz="2400" dirty="0">
                <a:solidFill>
                  <a:schemeClr val="tx1"/>
                </a:solidFill>
              </a:rPr>
              <a:t>Sprag in holding (locked) position. Note how the long portion of the sprag is wedged between the inner and outer race. (b)</a:t>
            </a:r>
            <a:r>
              <a:rPr lang="en-US" sz="2400" b="1" dirty="0">
                <a:solidFill>
                  <a:schemeClr val="tx1"/>
                </a:solidFill>
              </a:rPr>
              <a:t> </a:t>
            </a:r>
            <a:r>
              <a:rPr lang="en-US" sz="2400" dirty="0">
                <a:solidFill>
                  <a:schemeClr val="tx1"/>
                </a:solidFill>
              </a:rPr>
              <a:t>The sprag in the released position. The inner race is free to rotate faster than outer race</a:t>
            </a:r>
          </a:p>
        </p:txBody>
      </p:sp>
    </p:spTree>
    <p:extLst>
      <p:ext uri="{BB962C8B-B14F-4D97-AF65-F5344CB8AC3E}">
        <p14:creationId xmlns:p14="http://schemas.microsoft.com/office/powerpoint/2010/main" val="1032971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8.15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1" y="1056221"/>
            <a:ext cx="2656928" cy="405683"/>
          </a:xfrm>
        </p:spPr>
        <p:txBody>
          <a:bodyPr wrap="square" lIns="0" tIns="18000" rIns="0" bIns="18000" anchor="ctr" anchorCtr="0">
            <a:spAutoFit/>
          </a:bodyPr>
          <a:lstStyle/>
          <a:p>
            <a:pPr marL="0" indent="0">
              <a:spcBef>
                <a:spcPts val="600"/>
              </a:spcBef>
              <a:buNone/>
            </a:pPr>
            <a:r>
              <a:rPr lang="en-US" sz="2400" dirty="0">
                <a:solidFill>
                  <a:schemeClr val="tx1"/>
                </a:solidFill>
              </a:rPr>
              <a:t>Mechanical Diode </a:t>
            </a:r>
          </a:p>
        </p:txBody>
      </p:sp>
      <p:pic>
        <p:nvPicPr>
          <p:cNvPr id="6" name="Picture 5" descr="A mechanical diode is shown.&#10;Long description is available in notes, Press F6.">
            <a:extLst>
              <a:ext uri="{FF2B5EF4-FFF2-40B4-BE49-F238E27FC236}">
                <a16:creationId xmlns:a16="http://schemas.microsoft.com/office/drawing/2014/main" id="{2918E149-8227-C1BD-B690-567146EE3FAA}"/>
              </a:ext>
            </a:extLst>
          </p:cNvPr>
          <p:cNvPicPr>
            <a:picLocks noChangeAspect="1"/>
          </p:cNvPicPr>
          <p:nvPr/>
        </p:nvPicPr>
        <p:blipFill rotWithShape="1">
          <a:blip r:embed="rId3"/>
          <a:srcRect b="4972"/>
          <a:stretch/>
        </p:blipFill>
        <p:spPr>
          <a:xfrm>
            <a:off x="3809807" y="987350"/>
            <a:ext cx="3853520" cy="4046555"/>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226898"/>
            <a:ext cx="8238836" cy="1144347"/>
          </a:xfrm>
        </p:spPr>
        <p:txBody>
          <a:bodyPr wrap="square" lIns="0" tIns="18000" rIns="0" bIns="18000" anchor="ctr" anchorCtr="0">
            <a:spAutoFit/>
          </a:bodyPr>
          <a:lstStyle/>
          <a:p>
            <a:pPr marL="0" indent="0">
              <a:buNone/>
            </a:pPr>
            <a:r>
              <a:rPr lang="en-US" sz="2400" dirty="0">
                <a:solidFill>
                  <a:schemeClr val="tx1"/>
                </a:solidFill>
              </a:rPr>
              <a:t>A mechanical diode. The struts can move out of the pocket plate to engage the notch plate, and this will lock the pocket plate. The pocket plate can overrun in the opposite direction</a:t>
            </a:r>
          </a:p>
        </p:txBody>
      </p:sp>
    </p:spTree>
    <p:extLst>
      <p:ext uri="{BB962C8B-B14F-4D97-AF65-F5344CB8AC3E}">
        <p14:creationId xmlns:p14="http://schemas.microsoft.com/office/powerpoint/2010/main" val="1203288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8.16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1" y="1056221"/>
            <a:ext cx="2303245" cy="405683"/>
          </a:xfrm>
        </p:spPr>
        <p:txBody>
          <a:bodyPr wrap="square" lIns="0" tIns="18000" rIns="0" bIns="18000" anchor="ctr" anchorCtr="0">
            <a:spAutoFit/>
          </a:bodyPr>
          <a:lstStyle/>
          <a:p>
            <a:pPr marL="0" indent="0">
              <a:spcBef>
                <a:spcPts val="600"/>
              </a:spcBef>
              <a:buNone/>
            </a:pPr>
            <a:r>
              <a:rPr lang="en-US" sz="2400" dirty="0">
                <a:solidFill>
                  <a:schemeClr val="tx1"/>
                </a:solidFill>
              </a:rPr>
              <a:t>One-Way Clutch</a:t>
            </a:r>
          </a:p>
        </p:txBody>
      </p:sp>
      <p:pic>
        <p:nvPicPr>
          <p:cNvPr id="6" name="Picture 5" descr="The image shows the sprag clutch and the clutch hub.&#10;Long description is available in notes, Press F6.">
            <a:extLst>
              <a:ext uri="{FF2B5EF4-FFF2-40B4-BE49-F238E27FC236}">
                <a16:creationId xmlns:a16="http://schemas.microsoft.com/office/drawing/2014/main" id="{BD54D75F-7E89-4173-7A44-014AE896C1C0}"/>
              </a:ext>
            </a:extLst>
          </p:cNvPr>
          <p:cNvPicPr>
            <a:picLocks noChangeAspect="1"/>
          </p:cNvPicPr>
          <p:nvPr/>
        </p:nvPicPr>
        <p:blipFill rotWithShape="1">
          <a:blip r:embed="rId3"/>
          <a:srcRect b="4654"/>
          <a:stretch/>
        </p:blipFill>
        <p:spPr>
          <a:xfrm>
            <a:off x="2943394" y="1437874"/>
            <a:ext cx="3268888" cy="3654450"/>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226898"/>
            <a:ext cx="8238836" cy="1144347"/>
          </a:xfrm>
        </p:spPr>
        <p:txBody>
          <a:bodyPr wrap="square" lIns="0" tIns="18000" rIns="0" bIns="18000" anchor="ctr" anchorCtr="0">
            <a:spAutoFit/>
          </a:bodyPr>
          <a:lstStyle/>
          <a:p>
            <a:pPr marL="0" indent="0">
              <a:buNone/>
            </a:pPr>
            <a:r>
              <a:rPr lang="en-US" sz="2400" dirty="0">
                <a:solidFill>
                  <a:schemeClr val="tx1"/>
                </a:solidFill>
              </a:rPr>
              <a:t>This clutch hub and sprag clutch should rotate freely in a counterclockwise direction but should lock up in the opposite direction.</a:t>
            </a:r>
          </a:p>
        </p:txBody>
      </p:sp>
    </p:spTree>
    <p:extLst>
      <p:ext uri="{BB962C8B-B14F-4D97-AF65-F5344CB8AC3E}">
        <p14:creationId xmlns:p14="http://schemas.microsoft.com/office/powerpoint/2010/main" val="363717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Holding/Reaction Devices</a:t>
            </a:r>
            <a:endParaRPr lang="en-US" sz="28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8040"/>
            <a:ext cx="8215747" cy="2637064"/>
          </a:xfrm>
        </p:spPr>
        <p:txBody>
          <a:bodyPr wrap="square" lIns="0" tIns="18000" rIns="0" bIns="18000" anchor="ctr" anchorCtr="0">
            <a:spAutoFit/>
          </a:bodyPr>
          <a:lstStyle/>
          <a:p>
            <a:pPr marL="342900" indent="-342900">
              <a:spcBef>
                <a:spcPts val="600"/>
              </a:spcBef>
            </a:pPr>
            <a:r>
              <a:rPr lang="en-US" sz="2400" dirty="0">
                <a:solidFill>
                  <a:schemeClr val="tx1"/>
                </a:solidFill>
              </a:rPr>
              <a:t>A holding member acts as a brake to hold a planetary gear set member in reaction. </a:t>
            </a:r>
          </a:p>
          <a:p>
            <a:pPr marL="342900" indent="-342900">
              <a:spcBef>
                <a:spcPts val="600"/>
              </a:spcBef>
            </a:pPr>
            <a:r>
              <a:rPr lang="en-US" sz="2400" dirty="0">
                <a:solidFill>
                  <a:schemeClr val="tx1"/>
                </a:solidFill>
              </a:rPr>
              <a:t>Three types of holding devices are used:</a:t>
            </a:r>
          </a:p>
          <a:p>
            <a:pPr marL="829818" lvl="1" indent="-342900"/>
            <a:r>
              <a:rPr lang="en-US" sz="2400" dirty="0">
                <a:solidFill>
                  <a:schemeClr val="tx1"/>
                </a:solidFill>
              </a:rPr>
              <a:t>Multiple-disc clutches</a:t>
            </a:r>
          </a:p>
          <a:p>
            <a:pPr marL="829818" lvl="1" indent="-342900"/>
            <a:r>
              <a:rPr lang="en-US" sz="2400" dirty="0">
                <a:solidFill>
                  <a:schemeClr val="tx1"/>
                </a:solidFill>
              </a:rPr>
              <a:t>Bands</a:t>
            </a:r>
          </a:p>
          <a:p>
            <a:pPr marL="829818" lvl="1" indent="-342900"/>
            <a:r>
              <a:rPr lang="en-US" sz="2400" dirty="0">
                <a:solidFill>
                  <a:schemeClr val="tx1"/>
                </a:solidFill>
              </a:rPr>
              <a:t>One-way clutches</a:t>
            </a:r>
          </a:p>
        </p:txBody>
      </p:sp>
    </p:spTree>
    <p:extLst>
      <p:ext uri="{BB962C8B-B14F-4D97-AF65-F5344CB8AC3E}">
        <p14:creationId xmlns:p14="http://schemas.microsoft.com/office/powerpoint/2010/main" val="3158348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8499"/>
            <a:ext cx="8229600" cy="1144347"/>
          </a:xfrm>
        </p:spPr>
        <p:txBody>
          <a:bodyPr lIns="0" tIns="18000" rIns="0" bIns="18000" anchor="ctr" anchorCtr="0">
            <a:spAutoFit/>
          </a:bodyPr>
          <a:lstStyle/>
          <a:p>
            <a:r>
              <a:rPr lang="en-US" dirty="0"/>
              <a:t>Frequently Asked Question: What Is Selectable One-Way Clutch? </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605617"/>
            <a:ext cx="4589246" cy="344128"/>
          </a:xfrm>
        </p:spPr>
        <p:txBody>
          <a:bodyPr wrap="square" lIns="0" tIns="18000" rIns="0" bIns="18000" anchor="ctr" anchorCtr="0">
            <a:spAutoFit/>
          </a:bodyPr>
          <a:lstStyle/>
          <a:p>
            <a:pPr marL="0" indent="0">
              <a:spcBef>
                <a:spcPts val="600"/>
              </a:spcBef>
              <a:buNone/>
            </a:pPr>
            <a:r>
              <a:rPr lang="en-US" sz="2000" b="1" dirty="0">
                <a:solidFill>
                  <a:schemeClr val="tx1"/>
                </a:solidFill>
              </a:rPr>
              <a:t>? Frequently Asked Question</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2149738"/>
            <a:ext cx="8229600" cy="3960503"/>
          </a:xfrm>
        </p:spPr>
        <p:txBody>
          <a:bodyPr wrap="square" lIns="0" tIns="18000" rIns="0" bIns="18000" anchor="ctr" anchorCtr="0">
            <a:spAutoFit/>
          </a:bodyPr>
          <a:lstStyle/>
          <a:p>
            <a:pPr marL="0" indent="0">
              <a:spcBef>
                <a:spcPts val="600"/>
              </a:spcBef>
              <a:buNone/>
            </a:pPr>
            <a:r>
              <a:rPr lang="en-US" sz="2000" b="1" dirty="0">
                <a:solidFill>
                  <a:schemeClr val="tx1"/>
                </a:solidFill>
              </a:rPr>
              <a:t>What Is Selectable One-Way Clutch?</a:t>
            </a:r>
            <a:r>
              <a:rPr lang="en-US" sz="2000" dirty="0">
                <a:solidFill>
                  <a:schemeClr val="tx1"/>
                </a:solidFill>
              </a:rPr>
              <a:t> A hydraulically operated, </a:t>
            </a:r>
            <a:r>
              <a:rPr lang="en-US" sz="2000" b="1" dirty="0">
                <a:solidFill>
                  <a:schemeClr val="tx1"/>
                </a:solidFill>
              </a:rPr>
              <a:t>selectable one-way clutch (SOWC)</a:t>
            </a:r>
            <a:r>
              <a:rPr lang="en-US" sz="2000" dirty="0">
                <a:solidFill>
                  <a:schemeClr val="tx1"/>
                </a:solidFill>
              </a:rPr>
              <a:t> is a one-way clutch that is designed to do following: </a:t>
            </a:r>
          </a:p>
          <a:p>
            <a:pPr marL="342900" indent="-342900">
              <a:spcBef>
                <a:spcPts val="600"/>
              </a:spcBef>
            </a:pPr>
            <a:r>
              <a:rPr lang="en-US" sz="2000" dirty="0">
                <a:solidFill>
                  <a:schemeClr val="tx1"/>
                </a:solidFill>
              </a:rPr>
              <a:t>Acts like a conventional one-way clutch that locks in one direction and free wheels in the other direction. </a:t>
            </a:r>
          </a:p>
          <a:p>
            <a:pPr marL="342900" indent="-342900">
              <a:spcBef>
                <a:spcPts val="600"/>
              </a:spcBef>
            </a:pPr>
            <a:r>
              <a:rPr lang="en-US" sz="2000" dirty="0">
                <a:solidFill>
                  <a:schemeClr val="tx1"/>
                </a:solidFill>
              </a:rPr>
              <a:t>Can be locked in both directions. </a:t>
            </a:r>
          </a:p>
          <a:p>
            <a:pPr marL="0" indent="0">
              <a:spcBef>
                <a:spcPts val="600"/>
              </a:spcBef>
              <a:buNone/>
            </a:pPr>
            <a:r>
              <a:rPr lang="en-US" sz="2000" spc="-300" dirty="0">
                <a:solidFill>
                  <a:schemeClr val="tx1"/>
                </a:solidFill>
              </a:rPr>
              <a:t>S O W C </a:t>
            </a:r>
            <a:r>
              <a:rPr lang="en-US" sz="2000" dirty="0">
                <a:solidFill>
                  <a:schemeClr val="tx1"/>
                </a:solidFill>
              </a:rPr>
              <a:t>s are used in several automatic transmissions including the General Motors 9T50 and Ford 8F35 as well as in the Honda </a:t>
            </a:r>
            <a:r>
              <a:rPr lang="en-US" sz="2000" spc="-300" dirty="0">
                <a:solidFill>
                  <a:schemeClr val="tx1"/>
                </a:solidFill>
              </a:rPr>
              <a:t>10 A </a:t>
            </a:r>
            <a:r>
              <a:rPr lang="en-US" sz="2000" dirty="0">
                <a:solidFill>
                  <a:schemeClr val="tx1"/>
                </a:solidFill>
              </a:rPr>
              <a:t>T. The </a:t>
            </a:r>
            <a:r>
              <a:rPr lang="en-US" sz="2000" spc="-300" dirty="0">
                <a:solidFill>
                  <a:schemeClr val="tx1"/>
                </a:solidFill>
              </a:rPr>
              <a:t>S O W </a:t>
            </a:r>
            <a:r>
              <a:rPr lang="en-US" sz="2000" dirty="0">
                <a:solidFill>
                  <a:schemeClr val="tx1"/>
                </a:solidFill>
              </a:rPr>
              <a:t>C can be used to provide a one-way clutch for first gear as well as being used as a low/reverse brake when in reverse. The strut-based one-way clutch is used to reduce friction, with lower weight in a smaller overall package. </a:t>
            </a:r>
            <a:r>
              <a:rPr lang="en-US" sz="2000" b="1" dirty="0">
                <a:solidFill>
                  <a:schemeClr val="tx1"/>
                </a:solidFill>
              </a:rPr>
              <a:t>See FIGURE 8.17.</a:t>
            </a:r>
          </a:p>
        </p:txBody>
      </p:sp>
    </p:spTree>
    <p:extLst>
      <p:ext uri="{BB962C8B-B14F-4D97-AF65-F5344CB8AC3E}">
        <p14:creationId xmlns:p14="http://schemas.microsoft.com/office/powerpoint/2010/main" val="388813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7444"/>
            <a:ext cx="8229600" cy="590349"/>
          </a:xfrm>
        </p:spPr>
        <p:txBody>
          <a:bodyPr lIns="0" tIns="18000" rIns="0" bIns="18000" anchor="ctr" anchorCtr="0">
            <a:spAutoFit/>
          </a:bodyPr>
          <a:lstStyle/>
          <a:p>
            <a:r>
              <a:rPr lang="en-US" dirty="0"/>
              <a:t>Figure 8.17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type="body" idx="1"/>
          </p:nvPr>
        </p:nvSpPr>
        <p:spPr>
          <a:xfrm>
            <a:off x="467655" y="1052507"/>
            <a:ext cx="8229599" cy="1144347"/>
          </a:xfrm>
        </p:spPr>
        <p:txBody>
          <a:bodyPr wrap="square" lIns="0" tIns="18000" rIns="0" bIns="18000" anchor="ctr" anchorCtr="0">
            <a:spAutoFit/>
          </a:bodyPr>
          <a:lstStyle/>
          <a:p>
            <a:pPr marL="0" indent="0">
              <a:buNone/>
            </a:pPr>
            <a:r>
              <a:rPr lang="en-US" sz="2400" dirty="0">
                <a:solidFill>
                  <a:schemeClr val="tx1"/>
                </a:solidFill>
              </a:rPr>
              <a:t>Lever on side of selectable one-way clutch (</a:t>
            </a:r>
            <a:r>
              <a:rPr lang="en-US" sz="2400" spc="-300" dirty="0">
                <a:solidFill>
                  <a:schemeClr val="tx1"/>
                </a:solidFill>
              </a:rPr>
              <a:t>S O W </a:t>
            </a:r>
            <a:r>
              <a:rPr lang="en-US" sz="2400" dirty="0">
                <a:solidFill>
                  <a:schemeClr val="tx1"/>
                </a:solidFill>
              </a:rPr>
              <a:t>C) used to switch clutch from holding in one direction to freewheeling in other position.</a:t>
            </a:r>
          </a:p>
        </p:txBody>
      </p:sp>
      <p:pic>
        <p:nvPicPr>
          <p:cNvPr id="7" name="Picture 6" descr="A selectable one hyphen way clutch is shown. A circular metal structure is shown which has ridges on its surface. The inner border has gear teeth. A lever is present at the side of the clutch.">
            <a:extLst>
              <a:ext uri="{FF2B5EF4-FFF2-40B4-BE49-F238E27FC236}">
                <a16:creationId xmlns:a16="http://schemas.microsoft.com/office/drawing/2014/main" id="{42E9FCB7-F9EB-4556-20C3-5239FD7197E7}"/>
              </a:ext>
            </a:extLst>
          </p:cNvPr>
          <p:cNvPicPr>
            <a:picLocks noChangeAspect="1"/>
          </p:cNvPicPr>
          <p:nvPr/>
        </p:nvPicPr>
        <p:blipFill rotWithShape="1">
          <a:blip r:embed="rId3"/>
          <a:srcRect b="7115"/>
          <a:stretch/>
        </p:blipFill>
        <p:spPr>
          <a:xfrm>
            <a:off x="1985737" y="2382287"/>
            <a:ext cx="5189777" cy="3955281"/>
          </a:xfrm>
          <a:prstGeom prst="rect">
            <a:avLst/>
          </a:prstGeom>
        </p:spPr>
      </p:pic>
    </p:spTree>
    <p:extLst>
      <p:ext uri="{BB962C8B-B14F-4D97-AF65-F5344CB8AC3E}">
        <p14:creationId xmlns:p14="http://schemas.microsoft.com/office/powerpoint/2010/main" val="3123738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8499"/>
            <a:ext cx="8229600" cy="1144347"/>
          </a:xfrm>
        </p:spPr>
        <p:txBody>
          <a:bodyPr lIns="0" tIns="18000" rIns="0" bIns="18000" anchor="ctr" anchorCtr="0">
            <a:spAutoFit/>
          </a:bodyPr>
          <a:lstStyle/>
          <a:p>
            <a:r>
              <a:rPr lang="en-US" dirty="0"/>
              <a:t>Frequently Asked Question: What Is Clutch-to-Clutch Type Transmission?</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0" y="1754955"/>
            <a:ext cx="4589246" cy="405683"/>
          </a:xfrm>
        </p:spPr>
        <p:txBody>
          <a:bodyPr wrap="square" lIns="0" tIns="18000" rIns="0" bIns="18000" anchor="ctr" anchorCtr="0">
            <a:spAutoFit/>
          </a:bodyPr>
          <a:lstStyle/>
          <a:p>
            <a:pPr marL="0" indent="0">
              <a:spcBef>
                <a:spcPts val="600"/>
              </a:spcBef>
              <a:buNone/>
            </a:pPr>
            <a:r>
              <a:rPr lang="en-US" sz="2400" b="1" dirty="0">
                <a:solidFill>
                  <a:schemeClr val="tx1"/>
                </a:solidFill>
              </a:rPr>
              <a:t>? Frequently Asked Question</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2443731"/>
            <a:ext cx="8229600" cy="3760448"/>
          </a:xfrm>
        </p:spPr>
        <p:txBody>
          <a:bodyPr wrap="square" lIns="0" tIns="18000" rIns="0" bIns="18000" anchor="ctr" anchorCtr="0">
            <a:spAutoFit/>
          </a:bodyPr>
          <a:lstStyle/>
          <a:p>
            <a:pPr marL="0" indent="0">
              <a:buNone/>
            </a:pPr>
            <a:r>
              <a:rPr lang="en-US" sz="2200" b="1" dirty="0">
                <a:solidFill>
                  <a:schemeClr val="tx1"/>
                </a:solidFill>
              </a:rPr>
              <a:t>What Is a Clutch-to-Clutch Type Transmission?</a:t>
            </a:r>
            <a:r>
              <a:rPr lang="en-US" sz="2200" dirty="0">
                <a:solidFill>
                  <a:schemeClr val="tx1"/>
                </a:solidFill>
              </a:rPr>
              <a:t> A clutch-to-clutch transmission or transaxle is a unit that does not use one-way clutches and instead just uses multiple-plate clutches for all clamping functions. Chrysler </a:t>
            </a:r>
            <a:r>
              <a:rPr lang="en-US" sz="2200" spc="-300" dirty="0">
                <a:solidFill>
                  <a:schemeClr val="tx1"/>
                </a:solidFill>
              </a:rPr>
              <a:t>4 1 T </a:t>
            </a:r>
            <a:r>
              <a:rPr lang="en-US" sz="2200" dirty="0">
                <a:solidFill>
                  <a:schemeClr val="tx1"/>
                </a:solidFill>
              </a:rPr>
              <a:t>E transaxle is an example of a clutch-to-clutch automatic transmission. Primary reason for not using one-way clutches is that the metal particles that are detached from these assemblies are attracted to magnetic solenoids. These particles can clog screens and reduce flow of fluid through solenoid valves. This leads to many types of transmission or transaxle failures that are prevented by not using steel-on-steel units such as roller clutches or mechanical diodes.</a:t>
            </a:r>
          </a:p>
        </p:txBody>
      </p:sp>
    </p:spTree>
    <p:extLst>
      <p:ext uri="{BB962C8B-B14F-4D97-AF65-F5344CB8AC3E}">
        <p14:creationId xmlns:p14="http://schemas.microsoft.com/office/powerpoint/2010/main" val="737988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8.1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60373"/>
            <a:ext cx="8212348" cy="775015"/>
          </a:xfrm>
        </p:spPr>
        <p:txBody>
          <a:bodyPr wrap="square" lIns="0" tIns="18000" rIns="0" bIns="18000" anchor="ctr" anchorCtr="0">
            <a:spAutoFit/>
          </a:bodyPr>
          <a:lstStyle/>
          <a:p>
            <a:pPr marL="0" indent="0">
              <a:buNone/>
            </a:pPr>
            <a:r>
              <a:rPr lang="en-US" sz="2400" dirty="0">
                <a:solidFill>
                  <a:schemeClr val="tx1"/>
                </a:solidFill>
              </a:rPr>
              <a:t>A multiple-disc clutch can hold, or drive a member of a gear set.</a:t>
            </a:r>
          </a:p>
        </p:txBody>
      </p:sp>
      <p:pic>
        <p:nvPicPr>
          <p:cNvPr id="5" name="Picture 4" descr="The image shows three parts, clutch plates, rear carrier assembly, and the rear internal gear.&#10;Long description is available in notes, Press F6.">
            <a:extLst>
              <a:ext uri="{FF2B5EF4-FFF2-40B4-BE49-F238E27FC236}">
                <a16:creationId xmlns:a16="http://schemas.microsoft.com/office/drawing/2014/main" id="{E3B48492-E6EA-55B7-2C39-4DB754350575}"/>
              </a:ext>
            </a:extLst>
          </p:cNvPr>
          <p:cNvPicPr>
            <a:picLocks noChangeAspect="1"/>
          </p:cNvPicPr>
          <p:nvPr/>
        </p:nvPicPr>
        <p:blipFill rotWithShape="1">
          <a:blip r:embed="rId3"/>
          <a:srcRect b="10987"/>
          <a:stretch/>
        </p:blipFill>
        <p:spPr>
          <a:xfrm>
            <a:off x="569655" y="2067910"/>
            <a:ext cx="8021934" cy="3082158"/>
          </a:xfrm>
          <a:prstGeom prst="rect">
            <a:avLst/>
          </a:prstGeom>
        </p:spPr>
      </p:pic>
    </p:spTree>
    <p:extLst>
      <p:ext uri="{BB962C8B-B14F-4D97-AF65-F5344CB8AC3E}">
        <p14:creationId xmlns:p14="http://schemas.microsoft.com/office/powerpoint/2010/main" val="1163545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Holding Clutches</a:t>
            </a:r>
            <a:endParaRPr lang="en-US" sz="28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228498"/>
            <a:ext cx="8215747" cy="2483175"/>
          </a:xfrm>
        </p:spPr>
        <p:txBody>
          <a:bodyPr wrap="square" lIns="0" tIns="18000" rIns="0" bIns="18000" anchor="ctr" anchorCtr="0">
            <a:spAutoFit/>
          </a:bodyPr>
          <a:lstStyle/>
          <a:p>
            <a:pPr marL="342900" indent="-342900">
              <a:spcBef>
                <a:spcPts val="600"/>
              </a:spcBef>
            </a:pPr>
            <a:r>
              <a:rPr lang="en-US" sz="2400" dirty="0">
                <a:solidFill>
                  <a:schemeClr val="tx1"/>
                </a:solidFill>
              </a:rPr>
              <a:t>Multiple-disc holding clutch quite similar to a driving clutch</a:t>
            </a:r>
          </a:p>
          <a:p>
            <a:pPr marL="829818" lvl="1" indent="-342900"/>
            <a:r>
              <a:rPr lang="en-US" sz="2400" dirty="0">
                <a:solidFill>
                  <a:schemeClr val="tx1"/>
                </a:solidFill>
              </a:rPr>
              <a:t>The difference is that the transmission case </a:t>
            </a:r>
          </a:p>
          <a:p>
            <a:pPr marL="829818" lvl="1" indent="-342900"/>
            <a:r>
              <a:rPr lang="en-US" sz="2400" dirty="0">
                <a:solidFill>
                  <a:schemeClr val="tx1"/>
                </a:solidFill>
              </a:rPr>
              <a:t>Clutch drum, and clutch plates splined to it, do not rotate</a:t>
            </a:r>
          </a:p>
          <a:p>
            <a:pPr marL="342900" indent="-342900">
              <a:spcBef>
                <a:spcPts val="600"/>
              </a:spcBef>
            </a:pPr>
            <a:r>
              <a:rPr lang="en-US" sz="2400" dirty="0">
                <a:solidFill>
                  <a:schemeClr val="tx1"/>
                </a:solidFill>
              </a:rPr>
              <a:t>Lugs on outside of unlined plates fit into slots built into the case</a:t>
            </a:r>
          </a:p>
        </p:txBody>
      </p:sp>
    </p:spTree>
    <p:extLst>
      <p:ext uri="{BB962C8B-B14F-4D97-AF65-F5344CB8AC3E}">
        <p14:creationId xmlns:p14="http://schemas.microsoft.com/office/powerpoint/2010/main" val="762410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8.18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1" y="1056221"/>
            <a:ext cx="2053079" cy="405683"/>
          </a:xfrm>
        </p:spPr>
        <p:txBody>
          <a:bodyPr wrap="square" lIns="0" tIns="18000" rIns="0" bIns="18000" anchor="ctr" anchorCtr="0">
            <a:spAutoFit/>
          </a:bodyPr>
          <a:lstStyle/>
          <a:p>
            <a:pPr marL="0" indent="0">
              <a:spcBef>
                <a:spcPts val="600"/>
              </a:spcBef>
              <a:buNone/>
            </a:pPr>
            <a:r>
              <a:rPr lang="en-US" sz="2400" dirty="0">
                <a:solidFill>
                  <a:schemeClr val="tx1"/>
                </a:solidFill>
              </a:rPr>
              <a:t>Holding Clutch</a:t>
            </a:r>
          </a:p>
        </p:txBody>
      </p:sp>
      <p:pic>
        <p:nvPicPr>
          <p:cNvPr id="6" name="Picture 5" descr="A transaxle low or reverse clutch is shown.&#10;Long description is available in notes, Press F6.">
            <a:extLst>
              <a:ext uri="{FF2B5EF4-FFF2-40B4-BE49-F238E27FC236}">
                <a16:creationId xmlns:a16="http://schemas.microsoft.com/office/drawing/2014/main" id="{FCF77353-F6BF-5B95-8DB2-CB58C6F66BA9}"/>
              </a:ext>
            </a:extLst>
          </p:cNvPr>
          <p:cNvPicPr>
            <a:picLocks noChangeAspect="1"/>
          </p:cNvPicPr>
          <p:nvPr/>
        </p:nvPicPr>
        <p:blipFill rotWithShape="1">
          <a:blip r:embed="rId3"/>
          <a:srcRect b="3949"/>
          <a:stretch/>
        </p:blipFill>
        <p:spPr>
          <a:xfrm>
            <a:off x="2625152" y="1548886"/>
            <a:ext cx="3905370" cy="3830953"/>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497824"/>
            <a:ext cx="8238836" cy="775015"/>
          </a:xfrm>
        </p:spPr>
        <p:txBody>
          <a:bodyPr wrap="square" lIns="0" tIns="18000" rIns="0" bIns="18000" anchor="ctr" anchorCtr="0">
            <a:spAutoFit/>
          </a:bodyPr>
          <a:lstStyle/>
          <a:p>
            <a:pPr marL="0" indent="0">
              <a:buNone/>
            </a:pPr>
            <a:r>
              <a:rPr lang="en-US" sz="2400" spc="-300" dirty="0">
                <a:solidFill>
                  <a:schemeClr val="tx1"/>
                </a:solidFill>
              </a:rPr>
              <a:t>4 1 T </a:t>
            </a:r>
            <a:r>
              <a:rPr lang="en-US" sz="2400" dirty="0">
                <a:solidFill>
                  <a:schemeClr val="tx1"/>
                </a:solidFill>
              </a:rPr>
              <a:t>E transaxle low/reverse clutch is a holding clutch. Note the splines in the case for the clutch plates.</a:t>
            </a:r>
          </a:p>
        </p:txBody>
      </p:sp>
    </p:spTree>
    <p:extLst>
      <p:ext uri="{BB962C8B-B14F-4D97-AF65-F5344CB8AC3E}">
        <p14:creationId xmlns:p14="http://schemas.microsoft.com/office/powerpoint/2010/main" val="1166845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Bands </a:t>
            </a:r>
            <a:r>
              <a:rPr lang="en-US" sz="2800" dirty="0"/>
              <a:t>(1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4523"/>
            <a:ext cx="8215747" cy="3006395"/>
          </a:xfrm>
        </p:spPr>
        <p:txBody>
          <a:bodyPr wrap="square" lIns="0" tIns="18000" rIns="0" bIns="18000" anchor="ctr" anchorCtr="0">
            <a:spAutoFit/>
          </a:bodyPr>
          <a:lstStyle/>
          <a:p>
            <a:pPr marL="342900" indent="-342900">
              <a:spcBef>
                <a:spcPts val="600"/>
              </a:spcBef>
            </a:pPr>
            <a:r>
              <a:rPr lang="en-US" sz="2400" dirty="0">
                <a:solidFill>
                  <a:schemeClr val="tx1"/>
                </a:solidFill>
              </a:rPr>
              <a:t>Purpose of a band is to prevent rotation of drum it is wrapped around</a:t>
            </a:r>
          </a:p>
          <a:p>
            <a:pPr marL="829818" lvl="1" indent="-342900"/>
            <a:r>
              <a:rPr lang="en-US" sz="2400" dirty="0">
                <a:solidFill>
                  <a:schemeClr val="tx1"/>
                </a:solidFill>
              </a:rPr>
              <a:t>Drum can be a member of the planetary gear train.</a:t>
            </a:r>
          </a:p>
          <a:p>
            <a:pPr marL="342900" indent="-342900">
              <a:spcBef>
                <a:spcPts val="600"/>
              </a:spcBef>
            </a:pPr>
            <a:r>
              <a:rPr lang="en-US" sz="2400" dirty="0">
                <a:solidFill>
                  <a:schemeClr val="tx1"/>
                </a:solidFill>
              </a:rPr>
              <a:t>Types</a:t>
            </a:r>
          </a:p>
          <a:p>
            <a:pPr marL="829818" lvl="1" indent="-342900"/>
            <a:r>
              <a:rPr lang="en-US" sz="2400" dirty="0">
                <a:solidFill>
                  <a:schemeClr val="tx1"/>
                </a:solidFill>
              </a:rPr>
              <a:t>Rigid band</a:t>
            </a:r>
          </a:p>
          <a:p>
            <a:pPr marL="829818" lvl="1" indent="-342900"/>
            <a:r>
              <a:rPr lang="en-US" sz="2400" dirty="0">
                <a:solidFill>
                  <a:schemeClr val="tx1"/>
                </a:solidFill>
              </a:rPr>
              <a:t>Flex band</a:t>
            </a:r>
          </a:p>
          <a:p>
            <a:pPr marL="829818" lvl="1" indent="-342900"/>
            <a:r>
              <a:rPr lang="en-US" sz="2400" dirty="0">
                <a:solidFill>
                  <a:schemeClr val="tx1"/>
                </a:solidFill>
              </a:rPr>
              <a:t>Double-wrap</a:t>
            </a:r>
          </a:p>
        </p:txBody>
      </p:sp>
    </p:spTree>
    <p:extLst>
      <p:ext uri="{BB962C8B-B14F-4D97-AF65-F5344CB8AC3E}">
        <p14:creationId xmlns:p14="http://schemas.microsoft.com/office/powerpoint/2010/main" val="2352947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Bands </a:t>
            </a:r>
            <a:r>
              <a:rPr lang="en-US" sz="2800" dirty="0"/>
              <a:t>(2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4523"/>
            <a:ext cx="8215747" cy="3006395"/>
          </a:xfrm>
        </p:spPr>
        <p:txBody>
          <a:bodyPr wrap="square" lIns="0" tIns="18000" rIns="0" bIns="18000" anchor="ctr" anchorCtr="0">
            <a:spAutoFit/>
          </a:bodyPr>
          <a:lstStyle/>
          <a:p>
            <a:pPr marL="342900" indent="-342900">
              <a:spcBef>
                <a:spcPts val="600"/>
              </a:spcBef>
            </a:pPr>
            <a:r>
              <a:rPr lang="en-US" sz="2400" dirty="0">
                <a:solidFill>
                  <a:schemeClr val="tx1"/>
                </a:solidFill>
              </a:rPr>
              <a:t>Servo components</a:t>
            </a:r>
          </a:p>
          <a:p>
            <a:pPr marL="829818" lvl="1" indent="-342900"/>
            <a:r>
              <a:rPr lang="en-US" sz="2400" dirty="0">
                <a:solidFill>
                  <a:schemeClr val="tx1"/>
                </a:solidFill>
              </a:rPr>
              <a:t>Cylinder</a:t>
            </a:r>
          </a:p>
          <a:p>
            <a:pPr marL="829818" lvl="1" indent="-342900"/>
            <a:r>
              <a:rPr lang="en-US" sz="2400" dirty="0">
                <a:solidFill>
                  <a:schemeClr val="tx1"/>
                </a:solidFill>
              </a:rPr>
              <a:t>Piston</a:t>
            </a:r>
          </a:p>
          <a:p>
            <a:pPr marL="829818" lvl="1" indent="-342900"/>
            <a:r>
              <a:rPr lang="en-US" sz="2400" dirty="0">
                <a:solidFill>
                  <a:schemeClr val="tx1"/>
                </a:solidFill>
              </a:rPr>
              <a:t>Piston rod/pin</a:t>
            </a:r>
          </a:p>
          <a:p>
            <a:pPr marL="829818" lvl="1" indent="-342900"/>
            <a:r>
              <a:rPr lang="en-US" sz="2400" dirty="0">
                <a:solidFill>
                  <a:schemeClr val="tx1"/>
                </a:solidFill>
              </a:rPr>
              <a:t>Return spring</a:t>
            </a:r>
          </a:p>
          <a:p>
            <a:pPr marL="342900" indent="-342900">
              <a:spcBef>
                <a:spcPts val="600"/>
              </a:spcBef>
            </a:pPr>
            <a:r>
              <a:rPr lang="en-US" sz="2400" dirty="0">
                <a:solidFill>
                  <a:schemeClr val="tx1"/>
                </a:solidFill>
              </a:rPr>
              <a:t>Friction material used on a band is similar to that used on clutch plates.</a:t>
            </a:r>
          </a:p>
        </p:txBody>
      </p:sp>
    </p:spTree>
    <p:extLst>
      <p:ext uri="{BB962C8B-B14F-4D97-AF65-F5344CB8AC3E}">
        <p14:creationId xmlns:p14="http://schemas.microsoft.com/office/powerpoint/2010/main" val="2714007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Bands </a:t>
            </a:r>
            <a:r>
              <a:rPr lang="en-US" sz="2800" dirty="0"/>
              <a:t>(3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9702"/>
            <a:ext cx="8215747" cy="1667567"/>
          </a:xfrm>
        </p:spPr>
        <p:txBody>
          <a:bodyPr wrap="square" lIns="0" tIns="18000" rIns="0" bIns="18000" anchor="ctr" anchorCtr="0">
            <a:spAutoFit/>
          </a:bodyPr>
          <a:lstStyle/>
          <a:p>
            <a:pPr marL="342900" indent="-342900">
              <a:spcBef>
                <a:spcPts val="600"/>
              </a:spcBef>
            </a:pPr>
            <a:r>
              <a:rPr lang="en-US" sz="2400" dirty="0">
                <a:solidFill>
                  <a:schemeClr val="tx1"/>
                </a:solidFill>
              </a:rPr>
              <a:t>The anchor for band can be a fixed or adjustable point in transmission case.</a:t>
            </a:r>
          </a:p>
          <a:p>
            <a:pPr marL="342900" indent="-342900">
              <a:spcBef>
                <a:spcPts val="600"/>
              </a:spcBef>
            </a:pPr>
            <a:r>
              <a:rPr lang="en-US" sz="2400" dirty="0">
                <a:solidFill>
                  <a:schemeClr val="tx1"/>
                </a:solidFill>
              </a:rPr>
              <a:t>When band releases, servo piston backs off, and springy, </a:t>
            </a:r>
          </a:p>
          <a:p>
            <a:pPr marL="0" indent="355600">
              <a:spcBef>
                <a:spcPts val="600"/>
              </a:spcBef>
              <a:buNone/>
            </a:pPr>
            <a:r>
              <a:rPr lang="en-US" sz="2400" dirty="0">
                <a:solidFill>
                  <a:schemeClr val="tx1"/>
                </a:solidFill>
              </a:rPr>
              <a:t>elastic nature of band causes it to move away from drum.</a:t>
            </a:r>
          </a:p>
        </p:txBody>
      </p:sp>
    </p:spTree>
    <p:extLst>
      <p:ext uri="{BB962C8B-B14F-4D97-AF65-F5344CB8AC3E}">
        <p14:creationId xmlns:p14="http://schemas.microsoft.com/office/powerpoint/2010/main" val="907532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8.19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1" y="1056221"/>
            <a:ext cx="2053079" cy="405683"/>
          </a:xfrm>
        </p:spPr>
        <p:txBody>
          <a:bodyPr wrap="square" lIns="0" tIns="18000" rIns="0" bIns="18000" anchor="ctr" anchorCtr="0">
            <a:spAutoFit/>
          </a:bodyPr>
          <a:lstStyle/>
          <a:p>
            <a:pPr marL="0" indent="0">
              <a:spcBef>
                <a:spcPts val="600"/>
              </a:spcBef>
              <a:buNone/>
            </a:pPr>
            <a:r>
              <a:rPr lang="en-US" sz="2400" dirty="0">
                <a:solidFill>
                  <a:schemeClr val="tx1"/>
                </a:solidFill>
              </a:rPr>
              <a:t>Band Designs </a:t>
            </a:r>
          </a:p>
        </p:txBody>
      </p:sp>
      <p:pic>
        <p:nvPicPr>
          <p:cNvPr id="6" name="Picture 5" descr="The image shows three different types of transmission bands.&#10;Long description is available in notes, Press F6.">
            <a:extLst>
              <a:ext uri="{FF2B5EF4-FFF2-40B4-BE49-F238E27FC236}">
                <a16:creationId xmlns:a16="http://schemas.microsoft.com/office/drawing/2014/main" id="{08918DDA-1C3C-026F-75EF-33EE2BC81CE1}"/>
              </a:ext>
            </a:extLst>
          </p:cNvPr>
          <p:cNvPicPr>
            <a:picLocks noChangeAspect="1"/>
          </p:cNvPicPr>
          <p:nvPr/>
        </p:nvPicPr>
        <p:blipFill rotWithShape="1">
          <a:blip r:embed="rId3"/>
          <a:srcRect b="10564"/>
          <a:stretch/>
        </p:blipFill>
        <p:spPr>
          <a:xfrm>
            <a:off x="609371" y="1621755"/>
            <a:ext cx="7942509" cy="3288138"/>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170028"/>
            <a:ext cx="8238836" cy="775015"/>
          </a:xfrm>
        </p:spPr>
        <p:txBody>
          <a:bodyPr wrap="square" lIns="0" tIns="18000" rIns="0" bIns="18000" anchor="ctr" anchorCtr="0">
            <a:spAutoFit/>
          </a:bodyPr>
          <a:lstStyle/>
          <a:p>
            <a:pPr marL="0" indent="0">
              <a:buNone/>
            </a:pPr>
            <a:r>
              <a:rPr lang="en-US" sz="2400" dirty="0">
                <a:solidFill>
                  <a:schemeClr val="tx1"/>
                </a:solidFill>
              </a:rPr>
              <a:t>Transmission bands come in several designs and thicknesses.</a:t>
            </a:r>
          </a:p>
        </p:txBody>
      </p:sp>
    </p:spTree>
    <p:extLst>
      <p:ext uri="{BB962C8B-B14F-4D97-AF65-F5344CB8AC3E}">
        <p14:creationId xmlns:p14="http://schemas.microsoft.com/office/powerpoint/2010/main" val="2304732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8.20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1" y="1056221"/>
            <a:ext cx="3390173" cy="405683"/>
          </a:xfrm>
        </p:spPr>
        <p:txBody>
          <a:bodyPr wrap="square" lIns="0" tIns="18000" rIns="0" bIns="18000" anchor="ctr" anchorCtr="0">
            <a:spAutoFit/>
          </a:bodyPr>
          <a:lstStyle/>
          <a:p>
            <a:pPr marL="0" indent="0">
              <a:spcBef>
                <a:spcPts val="600"/>
              </a:spcBef>
              <a:buNone/>
            </a:pPr>
            <a:r>
              <a:rPr lang="en-US" sz="2400" dirty="0">
                <a:solidFill>
                  <a:schemeClr val="tx1"/>
                </a:solidFill>
              </a:rPr>
              <a:t>Band Adjustable Anchor</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1739922"/>
            <a:ext cx="4096328" cy="2252343"/>
          </a:xfrm>
        </p:spPr>
        <p:txBody>
          <a:bodyPr wrap="square" lIns="0" tIns="18000" rIns="0" bIns="18000" anchor="ctr" anchorCtr="0">
            <a:spAutoFit/>
          </a:bodyPr>
          <a:lstStyle/>
          <a:p>
            <a:pPr marL="0" indent="0">
              <a:buNone/>
            </a:pPr>
            <a:r>
              <a:rPr lang="en-US" sz="2400" dirty="0">
                <a:solidFill>
                  <a:schemeClr val="tx1"/>
                </a:solidFill>
              </a:rPr>
              <a:t>(a) This band uses an adjustable anchor that allows the clearance to be easily adjusted. (b) Note that the apply lever will increase apply force.</a:t>
            </a:r>
          </a:p>
        </p:txBody>
      </p:sp>
      <p:pic>
        <p:nvPicPr>
          <p:cNvPr id="6" name="Picture 5" descr="In this image, the use of the adjustable anchor is shown.&#10;Long description is available in notes, Press F6.">
            <a:extLst>
              <a:ext uri="{FF2B5EF4-FFF2-40B4-BE49-F238E27FC236}">
                <a16:creationId xmlns:a16="http://schemas.microsoft.com/office/drawing/2014/main" id="{3A6BFD1C-ECE1-2162-C4B6-FAB58E35C3AE}"/>
              </a:ext>
            </a:extLst>
          </p:cNvPr>
          <p:cNvPicPr>
            <a:picLocks noChangeAspect="1"/>
          </p:cNvPicPr>
          <p:nvPr/>
        </p:nvPicPr>
        <p:blipFill rotWithShape="1">
          <a:blip r:embed="rId3"/>
          <a:srcRect b="2703"/>
          <a:stretch/>
        </p:blipFill>
        <p:spPr>
          <a:xfrm>
            <a:off x="4856519" y="1011608"/>
            <a:ext cx="3502643" cy="5352360"/>
          </a:xfrm>
          <a:prstGeom prst="rect">
            <a:avLst/>
          </a:prstGeom>
        </p:spPr>
      </p:pic>
    </p:spTree>
    <p:extLst>
      <p:ext uri="{BB962C8B-B14F-4D97-AF65-F5344CB8AC3E}">
        <p14:creationId xmlns:p14="http://schemas.microsoft.com/office/powerpoint/2010/main" val="2858347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Servos</a:t>
            </a:r>
            <a:endParaRPr lang="en-US" sz="3200" dirty="0"/>
          </a:p>
        </p:txBody>
      </p:sp>
      <p:pic>
        <p:nvPicPr>
          <p:cNvPr id="6" name="Picture 5" descr="The image shows the parts of a servo and their functions.&#10;Long description 1 is available in notes, Press F6.">
            <a:extLst>
              <a:ext uri="{FF2B5EF4-FFF2-40B4-BE49-F238E27FC236}">
                <a16:creationId xmlns:a16="http://schemas.microsoft.com/office/drawing/2014/main" id="{B60DD5E8-3EC3-B0DB-B9CA-8406202ECA68}"/>
              </a:ext>
            </a:extLst>
          </p:cNvPr>
          <p:cNvPicPr>
            <a:picLocks noChangeAspect="1"/>
          </p:cNvPicPr>
          <p:nvPr/>
        </p:nvPicPr>
        <p:blipFill rotWithShape="1">
          <a:blip r:embed="rId3"/>
          <a:srcRect b="6779"/>
          <a:stretch/>
        </p:blipFill>
        <p:spPr>
          <a:xfrm>
            <a:off x="476425" y="1463489"/>
            <a:ext cx="3877949" cy="2651303"/>
          </a:xfrm>
          <a:prstGeom prst="rect">
            <a:avLst/>
          </a:prstGeom>
        </p:spPr>
      </p:pic>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3689" y="4477869"/>
            <a:ext cx="3786386" cy="1513679"/>
          </a:xfrm>
        </p:spPr>
        <p:txBody>
          <a:bodyPr wrap="square" lIns="0" tIns="18000" rIns="0" bIns="18000" anchor="ctr" anchorCtr="0">
            <a:spAutoFit/>
          </a:bodyPr>
          <a:lstStyle/>
          <a:p>
            <a:pPr marL="0" indent="0">
              <a:buNone/>
            </a:pPr>
            <a:r>
              <a:rPr lang="en-US" sz="2400" b="1" dirty="0">
                <a:solidFill>
                  <a:schemeClr val="tx1"/>
                </a:solidFill>
              </a:rPr>
              <a:t>Figure 8.21</a:t>
            </a:r>
            <a:r>
              <a:rPr lang="en-US" sz="2400" dirty="0">
                <a:solidFill>
                  <a:schemeClr val="tx1"/>
                </a:solidFill>
              </a:rPr>
              <a:t> A servo uses hydraulic pressure to move a piston, which applies a band</a:t>
            </a:r>
          </a:p>
        </p:txBody>
      </p:sp>
      <p:pic>
        <p:nvPicPr>
          <p:cNvPr id="8" name="Picture 7" descr="The image shows a servo attached to a circular structure.&#10;Long description 2 is available in notes, Press F6.">
            <a:extLst>
              <a:ext uri="{FF2B5EF4-FFF2-40B4-BE49-F238E27FC236}">
                <a16:creationId xmlns:a16="http://schemas.microsoft.com/office/drawing/2014/main" id="{7E8354E4-4C61-C513-E5D5-BD5426027119}"/>
              </a:ext>
            </a:extLst>
          </p:cNvPr>
          <p:cNvPicPr>
            <a:picLocks noChangeAspect="1"/>
          </p:cNvPicPr>
          <p:nvPr/>
        </p:nvPicPr>
        <p:blipFill rotWithShape="1">
          <a:blip r:embed="rId4"/>
          <a:srcRect b="7263"/>
          <a:stretch/>
        </p:blipFill>
        <p:spPr>
          <a:xfrm>
            <a:off x="4580626" y="1147854"/>
            <a:ext cx="4011632" cy="2966939"/>
          </a:xfrm>
          <a:prstGeom prst="rect">
            <a:avLst/>
          </a:prstGeom>
        </p:spPr>
      </p:pic>
      <p:sp>
        <p:nvSpPr>
          <p:cNvPr id="4" name="Content Placeholder 3">
            <a:extLst>
              <a:ext uri="{FF2B5EF4-FFF2-40B4-BE49-F238E27FC236}">
                <a16:creationId xmlns:a16="http://schemas.microsoft.com/office/drawing/2014/main" id="{A30EDE85-1CF5-D01C-DDDD-65DAD245151D}"/>
              </a:ext>
            </a:extLst>
          </p:cNvPr>
          <p:cNvSpPr>
            <a:spLocks noGrp="1"/>
          </p:cNvSpPr>
          <p:nvPr>
            <p:ph sz="quarter" idx="14"/>
          </p:nvPr>
        </p:nvSpPr>
        <p:spPr>
          <a:xfrm>
            <a:off x="4580625" y="4477882"/>
            <a:ext cx="4114799" cy="1513679"/>
          </a:xfrm>
        </p:spPr>
        <p:txBody>
          <a:bodyPr wrap="square" lIns="0" tIns="18000" rIns="0" bIns="18000" anchor="ctr" anchorCtr="0">
            <a:spAutoFit/>
          </a:bodyPr>
          <a:lstStyle/>
          <a:p>
            <a:pPr marL="0" indent="0">
              <a:buNone/>
            </a:pPr>
            <a:r>
              <a:rPr lang="en-US" sz="2400" b="1" dirty="0">
                <a:solidFill>
                  <a:schemeClr val="tx1"/>
                </a:solidFill>
              </a:rPr>
              <a:t>Figure 8.22</a:t>
            </a:r>
            <a:r>
              <a:rPr lang="en-US" sz="2400" dirty="0">
                <a:solidFill>
                  <a:schemeClr val="tx1"/>
                </a:solidFill>
              </a:rPr>
              <a:t> One end of a band is held stationary and the other end is attached to the servo</a:t>
            </a:r>
          </a:p>
        </p:txBody>
      </p:sp>
    </p:spTree>
    <p:extLst>
      <p:ext uri="{BB962C8B-B14F-4D97-AF65-F5344CB8AC3E}">
        <p14:creationId xmlns:p14="http://schemas.microsoft.com/office/powerpoint/2010/main" val="650672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8.23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1" y="1056221"/>
            <a:ext cx="1889177" cy="405683"/>
          </a:xfrm>
        </p:spPr>
        <p:txBody>
          <a:bodyPr wrap="square" lIns="0" tIns="18000" rIns="0" bIns="18000" anchor="ctr" anchorCtr="0">
            <a:spAutoFit/>
          </a:bodyPr>
          <a:lstStyle/>
          <a:p>
            <a:pPr marL="0" indent="0">
              <a:spcBef>
                <a:spcPts val="600"/>
              </a:spcBef>
              <a:buNone/>
            </a:pPr>
            <a:r>
              <a:rPr lang="en-US" sz="2400" dirty="0">
                <a:solidFill>
                  <a:schemeClr val="tx1"/>
                </a:solidFill>
              </a:rPr>
              <a:t>Band Applied</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1732900"/>
            <a:ext cx="4639792" cy="2991007"/>
          </a:xfrm>
        </p:spPr>
        <p:txBody>
          <a:bodyPr wrap="square" lIns="0" tIns="18000" rIns="0" bIns="18000" anchor="ctr" anchorCtr="0">
            <a:spAutoFit/>
          </a:bodyPr>
          <a:lstStyle/>
          <a:p>
            <a:pPr marL="0" indent="0">
              <a:buNone/>
            </a:pPr>
            <a:r>
              <a:rPr lang="en-US" sz="2400" dirty="0">
                <a:solidFill>
                  <a:schemeClr val="tx1"/>
                </a:solidFill>
              </a:rPr>
              <a:t>In this example, the band is applied when 1–2 shift valve pressure pushes upward on servo piston (top). It will release when 2–3 shift valve pressure pushes the piston downward (bottom). Note the larger area above the piston.</a:t>
            </a:r>
          </a:p>
        </p:txBody>
      </p:sp>
      <p:pic>
        <p:nvPicPr>
          <p:cNvPr id="6" name="Picture 5" descr="The image shows the band applied and band release in the second and third gears.&#10;Long description is available in notes, Press F6.">
            <a:extLst>
              <a:ext uri="{FF2B5EF4-FFF2-40B4-BE49-F238E27FC236}">
                <a16:creationId xmlns:a16="http://schemas.microsoft.com/office/drawing/2014/main" id="{25C0A625-CF1D-B874-B6BE-E7502C3D961C}"/>
              </a:ext>
            </a:extLst>
          </p:cNvPr>
          <p:cNvPicPr>
            <a:picLocks noChangeAspect="1"/>
          </p:cNvPicPr>
          <p:nvPr/>
        </p:nvPicPr>
        <p:blipFill rotWithShape="1">
          <a:blip r:embed="rId3"/>
          <a:srcRect b="2517"/>
          <a:stretch/>
        </p:blipFill>
        <p:spPr>
          <a:xfrm>
            <a:off x="5374472" y="895354"/>
            <a:ext cx="2937350" cy="5470438"/>
          </a:xfrm>
          <a:prstGeom prst="rect">
            <a:avLst/>
          </a:prstGeom>
        </p:spPr>
      </p:pic>
    </p:spTree>
    <p:extLst>
      <p:ext uri="{BB962C8B-B14F-4D97-AF65-F5344CB8AC3E}">
        <p14:creationId xmlns:p14="http://schemas.microsoft.com/office/powerpoint/2010/main" val="169175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AT Band &amp; Servo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t_band_and_servo">
            <a:hlinkClick r:id="" action="ppaction://media"/>
            <a:extLst>
              <a:ext uri="{FF2B5EF4-FFF2-40B4-BE49-F238E27FC236}">
                <a16:creationId xmlns:a16="http://schemas.microsoft.com/office/drawing/2014/main" id="{47DAE5E5-D024-0F2E-C20E-6E3BCA3B1D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552" y="1282149"/>
            <a:ext cx="8797451" cy="4948566"/>
          </a:xfrm>
          <a:prstGeom prst="rect">
            <a:avLst/>
          </a:prstGeom>
        </p:spPr>
      </p:pic>
    </p:spTree>
    <p:extLst>
      <p:ext uri="{BB962C8B-B14F-4D97-AF65-F5344CB8AC3E}">
        <p14:creationId xmlns:p14="http://schemas.microsoft.com/office/powerpoint/2010/main" val="303876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Driving Devices</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09119"/>
            <a:ext cx="8215747" cy="3083340"/>
          </a:xfrm>
        </p:spPr>
        <p:txBody>
          <a:bodyPr wrap="square" lIns="0" tIns="18000" rIns="0" bIns="18000" anchor="ctr" anchorCtr="0">
            <a:spAutoFit/>
          </a:bodyPr>
          <a:lstStyle/>
          <a:p>
            <a:pPr marL="342900" indent="-342900">
              <a:spcBef>
                <a:spcPts val="600"/>
              </a:spcBef>
            </a:pPr>
            <a:r>
              <a:rPr lang="en-US" sz="2400" dirty="0">
                <a:solidFill>
                  <a:schemeClr val="tx1"/>
                </a:solidFill>
              </a:rPr>
              <a:t>Driving devices are usually multiple-plate disc clutches.</a:t>
            </a:r>
          </a:p>
          <a:p>
            <a:pPr marL="829818" lvl="1" indent="-342900"/>
            <a:r>
              <a:rPr lang="en-US" sz="2400" dirty="0">
                <a:solidFill>
                  <a:schemeClr val="tx1"/>
                </a:solidFill>
              </a:rPr>
              <a:t>Chrysler Corporation calls first clutch the front clutch.</a:t>
            </a:r>
          </a:p>
          <a:p>
            <a:pPr marL="829818" lvl="1" indent="-342900"/>
            <a:r>
              <a:rPr lang="en-US" sz="2400" dirty="0">
                <a:solidFill>
                  <a:schemeClr val="tx1"/>
                </a:solidFill>
              </a:rPr>
              <a:t>Ford Motor Company calls it a high-reverse clutch.</a:t>
            </a:r>
          </a:p>
          <a:p>
            <a:pPr marL="829818" lvl="1" indent="-342900"/>
            <a:r>
              <a:rPr lang="en-US" sz="2400" dirty="0">
                <a:solidFill>
                  <a:schemeClr val="tx1"/>
                </a:solidFill>
              </a:rPr>
              <a:t>General Motors Corporation and Toyota call it a direct clutch.</a:t>
            </a:r>
          </a:p>
          <a:p>
            <a:pPr marL="829818" lvl="1" indent="-342900"/>
            <a:r>
              <a:rPr lang="en-US" sz="2400" dirty="0">
                <a:solidFill>
                  <a:schemeClr val="tx1"/>
                </a:solidFill>
              </a:rPr>
              <a:t>Toyota commonly calls it </a:t>
            </a:r>
            <a:r>
              <a:rPr lang="en-US" sz="2400" spc="-300" dirty="0">
                <a:solidFill>
                  <a:schemeClr val="tx1"/>
                </a:solidFill>
              </a:rPr>
              <a:t>C </a:t>
            </a:r>
            <a:r>
              <a:rPr lang="en-US" sz="2400" dirty="0">
                <a:solidFill>
                  <a:schemeClr val="tx1"/>
                </a:solidFill>
              </a:rPr>
              <a:t>2.</a:t>
            </a:r>
          </a:p>
          <a:p>
            <a:pPr marL="342900" indent="-342900">
              <a:spcBef>
                <a:spcPts val="600"/>
              </a:spcBef>
            </a:pPr>
            <a:r>
              <a:rPr lang="en-US" sz="2400" dirty="0">
                <a:solidFill>
                  <a:schemeClr val="tx1"/>
                </a:solidFill>
              </a:rPr>
              <a:t>Synchronizing Shifts</a:t>
            </a:r>
          </a:p>
        </p:txBody>
      </p:sp>
    </p:spTree>
    <p:extLst>
      <p:ext uri="{BB962C8B-B14F-4D97-AF65-F5344CB8AC3E}">
        <p14:creationId xmlns:p14="http://schemas.microsoft.com/office/powerpoint/2010/main" val="665016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Shift Quality </a:t>
            </a:r>
            <a:r>
              <a:rPr lang="en-US" sz="2800" dirty="0"/>
              <a:t>(1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51304"/>
            <a:ext cx="8215747" cy="2406231"/>
          </a:xfrm>
        </p:spPr>
        <p:txBody>
          <a:bodyPr wrap="square" lIns="0" tIns="18000" rIns="0" bIns="18000" anchor="ctr" anchorCtr="0">
            <a:spAutoFit/>
          </a:bodyPr>
          <a:lstStyle/>
          <a:p>
            <a:pPr marL="342900" indent="-342900">
              <a:spcBef>
                <a:spcPts val="600"/>
              </a:spcBef>
            </a:pPr>
            <a:r>
              <a:rPr lang="en-US" sz="2400" dirty="0">
                <a:solidFill>
                  <a:schemeClr val="tx1"/>
                </a:solidFill>
              </a:rPr>
              <a:t>Smoothness of shift is referred to as shift quality or shift feel.</a:t>
            </a:r>
          </a:p>
          <a:p>
            <a:pPr marL="342900" indent="-342900">
              <a:spcBef>
                <a:spcPts val="600"/>
              </a:spcBef>
            </a:pPr>
            <a:r>
              <a:rPr lang="en-US" sz="2400" dirty="0">
                <a:solidFill>
                  <a:schemeClr val="tx1"/>
                </a:solidFill>
              </a:rPr>
              <a:t>Accumulator is tied hydraulically to the clutch or band servo </a:t>
            </a:r>
          </a:p>
          <a:p>
            <a:pPr marL="342900" indent="-342900">
              <a:spcBef>
                <a:spcPts val="600"/>
              </a:spcBef>
            </a:pPr>
            <a:r>
              <a:rPr lang="en-US" sz="2400" dirty="0">
                <a:solidFill>
                  <a:schemeClr val="tx1"/>
                </a:solidFill>
              </a:rPr>
              <a:t>Absorbs fluid during pressure buildup stage when a clutch or band applies.</a:t>
            </a:r>
          </a:p>
        </p:txBody>
      </p:sp>
    </p:spTree>
    <p:extLst>
      <p:ext uri="{BB962C8B-B14F-4D97-AF65-F5344CB8AC3E}">
        <p14:creationId xmlns:p14="http://schemas.microsoft.com/office/powerpoint/2010/main" val="2372266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Shift Quality </a:t>
            </a:r>
            <a:r>
              <a:rPr lang="en-US" sz="2800" dirty="0"/>
              <a:t>(2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269260"/>
            <a:ext cx="8215747" cy="3298783"/>
          </a:xfrm>
        </p:spPr>
        <p:txBody>
          <a:bodyPr wrap="square" lIns="0" tIns="18000" rIns="0" bIns="18000" anchor="ctr" anchorCtr="0">
            <a:spAutoFit/>
          </a:bodyPr>
          <a:lstStyle/>
          <a:p>
            <a:pPr marL="342900" indent="-342900">
              <a:spcBef>
                <a:spcPts val="600"/>
              </a:spcBef>
            </a:pPr>
            <a:r>
              <a:rPr lang="en-US" sz="2400" dirty="0">
                <a:solidFill>
                  <a:schemeClr val="tx1"/>
                </a:solidFill>
              </a:rPr>
              <a:t>Wave plate is an unlined plate that is wavy, not flat.</a:t>
            </a:r>
          </a:p>
          <a:p>
            <a:pPr marL="829818" lvl="1" indent="-342900"/>
            <a:r>
              <a:rPr lang="en-US" sz="2400" dirty="0">
                <a:solidFill>
                  <a:schemeClr val="tx1"/>
                </a:solidFill>
              </a:rPr>
              <a:t>Belleville plate, like Belleville spring, is also not flat.</a:t>
            </a:r>
          </a:p>
          <a:p>
            <a:pPr marL="829818" lvl="1" indent="-342900"/>
            <a:r>
              <a:rPr lang="en-US" sz="2400" dirty="0">
                <a:solidFill>
                  <a:schemeClr val="tx1"/>
                </a:solidFill>
              </a:rPr>
              <a:t>These are often called cushion plates.</a:t>
            </a:r>
          </a:p>
          <a:p>
            <a:pPr marL="342900" indent="-342900">
              <a:spcBef>
                <a:spcPts val="600"/>
              </a:spcBef>
            </a:pPr>
            <a:r>
              <a:rPr lang="en-US" sz="2400" dirty="0">
                <a:solidFill>
                  <a:schemeClr val="tx1"/>
                </a:solidFill>
              </a:rPr>
              <a:t>One-way clutch is an ideal driving or reaction member for automatic shifts</a:t>
            </a:r>
          </a:p>
          <a:p>
            <a:pPr marL="342900" indent="-342900">
              <a:spcBef>
                <a:spcPts val="600"/>
              </a:spcBef>
            </a:pPr>
            <a:r>
              <a:rPr lang="en-US" sz="2400" dirty="0">
                <a:solidFill>
                  <a:schemeClr val="tx1"/>
                </a:solidFill>
              </a:rPr>
              <a:t>When throttle is released while in a gear that uses a one-way clutch, transmission will go into neutral as the one-way clutch overruns</a:t>
            </a:r>
          </a:p>
        </p:txBody>
      </p:sp>
    </p:spTree>
    <p:extLst>
      <p:ext uri="{BB962C8B-B14F-4D97-AF65-F5344CB8AC3E}">
        <p14:creationId xmlns:p14="http://schemas.microsoft.com/office/powerpoint/2010/main" val="2933450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8.24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1" y="1056221"/>
            <a:ext cx="1889177" cy="405683"/>
          </a:xfrm>
        </p:spPr>
        <p:txBody>
          <a:bodyPr wrap="square" lIns="0" tIns="18000" rIns="0" bIns="18000" anchor="ctr" anchorCtr="0">
            <a:spAutoFit/>
          </a:bodyPr>
          <a:lstStyle/>
          <a:p>
            <a:pPr marL="0" indent="0">
              <a:spcBef>
                <a:spcPts val="600"/>
              </a:spcBef>
              <a:buNone/>
            </a:pPr>
            <a:r>
              <a:rPr lang="en-US" sz="2400" dirty="0">
                <a:solidFill>
                  <a:schemeClr val="tx1"/>
                </a:solidFill>
              </a:rPr>
              <a:t>Accumulators</a:t>
            </a:r>
          </a:p>
        </p:txBody>
      </p:sp>
      <p:pic>
        <p:nvPicPr>
          <p:cNvPr id="6" name="Picture 5" descr="The image shows a gloved hand of a person removing a band accumulator piston that is surrounded by a spring. The piston and spring are removed from the transmission.">
            <a:extLst>
              <a:ext uri="{FF2B5EF4-FFF2-40B4-BE49-F238E27FC236}">
                <a16:creationId xmlns:a16="http://schemas.microsoft.com/office/drawing/2014/main" id="{D3B3210E-8354-B21F-F84C-9ECD07834FA0}"/>
              </a:ext>
            </a:extLst>
          </p:cNvPr>
          <p:cNvPicPr>
            <a:picLocks noChangeAspect="1"/>
          </p:cNvPicPr>
          <p:nvPr/>
        </p:nvPicPr>
        <p:blipFill rotWithShape="1">
          <a:blip r:embed="rId3"/>
          <a:srcRect b="6435"/>
          <a:stretch/>
        </p:blipFill>
        <p:spPr>
          <a:xfrm>
            <a:off x="3582765" y="952701"/>
            <a:ext cx="4014315" cy="3984250"/>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170020"/>
            <a:ext cx="8198334" cy="775015"/>
          </a:xfrm>
        </p:spPr>
        <p:txBody>
          <a:bodyPr wrap="square" lIns="0" tIns="18000" rIns="0" bIns="18000" anchor="ctr" anchorCtr="0">
            <a:spAutoFit/>
          </a:bodyPr>
          <a:lstStyle/>
          <a:p>
            <a:pPr marL="0" indent="0">
              <a:buNone/>
            </a:pPr>
            <a:r>
              <a:rPr lang="en-US" sz="2400" dirty="0">
                <a:solidFill>
                  <a:schemeClr val="tx1"/>
                </a:solidFill>
              </a:rPr>
              <a:t>A band accumulator piston and spring being removed from </a:t>
            </a:r>
            <a:r>
              <a:rPr lang="en-US" sz="2400" spc="-300" dirty="0">
                <a:solidFill>
                  <a:schemeClr val="tx1"/>
                </a:solidFill>
              </a:rPr>
              <a:t>G </a:t>
            </a:r>
            <a:r>
              <a:rPr lang="en-US" sz="2400" dirty="0">
                <a:solidFill>
                  <a:schemeClr val="tx1"/>
                </a:solidFill>
              </a:rPr>
              <a:t>M 4T65-E.</a:t>
            </a:r>
          </a:p>
        </p:txBody>
      </p:sp>
    </p:spTree>
    <p:extLst>
      <p:ext uri="{BB962C8B-B14F-4D97-AF65-F5344CB8AC3E}">
        <p14:creationId xmlns:p14="http://schemas.microsoft.com/office/powerpoint/2010/main" val="3995402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Accumulator</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ccumulator">
            <a:hlinkClick r:id="" action="ppaction://media"/>
            <a:extLst>
              <a:ext uri="{FF2B5EF4-FFF2-40B4-BE49-F238E27FC236}">
                <a16:creationId xmlns:a16="http://schemas.microsoft.com/office/drawing/2014/main" id="{D1B45809-554A-0E68-C65D-57E8B1D2AE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689" y="1132508"/>
            <a:ext cx="8946622" cy="5032475"/>
          </a:xfrm>
          <a:prstGeom prst="rect">
            <a:avLst/>
          </a:prstGeom>
        </p:spPr>
      </p:pic>
    </p:spTree>
    <p:extLst>
      <p:ext uri="{BB962C8B-B14F-4D97-AF65-F5344CB8AC3E}">
        <p14:creationId xmlns:p14="http://schemas.microsoft.com/office/powerpoint/2010/main" val="286794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8.25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62" y="1056221"/>
            <a:ext cx="1621758" cy="405683"/>
          </a:xfrm>
        </p:spPr>
        <p:txBody>
          <a:bodyPr wrap="square" lIns="0" tIns="18000" rIns="0" bIns="18000" anchor="ctr" anchorCtr="0">
            <a:spAutoFit/>
          </a:bodyPr>
          <a:lstStyle/>
          <a:p>
            <a:pPr marL="0" indent="0">
              <a:spcBef>
                <a:spcPts val="600"/>
              </a:spcBef>
              <a:buNone/>
            </a:pPr>
            <a:r>
              <a:rPr lang="en-US" sz="2400" dirty="0">
                <a:solidFill>
                  <a:schemeClr val="tx1"/>
                </a:solidFill>
              </a:rPr>
              <a:t>Wave Plate </a:t>
            </a:r>
          </a:p>
        </p:txBody>
      </p:sp>
      <p:pic>
        <p:nvPicPr>
          <p:cNvPr id="6" name="Picture 5" descr="Two cushion plates are shown. The first is the Belleville plate and the second is the wave plate.&#10;Long description is available in notes, Press F6.">
            <a:extLst>
              <a:ext uri="{FF2B5EF4-FFF2-40B4-BE49-F238E27FC236}">
                <a16:creationId xmlns:a16="http://schemas.microsoft.com/office/drawing/2014/main" id="{58CCD599-F772-92F0-4CF8-982E9A49501C}"/>
              </a:ext>
            </a:extLst>
          </p:cNvPr>
          <p:cNvPicPr>
            <a:picLocks noChangeAspect="1"/>
          </p:cNvPicPr>
          <p:nvPr/>
        </p:nvPicPr>
        <p:blipFill rotWithShape="1">
          <a:blip r:embed="rId3"/>
          <a:srcRect b="6220"/>
          <a:stretch/>
        </p:blipFill>
        <p:spPr>
          <a:xfrm>
            <a:off x="3207779" y="987245"/>
            <a:ext cx="4505481" cy="4097232"/>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235524"/>
            <a:ext cx="8229600" cy="1144347"/>
          </a:xfrm>
        </p:spPr>
        <p:txBody>
          <a:bodyPr wrap="square" lIns="0" tIns="18000" rIns="0" bIns="18000" anchor="ctr" anchorCtr="0">
            <a:spAutoFit/>
          </a:bodyPr>
          <a:lstStyle/>
          <a:p>
            <a:pPr marL="0" indent="0">
              <a:buNone/>
            </a:pPr>
            <a:r>
              <a:rPr lang="en-US" sz="2400" dirty="0">
                <a:solidFill>
                  <a:schemeClr val="tx1"/>
                </a:solidFill>
              </a:rPr>
              <a:t>Two cushion plates: The Belleville plate has a coned shape; the wave plate has a wavy shape. Both of them will flatten slightly as the clutch is applied</a:t>
            </a:r>
          </a:p>
        </p:txBody>
      </p:sp>
    </p:spTree>
    <p:extLst>
      <p:ext uri="{BB962C8B-B14F-4D97-AF65-F5344CB8AC3E}">
        <p14:creationId xmlns:p14="http://schemas.microsoft.com/office/powerpoint/2010/main" val="3714950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r>
              <a:rPr lang="en-US" sz="2400" dirty="0">
                <a:solidFill>
                  <a:schemeClr val="tx1"/>
                </a:solidFill>
              </a:rPr>
              <a:t>Which of these is an example of a one-way clutch?</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4132"/>
            <a:ext cx="8218487" cy="1744511"/>
          </a:xfrm>
        </p:spPr>
        <p:txBody>
          <a:bodyPr lIns="0" tIns="18000" rIns="0" bIns="18000" anchor="ctr" anchorCtr="0">
            <a:spAutoFit/>
          </a:bodyPr>
          <a:lstStyle/>
          <a:p>
            <a:pPr marL="486918" lvl="1" indent="0">
              <a:buNone/>
            </a:pPr>
            <a:r>
              <a:rPr lang="en-US" sz="2400" b="1" dirty="0">
                <a:solidFill>
                  <a:srgbClr val="007FA3"/>
                </a:solidFill>
              </a:rPr>
              <a:t>A.</a:t>
            </a:r>
            <a:r>
              <a:rPr lang="en-US" sz="2400" dirty="0">
                <a:solidFill>
                  <a:schemeClr val="tx1"/>
                </a:solidFill>
              </a:rPr>
              <a:t> Multi-clutch pack</a:t>
            </a:r>
          </a:p>
          <a:p>
            <a:pPr marL="486918" lvl="1" indent="0">
              <a:buNone/>
            </a:pPr>
            <a:r>
              <a:rPr lang="en-US" sz="2400" b="1" dirty="0">
                <a:solidFill>
                  <a:srgbClr val="007FA3"/>
                </a:solidFill>
              </a:rPr>
              <a:t>B.</a:t>
            </a:r>
            <a:r>
              <a:rPr lang="en-US" sz="2400" dirty="0">
                <a:solidFill>
                  <a:schemeClr val="tx1"/>
                </a:solidFill>
              </a:rPr>
              <a:t> Band</a:t>
            </a:r>
          </a:p>
          <a:p>
            <a:pPr marL="486918" lvl="1" indent="0">
              <a:buNone/>
            </a:pPr>
            <a:r>
              <a:rPr lang="en-US" sz="2400" b="1" dirty="0">
                <a:solidFill>
                  <a:srgbClr val="007FA3"/>
                </a:solidFill>
              </a:rPr>
              <a:t>C.</a:t>
            </a:r>
            <a:r>
              <a:rPr lang="en-US" sz="2400" dirty="0">
                <a:solidFill>
                  <a:schemeClr val="tx1"/>
                </a:solidFill>
              </a:rPr>
              <a:t> Roller clutch</a:t>
            </a:r>
          </a:p>
          <a:p>
            <a:pPr marL="486918" lvl="1" indent="0">
              <a:buNone/>
            </a:pPr>
            <a:r>
              <a:rPr lang="en-US" sz="2400" b="1" dirty="0">
                <a:solidFill>
                  <a:srgbClr val="007FA3"/>
                </a:solidFill>
              </a:rPr>
              <a:t>D.</a:t>
            </a:r>
            <a:r>
              <a:rPr lang="en-US" sz="2400" dirty="0">
                <a:solidFill>
                  <a:schemeClr val="tx1"/>
                </a:solidFill>
              </a:rPr>
              <a:t> Accumulator</a:t>
            </a:r>
          </a:p>
        </p:txBody>
      </p:sp>
    </p:spTree>
    <p:extLst>
      <p:ext uri="{BB962C8B-B14F-4D97-AF65-F5344CB8AC3E}">
        <p14:creationId xmlns:p14="http://schemas.microsoft.com/office/powerpoint/2010/main" val="3273607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r>
              <a:rPr lang="en-US" sz="2400" dirty="0">
                <a:solidFill>
                  <a:schemeClr val="tx1"/>
                </a:solidFill>
              </a:rPr>
              <a:t>Which of these is an example of a one-way clutch?</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9314"/>
            <a:ext cx="8218487" cy="405683"/>
          </a:xfrm>
        </p:spPr>
        <p:txBody>
          <a:bodyPr lIns="0" tIns="18000" rIns="0" bIns="18000" anchor="ctr" anchorCtr="0">
            <a:spAutoFit/>
          </a:bodyPr>
          <a:lstStyle/>
          <a:p>
            <a:pPr marL="486918" lvl="1" indent="0">
              <a:buNone/>
            </a:pPr>
            <a:r>
              <a:rPr lang="en-US" sz="2400" b="1" dirty="0">
                <a:solidFill>
                  <a:srgbClr val="007FA3"/>
                </a:solidFill>
              </a:rPr>
              <a:t>C.</a:t>
            </a:r>
            <a:r>
              <a:rPr lang="en-US" sz="2400" dirty="0">
                <a:solidFill>
                  <a:schemeClr val="tx1"/>
                </a:solidFill>
              </a:rPr>
              <a:t> Roller clutch</a:t>
            </a:r>
          </a:p>
        </p:txBody>
      </p:sp>
    </p:spTree>
    <p:extLst>
      <p:ext uri="{BB962C8B-B14F-4D97-AF65-F5344CB8AC3E}">
        <p14:creationId xmlns:p14="http://schemas.microsoft.com/office/powerpoint/2010/main" val="3195846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(1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125617"/>
            <a:ext cx="8229600" cy="2406231"/>
          </a:xfrm>
        </p:spPr>
        <p:txBody>
          <a:bodyPr wrap="square" lIns="0" tIns="18000" rIns="0" bIns="18000" anchor="ctr" anchorCtr="0">
            <a:spAutoFit/>
          </a:bodyPr>
          <a:lstStyle/>
          <a:p>
            <a:pPr marL="342900" indent="-342900">
              <a:spcBef>
                <a:spcPts val="600"/>
              </a:spcBef>
            </a:pPr>
            <a:r>
              <a:rPr lang="en-US" sz="2400" dirty="0">
                <a:solidFill>
                  <a:schemeClr val="tx1"/>
                </a:solidFill>
              </a:rPr>
              <a:t>Power flow through a gear set is controlled by driving and reaction devices.</a:t>
            </a:r>
          </a:p>
          <a:p>
            <a:pPr marL="342900" indent="-342900">
              <a:spcBef>
                <a:spcPts val="600"/>
              </a:spcBef>
            </a:pPr>
            <a:r>
              <a:rPr lang="en-US" sz="2400" dirty="0">
                <a:solidFill>
                  <a:schemeClr val="tx1"/>
                </a:solidFill>
              </a:rPr>
              <a:t>Driving and reaction devices are multiple-disc clutches, one-way clutches, and bands.</a:t>
            </a:r>
          </a:p>
          <a:p>
            <a:pPr marL="342900" indent="-342900">
              <a:spcBef>
                <a:spcPts val="600"/>
              </a:spcBef>
            </a:pPr>
            <a:r>
              <a:rPr lang="en-US" sz="2400" dirty="0">
                <a:solidFill>
                  <a:schemeClr val="tx1"/>
                </a:solidFill>
              </a:rPr>
              <a:t>Multiple-disc clutches are primary driving devices and are also used to hold planetary members in reaction.</a:t>
            </a:r>
          </a:p>
        </p:txBody>
      </p:sp>
    </p:spTree>
    <p:extLst>
      <p:ext uri="{BB962C8B-B14F-4D97-AF65-F5344CB8AC3E}">
        <p14:creationId xmlns:p14="http://schemas.microsoft.com/office/powerpoint/2010/main" val="3062757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(2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270782"/>
            <a:ext cx="8240050" cy="2036899"/>
          </a:xfrm>
        </p:spPr>
        <p:txBody>
          <a:bodyPr wrap="square" lIns="0" tIns="18000" rIns="0" bIns="18000" anchor="ctr" anchorCtr="0">
            <a:spAutoFit/>
          </a:bodyPr>
          <a:lstStyle/>
          <a:p>
            <a:pPr marL="342900" indent="-342900">
              <a:spcBef>
                <a:spcPts val="600"/>
              </a:spcBef>
            </a:pPr>
            <a:r>
              <a:rPr lang="en-US" sz="2400" dirty="0">
                <a:solidFill>
                  <a:schemeClr val="tx1"/>
                </a:solidFill>
              </a:rPr>
              <a:t>One-way clutches are primarily used to hold planetary members in reaction, but can be used with a multiple-disc clutch as a driving device.</a:t>
            </a:r>
          </a:p>
          <a:p>
            <a:pPr marL="342900" indent="-342900">
              <a:spcBef>
                <a:spcPts val="600"/>
              </a:spcBef>
            </a:pPr>
            <a:r>
              <a:rPr lang="en-US" sz="2400" dirty="0">
                <a:solidFill>
                  <a:schemeClr val="tx1"/>
                </a:solidFill>
              </a:rPr>
              <a:t>Bands are used to hold a planetary member in reaction.</a:t>
            </a:r>
          </a:p>
          <a:p>
            <a:pPr marL="342900" indent="-342900">
              <a:spcBef>
                <a:spcPts val="600"/>
              </a:spcBef>
            </a:pPr>
            <a:r>
              <a:rPr lang="en-US" sz="2400" dirty="0">
                <a:solidFill>
                  <a:schemeClr val="tx1"/>
                </a:solidFill>
              </a:rPr>
              <a:t>Timing of apply devices has a direct effect on shift quality.</a:t>
            </a:r>
          </a:p>
        </p:txBody>
      </p:sp>
    </p:spTree>
    <p:extLst>
      <p:ext uri="{BB962C8B-B14F-4D97-AF65-F5344CB8AC3E}">
        <p14:creationId xmlns:p14="http://schemas.microsoft.com/office/powerpoint/2010/main" val="3967447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Check One-Way Clutch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heck_one_way_clutch">
            <a:hlinkClick r:id="" action="ppaction://media"/>
            <a:extLst>
              <a:ext uri="{FF2B5EF4-FFF2-40B4-BE49-F238E27FC236}">
                <a16:creationId xmlns:a16="http://schemas.microsoft.com/office/drawing/2014/main" id="{FFF669EF-AD22-B695-CB27-7C77B9F803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60" y="1282149"/>
            <a:ext cx="8941056" cy="5029344"/>
          </a:xfrm>
          <a:prstGeom prst="rect">
            <a:avLst/>
          </a:prstGeom>
        </p:spPr>
      </p:pic>
    </p:spTree>
    <p:extLst>
      <p:ext uri="{BB962C8B-B14F-4D97-AF65-F5344CB8AC3E}">
        <p14:creationId xmlns:p14="http://schemas.microsoft.com/office/powerpoint/2010/main" val="209280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Multiple-Disc Driving Clutch </a:t>
            </a:r>
            <a:r>
              <a:rPr lang="en-US" sz="2800" dirty="0"/>
              <a:t>(1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1717"/>
            <a:ext cx="8215747" cy="3529616"/>
          </a:xfrm>
        </p:spPr>
        <p:txBody>
          <a:bodyPr wrap="square" lIns="0" tIns="18000" rIns="0" bIns="18000" anchor="ctr" anchorCtr="0">
            <a:spAutoFit/>
          </a:bodyPr>
          <a:lstStyle/>
          <a:p>
            <a:pPr marL="342900" indent="-342900">
              <a:spcBef>
                <a:spcPts val="600"/>
              </a:spcBef>
            </a:pPr>
            <a:r>
              <a:rPr lang="en-US" sz="2400" dirty="0">
                <a:solidFill>
                  <a:schemeClr val="tx1"/>
                </a:solidFill>
              </a:rPr>
              <a:t>Components</a:t>
            </a:r>
          </a:p>
          <a:p>
            <a:pPr marL="829818" lvl="1" indent="-342900"/>
            <a:r>
              <a:rPr lang="en-US" sz="2400" dirty="0">
                <a:solidFill>
                  <a:schemeClr val="tx1"/>
                </a:solidFill>
              </a:rPr>
              <a:t>Drum</a:t>
            </a:r>
          </a:p>
          <a:p>
            <a:pPr marL="829818" lvl="1" indent="-342900"/>
            <a:r>
              <a:rPr lang="en-US" sz="2400" dirty="0">
                <a:solidFill>
                  <a:schemeClr val="tx1"/>
                </a:solidFill>
              </a:rPr>
              <a:t>Hub</a:t>
            </a:r>
          </a:p>
          <a:p>
            <a:pPr marL="829818" lvl="1" indent="-342900"/>
            <a:r>
              <a:rPr lang="en-US" sz="2400" dirty="0">
                <a:solidFill>
                  <a:schemeClr val="tx1"/>
                </a:solidFill>
              </a:rPr>
              <a:t>Lined plates (discs)</a:t>
            </a:r>
          </a:p>
          <a:p>
            <a:pPr marL="829818" lvl="1" indent="-342900"/>
            <a:r>
              <a:rPr lang="en-US" sz="2400" dirty="0">
                <a:solidFill>
                  <a:schemeClr val="tx1"/>
                </a:solidFill>
              </a:rPr>
              <a:t>Unlined discs (steels)</a:t>
            </a:r>
          </a:p>
          <a:p>
            <a:pPr marL="829818" lvl="1" indent="-342900"/>
            <a:r>
              <a:rPr lang="en-US" sz="2400" dirty="0">
                <a:solidFill>
                  <a:schemeClr val="tx1"/>
                </a:solidFill>
              </a:rPr>
              <a:t>Pressure plate</a:t>
            </a:r>
          </a:p>
          <a:p>
            <a:pPr marL="829818" lvl="1" indent="-342900"/>
            <a:r>
              <a:rPr lang="en-US" sz="2400" dirty="0">
                <a:solidFill>
                  <a:schemeClr val="tx1"/>
                </a:solidFill>
              </a:rPr>
              <a:t>Apply piston</a:t>
            </a:r>
          </a:p>
          <a:p>
            <a:pPr marL="829818" lvl="1" indent="-342900"/>
            <a:r>
              <a:rPr lang="en-US" sz="2400" dirty="0">
                <a:solidFill>
                  <a:schemeClr val="tx1"/>
                </a:solidFill>
              </a:rPr>
              <a:t>Piston return springs</a:t>
            </a:r>
          </a:p>
        </p:txBody>
      </p:sp>
    </p:spTree>
    <p:extLst>
      <p:ext uri="{BB962C8B-B14F-4D97-AF65-F5344CB8AC3E}">
        <p14:creationId xmlns:p14="http://schemas.microsoft.com/office/powerpoint/2010/main" val="398396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Sprag Clutch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prag_Clutch">
            <a:hlinkClick r:id="" action="ppaction://media"/>
            <a:extLst>
              <a:ext uri="{FF2B5EF4-FFF2-40B4-BE49-F238E27FC236}">
                <a16:creationId xmlns:a16="http://schemas.microsoft.com/office/drawing/2014/main" id="{B8B29ABB-6B9A-4466-1627-C979E4E384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988" y="1191490"/>
            <a:ext cx="8776521" cy="4936793"/>
          </a:xfrm>
          <a:prstGeom prst="rect">
            <a:avLst/>
          </a:prstGeom>
        </p:spPr>
      </p:pic>
    </p:spTree>
    <p:extLst>
      <p:ext uri="{BB962C8B-B14F-4D97-AF65-F5344CB8AC3E}">
        <p14:creationId xmlns:p14="http://schemas.microsoft.com/office/powerpoint/2010/main" val="401442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Tree>
    <p:extLst>
      <p:ext uri="{BB962C8B-B14F-4D97-AF65-F5344CB8AC3E}">
        <p14:creationId xmlns:p14="http://schemas.microsoft.com/office/powerpoint/2010/main" val="3380904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Multiple-Disc Driving Clutch </a:t>
            </a:r>
            <a:r>
              <a:rPr lang="en-US" sz="2800" dirty="0"/>
              <a:t>(2 of 2)</a:t>
            </a:r>
          </a:p>
        </p:txBody>
      </p:sp>
      <p:pic>
        <p:nvPicPr>
          <p:cNvPr id="6" name="Picture 5" descr="The image shows a sectioned view of a multiple-disc clutch.&#10;Long description is available in notes, Press F6.">
            <a:extLst>
              <a:ext uri="{FF2B5EF4-FFF2-40B4-BE49-F238E27FC236}">
                <a16:creationId xmlns:a16="http://schemas.microsoft.com/office/drawing/2014/main" id="{59FAC1AC-ED34-D0DE-CBD3-089849445DCF}"/>
              </a:ext>
            </a:extLst>
          </p:cNvPr>
          <p:cNvPicPr>
            <a:picLocks noChangeAspect="1"/>
          </p:cNvPicPr>
          <p:nvPr/>
        </p:nvPicPr>
        <p:blipFill rotWithShape="1">
          <a:blip r:embed="rId3"/>
          <a:srcRect b="4654"/>
          <a:stretch/>
        </p:blipFill>
        <p:spPr>
          <a:xfrm>
            <a:off x="475701" y="970714"/>
            <a:ext cx="3982905" cy="3526612"/>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580626" y="1052189"/>
            <a:ext cx="4097272" cy="2190788"/>
          </a:xfrm>
        </p:spPr>
        <p:txBody>
          <a:bodyPr wrap="square" lIns="0" tIns="18000" rIns="0" bIns="18000" anchor="ctr" anchorCtr="0">
            <a:spAutoFit/>
          </a:bodyPr>
          <a:lstStyle/>
          <a:p>
            <a:pPr marL="342900" indent="-342900">
              <a:spcBef>
                <a:spcPts val="600"/>
              </a:spcBef>
            </a:pPr>
            <a:r>
              <a:rPr lang="en-US" sz="2400" dirty="0">
                <a:solidFill>
                  <a:schemeClr val="tx1"/>
                </a:solidFill>
              </a:rPr>
              <a:t>Clutch plates</a:t>
            </a:r>
          </a:p>
          <a:p>
            <a:pPr marL="342900" indent="-342900">
              <a:spcBef>
                <a:spcPts val="600"/>
              </a:spcBef>
            </a:pPr>
            <a:r>
              <a:rPr lang="en-US" sz="2400" dirty="0">
                <a:solidFill>
                  <a:schemeClr val="tx1"/>
                </a:solidFill>
              </a:rPr>
              <a:t>Lining surface</a:t>
            </a:r>
          </a:p>
          <a:p>
            <a:pPr marL="342900" indent="-342900">
              <a:spcBef>
                <a:spcPts val="600"/>
              </a:spcBef>
            </a:pPr>
            <a:r>
              <a:rPr lang="en-US" sz="2400" dirty="0">
                <a:solidFill>
                  <a:schemeClr val="tx1"/>
                </a:solidFill>
              </a:rPr>
              <a:t>Friction lining materials</a:t>
            </a:r>
          </a:p>
          <a:p>
            <a:pPr marL="829818" lvl="1" indent="-342900"/>
            <a:r>
              <a:rPr lang="en-US" sz="2400" dirty="0">
                <a:solidFill>
                  <a:schemeClr val="tx1"/>
                </a:solidFill>
              </a:rPr>
              <a:t>Paper</a:t>
            </a:r>
          </a:p>
          <a:p>
            <a:pPr marL="829818" lvl="1" indent="-342900"/>
            <a:r>
              <a:rPr lang="en-US" sz="2400" dirty="0">
                <a:solidFill>
                  <a:schemeClr val="tx1"/>
                </a:solidFill>
              </a:rPr>
              <a:t>Aramid (Kevlar)</a:t>
            </a:r>
          </a:p>
        </p:txBody>
      </p:sp>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224978"/>
            <a:ext cx="8229600" cy="775015"/>
          </a:xfrm>
        </p:spPr>
        <p:txBody>
          <a:bodyPr lIns="0" tIns="18000" rIns="0" bIns="18000" anchor="ctr" anchorCtr="0">
            <a:spAutoFit/>
          </a:bodyPr>
          <a:lstStyle/>
          <a:p>
            <a:pPr marL="0" indent="0">
              <a:buNone/>
            </a:pPr>
            <a:r>
              <a:rPr lang="en-US" sz="2400" b="1" dirty="0">
                <a:solidFill>
                  <a:schemeClr val="tx1"/>
                </a:solidFill>
              </a:rPr>
              <a:t>Figure 8.2</a:t>
            </a:r>
            <a:r>
              <a:rPr lang="en-US" sz="2400" dirty="0">
                <a:solidFill>
                  <a:schemeClr val="tx1"/>
                </a:solidFill>
              </a:rPr>
              <a:t> A sectioned view of a multiple-disc clutch. Note the piston to apply the clutch and the spring(s) to release it.</a:t>
            </a:r>
          </a:p>
        </p:txBody>
      </p:sp>
    </p:spTree>
    <p:extLst>
      <p:ext uri="{BB962C8B-B14F-4D97-AF65-F5344CB8AC3E}">
        <p14:creationId xmlns:p14="http://schemas.microsoft.com/office/powerpoint/2010/main" val="2306714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Clutch Operation</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9191"/>
            <a:ext cx="8215747" cy="3083340"/>
          </a:xfrm>
        </p:spPr>
        <p:txBody>
          <a:bodyPr wrap="square" lIns="0" tIns="18000" rIns="0" bIns="18000" anchor="ctr" anchorCtr="0">
            <a:spAutoFit/>
          </a:bodyPr>
          <a:lstStyle/>
          <a:p>
            <a:pPr marL="342900" indent="-342900">
              <a:spcBef>
                <a:spcPts val="600"/>
              </a:spcBef>
            </a:pPr>
            <a:r>
              <a:rPr lang="en-US" sz="2400" dirty="0">
                <a:solidFill>
                  <a:schemeClr val="tx1"/>
                </a:solidFill>
              </a:rPr>
              <a:t>Clutch Pack Apply: Pages 98</a:t>
            </a:r>
            <a:r>
              <a:rPr lang="en-US" sz="2400" dirty="0">
                <a:effectLst/>
                <a:latin typeface="Arial" panose="020B0604020202020204" pitchFamily="34" charset="0"/>
                <a:ea typeface="Calibri" panose="020F0502020204030204" pitchFamily="34" charset="0"/>
                <a:cs typeface="Arial" panose="020B0604020202020204" pitchFamily="34" charset="0"/>
              </a:rPr>
              <a:t>–100</a:t>
            </a:r>
            <a:r>
              <a:rPr lang="en-US" sz="2400" dirty="0">
                <a:solidFill>
                  <a:schemeClr val="tx1"/>
                </a:solidFill>
                <a:latin typeface="Arial" panose="020B0604020202020204" pitchFamily="34" charset="0"/>
                <a:cs typeface="Arial" panose="020B0604020202020204" pitchFamily="34" charset="0"/>
              </a:rPr>
              <a:t> </a:t>
            </a:r>
          </a:p>
          <a:p>
            <a:pPr marL="342900" indent="-342900">
              <a:spcBef>
                <a:spcPts val="600"/>
              </a:spcBef>
            </a:pPr>
            <a:r>
              <a:rPr lang="en-US" sz="2400" dirty="0">
                <a:solidFill>
                  <a:schemeClr val="tx1"/>
                </a:solidFill>
              </a:rPr>
              <a:t>Pressure Balanced Release: Pages 98</a:t>
            </a:r>
            <a:r>
              <a:rPr lang="en-US" sz="2400" dirty="0">
                <a:effectLst/>
                <a:latin typeface="Arial" panose="020B0604020202020204" pitchFamily="34" charset="0"/>
                <a:ea typeface="Calibri" panose="020F0502020204030204" pitchFamily="34" charset="0"/>
                <a:cs typeface="Arial" panose="020B0604020202020204" pitchFamily="34" charset="0"/>
              </a:rPr>
              <a:t>–100</a:t>
            </a:r>
            <a:endParaRPr lang="en-US" sz="2400" dirty="0">
              <a:solidFill>
                <a:schemeClr val="tx1"/>
              </a:solidFill>
            </a:endParaRPr>
          </a:p>
          <a:p>
            <a:pPr marL="342900" indent="-342900">
              <a:spcBef>
                <a:spcPts val="600"/>
              </a:spcBef>
            </a:pPr>
            <a:r>
              <a:rPr lang="en-US" sz="2400" dirty="0">
                <a:solidFill>
                  <a:schemeClr val="tx1"/>
                </a:solidFill>
              </a:rPr>
              <a:t>Clutch Pack Release: Pages 98</a:t>
            </a:r>
            <a:r>
              <a:rPr lang="en-US" sz="2400" dirty="0">
                <a:effectLst/>
                <a:latin typeface="Arial" panose="020B0604020202020204" pitchFamily="34" charset="0"/>
                <a:ea typeface="Calibri" panose="020F0502020204030204" pitchFamily="34" charset="0"/>
                <a:cs typeface="Arial" panose="020B0604020202020204" pitchFamily="34" charset="0"/>
              </a:rPr>
              <a:t>–100</a:t>
            </a:r>
            <a:endParaRPr lang="en-US" sz="2400" dirty="0">
              <a:solidFill>
                <a:schemeClr val="tx1"/>
              </a:solidFill>
            </a:endParaRPr>
          </a:p>
          <a:p>
            <a:pPr marL="342900" indent="-342900">
              <a:spcBef>
                <a:spcPts val="600"/>
              </a:spcBef>
            </a:pPr>
            <a:r>
              <a:rPr lang="en-US" sz="2400" dirty="0">
                <a:solidFill>
                  <a:schemeClr val="tx1"/>
                </a:solidFill>
              </a:rPr>
              <a:t>Double &amp; Single-Sided Friction Plates Pages: 98</a:t>
            </a:r>
            <a:r>
              <a:rPr lang="en-US" sz="2400" dirty="0">
                <a:effectLst/>
                <a:latin typeface="Arial" panose="020B0604020202020204" pitchFamily="34" charset="0"/>
                <a:ea typeface="Calibri" panose="020F0502020204030204" pitchFamily="34" charset="0"/>
                <a:cs typeface="Arial" panose="020B0604020202020204" pitchFamily="34" charset="0"/>
              </a:rPr>
              <a:t>–100</a:t>
            </a:r>
            <a:endParaRPr lang="en-US" sz="2400" dirty="0">
              <a:solidFill>
                <a:schemeClr val="tx1"/>
              </a:solidFill>
            </a:endParaRPr>
          </a:p>
          <a:p>
            <a:pPr marL="342900" indent="-342900">
              <a:spcBef>
                <a:spcPts val="600"/>
              </a:spcBef>
            </a:pPr>
            <a:r>
              <a:rPr lang="en-US" sz="2400" dirty="0">
                <a:solidFill>
                  <a:schemeClr val="tx1"/>
                </a:solidFill>
              </a:rPr>
              <a:t>Forces Involved Pages 98</a:t>
            </a:r>
            <a:r>
              <a:rPr lang="en-US" sz="2400" dirty="0">
                <a:effectLst/>
                <a:latin typeface="Arial" panose="020B0604020202020204" pitchFamily="34" charset="0"/>
                <a:ea typeface="Calibri" panose="020F0502020204030204" pitchFamily="34" charset="0"/>
                <a:cs typeface="Arial" panose="020B0604020202020204" pitchFamily="34" charset="0"/>
              </a:rPr>
              <a:t>–100</a:t>
            </a:r>
            <a:endParaRPr lang="en-US" sz="2400" dirty="0">
              <a:solidFill>
                <a:schemeClr val="tx1"/>
              </a:solidFill>
            </a:endParaRPr>
          </a:p>
          <a:p>
            <a:pPr marL="342900" indent="-342900">
              <a:spcBef>
                <a:spcPts val="600"/>
              </a:spcBef>
            </a:pPr>
            <a:r>
              <a:rPr lang="en-US" sz="2400" dirty="0">
                <a:solidFill>
                  <a:schemeClr val="tx1"/>
                </a:solidFill>
              </a:rPr>
              <a:t>Static and Dynamic Friction Pages 98</a:t>
            </a:r>
            <a:r>
              <a:rPr lang="en-US" sz="2400" dirty="0">
                <a:effectLst/>
                <a:latin typeface="Arial" panose="020B0604020202020204" pitchFamily="34" charset="0"/>
                <a:ea typeface="Calibri" panose="020F0502020204030204" pitchFamily="34" charset="0"/>
                <a:cs typeface="Arial" panose="020B0604020202020204" pitchFamily="34" charset="0"/>
              </a:rPr>
              <a:t>–100</a:t>
            </a:r>
            <a:endParaRPr lang="en-US" sz="2400" dirty="0">
              <a:solidFill>
                <a:schemeClr val="tx1"/>
              </a:solidFill>
            </a:endParaRPr>
          </a:p>
          <a:p>
            <a:pPr marL="342900" indent="-342900">
              <a:spcBef>
                <a:spcPts val="600"/>
              </a:spcBef>
            </a:pPr>
            <a:r>
              <a:rPr lang="en-US" sz="2400" dirty="0">
                <a:solidFill>
                  <a:schemeClr val="tx1"/>
                </a:solidFill>
              </a:rPr>
              <a:t>Garage Shifts Pages 98</a:t>
            </a:r>
            <a:r>
              <a:rPr lang="en-US" sz="2400" dirty="0">
                <a:effectLst/>
                <a:latin typeface="Arial" panose="020B0604020202020204" pitchFamily="34" charset="0"/>
                <a:ea typeface="Calibri" panose="020F0502020204030204" pitchFamily="34" charset="0"/>
                <a:cs typeface="Arial" panose="020B0604020202020204" pitchFamily="34" charset="0"/>
              </a:rPr>
              <a:t>–100</a:t>
            </a:r>
            <a:endParaRPr lang="en-US" sz="2400" dirty="0">
              <a:solidFill>
                <a:schemeClr val="tx1"/>
              </a:solidFill>
            </a:endParaRPr>
          </a:p>
        </p:txBody>
      </p:sp>
    </p:spTree>
    <p:extLst>
      <p:ext uri="{BB962C8B-B14F-4D97-AF65-F5344CB8AC3E}">
        <p14:creationId xmlns:p14="http://schemas.microsoft.com/office/powerpoint/2010/main" val="777943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Automatic Transmission Clutch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t_clutch">
            <a:hlinkClick r:id="" action="ppaction://media"/>
            <a:extLst>
              <a:ext uri="{FF2B5EF4-FFF2-40B4-BE49-F238E27FC236}">
                <a16:creationId xmlns:a16="http://schemas.microsoft.com/office/drawing/2014/main" id="{797CA50B-2DBB-DC58-E49F-8ADC766476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479" y="1282149"/>
            <a:ext cx="8912795" cy="5013447"/>
          </a:xfrm>
          <a:prstGeom prst="rect">
            <a:avLst/>
          </a:prstGeom>
        </p:spPr>
      </p:pic>
    </p:spTree>
    <p:extLst>
      <p:ext uri="{BB962C8B-B14F-4D97-AF65-F5344CB8AC3E}">
        <p14:creationId xmlns:p14="http://schemas.microsoft.com/office/powerpoint/2010/main" val="25914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7444"/>
            <a:ext cx="8229600" cy="590349"/>
          </a:xfrm>
        </p:spPr>
        <p:txBody>
          <a:bodyPr lIns="0" tIns="18000" rIns="0" bIns="18000" anchor="ctr" anchorCtr="0">
            <a:spAutoFit/>
          </a:bodyPr>
          <a:lstStyle/>
          <a:p>
            <a:r>
              <a:rPr lang="en-US" dirty="0"/>
              <a:t>Figure 8.3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type="body" idx="1"/>
          </p:nvPr>
        </p:nvSpPr>
        <p:spPr>
          <a:xfrm>
            <a:off x="467655" y="1056019"/>
            <a:ext cx="8229599" cy="775015"/>
          </a:xfrm>
        </p:spPr>
        <p:txBody>
          <a:bodyPr wrap="square" lIns="0" tIns="18000" rIns="0" bIns="18000" anchor="ctr" anchorCtr="0">
            <a:spAutoFit/>
          </a:bodyPr>
          <a:lstStyle/>
          <a:p>
            <a:pPr marL="0" indent="0">
              <a:buNone/>
            </a:pPr>
            <a:r>
              <a:rPr lang="en-US" sz="2400" dirty="0">
                <a:solidFill>
                  <a:schemeClr val="tx1"/>
                </a:solidFill>
              </a:rPr>
              <a:t>The apply piston is released (left) by the coil springs. Fluid pressure moves the piston to apply the clutch (right).</a:t>
            </a:r>
          </a:p>
        </p:txBody>
      </p:sp>
      <p:pic>
        <p:nvPicPr>
          <p:cNvPr id="5" name="Picture 4" descr="The image shows the effect of fluid pressure on a piston.&#10;Long description is available in notes, Press F6.">
            <a:extLst>
              <a:ext uri="{FF2B5EF4-FFF2-40B4-BE49-F238E27FC236}">
                <a16:creationId xmlns:a16="http://schemas.microsoft.com/office/drawing/2014/main" id="{CEA0F641-7317-C7FC-9CF8-14D90493575D}"/>
              </a:ext>
            </a:extLst>
          </p:cNvPr>
          <p:cNvPicPr>
            <a:picLocks noChangeAspect="1"/>
          </p:cNvPicPr>
          <p:nvPr/>
        </p:nvPicPr>
        <p:blipFill rotWithShape="1">
          <a:blip r:embed="rId3"/>
          <a:srcRect b="16123"/>
          <a:stretch/>
        </p:blipFill>
        <p:spPr>
          <a:xfrm>
            <a:off x="586439" y="2073364"/>
            <a:ext cx="7988368" cy="3834422"/>
          </a:xfrm>
          <a:prstGeom prst="rect">
            <a:avLst/>
          </a:prstGeom>
        </p:spPr>
      </p:pic>
    </p:spTree>
    <p:extLst>
      <p:ext uri="{BB962C8B-B14F-4D97-AF65-F5344CB8AC3E}">
        <p14:creationId xmlns:p14="http://schemas.microsoft.com/office/powerpoint/2010/main" val="1692122654"/>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344</TotalTime>
  <Words>7313</Words>
  <Application>Microsoft Office PowerPoint</Application>
  <PresentationFormat>On-screen Show (4:3)</PresentationFormat>
  <Paragraphs>326</Paragraphs>
  <Slides>52</Slides>
  <Notes>52</Notes>
  <HiddenSlides>0</HiddenSlides>
  <MMClips>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52</vt:i4>
      </vt:variant>
    </vt:vector>
  </HeadingPairs>
  <TitlesOfParts>
    <vt:vector size="58" baseType="lpstr">
      <vt:lpstr>Arial</vt:lpstr>
      <vt:lpstr>Verdana</vt:lpstr>
      <vt:lpstr>Times New Roman</vt:lpstr>
      <vt:lpstr>Arial Unicode MS</vt:lpstr>
      <vt:lpstr>1_USHE</vt:lpstr>
      <vt:lpstr>USHE_slide options</vt:lpstr>
      <vt:lpstr>Automatic Transmissions and Transaxles</vt:lpstr>
      <vt:lpstr>Learning Objectives</vt:lpstr>
      <vt:lpstr>Figure 8.1</vt:lpstr>
      <vt:lpstr>Driving Devices</vt:lpstr>
      <vt:lpstr>Multiple-Disc Driving Clutch (1 of 2)</vt:lpstr>
      <vt:lpstr>Multiple-Disc Driving Clutch (2 of 2)</vt:lpstr>
      <vt:lpstr>Clutch Operation</vt:lpstr>
      <vt:lpstr>Animation: Automatic Transmission Clutch Operation (Animation will automatically start)</vt:lpstr>
      <vt:lpstr>Figure 8.3</vt:lpstr>
      <vt:lpstr>Figure 8.4</vt:lpstr>
      <vt:lpstr>Figure 8.5</vt:lpstr>
      <vt:lpstr>Figure 8.6</vt:lpstr>
      <vt:lpstr>Figure 8.7</vt:lpstr>
      <vt:lpstr>Figure 8.8</vt:lpstr>
      <vt:lpstr>Figure 8.9</vt:lpstr>
      <vt:lpstr>Animation: Electronic Clutch Control (Animation will automatically start)</vt:lpstr>
      <vt:lpstr>Figure 8.10</vt:lpstr>
      <vt:lpstr>Figure 8.11</vt:lpstr>
      <vt:lpstr>Figure 8.12</vt:lpstr>
      <vt:lpstr>Frequently Asked Question: What Is Wet Friction? </vt:lpstr>
      <vt:lpstr>One-Way Driving Clutch</vt:lpstr>
      <vt:lpstr>Figure 8.13</vt:lpstr>
      <vt:lpstr>Figure 8.14</vt:lpstr>
      <vt:lpstr>Figure 8.15</vt:lpstr>
      <vt:lpstr>Figure 8.16</vt:lpstr>
      <vt:lpstr>Holding/Reaction Devices</vt:lpstr>
      <vt:lpstr>Frequently Asked Question: What Is Selectable One-Way Clutch? </vt:lpstr>
      <vt:lpstr>Figure 8.17</vt:lpstr>
      <vt:lpstr>Frequently Asked Question: What Is Clutch-to-Clutch Type Transmission?</vt:lpstr>
      <vt:lpstr>Holding Clutches</vt:lpstr>
      <vt:lpstr>Figure 8.18</vt:lpstr>
      <vt:lpstr>Bands (1 of 3)</vt:lpstr>
      <vt:lpstr>Bands (2 of 3)</vt:lpstr>
      <vt:lpstr>Bands (3 of 3)</vt:lpstr>
      <vt:lpstr>Figure 8.19</vt:lpstr>
      <vt:lpstr>Figure 8.20</vt:lpstr>
      <vt:lpstr>Servos</vt:lpstr>
      <vt:lpstr>Figure 8.23</vt:lpstr>
      <vt:lpstr>Animation: AT Band &amp; Servo Operation (Animation will automatically start)</vt:lpstr>
      <vt:lpstr>Shift Quality (1 of 2)</vt:lpstr>
      <vt:lpstr>Shift Quality (2 of 2)</vt:lpstr>
      <vt:lpstr>Figure 8.24</vt:lpstr>
      <vt:lpstr>Animation: Accumulator (Animation will automatically start)</vt:lpstr>
      <vt:lpstr>Figure 8.25</vt:lpstr>
      <vt:lpstr>Question 1</vt:lpstr>
      <vt:lpstr>Answer 1</vt:lpstr>
      <vt:lpstr>Summary (1 of 2)</vt:lpstr>
      <vt:lpstr>Summary (2 of 2)</vt:lpstr>
      <vt:lpstr>Animation: Check One-Way Clutch (Animation will automatically start)</vt:lpstr>
      <vt:lpstr>Animation: Sprag Clutch (Animation will automatically start)</vt:lpstr>
      <vt:lpstr>Automatic Transmissions and Transaxles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8</dc:title>
  <dc:subject>Careers</dc:subject>
  <dc:creator>James D. Halderman</dc:creator>
  <cp:keywords/>
  <dc:description>Additional information may be found in the Notes Pane of each slide by pressing F6.</dc:description>
  <cp:lastModifiedBy>Glen Plants</cp:lastModifiedBy>
  <cp:revision>224</cp:revision>
  <dcterms:modified xsi:type="dcterms:W3CDTF">2023-08-07T18:52:31Z</dcterms:modified>
</cp:coreProperties>
</file>