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 id="2147483690" r:id="rId2"/>
  </p:sldMasterIdLst>
  <p:notesMasterIdLst>
    <p:notesMasterId r:id="rId64"/>
  </p:notesMasterIdLst>
  <p:handoutMasterIdLst>
    <p:handoutMasterId r:id="rId65"/>
  </p:handoutMasterIdLst>
  <p:sldIdLst>
    <p:sldId id="482" r:id="rId3"/>
    <p:sldId id="332" r:id="rId4"/>
    <p:sldId id="368" r:id="rId5"/>
    <p:sldId id="346" r:id="rId6"/>
    <p:sldId id="369" r:id="rId7"/>
    <p:sldId id="483" r:id="rId8"/>
    <p:sldId id="484" r:id="rId9"/>
    <p:sldId id="485" r:id="rId10"/>
    <p:sldId id="351" r:id="rId11"/>
    <p:sldId id="407" r:id="rId12"/>
    <p:sldId id="412" r:id="rId13"/>
    <p:sldId id="417" r:id="rId14"/>
    <p:sldId id="1196" r:id="rId15"/>
    <p:sldId id="1197" r:id="rId16"/>
    <p:sldId id="497" r:id="rId17"/>
    <p:sldId id="355" r:id="rId18"/>
    <p:sldId id="498" r:id="rId19"/>
    <p:sldId id="499" r:id="rId20"/>
    <p:sldId id="1194" r:id="rId21"/>
    <p:sldId id="358" r:id="rId22"/>
    <p:sldId id="500" r:id="rId23"/>
    <p:sldId id="501" r:id="rId24"/>
    <p:sldId id="1195" r:id="rId25"/>
    <p:sldId id="502" r:id="rId26"/>
    <p:sldId id="503" r:id="rId27"/>
    <p:sldId id="531" r:id="rId28"/>
    <p:sldId id="505" r:id="rId29"/>
    <p:sldId id="506" r:id="rId30"/>
    <p:sldId id="507" r:id="rId31"/>
    <p:sldId id="532" r:id="rId32"/>
    <p:sldId id="509" r:id="rId33"/>
    <p:sldId id="510" r:id="rId34"/>
    <p:sldId id="511" r:id="rId35"/>
    <p:sldId id="421" r:id="rId36"/>
    <p:sldId id="422" r:id="rId37"/>
    <p:sldId id="533" r:id="rId38"/>
    <p:sldId id="513" r:id="rId39"/>
    <p:sldId id="383" r:id="rId40"/>
    <p:sldId id="514" r:id="rId41"/>
    <p:sldId id="515" r:id="rId42"/>
    <p:sldId id="516" r:id="rId43"/>
    <p:sldId id="517" r:id="rId44"/>
    <p:sldId id="518" r:id="rId45"/>
    <p:sldId id="519" r:id="rId46"/>
    <p:sldId id="520" r:id="rId47"/>
    <p:sldId id="521" r:id="rId48"/>
    <p:sldId id="522" r:id="rId49"/>
    <p:sldId id="523" r:id="rId50"/>
    <p:sldId id="524" r:id="rId51"/>
    <p:sldId id="525" r:id="rId52"/>
    <p:sldId id="526" r:id="rId53"/>
    <p:sldId id="527" r:id="rId54"/>
    <p:sldId id="528" r:id="rId55"/>
    <p:sldId id="529" r:id="rId56"/>
    <p:sldId id="530" r:id="rId57"/>
    <p:sldId id="401" r:id="rId58"/>
    <p:sldId id="496" r:id="rId59"/>
    <p:sldId id="403" r:id="rId60"/>
    <p:sldId id="404" r:id="rId61"/>
    <p:sldId id="1192" r:id="rId62"/>
    <p:sldId id="465" r:id="rId63"/>
  </p:sldIdLst>
  <p:sldSz cx="9144000" cy="6858000" type="screen4x3"/>
  <p:notesSz cx="6858000" cy="9144000"/>
  <p:embeddedFontLst>
    <p:embeddedFont>
      <p:font typeface="Verdana" panose="020B060403050404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orient="horz" pos="2160" userDrawn="1">
          <p15:clr>
            <a:srgbClr val="A4A3A4"/>
          </p15:clr>
        </p15:guide>
        <p15:guide id="4" orient="horz" pos="414" userDrawn="1">
          <p15:clr>
            <a:srgbClr val="A4A3A4"/>
          </p15:clr>
        </p15:guide>
        <p15:guide id="5" orient="horz" pos="913" userDrawn="1">
          <p15:clr>
            <a:srgbClr val="A4A3A4"/>
          </p15:clr>
        </p15:guide>
        <p15:guide id="6" pos="2880" userDrawn="1">
          <p15:clr>
            <a:srgbClr val="A4A3A4"/>
          </p15:clr>
        </p15:guide>
        <p15:guide id="7" pos="54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82" autoAdjust="0"/>
    <p:restoredTop sz="72749" autoAdjust="0"/>
  </p:normalViewPr>
  <p:slideViewPr>
    <p:cSldViewPr snapToGrid="0" snapToObjects="1">
      <p:cViewPr varScale="1">
        <p:scale>
          <a:sx n="114" d="100"/>
          <a:sy n="114" d="100"/>
        </p:scale>
        <p:origin x="1626" y="114"/>
      </p:cViewPr>
      <p:guideLst>
        <p:guide orient="horz" pos="4020"/>
        <p:guide pos="272"/>
        <p:guide orient="horz" pos="2160"/>
        <p:guide orient="horz" pos="414"/>
        <p:guide orient="horz" pos="913"/>
        <p:guide pos="2880"/>
        <p:guide pos="548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0" d="100"/>
        <a:sy n="200" d="100"/>
      </p:scale>
      <p:origin x="0" y="-22644"/>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8/7/2023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0851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4775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Torque Multiplication</a:t>
            </a:r>
            <a:r>
              <a:rPr lang="en-US" dirty="0"/>
              <a:t>: The stator redirects the fluid flow in the torque converter. It returns the fluid from turbine back to the impeller in a clockwise direction. This action helps recover any energy remaining in the fluid. The curved shape of the stator vanes and a one-way clutch make this possible. Fluid leaving the turbine in a counterclockwise direction tries to turn the stator counterclockwise. This causes the stator one-way clutch to lock up and hold the stator stationary. The smooth, curved shape of the stator vanes redirects the fluid flow in a clockwise direction. ● </a:t>
            </a:r>
            <a:r>
              <a:rPr lang="en-US" b="1" u="sng" dirty="0"/>
              <a:t>See Figure 6–7.</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82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b="1" u="sng" dirty="0"/>
              <a:t>Torque Multiplication </a:t>
            </a:r>
            <a:r>
              <a:rPr lang="en-US" dirty="0"/>
              <a:t>occurs because the stator redirects fluid flow. This occurs only when </a:t>
            </a:r>
            <a:r>
              <a:rPr lang="en-US" b="1" u="sng" dirty="0"/>
              <a:t>impeller is rotating faster than turbine</a:t>
            </a:r>
            <a:r>
              <a:rPr lang="en-US" dirty="0"/>
              <a:t>. As turbine speed increases, the direction of flow becomes more rotary. The stator clutch overruns and converter becomes more of a coupling, transferring power from the engine to the transmission. ● </a:t>
            </a:r>
            <a:r>
              <a:rPr lang="en-US" b="1" u="sng" dirty="0"/>
              <a:t>See Figure 6–8. </a:t>
            </a:r>
            <a:r>
              <a:rPr lang="en-US" dirty="0"/>
              <a:t>An engineering term used for torque converters is the </a:t>
            </a:r>
            <a:r>
              <a:rPr lang="en-US" b="1" u="sng" dirty="0"/>
              <a:t>Stall Torque Ratio (S T R), </a:t>
            </a:r>
            <a:r>
              <a:rPr lang="en-US" dirty="0"/>
              <a:t>which is the torque converter’s ability to multiply torque. Most passenger vehicle torque converters have a S T R between 1.68:1 and 2.1:1. </a:t>
            </a:r>
            <a:r>
              <a:rPr lang="en-US" b="1" u="sng" dirty="0"/>
              <a:t>For most converters, this means that the torque converter is able to double the torque of the engine at the stall speed of the converter.</a:t>
            </a:r>
          </a:p>
          <a:p>
            <a:endParaRPr lang="en-US" dirty="0"/>
          </a:p>
          <a:p>
            <a:r>
              <a:rPr lang="en-US" b="1" u="sng" dirty="0"/>
              <a:t>Coupling Phase: </a:t>
            </a:r>
            <a:r>
              <a:rPr lang="en-US" dirty="0"/>
              <a:t>When the turbine speed reaches 90% to 95% of impeller speed, coupling occurs. The coupling phase occurs when the speeds of the impeller and turbine are nearly equal. Centrifugal force acting on fluid in the spinning </a:t>
            </a:r>
            <a:r>
              <a:rPr lang="en-US" b="1" u="sng" dirty="0"/>
              <a:t>turbine is high enough to stop the vortex flow. At this point, there is no torque multiplication</a:t>
            </a:r>
            <a:r>
              <a:rPr lang="en-US" dirty="0"/>
              <a:t>. It should be noted that this coupling speed is a relative point between the speeds of the impeller and turbine. Therefore, the coupling phase occurs at various vehicle speeds depending on throttle position and speed. Some slippage occurs during the coupling phase. If power and load demands require, the converter can return to the torque multiplication phase. In a non lock-up converter, the turbine almost never turns at the same speed as the engine and impeller, a condition commonly referred to as converter slippage. The converter’s efficiency steadily improves during torque multiplication and </a:t>
            </a:r>
          </a:p>
          <a:p>
            <a:r>
              <a:rPr lang="en-US" dirty="0"/>
              <a:t>the coupling phases to about 90% to 95%.</a:t>
            </a:r>
          </a:p>
          <a:p>
            <a:endParaRPr lang="en-US" b="1" u="sng" dirty="0"/>
          </a:p>
          <a:p>
            <a:r>
              <a:rPr lang="en-US" b="1" u="sng" dirty="0"/>
              <a:t>Stall Speed </a:t>
            </a:r>
            <a:r>
              <a:rPr lang="en-US" dirty="0"/>
              <a:t>is the fastest R P M that an engine can reach while the turbine is held stationary. Stall is when the turbine is held stationary while the converter housing and impeller are spinning. This is done by shifting the transmission into gear and applying brakes to hold the drive wheels stationary. The importance of stall speed is that an engine must be able to reach an RPM where enough torque is available to accelerate the vehicle, but not running so fast that there is poor fuel economy and excessive noise. Stall occurs to some degree </a:t>
            </a:r>
          </a:p>
          <a:p>
            <a:r>
              <a:rPr lang="en-US" dirty="0"/>
              <a:t>each time a vehicle starts moving, either forward or backward, and each time a vehicle stops at a stop sign.</a:t>
            </a:r>
          </a:p>
          <a:p>
            <a:r>
              <a:rPr lang="en-US" b="1" u="sng" dirty="0"/>
              <a:t>Creep </a:t>
            </a:r>
            <a:r>
              <a:rPr lang="en-US" dirty="0"/>
              <a:t>When the transmission selector is moved from park (P) or neutral (N) into a drive gear, some engine torque is input shaft of the transmission or transaxle. The vehicle will move slightly if the brakes are released. </a:t>
            </a:r>
            <a:r>
              <a:rPr lang="en-US" b="1" u="sng" dirty="0"/>
              <a:t>This slight movement of the vehicle when  the engine is at idle speed and the brakes are released, is called creep</a:t>
            </a:r>
            <a:r>
              <a:rPr lang="en-US" dirty="0"/>
              <a:t>. Therefore, a slight movement is normal for a vehicle equipped with an automatic transmission. NOTE: Vehicle creep is more noticeable when the engine is cold due to the higher idle speed.</a:t>
            </a:r>
            <a:endParaRPr lang="en-US"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4918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order from left to right is as follows. Converter housing cover assembly, pressure plate assembly with a damper assembly in its center, thrust bearing assembly, turbine assembly, stator assembly, thrust bearing assembly, and converter pump assembly. A straight line passes through all these elements.</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7099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first image shows the release of fluid by the T C C. The fluid flows through the center of the turbine to the front of the clutch disc. There is an upward and a downward arrow showing the direction of the fluid. Left and right gauges are present. The left gauge shows high and the right gauge shows medium. The clutch disc has four outlets. One is labeled drain, one is unnamed, one is labeled converter pressure, and one is labeled line. The end of the clutch disc is labeled as the drain. The front of the clutch disc is extended to the border. An outlet above the clutch disc is labeled as to cooler. The second image shows the left gauge as low and the right gauge as high. There is an upward arrow showing the direction of the fluid. The front of the clutch disc is not extended to the border. In this image, the fluid is not seen near the clutch plate.</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5362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stall test is used to check the stator one-way clutch inside the torque converter and the strength of the apply devices inside the transmission/transaxle. A stall test measures stall speed of the torque converter in each of the gear positions. It is an important diagnostic test to determine transmission and torque converter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3508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206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u="sng" dirty="0"/>
              <a:t>If all of the stall speeds were equal but low</a:t>
            </a:r>
            <a:r>
              <a:rPr lang="en-US" dirty="0"/>
              <a:t>. The engine is weak, out of tune, or the stator one-way clutch is slipping. Checking engine performance should indicate which is at fault.</a:t>
            </a:r>
          </a:p>
          <a:p>
            <a:pPr marL="228600" indent="-228600">
              <a:buFont typeface="+mj-lt"/>
              <a:buAutoNum type="arabicPeriod"/>
            </a:pPr>
            <a:r>
              <a:rPr lang="en-US" b="1" u="sng" dirty="0"/>
              <a:t>If the stall speeds are normal, </a:t>
            </a:r>
            <a:r>
              <a:rPr lang="en-US" dirty="0"/>
              <a:t>but the vehicle has normal acceleration and has reduced performance at higher speeds. The stator one-way clutch could be seized in a locked-up condition.</a:t>
            </a:r>
          </a:p>
          <a:p>
            <a:pPr marL="228600" indent="-228600">
              <a:buFont typeface="+mj-lt"/>
              <a:buAutoNum type="arabicPeriod"/>
            </a:pPr>
            <a:r>
              <a:rPr lang="en-US" b="1" u="sng" dirty="0"/>
              <a:t>If the stall speed is high in one or two of the gear ranges</a:t>
            </a:r>
            <a:r>
              <a:rPr lang="en-US" dirty="0"/>
              <a:t>. One or more of the apply devices is slipping. Consult a clutch and band application chart to determine which apply devices are at fault.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3963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2139081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6690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409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6303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9470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2637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Clutch discs include a damper assembly that transfers the power through a group of coil springs. In most converters, the damper springs are grouped at the center; in others they are grouped around the outer edge. These springs are used to dampen torsional vibrations from the engine. All automotive engines produce torsional vibration at some operating speed. Torsional vibrations are small speed increases and slowdowns as the crank- shaft revolves between engine cylinder firing pulses. These vibrations can produce gear noise in the transmission and drivetrain as well as a noticeable vibration and harshness in vehicle.</a:t>
            </a:r>
          </a:p>
          <a:p>
            <a:endParaRPr lang="en-US"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928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6675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1:</a:t>
            </a:r>
          </a:p>
          <a:p>
            <a:r>
              <a:rPr lang="en-US" sz="1200" b="0" i="0" u="none" strike="noStrike" dirty="0">
                <a:solidFill>
                  <a:srgbClr val="000000"/>
                </a:solidFill>
                <a:effectLst/>
                <a:latin typeface="Arial" panose="020B0604020202020204" pitchFamily="34" charset="0"/>
                <a:cs typeface="Arial" panose="020B0604020202020204" pitchFamily="34" charset="0"/>
              </a:rPr>
              <a:t>The cross-section has a round shape with the turbine on the left and the impeller on the right. The broad stator is present between the turbine and the impeller. A double headed headed arrow is present horizontally from one end of the structure to another.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 2:</a:t>
            </a:r>
          </a:p>
          <a:p>
            <a:r>
              <a:rPr lang="en-US" sz="1200" b="0" i="0" u="none" strike="noStrike" dirty="0">
                <a:solidFill>
                  <a:srgbClr val="000000"/>
                </a:solidFill>
                <a:effectLst/>
                <a:latin typeface="Arial" panose="020B0604020202020204" pitchFamily="34" charset="0"/>
                <a:cs typeface="Arial" panose="020B0604020202020204" pitchFamily="34" charset="0"/>
              </a:rPr>
              <a:t>The cross-section has a pear shape with the turbine on the left and the impeller on the right. The narrow stator is present between the turbine and the impeller. A double hyphen headed arrow is present horizontally from one end of the structure to another.</a:t>
            </a:r>
            <a:r>
              <a:rPr lang="en-US" sz="1200" dirty="0">
                <a:latin typeface="Arial" panose="020B0604020202020204" pitchFamily="34" charset="0"/>
                <a:cs typeface="Arial" panose="020B0604020202020204" pitchFamily="34" charset="0"/>
              </a:rPr>
              <a:t> </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264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1742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reading on the screen shows 6600. The speedometer shows a dial with a range from 0 mph to 140 in intervals of 10. There is a smaller dial that shows in km slash hour. This smaller dial shows a range from 0 to 220 in intervals of 20. The speedometer reading shows 0. Another dial is present with numbers ranging from 0 to 7. A vertical indicator shows the letters P, R, N, D, 3, 2, and 1. The light indicator near the letter D is on. This vertical indicator is present between the two big dials.</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1266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3316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IN" sz="1200" b="0" i="0" u="none" strike="noStrike" cap="none" dirty="0">
                <a:solidFill>
                  <a:schemeClr val="dk1"/>
                </a:solidFill>
                <a:latin typeface="Arial" panose="020B0604020202020204" pitchFamily="34" charset="0"/>
                <a:ea typeface="Arial"/>
                <a:cs typeface="Arial" panose="020B0604020202020204" pitchFamily="34" charset="0"/>
                <a:sym typeface="Arial"/>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IN" sz="1200" b="0" i="0" u="none" strike="noStrike" cap="none" dirty="0">
                <a:solidFill>
                  <a:schemeClr val="dk1"/>
                </a:solidFill>
                <a:latin typeface="Arial" panose="020B0604020202020204" pitchFamily="34" charset="0"/>
                <a:ea typeface="Arial"/>
                <a:cs typeface="Arial" panose="020B0604020202020204" pitchFamily="34" charset="0"/>
                <a:sym typeface="Arial"/>
              </a:rPr>
              <a:t> 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Two circular structures are connected with a space called a hub.  Each circle has a half circle inside it attached to the spline mechanism. The splines are present on the inner surface of the hub. A person’s finger is put into the hub touching the spline. The direction of rotation of splines is shown as an arrow in the clockwise direction.</a:t>
            </a: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IN" sz="1200" b="0" i="0" u="none" strike="noStrike" cap="none" dirty="0">
                <a:solidFill>
                  <a:schemeClr val="dk1"/>
                </a:solidFill>
                <a:latin typeface="Arial" panose="020B0604020202020204" pitchFamily="34" charset="0"/>
                <a:ea typeface="Arial"/>
                <a:cs typeface="Arial" panose="020B0604020202020204" pitchFamily="34" charset="0"/>
                <a:sym typeface="Arial"/>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IN" sz="1200" b="0" i="0" u="none" strike="noStrike" cap="none" dirty="0">
                <a:solidFill>
                  <a:schemeClr val="dk1"/>
                </a:solidFill>
                <a:latin typeface="Arial" panose="020B0604020202020204" pitchFamily="34" charset="0"/>
                <a:ea typeface="Arial"/>
                <a:cs typeface="Arial" panose="020B0604020202020204" pitchFamily="34" charset="0"/>
                <a:sym typeface="Arial"/>
              </a:rPr>
              <a:t>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Two circular structures are connected with a space called a hub.  Each circle has a half circle inside it attached to the spline mechanism. The splines are present on the inner surface of the hub. An instrument is used to grip the splines. The direction of the instrument is shown to be up and down. </a:t>
            </a:r>
            <a:endParaRPr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4254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u="sng" dirty="0">
                <a:latin typeface="Arial" panose="020B0604020202020204" pitchFamily="34" charset="0"/>
                <a:cs typeface="Arial" panose="020B0604020202020204" pitchFamily="34" charset="0"/>
              </a:rPr>
              <a:t>Case Study The Case of the Blue Torque Converter</a:t>
            </a:r>
          </a:p>
          <a:p>
            <a:r>
              <a:rPr lang="en-US" sz="1200" dirty="0">
                <a:latin typeface="Arial" panose="020B0604020202020204" pitchFamily="34" charset="0"/>
                <a:cs typeface="Arial" panose="020B0604020202020204" pitchFamily="34" charset="0"/>
              </a:rPr>
              <a:t>An Acura (85,000 mi) runs good in park and neutral, but the engine dies as soon as it is shifted into gear. Tests reveal no problems outside of the transaxle. When the transaxle was removed, the torque converter was found to be blue from overheating and </a:t>
            </a:r>
          </a:p>
          <a:p>
            <a:r>
              <a:rPr lang="en-US" sz="1200" dirty="0">
                <a:latin typeface="Arial" panose="020B0604020202020204" pitchFamily="34" charset="0"/>
                <a:cs typeface="Arial" panose="020B0604020202020204" pitchFamily="34" charset="0"/>
              </a:rPr>
              <a:t>seized up internally. It had also sent metal particles throughout the transaxle. The root cause of the problem was never discovered but rebuilding the transaxle along with a replacement torque converter fixed this transaxle.</a:t>
            </a:r>
          </a:p>
          <a:p>
            <a:r>
              <a:rPr lang="en-US" sz="1200" b="1" dirty="0">
                <a:latin typeface="Arial" panose="020B0604020202020204" pitchFamily="34" charset="0"/>
                <a:cs typeface="Arial" panose="020B0604020202020204" pitchFamily="34" charset="0"/>
              </a:rPr>
              <a:t>Summary:</a:t>
            </a:r>
          </a:p>
          <a:p>
            <a:r>
              <a:rPr lang="en-US" sz="1200" b="1" dirty="0">
                <a:latin typeface="Arial" panose="020B0604020202020204" pitchFamily="34" charset="0"/>
                <a:cs typeface="Arial" panose="020B0604020202020204" pitchFamily="34" charset="0"/>
              </a:rPr>
              <a:t>Complaint—Vehicle owner complained that engine would die as soon as it was shifted into gear. </a:t>
            </a:r>
          </a:p>
          <a:p>
            <a:r>
              <a:rPr lang="en-US" sz="1200" b="1" dirty="0">
                <a:latin typeface="Arial" panose="020B0604020202020204" pitchFamily="34" charset="0"/>
                <a:cs typeface="Arial" panose="020B0604020202020204" pitchFamily="34" charset="0"/>
              </a:rPr>
              <a:t>Cause—Root cause is unknown but an internal transaxle failure had occurred.</a:t>
            </a:r>
          </a:p>
          <a:p>
            <a:r>
              <a:rPr lang="en-US" sz="1200" b="1" dirty="0">
                <a:latin typeface="Arial" panose="020B0604020202020204" pitchFamily="34" charset="0"/>
                <a:cs typeface="Arial" panose="020B0604020202020204" pitchFamily="34" charset="0"/>
              </a:rPr>
              <a:t>Correction—A new torque and rebuilding transaxle fixed the customer concern.</a:t>
            </a:r>
          </a:p>
          <a:p>
            <a:endParaRPr lang="en-US" sz="1200" b="1" i="0" u="sng" dirty="0">
              <a:latin typeface="Arial" panose="020B0604020202020204" pitchFamily="34" charset="0"/>
              <a:cs typeface="Arial" panose="020B0604020202020204" pitchFamily="34" charset="0"/>
            </a:endParaRPr>
          </a:p>
          <a:p>
            <a:r>
              <a:rPr lang="en-US" sz="1200" b="1" i="0" u="sng" dirty="0">
                <a:latin typeface="Arial" panose="020B0604020202020204" pitchFamily="34" charset="0"/>
                <a:cs typeface="Arial" panose="020B0604020202020204" pitchFamily="34" charset="0"/>
              </a:rPr>
              <a:t>Tech Tip: Converter Drain-Back Test: </a:t>
            </a:r>
            <a:r>
              <a:rPr lang="en-US" sz="1200" dirty="0">
                <a:latin typeface="Arial" panose="020B0604020202020204" pitchFamily="34" charset="0"/>
                <a:cs typeface="Arial" panose="020B0604020202020204" pitchFamily="34" charset="0"/>
              </a:rPr>
              <a:t>If the fluid leaves the torque converter when the engine is off, the vehicle will not move when the </a:t>
            </a:r>
          </a:p>
          <a:p>
            <a:r>
              <a:rPr lang="en-US" sz="1200" dirty="0">
                <a:latin typeface="Arial" panose="020B0604020202020204" pitchFamily="34" charset="0"/>
                <a:cs typeface="Arial" panose="020B0604020202020204" pitchFamily="34" charset="0"/>
              </a:rPr>
              <a:t>engine is restarted until the torque converter is refilled by the pump, which causes a delay. If torque converter drain back is suspected,</a:t>
            </a:r>
          </a:p>
          <a:p>
            <a:r>
              <a:rPr lang="en-US" sz="1200" dirty="0">
                <a:latin typeface="Arial" panose="020B0604020202020204" pitchFamily="34" charset="0"/>
                <a:cs typeface="Arial" panose="020B0604020202020204" pitchFamily="34" charset="0"/>
              </a:rPr>
              <a:t>operate the vehicle until it is at normal operating temperature, and drive the vehicle through several full-shift cycles. Check and adjust the fluid level if it is low, and shut off the engine. Allow the vehicle to sit for 30 to 60 minutes, then recheck the fluid level and mark it on the dipstick. Allow the vehicle to sit for 24 hours and then recheck the fluid level. If the level has risen by 1 inch (25 mm) or more, converter drain back has occurred. This means that the sealing rings around the torque converter are not able to seal properly and this means that transmission or transaxle has to be removed to correct this condition.</a:t>
            </a:r>
          </a:p>
          <a:p>
            <a:r>
              <a:rPr lang="en-US" sz="1200" dirty="0">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top of the converter has a special tool that has a circular base and a cylinder on top. A small pipe is attached to the cylinder hyphen shaped portion of the tool. A thicker pipe is attached to the circular base of the tool. The iron base has a groove to keep this tool in place.</a:t>
            </a:r>
            <a:r>
              <a:rPr lang="en-US" sz="1200" dirty="0">
                <a:latin typeface="Arial" panose="020B0604020202020204" pitchFamily="34" charset="0"/>
                <a:cs typeface="Arial" panose="020B0604020202020204" pitchFamily="34" charset="0"/>
              </a:rPr>
              <a:t> </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2233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3195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5384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cs typeface="Arial" panose="020B0604020202020204" pitchFamily="34" charset="0"/>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US" sz="1200" b="0" i="0" u="none" strike="noStrike" dirty="0">
                <a:solidFill>
                  <a:srgbClr val="000000"/>
                </a:solidFill>
                <a:effectLst/>
                <a:latin typeface="Arial" panose="020B0604020202020204" pitchFamily="34" charset="0"/>
                <a:cs typeface="Arial" panose="020B0604020202020204" pitchFamily="34" charset="0"/>
              </a:rPr>
              <a:t>:</a:t>
            </a:r>
          </a:p>
          <a:p>
            <a:r>
              <a:rPr lang="en-US" sz="1200" b="0" i="0" u="none" strike="noStrike" dirty="0">
                <a:solidFill>
                  <a:srgbClr val="000000"/>
                </a:solidFill>
                <a:effectLst/>
                <a:latin typeface="Arial" panose="020B0604020202020204" pitchFamily="34" charset="0"/>
                <a:cs typeface="Arial" panose="020B0604020202020204" pitchFamily="34" charset="0"/>
              </a:rPr>
              <a:t>There is one large dial and two smaller dials. The large dial has numbers from 0 to 70 in intervals of 5. The large dial measures in rpm slash 100. The indicator is seen as 18. The small dial on the top shows two numbers 210 and 250. The indicator shows a value before 210 which is not seen. The small dial on the bottom shows the top middle number as 12 and the right middle number as 3. The value opposite to 12 is 6. The indicator shows one hand at 5 and one hand at 12.</a:t>
            </a:r>
            <a:r>
              <a:rPr lang="en-US" sz="1200" dirty="0">
                <a:latin typeface="Arial" panose="020B0604020202020204" pitchFamily="34" charset="0"/>
                <a:cs typeface="Arial" panose="020B0604020202020204" pitchFamily="34" charset="0"/>
              </a:rPr>
              <a:t> </a:t>
            </a:r>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6034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8434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IN" sz="1200" dirty="0">
                <a:latin typeface="Arial" panose="020B0604020202020204" pitchFamily="34" charset="0"/>
                <a:cs typeface="Arial" panose="020B0604020202020204" pitchFamily="34" charset="0"/>
              </a:rPr>
              <a:t>:</a:t>
            </a:r>
          </a:p>
          <a:p>
            <a:r>
              <a:rPr lang="en-US" sz="1200" b="0" i="0" u="none" strike="noStrike" dirty="0">
                <a:solidFill>
                  <a:srgbClr val="000000"/>
                </a:solidFill>
                <a:effectLst/>
                <a:latin typeface="Arial" panose="020B0604020202020204" pitchFamily="34" charset="0"/>
                <a:cs typeface="Arial" panose="020B0604020202020204" pitchFamily="34" charset="0"/>
              </a:rPr>
              <a:t>There is one large dial and two smaller dials. The large dial has numbers from 0 to 70 in intervals of 5. The large dial measures in rpm slash 100. The indicator is seen as 18. The small dial on the top shows two numbers 210 and 250. The indicator shows a value before 210 which is not seen. The small dial on the bottom shows the top middle number as 12 and the right middle number as 3. The value opposite to 12 is 6. The indicator shows one hand at 5 and one hand at 12. There is a vertical indicator with the letters P, R, N, D, L2, and L1. The D option has been highlighted. There is another dial which is partially seen in the image. </a:t>
            </a:r>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823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Installing a higher stall speed torque converter 18 Step by step ON Pages 66 to 69</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354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 flexplate replaces the heavy flywheel used with a manual transmission. An important function of a flywheel is to smooth out engine pulsations and dampen vibrations. An automatic transmission does not require a conventional fly- wheel because weight of the torque converter provides enough mass to dampen engine vibrations. An external ring gear generally attaches to the outer rim of the flexplate, while on some applications the ring gear may be welded to the out- side of the torque converter cover. This ring gear engages the st rter motor pinion gear to turn the engine during starting. </a:t>
            </a:r>
            <a:r>
              <a:rPr lang="en-US" sz="1200" b="1" u="sng" dirty="0">
                <a:latin typeface="Arial" panose="020B0604020202020204" pitchFamily="34" charset="0"/>
                <a:cs typeface="Arial" panose="020B0604020202020204" pitchFamily="34" charset="0"/>
              </a:rPr>
              <a:t>Figure 6–2.</a:t>
            </a:r>
          </a:p>
          <a:p>
            <a:r>
              <a:rPr lang="en-US" sz="1200" dirty="0">
                <a:latin typeface="Arial" panose="020B0604020202020204" pitchFamily="34" charset="0"/>
                <a:cs typeface="Arial" panose="020B0604020202020204" pitchFamily="34" charset="0"/>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US" sz="1200" dirty="0">
                <a:latin typeface="Arial" panose="020B0604020202020204" pitchFamily="34" charset="0"/>
                <a:cs typeface="Arial" panose="020B0604020202020204" pitchFamily="34" charset="0"/>
              </a:rPr>
              <a:t>:</a:t>
            </a:r>
          </a:p>
          <a:p>
            <a:r>
              <a:rPr lang="en-US" sz="1200" b="0" i="0" u="none" strike="noStrike" dirty="0">
                <a:solidFill>
                  <a:srgbClr val="000000"/>
                </a:solidFill>
                <a:effectLst/>
                <a:latin typeface="Arial" panose="020B0604020202020204" pitchFamily="34" charset="0"/>
                <a:cs typeface="Arial" panose="020B0604020202020204" pitchFamily="34" charset="0"/>
              </a:rPr>
              <a:t>A torque converter is shown with a flex plate attached on the left. The flex plate is attached to the engine crankshaft which is present just below the flex plate. The torque converter sits on the transmission input shaft which has an unnamed structure below it.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147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61</a:t>
            </a:fld>
            <a:endParaRPr lang="en-US" dirty="0"/>
          </a:p>
        </p:txBody>
      </p:sp>
    </p:spTree>
    <p:extLst>
      <p:ext uri="{BB962C8B-B14F-4D97-AF65-F5344CB8AC3E}">
        <p14:creationId xmlns:p14="http://schemas.microsoft.com/office/powerpoint/2010/main" val="375721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US" sz="1200" dirty="0">
                <a:latin typeface="Arial" panose="020B0604020202020204" pitchFamily="34" charset="0"/>
                <a:cs typeface="Arial" panose="020B0604020202020204" pitchFamily="34" charset="0"/>
              </a:rPr>
              <a:t>:</a:t>
            </a:r>
          </a:p>
          <a:p>
            <a:r>
              <a:rPr lang="en-US" sz="1200" b="0" i="0" u="none" strike="noStrike" dirty="0">
                <a:solidFill>
                  <a:srgbClr val="000000"/>
                </a:solidFill>
                <a:effectLst/>
                <a:latin typeface="Arial" panose="020B0604020202020204" pitchFamily="34" charset="0"/>
                <a:cs typeface="Arial" panose="020B0604020202020204" pitchFamily="34" charset="0"/>
              </a:rPr>
              <a:t>Three images are shown. In the first image, the impeller of the torque converter is shown which has a split ring surrounded by vanes. A few of the vanes are magnified and shown. There is a small hole in the middle of the impeller. In the second image, a turbine is shown without split rings. Turbulence is seen in the flow of fluid. In the third image, a turbine is shown with split rings. Smooth circulation of fluid is seen.</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484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US" sz="1200" dirty="0">
                <a:latin typeface="Arial" panose="020B0604020202020204" pitchFamily="34" charset="0"/>
                <a:cs typeface="Arial" panose="020B0604020202020204" pitchFamily="34" charset="0"/>
              </a:rPr>
              <a:t>:</a:t>
            </a:r>
          </a:p>
          <a:p>
            <a:r>
              <a:rPr lang="en-US" sz="1200" b="0" i="0" u="none" strike="noStrike" dirty="0">
                <a:solidFill>
                  <a:srgbClr val="000000"/>
                </a:solidFill>
                <a:effectLst/>
                <a:latin typeface="Arial" panose="020B0604020202020204" pitchFamily="34" charset="0"/>
                <a:cs typeface="Arial" panose="020B0604020202020204" pitchFamily="34" charset="0"/>
              </a:rPr>
              <a:t>One fan is attached to a power supply and is labeled as powered. The other fan is not attached to a power supply and is labeled as non hyphen powered. Four wriggly arrows are seen from the powered fan to the non hyphen powered fan.</a:t>
            </a:r>
            <a:r>
              <a:rPr lang="en-US"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88363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Figure 6–5 </a:t>
            </a:r>
            <a:r>
              <a:rPr lang="en-US" sz="1200" dirty="0">
                <a:latin typeface="Arial" panose="020B0604020202020204" pitchFamily="34" charset="0"/>
                <a:cs typeface="Arial" panose="020B0604020202020204" pitchFamily="34" charset="0"/>
              </a:rPr>
              <a:t>A torque converter is made from three parts: The impeller is located at the transmission end, attached to the housing, and is driven by the engine. The turbine is located at the engine side and is driven by the fluid flow from the impeller and drives the input shaft of the transmission. The stator redirects the flow to improve efficiency and multiply torque.</a:t>
            </a:r>
          </a:p>
          <a:p>
            <a:r>
              <a:rPr lang="en-US" sz="1200" b="1" u="sng" dirty="0">
                <a:latin typeface="Arial" panose="020B0604020202020204" pitchFamily="34" charset="0"/>
                <a:cs typeface="Arial" panose="020B0604020202020204" pitchFamily="34" charset="0"/>
              </a:rPr>
              <a:t>Turbine</a:t>
            </a:r>
            <a:r>
              <a:rPr lang="en-US" sz="1200" dirty="0">
                <a:latin typeface="Arial" panose="020B0604020202020204" pitchFamily="34" charset="0"/>
                <a:cs typeface="Arial" panose="020B0604020202020204" pitchFamily="34" charset="0"/>
              </a:rPr>
              <a:t>. The turbine is located on the engine side of the converter. The impeller vanes pick up fluid in the converter housing and direct it toward the turbine. Fluid flow drives the turbine, and when the flow between the impeller and the turbine is adequate, the turbine rotates and turns the transmission input shaft. The turbine is the converter’s output member. The center hub of the turbine is splined to the transmission input shaft. The turbine is positioned in the front, engine end, of the converter housing so the turbine vanes face the impeller vanes. ● </a:t>
            </a:r>
            <a:r>
              <a:rPr lang="en-US" sz="1200" b="1" dirty="0">
                <a:latin typeface="Arial" panose="020B0604020202020204" pitchFamily="34" charset="0"/>
                <a:cs typeface="Arial" panose="020B0604020202020204" pitchFamily="34" charset="0"/>
              </a:rPr>
              <a:t>See Figure 6–5.</a:t>
            </a:r>
          </a:p>
          <a:p>
            <a:r>
              <a:rPr lang="en-US" sz="1200" b="1" u="sng" dirty="0">
                <a:latin typeface="Arial" panose="020B0604020202020204" pitchFamily="34" charset="0"/>
                <a:cs typeface="Arial" panose="020B0604020202020204" pitchFamily="34" charset="0"/>
              </a:rPr>
              <a:t>Stator</a:t>
            </a:r>
            <a:r>
              <a:rPr lang="en-US" sz="1200" dirty="0">
                <a:latin typeface="Arial" panose="020B0604020202020204" pitchFamily="34" charset="0"/>
                <a:cs typeface="Arial" panose="020B0604020202020204" pitchFamily="34" charset="0"/>
              </a:rPr>
              <a:t>. A Torque converter also contains stator, or reactor, which is mounted on a one-way clutch. Stator is reaction member of torque converter. The stator assembly is about ½ diameter of impeller or turbine. Outer edge of stator vanes forms inner edge of three-piece fluid guide ring that is also part of impeller and turbine vanes. Stator is mounted on a one-way clutch that is attached to stationary reaction shaft splines. Reaction shaft is made as part of transmission front pump housing and is fixed and does not rotate. The one-way clutch allows the stator to rotate clockwise but blocks counterclockwise rotation. </a:t>
            </a:r>
            <a:r>
              <a:rPr lang="en-US" sz="1200" b="1" u="sng" dirty="0">
                <a:latin typeface="Arial" panose="020B0604020202020204" pitchFamily="34" charset="0"/>
                <a:cs typeface="Arial" panose="020B0604020202020204" pitchFamily="34" charset="0"/>
              </a:rPr>
              <a:t>● See Figure 6–5.</a:t>
            </a:r>
          </a:p>
          <a:p>
            <a:r>
              <a:rPr lang="en-US" sz="1200" b="0" u="none" dirty="0">
                <a:latin typeface="Arial" panose="020B0604020202020204" pitchFamily="34" charset="0"/>
                <a:cs typeface="Arial" panose="020B0604020202020204" pitchFamily="34" charset="0"/>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US" sz="1200" b="0" u="sng" dirty="0">
                <a:latin typeface="Arial" panose="020B0604020202020204" pitchFamily="34" charset="0"/>
                <a:cs typeface="Arial" panose="020B0604020202020204" pitchFamily="34" charset="0"/>
              </a:rPr>
              <a:t>:</a:t>
            </a:r>
          </a:p>
          <a:p>
            <a:r>
              <a:rPr lang="en-US" sz="1200" b="0" i="0" u="none" strike="noStrike" dirty="0">
                <a:solidFill>
                  <a:srgbClr val="000000"/>
                </a:solidFill>
                <a:effectLst/>
                <a:latin typeface="Arial" panose="020B0604020202020204" pitchFamily="34" charset="0"/>
                <a:cs typeface="Arial" panose="020B0604020202020204" pitchFamily="34" charset="0"/>
              </a:rPr>
              <a:t>The turbine drives the transmission input shaft. A downward arrow is shown on the turbine. The stator redirects the oil flow. The impeller is driven by the engine. A downward arrow is shown on the impeller. A ribbon is shown attached between the turbine and the impeller. Arrows are drawn from the impeller to the turbine. Another ribbon is shown attached between the turbine and the impeller, but the arrow gets twisted near the stator. Arrows are drawn from the turbine to the impeller.</a:t>
            </a:r>
            <a:r>
              <a:rPr lang="en-US" sz="1200" dirty="0">
                <a:latin typeface="Arial" panose="020B0604020202020204" pitchFamily="34" charset="0"/>
                <a:cs typeface="Arial" panose="020B0604020202020204" pitchFamily="34" charset="0"/>
              </a:rPr>
              <a:t> </a:t>
            </a:r>
            <a:endParaRPr lang="en-US" sz="1200" b="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702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0625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Vortex Flow: </a:t>
            </a:r>
            <a:r>
              <a:rPr lang="en-US" sz="1200" dirty="0">
                <a:latin typeface="Arial" panose="020B0604020202020204" pitchFamily="34" charset="0"/>
                <a:cs typeface="Arial" panose="020B0604020202020204" pitchFamily="34" charset="0"/>
              </a:rPr>
              <a:t>The rotating fluid in the impeller tries to turn the turbine in a clockwise direction. If turbine is stationary or turning at a speed substantially slower than the impeller, only part of energy leaves the fluid to drive the turbine. Most of the fluid energy is lost as fluid bounces off the turbine vanes. The fluid moves toward the center of the tur- bine, driven there by continuous flow of fluid from the impeller. As energy leaves the fluid, the flow slows down and returns to the center of the impeller vanes, where the impeller will pick it up and keep it circulating. This flow is called a vortex flow. The vortex flow is a continuous circulation of fluid outward from the impeller, around the guide ring, inward into the turbine, through the stator, and back into the impeller. The guide ring directs vortex flow, creating a smooth, turbulence-free flow. Clockwise flow of fluid leaving impeller, in direction of engine rotation, is called </a:t>
            </a:r>
            <a:r>
              <a:rPr lang="en-US" sz="1200" b="1" u="sng" dirty="0">
                <a:latin typeface="Arial" panose="020B0604020202020204" pitchFamily="34" charset="0"/>
                <a:cs typeface="Arial" panose="020B0604020202020204" pitchFamily="34" charset="0"/>
              </a:rPr>
              <a:t>Rotary Flow</a:t>
            </a:r>
            <a:r>
              <a:rPr lang="en-US" sz="1200" dirty="0">
                <a:latin typeface="Arial" panose="020B0604020202020204" pitchFamily="34" charset="0"/>
                <a:cs typeface="Arial" panose="020B0604020202020204" pitchFamily="34" charset="0"/>
              </a:rPr>
              <a:t>. When impeller is rotating substantially faster than turbine, fluid tends to bounce off turbine vanes and change the rotary flow to counterclockwise direction. The fluid flow still has quite a bit of energy. It can be compared with a tennis ball thrown against a wall. The ball bounces back and travels in a different direction, but it still has most of its energy of motion. A strong counterclockwise fluid flow from the turbine would tend to work against the clockwise rotation of the impeller. </a:t>
            </a:r>
            <a:r>
              <a:rPr lang="en-US" sz="1200" b="1" u="sng" dirty="0">
                <a:latin typeface="Arial" panose="020B0604020202020204" pitchFamily="34" charset="0"/>
                <a:cs typeface="Arial" panose="020B0604020202020204" pitchFamily="34" charset="0"/>
              </a:rPr>
              <a:t>See Figure 6–6.</a:t>
            </a:r>
          </a:p>
          <a:p>
            <a:r>
              <a:rPr lang="en-US" sz="1200" dirty="0">
                <a:latin typeface="Arial" panose="020B0604020202020204" pitchFamily="34" charset="0"/>
                <a:cs typeface="Arial" panose="020B0604020202020204" pitchFamily="34" charset="0"/>
              </a:rPr>
              <a:t>Long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Description</a:t>
            </a:r>
            <a:r>
              <a:rPr lang="en-US" sz="1200" dirty="0">
                <a:latin typeface="Arial" panose="020B0604020202020204" pitchFamily="34" charset="0"/>
                <a:cs typeface="Arial" panose="020B0604020202020204" pitchFamily="34" charset="0"/>
              </a:rPr>
              <a:t>:</a:t>
            </a:r>
          </a:p>
          <a:p>
            <a:r>
              <a:rPr lang="en-US" sz="1200" b="0" i="0" u="none" strike="noStrike" dirty="0">
                <a:solidFill>
                  <a:srgbClr val="000000"/>
                </a:solidFill>
                <a:effectLst/>
                <a:latin typeface="Arial" panose="020B0604020202020204" pitchFamily="34" charset="0"/>
                <a:cs typeface="Arial" panose="020B0604020202020204" pitchFamily="34" charset="0"/>
              </a:rPr>
              <a:t>In the first image, a small part of a tube is shown. The cross section shows the split guide ring in the middle of the tube. The top part of the tube shows arrows indicating the clockwise movement of fluid. The lower part of the tube shows arrows indicating the anti hyphen clockwise movement of fluid. The vortex flow is labeled. In the second image, a circular spring is shown. A curved arrow in the clockwise direction shows the direction of rotary flow. In each twist of the spring, the direction of the flow of fluid is shown to be in clockwise direction. It is labeled as vortex flow. The overall title is rotary and vortex flow at vortex condition.</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467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11"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4"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50461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3" name="Picture Placeholder 2">
            <a:extLst>
              <a:ext uri="{FF2B5EF4-FFF2-40B4-BE49-F238E27FC236}">
                <a16:creationId xmlns:a16="http://schemas.microsoft.com/office/drawing/2014/main" id="{DF19EEB6-143F-844E-4891-A2B5D09A46EA}"/>
              </a:ext>
            </a:extLst>
          </p:cNvPr>
          <p:cNvSpPr>
            <a:spLocks noGrp="1"/>
          </p:cNvSpPr>
          <p:nvPr>
            <p:ph type="pic" sz="quarter" idx="18"/>
          </p:nvPr>
        </p:nvSpPr>
        <p:spPr>
          <a:xfrm>
            <a:off x="2705100" y="4851400"/>
            <a:ext cx="914400" cy="914400"/>
          </a:xfrm>
        </p:spPr>
        <p:txBody>
          <a:bodyPr/>
          <a:lstStyle/>
          <a:p>
            <a:endParaRPr lang="en-IN" dirty="0"/>
          </a:p>
        </p:txBody>
      </p:sp>
    </p:spTree>
    <p:extLst>
      <p:ext uri="{BB962C8B-B14F-4D97-AF65-F5344CB8AC3E}">
        <p14:creationId xmlns:p14="http://schemas.microsoft.com/office/powerpoint/2010/main" val="3914653165"/>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DF19EEB6-143F-844E-4891-A2B5D09A46EA}"/>
              </a:ext>
            </a:extLst>
          </p:cNvPr>
          <p:cNvSpPr>
            <a:spLocks noGrp="1"/>
          </p:cNvSpPr>
          <p:nvPr>
            <p:ph type="pic" sz="quarter" idx="18"/>
          </p:nvPr>
        </p:nvSpPr>
        <p:spPr>
          <a:xfrm>
            <a:off x="2705100" y="4851400"/>
            <a:ext cx="914400" cy="914400"/>
          </a:xfrm>
        </p:spPr>
        <p:txBody>
          <a:bodyPr/>
          <a:lstStyle/>
          <a:p>
            <a:endParaRPr lang="en-IN" dirty="0"/>
          </a:p>
        </p:txBody>
      </p:sp>
    </p:spTree>
    <p:extLst>
      <p:ext uri="{BB962C8B-B14F-4D97-AF65-F5344CB8AC3E}">
        <p14:creationId xmlns:p14="http://schemas.microsoft.com/office/powerpoint/2010/main" val="296439800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222BDB8C-4461-9819-54ED-D17DC7CA4E49}"/>
              </a:ext>
            </a:extLst>
          </p:cNvPr>
          <p:cNvSpPr>
            <a:spLocks noGrp="1"/>
          </p:cNvSpPr>
          <p:nvPr>
            <p:ph type="pic" sz="quarter" idx="15"/>
          </p:nvPr>
        </p:nvSpPr>
        <p:spPr>
          <a:xfrm>
            <a:off x="2489200" y="3017838"/>
            <a:ext cx="3282950" cy="2284412"/>
          </a:xfrm>
        </p:spPr>
        <p:txBody>
          <a:bodyPr/>
          <a:lstStyle/>
          <a:p>
            <a:endParaRPr lang="en-IN" dirty="0"/>
          </a:p>
        </p:txBody>
      </p:sp>
      <p:sp>
        <p:nvSpPr>
          <p:cNvPr id="6" name="Content Placeholder 5">
            <a:extLst>
              <a:ext uri="{FF2B5EF4-FFF2-40B4-BE49-F238E27FC236}">
                <a16:creationId xmlns:a16="http://schemas.microsoft.com/office/drawing/2014/main" id="{35BDE98A-7FA3-2FFE-F878-CE6851D8BCE0}"/>
              </a:ext>
            </a:extLst>
          </p:cNvPr>
          <p:cNvSpPr>
            <a:spLocks noGrp="1"/>
          </p:cNvSpPr>
          <p:nvPr>
            <p:ph sz="quarter" idx="16"/>
          </p:nvPr>
        </p:nvSpPr>
        <p:spPr>
          <a:xfrm>
            <a:off x="231775" y="2919413"/>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a:extLst>
              <a:ext uri="{FF2B5EF4-FFF2-40B4-BE49-F238E27FC236}">
                <a16:creationId xmlns:a16="http://schemas.microsoft.com/office/drawing/2014/main" id="{7533F0F2-CA6D-DFDE-4106-43920836599A}"/>
              </a:ext>
            </a:extLst>
          </p:cNvPr>
          <p:cNvSpPr>
            <a:spLocks noGrp="1"/>
          </p:cNvSpPr>
          <p:nvPr>
            <p:ph sz="quarter" idx="17"/>
          </p:nvPr>
        </p:nvSpPr>
        <p:spPr>
          <a:xfrm>
            <a:off x="7007225" y="2919413"/>
            <a:ext cx="1462088" cy="17557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6DCA56DB-D8C6-9309-4D1F-342D61DBCDD9}"/>
              </a:ext>
            </a:extLst>
          </p:cNvPr>
          <p:cNvSpPr>
            <a:spLocks noGrp="1"/>
          </p:cNvSpPr>
          <p:nvPr>
            <p:ph sz="quarter" idx="18"/>
          </p:nvPr>
        </p:nvSpPr>
        <p:spPr>
          <a:xfrm>
            <a:off x="136525" y="22431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Picture Placeholder 10">
            <a:extLst>
              <a:ext uri="{FF2B5EF4-FFF2-40B4-BE49-F238E27FC236}">
                <a16:creationId xmlns:a16="http://schemas.microsoft.com/office/drawing/2014/main" id="{84FA4CA0-C44F-0D2F-60A4-ED598CEBC2DD}"/>
              </a:ext>
            </a:extLst>
          </p:cNvPr>
          <p:cNvSpPr>
            <a:spLocks noGrp="1"/>
          </p:cNvSpPr>
          <p:nvPr>
            <p:ph type="pic" sz="quarter" idx="19"/>
          </p:nvPr>
        </p:nvSpPr>
        <p:spPr>
          <a:xfrm>
            <a:off x="1725613" y="2378075"/>
            <a:ext cx="914400" cy="914400"/>
          </a:xfrm>
        </p:spPr>
        <p:txBody>
          <a:bodyPr/>
          <a:lstStyle/>
          <a:p>
            <a:endParaRPr lang="en-IN" dirty="0"/>
          </a:p>
        </p:txBody>
      </p:sp>
      <p:sp>
        <p:nvSpPr>
          <p:cNvPr id="8" name="Content Placeholder 7">
            <a:extLst>
              <a:ext uri="{FF2B5EF4-FFF2-40B4-BE49-F238E27FC236}">
                <a16:creationId xmlns:a16="http://schemas.microsoft.com/office/drawing/2014/main" id="{2C3D8A9B-18A6-25DD-E5A8-31BE8F7765B0}"/>
              </a:ext>
            </a:extLst>
          </p:cNvPr>
          <p:cNvSpPr>
            <a:spLocks noGrp="1"/>
          </p:cNvSpPr>
          <p:nvPr>
            <p:ph sz="quarter" idx="20"/>
          </p:nvPr>
        </p:nvSpPr>
        <p:spPr>
          <a:xfrm>
            <a:off x="3165475" y="21145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5610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3349012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51594861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377935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779178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64" r:id="rId2"/>
    <p:sldLayoutId id="214748369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Placeholder 25">
            <a:extLst>
              <a:ext uri="{FF2B5EF4-FFF2-40B4-BE49-F238E27FC236}">
                <a16:creationId xmlns:a16="http://schemas.microsoft.com/office/drawing/2014/main" id="{C332928B-1081-C7C3-9C1E-95C347573096}"/>
              </a:ext>
            </a:extLst>
          </p:cNvPr>
          <p:cNvPicPr>
            <a:picLocks noChangeAspect="1"/>
          </p:cNvPicPr>
          <p:nvPr userDrawn="1"/>
        </p:nvPicPr>
        <p:blipFill rotWithShape="1">
          <a:blip r:embed="rId9"/>
          <a:stretch/>
        </p:blipFill>
        <p:spPr>
          <a:xfrm>
            <a:off x="450165" y="6415715"/>
            <a:ext cx="947056" cy="298417"/>
          </a:xfrm>
          <a:prstGeom prst="rect">
            <a:avLst/>
          </a:prstGeom>
        </p:spPr>
      </p:pic>
      <p:sp>
        <p:nvSpPr>
          <p:cNvPr id="3" name="Content Placeholder 14">
            <a:extLst>
              <a:ext uri="{FF2B5EF4-FFF2-40B4-BE49-F238E27FC236}">
                <a16:creationId xmlns:a16="http://schemas.microsoft.com/office/drawing/2014/main" id="{A80143F0-8406-7F1E-5855-8600BE6DA8BD}"/>
              </a:ext>
            </a:extLst>
          </p:cNvPr>
          <p:cNvSpPr txBox="1">
            <a:spLocks/>
          </p:cNvSpPr>
          <p:nvPr userDrawn="1"/>
        </p:nvSpPr>
        <p:spPr>
          <a:xfrm>
            <a:off x="2861685" y="6459343"/>
            <a:ext cx="5866677" cy="221018"/>
          </a:xfrm>
          <a:prstGeom prst="rect">
            <a:avLst/>
          </a:prstGeom>
        </p:spPr>
        <p:txBody>
          <a:bodyPr wrap="square" lIns="18000" tIns="18000" rIns="1800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latin typeface="Verdana"/>
                <a:ea typeface="Verdana" panose="020B0604030504040204" pitchFamily="34" charset="0"/>
                <a:cs typeface="Verdana" panose="020B0604030504040204" pitchFamily="34" charset="0"/>
              </a:rPr>
              <a:t>Copyright © 2024, 2018, 2015 Pearson Education, Inc. All Rights Reserved</a:t>
            </a:r>
          </a:p>
        </p:txBody>
      </p:sp>
    </p:spTree>
    <p:extLst>
      <p:ext uri="{BB962C8B-B14F-4D97-AF65-F5344CB8AC3E}">
        <p14:creationId xmlns:p14="http://schemas.microsoft.com/office/powerpoint/2010/main" val="3706791622"/>
      </p:ext>
    </p:extLst>
  </p:cSld>
  <p:clrMap bg1="lt1" tx1="dk1" bg2="dk2" tx2="lt2" accent1="accent1" accent2="accent2" accent3="accent3" accent4="accent4" accent5="accent5" accent6="accent6" hlink="hlink" folHlink="folHlink"/>
  <p:sldLayoutIdLst>
    <p:sldLayoutId id="2147483691" r:id="rId1"/>
    <p:sldLayoutId id="2147483695" r:id="rId2"/>
    <p:sldLayoutId id="2147483692" r:id="rId3"/>
    <p:sldLayoutId id="2147483693" r:id="rId4"/>
    <p:sldLayoutId id="2147483696" r:id="rId5"/>
    <p:sldLayoutId id="2147483697" r:id="rId6"/>
    <p:sldLayoutId id="214748369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hyperlink" Target="https://jameshalderman.com/a2_anim_lib_pag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6.sv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4500" y="208612"/>
            <a:ext cx="8267700" cy="1144347"/>
          </a:xfrm>
        </p:spPr>
        <p:txBody>
          <a:bodyPr wrap="square" lIns="18000" tIns="18000" rIns="18000" bIns="18000" anchor="ctr" anchorCtr="0">
            <a:spAutoFit/>
          </a:bodyPr>
          <a:lstStyle/>
          <a:p>
            <a:r>
              <a:rPr lang="en-US" noProof="0" dirty="0"/>
              <a:t>Automatic Transmissions and Transaxle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500" y="1455350"/>
            <a:ext cx="8229600" cy="344128"/>
          </a:xfrm>
        </p:spPr>
        <p:txBody>
          <a:bodyPr wrap="square" lIns="18000" tIns="18000" rIns="18000" bIns="18000" anchor="ctr" anchorCtr="0">
            <a:spAutoFit/>
          </a:bodyPr>
          <a:lstStyle/>
          <a:p>
            <a:r>
              <a:rPr lang="en-US" noProof="0" dirty="0"/>
              <a:t>Eighth Edition</a:t>
            </a:r>
          </a:p>
        </p:txBody>
      </p:sp>
      <p:pic>
        <p:nvPicPr>
          <p:cNvPr id="7" name="Picture 6" descr="Front Cover: Automatic Transmissions and Transaxles Eighth Edition by James D. Halderman">
            <a:extLst>
              <a:ext uri="{FF2B5EF4-FFF2-40B4-BE49-F238E27FC236}">
                <a16:creationId xmlns:a16="http://schemas.microsoft.com/office/drawing/2014/main" id="{207761C6-D6C4-504B-9B13-7EAC85DE0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31" y="1994116"/>
            <a:ext cx="3425341" cy="4384436"/>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4700" y="3049816"/>
            <a:ext cx="3657600" cy="498016"/>
          </a:xfrm>
        </p:spPr>
        <p:txBody>
          <a:bodyPr wrap="square" lIns="18000" tIns="18000" rIns="18000" bIns="18000" anchor="ctr" anchorCtr="0">
            <a:spAutoFit/>
          </a:bodyPr>
          <a:lstStyle/>
          <a:p>
            <a:pPr marL="0"/>
            <a:r>
              <a:rPr lang="en-US" noProof="0" dirty="0"/>
              <a:t>Chapter 6</a:t>
            </a:r>
          </a:p>
        </p:txBody>
      </p:sp>
      <p:sp>
        <p:nvSpPr>
          <p:cNvPr id="36" name="Content Placeholder 35">
            <a:extLst>
              <a:ext uri="{FF2B5EF4-FFF2-40B4-BE49-F238E27FC236}">
                <a16:creationId xmlns:a16="http://schemas.microsoft.com/office/drawing/2014/main" id="{890C3066-05A6-1362-D6C2-23AA8B78FFD5}"/>
              </a:ext>
            </a:extLst>
          </p:cNvPr>
          <p:cNvSpPr>
            <a:spLocks noGrp="1"/>
          </p:cNvSpPr>
          <p:nvPr>
            <p:ph sz="quarter" idx="15"/>
          </p:nvPr>
        </p:nvSpPr>
        <p:spPr>
          <a:xfrm>
            <a:off x="4584700" y="3792441"/>
            <a:ext cx="4127500" cy="374906"/>
          </a:xfrm>
        </p:spPr>
        <p:txBody>
          <a:bodyPr wrap="square" lIns="18000" tIns="18000" rIns="18000" bIns="18000" anchor="ctr" anchorCtr="0">
            <a:spAutoFit/>
          </a:bodyPr>
          <a:lstStyle/>
          <a:p>
            <a:pPr marL="0"/>
            <a:r>
              <a:rPr lang="en-US" noProof="0" dirty="0"/>
              <a:t>Torque Converters</a:t>
            </a:r>
          </a:p>
        </p:txBody>
      </p:sp>
      <p:pic>
        <p:nvPicPr>
          <p:cNvPr id="26" name="Picture Placeholder 25" descr="Pearson logo">
            <a:extLst>
              <a:ext uri="{FF2B5EF4-FFF2-40B4-BE49-F238E27FC236}">
                <a16:creationId xmlns:a16="http://schemas.microsoft.com/office/drawing/2014/main" id="{FA22A066-D885-3B79-58F6-5F7B2222C86C}"/>
              </a:ext>
            </a:extLst>
          </p:cNvPr>
          <p:cNvPicPr>
            <a:picLocks noGrp="1" noChangeAspect="1"/>
          </p:cNvPicPr>
          <p:nvPr>
            <p:ph type="pic" sz="quarter" idx="4294967295"/>
          </p:nvPr>
        </p:nvPicPr>
        <p:blipFill rotWithShape="1">
          <a:blip r:embed="rId4"/>
          <a:stretch/>
        </p:blipFill>
        <p:spPr>
          <a:xfrm>
            <a:off x="450165" y="6415715"/>
            <a:ext cx="947056" cy="298417"/>
          </a:xfrm>
          <a:prstGeom prst="rect">
            <a:avLst/>
          </a:prstGeom>
        </p:spPr>
      </p:pic>
      <p:sp>
        <p:nvSpPr>
          <p:cNvPr id="15" name="Content Placeholder 14">
            <a:extLst>
              <a:ext uri="{FF2B5EF4-FFF2-40B4-BE49-F238E27FC236}">
                <a16:creationId xmlns:a16="http://schemas.microsoft.com/office/drawing/2014/main" id="{294B4986-4575-F91C-2AE0-0D97D71FDC00}"/>
              </a:ext>
            </a:extLst>
          </p:cNvPr>
          <p:cNvSpPr>
            <a:spLocks noGrp="1"/>
          </p:cNvSpPr>
          <p:nvPr>
            <p:ph sz="quarter" idx="4294967295"/>
          </p:nvPr>
        </p:nvSpPr>
        <p:spPr>
          <a:xfrm>
            <a:off x="2861685" y="6459343"/>
            <a:ext cx="5866677" cy="221018"/>
          </a:xfrm>
        </p:spPr>
        <p:txBody>
          <a:bodyPr wrap="square" lIns="18000" tIns="18000" rIns="18000" bIns="18000" anchor="ctr" anchorCtr="0">
            <a:spAutoFit/>
          </a:bodyPr>
          <a:lstStyle/>
          <a:p>
            <a:pPr marL="0" indent="0" algn="r">
              <a:buNone/>
            </a:pPr>
            <a:r>
              <a:rPr lang="en-US" altLang="en-US" sz="1200" b="0" noProof="0" dirty="0">
                <a:latin typeface="Verdana"/>
                <a:ea typeface="Verdana" panose="020B0604030504040204" pitchFamily="34" charset="0"/>
                <a:cs typeface="Verdana" panose="020B0604030504040204" pitchFamily="34" charset="0"/>
              </a:rPr>
              <a:t>Copyright © 2024, 2018, 2015 Pearson Education, Inc. All Rights Reserved</a:t>
            </a:r>
          </a:p>
        </p:txBody>
      </p:sp>
    </p:spTree>
    <p:extLst>
      <p:ext uri="{BB962C8B-B14F-4D97-AF65-F5344CB8AC3E}">
        <p14:creationId xmlns:p14="http://schemas.microsoft.com/office/powerpoint/2010/main" val="5814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02685"/>
            <a:ext cx="8266723" cy="590349"/>
          </a:xfrm>
        </p:spPr>
        <p:txBody>
          <a:bodyPr wrap="square" lIns="0" tIns="18000" rIns="0" bIns="18000" anchor="ctr" anchorCtr="0">
            <a:spAutoFit/>
          </a:bodyPr>
          <a:lstStyle/>
          <a:p>
            <a:r>
              <a:rPr lang="en-US" noProof="0" dirty="0"/>
              <a:t>Figure 6.6</a:t>
            </a:r>
          </a:p>
        </p:txBody>
      </p:sp>
      <p:sp>
        <p:nvSpPr>
          <p:cNvPr id="7" name="Content Placeholder 6">
            <a:extLst>
              <a:ext uri="{FF2B5EF4-FFF2-40B4-BE49-F238E27FC236}">
                <a16:creationId xmlns:a16="http://schemas.microsoft.com/office/drawing/2014/main" id="{E14857D1-0167-76C1-140A-F2C17E69843A}"/>
              </a:ext>
            </a:extLst>
          </p:cNvPr>
          <p:cNvSpPr>
            <a:spLocks noGrp="1"/>
          </p:cNvSpPr>
          <p:nvPr>
            <p:ph sz="quarter" idx="13"/>
          </p:nvPr>
        </p:nvSpPr>
        <p:spPr>
          <a:xfrm>
            <a:off x="431800" y="1146887"/>
            <a:ext cx="2672347" cy="405683"/>
          </a:xfrm>
        </p:spPr>
        <p:txBody>
          <a:bodyPr wrap="square" lIns="0" tIns="18000" rIns="0" bIns="18000" anchor="ctr" anchorCtr="0">
            <a:spAutoFit/>
          </a:bodyPr>
          <a:lstStyle/>
          <a:p>
            <a:pPr marL="0" indent="0">
              <a:buNone/>
            </a:pPr>
            <a:r>
              <a:rPr lang="en-US" sz="2400" noProof="0" dirty="0"/>
              <a:t>Rotary/Vortex Flow</a:t>
            </a:r>
          </a:p>
        </p:txBody>
      </p:sp>
      <p:sp>
        <p:nvSpPr>
          <p:cNvPr id="8" name="Content Placeholder 7">
            <a:extLst>
              <a:ext uri="{FF2B5EF4-FFF2-40B4-BE49-F238E27FC236}">
                <a16:creationId xmlns:a16="http://schemas.microsoft.com/office/drawing/2014/main" id="{3B12FE0C-E88B-FADC-D9AD-418E7E2E2565}"/>
              </a:ext>
            </a:extLst>
          </p:cNvPr>
          <p:cNvSpPr>
            <a:spLocks noGrp="1"/>
          </p:cNvSpPr>
          <p:nvPr>
            <p:ph sz="quarter" idx="14"/>
          </p:nvPr>
        </p:nvSpPr>
        <p:spPr>
          <a:xfrm>
            <a:off x="441626" y="1715533"/>
            <a:ext cx="4130373" cy="1959955"/>
          </a:xfrm>
        </p:spPr>
        <p:txBody>
          <a:bodyPr wrap="square" lIns="0" tIns="18000" rIns="0" bIns="18000" anchor="ctr" anchorCtr="0">
            <a:spAutoFit/>
          </a:bodyPr>
          <a:lstStyle/>
          <a:p>
            <a:pPr marL="0" indent="0">
              <a:spcBef>
                <a:spcPts val="600"/>
              </a:spcBef>
              <a:buNone/>
            </a:pPr>
            <a:r>
              <a:rPr lang="en-US" sz="2400" dirty="0">
                <a:latin typeface="Arial" panose="020B0604020202020204" pitchFamily="34" charset="0"/>
                <a:ea typeface="Verdana" panose="020B0604030504040204" pitchFamily="34" charset="0"/>
                <a:cs typeface="Arial" panose="020B0604020202020204" pitchFamily="34" charset="0"/>
              </a:rPr>
              <a:t>(a)Fluid flowing around the guide ring is called vortex flow. </a:t>
            </a:r>
          </a:p>
          <a:p>
            <a:pPr marL="0" indent="0">
              <a:spcBef>
                <a:spcPts val="600"/>
              </a:spcBef>
              <a:buNone/>
            </a:pPr>
            <a:r>
              <a:rPr lang="en-US" sz="2400" dirty="0">
                <a:latin typeface="Arial" panose="020B0604020202020204" pitchFamily="34" charset="0"/>
                <a:ea typeface="Verdana" panose="020B0604030504040204" pitchFamily="34" charset="0"/>
                <a:cs typeface="Arial" panose="020B0604020202020204" pitchFamily="34" charset="0"/>
              </a:rPr>
              <a:t>(b) Fluid flow around the converter is called rotary flow.</a:t>
            </a:r>
            <a:endParaRPr lang="en-US" sz="2400" noProof="0" dirty="0">
              <a:latin typeface="Arial" panose="020B0604020202020204" pitchFamily="34" charset="0"/>
              <a:cs typeface="Arial" panose="020B0604020202020204" pitchFamily="34" charset="0"/>
            </a:endParaRPr>
          </a:p>
        </p:txBody>
      </p:sp>
      <p:pic>
        <p:nvPicPr>
          <p:cNvPr id="4" name="Picture 3" descr="Vortex flow and rotary flow are shown.&#10;Long description is available in notes, Press F6.">
            <a:extLst>
              <a:ext uri="{FF2B5EF4-FFF2-40B4-BE49-F238E27FC236}">
                <a16:creationId xmlns:a16="http://schemas.microsoft.com/office/drawing/2014/main" id="{728DC302-843E-AA19-8F43-9A28660ED315}"/>
              </a:ext>
            </a:extLst>
          </p:cNvPr>
          <p:cNvPicPr>
            <a:picLocks noChangeAspect="1"/>
          </p:cNvPicPr>
          <p:nvPr/>
        </p:nvPicPr>
        <p:blipFill>
          <a:blip r:embed="rId3"/>
          <a:stretch>
            <a:fillRect/>
          </a:stretch>
        </p:blipFill>
        <p:spPr>
          <a:xfrm>
            <a:off x="5034852" y="1677482"/>
            <a:ext cx="3083574" cy="4698782"/>
          </a:xfrm>
          <a:prstGeom prst="rect">
            <a:avLst/>
          </a:prstGeom>
        </p:spPr>
      </p:pic>
    </p:spTree>
    <p:extLst>
      <p:ext uri="{BB962C8B-B14F-4D97-AF65-F5344CB8AC3E}">
        <p14:creationId xmlns:p14="http://schemas.microsoft.com/office/powerpoint/2010/main" val="961120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03560"/>
            <a:ext cx="8266723" cy="1144347"/>
          </a:xfrm>
        </p:spPr>
        <p:txBody>
          <a:bodyPr wrap="square" lIns="0" tIns="18000" rIns="0" bIns="18000" anchor="ctr" anchorCtr="0">
            <a:spAutoFit/>
          </a:bodyPr>
          <a:lstStyle/>
          <a:p>
            <a:r>
              <a:rPr lang="en-US" noProof="0" dirty="0"/>
              <a:t>Frequently Asked Question: What Is an Air-Cooled Torque Converter?</a:t>
            </a:r>
            <a:endParaRPr lang="en-US" sz="2800" noProof="0" dirty="0">
              <a:solidFill>
                <a:srgbClr val="FF0000"/>
              </a:solidFill>
            </a:endParaRPr>
          </a:p>
        </p:txBody>
      </p:sp>
      <p:sp>
        <p:nvSpPr>
          <p:cNvPr id="9" name="Content Placeholder 8">
            <a:extLst>
              <a:ext uri="{FF2B5EF4-FFF2-40B4-BE49-F238E27FC236}">
                <a16:creationId xmlns:a16="http://schemas.microsoft.com/office/drawing/2014/main" id="{0CFAB92E-764D-5896-7B01-67598EAA9C3F}"/>
              </a:ext>
            </a:extLst>
          </p:cNvPr>
          <p:cNvSpPr>
            <a:spLocks noGrp="1"/>
          </p:cNvSpPr>
          <p:nvPr>
            <p:ph sz="quarter" idx="13"/>
          </p:nvPr>
        </p:nvSpPr>
        <p:spPr>
          <a:xfrm>
            <a:off x="445476" y="1514240"/>
            <a:ext cx="8266723" cy="405683"/>
          </a:xfrm>
        </p:spPr>
        <p:txBody>
          <a:bodyPr wrap="square" lIns="0" tIns="18000" rIns="0" bIns="18000" anchor="ctr" anchorCtr="0">
            <a:spAutoFit/>
          </a:bodyPr>
          <a:lstStyle/>
          <a:p>
            <a:pPr marL="0" indent="0">
              <a:buNone/>
            </a:pPr>
            <a:r>
              <a:rPr lang="en-US" sz="2400" b="1" noProof="0" dirty="0">
                <a:solidFill>
                  <a:schemeClr val="tx1"/>
                </a:solidFill>
                <a:latin typeface="Arial" panose="020B0604020202020204" pitchFamily="34" charset="0"/>
                <a:cs typeface="Arial" panose="020B0604020202020204" pitchFamily="34" charset="0"/>
              </a:rPr>
              <a:t>? Frequently Asked Question</a:t>
            </a:r>
            <a:endParaRPr lang="en-US" sz="2400" noProof="0" dirty="0">
              <a:solidFill>
                <a:schemeClr val="tx1"/>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D7E2D26E-5331-3591-001E-F0C8CDF97B13}"/>
              </a:ext>
            </a:extLst>
          </p:cNvPr>
          <p:cNvSpPr>
            <a:spLocks noGrp="1"/>
          </p:cNvSpPr>
          <p:nvPr>
            <p:ph sz="quarter" idx="14"/>
          </p:nvPr>
        </p:nvSpPr>
        <p:spPr>
          <a:xfrm>
            <a:off x="445476" y="2104638"/>
            <a:ext cx="8266723" cy="2252343"/>
          </a:xfrm>
        </p:spPr>
        <p:txBody>
          <a:bodyPr wrap="square" lIns="0" tIns="18000" rIns="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What Is an Air-Cooled Torque Converter? </a:t>
            </a:r>
            <a:r>
              <a:rPr lang="en-US" sz="2400" noProof="0" dirty="0">
                <a:latin typeface="Arial" panose="020B0604020202020204" pitchFamily="34" charset="0"/>
                <a:cs typeface="Arial" panose="020B0604020202020204" pitchFamily="34" charset="0"/>
              </a:rPr>
              <a:t>Some early torque converters used with smaller engines were air cooled. They had a shroud with fins attached to the rear of the converter cover, to force cooling airflow past the converter. Torque converters must be cooled because of the heat they generate during torque multiplication.</a:t>
            </a:r>
          </a:p>
        </p:txBody>
      </p:sp>
    </p:spTree>
    <p:extLst>
      <p:ext uri="{BB962C8B-B14F-4D97-AF65-F5344CB8AC3E}">
        <p14:creationId xmlns:p14="http://schemas.microsoft.com/office/powerpoint/2010/main" val="218094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6.7</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4" cy="405683"/>
          </a:xfrm>
        </p:spPr>
        <p:txBody>
          <a:bodyPr wrap="square" lIns="0" tIns="18000" rIns="0" bIns="18000" anchor="ctr" anchorCtr="0">
            <a:spAutoFit/>
          </a:bodyPr>
          <a:lstStyle/>
          <a:p>
            <a:pPr marL="0" indent="0">
              <a:spcBef>
                <a:spcPts val="600"/>
              </a:spcBef>
              <a:buNone/>
            </a:pPr>
            <a:r>
              <a:rPr lang="en-US" sz="2400" noProof="0" dirty="0"/>
              <a:t>Fluid Flow Direction</a:t>
            </a:r>
          </a:p>
        </p:txBody>
      </p:sp>
      <p:pic>
        <p:nvPicPr>
          <p:cNvPr id="4" name="Picture 3" descr="A close-up of the stator is shown with curved vanes. An arrow from the turbine runner is shown to be deflected to the rear of the pump impeller. The original path of fluid in the absence of a stator is also shown.">
            <a:extLst>
              <a:ext uri="{FF2B5EF4-FFF2-40B4-BE49-F238E27FC236}">
                <a16:creationId xmlns:a16="http://schemas.microsoft.com/office/drawing/2014/main" id="{0A4ADD43-7723-C45D-32AD-63C43F2F6100}"/>
              </a:ext>
            </a:extLst>
          </p:cNvPr>
          <p:cNvPicPr>
            <a:picLocks noChangeAspect="1"/>
          </p:cNvPicPr>
          <p:nvPr/>
        </p:nvPicPr>
        <p:blipFill rotWithShape="1">
          <a:blip r:embed="rId3"/>
          <a:srcRect b="8623"/>
          <a:stretch/>
        </p:blipFill>
        <p:spPr>
          <a:xfrm>
            <a:off x="1146008" y="1848666"/>
            <a:ext cx="6851985" cy="3595259"/>
          </a:xfrm>
          <a:prstGeom prst="rect">
            <a:avLst/>
          </a:prstGeom>
        </p:spPr>
      </p:pic>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5598216"/>
            <a:ext cx="8266724" cy="775015"/>
          </a:xfrm>
        </p:spPr>
        <p:txBody>
          <a:bodyPr wrap="square" lIns="0" tIns="18000" rIns="0" bIns="18000" anchor="ctr" anchorCtr="0">
            <a:spAutoFit/>
          </a:bodyPr>
          <a:lstStyle/>
          <a:p>
            <a:pPr marL="0" indent="0">
              <a:spcBef>
                <a:spcPts val="600"/>
              </a:spcBef>
              <a:buNone/>
            </a:pPr>
            <a:r>
              <a:rPr lang="en-US" sz="2400" noProof="0" dirty="0"/>
              <a:t>The fluid flow from the turbine is turned in the same direction as the impeller by the stator vanes.</a:t>
            </a:r>
          </a:p>
        </p:txBody>
      </p:sp>
    </p:spTree>
    <p:extLst>
      <p:ext uri="{BB962C8B-B14F-4D97-AF65-F5344CB8AC3E}">
        <p14:creationId xmlns:p14="http://schemas.microsoft.com/office/powerpoint/2010/main" val="3264862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Torque Converter Fluid Flows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c_fluid_flows">
            <a:hlinkClick r:id="" action="ppaction://media"/>
            <a:extLst>
              <a:ext uri="{FF2B5EF4-FFF2-40B4-BE49-F238E27FC236}">
                <a16:creationId xmlns:a16="http://schemas.microsoft.com/office/drawing/2014/main" id="{0DC5E697-45FC-2DDD-8850-82E9C35FE2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77" y="1191237"/>
            <a:ext cx="9037173" cy="5083410"/>
          </a:xfrm>
          <a:prstGeom prst="rect">
            <a:avLst/>
          </a:prstGeom>
        </p:spPr>
      </p:pic>
    </p:spTree>
    <p:extLst>
      <p:ext uri="{BB962C8B-B14F-4D97-AF65-F5344CB8AC3E}">
        <p14:creationId xmlns:p14="http://schemas.microsoft.com/office/powerpoint/2010/main" val="21403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Torque Converter Power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c_power_flow">
            <a:hlinkClick r:id="" action="ppaction://media"/>
            <a:extLst>
              <a:ext uri="{FF2B5EF4-FFF2-40B4-BE49-F238E27FC236}">
                <a16:creationId xmlns:a16="http://schemas.microsoft.com/office/drawing/2014/main" id="{687B059B-D461-004F-0442-48D25F825C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1138189"/>
            <a:ext cx="8383726" cy="4715846"/>
          </a:xfrm>
          <a:prstGeom prst="rect">
            <a:avLst/>
          </a:prstGeom>
        </p:spPr>
      </p:pic>
    </p:spTree>
    <p:extLst>
      <p:ext uri="{BB962C8B-B14F-4D97-AF65-F5344CB8AC3E}">
        <p14:creationId xmlns:p14="http://schemas.microsoft.com/office/powerpoint/2010/main" val="88072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6.8</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4" cy="405683"/>
          </a:xfrm>
        </p:spPr>
        <p:txBody>
          <a:bodyPr wrap="square" lIns="0" tIns="18000" rIns="0" bIns="18000" anchor="ctr" anchorCtr="0">
            <a:spAutoFit/>
          </a:bodyPr>
          <a:lstStyle/>
          <a:p>
            <a:pPr marL="0" indent="0">
              <a:buNone/>
            </a:pPr>
            <a:r>
              <a:rPr lang="en-US" sz="2400" noProof="0" dirty="0"/>
              <a:t>Stator One-Way Clutch</a:t>
            </a:r>
          </a:p>
        </p:txBody>
      </p:sp>
      <p:pic>
        <p:nvPicPr>
          <p:cNvPr id="5" name="Picture 4" descr="A close-up of the stator is shown. It is a circular disc with a hole in the middle surrounded by a one hyphen way roller clutch. The clutch is surrounded by the stator assembly.">
            <a:extLst>
              <a:ext uri="{FF2B5EF4-FFF2-40B4-BE49-F238E27FC236}">
                <a16:creationId xmlns:a16="http://schemas.microsoft.com/office/drawing/2014/main" id="{AC27E255-7A4C-2627-3FB6-1115E918726E}"/>
              </a:ext>
            </a:extLst>
          </p:cNvPr>
          <p:cNvPicPr>
            <a:picLocks noChangeAspect="1"/>
          </p:cNvPicPr>
          <p:nvPr/>
        </p:nvPicPr>
        <p:blipFill rotWithShape="1">
          <a:blip r:embed="rId3"/>
          <a:srcRect b="8205"/>
          <a:stretch/>
        </p:blipFill>
        <p:spPr>
          <a:xfrm>
            <a:off x="2348610" y="1712164"/>
            <a:ext cx="4470224" cy="3363330"/>
          </a:xfrm>
          <a:prstGeom prst="rect">
            <a:avLst/>
          </a:prstGeom>
        </p:spPr>
      </p:pic>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5237705"/>
            <a:ext cx="8266724" cy="1144347"/>
          </a:xfrm>
        </p:spPr>
        <p:txBody>
          <a:bodyPr wrap="square" lIns="0" tIns="18000" rIns="0" bIns="18000" anchor="ctr" anchorCtr="0">
            <a:spAutoFit/>
          </a:bodyPr>
          <a:lstStyle/>
          <a:p>
            <a:pPr marL="0" indent="0">
              <a:buNone/>
            </a:pPr>
            <a:r>
              <a:rPr lang="en-US" sz="2400" noProof="0" dirty="0"/>
              <a:t>A stator contains a one-way roller clutch which locks it from rotating in one direction and allows it to rotate freely in the opposite direction.</a:t>
            </a:r>
          </a:p>
        </p:txBody>
      </p:sp>
    </p:spTree>
    <p:extLst>
      <p:ext uri="{BB962C8B-B14F-4D97-AF65-F5344CB8AC3E}">
        <p14:creationId xmlns:p14="http://schemas.microsoft.com/office/powerpoint/2010/main" val="3291732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E6864E-EF02-92BB-E457-E565DF2C7318}"/>
              </a:ext>
            </a:extLst>
          </p:cNvPr>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Torque Converter Clutches</a:t>
            </a:r>
          </a:p>
        </p:txBody>
      </p:sp>
      <p:sp>
        <p:nvSpPr>
          <p:cNvPr id="5" name="Content Placeholder 4">
            <a:extLst>
              <a:ext uri="{FF2B5EF4-FFF2-40B4-BE49-F238E27FC236}">
                <a16:creationId xmlns:a16="http://schemas.microsoft.com/office/drawing/2014/main" id="{EC8D8B86-9C09-1503-C325-7A953EF69ECC}"/>
              </a:ext>
            </a:extLst>
          </p:cNvPr>
          <p:cNvSpPr>
            <a:spLocks noGrp="1"/>
          </p:cNvSpPr>
          <p:nvPr>
            <p:ph sz="quarter" idx="13"/>
          </p:nvPr>
        </p:nvSpPr>
        <p:spPr>
          <a:xfrm>
            <a:off x="445476" y="1140002"/>
            <a:ext cx="8266723" cy="3006395"/>
          </a:xfrm>
        </p:spPr>
        <p:txBody>
          <a:bodyPr wrap="square" lIns="0" tIns="18000" rIns="0" bIns="18000" anchor="ctr" anchorCtr="0">
            <a:spAutoFit/>
          </a:bodyPr>
          <a:lstStyle/>
          <a:p>
            <a:pPr marL="342000" indent="-342000">
              <a:spcBef>
                <a:spcPts val="600"/>
              </a:spcBef>
            </a:pPr>
            <a:r>
              <a:rPr lang="en-US" sz="2400" noProof="0" dirty="0"/>
              <a:t>Torque converter clutch (</a:t>
            </a:r>
            <a:r>
              <a:rPr lang="en-US" sz="2400" spc="-300" noProof="0" dirty="0"/>
              <a:t>T C </a:t>
            </a:r>
            <a:r>
              <a:rPr lang="en-US" sz="2400" noProof="0" dirty="0"/>
              <a:t>C) applied to eliminate slippage </a:t>
            </a:r>
          </a:p>
          <a:p>
            <a:pPr lvl="1" indent="-342000"/>
            <a:r>
              <a:rPr lang="en-US" sz="2400" noProof="0" dirty="0"/>
              <a:t>During coupling phase, which improves fuel economy</a:t>
            </a:r>
          </a:p>
          <a:p>
            <a:pPr marL="342000" indent="-342000">
              <a:spcBef>
                <a:spcPts val="600"/>
              </a:spcBef>
            </a:pPr>
            <a:r>
              <a:rPr lang="en-US" sz="2400" noProof="0" dirty="0"/>
              <a:t>Converter clutch is a large clutch disc </a:t>
            </a:r>
          </a:p>
          <a:p>
            <a:pPr marL="342000" indent="-342000">
              <a:spcBef>
                <a:spcPts val="600"/>
              </a:spcBef>
            </a:pPr>
            <a:r>
              <a:rPr lang="en-US" sz="2400" noProof="0" dirty="0"/>
              <a:t>Called a pressure plate or clutch disc </a:t>
            </a:r>
          </a:p>
          <a:p>
            <a:pPr lvl="1" indent="-342000"/>
            <a:r>
              <a:rPr lang="en-US" sz="2400" noProof="0" dirty="0"/>
              <a:t>It has friction material and a damper assembly</a:t>
            </a:r>
          </a:p>
          <a:p>
            <a:pPr lvl="1" indent="-342000"/>
            <a:r>
              <a:rPr lang="en-US" sz="2400" noProof="0" dirty="0"/>
              <a:t>Attached to it and it is splined to the turbine</a:t>
            </a:r>
            <a:endParaRPr lang="en-US" noProof="0" dirty="0"/>
          </a:p>
        </p:txBody>
      </p:sp>
    </p:spTree>
    <p:extLst>
      <p:ext uri="{BB962C8B-B14F-4D97-AF65-F5344CB8AC3E}">
        <p14:creationId xmlns:p14="http://schemas.microsoft.com/office/powerpoint/2010/main" val="808058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6.9</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4" cy="405683"/>
          </a:xfrm>
        </p:spPr>
        <p:txBody>
          <a:bodyPr wrap="square" lIns="0" tIns="18000" rIns="0" bIns="18000" anchor="ctr" anchorCtr="0">
            <a:spAutoFit/>
          </a:bodyPr>
          <a:lstStyle/>
          <a:p>
            <a:pPr marL="0" indent="0">
              <a:buNone/>
            </a:pPr>
            <a:r>
              <a:rPr lang="en-US" sz="2400" noProof="0" dirty="0"/>
              <a:t>Torque Converter Clutch</a:t>
            </a:r>
          </a:p>
        </p:txBody>
      </p:sp>
      <p:pic>
        <p:nvPicPr>
          <p:cNvPr id="5" name="Picture 4" descr="An expanded view of a typical torque converter assembly is shown.&#10;Long description is available in notes, Press F6.">
            <a:extLst>
              <a:ext uri="{FF2B5EF4-FFF2-40B4-BE49-F238E27FC236}">
                <a16:creationId xmlns:a16="http://schemas.microsoft.com/office/drawing/2014/main" id="{BC0C46F1-D7CC-7CAB-C73B-99E059F996B3}"/>
              </a:ext>
            </a:extLst>
          </p:cNvPr>
          <p:cNvPicPr>
            <a:picLocks noChangeAspect="1"/>
          </p:cNvPicPr>
          <p:nvPr/>
        </p:nvPicPr>
        <p:blipFill rotWithShape="1">
          <a:blip r:embed="rId3"/>
          <a:srcRect b="8066"/>
          <a:stretch/>
        </p:blipFill>
        <p:spPr>
          <a:xfrm>
            <a:off x="711506" y="1739929"/>
            <a:ext cx="7720988" cy="3569896"/>
          </a:xfrm>
          <a:prstGeom prst="rect">
            <a:avLst/>
          </a:prstGeom>
        </p:spPr>
      </p:pic>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5598216"/>
            <a:ext cx="8266724" cy="775015"/>
          </a:xfrm>
        </p:spPr>
        <p:txBody>
          <a:bodyPr wrap="square" lIns="0" tIns="18000" rIns="0" bIns="18000" anchor="ctr" anchorCtr="0">
            <a:spAutoFit/>
          </a:bodyPr>
          <a:lstStyle/>
          <a:p>
            <a:pPr marL="0" indent="0">
              <a:buNone/>
            </a:pPr>
            <a:r>
              <a:rPr lang="en-US" sz="2400" noProof="0" dirty="0"/>
              <a:t>An expanded view of a typical torque converter assembly showing the torque converter clutch (</a:t>
            </a:r>
            <a:r>
              <a:rPr lang="en-US" sz="2400" spc="-300" noProof="0" dirty="0"/>
              <a:t>T C </a:t>
            </a:r>
            <a:r>
              <a:rPr lang="en-US" sz="2400" noProof="0" dirty="0"/>
              <a:t>C).</a:t>
            </a:r>
          </a:p>
        </p:txBody>
      </p:sp>
    </p:spTree>
    <p:extLst>
      <p:ext uri="{BB962C8B-B14F-4D97-AF65-F5344CB8AC3E}">
        <p14:creationId xmlns:p14="http://schemas.microsoft.com/office/powerpoint/2010/main" val="28599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6.10</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4" cy="405683"/>
          </a:xfrm>
        </p:spPr>
        <p:txBody>
          <a:bodyPr wrap="square" lIns="0" tIns="18000" rIns="0" bIns="18000" anchor="ctr" anchorCtr="0">
            <a:spAutoFit/>
          </a:bodyPr>
          <a:lstStyle/>
          <a:p>
            <a:pPr marL="0" indent="0">
              <a:buNone/>
            </a:pPr>
            <a:r>
              <a:rPr lang="en-US" sz="2400" spc="-300" noProof="0" dirty="0"/>
              <a:t>T C </a:t>
            </a:r>
            <a:r>
              <a:rPr lang="en-US" sz="2400" noProof="0" dirty="0"/>
              <a:t>C Operation</a:t>
            </a:r>
          </a:p>
        </p:txBody>
      </p:sp>
      <p:pic>
        <p:nvPicPr>
          <p:cNvPr id="5" name="Picture 4" descr="The image shows torque converter clutches.&#10;Long description is available in notes, Press F6.">
            <a:extLst>
              <a:ext uri="{FF2B5EF4-FFF2-40B4-BE49-F238E27FC236}">
                <a16:creationId xmlns:a16="http://schemas.microsoft.com/office/drawing/2014/main" id="{4E862506-AD6C-9E26-0118-3F451AA4BEC4}"/>
              </a:ext>
            </a:extLst>
          </p:cNvPr>
          <p:cNvPicPr>
            <a:picLocks noChangeAspect="1"/>
          </p:cNvPicPr>
          <p:nvPr/>
        </p:nvPicPr>
        <p:blipFill rotWithShape="1">
          <a:blip r:embed="rId3"/>
          <a:srcRect b="6939"/>
          <a:stretch/>
        </p:blipFill>
        <p:spPr>
          <a:xfrm>
            <a:off x="2055346" y="1711086"/>
            <a:ext cx="5033309" cy="3005304"/>
          </a:xfrm>
          <a:prstGeom prst="rect">
            <a:avLst/>
          </a:prstGeom>
        </p:spPr>
      </p:pic>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4865471"/>
            <a:ext cx="8266724" cy="1513679"/>
          </a:xfrm>
        </p:spPr>
        <p:txBody>
          <a:bodyPr wrap="square" lIns="0" tIns="18000" rIns="0" bIns="18000" anchor="ctr" anchorCtr="0">
            <a:spAutoFit/>
          </a:bodyPr>
          <a:lstStyle/>
          <a:p>
            <a:pPr marL="0" indent="0">
              <a:buNone/>
            </a:pPr>
            <a:r>
              <a:rPr lang="en-US" sz="2400" spc="-300" noProof="0" dirty="0"/>
              <a:t>T C </a:t>
            </a:r>
            <a:r>
              <a:rPr lang="en-US" sz="2400" noProof="0" dirty="0"/>
              <a:t>C releases fluid flows through the center of the turbine shaft to the front of the clutch disc (left). Pressure to apply the clutch enters between the converter hub and the stator support (right).</a:t>
            </a:r>
          </a:p>
        </p:txBody>
      </p:sp>
    </p:spTree>
    <p:extLst>
      <p:ext uri="{BB962C8B-B14F-4D97-AF65-F5344CB8AC3E}">
        <p14:creationId xmlns:p14="http://schemas.microsoft.com/office/powerpoint/2010/main" val="437727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TCC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cc_op">
            <a:hlinkClick r:id="" action="ppaction://media"/>
            <a:extLst>
              <a:ext uri="{FF2B5EF4-FFF2-40B4-BE49-F238E27FC236}">
                <a16:creationId xmlns:a16="http://schemas.microsoft.com/office/drawing/2014/main" id="{F1AA2514-8A43-4380-2361-1FED940004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790" y="1271093"/>
            <a:ext cx="8737609" cy="4914905"/>
          </a:xfrm>
          <a:prstGeom prst="rect">
            <a:avLst/>
          </a:prstGeom>
        </p:spPr>
      </p:pic>
    </p:spTree>
    <p:extLst>
      <p:ext uri="{BB962C8B-B14F-4D97-AF65-F5344CB8AC3E}">
        <p14:creationId xmlns:p14="http://schemas.microsoft.com/office/powerpoint/2010/main" val="259147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45476" y="199207"/>
            <a:ext cx="8266723" cy="590349"/>
          </a:xfrm>
        </p:spPr>
        <p:txBody>
          <a:bodyPr wrap="square" lIns="0" tIns="18000" rIns="0" bIns="18000" anchor="ctr" anchorCtr="0">
            <a:spAutoFit/>
          </a:bodyPr>
          <a:lstStyle/>
          <a:p>
            <a:pPr marL="621792" indent="-640080"/>
            <a:r>
              <a:rPr lang="en-US" noProof="0" dirty="0"/>
              <a:t>Learning Objectives </a:t>
            </a:r>
          </a:p>
        </p:txBody>
      </p:sp>
      <p:sp>
        <p:nvSpPr>
          <p:cNvPr id="16" name="Content Placeholder 15">
            <a:extLst>
              <a:ext uri="{FF2B5EF4-FFF2-40B4-BE49-F238E27FC236}">
                <a16:creationId xmlns:a16="http://schemas.microsoft.com/office/drawing/2014/main" id="{1D85086A-4BBD-4B68-ABCF-D199D9A61F10}"/>
              </a:ext>
            </a:extLst>
          </p:cNvPr>
          <p:cNvSpPr>
            <a:spLocks noGrp="1"/>
          </p:cNvSpPr>
          <p:nvPr>
            <p:ph sz="quarter" idx="13"/>
          </p:nvPr>
        </p:nvSpPr>
        <p:spPr>
          <a:xfrm>
            <a:off x="445476" y="1147191"/>
            <a:ext cx="8266723" cy="3372940"/>
          </a:xfrm>
        </p:spPr>
        <p:txBody>
          <a:bodyPr wrap="square" lIns="0" tIns="18000" rIns="0" bIns="18000" anchor="ctr" anchorCtr="0">
            <a:spAutoFit/>
          </a:bodyPr>
          <a:lstStyle/>
          <a:p>
            <a:pPr marL="536400" lvl="0" indent="-536400">
              <a:buClr>
                <a:schemeClr val="lt1"/>
              </a:buClr>
              <a:buSzPct val="25000"/>
              <a:buNone/>
            </a:pPr>
            <a:r>
              <a:rPr lang="en-US" sz="2400" b="1" noProof="0" dirty="0">
                <a:solidFill>
                  <a:srgbClr val="007FA3"/>
                </a:solidFill>
              </a:rPr>
              <a:t>6.1 </a:t>
            </a:r>
            <a:r>
              <a:rPr lang="en-US" sz="2400" noProof="0" dirty="0">
                <a:solidFill>
                  <a:schemeClr val="tx1"/>
                </a:solidFill>
              </a:rPr>
              <a:t>Identify and describe the components of a torque converter.</a:t>
            </a:r>
            <a:endParaRPr lang="en-US" sz="2400" b="1" noProof="0" dirty="0">
              <a:solidFill>
                <a:srgbClr val="007FA3"/>
              </a:solidFill>
            </a:endParaRPr>
          </a:p>
          <a:p>
            <a:pPr marL="536400" lvl="0" indent="-536400">
              <a:buClr>
                <a:schemeClr val="lt1"/>
              </a:buClr>
              <a:buSzPct val="25000"/>
              <a:buNone/>
            </a:pPr>
            <a:r>
              <a:rPr lang="en-US" sz="2400" b="1" noProof="0" dirty="0">
                <a:solidFill>
                  <a:srgbClr val="007FA3"/>
                </a:solidFill>
              </a:rPr>
              <a:t>6.2 </a:t>
            </a:r>
            <a:r>
              <a:rPr lang="en-US" sz="2400" noProof="0" dirty="0">
                <a:solidFill>
                  <a:schemeClr val="tx1"/>
                </a:solidFill>
              </a:rPr>
              <a:t>Explain torque converter operation.</a:t>
            </a:r>
            <a:endParaRPr lang="en-US" sz="2400" b="1" noProof="0" dirty="0">
              <a:solidFill>
                <a:srgbClr val="007FA3"/>
              </a:solidFill>
            </a:endParaRPr>
          </a:p>
          <a:p>
            <a:pPr marL="536400" lvl="0" indent="-536400">
              <a:buClr>
                <a:schemeClr val="lt1"/>
              </a:buClr>
              <a:buSzPct val="25000"/>
              <a:buNone/>
            </a:pPr>
            <a:r>
              <a:rPr lang="en-US" sz="2400" b="1" noProof="0" dirty="0">
                <a:solidFill>
                  <a:srgbClr val="007FA3"/>
                </a:solidFill>
              </a:rPr>
              <a:t>6.3 </a:t>
            </a:r>
            <a:r>
              <a:rPr lang="en-US" sz="2400" noProof="0" dirty="0">
                <a:solidFill>
                  <a:schemeClr val="tx1"/>
                </a:solidFill>
              </a:rPr>
              <a:t>Discuss the parts and operation of torque converter clutches.</a:t>
            </a:r>
          </a:p>
          <a:p>
            <a:pPr marL="536400" lvl="0" indent="-536400">
              <a:buClr>
                <a:schemeClr val="lt1"/>
              </a:buClr>
              <a:buSzPct val="25000"/>
              <a:buNone/>
            </a:pPr>
            <a:r>
              <a:rPr lang="en-US" sz="2400" b="1" noProof="0" dirty="0">
                <a:solidFill>
                  <a:srgbClr val="007FA3"/>
                </a:solidFill>
              </a:rPr>
              <a:t>6.4 </a:t>
            </a:r>
            <a:r>
              <a:rPr lang="en-US" sz="2400" noProof="0" dirty="0">
                <a:solidFill>
                  <a:schemeClr val="tx1"/>
                </a:solidFill>
              </a:rPr>
              <a:t>Describe the purpose and procedure of a stall test.</a:t>
            </a:r>
          </a:p>
          <a:p>
            <a:pPr marL="536400" lvl="0" indent="-536400">
              <a:buClr>
                <a:schemeClr val="lt1"/>
              </a:buClr>
              <a:buSzPct val="25000"/>
              <a:buNone/>
            </a:pPr>
            <a:r>
              <a:rPr lang="en-US" sz="2400" b="1" noProof="0" dirty="0">
                <a:solidFill>
                  <a:srgbClr val="007FA3"/>
                </a:solidFill>
              </a:rPr>
              <a:t>6.5</a:t>
            </a:r>
            <a:r>
              <a:rPr lang="en-US" sz="2400" noProof="0" dirty="0">
                <a:solidFill>
                  <a:schemeClr val="tx1"/>
                </a:solidFill>
              </a:rPr>
              <a:t> Discuss the service of torque converters.</a:t>
            </a:r>
            <a:endParaRPr lang="en-US" sz="2400" noProof="0" dirty="0"/>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0FEE1-C943-6A0A-3805-A3CC643D1763}"/>
              </a:ext>
            </a:extLst>
          </p:cNvPr>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Stall Test </a:t>
            </a:r>
            <a:r>
              <a:rPr lang="en-US" sz="2800" noProof="0" dirty="0"/>
              <a:t>(1 of 3)</a:t>
            </a:r>
            <a:endParaRPr lang="en-US" noProof="0" dirty="0"/>
          </a:p>
        </p:txBody>
      </p:sp>
      <p:sp>
        <p:nvSpPr>
          <p:cNvPr id="5" name="Content Placeholder 4">
            <a:extLst>
              <a:ext uri="{FF2B5EF4-FFF2-40B4-BE49-F238E27FC236}">
                <a16:creationId xmlns:a16="http://schemas.microsoft.com/office/drawing/2014/main" id="{4F65B006-EEDF-286D-879B-514E95242ED2}"/>
              </a:ext>
            </a:extLst>
          </p:cNvPr>
          <p:cNvSpPr>
            <a:spLocks noGrp="1"/>
          </p:cNvSpPr>
          <p:nvPr>
            <p:ph sz="quarter" idx="13"/>
          </p:nvPr>
        </p:nvSpPr>
        <p:spPr>
          <a:xfrm>
            <a:off x="445476" y="1129481"/>
            <a:ext cx="8266723" cy="1667567"/>
          </a:xfrm>
        </p:spPr>
        <p:txBody>
          <a:bodyPr wrap="square" lIns="0" tIns="18000" rIns="0" bIns="18000" anchor="ctr" anchorCtr="0">
            <a:spAutoFit/>
          </a:bodyPr>
          <a:lstStyle/>
          <a:p>
            <a:pPr marL="342000" indent="-342000">
              <a:spcBef>
                <a:spcPts val="600"/>
              </a:spcBef>
            </a:pPr>
            <a:r>
              <a:rPr lang="en-US" sz="2400" noProof="0" dirty="0"/>
              <a:t>Stall test used to check the stator one-way clutch </a:t>
            </a:r>
          </a:p>
          <a:p>
            <a:pPr marL="342000" indent="-342000">
              <a:spcBef>
                <a:spcPts val="600"/>
              </a:spcBef>
            </a:pPr>
            <a:r>
              <a:rPr lang="en-US" sz="2400" noProof="0" dirty="0"/>
              <a:t>Strength of apply devices inside transmission/ transaxle.</a:t>
            </a:r>
          </a:p>
          <a:p>
            <a:pPr marL="342000" indent="-342000">
              <a:spcBef>
                <a:spcPts val="600"/>
              </a:spcBef>
            </a:pPr>
            <a:r>
              <a:rPr lang="en-US" sz="2400" noProof="0" dirty="0"/>
              <a:t>Stall test can severely damage transmission if done incorrectly.</a:t>
            </a:r>
          </a:p>
        </p:txBody>
      </p:sp>
    </p:spTree>
    <p:extLst>
      <p:ext uri="{BB962C8B-B14F-4D97-AF65-F5344CB8AC3E}">
        <p14:creationId xmlns:p14="http://schemas.microsoft.com/office/powerpoint/2010/main" val="41409259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0FEE1-C943-6A0A-3805-A3CC643D1763}"/>
              </a:ext>
            </a:extLst>
          </p:cNvPr>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Stall Test </a:t>
            </a:r>
            <a:r>
              <a:rPr lang="en-US" sz="2800" noProof="0" dirty="0"/>
              <a:t>(2 of 3)</a:t>
            </a:r>
            <a:endParaRPr lang="en-US" noProof="0" dirty="0"/>
          </a:p>
        </p:txBody>
      </p:sp>
      <p:sp>
        <p:nvSpPr>
          <p:cNvPr id="5" name="Content Placeholder 4">
            <a:extLst>
              <a:ext uri="{FF2B5EF4-FFF2-40B4-BE49-F238E27FC236}">
                <a16:creationId xmlns:a16="http://schemas.microsoft.com/office/drawing/2014/main" id="{4F65B006-EEDF-286D-879B-514E95242ED2}"/>
              </a:ext>
            </a:extLst>
          </p:cNvPr>
          <p:cNvSpPr>
            <a:spLocks noGrp="1"/>
          </p:cNvSpPr>
          <p:nvPr>
            <p:ph sz="quarter" idx="13"/>
          </p:nvPr>
        </p:nvSpPr>
        <p:spPr>
          <a:xfrm>
            <a:off x="445476" y="1155829"/>
            <a:ext cx="8266723" cy="2036899"/>
          </a:xfrm>
        </p:spPr>
        <p:txBody>
          <a:bodyPr wrap="square" lIns="0" tIns="18000" rIns="0" bIns="18000" anchor="ctr" anchorCtr="0">
            <a:spAutoFit/>
          </a:bodyPr>
          <a:lstStyle/>
          <a:p>
            <a:pPr marL="342000" indent="-342000">
              <a:spcBef>
                <a:spcPts val="600"/>
              </a:spcBef>
            </a:pPr>
            <a:r>
              <a:rPr lang="en-US" sz="2200" noProof="0" dirty="0"/>
              <a:t>Procedure</a:t>
            </a:r>
          </a:p>
          <a:p>
            <a:pPr lvl="1" indent="-342000"/>
            <a:r>
              <a:rPr lang="en-US" sz="2200" noProof="0" dirty="0"/>
              <a:t>STEP 1 Connect scan tool to monitor engine speed (</a:t>
            </a:r>
            <a:r>
              <a:rPr lang="en-US" sz="2200" spc="-300" noProof="0" dirty="0"/>
              <a:t>R P </a:t>
            </a:r>
            <a:r>
              <a:rPr lang="en-US" sz="2200" noProof="0" dirty="0"/>
              <a:t>M).</a:t>
            </a:r>
          </a:p>
          <a:p>
            <a:pPr lvl="1" indent="-342000"/>
            <a:r>
              <a:rPr lang="en-US" sz="2200" noProof="0" dirty="0"/>
              <a:t>STEP 2 Position vehicle with all 4 wheels firm on ground</a:t>
            </a:r>
          </a:p>
          <a:p>
            <a:pPr lvl="2" indent="-342000"/>
            <a:r>
              <a:rPr lang="en-US" sz="2200" noProof="0" dirty="0"/>
              <a:t>Place blocks at front and back of drive wheels.</a:t>
            </a:r>
          </a:p>
          <a:p>
            <a:pPr lvl="1" indent="-342000"/>
            <a:r>
              <a:rPr lang="en-US" sz="2200" noProof="0" dirty="0"/>
              <a:t>STEP 3 Start engine and note </a:t>
            </a:r>
            <a:r>
              <a:rPr lang="en-US" sz="2200" spc="-300" noProof="0" dirty="0"/>
              <a:t>R P </a:t>
            </a:r>
            <a:r>
              <a:rPr lang="en-US" sz="2200" noProof="0" dirty="0"/>
              <a:t>M reading</a:t>
            </a:r>
          </a:p>
        </p:txBody>
      </p:sp>
    </p:spTree>
    <p:extLst>
      <p:ext uri="{BB962C8B-B14F-4D97-AF65-F5344CB8AC3E}">
        <p14:creationId xmlns:p14="http://schemas.microsoft.com/office/powerpoint/2010/main" val="8985523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0FEE1-C943-6A0A-3805-A3CC643D1763}"/>
              </a:ext>
            </a:extLst>
          </p:cNvPr>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Stall Test </a:t>
            </a:r>
            <a:r>
              <a:rPr lang="en-US" sz="2800" noProof="0" dirty="0"/>
              <a:t>(3 of 3)</a:t>
            </a:r>
            <a:endParaRPr lang="en-US" noProof="0" dirty="0"/>
          </a:p>
        </p:txBody>
      </p:sp>
      <p:sp>
        <p:nvSpPr>
          <p:cNvPr id="5" name="Content Placeholder 4">
            <a:extLst>
              <a:ext uri="{FF2B5EF4-FFF2-40B4-BE49-F238E27FC236}">
                <a16:creationId xmlns:a16="http://schemas.microsoft.com/office/drawing/2014/main" id="{4F65B006-EEDF-286D-879B-514E95242ED2}"/>
              </a:ext>
            </a:extLst>
          </p:cNvPr>
          <p:cNvSpPr>
            <a:spLocks noGrp="1"/>
          </p:cNvSpPr>
          <p:nvPr>
            <p:ph sz="quarter" idx="13"/>
          </p:nvPr>
        </p:nvSpPr>
        <p:spPr>
          <a:xfrm>
            <a:off x="445476" y="1142903"/>
            <a:ext cx="8266723" cy="3375727"/>
          </a:xfrm>
        </p:spPr>
        <p:txBody>
          <a:bodyPr wrap="square" lIns="0" tIns="18000" rIns="0" bIns="18000" anchor="ctr" anchorCtr="0">
            <a:spAutoFit/>
          </a:bodyPr>
          <a:lstStyle/>
          <a:p>
            <a:pPr lvl="1" indent="-342000"/>
            <a:r>
              <a:rPr lang="en-US" sz="2400" noProof="0" dirty="0"/>
              <a:t>STEP 4 Apply brakes firmly, move gear selector to reverse</a:t>
            </a:r>
          </a:p>
          <a:p>
            <a:pPr lvl="2" indent="-342000"/>
            <a:r>
              <a:rPr lang="en-US" sz="2400" noProof="0" dirty="0"/>
              <a:t>Move throttle to wide open, and watch</a:t>
            </a:r>
          </a:p>
          <a:p>
            <a:pPr lvl="1" indent="-342000"/>
            <a:r>
              <a:rPr lang="en-US" sz="2400" noProof="0" dirty="0"/>
              <a:t>STEP 5 Shift to neutral, run engine at fast idle for 30 to 60 seconds</a:t>
            </a:r>
          </a:p>
          <a:p>
            <a:pPr lvl="2" indent="-342000"/>
            <a:r>
              <a:rPr lang="en-US" sz="2400" noProof="0" dirty="0"/>
              <a:t>To cool converter</a:t>
            </a:r>
          </a:p>
          <a:p>
            <a:pPr lvl="1" indent="-342000"/>
            <a:r>
              <a:rPr lang="en-US" sz="2400" noProof="0" dirty="0"/>
              <a:t>STEP 6 Repeat steps 4, 5 with gear selector in drive</a:t>
            </a:r>
          </a:p>
          <a:p>
            <a:pPr lvl="1" indent="-342000"/>
            <a:r>
              <a:rPr lang="en-US" sz="2400" noProof="0" dirty="0"/>
              <a:t>STEP 7 Repeat steps 4, 5 with gear selector in low</a:t>
            </a:r>
            <a:endParaRPr lang="en-US" sz="2200" noProof="0" dirty="0"/>
          </a:p>
        </p:txBody>
      </p:sp>
    </p:spTree>
    <p:extLst>
      <p:ext uri="{BB962C8B-B14F-4D97-AF65-F5344CB8AC3E}">
        <p14:creationId xmlns:p14="http://schemas.microsoft.com/office/powerpoint/2010/main" val="19067985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Stall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A7F003F7-4D9F-E65C-91AE-DF28A5FDBA69}"/>
              </a:ext>
            </a:extLst>
          </p:cNvPr>
          <p:cNvSpPr/>
          <p:nvPr/>
        </p:nvSpPr>
        <p:spPr>
          <a:xfrm>
            <a:off x="1073426" y="1282149"/>
            <a:ext cx="8030214" cy="616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all_test">
            <a:hlinkClick r:id="" action="ppaction://media"/>
            <a:extLst>
              <a:ext uri="{FF2B5EF4-FFF2-40B4-BE49-F238E27FC236}">
                <a16:creationId xmlns:a16="http://schemas.microsoft.com/office/drawing/2014/main" id="{E3CFE27B-32BB-CDEA-E0A7-E26B6CF888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937" y="1149291"/>
            <a:ext cx="8991703" cy="5057833"/>
          </a:xfrm>
          <a:prstGeom prst="rect">
            <a:avLst/>
          </a:prstGeom>
        </p:spPr>
      </p:pic>
    </p:spTree>
    <p:extLst>
      <p:ext uri="{BB962C8B-B14F-4D97-AF65-F5344CB8AC3E}">
        <p14:creationId xmlns:p14="http://schemas.microsoft.com/office/powerpoint/2010/main" val="115168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0FEE1-C943-6A0A-3805-A3CC643D1763}"/>
              </a:ext>
            </a:extLst>
          </p:cNvPr>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Torque Converter Service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4F65B006-EEDF-286D-879B-514E95242ED2}"/>
              </a:ext>
            </a:extLst>
          </p:cNvPr>
          <p:cNvSpPr>
            <a:spLocks noGrp="1"/>
          </p:cNvSpPr>
          <p:nvPr>
            <p:ph sz="quarter" idx="13"/>
          </p:nvPr>
        </p:nvSpPr>
        <p:spPr>
          <a:xfrm>
            <a:off x="445476" y="1149624"/>
            <a:ext cx="8266723" cy="1744511"/>
          </a:xfrm>
        </p:spPr>
        <p:txBody>
          <a:bodyPr wrap="square" lIns="0" tIns="18000" rIns="0" bIns="18000" anchor="ctr" anchorCtr="0">
            <a:spAutoFit/>
          </a:bodyPr>
          <a:lstStyle/>
          <a:p>
            <a:pPr marL="342000" indent="-342000">
              <a:spcBef>
                <a:spcPts val="600"/>
              </a:spcBef>
            </a:pPr>
            <a:r>
              <a:rPr lang="en-US" sz="2400" noProof="0" dirty="0"/>
              <a:t>Torque converter is part of transmission </a:t>
            </a:r>
          </a:p>
          <a:p>
            <a:pPr lvl="1" indent="-342000"/>
            <a:r>
              <a:rPr lang="en-US" sz="2400" noProof="0" dirty="0"/>
              <a:t>Serviced/replaced when a transmission is overhauled.</a:t>
            </a:r>
          </a:p>
          <a:p>
            <a:pPr marL="342000" indent="-342000">
              <a:spcBef>
                <a:spcPts val="600"/>
              </a:spcBef>
            </a:pPr>
            <a:r>
              <a:rPr lang="en-US" sz="2400" noProof="0" dirty="0"/>
              <a:t>Visual inspection</a:t>
            </a:r>
          </a:p>
          <a:p>
            <a:pPr marL="342000" indent="-342000">
              <a:spcBef>
                <a:spcPts val="600"/>
              </a:spcBef>
            </a:pPr>
            <a:r>
              <a:rPr lang="en-US" sz="2400" noProof="0" dirty="0"/>
              <a:t>Stator one-way clutch operation</a:t>
            </a:r>
          </a:p>
        </p:txBody>
      </p:sp>
    </p:spTree>
    <p:extLst>
      <p:ext uri="{BB962C8B-B14F-4D97-AF65-F5344CB8AC3E}">
        <p14:creationId xmlns:p14="http://schemas.microsoft.com/office/powerpoint/2010/main" val="930144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0FEE1-C943-6A0A-3805-A3CC643D1763}"/>
              </a:ext>
            </a:extLst>
          </p:cNvPr>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Torque Converter Service </a:t>
            </a:r>
            <a:r>
              <a:rPr lang="en-US" sz="2800" noProof="0" dirty="0"/>
              <a:t>(2 of 2)</a:t>
            </a:r>
            <a:endParaRPr lang="en-US" noProof="0" dirty="0"/>
          </a:p>
        </p:txBody>
      </p:sp>
      <p:sp>
        <p:nvSpPr>
          <p:cNvPr id="5" name="Content Placeholder 4">
            <a:extLst>
              <a:ext uri="{FF2B5EF4-FFF2-40B4-BE49-F238E27FC236}">
                <a16:creationId xmlns:a16="http://schemas.microsoft.com/office/drawing/2014/main" id="{4F65B006-EEDF-286D-879B-514E95242ED2}"/>
              </a:ext>
            </a:extLst>
          </p:cNvPr>
          <p:cNvSpPr>
            <a:spLocks noGrp="1"/>
          </p:cNvSpPr>
          <p:nvPr>
            <p:ph sz="quarter" idx="13"/>
          </p:nvPr>
        </p:nvSpPr>
        <p:spPr>
          <a:xfrm>
            <a:off x="445476" y="1149624"/>
            <a:ext cx="8266723" cy="1744511"/>
          </a:xfrm>
        </p:spPr>
        <p:txBody>
          <a:bodyPr wrap="square" lIns="0" tIns="18000" rIns="0" bIns="18000" anchor="ctr" anchorCtr="0">
            <a:spAutoFit/>
          </a:bodyPr>
          <a:lstStyle/>
          <a:p>
            <a:pPr marL="342000" indent="-342000">
              <a:spcBef>
                <a:spcPts val="600"/>
              </a:spcBef>
            </a:pPr>
            <a:r>
              <a:rPr lang="en-US" sz="2400" noProof="0" dirty="0"/>
              <a:t>Turbine end play</a:t>
            </a:r>
          </a:p>
          <a:p>
            <a:pPr marL="342000" indent="-342000">
              <a:spcBef>
                <a:spcPts val="600"/>
              </a:spcBef>
            </a:pPr>
            <a:r>
              <a:rPr lang="en-US" sz="2400" noProof="0" dirty="0"/>
              <a:t>Internal interference</a:t>
            </a:r>
          </a:p>
          <a:p>
            <a:pPr marL="342000" indent="-342000">
              <a:spcBef>
                <a:spcPts val="600"/>
              </a:spcBef>
            </a:pPr>
            <a:r>
              <a:rPr lang="en-US" sz="2400" noProof="0" dirty="0"/>
              <a:t>Lock-up clutch operation</a:t>
            </a:r>
          </a:p>
          <a:p>
            <a:pPr marL="342000" indent="-342000">
              <a:spcBef>
                <a:spcPts val="600"/>
              </a:spcBef>
            </a:pPr>
            <a:r>
              <a:rPr lang="en-US" sz="2400" noProof="0" dirty="0"/>
              <a:t>External leakage</a:t>
            </a:r>
          </a:p>
        </p:txBody>
      </p:sp>
    </p:spTree>
    <p:extLst>
      <p:ext uri="{BB962C8B-B14F-4D97-AF65-F5344CB8AC3E}">
        <p14:creationId xmlns:p14="http://schemas.microsoft.com/office/powerpoint/2010/main" val="2875288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03560"/>
            <a:ext cx="8266723" cy="1144347"/>
          </a:xfrm>
        </p:spPr>
        <p:txBody>
          <a:bodyPr wrap="square" lIns="0" tIns="18000" rIns="0" bIns="18000" anchor="ctr" anchorCtr="0">
            <a:spAutoFit/>
          </a:bodyPr>
          <a:lstStyle/>
          <a:p>
            <a:r>
              <a:rPr lang="en-US" noProof="0" dirty="0"/>
              <a:t>Frequently Asked Question: What Controls Torque Converter Clutch?</a:t>
            </a:r>
            <a:endParaRPr lang="en-US" sz="2800" noProof="0" dirty="0">
              <a:solidFill>
                <a:srgbClr val="FF0000"/>
              </a:solidFill>
            </a:endParaRPr>
          </a:p>
        </p:txBody>
      </p:sp>
      <p:sp>
        <p:nvSpPr>
          <p:cNvPr id="9" name="Content Placeholder 8">
            <a:extLst>
              <a:ext uri="{FF2B5EF4-FFF2-40B4-BE49-F238E27FC236}">
                <a16:creationId xmlns:a16="http://schemas.microsoft.com/office/drawing/2014/main" id="{0CFAB92E-764D-5896-7B01-67598EAA9C3F}"/>
              </a:ext>
            </a:extLst>
          </p:cNvPr>
          <p:cNvSpPr>
            <a:spLocks noGrp="1"/>
          </p:cNvSpPr>
          <p:nvPr>
            <p:ph sz="quarter" idx="13"/>
          </p:nvPr>
        </p:nvSpPr>
        <p:spPr>
          <a:xfrm>
            <a:off x="445476" y="1462956"/>
            <a:ext cx="8266723" cy="344128"/>
          </a:xfrm>
        </p:spPr>
        <p:txBody>
          <a:bodyPr wrap="square" lIns="0" tIns="18000" rIns="0" bIns="18000" anchor="ctr" anchorCtr="0">
            <a:spAutoFit/>
          </a:bodyPr>
          <a:lstStyle/>
          <a:p>
            <a:pPr marL="0" indent="0">
              <a:buNone/>
            </a:pPr>
            <a:r>
              <a:rPr lang="en-US" sz="2000" b="1" noProof="0" dirty="0">
                <a:solidFill>
                  <a:schemeClr val="tx1"/>
                </a:solidFill>
                <a:latin typeface="Arial" panose="020B0604020202020204" pitchFamily="34" charset="0"/>
                <a:cs typeface="Arial" panose="020B0604020202020204" pitchFamily="34" charset="0"/>
              </a:rPr>
              <a:t>? Frequently Asked Question</a:t>
            </a:r>
            <a:endParaRPr lang="en-US" sz="2000" noProof="0" dirty="0">
              <a:solidFill>
                <a:schemeClr val="tx1"/>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D7E2D26E-5331-3591-001E-F0C8CDF97B13}"/>
              </a:ext>
            </a:extLst>
          </p:cNvPr>
          <p:cNvSpPr>
            <a:spLocks noGrp="1"/>
          </p:cNvSpPr>
          <p:nvPr>
            <p:ph sz="quarter" idx="14"/>
          </p:nvPr>
        </p:nvSpPr>
        <p:spPr>
          <a:xfrm>
            <a:off x="445476" y="1955103"/>
            <a:ext cx="8266723" cy="3114117"/>
          </a:xfrm>
        </p:spPr>
        <p:txBody>
          <a:bodyPr wrap="square" lIns="0" tIns="18000" rIns="0" bIns="18000" anchor="ctr" anchorCtr="0">
            <a:spAutoFit/>
          </a:bodyPr>
          <a:lstStyle/>
          <a:p>
            <a:pPr marL="0" indent="0">
              <a:buNone/>
            </a:pPr>
            <a:r>
              <a:rPr lang="en-US" sz="2000" b="1" noProof="0" dirty="0">
                <a:latin typeface="Arial" panose="020B0604020202020204" pitchFamily="34" charset="0"/>
                <a:cs typeface="Arial" panose="020B0604020202020204" pitchFamily="34" charset="0"/>
              </a:rPr>
              <a:t>What Is Used to Control the Torque Converter Clutch? </a:t>
            </a:r>
            <a:r>
              <a:rPr lang="en-US" sz="2000" noProof="0" dirty="0">
                <a:latin typeface="Arial" panose="020B0604020202020204" pitchFamily="34" charset="0"/>
                <a:cs typeface="Arial" panose="020B0604020202020204" pitchFamily="34" charset="0"/>
              </a:rPr>
              <a:t>The torque converter clutch (</a:t>
            </a:r>
            <a:r>
              <a:rPr lang="en-US" sz="2000" spc="-300" noProof="0" dirty="0">
                <a:latin typeface="Arial" panose="020B0604020202020204" pitchFamily="34" charset="0"/>
                <a:cs typeface="Arial" panose="020B0604020202020204" pitchFamily="34" charset="0"/>
              </a:rPr>
              <a:t>T C </a:t>
            </a:r>
            <a:r>
              <a:rPr lang="en-US" sz="2000" noProof="0" dirty="0">
                <a:latin typeface="Arial" panose="020B0604020202020204" pitchFamily="34" charset="0"/>
                <a:cs typeface="Arial" panose="020B0604020202020204" pitchFamily="34" charset="0"/>
              </a:rPr>
              <a:t>C) is a </a:t>
            </a:r>
            <a:r>
              <a:rPr lang="en-US" sz="2000" spc="-300" noProof="0" dirty="0">
                <a:latin typeface="Arial" panose="020B0604020202020204" pitchFamily="34" charset="0"/>
                <a:cs typeface="Arial" panose="020B0604020202020204" pitchFamily="34" charset="0"/>
              </a:rPr>
              <a:t>P C </a:t>
            </a:r>
            <a:r>
              <a:rPr lang="en-US" sz="2000" noProof="0" dirty="0">
                <a:latin typeface="Arial" panose="020B0604020202020204" pitchFamily="34" charset="0"/>
                <a:cs typeface="Arial" panose="020B0604020202020204" pitchFamily="34" charset="0"/>
              </a:rPr>
              <a:t>M controlled fluid exhaust valve. When solenoid is deenergized (no current flowing through solenoid electrical coil), it allows </a:t>
            </a:r>
            <a:r>
              <a:rPr lang="en-US" sz="2000" spc="-300" noProof="0" dirty="0">
                <a:latin typeface="Arial" panose="020B0604020202020204" pitchFamily="34" charset="0"/>
                <a:cs typeface="Arial" panose="020B0604020202020204" pitchFamily="34" charset="0"/>
              </a:rPr>
              <a:t>A T </a:t>
            </a:r>
            <a:r>
              <a:rPr lang="en-US" sz="2000" noProof="0" dirty="0">
                <a:latin typeface="Arial" panose="020B0604020202020204" pitchFamily="34" charset="0"/>
                <a:cs typeface="Arial" panose="020B0604020202020204" pitchFamily="34" charset="0"/>
              </a:rPr>
              <a:t>F to exhaust. When solenoid is energized by the </a:t>
            </a:r>
            <a:r>
              <a:rPr lang="en-US" sz="2000" spc="-300" noProof="0" dirty="0">
                <a:latin typeface="Arial" panose="020B0604020202020204" pitchFamily="34" charset="0"/>
                <a:cs typeface="Arial" panose="020B0604020202020204" pitchFamily="34" charset="0"/>
              </a:rPr>
              <a:t>P C </a:t>
            </a:r>
            <a:r>
              <a:rPr lang="en-US" sz="2000" noProof="0" dirty="0">
                <a:latin typeface="Arial" panose="020B0604020202020204" pitchFamily="34" charset="0"/>
                <a:cs typeface="Arial" panose="020B0604020202020204" pitchFamily="34" charset="0"/>
              </a:rPr>
              <a:t>M, it causes the fluid to stop exhausting, increasing fluid pressure, therefore shifting converter clutch apply valve. The </a:t>
            </a:r>
            <a:r>
              <a:rPr lang="en-US" sz="2000" spc="-300" noProof="0" dirty="0">
                <a:latin typeface="Arial" panose="020B0604020202020204" pitchFamily="34" charset="0"/>
                <a:cs typeface="Arial" panose="020B0604020202020204" pitchFamily="34" charset="0"/>
              </a:rPr>
              <a:t>P C </a:t>
            </a:r>
            <a:r>
              <a:rPr lang="en-US" sz="2000" noProof="0" dirty="0">
                <a:latin typeface="Arial" panose="020B0604020202020204" pitchFamily="34" charset="0"/>
                <a:cs typeface="Arial" panose="020B0604020202020204" pitchFamily="34" charset="0"/>
              </a:rPr>
              <a:t>M determines when the </a:t>
            </a:r>
            <a:r>
              <a:rPr lang="en-US" sz="2000" spc="-300" noProof="0" dirty="0">
                <a:latin typeface="Arial" panose="020B0604020202020204" pitchFamily="34" charset="0"/>
                <a:cs typeface="Arial" panose="020B0604020202020204" pitchFamily="34" charset="0"/>
              </a:rPr>
              <a:t>T C </a:t>
            </a:r>
            <a:r>
              <a:rPr lang="en-US" sz="2000" noProof="0" dirty="0">
                <a:latin typeface="Arial" panose="020B0604020202020204" pitchFamily="34" charset="0"/>
                <a:cs typeface="Arial" panose="020B0604020202020204" pitchFamily="34" charset="0"/>
              </a:rPr>
              <a:t>C is to be applied based on sensor information, such as throttle position (</a:t>
            </a:r>
            <a:r>
              <a:rPr lang="en-US" sz="2000" spc="-300" noProof="0" dirty="0">
                <a:latin typeface="Arial" panose="020B0604020202020204" pitchFamily="34" charset="0"/>
                <a:cs typeface="Arial" panose="020B0604020202020204" pitchFamily="34" charset="0"/>
              </a:rPr>
              <a:t>T </a:t>
            </a:r>
            <a:r>
              <a:rPr lang="en-US" sz="2000" noProof="0" dirty="0">
                <a:latin typeface="Arial" panose="020B0604020202020204" pitchFamily="34" charset="0"/>
                <a:cs typeface="Arial" panose="020B0604020202020204" pitchFamily="34" charset="0"/>
              </a:rPr>
              <a:t>P), engine load (</a:t>
            </a:r>
            <a:r>
              <a:rPr lang="en-US" sz="2000" spc="-300" noProof="0" dirty="0">
                <a:latin typeface="Arial" panose="020B0604020202020204" pitchFamily="34" charset="0"/>
                <a:cs typeface="Arial" panose="020B0604020202020204" pitchFamily="34" charset="0"/>
              </a:rPr>
              <a:t>M A </a:t>
            </a:r>
            <a:r>
              <a:rPr lang="en-US" sz="2000" noProof="0" dirty="0">
                <a:latin typeface="Arial" panose="020B0604020202020204" pitchFamily="34" charset="0"/>
                <a:cs typeface="Arial" panose="020B0604020202020204" pitchFamily="34" charset="0"/>
              </a:rPr>
              <a:t>P), and engine temperature. </a:t>
            </a:r>
            <a:r>
              <a:rPr lang="en-US" sz="2000" spc="-300" noProof="0" dirty="0">
                <a:latin typeface="Arial" panose="020B0604020202020204" pitchFamily="34" charset="0"/>
                <a:cs typeface="Arial" panose="020B0604020202020204" pitchFamily="34" charset="0"/>
              </a:rPr>
              <a:t>T C </a:t>
            </a:r>
            <a:r>
              <a:rPr lang="en-US" sz="2000" noProof="0" dirty="0">
                <a:latin typeface="Arial" panose="020B0604020202020204" pitchFamily="34" charset="0"/>
                <a:cs typeface="Arial" panose="020B0604020202020204" pitchFamily="34" charset="0"/>
              </a:rPr>
              <a:t>C can applied in almost any gear, depending on the transmission/transaxle design, and can be monitored using a scan tool. </a:t>
            </a:r>
            <a:r>
              <a:rPr lang="en-US" sz="2000" b="1" noProof="0" dirty="0">
                <a:latin typeface="Arial" panose="020B0604020202020204" pitchFamily="34" charset="0"/>
                <a:cs typeface="Arial" panose="020B0604020202020204" pitchFamily="34" charset="0"/>
              </a:rPr>
              <a:t>SEE Figure 6.11</a:t>
            </a:r>
          </a:p>
        </p:txBody>
      </p:sp>
    </p:spTree>
    <p:extLst>
      <p:ext uri="{BB962C8B-B14F-4D97-AF65-F5344CB8AC3E}">
        <p14:creationId xmlns:p14="http://schemas.microsoft.com/office/powerpoint/2010/main" val="2469810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6.11</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4" cy="405683"/>
          </a:xfrm>
        </p:spPr>
        <p:txBody>
          <a:bodyPr wrap="square" lIns="0" tIns="18000" rIns="0" bIns="18000" anchor="ctr" anchorCtr="0">
            <a:spAutoFit/>
          </a:bodyPr>
          <a:lstStyle/>
          <a:p>
            <a:pPr marL="0" indent="0">
              <a:buNone/>
            </a:pPr>
            <a:r>
              <a:rPr lang="en-US" sz="2400" spc="-300" noProof="0" dirty="0">
                <a:latin typeface="Arial" panose="020B0604020202020204" pitchFamily="34" charset="0"/>
                <a:ea typeface="Verdana" panose="020B0604030504040204" pitchFamily="34" charset="0"/>
                <a:cs typeface="Arial" panose="020B0604020202020204" pitchFamily="34" charset="0"/>
              </a:rPr>
              <a:t>T C </a:t>
            </a:r>
            <a:r>
              <a:rPr lang="en-US" sz="2400" noProof="0" dirty="0">
                <a:latin typeface="Arial" panose="020B0604020202020204" pitchFamily="34" charset="0"/>
                <a:ea typeface="Verdana" panose="020B0604030504040204" pitchFamily="34" charset="0"/>
                <a:cs typeface="Arial" panose="020B0604020202020204" pitchFamily="34" charset="0"/>
              </a:rPr>
              <a:t>C</a:t>
            </a:r>
            <a:r>
              <a:rPr lang="en-US" sz="2400" noProof="0" dirty="0"/>
              <a:t> Solenoid</a:t>
            </a:r>
          </a:p>
        </p:txBody>
      </p:sp>
      <p:pic>
        <p:nvPicPr>
          <p:cNvPr id="5" name="Picture 4" descr="The image shows a TCC solenoid. The structure has a long handle and an enclosure to insert the solenoid coil. The O hyphen ring seal is used. Two wires are seen jutting out.">
            <a:extLst>
              <a:ext uri="{FF2B5EF4-FFF2-40B4-BE49-F238E27FC236}">
                <a16:creationId xmlns:a16="http://schemas.microsoft.com/office/drawing/2014/main" id="{CEBDFDE6-F610-A6FE-F68D-BF92A71A63A5}"/>
              </a:ext>
            </a:extLst>
          </p:cNvPr>
          <p:cNvPicPr>
            <a:picLocks noChangeAspect="1"/>
          </p:cNvPicPr>
          <p:nvPr/>
        </p:nvPicPr>
        <p:blipFill rotWithShape="1">
          <a:blip r:embed="rId3"/>
          <a:srcRect b="9694"/>
          <a:stretch/>
        </p:blipFill>
        <p:spPr>
          <a:xfrm>
            <a:off x="2316264" y="1751418"/>
            <a:ext cx="4511473" cy="2948175"/>
          </a:xfrm>
          <a:prstGeom prst="rect">
            <a:avLst/>
          </a:prstGeom>
        </p:spPr>
      </p:pic>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4865471"/>
            <a:ext cx="8266724" cy="1513679"/>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A typical </a:t>
            </a:r>
            <a:r>
              <a:rPr lang="en-US" sz="2400" spc="-300" noProof="0" dirty="0">
                <a:latin typeface="Arial" panose="020B0604020202020204" pitchFamily="34" charset="0"/>
                <a:ea typeface="Verdana" panose="020B0604030504040204" pitchFamily="34" charset="0"/>
                <a:cs typeface="Arial" panose="020B0604020202020204" pitchFamily="34" charset="0"/>
              </a:rPr>
              <a:t>T C </a:t>
            </a:r>
            <a:r>
              <a:rPr lang="en-US" sz="2400" noProof="0" dirty="0">
                <a:latin typeface="Arial" panose="020B0604020202020204" pitchFamily="34" charset="0"/>
                <a:ea typeface="Verdana" panose="020B0604030504040204" pitchFamily="34" charset="0"/>
                <a:cs typeface="Arial" panose="020B0604020202020204" pitchFamily="34" charset="0"/>
              </a:rPr>
              <a:t>C solenoid used on many </a:t>
            </a:r>
            <a:r>
              <a:rPr lang="en-US" sz="2400" spc="-300" noProof="0" dirty="0">
                <a:latin typeface="Arial" panose="020B0604020202020204" pitchFamily="34" charset="0"/>
                <a:ea typeface="Verdana" panose="020B0604030504040204" pitchFamily="34" charset="0"/>
                <a:cs typeface="Arial" panose="020B0604020202020204" pitchFamily="34" charset="0"/>
              </a:rPr>
              <a:t>G </a:t>
            </a:r>
            <a:r>
              <a:rPr lang="en-US" sz="2400" noProof="0" dirty="0">
                <a:latin typeface="Arial" panose="020B0604020202020204" pitchFamily="34" charset="0"/>
                <a:ea typeface="Verdana" panose="020B0604030504040204" pitchFamily="34" charset="0"/>
                <a:cs typeface="Arial" panose="020B0604020202020204" pitchFamily="34" charset="0"/>
              </a:rPr>
              <a:t>M automatic transmissions showing the solenoid coil and the O-ring seal used to provide a tight seal when installed in the transmission.</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217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6.12</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4" cy="405683"/>
          </a:xfrm>
        </p:spPr>
        <p:txBody>
          <a:bodyPr wrap="square" lIns="0" tIns="18000" rIns="0" bIns="18000" anchor="ctr" anchorCtr="0">
            <a:spAutoFit/>
          </a:bodyPr>
          <a:lstStyle/>
          <a:p>
            <a:pPr marL="0" indent="0">
              <a:buNone/>
            </a:pPr>
            <a:r>
              <a:rPr lang="en-US" sz="2400" spc="-300" noProof="0" dirty="0"/>
              <a:t>T C </a:t>
            </a:r>
            <a:r>
              <a:rPr lang="en-US" sz="2400" noProof="0" dirty="0"/>
              <a:t>C Friction Material </a:t>
            </a:r>
          </a:p>
        </p:txBody>
      </p:sp>
      <p:pic>
        <p:nvPicPr>
          <p:cNvPr id="4" name="Picture 3" descr="Three different materials for torque converter clutch friction material are shown. The oldest type is paper, the next is Kevlar and the last is carbon fiber. Three discs are shown overlapping with each other.">
            <a:extLst>
              <a:ext uri="{FF2B5EF4-FFF2-40B4-BE49-F238E27FC236}">
                <a16:creationId xmlns:a16="http://schemas.microsoft.com/office/drawing/2014/main" id="{CB99EBAB-E64E-2515-6D88-D21F6D29AF5F}"/>
              </a:ext>
            </a:extLst>
          </p:cNvPr>
          <p:cNvPicPr>
            <a:picLocks noChangeAspect="1"/>
          </p:cNvPicPr>
          <p:nvPr/>
        </p:nvPicPr>
        <p:blipFill rotWithShape="1">
          <a:blip r:embed="rId3"/>
          <a:srcRect b="9059"/>
          <a:stretch/>
        </p:blipFill>
        <p:spPr>
          <a:xfrm>
            <a:off x="1699732" y="1696031"/>
            <a:ext cx="5767980" cy="4673406"/>
          </a:xfrm>
          <a:prstGeom prst="rect">
            <a:avLst/>
          </a:prstGeom>
        </p:spPr>
      </p:pic>
    </p:spTree>
    <p:extLst>
      <p:ext uri="{BB962C8B-B14F-4D97-AF65-F5344CB8AC3E}">
        <p14:creationId xmlns:p14="http://schemas.microsoft.com/office/powerpoint/2010/main" val="4214319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6.13</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4" cy="405683"/>
          </a:xfrm>
        </p:spPr>
        <p:txBody>
          <a:bodyPr wrap="square" lIns="0" tIns="18000" rIns="0" bIns="18000" anchor="ctr" anchorCtr="0">
            <a:spAutoFit/>
          </a:bodyPr>
          <a:lstStyle/>
          <a:p>
            <a:pPr marL="0" indent="0">
              <a:buNone/>
            </a:pPr>
            <a:r>
              <a:rPr lang="en-US" sz="2400" noProof="0" dirty="0"/>
              <a:t>Damper Springs</a:t>
            </a:r>
            <a:endParaRPr lang="en-US" sz="1100" noProof="0" dirty="0"/>
          </a:p>
        </p:txBody>
      </p:sp>
      <p:pic>
        <p:nvPicPr>
          <p:cNvPr id="5" name="Picture 4" descr="A clutch disc is shown with four damper springs in the middle. A hole is present in the middle of the disc. The border of the disc is covered with friction material.">
            <a:extLst>
              <a:ext uri="{FF2B5EF4-FFF2-40B4-BE49-F238E27FC236}">
                <a16:creationId xmlns:a16="http://schemas.microsoft.com/office/drawing/2014/main" id="{CDE30AC7-21E2-117E-F605-7E98384BE6F2}"/>
              </a:ext>
            </a:extLst>
          </p:cNvPr>
          <p:cNvPicPr>
            <a:picLocks noChangeAspect="1"/>
          </p:cNvPicPr>
          <p:nvPr/>
        </p:nvPicPr>
        <p:blipFill rotWithShape="1">
          <a:blip r:embed="rId3"/>
          <a:srcRect b="6944"/>
          <a:stretch/>
        </p:blipFill>
        <p:spPr>
          <a:xfrm>
            <a:off x="2430035" y="1648659"/>
            <a:ext cx="4283930" cy="3342338"/>
          </a:xfrm>
          <a:prstGeom prst="rect">
            <a:avLst/>
          </a:prstGeom>
        </p:spPr>
      </p:pic>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5237705"/>
            <a:ext cx="8266724" cy="1144347"/>
          </a:xfrm>
        </p:spPr>
        <p:txBody>
          <a:bodyPr wrap="square" lIns="0" tIns="18000" rIns="0" bIns="18000" anchor="ctr" anchorCtr="0">
            <a:spAutoFit/>
          </a:bodyPr>
          <a:lstStyle/>
          <a:p>
            <a:pPr marL="0" indent="0">
              <a:buNone/>
            </a:pPr>
            <a:r>
              <a:rPr lang="en-US" sz="2400" noProof="0" dirty="0"/>
              <a:t>The damper springs used in many torque converter clutches are similar to the damper springs used in clutch discs used with a manual transmission.</a:t>
            </a:r>
          </a:p>
        </p:txBody>
      </p:sp>
    </p:spTree>
    <p:extLst>
      <p:ext uri="{BB962C8B-B14F-4D97-AF65-F5344CB8AC3E}">
        <p14:creationId xmlns:p14="http://schemas.microsoft.com/office/powerpoint/2010/main" val="4089640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04502"/>
            <a:ext cx="8266723" cy="586714"/>
          </a:xfrm>
        </p:spPr>
        <p:txBody>
          <a:bodyPr wrap="square" lIns="0" tIns="18000" rIns="0" bIns="18000" anchor="ctr" anchorCtr="0">
            <a:spAutoFit/>
          </a:bodyPr>
          <a:lstStyle/>
          <a:p>
            <a:r>
              <a:rPr lang="en-US" noProof="0" dirty="0"/>
              <a:t>Figure 6.1</a:t>
            </a:r>
          </a:p>
        </p:txBody>
      </p:sp>
      <p:sp>
        <p:nvSpPr>
          <p:cNvPr id="6" name="Content Placeholder 5">
            <a:extLst>
              <a:ext uri="{FF2B5EF4-FFF2-40B4-BE49-F238E27FC236}">
                <a16:creationId xmlns:a16="http://schemas.microsoft.com/office/drawing/2014/main" id="{A40E604C-8CD0-6F3F-2D4C-28C2E175E22A}"/>
              </a:ext>
            </a:extLst>
          </p:cNvPr>
          <p:cNvSpPr>
            <a:spLocks noGrp="1"/>
          </p:cNvSpPr>
          <p:nvPr>
            <p:ph sz="quarter" idx="13"/>
          </p:nvPr>
        </p:nvSpPr>
        <p:spPr>
          <a:xfrm>
            <a:off x="445476" y="1133538"/>
            <a:ext cx="8266723" cy="1140712"/>
          </a:xfrm>
        </p:spPr>
        <p:txBody>
          <a:bodyPr wrap="square" lIns="0" tIns="18000" rIns="0" bIns="18000" anchor="ctr" anchorCtr="0">
            <a:spAutoFit/>
          </a:bodyPr>
          <a:lstStyle/>
          <a:p>
            <a:pPr marL="0" indent="0">
              <a:buNone/>
            </a:pPr>
            <a:r>
              <a:rPr lang="en-US" sz="2400" dirty="0"/>
              <a:t>A c</a:t>
            </a:r>
            <a:r>
              <a:rPr lang="en-US" sz="2400" noProof="0" dirty="0"/>
              <a:t>utaway of </a:t>
            </a:r>
            <a:r>
              <a:rPr lang="en-US" sz="2400" dirty="0">
                <a:solidFill>
                  <a:schemeClr val="tx1"/>
                </a:solidFill>
              </a:rPr>
              <a:t>an eight</a:t>
            </a:r>
            <a:r>
              <a:rPr lang="en-US" sz="2400" dirty="0">
                <a:solidFill>
                  <a:srgbClr val="FF0000"/>
                </a:solidFill>
              </a:rPr>
              <a:t> </a:t>
            </a:r>
            <a:r>
              <a:rPr lang="en-US" sz="2400" noProof="0" dirty="0"/>
              <a:t>speed automatic transmission showing torque converter and clutches needed to engage all </a:t>
            </a:r>
            <a:r>
              <a:rPr lang="en-US" sz="2400" dirty="0">
                <a:solidFill>
                  <a:schemeClr val="tx1"/>
                </a:solidFill>
              </a:rPr>
              <a:t>eight </a:t>
            </a:r>
            <a:r>
              <a:rPr lang="en-US" sz="2400" noProof="0" dirty="0"/>
              <a:t>forward speeds, plus reverse.</a:t>
            </a:r>
          </a:p>
        </p:txBody>
      </p:sp>
      <p:pic>
        <p:nvPicPr>
          <p:cNvPr id="4" name="Picture 3" descr="A part of an automatic transmission is shown. It shows a torque converter on the left side of the image and five clutches labeled on the right side of the image.&#10;">
            <a:extLst>
              <a:ext uri="{FF2B5EF4-FFF2-40B4-BE49-F238E27FC236}">
                <a16:creationId xmlns:a16="http://schemas.microsoft.com/office/drawing/2014/main" id="{3291BB7F-F61A-18D0-896D-481AEB043A27}"/>
              </a:ext>
            </a:extLst>
          </p:cNvPr>
          <p:cNvPicPr>
            <a:picLocks noChangeAspect="1"/>
          </p:cNvPicPr>
          <p:nvPr/>
        </p:nvPicPr>
        <p:blipFill rotWithShape="1">
          <a:blip r:embed="rId3"/>
          <a:srcRect b="6944"/>
          <a:stretch/>
        </p:blipFill>
        <p:spPr>
          <a:xfrm>
            <a:off x="2272963" y="2397606"/>
            <a:ext cx="4621518" cy="3813908"/>
          </a:xfrm>
          <a:prstGeom prst="rect">
            <a:avLst/>
          </a:prstGeom>
        </p:spPr>
      </p:pic>
    </p:spTree>
    <p:extLst>
      <p:ext uri="{BB962C8B-B14F-4D97-AF65-F5344CB8AC3E}">
        <p14:creationId xmlns:p14="http://schemas.microsoft.com/office/powerpoint/2010/main" val="1760096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03560"/>
            <a:ext cx="8266723" cy="1144347"/>
          </a:xfrm>
        </p:spPr>
        <p:txBody>
          <a:bodyPr wrap="square" lIns="0" tIns="18000" rIns="0" bIns="18000" anchor="ctr" anchorCtr="0">
            <a:spAutoFit/>
          </a:bodyPr>
          <a:lstStyle/>
          <a:p>
            <a:r>
              <a:rPr lang="en-US" noProof="0" dirty="0"/>
              <a:t>Frequently Asked Question: What Is a “Squashed Converter”?</a:t>
            </a:r>
            <a:endParaRPr lang="en-US" sz="2800" noProof="0" dirty="0">
              <a:solidFill>
                <a:srgbClr val="FF0000"/>
              </a:solidFill>
            </a:endParaRPr>
          </a:p>
        </p:txBody>
      </p:sp>
      <p:sp>
        <p:nvSpPr>
          <p:cNvPr id="9" name="Content Placeholder 8">
            <a:extLst>
              <a:ext uri="{FF2B5EF4-FFF2-40B4-BE49-F238E27FC236}">
                <a16:creationId xmlns:a16="http://schemas.microsoft.com/office/drawing/2014/main" id="{0CFAB92E-764D-5896-7B01-67598EAA9C3F}"/>
              </a:ext>
            </a:extLst>
          </p:cNvPr>
          <p:cNvSpPr>
            <a:spLocks noGrp="1"/>
          </p:cNvSpPr>
          <p:nvPr>
            <p:ph sz="quarter" idx="13"/>
          </p:nvPr>
        </p:nvSpPr>
        <p:spPr>
          <a:xfrm>
            <a:off x="445476" y="1420456"/>
            <a:ext cx="8266723" cy="405683"/>
          </a:xfrm>
        </p:spPr>
        <p:txBody>
          <a:bodyPr wrap="square" lIns="0" tIns="18000" rIns="0" bIns="18000" anchor="ctr" anchorCtr="0">
            <a:spAutoFit/>
          </a:bodyPr>
          <a:lstStyle/>
          <a:p>
            <a:pPr marL="0" indent="0">
              <a:buNone/>
            </a:pPr>
            <a:r>
              <a:rPr lang="en-US" sz="2400" b="1" noProof="0" dirty="0">
                <a:solidFill>
                  <a:schemeClr val="tx1"/>
                </a:solidFill>
                <a:latin typeface="Arial" panose="020B0604020202020204" pitchFamily="34" charset="0"/>
                <a:cs typeface="Arial" panose="020B0604020202020204" pitchFamily="34" charset="0"/>
              </a:rPr>
              <a:t>? Frequently Asked Question</a:t>
            </a:r>
            <a:endParaRPr lang="en-US" sz="2400" noProof="0" dirty="0">
              <a:solidFill>
                <a:schemeClr val="tx1"/>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D7E2D26E-5331-3591-001E-F0C8CDF97B13}"/>
              </a:ext>
            </a:extLst>
          </p:cNvPr>
          <p:cNvSpPr>
            <a:spLocks noGrp="1"/>
          </p:cNvSpPr>
          <p:nvPr>
            <p:ph sz="quarter" idx="14"/>
          </p:nvPr>
        </p:nvSpPr>
        <p:spPr>
          <a:xfrm>
            <a:off x="445476" y="2016658"/>
            <a:ext cx="8266723" cy="2991007"/>
          </a:xfrm>
        </p:spPr>
        <p:txBody>
          <a:bodyPr wrap="square" lIns="0" tIns="18000" rIns="0" bIns="18000" anchor="ctr" anchorCtr="0">
            <a:spAutoFit/>
          </a:bodyPr>
          <a:lstStyle/>
          <a:p>
            <a:pPr marL="0" indent="0">
              <a:buNone/>
            </a:pPr>
            <a:r>
              <a:rPr lang="en-US" sz="2400" b="1" noProof="0" dirty="0">
                <a:latin typeface="Arial" panose="020B0604020202020204" pitchFamily="34" charset="0"/>
                <a:cs typeface="Arial" panose="020B0604020202020204" pitchFamily="34" charset="0"/>
              </a:rPr>
              <a:t>What Is a “ Squashed </a:t>
            </a:r>
            <a:r>
              <a:rPr lang="en-US" sz="2400" b="1" dirty="0">
                <a:latin typeface="Arial" panose="020B0604020202020204" pitchFamily="34" charset="0"/>
                <a:cs typeface="Arial" panose="020B0604020202020204" pitchFamily="34" charset="0"/>
              </a:rPr>
              <a:t>Converter”?</a:t>
            </a:r>
            <a:r>
              <a:rPr lang="en-US" sz="2400" noProof="0" dirty="0">
                <a:latin typeface="Arial" panose="020B0604020202020204" pitchFamily="34" charset="0"/>
                <a:cs typeface="Arial" panose="020B0604020202020204" pitchFamily="34" charset="0"/>
              </a:rPr>
              <a:t>The cross-sectional area of the impeller, turbine, and stator of most torque converters is round to give an efficient flow. The converter used with many newer transaxles has an elliptical cross- sectional shape that reduces the width of the converter. A shorter, low-profile converter, often called a squashed converter, makes the engine and transaxle shorter and easier to fit transversely in a vehicle. </a:t>
            </a:r>
            <a:r>
              <a:rPr lang="en-US" sz="2400" b="1" noProof="0" dirty="0">
                <a:latin typeface="Arial" panose="020B0604020202020204" pitchFamily="34" charset="0"/>
                <a:cs typeface="Arial" panose="020B0604020202020204" pitchFamily="34" charset="0"/>
              </a:rPr>
              <a:t>SEE FIGURE</a:t>
            </a:r>
            <a:r>
              <a:rPr lang="en-US" sz="2400" noProof="0" dirty="0">
                <a:latin typeface="Arial" panose="020B0604020202020204" pitchFamily="34" charset="0"/>
                <a:cs typeface="Arial" panose="020B0604020202020204" pitchFamily="34" charset="0"/>
              </a:rPr>
              <a:t> 6.14</a:t>
            </a:r>
          </a:p>
        </p:txBody>
      </p:sp>
    </p:spTree>
    <p:extLst>
      <p:ext uri="{BB962C8B-B14F-4D97-AF65-F5344CB8AC3E}">
        <p14:creationId xmlns:p14="http://schemas.microsoft.com/office/powerpoint/2010/main" val="4292170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6.14</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4126523" cy="405683"/>
          </a:xfrm>
        </p:spPr>
        <p:txBody>
          <a:bodyPr wrap="square" lIns="0" tIns="18000" rIns="0" bIns="18000" anchor="ctr" anchorCtr="0">
            <a:spAutoFit/>
          </a:bodyPr>
          <a:lstStyle/>
          <a:p>
            <a:pPr marL="0" indent="0">
              <a:buNone/>
            </a:pPr>
            <a:r>
              <a:rPr lang="en-US" sz="2400" noProof="0" dirty="0"/>
              <a:t>Squashed Converter</a:t>
            </a:r>
            <a:endParaRPr lang="en-US" sz="1100" noProof="0" dirty="0"/>
          </a:p>
        </p:txBody>
      </p:sp>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1826181"/>
            <a:ext cx="4126523" cy="2621675"/>
          </a:xfrm>
        </p:spPr>
        <p:txBody>
          <a:bodyPr wrap="square" lIns="0" tIns="18000" rIns="0" bIns="18000" anchor="ctr" anchorCtr="0">
            <a:spAutoFit/>
          </a:bodyPr>
          <a:lstStyle/>
          <a:p>
            <a:pPr marL="0" indent="0">
              <a:buNone/>
            </a:pPr>
            <a:r>
              <a:rPr lang="en-US" sz="2400" noProof="0" dirty="0"/>
              <a:t>Most torque converters have a round cross section (bottom). Some new transmissions use a shorter, elliptical, squashed converter (top) that is about 13% shorter than a round style.</a:t>
            </a:r>
          </a:p>
        </p:txBody>
      </p:sp>
      <p:pic>
        <p:nvPicPr>
          <p:cNvPr id="6" name="Picture 5" descr="The cross-section of a torque converter is shown.&#10;Long description 1 is available in notes, Press F6.">
            <a:extLst>
              <a:ext uri="{FF2B5EF4-FFF2-40B4-BE49-F238E27FC236}">
                <a16:creationId xmlns:a16="http://schemas.microsoft.com/office/drawing/2014/main" id="{3A7A2373-7B15-78E7-9E29-54E34D88938D}"/>
              </a:ext>
            </a:extLst>
          </p:cNvPr>
          <p:cNvPicPr>
            <a:picLocks noChangeAspect="1"/>
          </p:cNvPicPr>
          <p:nvPr/>
        </p:nvPicPr>
        <p:blipFill rotWithShape="1">
          <a:blip r:embed="rId3"/>
          <a:srcRect b="52308"/>
          <a:stretch/>
        </p:blipFill>
        <p:spPr>
          <a:xfrm>
            <a:off x="5933096" y="1469505"/>
            <a:ext cx="2248382" cy="2090180"/>
          </a:xfrm>
          <a:prstGeom prst="rect">
            <a:avLst/>
          </a:prstGeom>
        </p:spPr>
      </p:pic>
      <p:pic>
        <p:nvPicPr>
          <p:cNvPr id="8" name="Picture 7" descr="The cross-section of a torque converter is shown.&#10;Long description 2 is available in notes, Press F6.">
            <a:extLst>
              <a:ext uri="{FF2B5EF4-FFF2-40B4-BE49-F238E27FC236}">
                <a16:creationId xmlns:a16="http://schemas.microsoft.com/office/drawing/2014/main" id="{2807CAC1-2F15-C0DC-82BC-598AFEA8620A}"/>
              </a:ext>
            </a:extLst>
          </p:cNvPr>
          <p:cNvPicPr>
            <a:picLocks noChangeAspect="1"/>
          </p:cNvPicPr>
          <p:nvPr/>
        </p:nvPicPr>
        <p:blipFill rotWithShape="1">
          <a:blip r:embed="rId3"/>
          <a:srcRect t="50000" b="2905"/>
          <a:stretch/>
        </p:blipFill>
        <p:spPr>
          <a:xfrm>
            <a:off x="5921375" y="3765707"/>
            <a:ext cx="2248382" cy="2064012"/>
          </a:xfrm>
          <a:prstGeom prst="rect">
            <a:avLst/>
          </a:prstGeom>
        </p:spPr>
      </p:pic>
    </p:spTree>
    <p:extLst>
      <p:ext uri="{BB962C8B-B14F-4D97-AF65-F5344CB8AC3E}">
        <p14:creationId xmlns:p14="http://schemas.microsoft.com/office/powerpoint/2010/main" val="65835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6.15</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44902"/>
            <a:ext cx="8266724" cy="1144347"/>
          </a:xfrm>
        </p:spPr>
        <p:txBody>
          <a:bodyPr wrap="square" lIns="0" tIns="18000" rIns="0" bIns="18000" anchor="ctr" anchorCtr="0">
            <a:spAutoFit/>
          </a:bodyPr>
          <a:lstStyle/>
          <a:p>
            <a:pPr marL="0" indent="0">
              <a:buNone/>
            </a:pPr>
            <a:r>
              <a:rPr lang="en-US" sz="2400" noProof="0" dirty="0"/>
              <a:t>This 4-cylinder </a:t>
            </a:r>
            <a:r>
              <a:rPr lang="en-US" sz="2400" spc="-300" noProof="0" dirty="0"/>
              <a:t>G </a:t>
            </a:r>
            <a:r>
              <a:rPr lang="en-US" sz="2400" noProof="0" dirty="0"/>
              <a:t>M vehicle has a stall speed of about 2350 </a:t>
            </a:r>
            <a:r>
              <a:rPr lang="en-US" sz="2400" spc="-300" noProof="0" dirty="0"/>
              <a:t>R P </a:t>
            </a:r>
            <a:r>
              <a:rPr lang="en-US" sz="2400" noProof="0" dirty="0"/>
              <a:t>M. Notice that the gear selector is in drive and the speedometer is reading zero.</a:t>
            </a:r>
            <a:endParaRPr lang="en-US" sz="1100" noProof="0" dirty="0"/>
          </a:p>
        </p:txBody>
      </p:sp>
      <p:pic>
        <p:nvPicPr>
          <p:cNvPr id="4" name="Picture 3" descr="The dashboard of a car is shown.&#10;Long description is available in notes, Press F6.">
            <a:extLst>
              <a:ext uri="{FF2B5EF4-FFF2-40B4-BE49-F238E27FC236}">
                <a16:creationId xmlns:a16="http://schemas.microsoft.com/office/drawing/2014/main" id="{A11FC3A0-4D29-5BE1-87AB-E539C5CC6E04}"/>
              </a:ext>
            </a:extLst>
          </p:cNvPr>
          <p:cNvPicPr>
            <a:picLocks noChangeAspect="1"/>
          </p:cNvPicPr>
          <p:nvPr/>
        </p:nvPicPr>
        <p:blipFill rotWithShape="1">
          <a:blip r:embed="rId3"/>
          <a:srcRect b="12164"/>
          <a:stretch/>
        </p:blipFill>
        <p:spPr>
          <a:xfrm>
            <a:off x="793488" y="2475611"/>
            <a:ext cx="7557025" cy="3902305"/>
          </a:xfrm>
          <a:prstGeom prst="rect">
            <a:avLst/>
          </a:prstGeom>
        </p:spPr>
      </p:pic>
    </p:spTree>
    <p:extLst>
      <p:ext uri="{BB962C8B-B14F-4D97-AF65-F5344CB8AC3E}">
        <p14:creationId xmlns:p14="http://schemas.microsoft.com/office/powerpoint/2010/main" val="2941189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199207"/>
            <a:ext cx="8266724" cy="590349"/>
          </a:xfrm>
        </p:spPr>
        <p:txBody>
          <a:bodyPr wrap="square" lIns="0" tIns="18000" rIns="0" bIns="18000" anchor="ctr" anchorCtr="0">
            <a:spAutoFit/>
          </a:bodyPr>
          <a:lstStyle/>
          <a:p>
            <a:r>
              <a:rPr lang="en-US" noProof="0" dirty="0"/>
              <a:t>Figure 6.16</a:t>
            </a:r>
          </a:p>
        </p:txBody>
      </p:sp>
      <p:sp>
        <p:nvSpPr>
          <p:cNvPr id="10" name="Content Placeholder 9">
            <a:extLst>
              <a:ext uri="{FF2B5EF4-FFF2-40B4-BE49-F238E27FC236}">
                <a16:creationId xmlns:a16="http://schemas.microsoft.com/office/drawing/2014/main" id="{48D68567-5170-B94B-FEBA-EE426BD0F5DB}"/>
              </a:ext>
            </a:extLst>
          </p:cNvPr>
          <p:cNvSpPr>
            <a:spLocks noGrp="1"/>
          </p:cNvSpPr>
          <p:nvPr>
            <p:ph sz="quarter" idx="13"/>
          </p:nvPr>
        </p:nvSpPr>
        <p:spPr>
          <a:xfrm>
            <a:off x="445477" y="1150821"/>
            <a:ext cx="8266723" cy="405683"/>
          </a:xfrm>
        </p:spPr>
        <p:txBody>
          <a:bodyPr wrap="square" lIns="0" tIns="18000" rIns="0" bIns="18000" anchor="ctr" anchorCtr="0">
            <a:spAutoFit/>
          </a:bodyPr>
          <a:lstStyle/>
          <a:p>
            <a:pPr marL="0" indent="0">
              <a:buNone/>
            </a:pPr>
            <a:r>
              <a:rPr lang="en-US" sz="2400" noProof="0" dirty="0"/>
              <a:t>Pump Drive Notches</a:t>
            </a:r>
          </a:p>
        </p:txBody>
      </p:sp>
      <p:pic>
        <p:nvPicPr>
          <p:cNvPr id="5" name="Picture 4" descr="The surface of a torque converter is shown. The pump drive notches or tangs are seen on the surface. The center of the disc has an opening.">
            <a:extLst>
              <a:ext uri="{FF2B5EF4-FFF2-40B4-BE49-F238E27FC236}">
                <a16:creationId xmlns:a16="http://schemas.microsoft.com/office/drawing/2014/main" id="{8507DBE6-4B45-8B04-F0B3-F9712E594F05}"/>
              </a:ext>
            </a:extLst>
          </p:cNvPr>
          <p:cNvPicPr>
            <a:picLocks noChangeAspect="1"/>
          </p:cNvPicPr>
          <p:nvPr/>
        </p:nvPicPr>
        <p:blipFill rotWithShape="1">
          <a:blip r:embed="rId3"/>
          <a:srcRect b="6442"/>
          <a:stretch/>
        </p:blipFill>
        <p:spPr>
          <a:xfrm>
            <a:off x="2207327" y="1746900"/>
            <a:ext cx="4752791" cy="3711972"/>
          </a:xfrm>
          <a:prstGeom prst="rect">
            <a:avLst/>
          </a:prstGeom>
        </p:spPr>
      </p:pic>
      <p:sp>
        <p:nvSpPr>
          <p:cNvPr id="11" name="Content Placeholder 10">
            <a:extLst>
              <a:ext uri="{FF2B5EF4-FFF2-40B4-BE49-F238E27FC236}">
                <a16:creationId xmlns:a16="http://schemas.microsoft.com/office/drawing/2014/main" id="{249272E8-CB38-47C0-1C2E-62782C752A87}"/>
              </a:ext>
            </a:extLst>
          </p:cNvPr>
          <p:cNvSpPr>
            <a:spLocks noGrp="1"/>
          </p:cNvSpPr>
          <p:nvPr>
            <p:ph sz="quarter" idx="14"/>
          </p:nvPr>
        </p:nvSpPr>
        <p:spPr>
          <a:xfrm>
            <a:off x="445477" y="5598218"/>
            <a:ext cx="8266723" cy="775015"/>
          </a:xfrm>
        </p:spPr>
        <p:txBody>
          <a:bodyPr wrap="square" lIns="0" tIns="18000" rIns="0" bIns="18000" anchor="ctr" anchorCtr="0">
            <a:spAutoFit/>
          </a:bodyPr>
          <a:lstStyle/>
          <a:p>
            <a:pPr marL="0" indent="0">
              <a:buNone/>
            </a:pPr>
            <a:r>
              <a:rPr lang="en-US" sz="2400" noProof="0" dirty="0"/>
              <a:t>Visually check the pump drive notches or tangs for damage and the hub sealing surface for wear.</a:t>
            </a:r>
          </a:p>
        </p:txBody>
      </p:sp>
    </p:spTree>
    <p:extLst>
      <p:ext uri="{BB962C8B-B14F-4D97-AF65-F5344CB8AC3E}">
        <p14:creationId xmlns:p14="http://schemas.microsoft.com/office/powerpoint/2010/main" val="2333460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02685"/>
            <a:ext cx="8266723" cy="590349"/>
          </a:xfrm>
        </p:spPr>
        <p:txBody>
          <a:bodyPr wrap="square" lIns="0" tIns="18000" rIns="0" bIns="18000" anchor="ctr" anchorCtr="0">
            <a:spAutoFit/>
          </a:bodyPr>
          <a:lstStyle/>
          <a:p>
            <a:r>
              <a:rPr lang="en-US" noProof="0" dirty="0"/>
              <a:t>Torque Converter Checks</a:t>
            </a:r>
          </a:p>
        </p:txBody>
      </p:sp>
      <p:pic>
        <p:nvPicPr>
          <p:cNvPr id="6" name="Picture 5" descr="A stator clutch is shown.&#10;Long description 1 is available in notes, Press F6.">
            <a:extLst>
              <a:ext uri="{FF2B5EF4-FFF2-40B4-BE49-F238E27FC236}">
                <a16:creationId xmlns:a16="http://schemas.microsoft.com/office/drawing/2014/main" id="{0E02AFA2-1E40-64C9-4AAF-FC106FC5928D}"/>
              </a:ext>
            </a:extLst>
          </p:cNvPr>
          <p:cNvPicPr>
            <a:picLocks noChangeAspect="1"/>
          </p:cNvPicPr>
          <p:nvPr/>
        </p:nvPicPr>
        <p:blipFill rotWithShape="1">
          <a:blip r:embed="rId3"/>
          <a:srcRect b="6944"/>
          <a:stretch/>
        </p:blipFill>
        <p:spPr>
          <a:xfrm>
            <a:off x="556524" y="1051498"/>
            <a:ext cx="3623079" cy="2778211"/>
          </a:xfrm>
          <a:prstGeom prst="rect">
            <a:avLst/>
          </a:prstGeom>
        </p:spPr>
      </p:pic>
      <p:sp>
        <p:nvSpPr>
          <p:cNvPr id="9" name="Content Placeholder 8">
            <a:extLst>
              <a:ext uri="{FF2B5EF4-FFF2-40B4-BE49-F238E27FC236}">
                <a16:creationId xmlns:a16="http://schemas.microsoft.com/office/drawing/2014/main" id="{5691FC62-DFEB-F597-A54F-009BF3A25C55}"/>
              </a:ext>
            </a:extLst>
          </p:cNvPr>
          <p:cNvSpPr>
            <a:spLocks noGrp="1"/>
          </p:cNvSpPr>
          <p:nvPr>
            <p:ph sz="quarter" idx="13"/>
          </p:nvPr>
        </p:nvSpPr>
        <p:spPr>
          <a:xfrm>
            <a:off x="445477" y="4121496"/>
            <a:ext cx="4044461" cy="2252343"/>
          </a:xfrm>
        </p:spPr>
        <p:txBody>
          <a:bodyPr wrap="square" lIns="0" tIns="18000" rIns="0" bIns="18000" anchor="ctr" anchorCtr="0">
            <a:spAutoFit/>
          </a:bodyPr>
          <a:lstStyle/>
          <a:p>
            <a:pPr marL="0" indent="0">
              <a:buNone/>
            </a:pPr>
            <a:r>
              <a:rPr lang="en-US" sz="2400" noProof="0" dirty="0"/>
              <a:t>Figure 6.17 stator clutch can be checked by reaching into the hub so a finger contacts the splines. The splines should rotate in one direction but not in the other.</a:t>
            </a:r>
          </a:p>
        </p:txBody>
      </p:sp>
      <p:pic>
        <p:nvPicPr>
          <p:cNvPr id="12" name="Picture 11" descr="A stator clutch is shown.&#10;Long description 2 is available in notes, Press F6.">
            <a:extLst>
              <a:ext uri="{FF2B5EF4-FFF2-40B4-BE49-F238E27FC236}">
                <a16:creationId xmlns:a16="http://schemas.microsoft.com/office/drawing/2014/main" id="{5C57F1C5-9555-5735-2DB0-A6A8D6608120}"/>
              </a:ext>
            </a:extLst>
          </p:cNvPr>
          <p:cNvPicPr>
            <a:picLocks noChangeAspect="1"/>
          </p:cNvPicPr>
          <p:nvPr/>
        </p:nvPicPr>
        <p:blipFill rotWithShape="1">
          <a:blip r:embed="rId4"/>
          <a:srcRect b="5299"/>
          <a:stretch/>
        </p:blipFill>
        <p:spPr>
          <a:xfrm>
            <a:off x="4844686" y="1152119"/>
            <a:ext cx="3557703" cy="2900817"/>
          </a:xfrm>
          <a:prstGeom prst="rect">
            <a:avLst/>
          </a:prstGeom>
        </p:spPr>
      </p:pic>
      <p:sp>
        <p:nvSpPr>
          <p:cNvPr id="10" name="Content Placeholder 9">
            <a:extLst>
              <a:ext uri="{FF2B5EF4-FFF2-40B4-BE49-F238E27FC236}">
                <a16:creationId xmlns:a16="http://schemas.microsoft.com/office/drawing/2014/main" id="{6D43D52B-D37B-DC8F-D466-8CBB71195F51}"/>
              </a:ext>
            </a:extLst>
          </p:cNvPr>
          <p:cNvSpPr>
            <a:spLocks noGrp="1"/>
          </p:cNvSpPr>
          <p:nvPr>
            <p:ph sz="quarter" idx="14"/>
          </p:nvPr>
        </p:nvSpPr>
        <p:spPr>
          <a:xfrm>
            <a:off x="4654063" y="4288698"/>
            <a:ext cx="4058137" cy="1883011"/>
          </a:xfrm>
        </p:spPr>
        <p:txBody>
          <a:bodyPr wrap="square" lIns="0" tIns="18000" rIns="0" bIns="18000" anchor="ctr" anchorCtr="0">
            <a:spAutoFit/>
          </a:bodyPr>
          <a:lstStyle/>
          <a:p>
            <a:pPr marL="0" indent="0">
              <a:buNone/>
            </a:pPr>
            <a:r>
              <a:rPr lang="en-US" sz="2400" noProof="0" dirty="0"/>
              <a:t>Figure 6.18 A quick end-play check can be made by gripping the turbine or stator splines and trying to move the turbine or stator in and out.</a:t>
            </a:r>
          </a:p>
        </p:txBody>
      </p:sp>
    </p:spTree>
    <p:extLst>
      <p:ext uri="{BB962C8B-B14F-4D97-AF65-F5344CB8AC3E}">
        <p14:creationId xmlns:p14="http://schemas.microsoft.com/office/powerpoint/2010/main" val="3224442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0817" y="204545"/>
            <a:ext cx="8261382" cy="590349"/>
          </a:xfrm>
        </p:spPr>
        <p:txBody>
          <a:bodyPr wrap="square" lIns="0" tIns="18000" rIns="0" bIns="18000" anchor="ctr" anchorCtr="0">
            <a:spAutoFit/>
          </a:bodyPr>
          <a:lstStyle/>
          <a:p>
            <a:r>
              <a:rPr lang="en-US" noProof="0" dirty="0"/>
              <a:t>Figure 6.19</a:t>
            </a:r>
            <a:endParaRPr lang="en-US" sz="2800" noProof="0" dirty="0">
              <a:solidFill>
                <a:srgbClr val="FF0000"/>
              </a:solidFill>
            </a:endParaRPr>
          </a:p>
        </p:txBody>
      </p:sp>
      <p:sp>
        <p:nvSpPr>
          <p:cNvPr id="8" name="Content Placeholder 7">
            <a:extLst>
              <a:ext uri="{FF2B5EF4-FFF2-40B4-BE49-F238E27FC236}">
                <a16:creationId xmlns:a16="http://schemas.microsoft.com/office/drawing/2014/main" id="{8CF5F211-81BB-29E1-83AA-D6DB4C51C2A9}"/>
              </a:ext>
            </a:extLst>
          </p:cNvPr>
          <p:cNvSpPr>
            <a:spLocks noGrp="1"/>
          </p:cNvSpPr>
          <p:nvPr>
            <p:ph sz="quarter" idx="13"/>
          </p:nvPr>
        </p:nvSpPr>
        <p:spPr>
          <a:xfrm>
            <a:off x="450816" y="1157800"/>
            <a:ext cx="8261383" cy="405683"/>
          </a:xfrm>
        </p:spPr>
        <p:txBody>
          <a:bodyPr wrap="square" lIns="0" tIns="18000" rIns="0" bIns="18000" anchor="ctr" anchorCtr="0">
            <a:spAutoFit/>
          </a:bodyPr>
          <a:lstStyle/>
          <a:p>
            <a:pPr marL="0" indent="0">
              <a:buNone/>
            </a:pPr>
            <a:r>
              <a:rPr lang="en-US" sz="2400" noProof="0" dirty="0"/>
              <a:t>Leaking Checking</a:t>
            </a:r>
          </a:p>
        </p:txBody>
      </p:sp>
      <p:pic>
        <p:nvPicPr>
          <p:cNvPr id="4" name="Picture 3" descr="A torque converter is seen placed on an iron base with a supporting frame. &#10;Long description is available in notes, Press F6.">
            <a:extLst>
              <a:ext uri="{FF2B5EF4-FFF2-40B4-BE49-F238E27FC236}">
                <a16:creationId xmlns:a16="http://schemas.microsoft.com/office/drawing/2014/main" id="{D09013E3-687C-9850-82BF-D505B48E3006}"/>
              </a:ext>
            </a:extLst>
          </p:cNvPr>
          <p:cNvPicPr>
            <a:picLocks noChangeAspect="1"/>
          </p:cNvPicPr>
          <p:nvPr/>
        </p:nvPicPr>
        <p:blipFill rotWithShape="1">
          <a:blip r:embed="rId3"/>
          <a:srcRect b="5470"/>
          <a:stretch/>
        </p:blipFill>
        <p:spPr>
          <a:xfrm>
            <a:off x="2414994" y="1724706"/>
            <a:ext cx="4337457" cy="3713385"/>
          </a:xfrm>
          <a:prstGeom prst="rect">
            <a:avLst/>
          </a:prstGeom>
        </p:spPr>
      </p:pic>
      <p:sp>
        <p:nvSpPr>
          <p:cNvPr id="9" name="Content Placeholder 8">
            <a:extLst>
              <a:ext uri="{FF2B5EF4-FFF2-40B4-BE49-F238E27FC236}">
                <a16:creationId xmlns:a16="http://schemas.microsoft.com/office/drawing/2014/main" id="{D16B1B06-413F-DF23-50ED-801B48A30890}"/>
              </a:ext>
            </a:extLst>
          </p:cNvPr>
          <p:cNvSpPr>
            <a:spLocks noGrp="1"/>
          </p:cNvSpPr>
          <p:nvPr>
            <p:ph sz="quarter" idx="14"/>
          </p:nvPr>
        </p:nvSpPr>
        <p:spPr>
          <a:xfrm>
            <a:off x="450817" y="5606899"/>
            <a:ext cx="8261382" cy="775015"/>
          </a:xfrm>
        </p:spPr>
        <p:txBody>
          <a:bodyPr wrap="square" lIns="0" tIns="18000" rIns="0" bIns="18000" anchor="ctr" anchorCtr="0">
            <a:spAutoFit/>
          </a:bodyPr>
          <a:lstStyle/>
          <a:p>
            <a:pPr marL="0" indent="0">
              <a:buNone/>
            </a:pPr>
            <a:r>
              <a:rPr lang="en-US" sz="2400" noProof="0" dirty="0"/>
              <a:t>A leak-test fixture has been placed on the torque converter. It will be filled with </a:t>
            </a:r>
            <a:r>
              <a:rPr lang="en-US" sz="2400" spc="-300" noProof="0" dirty="0"/>
              <a:t>A T </a:t>
            </a:r>
            <a:r>
              <a:rPr lang="en-US" sz="2400" noProof="0" dirty="0"/>
              <a:t>F and then inspected for leaks.</a:t>
            </a:r>
          </a:p>
        </p:txBody>
      </p:sp>
    </p:spTree>
    <p:extLst>
      <p:ext uri="{BB962C8B-B14F-4D97-AF65-F5344CB8AC3E}">
        <p14:creationId xmlns:p14="http://schemas.microsoft.com/office/powerpoint/2010/main" val="2765291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03560"/>
            <a:ext cx="8266723" cy="1144347"/>
          </a:xfrm>
        </p:spPr>
        <p:txBody>
          <a:bodyPr wrap="square" lIns="0" tIns="18000" rIns="0" bIns="18000" anchor="ctr" anchorCtr="0">
            <a:spAutoFit/>
          </a:bodyPr>
          <a:lstStyle/>
          <a:p>
            <a:r>
              <a:rPr lang="en-US" noProof="0" dirty="0"/>
              <a:t>Frequently Asked Question: What Is High-Stall Speed Converter?</a:t>
            </a:r>
            <a:endParaRPr lang="en-US" sz="2800" noProof="0" dirty="0">
              <a:solidFill>
                <a:srgbClr val="FF0000"/>
              </a:solidFill>
            </a:endParaRPr>
          </a:p>
        </p:txBody>
      </p:sp>
      <p:sp>
        <p:nvSpPr>
          <p:cNvPr id="9" name="Content Placeholder 8">
            <a:extLst>
              <a:ext uri="{FF2B5EF4-FFF2-40B4-BE49-F238E27FC236}">
                <a16:creationId xmlns:a16="http://schemas.microsoft.com/office/drawing/2014/main" id="{0CFAB92E-764D-5896-7B01-67598EAA9C3F}"/>
              </a:ext>
            </a:extLst>
          </p:cNvPr>
          <p:cNvSpPr>
            <a:spLocks noGrp="1"/>
          </p:cNvSpPr>
          <p:nvPr>
            <p:ph sz="quarter" idx="13"/>
          </p:nvPr>
        </p:nvSpPr>
        <p:spPr>
          <a:xfrm>
            <a:off x="445476" y="1646133"/>
            <a:ext cx="8266723" cy="282573"/>
          </a:xfrm>
        </p:spPr>
        <p:txBody>
          <a:bodyPr wrap="square" lIns="0" tIns="18000" rIns="0" bIns="18000" anchor="ctr" anchorCtr="0">
            <a:spAutoFit/>
          </a:bodyPr>
          <a:lstStyle/>
          <a:p>
            <a:pPr marL="0" indent="0">
              <a:buNone/>
            </a:pPr>
            <a:r>
              <a:rPr lang="en-US" b="1" noProof="0" dirty="0">
                <a:solidFill>
                  <a:schemeClr val="tx1"/>
                </a:solidFill>
                <a:latin typeface="Arial" panose="020B0604020202020204" pitchFamily="34" charset="0"/>
                <a:cs typeface="Arial" panose="020B0604020202020204" pitchFamily="34" charset="0"/>
              </a:rPr>
              <a:t>? Frequently Asked Question</a:t>
            </a:r>
            <a:endParaRPr lang="en-US" noProof="0" dirty="0">
              <a:solidFill>
                <a:schemeClr val="tx1"/>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D7E2D26E-5331-3591-001E-F0C8CDF97B13}"/>
              </a:ext>
            </a:extLst>
          </p:cNvPr>
          <p:cNvSpPr>
            <a:spLocks noGrp="1"/>
          </p:cNvSpPr>
          <p:nvPr>
            <p:ph sz="quarter" idx="14"/>
          </p:nvPr>
        </p:nvSpPr>
        <p:spPr>
          <a:xfrm>
            <a:off x="445476" y="2045907"/>
            <a:ext cx="8266723" cy="3729670"/>
          </a:xfrm>
        </p:spPr>
        <p:txBody>
          <a:bodyPr wrap="square" lIns="0" tIns="18000" rIns="0" bIns="18000" anchor="ctr" anchorCtr="0">
            <a:spAutoFit/>
          </a:bodyPr>
          <a:lstStyle/>
          <a:p>
            <a:pPr marL="0" indent="0">
              <a:buNone/>
            </a:pPr>
            <a:r>
              <a:rPr lang="en-US" b="1" noProof="0" dirty="0">
                <a:latin typeface="Arial" panose="020B0604020202020204" pitchFamily="34" charset="0"/>
                <a:cs typeface="Arial" panose="020B0604020202020204" pitchFamily="34" charset="0"/>
              </a:rPr>
              <a:t>What Is High-Stall Speed Converter? </a:t>
            </a:r>
            <a:r>
              <a:rPr lang="en-US" noProof="0" dirty="0">
                <a:latin typeface="Arial" panose="020B0604020202020204" pitchFamily="34" charset="0"/>
                <a:cs typeface="Arial" panose="020B0604020202020204" pitchFamily="34" charset="0"/>
              </a:rPr>
              <a:t>A high-stall speed converter called a loose converter. A low-stall speed converter called a tight converter. When vehicle is still, turbine is not rotating. As vehicle accelerates, engine </a:t>
            </a:r>
            <a:r>
              <a:rPr lang="en-US" spc="-200" noProof="0" dirty="0">
                <a:latin typeface="Arial" panose="020B0604020202020204" pitchFamily="34" charset="0"/>
                <a:cs typeface="Arial" panose="020B0604020202020204" pitchFamily="34" charset="0"/>
              </a:rPr>
              <a:t>R P </a:t>
            </a:r>
            <a:r>
              <a:rPr lang="en-US" noProof="0" dirty="0">
                <a:latin typeface="Arial" panose="020B0604020202020204" pitchFamily="34" charset="0"/>
                <a:cs typeface="Arial" panose="020B0604020202020204" pitchFamily="34" charset="0"/>
              </a:rPr>
              <a:t>M increases to torque capacity of converter (stall speed) and then it stabilizes. As turbine speed increases, engine speed also increases. A loose converter allows a higher engine </a:t>
            </a:r>
            <a:r>
              <a:rPr lang="en-US" spc="-200" noProof="0" dirty="0">
                <a:latin typeface="Arial" panose="020B0604020202020204" pitchFamily="34" charset="0"/>
                <a:cs typeface="Arial" panose="020B0604020202020204" pitchFamily="34" charset="0"/>
              </a:rPr>
              <a:t>R P </a:t>
            </a:r>
            <a:r>
              <a:rPr lang="en-US" noProof="0" dirty="0">
                <a:latin typeface="Arial" panose="020B0604020202020204" pitchFamily="34" charset="0"/>
                <a:cs typeface="Arial" panose="020B0604020202020204" pitchFamily="34" charset="0"/>
              </a:rPr>
              <a:t>M relative to turbine </a:t>
            </a:r>
            <a:r>
              <a:rPr lang="en-US" spc="-200" noProof="0" dirty="0">
                <a:latin typeface="Arial" panose="020B0604020202020204" pitchFamily="34" charset="0"/>
                <a:cs typeface="Arial" panose="020B0604020202020204" pitchFamily="34" charset="0"/>
              </a:rPr>
              <a:t>R P </a:t>
            </a:r>
            <a:r>
              <a:rPr lang="en-US" noProof="0" dirty="0">
                <a:latin typeface="Arial" panose="020B0604020202020204" pitchFamily="34" charset="0"/>
                <a:cs typeface="Arial" panose="020B0604020202020204" pitchFamily="34" charset="0"/>
              </a:rPr>
              <a:t>M. Stall speed of converter is determined by: torque, diameter, angle of impeller vanes, &amp; angle of stator vanes. High-torque engine has ability to turn impeller faster against a stalled turbine than small or weak engine. Low-torque engine is normally equipped with a looser converter. If converter is too tight, engine </a:t>
            </a:r>
            <a:r>
              <a:rPr lang="en-US" spc="-200" noProof="0" dirty="0">
                <a:latin typeface="Arial" panose="020B0604020202020204" pitchFamily="34" charset="0"/>
                <a:cs typeface="Arial" panose="020B0604020202020204" pitchFamily="34" charset="0"/>
              </a:rPr>
              <a:t>R P </a:t>
            </a:r>
            <a:r>
              <a:rPr lang="en-US" noProof="0" dirty="0">
                <a:latin typeface="Arial" panose="020B0604020202020204" pitchFamily="34" charset="0"/>
                <a:cs typeface="Arial" panose="020B0604020202020204" pitchFamily="34" charset="0"/>
              </a:rPr>
              <a:t>M cannot increase to point of usable power and vehicle would lose acceleration and performance. A converter that is too loose will cause engine to operate at excessive speed. The result will be poor fuel economy, noise, and reduced performance because of the excessive slippage. In production, the torque converter capacity/ stall speed is matched to the engine size and vehicle weight to produce the best vehicle performance and fuel economy. Depending on the engine, different converters are used with a transmission model.</a:t>
            </a:r>
          </a:p>
        </p:txBody>
      </p:sp>
    </p:spTree>
    <p:extLst>
      <p:ext uri="{BB962C8B-B14F-4D97-AF65-F5344CB8AC3E}">
        <p14:creationId xmlns:p14="http://schemas.microsoft.com/office/powerpoint/2010/main" val="3719566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6" y="2535524"/>
            <a:ext cx="8266723" cy="1144347"/>
          </a:xfrm>
        </p:spPr>
        <p:txBody>
          <a:bodyPr wrap="square" lIns="0" tIns="18000" rIns="0" bIns="18000" anchor="ctr" anchorCtr="0">
            <a:spAutoFit/>
          </a:bodyPr>
          <a:lstStyle/>
          <a:p>
            <a:pPr algn="ctr"/>
            <a:r>
              <a:rPr lang="en-US" noProof="0" dirty="0"/>
              <a:t> Installing A Higher Stall Speed Torque Converter - Photo Sequence</a:t>
            </a:r>
            <a:endParaRPr lang="en-US" sz="2800" noProof="0" dirty="0">
              <a:solidFill>
                <a:srgbClr val="FF0000"/>
              </a:solidFill>
            </a:endParaRPr>
          </a:p>
        </p:txBody>
      </p:sp>
    </p:spTree>
    <p:extLst>
      <p:ext uri="{BB962C8B-B14F-4D97-AF65-F5344CB8AC3E}">
        <p14:creationId xmlns:p14="http://schemas.microsoft.com/office/powerpoint/2010/main" val="3995959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7782"/>
            <a:ext cx="8266723" cy="2252343"/>
          </a:xfrm>
        </p:spPr>
        <p:txBody>
          <a:bodyPr wrap="square" lIns="0" tIns="18000" rIns="0" bIns="18000" anchor="ctr" anchorCtr="0">
            <a:spAutoFit/>
          </a:bodyPr>
          <a:lstStyle/>
          <a:p>
            <a:r>
              <a:rPr lang="en-US" noProof="0" dirty="0"/>
              <a:t>1. Restored 1971 Chevrolet Camaro has an aftermarket high-lift camshaft and does not idle correctly in drive with the stock torque converter. </a:t>
            </a:r>
          </a:p>
        </p:txBody>
      </p:sp>
      <p:pic>
        <p:nvPicPr>
          <p:cNvPr id="5" name="Picture 4" descr="In this image, a high hyphen lift camshaft is shown. A circular disc is shown in the middle of the image. There are many wires and other elements around it.">
            <a:extLst>
              <a:ext uri="{FF2B5EF4-FFF2-40B4-BE49-F238E27FC236}">
                <a16:creationId xmlns:a16="http://schemas.microsoft.com/office/drawing/2014/main" id="{1688E86B-0005-B2ED-F6EA-95853A9CCEB6}"/>
              </a:ext>
            </a:extLst>
          </p:cNvPr>
          <p:cNvPicPr>
            <a:picLocks noChangeAspect="1"/>
          </p:cNvPicPr>
          <p:nvPr/>
        </p:nvPicPr>
        <p:blipFill rotWithShape="1">
          <a:blip r:embed="rId2"/>
          <a:srcRect b="8368"/>
          <a:stretch/>
        </p:blipFill>
        <p:spPr>
          <a:xfrm>
            <a:off x="2095142" y="2672652"/>
            <a:ext cx="4953716" cy="3708614"/>
          </a:xfrm>
          <a:prstGeom prst="rect">
            <a:avLst/>
          </a:prstGeom>
        </p:spPr>
      </p:pic>
    </p:spTree>
    <p:extLst>
      <p:ext uri="{BB962C8B-B14F-4D97-AF65-F5344CB8AC3E}">
        <p14:creationId xmlns:p14="http://schemas.microsoft.com/office/powerpoint/2010/main" val="3221993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0412"/>
            <a:ext cx="8266723" cy="2806341"/>
          </a:xfrm>
        </p:spPr>
        <p:txBody>
          <a:bodyPr wrap="square" lIns="0" tIns="18000" rIns="0" bIns="18000" anchor="ctr" anchorCtr="0">
            <a:spAutoFit/>
          </a:bodyPr>
          <a:lstStyle/>
          <a:p>
            <a:r>
              <a:rPr lang="en-US" noProof="0" dirty="0"/>
              <a:t>2. Stall speed of stock torque converter was tested at 1850 </a:t>
            </a:r>
            <a:r>
              <a:rPr lang="en-US" spc="-500" noProof="0" dirty="0"/>
              <a:t>R P </a:t>
            </a:r>
            <a:r>
              <a:rPr lang="en-US" noProof="0" dirty="0"/>
              <a:t>M , which is normal for stock engine but not for an engine equipped with a high-performance camshaft. </a:t>
            </a:r>
          </a:p>
        </p:txBody>
      </p:sp>
      <p:pic>
        <p:nvPicPr>
          <p:cNvPr id="5" name="Picture 4" descr="The dashboard of a car is shown.&#10;Long description is available in notes, Press F6.">
            <a:extLst>
              <a:ext uri="{FF2B5EF4-FFF2-40B4-BE49-F238E27FC236}">
                <a16:creationId xmlns:a16="http://schemas.microsoft.com/office/drawing/2014/main" id="{4CECCF1F-91D4-4F66-B42B-BB5013401B18}"/>
              </a:ext>
            </a:extLst>
          </p:cNvPr>
          <p:cNvPicPr>
            <a:picLocks noChangeAspect="1"/>
          </p:cNvPicPr>
          <p:nvPr/>
        </p:nvPicPr>
        <p:blipFill rotWithShape="1">
          <a:blip r:embed="rId3"/>
          <a:srcRect b="8376"/>
          <a:stretch/>
        </p:blipFill>
        <p:spPr>
          <a:xfrm>
            <a:off x="2415424" y="3121223"/>
            <a:ext cx="4336596" cy="3253242"/>
          </a:xfrm>
          <a:prstGeom prst="rect">
            <a:avLst/>
          </a:prstGeom>
        </p:spPr>
      </p:pic>
    </p:spTree>
    <p:extLst>
      <p:ext uri="{BB962C8B-B14F-4D97-AF65-F5344CB8AC3E}">
        <p14:creationId xmlns:p14="http://schemas.microsoft.com/office/powerpoint/2010/main" val="1012118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Torque Converter Terminology</a:t>
            </a:r>
          </a:p>
        </p:txBody>
      </p:sp>
      <p:sp>
        <p:nvSpPr>
          <p:cNvPr id="27651" name="Content Placeholder 2"/>
          <p:cNvSpPr>
            <a:spLocks noGrp="1"/>
          </p:cNvSpPr>
          <p:nvPr>
            <p:ph sz="quarter" idx="13"/>
          </p:nvPr>
        </p:nvSpPr>
        <p:spPr>
          <a:xfrm>
            <a:off x="445476" y="1130379"/>
            <a:ext cx="8266723" cy="4268279"/>
          </a:xfrm>
          <a:prstGeom prst="rect">
            <a:avLst/>
          </a:prstGeom>
        </p:spPr>
        <p:txBody>
          <a:bodyPr wrap="square" lIns="0" tIns="18000" rIns="0" bIns="18000" anchor="ctr" anchorCtr="0">
            <a:spAutoFit/>
          </a:bodyPr>
          <a:lstStyle/>
          <a:p>
            <a:pPr marL="342000" indent="-342000">
              <a:spcBef>
                <a:spcPts val="600"/>
              </a:spcBef>
            </a:pPr>
            <a:r>
              <a:rPr lang="en-US" sz="2400" noProof="0" dirty="0"/>
              <a:t>Three major parts of torque converter are turbine, impeller, and stator.</a:t>
            </a:r>
          </a:p>
          <a:p>
            <a:pPr lvl="1" indent="-342000"/>
            <a:r>
              <a:rPr lang="en-US" sz="2400" noProof="0" dirty="0"/>
              <a:t>Torque converter contains stator mounted on one-way clutch </a:t>
            </a:r>
          </a:p>
          <a:p>
            <a:pPr lvl="1" indent="-342000"/>
            <a:r>
              <a:rPr lang="en-US" sz="2400" noProof="0" dirty="0"/>
              <a:t>Stator is the reaction member of torque converter</a:t>
            </a:r>
          </a:p>
          <a:p>
            <a:pPr lvl="1" indent="-342000"/>
            <a:r>
              <a:rPr lang="en-US" sz="2400" noProof="0" dirty="0"/>
              <a:t>Impeller is the driving member and rotates with engine</a:t>
            </a:r>
          </a:p>
          <a:p>
            <a:pPr lvl="1" indent="-342000"/>
            <a:r>
              <a:rPr lang="en-US" sz="2400" dirty="0"/>
              <a:t>It is </a:t>
            </a:r>
            <a:r>
              <a:rPr lang="en-US" sz="2400" noProof="0" dirty="0"/>
              <a:t>Located on the transmission side of converter</a:t>
            </a:r>
          </a:p>
          <a:p>
            <a:pPr lvl="1" indent="-342000"/>
            <a:r>
              <a:rPr lang="en-US" sz="2400" noProof="0" dirty="0"/>
              <a:t>Turbine is located on engine side of converter. </a:t>
            </a:r>
          </a:p>
          <a:p>
            <a:pPr lvl="1" indent="-342000"/>
            <a:r>
              <a:rPr lang="en-US" sz="2400" noProof="0" dirty="0"/>
              <a:t>Impeller vanes pick up fluid in converter housing </a:t>
            </a:r>
          </a:p>
          <a:p>
            <a:pPr lvl="1" indent="-342000"/>
            <a:r>
              <a:rPr lang="en-US" sz="2400" noProof="0" dirty="0"/>
              <a:t>Direct it toward turbine</a:t>
            </a:r>
          </a:p>
        </p:txBody>
      </p:sp>
    </p:spTree>
    <p:extLst>
      <p:ext uri="{BB962C8B-B14F-4D97-AF65-F5344CB8AC3E}">
        <p14:creationId xmlns:p14="http://schemas.microsoft.com/office/powerpoint/2010/main" val="13282929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6446"/>
            <a:ext cx="8266723" cy="590349"/>
          </a:xfrm>
        </p:spPr>
        <p:txBody>
          <a:bodyPr wrap="square" lIns="0" tIns="18000" rIns="0" bIns="18000" anchor="ctr" anchorCtr="0">
            <a:spAutoFit/>
          </a:bodyPr>
          <a:lstStyle/>
          <a:p>
            <a:r>
              <a:rPr lang="en-US" noProof="0" dirty="0"/>
              <a:t>3. The inspection cover is removed.</a:t>
            </a:r>
          </a:p>
        </p:txBody>
      </p:sp>
      <p:pic>
        <p:nvPicPr>
          <p:cNvPr id="5" name="Picture 4" descr="The gloved hands of a person are shown to remove the inspection cover of the torque converter.">
            <a:extLst>
              <a:ext uri="{FF2B5EF4-FFF2-40B4-BE49-F238E27FC236}">
                <a16:creationId xmlns:a16="http://schemas.microsoft.com/office/drawing/2014/main" id="{8C483644-C92B-A88F-BF06-B31673DC3E50}"/>
              </a:ext>
            </a:extLst>
          </p:cNvPr>
          <p:cNvPicPr>
            <a:picLocks noChangeAspect="1"/>
          </p:cNvPicPr>
          <p:nvPr/>
        </p:nvPicPr>
        <p:blipFill rotWithShape="1">
          <a:blip r:embed="rId2"/>
          <a:srcRect b="8624"/>
          <a:stretch/>
        </p:blipFill>
        <p:spPr>
          <a:xfrm>
            <a:off x="1047449" y="1082777"/>
            <a:ext cx="7072546" cy="5291355"/>
          </a:xfrm>
          <a:prstGeom prst="rect">
            <a:avLst/>
          </a:prstGeom>
        </p:spPr>
      </p:pic>
    </p:spTree>
    <p:extLst>
      <p:ext uri="{BB962C8B-B14F-4D97-AF65-F5344CB8AC3E}">
        <p14:creationId xmlns:p14="http://schemas.microsoft.com/office/powerpoint/2010/main" val="4234389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7473"/>
            <a:ext cx="8266723" cy="2252343"/>
          </a:xfrm>
        </p:spPr>
        <p:txBody>
          <a:bodyPr wrap="square" lIns="0" tIns="18000" rIns="0" bIns="18000" anchor="ctr" anchorCtr="0">
            <a:spAutoFit/>
          </a:bodyPr>
          <a:lstStyle/>
          <a:p>
            <a:r>
              <a:rPr lang="en-US" noProof="0" dirty="0"/>
              <a:t>4. The torque converter retaining bolts are removed requiring the engine be rotated using a</a:t>
            </a:r>
            <a:r>
              <a:rPr lang="en-US" baseline="0" noProof="0" dirty="0"/>
              <a:t> </a:t>
            </a:r>
            <a:r>
              <a:rPr lang="en-US" noProof="0" dirty="0"/>
              <a:t>flywheel</a:t>
            </a:r>
            <a:r>
              <a:rPr lang="en-US" baseline="0" noProof="0" dirty="0"/>
              <a:t> </a:t>
            </a:r>
            <a:r>
              <a:rPr lang="en-US" noProof="0" dirty="0"/>
              <a:t>turning tool.</a:t>
            </a:r>
          </a:p>
        </p:txBody>
      </p:sp>
      <p:pic>
        <p:nvPicPr>
          <p:cNvPr id="5" name="Picture 4" descr="The image shows that the bolt has been removed from the top of the torque converter. A flywheel turning tool is used.  &#10;">
            <a:extLst>
              <a:ext uri="{FF2B5EF4-FFF2-40B4-BE49-F238E27FC236}">
                <a16:creationId xmlns:a16="http://schemas.microsoft.com/office/drawing/2014/main" id="{37D00D32-E2DE-594E-E13F-A53AD42DAA32}"/>
              </a:ext>
            </a:extLst>
          </p:cNvPr>
          <p:cNvPicPr>
            <a:picLocks noChangeAspect="1"/>
          </p:cNvPicPr>
          <p:nvPr/>
        </p:nvPicPr>
        <p:blipFill rotWithShape="1">
          <a:blip r:embed="rId2"/>
          <a:srcRect b="8376"/>
          <a:stretch/>
        </p:blipFill>
        <p:spPr>
          <a:xfrm>
            <a:off x="2070374" y="2628975"/>
            <a:ext cx="5003253" cy="3745371"/>
          </a:xfrm>
          <a:prstGeom prst="rect">
            <a:avLst/>
          </a:prstGeom>
        </p:spPr>
      </p:pic>
    </p:spTree>
    <p:extLst>
      <p:ext uri="{BB962C8B-B14F-4D97-AF65-F5344CB8AC3E}">
        <p14:creationId xmlns:p14="http://schemas.microsoft.com/office/powerpoint/2010/main" val="4056113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212522"/>
            <a:ext cx="8266723" cy="1144347"/>
          </a:xfrm>
        </p:spPr>
        <p:txBody>
          <a:bodyPr wrap="square" lIns="0" tIns="18000" rIns="0" bIns="18000" anchor="ctr" anchorCtr="0">
            <a:spAutoFit/>
          </a:bodyPr>
          <a:lstStyle/>
          <a:p>
            <a:r>
              <a:rPr lang="en-US" noProof="0" dirty="0"/>
              <a:t>5. The speedometer cable was removed.</a:t>
            </a:r>
          </a:p>
        </p:txBody>
      </p:sp>
      <p:pic>
        <p:nvPicPr>
          <p:cNvPr id="5" name="Picture 4" descr="The image shows the speedometer wire being pulled out from the machinery.">
            <a:extLst>
              <a:ext uri="{FF2B5EF4-FFF2-40B4-BE49-F238E27FC236}">
                <a16:creationId xmlns:a16="http://schemas.microsoft.com/office/drawing/2014/main" id="{A9692E12-9E7B-D874-D909-6E451C76F5ED}"/>
              </a:ext>
            </a:extLst>
          </p:cNvPr>
          <p:cNvPicPr>
            <a:picLocks noChangeAspect="1"/>
          </p:cNvPicPr>
          <p:nvPr/>
        </p:nvPicPr>
        <p:blipFill rotWithShape="1">
          <a:blip r:embed="rId2"/>
          <a:srcRect b="8547"/>
          <a:stretch/>
        </p:blipFill>
        <p:spPr>
          <a:xfrm>
            <a:off x="1328306" y="1535451"/>
            <a:ext cx="6487389" cy="4842164"/>
          </a:xfrm>
          <a:prstGeom prst="rect">
            <a:avLst/>
          </a:prstGeom>
        </p:spPr>
      </p:pic>
    </p:spTree>
    <p:extLst>
      <p:ext uri="{BB962C8B-B14F-4D97-AF65-F5344CB8AC3E}">
        <p14:creationId xmlns:p14="http://schemas.microsoft.com/office/powerpoint/2010/main" val="2724187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212522"/>
            <a:ext cx="8266723" cy="1144347"/>
          </a:xfrm>
        </p:spPr>
        <p:txBody>
          <a:bodyPr wrap="square" lIns="0" tIns="18000" rIns="0" bIns="18000" anchor="ctr" anchorCtr="0">
            <a:spAutoFit/>
          </a:bodyPr>
          <a:lstStyle/>
          <a:p>
            <a:r>
              <a:rPr lang="en-US" noProof="0" dirty="0"/>
              <a:t>6. The vacuum hose to the modulator valve was removed.</a:t>
            </a:r>
          </a:p>
        </p:txBody>
      </p:sp>
      <p:pic>
        <p:nvPicPr>
          <p:cNvPr id="5" name="Picture 4" descr="The image shows the removed u-shaped hose from the modulator valve.">
            <a:extLst>
              <a:ext uri="{FF2B5EF4-FFF2-40B4-BE49-F238E27FC236}">
                <a16:creationId xmlns:a16="http://schemas.microsoft.com/office/drawing/2014/main" id="{8B836ED7-E1AB-FFC0-6D62-8A9AB2AE58CB}"/>
              </a:ext>
            </a:extLst>
          </p:cNvPr>
          <p:cNvPicPr>
            <a:picLocks noChangeAspect="1"/>
          </p:cNvPicPr>
          <p:nvPr/>
        </p:nvPicPr>
        <p:blipFill rotWithShape="1">
          <a:blip r:embed="rId2"/>
          <a:srcRect b="8205"/>
          <a:stretch/>
        </p:blipFill>
        <p:spPr>
          <a:xfrm>
            <a:off x="1331752" y="1514677"/>
            <a:ext cx="6480497" cy="4860267"/>
          </a:xfrm>
          <a:prstGeom prst="rect">
            <a:avLst/>
          </a:prstGeom>
        </p:spPr>
      </p:pic>
    </p:spTree>
    <p:extLst>
      <p:ext uri="{BB962C8B-B14F-4D97-AF65-F5344CB8AC3E}">
        <p14:creationId xmlns:p14="http://schemas.microsoft.com/office/powerpoint/2010/main" val="493647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212522"/>
            <a:ext cx="8266723" cy="1144347"/>
          </a:xfrm>
        </p:spPr>
        <p:txBody>
          <a:bodyPr wrap="square" lIns="0" tIns="18000" rIns="0" bIns="18000" anchor="ctr" anchorCtr="0">
            <a:spAutoFit/>
          </a:bodyPr>
          <a:lstStyle/>
          <a:p>
            <a:r>
              <a:rPr lang="en-US" noProof="0" dirty="0"/>
              <a:t>7. The cooling lines and the dip stick tube are removed.</a:t>
            </a:r>
          </a:p>
        </p:txBody>
      </p:sp>
      <p:pic>
        <p:nvPicPr>
          <p:cNvPr id="5" name="Picture 4" descr="The image shows the removal of a pipe from its enclosure. The dip stick tube is also removed from its enclosure.">
            <a:extLst>
              <a:ext uri="{FF2B5EF4-FFF2-40B4-BE49-F238E27FC236}">
                <a16:creationId xmlns:a16="http://schemas.microsoft.com/office/drawing/2014/main" id="{9091F4D3-81D2-D345-1CED-282DB90459A2}"/>
              </a:ext>
            </a:extLst>
          </p:cNvPr>
          <p:cNvPicPr>
            <a:picLocks noChangeAspect="1"/>
          </p:cNvPicPr>
          <p:nvPr/>
        </p:nvPicPr>
        <p:blipFill rotWithShape="1">
          <a:blip r:embed="rId2"/>
          <a:srcRect b="8547"/>
          <a:stretch/>
        </p:blipFill>
        <p:spPr>
          <a:xfrm>
            <a:off x="1318034" y="1487794"/>
            <a:ext cx="6531377" cy="4890586"/>
          </a:xfrm>
          <a:prstGeom prst="rect">
            <a:avLst/>
          </a:prstGeom>
        </p:spPr>
      </p:pic>
    </p:spTree>
    <p:extLst>
      <p:ext uri="{BB962C8B-B14F-4D97-AF65-F5344CB8AC3E}">
        <p14:creationId xmlns:p14="http://schemas.microsoft.com/office/powerpoint/2010/main" val="4134346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7782"/>
            <a:ext cx="8266723" cy="2252343"/>
          </a:xfrm>
        </p:spPr>
        <p:txBody>
          <a:bodyPr wrap="square" lIns="0" tIns="18000" rIns="0" bIns="18000" anchor="ctr" anchorCtr="0">
            <a:spAutoFit/>
          </a:bodyPr>
          <a:lstStyle/>
          <a:p>
            <a:r>
              <a:rPr lang="en-US" noProof="0" dirty="0"/>
              <a:t>8. After removing driveshaft, cross member was unbolted and removed after supporting the transmission using a transmission jack.</a:t>
            </a:r>
          </a:p>
        </p:txBody>
      </p:sp>
      <p:pic>
        <p:nvPicPr>
          <p:cNvPr id="5" name="Picture 4" descr="In this image, the hands of a person are seen removing the cross member. The transmission is supported using a transmission jack.">
            <a:extLst>
              <a:ext uri="{FF2B5EF4-FFF2-40B4-BE49-F238E27FC236}">
                <a16:creationId xmlns:a16="http://schemas.microsoft.com/office/drawing/2014/main" id="{1BAB86CB-4B19-3339-84D0-C5ECC865FE43}"/>
              </a:ext>
            </a:extLst>
          </p:cNvPr>
          <p:cNvPicPr>
            <a:picLocks noChangeAspect="1"/>
          </p:cNvPicPr>
          <p:nvPr/>
        </p:nvPicPr>
        <p:blipFill rotWithShape="1">
          <a:blip r:embed="rId2"/>
          <a:srcRect b="8718"/>
          <a:stretch/>
        </p:blipFill>
        <p:spPr>
          <a:xfrm>
            <a:off x="1994572" y="2532530"/>
            <a:ext cx="5154857" cy="3844460"/>
          </a:xfrm>
          <a:prstGeom prst="rect">
            <a:avLst/>
          </a:prstGeom>
        </p:spPr>
      </p:pic>
    </p:spTree>
    <p:extLst>
      <p:ext uri="{BB962C8B-B14F-4D97-AF65-F5344CB8AC3E}">
        <p14:creationId xmlns:p14="http://schemas.microsoft.com/office/powerpoint/2010/main" val="2747131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205461"/>
            <a:ext cx="8266723" cy="1698345"/>
          </a:xfrm>
        </p:spPr>
        <p:txBody>
          <a:bodyPr wrap="square" lIns="0" tIns="18000" rIns="0" bIns="18000" anchor="ctr" anchorCtr="0">
            <a:spAutoFit/>
          </a:bodyPr>
          <a:lstStyle/>
          <a:p>
            <a:r>
              <a:rPr lang="en-US" noProof="0" dirty="0"/>
              <a:t>9. The bell housing bolts were removed using a long extension and a swivel socket.</a:t>
            </a:r>
          </a:p>
        </p:txBody>
      </p:sp>
      <p:pic>
        <p:nvPicPr>
          <p:cNvPr id="5" name="Picture 4" descr="In this image, the bell housing bolts are seen being removed by using a long extension and a swivel socket.  ">
            <a:extLst>
              <a:ext uri="{FF2B5EF4-FFF2-40B4-BE49-F238E27FC236}">
                <a16:creationId xmlns:a16="http://schemas.microsoft.com/office/drawing/2014/main" id="{473AA4E2-0166-6973-1CF8-F4D8E0619A3B}"/>
              </a:ext>
            </a:extLst>
          </p:cNvPr>
          <p:cNvPicPr>
            <a:picLocks noChangeAspect="1"/>
          </p:cNvPicPr>
          <p:nvPr/>
        </p:nvPicPr>
        <p:blipFill rotWithShape="1">
          <a:blip r:embed="rId2"/>
          <a:srcRect b="8376"/>
          <a:stretch/>
        </p:blipFill>
        <p:spPr>
          <a:xfrm>
            <a:off x="1696444" y="2044250"/>
            <a:ext cx="5751113" cy="4305208"/>
          </a:xfrm>
          <a:prstGeom prst="rect">
            <a:avLst/>
          </a:prstGeom>
        </p:spPr>
      </p:pic>
    </p:spTree>
    <p:extLst>
      <p:ext uri="{BB962C8B-B14F-4D97-AF65-F5344CB8AC3E}">
        <p14:creationId xmlns:p14="http://schemas.microsoft.com/office/powerpoint/2010/main" val="3968196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205461"/>
            <a:ext cx="8266723" cy="1698345"/>
          </a:xfrm>
        </p:spPr>
        <p:txBody>
          <a:bodyPr wrap="square" lIns="0" tIns="18000" rIns="0" bIns="18000" anchor="ctr" anchorCtr="0">
            <a:spAutoFit/>
          </a:bodyPr>
          <a:lstStyle/>
          <a:p>
            <a:r>
              <a:rPr lang="en-US" noProof="0" dirty="0"/>
              <a:t>10. The transmission is removed from the engine with the torque converter still in place.</a:t>
            </a:r>
          </a:p>
        </p:txBody>
      </p:sp>
      <p:pic>
        <p:nvPicPr>
          <p:cNvPr id="5" name="Picture 4" descr="In this image, the transmission is being removed from the engine.&#10;">
            <a:extLst>
              <a:ext uri="{FF2B5EF4-FFF2-40B4-BE49-F238E27FC236}">
                <a16:creationId xmlns:a16="http://schemas.microsoft.com/office/drawing/2014/main" id="{E5778834-038D-36C6-02B6-CFF2D9FF97AE}"/>
              </a:ext>
            </a:extLst>
          </p:cNvPr>
          <p:cNvPicPr>
            <a:picLocks noChangeAspect="1"/>
          </p:cNvPicPr>
          <p:nvPr/>
        </p:nvPicPr>
        <p:blipFill rotWithShape="1">
          <a:blip r:embed="rId3"/>
          <a:srcRect b="8718"/>
          <a:stretch/>
        </p:blipFill>
        <p:spPr>
          <a:xfrm>
            <a:off x="1556749" y="2009184"/>
            <a:ext cx="6053947" cy="4375355"/>
          </a:xfrm>
          <a:prstGeom prst="rect">
            <a:avLst/>
          </a:prstGeom>
        </p:spPr>
      </p:pic>
    </p:spTree>
    <p:extLst>
      <p:ext uri="{BB962C8B-B14F-4D97-AF65-F5344CB8AC3E}">
        <p14:creationId xmlns:p14="http://schemas.microsoft.com/office/powerpoint/2010/main" val="3001153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3429"/>
            <a:ext cx="8266723" cy="1698345"/>
          </a:xfrm>
        </p:spPr>
        <p:txBody>
          <a:bodyPr wrap="square" lIns="0" tIns="18000" rIns="0" bIns="18000" anchor="ctr" anchorCtr="0">
            <a:spAutoFit/>
          </a:bodyPr>
          <a:lstStyle/>
          <a:p>
            <a:r>
              <a:rPr lang="en-US" noProof="0" dirty="0"/>
              <a:t>11. The flexplate was inspected for cracks or worn ring gear teeth and found to be normal.</a:t>
            </a:r>
          </a:p>
        </p:txBody>
      </p:sp>
      <p:pic>
        <p:nvPicPr>
          <p:cNvPr id="4" name="Picture 3" descr="In this image, the flex plate is shown. Around the central groove, six holes are seen. ">
            <a:extLst>
              <a:ext uri="{FF2B5EF4-FFF2-40B4-BE49-F238E27FC236}">
                <a16:creationId xmlns:a16="http://schemas.microsoft.com/office/drawing/2014/main" id="{1FEFD967-3901-EB5E-53BA-429C7127A956}"/>
              </a:ext>
            </a:extLst>
          </p:cNvPr>
          <p:cNvPicPr>
            <a:picLocks noChangeAspect="1"/>
          </p:cNvPicPr>
          <p:nvPr/>
        </p:nvPicPr>
        <p:blipFill rotWithShape="1">
          <a:blip r:embed="rId2"/>
          <a:srcRect b="9059"/>
          <a:stretch/>
        </p:blipFill>
        <p:spPr>
          <a:xfrm>
            <a:off x="1798674" y="2158322"/>
            <a:ext cx="5570096" cy="4147409"/>
          </a:xfrm>
          <a:prstGeom prst="rect">
            <a:avLst/>
          </a:prstGeom>
        </p:spPr>
      </p:pic>
    </p:spTree>
    <p:extLst>
      <p:ext uri="{BB962C8B-B14F-4D97-AF65-F5344CB8AC3E}">
        <p14:creationId xmlns:p14="http://schemas.microsoft.com/office/powerpoint/2010/main" val="3785283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7782"/>
            <a:ext cx="8266723" cy="2252343"/>
          </a:xfrm>
        </p:spPr>
        <p:txBody>
          <a:bodyPr wrap="square" lIns="0" tIns="18000" rIns="0" bIns="18000" anchor="ctr" anchorCtr="0">
            <a:spAutoFit/>
          </a:bodyPr>
          <a:lstStyle/>
          <a:p>
            <a:r>
              <a:rPr lang="en-US" noProof="0" dirty="0"/>
              <a:t>12. Torque converter was removed &amp; front seal found to be leaking. All seals were replaced before it was</a:t>
            </a:r>
            <a:r>
              <a:rPr lang="en-US" baseline="0" noProof="0" dirty="0"/>
              <a:t> </a:t>
            </a:r>
            <a:r>
              <a:rPr lang="en-US" noProof="0" dirty="0"/>
              <a:t>returned to the customer. </a:t>
            </a:r>
          </a:p>
        </p:txBody>
      </p:sp>
      <p:pic>
        <p:nvPicPr>
          <p:cNvPr id="5" name="Picture 4" descr="In this image, the torque converter is not present in the transmission. A long shaft is shown with the lower end enclosed inside a disc that is bolted down.">
            <a:extLst>
              <a:ext uri="{FF2B5EF4-FFF2-40B4-BE49-F238E27FC236}">
                <a16:creationId xmlns:a16="http://schemas.microsoft.com/office/drawing/2014/main" id="{E74750C2-7AA4-9A65-5060-5F2238E4D6B2}"/>
              </a:ext>
            </a:extLst>
          </p:cNvPr>
          <p:cNvPicPr>
            <a:picLocks noChangeAspect="1"/>
          </p:cNvPicPr>
          <p:nvPr/>
        </p:nvPicPr>
        <p:blipFill rotWithShape="1">
          <a:blip r:embed="rId2"/>
          <a:srcRect b="8718"/>
          <a:stretch/>
        </p:blipFill>
        <p:spPr>
          <a:xfrm>
            <a:off x="2119666" y="2625833"/>
            <a:ext cx="4904669" cy="3657871"/>
          </a:xfrm>
          <a:prstGeom prst="rect">
            <a:avLst/>
          </a:prstGeom>
        </p:spPr>
      </p:pic>
    </p:spTree>
    <p:extLst>
      <p:ext uri="{BB962C8B-B14F-4D97-AF65-F5344CB8AC3E}">
        <p14:creationId xmlns:p14="http://schemas.microsoft.com/office/powerpoint/2010/main" val="139431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202685"/>
            <a:ext cx="8268818" cy="590349"/>
          </a:xfrm>
        </p:spPr>
        <p:txBody>
          <a:bodyPr wrap="square" lIns="0" tIns="18000" rIns="0" bIns="18000" anchor="ctr" anchorCtr="0">
            <a:spAutoFit/>
          </a:bodyPr>
          <a:lstStyle/>
          <a:p>
            <a:r>
              <a:rPr lang="en-US" noProof="0" dirty="0"/>
              <a:t>Figure 6.2</a:t>
            </a:r>
          </a:p>
        </p:txBody>
      </p:sp>
      <p:sp>
        <p:nvSpPr>
          <p:cNvPr id="7" name="Content Placeholder 6">
            <a:extLst>
              <a:ext uri="{FF2B5EF4-FFF2-40B4-BE49-F238E27FC236}">
                <a16:creationId xmlns:a16="http://schemas.microsoft.com/office/drawing/2014/main" id="{5816934C-F063-F7BF-EF9B-A3F48B3C53B6}"/>
              </a:ext>
            </a:extLst>
          </p:cNvPr>
          <p:cNvSpPr>
            <a:spLocks noGrp="1"/>
          </p:cNvSpPr>
          <p:nvPr>
            <p:ph sz="quarter" idx="13"/>
          </p:nvPr>
        </p:nvSpPr>
        <p:spPr>
          <a:xfrm>
            <a:off x="445476" y="1146887"/>
            <a:ext cx="8266723" cy="405683"/>
          </a:xfrm>
        </p:spPr>
        <p:txBody>
          <a:bodyPr wrap="square" lIns="0" tIns="18000" rIns="0" bIns="18000" anchor="ctr" anchorCtr="0">
            <a:spAutoFit/>
          </a:bodyPr>
          <a:lstStyle/>
          <a:p>
            <a:pPr marL="0" indent="0">
              <a:buNone/>
            </a:pPr>
            <a:r>
              <a:rPr lang="en-US" sz="2400" noProof="0" dirty="0"/>
              <a:t>Torque Converter</a:t>
            </a:r>
          </a:p>
        </p:txBody>
      </p:sp>
      <p:sp>
        <p:nvSpPr>
          <p:cNvPr id="8" name="Content Placeholder 7">
            <a:extLst>
              <a:ext uri="{FF2B5EF4-FFF2-40B4-BE49-F238E27FC236}">
                <a16:creationId xmlns:a16="http://schemas.microsoft.com/office/drawing/2014/main" id="{639081EC-9C64-AE14-387C-72999430C3B2}"/>
              </a:ext>
            </a:extLst>
          </p:cNvPr>
          <p:cNvSpPr>
            <a:spLocks noGrp="1"/>
          </p:cNvSpPr>
          <p:nvPr>
            <p:ph sz="quarter" idx="14"/>
          </p:nvPr>
        </p:nvSpPr>
        <p:spPr>
          <a:xfrm>
            <a:off x="445477" y="1742393"/>
            <a:ext cx="4126523" cy="1513679"/>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Torque converter bolts to the flexplate which is attached to the engine crankshaft and rotates at engine speed.</a:t>
            </a:r>
            <a:endParaRPr lang="en-US" sz="2400" noProof="0" dirty="0">
              <a:latin typeface="Arial" panose="020B0604020202020204" pitchFamily="34" charset="0"/>
              <a:cs typeface="Arial" panose="020B0604020202020204" pitchFamily="34" charset="0"/>
            </a:endParaRPr>
          </a:p>
        </p:txBody>
      </p:sp>
      <p:pic>
        <p:nvPicPr>
          <p:cNvPr id="4" name="Picture 3" descr="The image shows the torque converter indirectly connected to the engine crankshaft.&#10;Long description is available in notes, Press F6.">
            <a:extLst>
              <a:ext uri="{FF2B5EF4-FFF2-40B4-BE49-F238E27FC236}">
                <a16:creationId xmlns:a16="http://schemas.microsoft.com/office/drawing/2014/main" id="{B21D95A4-FF3A-F484-4F62-CC6361C3B2BA}"/>
              </a:ext>
            </a:extLst>
          </p:cNvPr>
          <p:cNvPicPr>
            <a:picLocks noChangeAspect="1"/>
          </p:cNvPicPr>
          <p:nvPr/>
        </p:nvPicPr>
        <p:blipFill rotWithShape="1">
          <a:blip r:embed="rId3"/>
          <a:srcRect b="5641"/>
          <a:stretch/>
        </p:blipFill>
        <p:spPr>
          <a:xfrm>
            <a:off x="4746613" y="1787802"/>
            <a:ext cx="3964852" cy="3974050"/>
          </a:xfrm>
          <a:prstGeom prst="rect">
            <a:avLst/>
          </a:prstGeom>
        </p:spPr>
      </p:pic>
    </p:spTree>
    <p:extLst>
      <p:ext uri="{BB962C8B-B14F-4D97-AF65-F5344CB8AC3E}">
        <p14:creationId xmlns:p14="http://schemas.microsoft.com/office/powerpoint/2010/main" val="226248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7782"/>
            <a:ext cx="8266723" cy="2252343"/>
          </a:xfrm>
        </p:spPr>
        <p:txBody>
          <a:bodyPr wrap="square" lIns="0" tIns="18000" rIns="0" bIns="18000" anchor="ctr" anchorCtr="0">
            <a:spAutoFit/>
          </a:bodyPr>
          <a:lstStyle/>
          <a:p>
            <a:r>
              <a:rPr lang="en-US" noProof="0" dirty="0"/>
              <a:t>13. New replacement higher stall speed converter is on left, is noticeably smaller in diameter than stock converter.</a:t>
            </a:r>
          </a:p>
        </p:txBody>
      </p:sp>
      <p:pic>
        <p:nvPicPr>
          <p:cNvPr id="5" name="Picture 4" descr="The image shows two converters. One is small and the other is larger. Both have a central hole and a raised ridge around the hole.">
            <a:extLst>
              <a:ext uri="{FF2B5EF4-FFF2-40B4-BE49-F238E27FC236}">
                <a16:creationId xmlns:a16="http://schemas.microsoft.com/office/drawing/2014/main" id="{39B9C00C-40CE-18CA-59C3-FC34EAF0195D}"/>
              </a:ext>
            </a:extLst>
          </p:cNvPr>
          <p:cNvPicPr>
            <a:picLocks noChangeAspect="1"/>
          </p:cNvPicPr>
          <p:nvPr/>
        </p:nvPicPr>
        <p:blipFill rotWithShape="1">
          <a:blip r:embed="rId2"/>
          <a:srcRect b="8205"/>
          <a:stretch/>
        </p:blipFill>
        <p:spPr>
          <a:xfrm>
            <a:off x="2087418" y="2537552"/>
            <a:ext cx="4992609" cy="3752359"/>
          </a:xfrm>
          <a:prstGeom prst="rect">
            <a:avLst/>
          </a:prstGeom>
        </p:spPr>
      </p:pic>
    </p:spTree>
    <p:extLst>
      <p:ext uri="{BB962C8B-B14F-4D97-AF65-F5344CB8AC3E}">
        <p14:creationId xmlns:p14="http://schemas.microsoft.com/office/powerpoint/2010/main" val="4262228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200799"/>
            <a:ext cx="8266723" cy="1144347"/>
          </a:xfrm>
        </p:spPr>
        <p:txBody>
          <a:bodyPr wrap="square" lIns="0" tIns="18000" rIns="0" bIns="18000" anchor="ctr" anchorCtr="0">
            <a:spAutoFit/>
          </a:bodyPr>
          <a:lstStyle/>
          <a:p>
            <a:r>
              <a:rPr lang="en-US" noProof="0" dirty="0"/>
              <a:t>14. The new torque converter is filled with </a:t>
            </a:r>
            <a:r>
              <a:rPr lang="en-US" spc="-500" noProof="0" dirty="0"/>
              <a:t>A T </a:t>
            </a:r>
            <a:r>
              <a:rPr lang="en-US" noProof="0" dirty="0"/>
              <a:t>F before being installed.</a:t>
            </a:r>
          </a:p>
        </p:txBody>
      </p:sp>
      <p:pic>
        <p:nvPicPr>
          <p:cNvPr id="5" name="Picture 4" descr="In the image, a small converter is shown and half of another converter is shown. A person wearing gloves is shown pouring some fluid from a can into the central hole of the small converter.">
            <a:extLst>
              <a:ext uri="{FF2B5EF4-FFF2-40B4-BE49-F238E27FC236}">
                <a16:creationId xmlns:a16="http://schemas.microsoft.com/office/drawing/2014/main" id="{423245D4-2538-24EC-EE36-707990452C7A}"/>
              </a:ext>
            </a:extLst>
          </p:cNvPr>
          <p:cNvPicPr>
            <a:picLocks noChangeAspect="1"/>
          </p:cNvPicPr>
          <p:nvPr/>
        </p:nvPicPr>
        <p:blipFill rotWithShape="1">
          <a:blip r:embed="rId2"/>
          <a:srcRect b="10417"/>
          <a:stretch/>
        </p:blipFill>
        <p:spPr>
          <a:xfrm>
            <a:off x="1232793" y="1784344"/>
            <a:ext cx="6678414" cy="4253342"/>
          </a:xfrm>
          <a:prstGeom prst="rect">
            <a:avLst/>
          </a:prstGeom>
        </p:spPr>
      </p:pic>
    </p:spTree>
    <p:extLst>
      <p:ext uri="{BB962C8B-B14F-4D97-AF65-F5344CB8AC3E}">
        <p14:creationId xmlns:p14="http://schemas.microsoft.com/office/powerpoint/2010/main" val="3353430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3429"/>
            <a:ext cx="8266723" cy="1698345"/>
          </a:xfrm>
        </p:spPr>
        <p:txBody>
          <a:bodyPr wrap="square" lIns="0" tIns="18000" rIns="0" bIns="18000" anchor="ctr" anchorCtr="0">
            <a:spAutoFit/>
          </a:bodyPr>
          <a:lstStyle/>
          <a:p>
            <a:r>
              <a:rPr lang="en-US" noProof="0" dirty="0"/>
              <a:t>15. The torque converter is wiggled back and forth to ensure that all of the splines are engaged.</a:t>
            </a:r>
          </a:p>
        </p:txBody>
      </p:sp>
      <p:pic>
        <p:nvPicPr>
          <p:cNvPr id="5" name="Picture 4" descr="In the image, a person with gloves is seen holding the torque converter. The torque converter is a circular structure. ">
            <a:extLst>
              <a:ext uri="{FF2B5EF4-FFF2-40B4-BE49-F238E27FC236}">
                <a16:creationId xmlns:a16="http://schemas.microsoft.com/office/drawing/2014/main" id="{76A78322-4853-4282-7C53-5EA9C18231E4}"/>
              </a:ext>
            </a:extLst>
          </p:cNvPr>
          <p:cNvPicPr>
            <a:picLocks noChangeAspect="1"/>
          </p:cNvPicPr>
          <p:nvPr/>
        </p:nvPicPr>
        <p:blipFill rotWithShape="1">
          <a:blip r:embed="rId2"/>
          <a:srcRect b="8718"/>
          <a:stretch/>
        </p:blipFill>
        <p:spPr>
          <a:xfrm>
            <a:off x="1770824" y="2059373"/>
            <a:ext cx="5625797" cy="4204631"/>
          </a:xfrm>
          <a:prstGeom prst="rect">
            <a:avLst/>
          </a:prstGeom>
        </p:spPr>
      </p:pic>
    </p:spTree>
    <p:extLst>
      <p:ext uri="{BB962C8B-B14F-4D97-AF65-F5344CB8AC3E}">
        <p14:creationId xmlns:p14="http://schemas.microsoft.com/office/powerpoint/2010/main" val="1385740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3429"/>
            <a:ext cx="8266723" cy="1698345"/>
          </a:xfrm>
        </p:spPr>
        <p:txBody>
          <a:bodyPr wrap="square" lIns="0" tIns="18000" rIns="0" bIns="18000" anchor="ctr" anchorCtr="0">
            <a:spAutoFit/>
          </a:bodyPr>
          <a:lstStyle/>
          <a:p>
            <a:r>
              <a:rPr lang="en-US" noProof="0" dirty="0"/>
              <a:t>16. The holes in the flexplate were enlarged so that the new larger torque converter bolts would fit.</a:t>
            </a:r>
          </a:p>
        </p:txBody>
      </p:sp>
      <p:pic>
        <p:nvPicPr>
          <p:cNvPr id="5" name="Picture 4" descr="In this image, we see a flex plate on top of a torque converter. The holes in the flex plate are smaller than the bolts of the torque converter.">
            <a:extLst>
              <a:ext uri="{FF2B5EF4-FFF2-40B4-BE49-F238E27FC236}">
                <a16:creationId xmlns:a16="http://schemas.microsoft.com/office/drawing/2014/main" id="{6C844855-B52E-D1E1-2B31-95E5BEB9D719}"/>
              </a:ext>
            </a:extLst>
          </p:cNvPr>
          <p:cNvPicPr>
            <a:picLocks noChangeAspect="1"/>
          </p:cNvPicPr>
          <p:nvPr/>
        </p:nvPicPr>
        <p:blipFill rotWithShape="1">
          <a:blip r:embed="rId2"/>
          <a:srcRect b="8695"/>
          <a:stretch/>
        </p:blipFill>
        <p:spPr>
          <a:xfrm>
            <a:off x="1696444" y="2037883"/>
            <a:ext cx="5751113" cy="4290235"/>
          </a:xfrm>
          <a:prstGeom prst="rect">
            <a:avLst/>
          </a:prstGeom>
        </p:spPr>
      </p:pic>
    </p:spTree>
    <p:extLst>
      <p:ext uri="{BB962C8B-B14F-4D97-AF65-F5344CB8AC3E}">
        <p14:creationId xmlns:p14="http://schemas.microsoft.com/office/powerpoint/2010/main" val="2065804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3429"/>
            <a:ext cx="8266723" cy="1698345"/>
          </a:xfrm>
        </p:spPr>
        <p:txBody>
          <a:bodyPr wrap="square" lIns="0" tIns="18000" rIns="0" bIns="18000" anchor="ctr" anchorCtr="0">
            <a:spAutoFit/>
          </a:bodyPr>
          <a:lstStyle/>
          <a:p>
            <a:r>
              <a:rPr lang="en-US" noProof="0" dirty="0"/>
              <a:t>17. Transmission was installed and all parts reconnected, then filled to proper level with specified </a:t>
            </a:r>
            <a:r>
              <a:rPr lang="en-US" spc="-500" noProof="0" dirty="0"/>
              <a:t>A T </a:t>
            </a:r>
            <a:r>
              <a:rPr lang="en-US" noProof="0" dirty="0"/>
              <a:t>F.</a:t>
            </a:r>
          </a:p>
        </p:txBody>
      </p:sp>
      <p:pic>
        <p:nvPicPr>
          <p:cNvPr id="5" name="Picture 4" descr="This image shows a person wearing gloves and filling some liquid into the transmission.">
            <a:extLst>
              <a:ext uri="{FF2B5EF4-FFF2-40B4-BE49-F238E27FC236}">
                <a16:creationId xmlns:a16="http://schemas.microsoft.com/office/drawing/2014/main" id="{CF4600B0-625F-ECFE-0D28-703FA543ED4A}"/>
              </a:ext>
            </a:extLst>
          </p:cNvPr>
          <p:cNvPicPr>
            <a:picLocks noChangeAspect="1"/>
          </p:cNvPicPr>
          <p:nvPr/>
        </p:nvPicPr>
        <p:blipFill rotWithShape="1">
          <a:blip r:embed="rId2"/>
          <a:srcRect b="8376"/>
          <a:stretch/>
        </p:blipFill>
        <p:spPr>
          <a:xfrm>
            <a:off x="1798674" y="2119284"/>
            <a:ext cx="5570096" cy="4178592"/>
          </a:xfrm>
          <a:prstGeom prst="rect">
            <a:avLst/>
          </a:prstGeom>
        </p:spPr>
      </p:pic>
    </p:spTree>
    <p:extLst>
      <p:ext uri="{BB962C8B-B14F-4D97-AF65-F5344CB8AC3E}">
        <p14:creationId xmlns:p14="http://schemas.microsoft.com/office/powerpoint/2010/main" val="1818636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76" y="197782"/>
            <a:ext cx="8266723" cy="2252343"/>
          </a:xfrm>
        </p:spPr>
        <p:txBody>
          <a:bodyPr wrap="square" lIns="0" tIns="18000" rIns="0" bIns="18000" anchor="ctr" anchorCtr="0">
            <a:spAutoFit/>
          </a:bodyPr>
          <a:lstStyle/>
          <a:p>
            <a:r>
              <a:rPr lang="en-US" noProof="0" dirty="0"/>
              <a:t>18. Stall speed retested and new converter is 2350 </a:t>
            </a:r>
            <a:r>
              <a:rPr lang="en-US" spc="-500" noProof="0" dirty="0"/>
              <a:t>R P </a:t>
            </a:r>
            <a:r>
              <a:rPr lang="en-US" noProof="0" dirty="0"/>
              <a:t>M , which worked well for this engine. The customer was very happy.</a:t>
            </a:r>
          </a:p>
        </p:txBody>
      </p:sp>
      <p:pic>
        <p:nvPicPr>
          <p:cNvPr id="5" name="Picture 4" descr="The dashboard of a car is shown.&#10;Long description is available in notes, Press F6.">
            <a:extLst>
              <a:ext uri="{FF2B5EF4-FFF2-40B4-BE49-F238E27FC236}">
                <a16:creationId xmlns:a16="http://schemas.microsoft.com/office/drawing/2014/main" id="{89C55531-9539-0F1E-DDC0-DE1D2CE27213}"/>
              </a:ext>
            </a:extLst>
          </p:cNvPr>
          <p:cNvPicPr>
            <a:picLocks noChangeAspect="1"/>
          </p:cNvPicPr>
          <p:nvPr/>
        </p:nvPicPr>
        <p:blipFill rotWithShape="1">
          <a:blip r:embed="rId3"/>
          <a:srcRect b="8547"/>
          <a:stretch/>
        </p:blipFill>
        <p:spPr>
          <a:xfrm>
            <a:off x="1968797" y="2492089"/>
            <a:ext cx="5206406" cy="3890175"/>
          </a:xfrm>
          <a:prstGeom prst="rect">
            <a:avLst/>
          </a:prstGeom>
        </p:spPr>
      </p:pic>
    </p:spTree>
    <p:extLst>
      <p:ext uri="{BB962C8B-B14F-4D97-AF65-F5344CB8AC3E}">
        <p14:creationId xmlns:p14="http://schemas.microsoft.com/office/powerpoint/2010/main" val="1177009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94" y="215344"/>
            <a:ext cx="8229600" cy="590349"/>
          </a:xfrm>
        </p:spPr>
        <p:txBody>
          <a:bodyPr wrap="square" lIns="0" tIns="18000" rIns="0" bIns="18000" anchor="ctr" anchorCtr="0">
            <a:spAutoFit/>
          </a:bodyPr>
          <a:lstStyle/>
          <a:p>
            <a:r>
              <a:rPr lang="en-US" noProof="0" dirty="0"/>
              <a:t>Question 1</a:t>
            </a:r>
          </a:p>
        </p:txBody>
      </p:sp>
      <p:sp>
        <p:nvSpPr>
          <p:cNvPr id="3" name="Content Placeholder 2"/>
          <p:cNvSpPr>
            <a:spLocks noGrp="1"/>
          </p:cNvSpPr>
          <p:nvPr>
            <p:ph sz="quarter" idx="13"/>
          </p:nvPr>
        </p:nvSpPr>
        <p:spPr>
          <a:xfrm>
            <a:off x="439094" y="1147332"/>
            <a:ext cx="8273106" cy="405683"/>
          </a:xfrm>
        </p:spPr>
        <p:txBody>
          <a:bodyPr wrap="square" lIns="0" tIns="18000" rIns="0" bIns="18000" anchor="ctr" anchorCtr="0">
            <a:spAutoFit/>
          </a:bodyPr>
          <a:lstStyle/>
          <a:p>
            <a:pPr marL="342000" indent="-342000">
              <a:spcBef>
                <a:spcPts val="600"/>
              </a:spcBef>
            </a:pPr>
            <a:r>
              <a:rPr lang="en-US" sz="2400" noProof="0" dirty="0"/>
              <a:t>A stall test is used to check the             </a:t>
            </a:r>
            <a:r>
              <a:rPr lang="en-US" sz="100" noProof="0" dirty="0"/>
              <a:t>Fill in the blank</a:t>
            </a:r>
            <a:r>
              <a:rPr lang="en-US" sz="2400" noProof="0" dirty="0"/>
              <a:t>                    .</a:t>
            </a:r>
          </a:p>
        </p:txBody>
      </p:sp>
      <p:cxnSp>
        <p:nvCxnSpPr>
          <p:cNvPr id="13" name="Straight Connector 12">
            <a:extLst>
              <a:ext uri="{FF2B5EF4-FFF2-40B4-BE49-F238E27FC236}">
                <a16:creationId xmlns:a16="http://schemas.microsoft.com/office/drawing/2014/main" id="{FEFEDDF9-CB36-ECA2-FE62-25987B147DA3}"/>
              </a:ext>
              <a:ext uri="{C183D7F6-B498-43B3-948B-1728B52AA6E4}">
                <adec:decorative xmlns:adec="http://schemas.microsoft.com/office/drawing/2017/decorative" val="1"/>
              </a:ext>
            </a:extLst>
          </p:cNvPr>
          <p:cNvCxnSpPr>
            <a:cxnSpLocks/>
          </p:cNvCxnSpPr>
          <p:nvPr/>
        </p:nvCxnSpPr>
        <p:spPr>
          <a:xfrm>
            <a:off x="5121273" y="1449483"/>
            <a:ext cx="266950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77F2FF1-077C-662B-FBCD-64D7186DF4AA}"/>
              </a:ext>
            </a:extLst>
          </p:cNvPr>
          <p:cNvSpPr>
            <a:spLocks noGrp="1"/>
          </p:cNvSpPr>
          <p:nvPr>
            <p:ph sz="quarter" idx="14"/>
          </p:nvPr>
        </p:nvSpPr>
        <p:spPr>
          <a:xfrm>
            <a:off x="439094" y="1791761"/>
            <a:ext cx="8229600" cy="1744511"/>
          </a:xfrm>
        </p:spPr>
        <p:txBody>
          <a:bodyPr lIns="0" tIns="18000" rIns="0" bIns="18000" anchor="ctr" anchorCtr="0">
            <a:spAutoFit/>
          </a:bodyPr>
          <a:lstStyle/>
          <a:p>
            <a:pPr marL="400950" lvl="1" indent="0">
              <a:buNone/>
            </a:pPr>
            <a:r>
              <a:rPr lang="en-US" sz="2400" noProof="0" dirty="0"/>
              <a:t>A. stator</a:t>
            </a:r>
          </a:p>
          <a:p>
            <a:pPr marL="400950" lvl="1" indent="0">
              <a:buNone/>
            </a:pPr>
            <a:r>
              <a:rPr lang="en-US" sz="2400" noProof="0" dirty="0"/>
              <a:t>B. impeller</a:t>
            </a:r>
          </a:p>
          <a:p>
            <a:pPr marL="400950" lvl="1" indent="0">
              <a:buNone/>
            </a:pPr>
            <a:r>
              <a:rPr lang="en-US" sz="2400" noProof="0" dirty="0"/>
              <a:t>C. turbine</a:t>
            </a:r>
          </a:p>
          <a:p>
            <a:pPr marL="400950" lvl="1" indent="0">
              <a:buNone/>
            </a:pPr>
            <a:r>
              <a:rPr lang="en-US" sz="2400" noProof="0" dirty="0"/>
              <a:t>D. torque converter clutch</a:t>
            </a:r>
          </a:p>
        </p:txBody>
      </p:sp>
    </p:spTree>
    <p:extLst>
      <p:ext uri="{BB962C8B-B14F-4D97-AF65-F5344CB8AC3E}">
        <p14:creationId xmlns:p14="http://schemas.microsoft.com/office/powerpoint/2010/main" val="4165688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94" y="215344"/>
            <a:ext cx="8273106" cy="590349"/>
          </a:xfrm>
        </p:spPr>
        <p:txBody>
          <a:bodyPr wrap="square" lIns="0" tIns="18000" rIns="0" bIns="18000" anchor="ctr" anchorCtr="0">
            <a:spAutoFit/>
          </a:bodyPr>
          <a:lstStyle/>
          <a:p>
            <a:r>
              <a:rPr lang="en-US" noProof="0" dirty="0"/>
              <a:t>Answer 1</a:t>
            </a:r>
          </a:p>
        </p:txBody>
      </p:sp>
      <p:sp>
        <p:nvSpPr>
          <p:cNvPr id="3" name="Content Placeholder 2"/>
          <p:cNvSpPr>
            <a:spLocks noGrp="1"/>
          </p:cNvSpPr>
          <p:nvPr>
            <p:ph sz="quarter" idx="13"/>
          </p:nvPr>
        </p:nvSpPr>
        <p:spPr>
          <a:xfrm>
            <a:off x="439094" y="1147332"/>
            <a:ext cx="8273106" cy="405683"/>
          </a:xfrm>
        </p:spPr>
        <p:txBody>
          <a:bodyPr wrap="square" lIns="0" tIns="18000" rIns="0" bIns="18000" anchor="ctr" anchorCtr="0">
            <a:spAutoFit/>
          </a:bodyPr>
          <a:lstStyle/>
          <a:p>
            <a:pPr marL="342000" indent="-342000">
              <a:spcBef>
                <a:spcPts val="600"/>
              </a:spcBef>
            </a:pPr>
            <a:r>
              <a:rPr lang="en-US" sz="2400" noProof="0" dirty="0"/>
              <a:t>A stall test is used to check the             </a:t>
            </a:r>
            <a:r>
              <a:rPr lang="en-US" sz="100" noProof="0" dirty="0"/>
              <a:t>Fill in the blank</a:t>
            </a:r>
            <a:r>
              <a:rPr lang="en-US" sz="2400" noProof="0" dirty="0"/>
              <a:t>                    .</a:t>
            </a:r>
          </a:p>
        </p:txBody>
      </p:sp>
      <p:cxnSp>
        <p:nvCxnSpPr>
          <p:cNvPr id="13" name="Straight Connector 12">
            <a:extLst>
              <a:ext uri="{FF2B5EF4-FFF2-40B4-BE49-F238E27FC236}">
                <a16:creationId xmlns:a16="http://schemas.microsoft.com/office/drawing/2014/main" id="{FEFEDDF9-CB36-ECA2-FE62-25987B147DA3}"/>
              </a:ext>
              <a:ext uri="{C183D7F6-B498-43B3-948B-1728B52AA6E4}">
                <adec:decorative xmlns:adec="http://schemas.microsoft.com/office/drawing/2017/decorative" val="1"/>
              </a:ext>
            </a:extLst>
          </p:cNvPr>
          <p:cNvCxnSpPr>
            <a:cxnSpLocks/>
          </p:cNvCxnSpPr>
          <p:nvPr/>
        </p:nvCxnSpPr>
        <p:spPr>
          <a:xfrm>
            <a:off x="5121273" y="1449483"/>
            <a:ext cx="266950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D77F2FF1-077C-662B-FBCD-64D7186DF4AA}"/>
              </a:ext>
            </a:extLst>
          </p:cNvPr>
          <p:cNvSpPr>
            <a:spLocks noGrp="1"/>
          </p:cNvSpPr>
          <p:nvPr>
            <p:ph sz="quarter" idx="14"/>
          </p:nvPr>
        </p:nvSpPr>
        <p:spPr>
          <a:xfrm>
            <a:off x="439094" y="1773119"/>
            <a:ext cx="8273106" cy="405683"/>
          </a:xfrm>
        </p:spPr>
        <p:txBody>
          <a:bodyPr wrap="square" lIns="0" tIns="18000" rIns="0" bIns="18000" anchor="ctr" anchorCtr="0">
            <a:spAutoFit/>
          </a:bodyPr>
          <a:lstStyle/>
          <a:p>
            <a:pPr marL="400950" lvl="1" indent="0">
              <a:buNone/>
            </a:pPr>
            <a:r>
              <a:rPr lang="en-US" sz="2400" noProof="0" dirty="0"/>
              <a:t>A. stator</a:t>
            </a:r>
          </a:p>
        </p:txBody>
      </p:sp>
    </p:spTree>
    <p:extLst>
      <p:ext uri="{BB962C8B-B14F-4D97-AF65-F5344CB8AC3E}">
        <p14:creationId xmlns:p14="http://schemas.microsoft.com/office/powerpoint/2010/main" val="56938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9A3826-D021-39B6-D87F-B9664AB04B40}"/>
              </a:ext>
            </a:extLst>
          </p:cNvPr>
          <p:cNvSpPr>
            <a:spLocks noGrp="1"/>
          </p:cNvSpPr>
          <p:nvPr>
            <p:ph type="title"/>
          </p:nvPr>
        </p:nvSpPr>
        <p:spPr>
          <a:xfrm>
            <a:off x="439094" y="204546"/>
            <a:ext cx="8273106" cy="590349"/>
          </a:xfrm>
        </p:spPr>
        <p:txBody>
          <a:bodyPr wrap="square" lIns="0" tIns="18000" rIns="0" bIns="18000" anchor="ctr" anchorCtr="0">
            <a:spAutoFit/>
          </a:bodyPr>
          <a:lstStyle/>
          <a:p>
            <a:r>
              <a:rPr lang="en-US" noProof="0" dirty="0"/>
              <a:t>Summary </a:t>
            </a:r>
            <a:r>
              <a:rPr lang="en-US" sz="2800" noProof="0" dirty="0"/>
              <a:t>(1 of 2)</a:t>
            </a:r>
            <a:endParaRPr lang="en-US" noProof="0" dirty="0"/>
          </a:p>
        </p:txBody>
      </p:sp>
      <p:sp>
        <p:nvSpPr>
          <p:cNvPr id="5" name="Content Placeholder 4">
            <a:extLst>
              <a:ext uri="{FF2B5EF4-FFF2-40B4-BE49-F238E27FC236}">
                <a16:creationId xmlns:a16="http://schemas.microsoft.com/office/drawing/2014/main" id="{165515AE-E84E-5D02-B311-8DBADBD45AB9}"/>
              </a:ext>
            </a:extLst>
          </p:cNvPr>
          <p:cNvSpPr>
            <a:spLocks noGrp="1"/>
          </p:cNvSpPr>
          <p:nvPr>
            <p:ph sz="quarter" idx="13"/>
          </p:nvPr>
        </p:nvSpPr>
        <p:spPr>
          <a:xfrm>
            <a:off x="439094" y="1122191"/>
            <a:ext cx="8273106" cy="3298783"/>
          </a:xfrm>
        </p:spPr>
        <p:txBody>
          <a:bodyPr wrap="square" lIns="0" tIns="18000" rIns="0" bIns="18000" anchor="ctr" anchorCtr="0">
            <a:spAutoFit/>
          </a:bodyPr>
          <a:lstStyle/>
          <a:p>
            <a:pPr marL="342900" indent="-342900">
              <a:spcBef>
                <a:spcPts val="600"/>
              </a:spcBef>
            </a:pPr>
            <a:r>
              <a:rPr lang="en-US" sz="2400" noProof="0" dirty="0"/>
              <a:t>Torque converter is located between the engine and transmission/transaxle. </a:t>
            </a:r>
          </a:p>
          <a:p>
            <a:pPr marL="342900" indent="-342900">
              <a:spcBef>
                <a:spcPts val="600"/>
              </a:spcBef>
            </a:pPr>
            <a:r>
              <a:rPr lang="en-US" sz="2400" noProof="0" dirty="0"/>
              <a:t>Three major parts of torque converter are turbine, impeller, and stator.</a:t>
            </a:r>
          </a:p>
          <a:p>
            <a:pPr marL="342900" indent="-342900">
              <a:spcBef>
                <a:spcPts val="600"/>
              </a:spcBef>
            </a:pPr>
            <a:r>
              <a:rPr lang="en-US" sz="2400" noProof="0" dirty="0"/>
              <a:t>A torque converter is a hydrodynamic unit. </a:t>
            </a:r>
          </a:p>
          <a:p>
            <a:pPr marL="342900" indent="-342900">
              <a:spcBef>
                <a:spcPts val="600"/>
              </a:spcBef>
            </a:pPr>
            <a:r>
              <a:rPr lang="en-US" sz="2400" noProof="0" dirty="0"/>
              <a:t>Transfers power through dynamic motion of fluid.</a:t>
            </a:r>
          </a:p>
          <a:p>
            <a:pPr marL="342900" indent="-342900">
              <a:spcBef>
                <a:spcPts val="600"/>
              </a:spcBef>
            </a:pPr>
            <a:r>
              <a:rPr lang="en-US" sz="2400" noProof="0" dirty="0"/>
              <a:t>Flow of fluid inside a torque converter is both rotary and vortex flow.</a:t>
            </a:r>
          </a:p>
        </p:txBody>
      </p:sp>
    </p:spTree>
    <p:extLst>
      <p:ext uri="{BB962C8B-B14F-4D97-AF65-F5344CB8AC3E}">
        <p14:creationId xmlns:p14="http://schemas.microsoft.com/office/powerpoint/2010/main" val="42679973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1AC530-07A5-7125-A8E3-D0C8DF957EE6}"/>
              </a:ext>
            </a:extLst>
          </p:cNvPr>
          <p:cNvSpPr>
            <a:spLocks noGrp="1"/>
          </p:cNvSpPr>
          <p:nvPr>
            <p:ph type="title"/>
          </p:nvPr>
        </p:nvSpPr>
        <p:spPr>
          <a:xfrm>
            <a:off x="439094" y="204544"/>
            <a:ext cx="8273106" cy="590349"/>
          </a:xfrm>
        </p:spPr>
        <p:txBody>
          <a:bodyPr wrap="square" lIns="0" tIns="18000" rIns="0" bIns="18000" anchor="ctr" anchorCtr="0">
            <a:spAutoFit/>
          </a:bodyPr>
          <a:lstStyle/>
          <a:p>
            <a:r>
              <a:rPr lang="en-US" noProof="0" dirty="0"/>
              <a:t>Summary </a:t>
            </a:r>
            <a:r>
              <a:rPr lang="en-US" sz="2800" noProof="0" dirty="0"/>
              <a:t>(2 of 2)</a:t>
            </a:r>
            <a:endParaRPr lang="en-US" noProof="0" dirty="0"/>
          </a:p>
        </p:txBody>
      </p:sp>
      <p:sp>
        <p:nvSpPr>
          <p:cNvPr id="5" name="Content Placeholder 4">
            <a:extLst>
              <a:ext uri="{FF2B5EF4-FFF2-40B4-BE49-F238E27FC236}">
                <a16:creationId xmlns:a16="http://schemas.microsoft.com/office/drawing/2014/main" id="{D53E89D8-7937-CC6D-C4B6-46B747BA2F44}"/>
              </a:ext>
            </a:extLst>
          </p:cNvPr>
          <p:cNvSpPr>
            <a:spLocks noGrp="1"/>
          </p:cNvSpPr>
          <p:nvPr>
            <p:ph sz="quarter" idx="13"/>
          </p:nvPr>
        </p:nvSpPr>
        <p:spPr>
          <a:xfrm>
            <a:off x="439094" y="1353391"/>
            <a:ext cx="8273106" cy="2036899"/>
          </a:xfrm>
        </p:spPr>
        <p:txBody>
          <a:bodyPr wrap="square" lIns="0" tIns="18000" rIns="0" bIns="18000" anchor="ctr" anchorCtr="0">
            <a:spAutoFit/>
          </a:bodyPr>
          <a:lstStyle/>
          <a:p>
            <a:pPr marL="342000" indent="-342000">
              <a:spcBef>
                <a:spcPts val="600"/>
              </a:spcBef>
            </a:pPr>
            <a:r>
              <a:rPr lang="en-US" sz="2400" noProof="0" dirty="0"/>
              <a:t>Stall test is used to check stator one-way clutch and the</a:t>
            </a:r>
            <a:r>
              <a:rPr lang="en-US" sz="2400" dirty="0"/>
              <a:t> s</a:t>
            </a:r>
            <a:r>
              <a:rPr lang="en-US" sz="2400" noProof="0" dirty="0"/>
              <a:t>trength of apply devices inside transmission/ transaxle.</a:t>
            </a:r>
          </a:p>
          <a:p>
            <a:pPr marL="342000" indent="-342000">
              <a:spcBef>
                <a:spcPts val="600"/>
              </a:spcBef>
            </a:pPr>
            <a:r>
              <a:rPr lang="en-US" sz="2400" noProof="0" dirty="0"/>
              <a:t>Torque converter is considered to be part of transmission </a:t>
            </a:r>
          </a:p>
          <a:p>
            <a:pPr marL="342000" indent="-342000">
              <a:spcBef>
                <a:spcPts val="600"/>
              </a:spcBef>
            </a:pPr>
            <a:r>
              <a:rPr lang="en-US" sz="2400" noProof="0" dirty="0"/>
              <a:t>Should be serviced or replaced when a transmission is overhauled.</a:t>
            </a:r>
            <a:endParaRPr lang="en-US" noProof="0" dirty="0"/>
          </a:p>
        </p:txBody>
      </p:sp>
    </p:spTree>
    <p:extLst>
      <p:ext uri="{BB962C8B-B14F-4D97-AF65-F5344CB8AC3E}">
        <p14:creationId xmlns:p14="http://schemas.microsoft.com/office/powerpoint/2010/main" val="242398429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202685"/>
            <a:ext cx="8268818" cy="590349"/>
          </a:xfrm>
        </p:spPr>
        <p:txBody>
          <a:bodyPr wrap="square" lIns="0" tIns="18000" rIns="0" bIns="18000" anchor="ctr" anchorCtr="0">
            <a:spAutoFit/>
          </a:bodyPr>
          <a:lstStyle/>
          <a:p>
            <a:r>
              <a:rPr lang="en-US" noProof="0" dirty="0"/>
              <a:t>Figure 6.3</a:t>
            </a:r>
          </a:p>
        </p:txBody>
      </p:sp>
      <p:sp>
        <p:nvSpPr>
          <p:cNvPr id="7" name="Content Placeholder 6">
            <a:extLst>
              <a:ext uri="{FF2B5EF4-FFF2-40B4-BE49-F238E27FC236}">
                <a16:creationId xmlns:a16="http://schemas.microsoft.com/office/drawing/2014/main" id="{5816934C-F063-F7BF-EF9B-A3F48B3C53B6}"/>
              </a:ext>
            </a:extLst>
          </p:cNvPr>
          <p:cNvSpPr>
            <a:spLocks noGrp="1"/>
          </p:cNvSpPr>
          <p:nvPr>
            <p:ph sz="quarter" idx="13"/>
          </p:nvPr>
        </p:nvSpPr>
        <p:spPr>
          <a:xfrm>
            <a:off x="445476" y="1146887"/>
            <a:ext cx="8266723" cy="405683"/>
          </a:xfrm>
        </p:spPr>
        <p:txBody>
          <a:bodyPr wrap="square" lIns="0" tIns="18000" rIns="0" bIns="18000" anchor="ctr" anchorCtr="0">
            <a:spAutoFit/>
          </a:bodyPr>
          <a:lstStyle/>
          <a:p>
            <a:pPr marL="0" indent="0">
              <a:buNone/>
            </a:pPr>
            <a:r>
              <a:rPr lang="en-US" sz="2400" noProof="0" dirty="0"/>
              <a:t>Split Rings</a:t>
            </a:r>
          </a:p>
        </p:txBody>
      </p:sp>
      <p:pic>
        <p:nvPicPr>
          <p:cNvPr id="4" name="Picture 3" descr="A part of a torque converter is shown.&#10;Long description is available in notes, Press F6.">
            <a:extLst>
              <a:ext uri="{FF2B5EF4-FFF2-40B4-BE49-F238E27FC236}">
                <a16:creationId xmlns:a16="http://schemas.microsoft.com/office/drawing/2014/main" id="{6BE179C1-868B-A393-1F4C-CF312B1E0318}"/>
              </a:ext>
            </a:extLst>
          </p:cNvPr>
          <p:cNvPicPr>
            <a:picLocks noChangeAspect="1"/>
          </p:cNvPicPr>
          <p:nvPr/>
        </p:nvPicPr>
        <p:blipFill rotWithShape="1">
          <a:blip r:embed="rId3"/>
          <a:srcRect b="6965"/>
          <a:stretch/>
        </p:blipFill>
        <p:spPr>
          <a:xfrm>
            <a:off x="1650241" y="1680774"/>
            <a:ext cx="5843518" cy="3360651"/>
          </a:xfrm>
          <a:prstGeom prst="rect">
            <a:avLst/>
          </a:prstGeom>
        </p:spPr>
      </p:pic>
      <p:sp>
        <p:nvSpPr>
          <p:cNvPr id="8" name="Content Placeholder 7">
            <a:extLst>
              <a:ext uri="{FF2B5EF4-FFF2-40B4-BE49-F238E27FC236}">
                <a16:creationId xmlns:a16="http://schemas.microsoft.com/office/drawing/2014/main" id="{639081EC-9C64-AE14-387C-72999430C3B2}"/>
              </a:ext>
            </a:extLst>
          </p:cNvPr>
          <p:cNvSpPr>
            <a:spLocks noGrp="1"/>
          </p:cNvSpPr>
          <p:nvPr>
            <p:ph sz="quarter" idx="14"/>
          </p:nvPr>
        </p:nvSpPr>
        <p:spPr>
          <a:xfrm>
            <a:off x="445477" y="5232960"/>
            <a:ext cx="8266722" cy="1144347"/>
          </a:xfrm>
        </p:spPr>
        <p:txBody>
          <a:bodyPr wrap="square" lIns="0" tIns="18000" rIns="0" bIns="18000" anchor="ctr" anchorCtr="0">
            <a:spAutoFit/>
          </a:bodyPr>
          <a:lstStyle/>
          <a:p>
            <a:pPr marL="0" indent="0">
              <a:buNone/>
            </a:pPr>
            <a:r>
              <a:rPr lang="en-US" sz="2400" noProof="0" dirty="0">
                <a:latin typeface="Arial" panose="020B0604020202020204" pitchFamily="34" charset="0"/>
                <a:ea typeface="Verdana" panose="020B0604030504040204" pitchFamily="34" charset="0"/>
                <a:cs typeface="Arial" panose="020B0604020202020204" pitchFamily="34" charset="0"/>
              </a:rPr>
              <a:t>Split rings in the impeller and turbine help to direct the flow of fluid and improve the efficiency of the torque converter by reducing turbulence.</a:t>
            </a:r>
            <a:endParaRPr 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241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07886"/>
          </a:xfrm>
          <a:prstGeom prst="rect">
            <a:avLst/>
          </a:prstGeom>
          <a:noFill/>
        </p:spPr>
        <p:txBody>
          <a:bodyPr wrap="square" rtlCol="0">
            <a:spAutoFit/>
          </a:bodyPr>
          <a:lstStyle/>
          <a:p>
            <a:r>
              <a:rPr lang="en-US" sz="2000" dirty="0"/>
              <a:t>Animations Link: </a:t>
            </a:r>
            <a:r>
              <a:rPr lang="en-US" sz="2000" dirty="0">
                <a:hlinkClick r:id="rId4"/>
              </a:rPr>
              <a:t>(A2) Automatic Transmissions and Transaxles Animations</a:t>
            </a:r>
            <a:endParaRPr lang="en-US" sz="2000" dirty="0"/>
          </a:p>
        </p:txBody>
      </p:sp>
    </p:spTree>
    <p:extLst>
      <p:ext uri="{BB962C8B-B14F-4D97-AF65-F5344CB8AC3E}">
        <p14:creationId xmlns:p14="http://schemas.microsoft.com/office/powerpoint/2010/main" val="3380904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a:xfrm>
            <a:off x="442503" y="205951"/>
            <a:ext cx="8269697" cy="590349"/>
          </a:xfrm>
        </p:spPr>
        <p:txBody>
          <a:bodyPr wrap="square" lIns="0" tIns="18000" rIns="0" bIns="18000" anchor="ctr" anchorCtr="0">
            <a:spAutoFit/>
          </a:bodyPr>
          <a:lstStyle/>
          <a:p>
            <a:r>
              <a:rPr lang="en-US" noProof="0" dirty="0"/>
              <a:t>Copyright</a:t>
            </a:r>
          </a:p>
        </p:txBody>
      </p:sp>
      <p:pic>
        <p:nvPicPr>
          <p:cNvPr id="16" name="Graphic 15" descr="Warning">
            <a:extLst>
              <a:ext uri="{FF2B5EF4-FFF2-40B4-BE49-F238E27FC236}">
                <a16:creationId xmlns:a16="http://schemas.microsoft.com/office/drawing/2014/main" id="{5FE68F30-0507-F970-68BC-0E2CFA169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048" y="2391696"/>
            <a:ext cx="1145336" cy="1285352"/>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745672" y="1724525"/>
            <a:ext cx="6976753" cy="2832998"/>
          </a:xfrm>
          <a:ln/>
        </p:spPr>
        <p:style>
          <a:lnRef idx="2">
            <a:schemeClr val="dk1"/>
          </a:lnRef>
          <a:fillRef idx="1">
            <a:schemeClr val="lt1"/>
          </a:fillRef>
          <a:effectRef idx="0">
            <a:schemeClr val="dk1"/>
          </a:effectRef>
          <a:fontRef idx="minor">
            <a:schemeClr val="dk1"/>
          </a:fontRef>
        </p:style>
        <p:txBody>
          <a:bodyPr wrap="square" lIns="183600" tIns="183600" rIns="183600" bIns="183600" anchor="ctr" anchorCtr="0">
            <a:spAutoFit/>
          </a:bodyPr>
          <a:lstStyle/>
          <a:p>
            <a:pPr marL="101600" indent="0">
              <a:buNone/>
            </a:pPr>
            <a:r>
              <a:rPr lang="en-US" b="1" noProof="0" dirty="0"/>
              <a:t>This work is protected by United States copyright laws and is</a:t>
            </a:r>
            <a:r>
              <a:rPr lang="en-US" b="1" baseline="0" noProof="0" dirty="0"/>
              <a:t> </a:t>
            </a:r>
            <a:r>
              <a:rPr lang="en-US" b="1" noProof="0"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746612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202685"/>
            <a:ext cx="8268818" cy="590349"/>
          </a:xfrm>
        </p:spPr>
        <p:txBody>
          <a:bodyPr wrap="square" lIns="0" tIns="18000" rIns="0" bIns="18000" anchor="ctr" anchorCtr="0">
            <a:spAutoFit/>
          </a:bodyPr>
          <a:lstStyle/>
          <a:p>
            <a:r>
              <a:rPr lang="en-US" noProof="0" dirty="0"/>
              <a:t>Figure 6.4</a:t>
            </a:r>
          </a:p>
        </p:txBody>
      </p:sp>
      <p:sp>
        <p:nvSpPr>
          <p:cNvPr id="7" name="Content Placeholder 6">
            <a:extLst>
              <a:ext uri="{FF2B5EF4-FFF2-40B4-BE49-F238E27FC236}">
                <a16:creationId xmlns:a16="http://schemas.microsoft.com/office/drawing/2014/main" id="{5816934C-F063-F7BF-EF9B-A3F48B3C53B6}"/>
              </a:ext>
            </a:extLst>
          </p:cNvPr>
          <p:cNvSpPr>
            <a:spLocks noGrp="1"/>
          </p:cNvSpPr>
          <p:nvPr>
            <p:ph sz="quarter" idx="13"/>
          </p:nvPr>
        </p:nvSpPr>
        <p:spPr>
          <a:xfrm>
            <a:off x="445476" y="1173998"/>
            <a:ext cx="8266723" cy="374906"/>
          </a:xfrm>
        </p:spPr>
        <p:txBody>
          <a:bodyPr wrap="square" lIns="0" tIns="18000" rIns="0" bIns="18000" anchor="ctr" anchorCtr="0">
            <a:spAutoFit/>
          </a:bodyPr>
          <a:lstStyle/>
          <a:p>
            <a:pPr marL="0" indent="0">
              <a:buNone/>
            </a:pPr>
            <a:r>
              <a:rPr lang="en-US" sz="2200" noProof="0" dirty="0"/>
              <a:t>Two Fans</a:t>
            </a:r>
          </a:p>
        </p:txBody>
      </p:sp>
      <p:pic>
        <p:nvPicPr>
          <p:cNvPr id="4" name="Picture 3" descr="Two table fans are shown facing each other.&#10;Long description is available in notes, Press F6.">
            <a:extLst>
              <a:ext uri="{FF2B5EF4-FFF2-40B4-BE49-F238E27FC236}">
                <a16:creationId xmlns:a16="http://schemas.microsoft.com/office/drawing/2014/main" id="{35E313B3-BDFC-C5C9-252C-9FFE55240B04}"/>
              </a:ext>
            </a:extLst>
          </p:cNvPr>
          <p:cNvPicPr>
            <a:picLocks noChangeAspect="1"/>
          </p:cNvPicPr>
          <p:nvPr/>
        </p:nvPicPr>
        <p:blipFill rotWithShape="1">
          <a:blip r:embed="rId3"/>
          <a:srcRect b="9530"/>
          <a:stretch/>
        </p:blipFill>
        <p:spPr>
          <a:xfrm>
            <a:off x="2030179" y="1715276"/>
            <a:ext cx="5083642" cy="2802602"/>
          </a:xfrm>
          <a:prstGeom prst="rect">
            <a:avLst/>
          </a:prstGeom>
        </p:spPr>
      </p:pic>
      <p:sp>
        <p:nvSpPr>
          <p:cNvPr id="8" name="Content Placeholder 7">
            <a:extLst>
              <a:ext uri="{FF2B5EF4-FFF2-40B4-BE49-F238E27FC236}">
                <a16:creationId xmlns:a16="http://schemas.microsoft.com/office/drawing/2014/main" id="{639081EC-9C64-AE14-387C-72999430C3B2}"/>
              </a:ext>
            </a:extLst>
          </p:cNvPr>
          <p:cNvSpPr>
            <a:spLocks noGrp="1"/>
          </p:cNvSpPr>
          <p:nvPr>
            <p:ph sz="quarter" idx="14"/>
          </p:nvPr>
        </p:nvSpPr>
        <p:spPr>
          <a:xfrm>
            <a:off x="445477" y="4647497"/>
            <a:ext cx="8266722" cy="1729123"/>
          </a:xfrm>
        </p:spPr>
        <p:txBody>
          <a:bodyPr wrap="square" lIns="0" tIns="18000" rIns="0" bIns="18000" anchor="ctr" anchorCtr="0">
            <a:spAutoFit/>
          </a:bodyPr>
          <a:lstStyle/>
          <a:p>
            <a:pPr marL="0" indent="0">
              <a:buNone/>
            </a:pPr>
            <a:r>
              <a:rPr lang="en-US" sz="2200" noProof="0" dirty="0">
                <a:latin typeface="Arial" panose="020B0604020202020204" pitchFamily="34" charset="0"/>
                <a:ea typeface="Verdana" panose="020B0604030504040204" pitchFamily="34" charset="0"/>
                <a:cs typeface="Arial" panose="020B0604020202020204" pitchFamily="34" charset="0"/>
              </a:rPr>
              <a:t>Two fans can be used to show how fluid, or air in the case of fans instead of automatic transmission fluid, can be used to transfer energy. If one fan is operating, which represents the impeller, and the blades of a second fan (turbine) will be rotated by the flow of air past the fan that is unplugged, causing the blades to rotate</a:t>
            </a:r>
            <a:endParaRPr lang="en-US" sz="22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852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5477" y="202685"/>
            <a:ext cx="8268818" cy="590349"/>
          </a:xfrm>
        </p:spPr>
        <p:txBody>
          <a:bodyPr wrap="square" lIns="0" tIns="18000" rIns="0" bIns="18000" anchor="ctr" anchorCtr="0">
            <a:spAutoFit/>
          </a:bodyPr>
          <a:lstStyle/>
          <a:p>
            <a:r>
              <a:rPr lang="en-US" noProof="0" dirty="0"/>
              <a:t>Figure 6.5</a:t>
            </a:r>
          </a:p>
        </p:txBody>
      </p:sp>
      <p:sp>
        <p:nvSpPr>
          <p:cNvPr id="7" name="Content Placeholder 6">
            <a:extLst>
              <a:ext uri="{FF2B5EF4-FFF2-40B4-BE49-F238E27FC236}">
                <a16:creationId xmlns:a16="http://schemas.microsoft.com/office/drawing/2014/main" id="{5816934C-F063-F7BF-EF9B-A3F48B3C53B6}"/>
              </a:ext>
            </a:extLst>
          </p:cNvPr>
          <p:cNvSpPr>
            <a:spLocks noGrp="1"/>
          </p:cNvSpPr>
          <p:nvPr>
            <p:ph sz="quarter" idx="13"/>
          </p:nvPr>
        </p:nvSpPr>
        <p:spPr>
          <a:xfrm>
            <a:off x="445476" y="1164945"/>
            <a:ext cx="8266723" cy="374906"/>
          </a:xfrm>
        </p:spPr>
        <p:txBody>
          <a:bodyPr wrap="square" lIns="0" tIns="18000" rIns="0" bIns="18000" anchor="ctr" anchorCtr="0">
            <a:spAutoFit/>
          </a:bodyPr>
          <a:lstStyle/>
          <a:p>
            <a:pPr marL="0" indent="0">
              <a:buNone/>
            </a:pPr>
            <a:r>
              <a:rPr lang="en-US" sz="2200" noProof="0" dirty="0"/>
              <a:t>Converter Components</a:t>
            </a:r>
          </a:p>
        </p:txBody>
      </p:sp>
      <p:pic>
        <p:nvPicPr>
          <p:cNvPr id="4" name="Picture 3" descr="The left of the image shows a turbine and the right of the image shows an impeller. In between a stator is present.&#10;Long description is available in notes, Press F6.">
            <a:extLst>
              <a:ext uri="{FF2B5EF4-FFF2-40B4-BE49-F238E27FC236}">
                <a16:creationId xmlns:a16="http://schemas.microsoft.com/office/drawing/2014/main" id="{5D900C38-5F01-986F-0DB0-4A02C3E0FD3D}"/>
              </a:ext>
            </a:extLst>
          </p:cNvPr>
          <p:cNvPicPr>
            <a:picLocks noChangeAspect="1"/>
          </p:cNvPicPr>
          <p:nvPr/>
        </p:nvPicPr>
        <p:blipFill rotWithShape="1">
          <a:blip r:embed="rId3"/>
          <a:srcRect b="5012"/>
          <a:stretch/>
        </p:blipFill>
        <p:spPr>
          <a:xfrm>
            <a:off x="1312286" y="1815779"/>
            <a:ext cx="6519429" cy="4444968"/>
          </a:xfrm>
          <a:prstGeom prst="rect">
            <a:avLst/>
          </a:prstGeom>
        </p:spPr>
      </p:pic>
    </p:spTree>
    <p:extLst>
      <p:ext uri="{BB962C8B-B14F-4D97-AF65-F5344CB8AC3E}">
        <p14:creationId xmlns:p14="http://schemas.microsoft.com/office/powerpoint/2010/main" val="236396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12DEE-18CC-9923-BEC6-E514C80F21E7}"/>
              </a:ext>
            </a:extLst>
          </p:cNvPr>
          <p:cNvSpPr>
            <a:spLocks noGrp="1"/>
          </p:cNvSpPr>
          <p:nvPr>
            <p:ph type="title"/>
          </p:nvPr>
        </p:nvSpPr>
        <p:spPr>
          <a:xfrm>
            <a:off x="445476" y="199207"/>
            <a:ext cx="8266723" cy="590349"/>
          </a:xfrm>
        </p:spPr>
        <p:txBody>
          <a:bodyPr wrap="square" lIns="0" tIns="18000" rIns="0" bIns="18000" anchor="ctr" anchorCtr="0">
            <a:spAutoFit/>
          </a:bodyPr>
          <a:lstStyle/>
          <a:p>
            <a:r>
              <a:rPr lang="en-US" noProof="0" dirty="0"/>
              <a:t>Torque Converter Operation</a:t>
            </a:r>
          </a:p>
        </p:txBody>
      </p:sp>
      <p:sp>
        <p:nvSpPr>
          <p:cNvPr id="5" name="Content Placeholder 4">
            <a:extLst>
              <a:ext uri="{FF2B5EF4-FFF2-40B4-BE49-F238E27FC236}">
                <a16:creationId xmlns:a16="http://schemas.microsoft.com/office/drawing/2014/main" id="{B64998CE-5384-2542-5BD8-C75A67E2F534}"/>
              </a:ext>
            </a:extLst>
          </p:cNvPr>
          <p:cNvSpPr>
            <a:spLocks noGrp="1"/>
          </p:cNvSpPr>
          <p:nvPr>
            <p:ph sz="quarter" idx="13"/>
          </p:nvPr>
        </p:nvSpPr>
        <p:spPr>
          <a:xfrm>
            <a:off x="445476" y="1140403"/>
            <a:ext cx="8266723" cy="2560119"/>
          </a:xfrm>
        </p:spPr>
        <p:txBody>
          <a:bodyPr wrap="square" lIns="0" tIns="18000" rIns="0" bIns="18000" anchor="ctr" anchorCtr="0">
            <a:spAutoFit/>
          </a:bodyPr>
          <a:lstStyle/>
          <a:p>
            <a:pPr marL="342000" indent="-342000">
              <a:spcBef>
                <a:spcPts val="600"/>
              </a:spcBef>
            </a:pPr>
            <a:r>
              <a:rPr lang="en-US" sz="2400" noProof="0" dirty="0"/>
              <a:t>Torque Converter is a Hydrodynamic Unit.</a:t>
            </a:r>
          </a:p>
          <a:p>
            <a:pPr lvl="1" indent="-342000"/>
            <a:r>
              <a:rPr lang="en-US" sz="2400" noProof="0" dirty="0"/>
              <a:t>Transfers power through dynamic motion of fluid.</a:t>
            </a:r>
          </a:p>
          <a:p>
            <a:pPr lvl="1" indent="-342000"/>
            <a:r>
              <a:rPr lang="en-US" sz="2400" noProof="0" dirty="0"/>
              <a:t>Other hydraulic units transfer power through static pressure of fluid.</a:t>
            </a:r>
          </a:p>
          <a:p>
            <a:pPr lvl="1" indent="-342000"/>
            <a:r>
              <a:rPr lang="en-US" sz="2400" noProof="0" dirty="0">
                <a:solidFill>
                  <a:schemeClr val="tx1"/>
                </a:solidFill>
              </a:rPr>
              <a:t>Torque multiplication</a:t>
            </a:r>
          </a:p>
          <a:p>
            <a:pPr lvl="1" indent="-342000"/>
            <a:r>
              <a:rPr lang="en-US" sz="2400" noProof="0" dirty="0">
                <a:solidFill>
                  <a:schemeClr val="tx1"/>
                </a:solidFill>
              </a:rPr>
              <a:t>Coupling phase</a:t>
            </a:r>
            <a:endParaRPr lang="en-US" noProof="0" dirty="0"/>
          </a:p>
        </p:txBody>
      </p:sp>
    </p:spTree>
    <p:extLst>
      <p:ext uri="{BB962C8B-B14F-4D97-AF65-F5344CB8AC3E}">
        <p14:creationId xmlns:p14="http://schemas.microsoft.com/office/powerpoint/2010/main" val="34623950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288</TotalTime>
  <Words>5712</Words>
  <Application>Microsoft Office PowerPoint</Application>
  <PresentationFormat>On-screen Show (4:3)</PresentationFormat>
  <Paragraphs>272</Paragraphs>
  <Slides>61</Slides>
  <Notes>41</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Arial</vt:lpstr>
      <vt:lpstr>Verdana</vt:lpstr>
      <vt:lpstr>Times New Roman</vt:lpstr>
      <vt:lpstr>USHE</vt:lpstr>
      <vt:lpstr>1_USHE</vt:lpstr>
      <vt:lpstr>Automatic Transmissions and Transaxle</vt:lpstr>
      <vt:lpstr>Learning Objectives </vt:lpstr>
      <vt:lpstr>Figure 6.1</vt:lpstr>
      <vt:lpstr>Torque Converter Terminology</vt:lpstr>
      <vt:lpstr>Figure 6.2</vt:lpstr>
      <vt:lpstr>Figure 6.3</vt:lpstr>
      <vt:lpstr>Figure 6.4</vt:lpstr>
      <vt:lpstr>Figure 6.5</vt:lpstr>
      <vt:lpstr>Torque Converter Operation</vt:lpstr>
      <vt:lpstr>Figure 6.6</vt:lpstr>
      <vt:lpstr>Frequently Asked Question: What Is an Air-Cooled Torque Converter?</vt:lpstr>
      <vt:lpstr>Figure 6.7</vt:lpstr>
      <vt:lpstr>Animation: Torque Converter Fluid Flows (Animation will automatically start)</vt:lpstr>
      <vt:lpstr>Animation: Torque Converter Power Flow (Animation will automatically start)</vt:lpstr>
      <vt:lpstr>Figure 6.8</vt:lpstr>
      <vt:lpstr>Torque Converter Clutches</vt:lpstr>
      <vt:lpstr>Figure 6.9</vt:lpstr>
      <vt:lpstr>Figure 6.10</vt:lpstr>
      <vt:lpstr>Animation: TCC Operation (Animation will automatically start)</vt:lpstr>
      <vt:lpstr>Stall Test (1 of 3)</vt:lpstr>
      <vt:lpstr>Stall Test (2 of 3)</vt:lpstr>
      <vt:lpstr>Stall Test (3 of 3)</vt:lpstr>
      <vt:lpstr>Animation: Stall Test (Animation will automatically start)</vt:lpstr>
      <vt:lpstr>Torque Converter Service (1 of 2)</vt:lpstr>
      <vt:lpstr>Torque Converter Service (2 of 2)</vt:lpstr>
      <vt:lpstr>Frequently Asked Question: What Controls Torque Converter Clutch?</vt:lpstr>
      <vt:lpstr>Figure 6.11</vt:lpstr>
      <vt:lpstr>Figure 6.12</vt:lpstr>
      <vt:lpstr>Figure 6.13</vt:lpstr>
      <vt:lpstr>Frequently Asked Question: What Is a “Squashed Converter”?</vt:lpstr>
      <vt:lpstr>Figure 6.14</vt:lpstr>
      <vt:lpstr>Figure 6.15</vt:lpstr>
      <vt:lpstr>Figure 6.16</vt:lpstr>
      <vt:lpstr>Torque Converter Checks</vt:lpstr>
      <vt:lpstr>Figure 6.19</vt:lpstr>
      <vt:lpstr>Frequently Asked Question: What Is High-Stall Speed Converter?</vt:lpstr>
      <vt:lpstr> Installing A Higher Stall Speed Torque Converter - Photo Sequence</vt:lpstr>
      <vt:lpstr>1. Restored 1971 Chevrolet Camaro has an aftermarket high-lift camshaft and does not idle correctly in drive with the stock torque converter. </vt:lpstr>
      <vt:lpstr>2. Stall speed of stock torque converter was tested at 1850 R P M , which is normal for stock engine but not for an engine equipped with a high-performance camshaft. </vt:lpstr>
      <vt:lpstr>3. The inspection cover is removed.</vt:lpstr>
      <vt:lpstr>4. The torque converter retaining bolts are removed requiring the engine be rotated using a flywheel turning tool.</vt:lpstr>
      <vt:lpstr>5. The speedometer cable was removed.</vt:lpstr>
      <vt:lpstr>6. The vacuum hose to the modulator valve was removed.</vt:lpstr>
      <vt:lpstr>7. The cooling lines and the dip stick tube are removed.</vt:lpstr>
      <vt:lpstr>8. After removing driveshaft, cross member was unbolted and removed after supporting the transmission using a transmission jack.</vt:lpstr>
      <vt:lpstr>9. The bell housing bolts were removed using a long extension and a swivel socket.</vt:lpstr>
      <vt:lpstr>10. The transmission is removed from the engine with the torque converter still in place.</vt:lpstr>
      <vt:lpstr>11. The flexplate was inspected for cracks or worn ring gear teeth and found to be normal.</vt:lpstr>
      <vt:lpstr>12. Torque converter was removed &amp; front seal found to be leaking. All seals were replaced before it was returned to the customer. </vt:lpstr>
      <vt:lpstr>13. New replacement higher stall speed converter is on left, is noticeably smaller in diameter than stock converter.</vt:lpstr>
      <vt:lpstr>14. The new torque converter is filled with A T F before being installed.</vt:lpstr>
      <vt:lpstr>15. The torque converter is wiggled back and forth to ensure that all of the splines are engaged.</vt:lpstr>
      <vt:lpstr>16. The holes in the flexplate were enlarged so that the new larger torque converter bolts would fit.</vt:lpstr>
      <vt:lpstr>17. Transmission was installed and all parts reconnected, then filled to proper level with specified A T F.</vt:lpstr>
      <vt:lpstr>18. Stall speed retested and new converter is 2350 R P M , which worked well for this engine. The customer was very happy.</vt:lpstr>
      <vt:lpstr>Question 1</vt:lpstr>
      <vt:lpstr>Answer 1</vt:lpstr>
      <vt:lpstr>Summary (1 of 2)</vt:lpstr>
      <vt:lpstr>Summary (2 of 2)</vt:lpstr>
      <vt:lpstr>Automatic Transmissions and Transaxles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Transmissions and Transaxles, Eighth Edition, Chapter 6</dc:title>
  <dc:subject>Careers</dc:subject>
  <dc:creator>James D. Halderman</dc:creator>
  <cp:keywords/>
  <dc:description>Additional information may be found in the Notes Pane of each slide by pressing F6.</dc:description>
  <cp:lastModifiedBy>Glen Plants</cp:lastModifiedBy>
  <cp:revision>72</cp:revision>
  <dcterms:modified xsi:type="dcterms:W3CDTF">2023-08-07T13:18:19Z</dcterms:modified>
</cp:coreProperties>
</file>