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55"/>
  </p:notesMasterIdLst>
  <p:handoutMasterIdLst>
    <p:handoutMasterId r:id="rId56"/>
  </p:handoutMasterIdLst>
  <p:sldIdLst>
    <p:sldId id="392" r:id="rId3"/>
    <p:sldId id="393" r:id="rId4"/>
    <p:sldId id="345" r:id="rId5"/>
    <p:sldId id="466" r:id="rId6"/>
    <p:sldId id="467" r:id="rId7"/>
    <p:sldId id="468" r:id="rId8"/>
    <p:sldId id="1209" r:id="rId9"/>
    <p:sldId id="347" r:id="rId10"/>
    <p:sldId id="395" r:id="rId11"/>
    <p:sldId id="1190" r:id="rId12"/>
    <p:sldId id="349" r:id="rId13"/>
    <p:sldId id="396" r:id="rId14"/>
    <p:sldId id="469" r:id="rId15"/>
    <p:sldId id="351" r:id="rId16"/>
    <p:sldId id="470" r:id="rId17"/>
    <p:sldId id="471" r:id="rId18"/>
    <p:sldId id="352" r:id="rId19"/>
    <p:sldId id="472" r:id="rId20"/>
    <p:sldId id="1202" r:id="rId21"/>
    <p:sldId id="1200" r:id="rId22"/>
    <p:sldId id="1199" r:id="rId23"/>
    <p:sldId id="473" r:id="rId24"/>
    <p:sldId id="474" r:id="rId25"/>
    <p:sldId id="354" r:id="rId26"/>
    <p:sldId id="388" r:id="rId27"/>
    <p:sldId id="475" r:id="rId28"/>
    <p:sldId id="1203" r:id="rId29"/>
    <p:sldId id="1204" r:id="rId30"/>
    <p:sldId id="366" r:id="rId31"/>
    <p:sldId id="376" r:id="rId32"/>
    <p:sldId id="476" r:id="rId33"/>
    <p:sldId id="477" r:id="rId34"/>
    <p:sldId id="399" r:id="rId35"/>
    <p:sldId id="478" r:id="rId36"/>
    <p:sldId id="479" r:id="rId37"/>
    <p:sldId id="480" r:id="rId38"/>
    <p:sldId id="1208" r:id="rId39"/>
    <p:sldId id="1205" r:id="rId40"/>
    <p:sldId id="1206" r:id="rId41"/>
    <p:sldId id="1207" r:id="rId42"/>
    <p:sldId id="374" r:id="rId43"/>
    <p:sldId id="481" r:id="rId44"/>
    <p:sldId id="400" r:id="rId45"/>
    <p:sldId id="401" r:id="rId46"/>
    <p:sldId id="1196" r:id="rId47"/>
    <p:sldId id="1197" r:id="rId48"/>
    <p:sldId id="1198" r:id="rId49"/>
    <p:sldId id="1193" r:id="rId50"/>
    <p:sldId id="1195" r:id="rId51"/>
    <p:sldId id="1194" r:id="rId52"/>
    <p:sldId id="1192" r:id="rId53"/>
    <p:sldId id="687" r:id="rId54"/>
  </p:sldIdLst>
  <p:sldSz cx="9144000" cy="6858000" type="screen4x3"/>
  <p:notesSz cx="6858000" cy="9144000"/>
  <p:embeddedFontLst>
    <p:embeddedFont>
      <p:font typeface="Verdana" panose="020B060403050404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32" userDrawn="1">
          <p15:clr>
            <a:srgbClr val="A4A3A4"/>
          </p15:clr>
        </p15:guide>
        <p15:guide id="2" pos="272" userDrawn="1">
          <p15:clr>
            <a:srgbClr val="A4A3A4"/>
          </p15:clr>
        </p15:guide>
        <p15:guide id="3" pos="5488" userDrawn="1">
          <p15:clr>
            <a:srgbClr val="A4A3A4"/>
          </p15:clr>
        </p15:guide>
        <p15:guide id="4" orient="horz" pos="2160" userDrawn="1">
          <p15:clr>
            <a:srgbClr val="A4A3A4"/>
          </p15:clr>
        </p15:guide>
        <p15:guide id="5" orient="horz" pos="595" userDrawn="1">
          <p15:clr>
            <a:srgbClr val="A4A3A4"/>
          </p15:clr>
        </p15:guide>
        <p15:guide id="7" orient="horz" pos="913" userDrawn="1">
          <p15:clr>
            <a:srgbClr val="A4A3A4"/>
          </p15:clr>
        </p15:guide>
        <p15:guide id="8" pos="2880" userDrawn="1">
          <p15:clr>
            <a:srgbClr val="A4A3A4"/>
          </p15:clr>
        </p15:guide>
        <p15:guide id="9" orient="horz" pos="41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4" autoAdjust="0"/>
    <p:restoredTop sz="94971" autoAdjust="0"/>
  </p:normalViewPr>
  <p:slideViewPr>
    <p:cSldViewPr snapToGrid="0" snapToObjects="1">
      <p:cViewPr varScale="1">
        <p:scale>
          <a:sx n="109" d="100"/>
          <a:sy n="109" d="100"/>
        </p:scale>
        <p:origin x="1968" y="96"/>
      </p:cViewPr>
      <p:guideLst>
        <p:guide orient="horz" pos="4032"/>
        <p:guide pos="272"/>
        <p:guide pos="5488"/>
        <p:guide orient="horz" pos="2160"/>
        <p:guide orient="horz" pos="595"/>
        <p:guide orient="horz" pos="913"/>
        <p:guide pos="2880"/>
        <p:guide orient="horz" pos="41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61"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74394FF-1D09-6D9C-B120-8A18C6FB9DEF}"/>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In the first image, the front portion of the pipe is partially cut to show the inner flow of the pipe. When the flow is upward, a ball is seen going up with the flow. The separator plate is open in this image. In the second image, the separator plate is present with the ball in the middle. This setup does not allow the flow of fluid in the opposite direction. Arrows are shown in both images to indicate the direction of the fluid.</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84028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9BBDA77-F7F4-EAE9-536C-3D7568693ABF}"/>
              </a:ext>
            </a:extLst>
          </p:cNvPr>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first image shows a rectangular structure with three openings, one on the top, one on the left, and one on the right. The top passage is labeled the upper passage, the left opening is labeled the left passage, and the right opening is labeled the right passage. The interior of the rectangle contains a ball seat which is an enclosure for the check ball. In the second image, the check ball is present at the left passage. The flow of fluid is shown to be from the right passage into the structure. The fluid then leaves by the upper passage. In the third image, the check ball is present at the right passage. The flow of fluid is shown to be from the left passage into the structure. The fluid then leaves by the upper passage.</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7375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Check balls are easier on seats and they cannot be magnetized. Some transmissions use a two-way check valve, also called a shuttle valve. The ball is positioned above two side-by-side holes with another flow passage extending upward or to the side. Upward flow through one of the holes in plate causes the ball to move over and seal the other hole. Fluid flow upward through the second hole causes the ball to move over and seal the first hole. </a:t>
            </a:r>
            <a:r>
              <a:rPr lang="en-US" sz="1200" b="1" u="sng" dirty="0">
                <a:solidFill>
                  <a:schemeClr val="tx1"/>
                </a:solidFill>
                <a:latin typeface="Arial" panose="020B0604020202020204" pitchFamily="34" charset="0"/>
                <a:cs typeface="Arial" panose="020B0604020202020204" pitchFamily="34" charset="0"/>
              </a:rPr>
              <a:t>Figure 5.8.</a:t>
            </a:r>
          </a:p>
          <a:p>
            <a:r>
              <a:rPr lang="en-US" sz="1200" dirty="0">
                <a:latin typeface="Arial" panose="020B0604020202020204" pitchFamily="34" charset="0"/>
                <a:cs typeface="Arial" panose="020B0604020202020204" pitchFamily="34" charset="0"/>
              </a:rPr>
              <a:t> </a:t>
            </a:r>
          </a:p>
          <a:p>
            <a:r>
              <a:rPr lang="en-US" sz="1200" b="0" i="0" u="none" strike="noStrike" dirty="0">
                <a:solidFill>
                  <a:srgbClr val="000000"/>
                </a:solidFill>
                <a:effectLst/>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In the first image, a container is shown with the top part narrow and the bottom part broad like a bottle. Inside the bottle, there are two enclosures, A and B. A is having a grill and a ball on top while B is open for the fluid to pass through. The opening of the container is marked as C. In the second image, the A enclosure is open for the fluid to pass through and B has a grill with a ball on top.</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1567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ADF2E8D-6062-2E6D-2243-7D59778B9769}"/>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Long Description:</a:t>
            </a:r>
          </a:p>
          <a:p>
            <a:r>
              <a:rPr lang="en-US" sz="1800" b="0" i="0" u="none" strike="noStrike" dirty="0">
                <a:solidFill>
                  <a:srgbClr val="000000"/>
                </a:solidFill>
                <a:effectLst/>
                <a:latin typeface="Arial" panose="020B0604020202020204" pitchFamily="34" charset="0"/>
                <a:cs typeface="Arial" panose="020B0604020202020204" pitchFamily="34" charset="0"/>
              </a:rPr>
              <a:t>The image consists of two parts. The first part consists of a flat base with two pressure gauges attached. The two pressure gauges are connected under the base plate and to a structure containing a piston and a spring. The first gauge shows 60 P S I pressure and the second gauge shows 20 P S I. The tubes connecting the pressure gauges have a narrow part in the middle that contains the orifice. The fluid flows in the direction of the spring and the piston. The spring is relaxed and the piston is not applied. Curved arrows are shown to indicate the direction of the fluid. In the second part, the pressure in both gauges is 80 P S I. The fluid puts pressure on the piston. The piston is applied and the spring is contracted. Straight arrows are shown to indicate the direction of the fluid.</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8560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2595081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950118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11629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Chart 5.1 </a:t>
            </a:r>
            <a:r>
              <a:rPr lang="en-US" dirty="0"/>
              <a:t>hydraulic variables and how they are controlled in a hydraulically-controlled automatic transmission.</a:t>
            </a:r>
          </a:p>
          <a:p>
            <a:r>
              <a:rPr lang="en-US" dirty="0"/>
              <a:t>The firmness of a shift is controlled by the orifice size and the accumulator. In electronically-controlled automatic transmissions and transaxles, all of this is controlled by software.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3414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Hydraulic Sub-Circuits</a:t>
            </a:r>
          </a:p>
          <a:p>
            <a:r>
              <a:rPr lang="en-US" dirty="0"/>
              <a:t>The hydraulic system is easier to understand if it is divided into sub-circuits. A flow </a:t>
            </a:r>
            <a:r>
              <a:rPr lang="en-US" b="0" dirty="0"/>
              <a:t>control valve is the dividing point as supply pressure enters the different circuits. Also note that each circuit serves a particular purpose</a:t>
            </a:r>
            <a:r>
              <a:rPr lang="en-US" b="1" dirty="0"/>
              <a:t>. </a:t>
            </a:r>
            <a:r>
              <a:rPr lang="en-US" b="1" u="sng" dirty="0"/>
              <a:t>See Chart 5.</a:t>
            </a:r>
            <a:r>
              <a:rPr lang="en-US" b="1" dirty="0"/>
              <a:t>2.</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1580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 did not discover that current carrying conductors also are surrounded by a magnetic field until 1820. These fields may be </a:t>
            </a:r>
          </a:p>
          <a:p>
            <a:r>
              <a:rPr lang="en-US" dirty="0"/>
              <a:t>made many times stronger than those surrounding conventional magnets. Also, the magnetic field strength around a conductor may be controlled by changing the current.</a:t>
            </a:r>
          </a:p>
          <a:p>
            <a:pPr marL="228600" indent="-228600">
              <a:buFont typeface="+mj-lt"/>
              <a:buAutoNum type="arabicPeriod"/>
            </a:pPr>
            <a:r>
              <a:rPr lang="en-US" dirty="0"/>
              <a:t>As current increases, more flux lines are created and magnetic field expands.</a:t>
            </a:r>
          </a:p>
          <a:p>
            <a:pPr marL="228600" indent="-228600">
              <a:buFont typeface="+mj-lt"/>
              <a:buAutoNum type="arabicPeriod"/>
            </a:pPr>
            <a:r>
              <a:rPr lang="en-US" dirty="0"/>
              <a:t>As current decreases, magnetic field contracts. </a:t>
            </a:r>
          </a:p>
          <a:p>
            <a:pPr marL="228600" indent="-228600">
              <a:buFont typeface="+mj-lt"/>
              <a:buAutoNum type="arabicPeriod"/>
            </a:pPr>
            <a:r>
              <a:rPr lang="en-US" dirty="0"/>
              <a:t>Magnetic field collapses when current is shut off.</a:t>
            </a:r>
          </a:p>
          <a:p>
            <a:pPr marL="228600" indent="-228600">
              <a:buFont typeface="+mj-lt"/>
              <a:buAutoNum type="arabicPeriod"/>
            </a:pPr>
            <a:r>
              <a:rPr lang="en-US" dirty="0"/>
              <a:t>Interaction and relationship between magnetism and electricity is known as electromagnetism.</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495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8919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structure is shaped like a gun. The lower vertical part has a thin stick-like structure called the connector. The broad horizontal part of the structure has many parts. The extreme left part of the horizontal part is covered by the housing. The housing contains a spring in between two coil assemblies. The lower coil assembly is attached to the connector. The spring is attached to a horizontal rod called the plunger which is fixed to a metering ball. The exhaust is present next to the upper coil assembly. The part of the structure not covered by the housing has eight grooves, six are shallow and two are deep grooves. Out of the four grooves on the top, the first and third one is empty. The third groove is labeled as the fluid screen. The other two are filled with an O-ring. The same arrangement is seen on the bottom side too. The third groove is labeled as a pressure supply. Perpendicular to the plunger and in the extreme right portion, a flat surface is present which is labeled as the fluid screen. It is also labeled as pressure control. From the pressure supply, arrows go to the metering ball, from where they go left to the exhaust and right to the pressure control fluid screen.</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4571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image has two parts, the first is labeled as off and the second is labeled as on. In the first image, the middle of the structure has a plunger which is attached to a metering ball. A coil assembly is present on either side of the plunger. A spring is below the plunger near the metering ball. The outer frame is also marked at the bottom. Above the upper coil assembly, the connector is present in the middle of a flap-like structure. In the extreme right, an opening is present for signal fluid which moves along to the metering ball and then moves downwards to the exhaust and upwards out of the structure. An O-ring is present in a groove on either side of the opening for the signal fluid. In the second image, the signal fluid doesn’t flow past the metering ball. The flow of fluid is stopped at the metering ball.</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499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3976153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70786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Shift solenoids control the pressure force which in turn controls the position of the shift valve. ● </a:t>
            </a:r>
            <a:r>
              <a:rPr lang="en-US" sz="1200" b="1" u="sng" dirty="0">
                <a:latin typeface="Arial" panose="020B0604020202020204" pitchFamily="34" charset="0"/>
                <a:cs typeface="Arial" panose="020B0604020202020204" pitchFamily="34" charset="0"/>
              </a:rPr>
              <a:t>See Figure 5.12.</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They are commanded on or off by the P C M/T C M.</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The resistance of most on–off type shift solenoids is 10 to 15 ohms.</a:t>
            </a:r>
          </a:p>
          <a:p>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Pulse-width Modulated Solenoids </a:t>
            </a:r>
            <a:r>
              <a:rPr lang="en-US" sz="1200" dirty="0">
                <a:latin typeface="Arial" panose="020B0604020202020204" pitchFamily="34" charset="0"/>
                <a:cs typeface="Arial" panose="020B0604020202020204" pitchFamily="34" charset="0"/>
              </a:rPr>
              <a:t>Some automatic transmission solenoids are pulse-width modulated</a:t>
            </a:r>
          </a:p>
          <a:p>
            <a:r>
              <a:rPr lang="en-US" sz="1200" dirty="0">
                <a:latin typeface="Arial" panose="020B0604020202020204" pitchFamily="34" charset="0"/>
                <a:cs typeface="Arial" panose="020B0604020202020204" pitchFamily="34" charset="0"/>
              </a:rPr>
              <a:t>(P W M), which means that they are energized at a fixed rate (frequency) the amount of time it is “on” is controlled by the P C M/T C M. The ratio of on/off time is called the duty cycle and ranges from 0% (completely de-energized) to 100% (fully energized). A typical application of P W M solenoids is the torque converter clutch-apply circuit such as in the G M 4T60-E.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When the pulse width is high, the apply pressure to the T C C is at a minimum.</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When the pulse width is low, full line pressure flows through the solenoid to allow maximum converter apply pressure.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 W M solenoids have a low resistance, usually 4–6 ohms.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incoming horizontal pipe is labeled as A F L. The first branch of the pipe goes vertically downwards to the 2 hyphen 3 shift valve. The second branch goes vertically downwards to the 2 hyphen 3 shuttle.  The horizontal pipe goes through a filter and down into two inlets. The pipe is now labeled as actuator feed limit. The first inlet has a narrow opening labeled as 28 that goes into a pipe labeled as 2 hyphen 3 signal which goes near the 2 hyphen 3 shuttle and into the 2 hyphen 3 shift solenoid valve n.o. The word off is mentioned inside the solenoid and an ex is mentioned near it.  The second inlet also has a narrow opening labeled 25 that goes into a pipe labeled 1 hyphen 2 signal which divides into two segments. One pipe goes near the 1 hyphen 2 shift valve and into the 2 hyphen 3 solenoid valve n.o. The word off is mentioned inside the solenoid and an ex is mentioned near it. The other pipe joins the 3 hyphen 4 shift valve. The openings near 2 hyphen 3 shift valve are as follows. On the top side, overrun, D3, the outlet of 3 hyphen 4 accum, the inlet of servofeed, and the inlet of 2nd. The pipe labeled 2nd has a narrow opening labeled as 28. The openings on the lower side are one opening for ex and one outlet for 3 hyphen 4 signal. The openings near 2 hyphen 3 shuttle are as follows. On the top side, D2, on the bottom, two openings for ex and one pipe labeled D4 hyphen 3 hyphen 2. This pipe joins the 1 hyphen 2 shift valve by passing through a spring. The openings near 1 hyphen 2 shift valve are as follows. On the top side, orficed ex, ex, L O, L O over 1st, and the inlet of D4. On the bottom, the outlet of 2nd, and o’ex. The pipe of orficed ex and ex are joined together and have a narrow region labeled 26. The openings near 3 hyphen 4 shift valve are as follows. On the top side, D3 is the opening. At the bottom, the three openings are ex, 4th signal, and an inlet of 3 hyphen 4 signal.</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1374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772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There are nine squares on the x-axis and eight squares on the y-axis. A scope waveform starts at the lower left of the grid and continues for two squares, then climbs up vertically for a distance of four squares. Then, a slight hump is seen in the current waveform in the fourth square from the left. After that, a gradual slope is seen over a distance of two squares. Then the waveform stabilizes and continues at the same height for three squares.  The hump is labeled as current open quotes notch close quotes induced when solenoid armature strokes. The waveform of the graph is wriggly with multiple small humps and dents.</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7309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Linear Solenoids </a:t>
            </a:r>
            <a:r>
              <a:rPr lang="en-US" sz="1200" dirty="0">
                <a:latin typeface="Arial" panose="020B0604020202020204" pitchFamily="34" charset="0"/>
                <a:cs typeface="Arial" panose="020B0604020202020204" pitchFamily="34" charset="0"/>
              </a:rPr>
              <a:t>operate using a P W M control to cause the plunger inside the solenoid to move in or out depending on the amount of the applied cur- rent. The typical operation of a linear solenoid includes:</a:t>
            </a:r>
          </a:p>
          <a:p>
            <a:pPr marL="228600" indent="-228600">
              <a:buFont typeface="+mj-lt"/>
              <a:buAutoNum type="arabicPeriod"/>
            </a:pPr>
            <a:r>
              <a:rPr lang="en-US" sz="1200" dirty="0">
                <a:latin typeface="Arial" panose="020B0604020202020204" pitchFamily="34" charset="0"/>
                <a:cs typeface="Arial" panose="020B0604020202020204" pitchFamily="34" charset="0"/>
              </a:rPr>
              <a:t>P C M/T C M sends a pulse-width modulated signal at a fixed frequency with a varying duty cycle (on-off time).</a:t>
            </a:r>
          </a:p>
          <a:p>
            <a:pPr marL="228600" indent="-228600">
              <a:buFont typeface="+mj-lt"/>
              <a:buAutoNum type="arabicPeriod"/>
            </a:pPr>
            <a:r>
              <a:rPr lang="en-US" sz="1200" dirty="0">
                <a:latin typeface="Arial" panose="020B0604020202020204" pitchFamily="34" charset="0"/>
                <a:cs typeface="Arial" panose="020B0604020202020204" pitchFamily="34" charset="0"/>
              </a:rPr>
              <a:t>Current through the coil of the solenoid creates an electromagnetic force that is applied to the internal plunger which moves against a spool valve and spring force in the snout part of the solenoid.</a:t>
            </a:r>
          </a:p>
          <a:p>
            <a:pPr marL="228600" indent="-228600">
              <a:buFont typeface="+mj-lt"/>
              <a:buAutoNum type="arabicPeriod"/>
            </a:pPr>
            <a:r>
              <a:rPr lang="en-US" sz="1200" dirty="0">
                <a:latin typeface="Arial" panose="020B0604020202020204" pitchFamily="34" charset="0"/>
                <a:cs typeface="Arial" panose="020B0604020202020204" pitchFamily="34" charset="0"/>
              </a:rPr>
              <a:t>The higher the pulse-width of the signal applied from the P C M/T C M, the greater the movement of the plunger.</a:t>
            </a:r>
          </a:p>
          <a:p>
            <a:pPr marL="228600" indent="-228600">
              <a:buFont typeface="+mj-lt"/>
              <a:buAutoNum type="arabicPeriod"/>
            </a:pPr>
            <a:r>
              <a:rPr lang="en-US" sz="1200" dirty="0">
                <a:latin typeface="Arial" panose="020B0604020202020204" pitchFamily="34" charset="0"/>
                <a:cs typeface="Arial" panose="020B0604020202020204" pitchFamily="34" charset="0"/>
              </a:rPr>
              <a:t>Linear solenoids have a low resistance, usually 4–6 ohms. </a:t>
            </a:r>
            <a:r>
              <a:rPr lang="en-US" sz="1200" b="1" u="sng" dirty="0">
                <a:latin typeface="Arial" panose="020B0604020202020204" pitchFamily="34" charset="0"/>
                <a:cs typeface="Arial" panose="020B0604020202020204" pitchFamily="34" charset="0"/>
              </a:rPr>
              <a:t>Figure 5.14</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It is a tapering structure shaped like a nail. A circular disc is present at one end which is connected to a washer which connects to the plunger. The plunger is surrounded by a bushing. A coil assembly is present near the bushing on either side. The coil assembly is then connected to the structure that holds the connector. The structure is covered with housing. The plunger is connected to the spool valve which is attached to a spring. An anti-rotation clip is adjacent to the spring. The lower half has a cast aluminum snout with five openings on the lower side. From left to right, the first two openings are labeled as exhaust with downward arrows. The third opening is labeled as control pressure (lock hyphen up control). The fourth opening is labeled as supply pressure (solenoid modulator). The fifth opening is labeled as balance control pressure.</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2234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automatic transmission/transaxles solenoid coil winding resistance. Always check service </a:t>
            </a:r>
          </a:p>
          <a:p>
            <a:r>
              <a:rPr lang="en-US" dirty="0"/>
              <a:t>information for the exact resistance specifications for the unit being serviced.</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246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Electronic Pressure Regulation</a:t>
            </a:r>
          </a:p>
          <a:p>
            <a:r>
              <a:rPr lang="en-US" sz="1200" dirty="0">
                <a:latin typeface="Arial" panose="020B0604020202020204" pitchFamily="34" charset="0"/>
                <a:cs typeface="Arial" panose="020B0604020202020204" pitchFamily="34" charset="0"/>
              </a:rPr>
              <a:t>Electronic auto- matic transmissions/transaxles regulate hydraulic system pressure using a pressure control solenoid (P C S) that may also be called any of the following:</a:t>
            </a:r>
          </a:p>
          <a:p>
            <a:r>
              <a:rPr lang="en-US" sz="1200" dirty="0">
                <a:latin typeface="Arial" panose="020B0604020202020204" pitchFamily="34" charset="0"/>
                <a:cs typeface="Arial" panose="020B0604020202020204" pitchFamily="34" charset="0"/>
              </a:rPr>
              <a:t>■ Electronic pressure control (E P C)</a:t>
            </a:r>
          </a:p>
          <a:p>
            <a:r>
              <a:rPr lang="en-US" sz="1200" dirty="0">
                <a:latin typeface="Arial" panose="020B0604020202020204" pitchFamily="34" charset="0"/>
                <a:cs typeface="Arial" panose="020B0604020202020204" pitchFamily="34" charset="0"/>
              </a:rPr>
              <a:t>■ Pressure control (P C)</a:t>
            </a:r>
          </a:p>
          <a:p>
            <a:r>
              <a:rPr lang="en-US" sz="1200" dirty="0">
                <a:latin typeface="Arial" panose="020B0604020202020204" pitchFamily="34" charset="0"/>
                <a:cs typeface="Arial" panose="020B0604020202020204" pitchFamily="34" charset="0"/>
              </a:rPr>
              <a:t>■ Variable force solenoid (V F S)</a:t>
            </a:r>
          </a:p>
          <a:p>
            <a:r>
              <a:rPr lang="en-US" sz="1200" dirty="0">
                <a:latin typeface="Arial" panose="020B0604020202020204" pitchFamily="34" charset="0"/>
                <a:cs typeface="Arial" panose="020B0604020202020204" pitchFamily="34" charset="0"/>
              </a:rPr>
              <a:t>■ Force motor</a:t>
            </a:r>
          </a:p>
          <a:p>
            <a:r>
              <a:rPr lang="en-US" sz="1200" dirty="0">
                <a:latin typeface="Arial" panose="020B0604020202020204" pitchFamily="34" charset="0"/>
                <a:cs typeface="Arial" panose="020B0604020202020204" pitchFamily="34" charset="0"/>
              </a:rPr>
              <a:t>The powertrain control module (P C M) or the transmission control module (T C M) switches solenoids on and off very quickly using pulse-width modulation (P W M). ● </a:t>
            </a:r>
            <a:r>
              <a:rPr lang="en-US" sz="1200" b="1" u="sng" dirty="0">
                <a:latin typeface="Arial" panose="020B0604020202020204" pitchFamily="34" charset="0"/>
                <a:cs typeface="Arial" panose="020B0604020202020204" pitchFamily="34" charset="0"/>
              </a:rPr>
              <a:t>Figure</a:t>
            </a:r>
            <a:r>
              <a:rPr lang="en-US" sz="1200" b="1" u="sng" baseline="0" dirty="0">
                <a:latin typeface="Arial" panose="020B0604020202020204" pitchFamily="34" charset="0"/>
                <a:cs typeface="Arial" panose="020B0604020202020204" pitchFamily="34" charset="0"/>
              </a:rPr>
              <a:t> </a:t>
            </a:r>
            <a:r>
              <a:rPr lang="en-US" sz="1200" b="1" u="sng" dirty="0">
                <a:latin typeface="Arial" panose="020B0604020202020204" pitchFamily="34" charset="0"/>
                <a:cs typeface="Arial" panose="020B0604020202020204" pitchFamily="34" charset="0"/>
              </a:rPr>
              <a:t>5.15.</a:t>
            </a:r>
          </a:p>
          <a:p>
            <a:r>
              <a:rPr lang="en-US" sz="1200" dirty="0">
                <a:latin typeface="Arial" panose="020B0604020202020204" pitchFamily="34" charset="0"/>
                <a:cs typeface="Arial" panose="020B0604020202020204" pitchFamily="34" charset="0"/>
              </a:rPr>
              <a:t>These pressure control solenoids usually have a low resistance of one to four ohms and operate at high frequency with varying duty cycles. Most electronic pressure control solenoids draw 1–2 amperes which has an inverse relation- ship to the fluid pressure:</a:t>
            </a:r>
          </a:p>
          <a:p>
            <a:r>
              <a:rPr lang="en-US" sz="1200" dirty="0">
                <a:latin typeface="Arial" panose="020B0604020202020204" pitchFamily="34" charset="0"/>
                <a:cs typeface="Arial" panose="020B0604020202020204" pitchFamily="34" charset="0"/>
              </a:rPr>
              <a:t>■ Higher amperage = lower fluid pressure</a:t>
            </a:r>
          </a:p>
          <a:p>
            <a:r>
              <a:rPr lang="en-US" sz="1200" dirty="0">
                <a:latin typeface="Arial" panose="020B0604020202020204" pitchFamily="34" charset="0"/>
                <a:cs typeface="Arial" panose="020B0604020202020204" pitchFamily="34" charset="0"/>
              </a:rPr>
              <a:t>■ Lower amperage = higher</a:t>
            </a:r>
            <a:r>
              <a:rPr lang="en-US" sz="1200" baseline="0" dirty="0">
                <a:latin typeface="Arial" panose="020B0604020202020204" pitchFamily="34" charset="0"/>
                <a:cs typeface="Arial" panose="020B0604020202020204" pitchFamily="34" charset="0"/>
              </a:rPr>
              <a:t> fluid pr</a:t>
            </a:r>
            <a:r>
              <a:rPr lang="en-US" sz="1200" dirty="0">
                <a:latin typeface="Arial" panose="020B0604020202020204" pitchFamily="34" charset="0"/>
                <a:cs typeface="Arial" panose="020B0604020202020204" pitchFamily="34" charset="0"/>
              </a:rPr>
              <a:t>essure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right part of the figure has a vertical tube labeled as a line. It divides into two branches. The lower branch joins the pressure regulator valve. The upper branch again divides into two, out of which one joins the pressure regulator valve and the other joins the shaft near the E P C solenoid and valve. The pressure regulator valve has an opening labeled as ex. The E P C solenoid and valve are shaped like a rectangle with a spout through which T C M is added. A shaft below the E P C solenoid comes into the solenoid. The shaft has one opening labeled as ex. A tube from the shaft joins the lower part of the pressure regulator valve. Another opening is unlabeled and present at the bottom.</a:t>
            </a: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627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CC4BF37-82D0-A1CD-37BB-73B552AC2669}"/>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 shaft is seen in the middle of the image. The left part of the shaft is connected to the governor assembly. Two fluid passages are marked near the governor assembly. The shaft is joined to another part by a spring. This shaft is present near a circular part of the machinery.</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97155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structure is in the shape of a key. The outer covering is called the housing. In the broader part of the structure, a solenoid coil is present on the upper and bottom parts. In between the solenoid coils, a spring is present in a horizontal manner that is connected to the armature perpendicularly. The armature is then connected to the spool valve. The spool valve is then connected and extends to the end of the structure. The right part of the structure has one pipe labeled as pump inlet, another pipe labeled as regulated line pressure, and the third pipe labeled as exhaust to the oil pan.</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2512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surface of the valve body has some ridges and holes. The valve body has five openings on the side. The list of valves and solenoids is as follows. 1 valve, manual; 2 valve assembly, pressure control solenoid; 3 valve assembly, T C C P W M solenoid; 4 valve, T C C regulator apply; 5 spring, T C C regulator apply valve; 6 spring, actuator feed limit valve; 7 valve, actuator feed limit; 8 plug, accumulator valve bore; 9 spring, accumulator valve; 10 valve, accumulator; and 11 retainer, accumulator feed limit valve spring. The first opening is for the valve labeled 1. It is shown as small circular discs connected by small bars. The second opening is for the valve labeled 2. It is shown as a spherical cap with a shaft attached. A screw is there nearby along with a clip of three prongs. The third opening is for the solenoid labeled 3 and valves labeled 4 and 5. They are shown as a lever attached to a round structure; a vertical line connected to round discs; and a spring. A bent pin is present nearby. The fourth opening is for the retainer labeled 11, the spring labeled 6, and the valve labeled 7.  They are shown as a tag; spring; and a structure of pipes and rings. The fifth opening is for the plug labeled 8, the spring labeled 9, and the valve labeled 10. They are shown as a series of discs; a spring; and a structure of three discs with bars in between.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9591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446476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887713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2989954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97728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2777555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931201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596830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657016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8240CA3-500A-9B1A-3D86-C42F038A8997}"/>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In the middle of the image, a cruise control cable is labeled. A T V cable is present close to it. A throttle linkage is present on another part of the transmission. There are many pipes in the transmission. The left upper part of the image contains a circular structure.</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46427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4162478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52</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0EA39B6-456A-FF98-ECFA-864CDDB6B9EB}"/>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lower part of the image has a vertical bar with a horizontal bar labeled as a pressure regulator valve. A spring is present behind the pressure regulator valve and is attached to the boost sleeve. Inside the boost sleeve, there are two vertical bars, one half the size of the other, and one horizontal bar. The first long vertical bar is labeled as a boost valve. These three bars are surrounded by a structure that opens into two pipes. The first is the reverse boost pipe and the second is the boost pipe. The structure has three openings on the top and two at the bottom. The left opening at the top goes to mainline pressure, the middle opening joins the right opening. The left bottom opening is called the modulator valve and the right bottom opening joins the boost pipe. A shaft is present in the middle of the structure. It has many vertical bars on its surface. The shaft has a broad rectangular end and is attached to a vacuum modulator. The vacuum modulator is a rectangular structure with a small shaft and bolt at the end. A vertical bar is present between the vacuum modulator and the shaft.</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38063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69773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0A09B89-2691-2917-F82B-6252BA7314C6}"/>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image has two parts. In the first part, the openings around 1 hyphen 2 T.V. shaft are as follows. The shaft of 1 hyphen 2 T.V. is surrounded by a visible spring at the left end. The top horizontal bar is labeled as 2nd. From this bar, two inlets come and join the area around the spring. These two inlets are shown with dots inside. A pipe labeled L O hyphen 1st comes out at the right end of 1 hyphen 2 T.V., goes horizontally left, and then goes down. Two openings come out from the bottom of 1 hyphen 2 T.V. shaft. They are a D E T bar and one unnamed bar. The D E T bar goes to the extreme left of the image. It crosses with a vertical bar labeled the 3rd clutch. The 1 hyphen 2 shift shaft is present to the right of the 1 hyphen 2 T.V. shaft. The 2nd bar joins this shaft. Another opening is labeled as a D hyphen 4. The 1 hyphen 2 shift shaft fully joins with the governor structure on the right. The junction between 1 hyphen 2 shift shaft and 1 hyphen 2 T.V. shaft has an ex written under it. Below the ex, the letters written are R, N, D, D, 2, and 1. The first D is surrounded by a small box. The letter P is written some distance away under the shaft of 1 hyphen 2 T.V. In the second part, the shaft of 1 hyphen 2 T.V. is extended fully to cover the spring. The 1 hyphen 2 shift shaft shows a partial shift away from the governor structure.</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572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CDCD0F8-0FFC-3CFA-CE03-70C7D9DAEF7C}"/>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In graph A, the line in the graph shows a slope which is labeled as pressure rise to fill the clutch circuit. The slope then becomes a small plateau which is labeled as the stroke of the clutch piston. The line then goes vertically up as a long line and then goes horizontally to the end of the graph. The area covered by the line graph is shaded on the right side. The beginning of the horizontal line is labeled as full line pressure with clutch applied while the end of the horizontal line is labeled as apply pressure.</a:t>
            </a:r>
          </a:p>
          <a:p>
            <a:endParaRPr lang="en-US" sz="1200"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r>
              <a:rPr lang="en-US" sz="1200" b="0" i="0" u="none" strike="noStrike" dirty="0">
                <a:solidFill>
                  <a:srgbClr val="000000"/>
                </a:solidFill>
                <a:effectLst/>
                <a:latin typeface="Arial" panose="020B0604020202020204" pitchFamily="34" charset="0"/>
                <a:cs typeface="Arial" panose="020B0604020202020204" pitchFamily="34" charset="0"/>
              </a:rPr>
              <a:t>In graph B, the line in the graph shows a slope which is labeled as pressure rise to fill clutch circuit. The slope then becomes a small plateau which is labeled as the stroke of the clutch piston. The line then goes vertically up as a short line and then turns into a long slope which is labeled as the stroke of the accumulator piston. The line then goes horizontally to the end of the graph. The horizontal line is labeled as full line pressure with a clutch applied.</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08623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78973250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357627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71867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25398598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907631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806209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4600808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4" name="Picture 3">
            <a:extLst>
              <a:ext uri="{FF2B5EF4-FFF2-40B4-BE49-F238E27FC236}">
                <a16:creationId xmlns:a16="http://schemas.microsoft.com/office/drawing/2014/main" id="{64E4EB05-1BD2-F05B-3057-6FA63819A753}"/>
              </a:ext>
            </a:extLst>
          </p:cNvPr>
          <p:cNvPicPr>
            <a:picLocks noChangeAspect="1"/>
          </p:cNvPicPr>
          <p:nvPr userDrawn="1"/>
        </p:nvPicPr>
        <p:blipFill>
          <a:blip r:embed="rId9"/>
          <a:stretch>
            <a:fillRect/>
          </a:stretch>
        </p:blipFill>
        <p:spPr>
          <a:xfrm>
            <a:off x="451710" y="6424935"/>
            <a:ext cx="947596" cy="301782"/>
          </a:xfrm>
          <a:prstGeom prst="rect">
            <a:avLst/>
          </a:prstGeom>
        </p:spPr>
      </p:pic>
      <p:sp>
        <p:nvSpPr>
          <p:cNvPr id="6" name="Content Placeholder 26">
            <a:extLst>
              <a:ext uri="{FF2B5EF4-FFF2-40B4-BE49-F238E27FC236}">
                <a16:creationId xmlns:a16="http://schemas.microsoft.com/office/drawing/2014/main" id="{A60D7116-00B7-05F7-308E-B524FF24FA73}"/>
              </a:ext>
            </a:extLst>
          </p:cNvPr>
          <p:cNvSpPr txBox="1">
            <a:spLocks/>
          </p:cNvSpPr>
          <p:nvPr userDrawn="1"/>
        </p:nvSpPr>
        <p:spPr>
          <a:xfrm>
            <a:off x="2853732" y="6511167"/>
            <a:ext cx="5823020" cy="221018"/>
          </a:xfrm>
          <a:prstGeom prst="rect">
            <a:avLst/>
          </a:prstGeom>
        </p:spPr>
        <p:txBody>
          <a:bodyPr wrap="square" lIns="0" tIns="18000" rIns="0" bIns="180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r>
              <a:rPr lang="en-US" sz="1200" dirty="0">
                <a:latin typeface="Verdana" panose="020B0604030504040204" pitchFamily="34" charset="0"/>
                <a:ea typeface="Verdana" panose="020B0604030504040204" pitchFamily="34" charset="0"/>
              </a:rPr>
              <a:t>Copyright © 2024, 2018, 2015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0" r:id="rId2"/>
    <p:sldLayoutId id="2147483681" r:id="rId3"/>
    <p:sldLayoutId id="2147483689" r:id="rId4"/>
    <p:sldLayoutId id="2147483696" r:id="rId5"/>
    <p:sldLayoutId id="2147483697" r:id="rId6"/>
    <p:sldLayoutId id="214748369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7.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8.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9.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0.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31.pn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32.png"/><Relationship Id="rId4"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33.png"/><Relationship Id="rId4"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34.png"/><Relationship Id="rId4"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35.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36.png"/><Relationship Id="rId4"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hyperlink" Target="https://jameshalderman.com/a2_anim_lib_pag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189782"/>
            <a:ext cx="8229600" cy="1144347"/>
          </a:xfrm>
        </p:spPr>
        <p:txBody>
          <a:bodyPr lIns="0" tIns="18000" rIns="0" bIns="18000" anchor="ctr" anchorCtr="0">
            <a:spAutoFit/>
          </a:bodyPr>
          <a:lstStyle/>
          <a:p>
            <a:r>
              <a:rPr lang="en-US" noProof="0"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59748" y="1416140"/>
            <a:ext cx="1802525" cy="344128"/>
          </a:xfrm>
        </p:spPr>
        <p:txBody>
          <a:bodyPr wrap="square" lIns="0" tIns="18000" rIns="0" bIns="18000" anchor="ctr" anchorCtr="0">
            <a:spAutoFit/>
          </a:bodyPr>
          <a:lstStyle/>
          <a:p>
            <a:r>
              <a:rPr lang="en-US" noProof="0" dirty="0"/>
              <a:t>Eighth Edition</a:t>
            </a:r>
          </a:p>
        </p:txBody>
      </p:sp>
      <p:pic>
        <p:nvPicPr>
          <p:cNvPr id="8" name="Picture 7" descr="Front Cover: Automatic Transmissions and Transaxles Eighth Edition by James D. Halderman&#10;">
            <a:extLst>
              <a:ext uri="{FF2B5EF4-FFF2-40B4-BE49-F238E27FC236}">
                <a16:creationId xmlns:a16="http://schemas.microsoft.com/office/drawing/2014/main" id="{8EFEF68E-6032-2374-F171-8A510A318ADB}"/>
              </a:ext>
            </a:extLst>
          </p:cNvPr>
          <p:cNvPicPr>
            <a:picLocks noChangeAspect="1"/>
          </p:cNvPicPr>
          <p:nvPr/>
        </p:nvPicPr>
        <p:blipFill>
          <a:blip r:embed="rId3"/>
          <a:stretch>
            <a:fillRect/>
          </a:stretch>
        </p:blipFill>
        <p:spPr>
          <a:xfrm>
            <a:off x="465826" y="1890549"/>
            <a:ext cx="3456432" cy="4425696"/>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3037492"/>
            <a:ext cx="1690777" cy="498016"/>
          </a:xfrm>
        </p:spPr>
        <p:txBody>
          <a:bodyPr wrap="square" lIns="0" tIns="18000" rIns="0" bIns="18000" anchor="ctr" anchorCtr="0">
            <a:spAutoFit/>
          </a:bodyPr>
          <a:lstStyle/>
          <a:p>
            <a:pPr marL="0"/>
            <a:r>
              <a:rPr lang="en-US" noProof="0" dirty="0"/>
              <a:t>Chapter 5</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853001"/>
            <a:ext cx="4106170" cy="713460"/>
          </a:xfrm>
        </p:spPr>
        <p:txBody>
          <a:bodyPr wrap="square" lIns="0" tIns="18000" rIns="0" bIns="18000" anchor="ctr" anchorCtr="0">
            <a:spAutoFit/>
          </a:bodyPr>
          <a:lstStyle/>
          <a:p>
            <a:pPr marL="0"/>
            <a:r>
              <a:rPr lang="en-US" noProof="0" dirty="0"/>
              <a:t>Hydraulic Control Valves and Solenoids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51710"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823588" y="6511167"/>
            <a:ext cx="5823020" cy="221018"/>
          </a:xfrm>
        </p:spPr>
        <p:txBody>
          <a:bodyPr wrap="square" lIns="0" tIns="18000" rIns="0" bIns="18000">
            <a:spAutoFit/>
          </a:bodyPr>
          <a:lstStyle/>
          <a:p>
            <a:pPr marL="0" indent="0"/>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1-2 Upshift: Minimum Throttle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1_2_shift_valve">
            <a:hlinkClick r:id="" action="ppaction://media"/>
            <a:extLst>
              <a:ext uri="{FF2B5EF4-FFF2-40B4-BE49-F238E27FC236}">
                <a16:creationId xmlns:a16="http://schemas.microsoft.com/office/drawing/2014/main" id="{F13D0F4B-4ACE-75D4-E370-5F222C30F8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1836" y="1271093"/>
            <a:ext cx="8841804" cy="4973515"/>
          </a:xfrm>
          <a:prstGeom prst="rect">
            <a:avLst/>
          </a:prstGeom>
        </p:spPr>
      </p:pic>
    </p:spTree>
    <p:extLst>
      <p:ext uri="{BB962C8B-B14F-4D97-AF65-F5344CB8AC3E}">
        <p14:creationId xmlns:p14="http://schemas.microsoft.com/office/powerpoint/2010/main" val="358920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110"/>
            <a:ext cx="8229600" cy="590349"/>
          </a:xfrm>
        </p:spPr>
        <p:txBody>
          <a:bodyPr wrap="square" lIns="0" tIns="18000" rIns="0" bIns="18000" anchor="ctr" anchorCtr="0">
            <a:spAutoFit/>
          </a:bodyPr>
          <a:lstStyle/>
          <a:p>
            <a:r>
              <a:rPr lang="en-US" noProof="0" dirty="0"/>
              <a:t>Shift Quality</a:t>
            </a:r>
          </a:p>
        </p:txBody>
      </p:sp>
      <p:sp>
        <p:nvSpPr>
          <p:cNvPr id="3" name="Content Placeholder 2"/>
          <p:cNvSpPr>
            <a:spLocks noGrp="1"/>
          </p:cNvSpPr>
          <p:nvPr>
            <p:ph sz="quarter" idx="13"/>
          </p:nvPr>
        </p:nvSpPr>
        <p:spPr>
          <a:xfrm>
            <a:off x="457200" y="974118"/>
            <a:ext cx="8232775" cy="4345223"/>
          </a:xfrm>
          <a:prstGeom prst="rect">
            <a:avLst/>
          </a:prstGeom>
        </p:spPr>
        <p:txBody>
          <a:bodyPr lIns="0" tIns="18000" rIns="0" bIns="18000" anchor="ctr" anchorCtr="0">
            <a:spAutoFit/>
          </a:bodyPr>
          <a:lstStyle/>
          <a:p>
            <a:pPr marL="342900" indent="-342900">
              <a:spcBef>
                <a:spcPts val="600"/>
              </a:spcBef>
            </a:pPr>
            <a:r>
              <a:rPr lang="en-US" sz="2400" noProof="0" dirty="0"/>
              <a:t>Fluid pressure must be high enough to apply clutch or band. </a:t>
            </a:r>
          </a:p>
          <a:p>
            <a:pPr marL="342900" indent="-342900">
              <a:spcBef>
                <a:spcPts val="600"/>
              </a:spcBef>
            </a:pPr>
            <a:r>
              <a:rPr lang="en-US" sz="2400" noProof="0" dirty="0"/>
              <a:t>Tightly enough to prevent slippage.</a:t>
            </a:r>
          </a:p>
          <a:p>
            <a:pPr marL="342900" indent="-342900">
              <a:spcBef>
                <a:spcPts val="600"/>
              </a:spcBef>
            </a:pPr>
            <a:r>
              <a:rPr lang="en-US" sz="2400" noProof="0" dirty="0"/>
              <a:t>Shift overlap</a:t>
            </a:r>
          </a:p>
          <a:p>
            <a:pPr marL="342900" indent="-342900">
              <a:spcBef>
                <a:spcPts val="600"/>
              </a:spcBef>
            </a:pPr>
            <a:r>
              <a:rPr lang="en-US" sz="2400" noProof="0" dirty="0"/>
              <a:t>Need for shift modifiers</a:t>
            </a:r>
          </a:p>
          <a:p>
            <a:pPr marL="829818" lvl="1" indent="-342900"/>
            <a:r>
              <a:rPr lang="en-US" sz="2400" noProof="0" dirty="0"/>
              <a:t>Light-throttle shift</a:t>
            </a:r>
          </a:p>
          <a:p>
            <a:pPr marL="829818" lvl="1" indent="-342900"/>
            <a:r>
              <a:rPr lang="en-US" sz="2400" noProof="0" dirty="0"/>
              <a:t>Heavy throttle</a:t>
            </a:r>
          </a:p>
          <a:p>
            <a:pPr marL="829818" lvl="1" indent="-342900"/>
            <a:r>
              <a:rPr lang="en-US" sz="2400" noProof="0" dirty="0"/>
              <a:t>Too slow shift</a:t>
            </a:r>
          </a:p>
          <a:p>
            <a:pPr marL="829818" lvl="1" indent="-342900"/>
            <a:r>
              <a:rPr lang="en-US" sz="2400" noProof="0" dirty="0"/>
              <a:t>Too fast shift</a:t>
            </a:r>
          </a:p>
          <a:p>
            <a:pPr marL="342900" indent="-342900">
              <a:spcBef>
                <a:spcPts val="600"/>
              </a:spcBef>
            </a:pPr>
            <a:r>
              <a:rPr lang="en-US" sz="2400" noProof="0" dirty="0"/>
              <a:t>Accumulators</a:t>
            </a:r>
          </a:p>
        </p:txBody>
      </p:sp>
    </p:spTree>
    <p:extLst>
      <p:ext uri="{BB962C8B-B14F-4D97-AF65-F5344CB8AC3E}">
        <p14:creationId xmlns:p14="http://schemas.microsoft.com/office/powerpoint/2010/main" val="3843097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911" y="206035"/>
            <a:ext cx="8272753" cy="590349"/>
          </a:xfrm>
        </p:spPr>
        <p:txBody>
          <a:bodyPr wrap="square" lIns="0" tIns="18000" rIns="0" bIns="18000" anchor="ctr" anchorCtr="0">
            <a:spAutoFit/>
          </a:bodyPr>
          <a:lstStyle/>
          <a:p>
            <a:r>
              <a:rPr lang="en-US" noProof="0" dirty="0"/>
              <a:t>Figure 5.5</a:t>
            </a:r>
          </a:p>
        </p:txBody>
      </p:sp>
      <p:sp>
        <p:nvSpPr>
          <p:cNvPr id="7" name="Content Placeholder 6">
            <a:extLst>
              <a:ext uri="{FF2B5EF4-FFF2-40B4-BE49-F238E27FC236}">
                <a16:creationId xmlns:a16="http://schemas.microsoft.com/office/drawing/2014/main" id="{5C0A3FB3-DF8D-486B-A9CB-8B085635CBBA}"/>
              </a:ext>
            </a:extLst>
          </p:cNvPr>
          <p:cNvSpPr>
            <a:spLocks noGrp="1"/>
          </p:cNvSpPr>
          <p:nvPr>
            <p:ph sz="quarter" idx="13"/>
          </p:nvPr>
        </p:nvSpPr>
        <p:spPr>
          <a:xfrm>
            <a:off x="442911" y="953146"/>
            <a:ext cx="8278737" cy="405683"/>
          </a:xfrm>
        </p:spPr>
        <p:txBody>
          <a:bodyPr wrap="square" lIns="0" tIns="18000" rIns="0" bIns="18000" anchor="ctr" anchorCtr="0">
            <a:spAutoFit/>
          </a:bodyPr>
          <a:lstStyle/>
          <a:p>
            <a:pPr marL="498475" indent="-498475">
              <a:spcBef>
                <a:spcPts val="600"/>
              </a:spcBef>
              <a:buNone/>
            </a:pPr>
            <a:r>
              <a:rPr lang="en-US" sz="2400" dirty="0"/>
              <a:t>Accumulator Cushioning</a:t>
            </a:r>
          </a:p>
        </p:txBody>
      </p:sp>
      <p:sp>
        <p:nvSpPr>
          <p:cNvPr id="3" name="Content Placeholder 2">
            <a:extLst>
              <a:ext uri="{FF2B5EF4-FFF2-40B4-BE49-F238E27FC236}">
                <a16:creationId xmlns:a16="http://schemas.microsoft.com/office/drawing/2014/main" id="{AA953BD4-A3F1-52B8-87B0-9AD60E42FFAA}"/>
              </a:ext>
            </a:extLst>
          </p:cNvPr>
          <p:cNvSpPr>
            <a:spLocks noGrp="1"/>
          </p:cNvSpPr>
          <p:nvPr>
            <p:ph sz="quarter" idx="14"/>
          </p:nvPr>
        </p:nvSpPr>
        <p:spPr>
          <a:xfrm>
            <a:off x="442912" y="1809567"/>
            <a:ext cx="4129088" cy="3806614"/>
          </a:xfrm>
        </p:spPr>
        <p:txBody>
          <a:bodyPr wrap="square" lIns="0" tIns="18000" rIns="0" bIns="18000" anchor="ctr" anchorCtr="0">
            <a:spAutoFit/>
          </a:bodyPr>
          <a:lstStyle/>
          <a:p>
            <a:pPr marL="0" indent="0">
              <a:spcBef>
                <a:spcPts val="600"/>
              </a:spcBef>
              <a:buNone/>
            </a:pPr>
            <a:r>
              <a:rPr lang="en-US" sz="2400" noProof="0" dirty="0">
                <a:solidFill>
                  <a:schemeClr val="tx1"/>
                </a:solidFill>
              </a:rPr>
              <a:t>(a) When clutch applies, fluid pressure rises gradually until circuit is filled and piston strokes to take up clearance; then there is a rapid increase to line pressure. (b) Accumulator can be placed into circuit to slow this pressure rise and soften clutch application.</a:t>
            </a:r>
          </a:p>
        </p:txBody>
      </p:sp>
      <p:pic>
        <p:nvPicPr>
          <p:cNvPr id="10" name="Picture 9" descr="The image has graph A with X-axis labeled as time and y-axis labeled as pressure.&#10;Long description is available in notes, Press F6.">
            <a:extLst>
              <a:ext uri="{FF2B5EF4-FFF2-40B4-BE49-F238E27FC236}">
                <a16:creationId xmlns:a16="http://schemas.microsoft.com/office/drawing/2014/main" id="{9B6DCE1E-7C9F-42C9-5477-D1ADD8E9D435}"/>
              </a:ext>
            </a:extLst>
          </p:cNvPr>
          <p:cNvPicPr>
            <a:picLocks noChangeAspect="1"/>
          </p:cNvPicPr>
          <p:nvPr/>
        </p:nvPicPr>
        <p:blipFill rotWithShape="1">
          <a:blip r:embed="rId3"/>
          <a:srcRect b="53750"/>
          <a:stretch/>
        </p:blipFill>
        <p:spPr>
          <a:xfrm>
            <a:off x="5057490" y="1502929"/>
            <a:ext cx="3658175" cy="2251964"/>
          </a:xfrm>
          <a:prstGeom prst="rect">
            <a:avLst/>
          </a:prstGeom>
        </p:spPr>
      </p:pic>
      <p:pic>
        <p:nvPicPr>
          <p:cNvPr id="12" name="Picture 11" descr="The image has graph B with X-axis labeled as time and y-axis labeled as pressure.">
            <a:extLst>
              <a:ext uri="{FF2B5EF4-FFF2-40B4-BE49-F238E27FC236}">
                <a16:creationId xmlns:a16="http://schemas.microsoft.com/office/drawing/2014/main" id="{E7154EC1-C0A1-7C9E-4EAC-63E43A6FC7E1}"/>
              </a:ext>
            </a:extLst>
          </p:cNvPr>
          <p:cNvPicPr>
            <a:picLocks noChangeAspect="1"/>
          </p:cNvPicPr>
          <p:nvPr/>
        </p:nvPicPr>
        <p:blipFill rotWithShape="1">
          <a:blip r:embed="rId3"/>
          <a:srcRect t="46250" b="3368"/>
          <a:stretch/>
        </p:blipFill>
        <p:spPr>
          <a:xfrm>
            <a:off x="5022956" y="3920450"/>
            <a:ext cx="3698693" cy="2480355"/>
          </a:xfrm>
          <a:prstGeom prst="rect">
            <a:avLst/>
          </a:prstGeom>
        </p:spPr>
      </p:pic>
    </p:spTree>
    <p:extLst>
      <p:ext uri="{BB962C8B-B14F-4D97-AF65-F5344CB8AC3E}">
        <p14:creationId xmlns:p14="http://schemas.microsoft.com/office/powerpoint/2010/main" val="735030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1744"/>
            <a:ext cx="8229600" cy="590349"/>
          </a:xfrm>
        </p:spPr>
        <p:txBody>
          <a:bodyPr lIns="0" tIns="18000" rIns="0" bIns="18000" anchor="ctr" anchorCtr="0">
            <a:spAutoFit/>
          </a:bodyPr>
          <a:lstStyle/>
          <a:p>
            <a:r>
              <a:rPr lang="en-US" noProof="0" dirty="0"/>
              <a:t>Figure 5.6</a:t>
            </a:r>
          </a:p>
        </p:txBody>
      </p:sp>
      <p:sp>
        <p:nvSpPr>
          <p:cNvPr id="11" name="Content Placeholder 10">
            <a:extLst>
              <a:ext uri="{FF2B5EF4-FFF2-40B4-BE49-F238E27FC236}">
                <a16:creationId xmlns:a16="http://schemas.microsoft.com/office/drawing/2014/main" id="{87E0AAE0-A0C9-FCE8-ACD1-6051BF81EEDB}"/>
              </a:ext>
            </a:extLst>
          </p:cNvPr>
          <p:cNvSpPr>
            <a:spLocks noGrp="1"/>
          </p:cNvSpPr>
          <p:nvPr>
            <p:ph sz="quarter" idx="13"/>
          </p:nvPr>
        </p:nvSpPr>
        <p:spPr>
          <a:xfrm>
            <a:off x="457200" y="959063"/>
            <a:ext cx="8229600" cy="405683"/>
          </a:xfrm>
        </p:spPr>
        <p:txBody>
          <a:bodyPr lIns="0" tIns="18000" rIns="0" bIns="18000" anchor="ctr" anchorCtr="0">
            <a:spAutoFit/>
          </a:bodyPr>
          <a:lstStyle/>
          <a:p>
            <a:pPr marL="0" indent="0">
              <a:spcBef>
                <a:spcPts val="600"/>
              </a:spcBef>
              <a:buNone/>
            </a:pPr>
            <a:r>
              <a:rPr lang="en-US" sz="2400" dirty="0"/>
              <a:t>One-Way Check Ball</a:t>
            </a:r>
          </a:p>
        </p:txBody>
      </p:sp>
      <p:pic>
        <p:nvPicPr>
          <p:cNvPr id="4" name="Picture 3" descr="Two pipes are shown.">
            <a:extLst>
              <a:ext uri="{FF2B5EF4-FFF2-40B4-BE49-F238E27FC236}">
                <a16:creationId xmlns:a16="http://schemas.microsoft.com/office/drawing/2014/main" id="{FFF16D33-8E94-3D10-BA82-D49F45F0054E}"/>
              </a:ext>
            </a:extLst>
          </p:cNvPr>
          <p:cNvPicPr>
            <a:picLocks noChangeAspect="1"/>
          </p:cNvPicPr>
          <p:nvPr/>
        </p:nvPicPr>
        <p:blipFill rotWithShape="1">
          <a:blip r:embed="rId3"/>
          <a:srcRect b="7547"/>
          <a:stretch/>
        </p:blipFill>
        <p:spPr>
          <a:xfrm>
            <a:off x="1591514" y="1542144"/>
            <a:ext cx="5960973" cy="3648938"/>
          </a:xfrm>
          <a:prstGeom prst="rect">
            <a:avLst/>
          </a:prstGeom>
        </p:spPr>
      </p:pic>
      <p:sp>
        <p:nvSpPr>
          <p:cNvPr id="12" name="Content Placeholder 11">
            <a:extLst>
              <a:ext uri="{FF2B5EF4-FFF2-40B4-BE49-F238E27FC236}">
                <a16:creationId xmlns:a16="http://schemas.microsoft.com/office/drawing/2014/main" id="{36D408E0-FF88-8116-1F0B-7C360674BBA2}"/>
              </a:ext>
            </a:extLst>
          </p:cNvPr>
          <p:cNvSpPr>
            <a:spLocks noGrp="1"/>
          </p:cNvSpPr>
          <p:nvPr>
            <p:ph sz="quarter" idx="14"/>
          </p:nvPr>
        </p:nvSpPr>
        <p:spPr>
          <a:xfrm>
            <a:off x="457200" y="5378630"/>
            <a:ext cx="8229600" cy="775015"/>
          </a:xfrm>
        </p:spPr>
        <p:txBody>
          <a:bodyPr lIns="0" tIns="18000" rIns="0" bIns="18000" anchor="ctr" anchorCtr="0">
            <a:spAutoFit/>
          </a:bodyPr>
          <a:lstStyle/>
          <a:p>
            <a:pPr marL="0" indent="0">
              <a:spcBef>
                <a:spcPts val="600"/>
              </a:spcBef>
              <a:buNone/>
            </a:pPr>
            <a:r>
              <a:rPr lang="en-US" sz="2400" noProof="0" dirty="0"/>
              <a:t>A check valve is opened by fluid flow in one direction (left) and closes when the fluid tries to flow in reverse direction.</a:t>
            </a:r>
          </a:p>
        </p:txBody>
      </p:sp>
    </p:spTree>
    <p:extLst>
      <p:ext uri="{BB962C8B-B14F-4D97-AF65-F5344CB8AC3E}">
        <p14:creationId xmlns:p14="http://schemas.microsoft.com/office/powerpoint/2010/main" val="2400876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316EF-1FE6-45D6-B5B6-EF560DD38C15}"/>
              </a:ext>
            </a:extLst>
          </p:cNvPr>
          <p:cNvSpPr>
            <a:spLocks noGrp="1"/>
          </p:cNvSpPr>
          <p:nvPr>
            <p:ph type="title"/>
          </p:nvPr>
        </p:nvSpPr>
        <p:spPr>
          <a:xfrm>
            <a:off x="457200" y="184653"/>
            <a:ext cx="8229600" cy="590349"/>
          </a:xfrm>
        </p:spPr>
        <p:txBody>
          <a:bodyPr lIns="0" tIns="18000" rIns="0" bIns="18000" anchor="ctr" anchorCtr="0">
            <a:spAutoFit/>
          </a:bodyPr>
          <a:lstStyle/>
          <a:p>
            <a:r>
              <a:rPr lang="en-US" noProof="0" dirty="0"/>
              <a:t>Controlling Fluid Flow </a:t>
            </a:r>
            <a:r>
              <a:rPr lang="en-US" sz="2800" noProof="0" dirty="0"/>
              <a:t>(1 of 2)</a:t>
            </a:r>
            <a:endParaRPr lang="en-US" noProof="0" dirty="0"/>
          </a:p>
        </p:txBody>
      </p:sp>
      <p:sp>
        <p:nvSpPr>
          <p:cNvPr id="5" name="Content Placeholder 4">
            <a:extLst>
              <a:ext uri="{FF2B5EF4-FFF2-40B4-BE49-F238E27FC236}">
                <a16:creationId xmlns:a16="http://schemas.microsoft.com/office/drawing/2014/main" id="{5C53052E-25FB-4929-B87B-EADD16509A97}"/>
              </a:ext>
            </a:extLst>
          </p:cNvPr>
          <p:cNvSpPr>
            <a:spLocks noGrp="1"/>
          </p:cNvSpPr>
          <p:nvPr>
            <p:ph sz="quarter" idx="13"/>
          </p:nvPr>
        </p:nvSpPr>
        <p:spPr>
          <a:xfrm>
            <a:off x="457200" y="962019"/>
            <a:ext cx="8232775" cy="3375727"/>
          </a:xfrm>
        </p:spPr>
        <p:txBody>
          <a:bodyPr lIns="0" tIns="18000" rIns="0" bIns="18000" anchor="ctr" anchorCtr="0">
            <a:spAutoFit/>
          </a:bodyPr>
          <a:lstStyle/>
          <a:p>
            <a:pPr marL="342900" indent="-342900">
              <a:spcBef>
                <a:spcPts val="600"/>
              </a:spcBef>
            </a:pPr>
            <a:r>
              <a:rPr lang="en-US" sz="2400" noProof="0" dirty="0"/>
              <a:t>Check Balls </a:t>
            </a:r>
          </a:p>
          <a:p>
            <a:pPr marL="829818" lvl="1" indent="-342900"/>
            <a:r>
              <a:rPr lang="en-US" sz="2400" noProof="0" dirty="0"/>
              <a:t>Fluid flow from pressure regulator to manual valve </a:t>
            </a:r>
          </a:p>
          <a:p>
            <a:pPr marL="829818" lvl="1" indent="-342900"/>
            <a:r>
              <a:rPr lang="en-US" sz="2400" noProof="0" dirty="0"/>
              <a:t>Into control circuit called mainline, line, or control pressure </a:t>
            </a:r>
          </a:p>
          <a:p>
            <a:pPr marL="829818" lvl="1" indent="-342900"/>
            <a:r>
              <a:rPr lang="en-US" sz="2400" noProof="0" dirty="0"/>
              <a:t>Flow to and from a transmission hydraulic actuator</a:t>
            </a:r>
          </a:p>
          <a:p>
            <a:pPr marL="829818" lvl="1" indent="-342900"/>
            <a:r>
              <a:rPr lang="en-US" sz="2400" noProof="0" dirty="0"/>
              <a:t>Controlled by one or more valves</a:t>
            </a:r>
          </a:p>
          <a:p>
            <a:pPr marL="1229868" lvl="2" indent="-342900"/>
            <a:r>
              <a:rPr lang="en-US" sz="2400" noProof="0" dirty="0"/>
              <a:t>Spool valves sliding in a round bore are used for this purpose</a:t>
            </a:r>
          </a:p>
        </p:txBody>
      </p:sp>
    </p:spTree>
    <p:extLst>
      <p:ext uri="{BB962C8B-B14F-4D97-AF65-F5344CB8AC3E}">
        <p14:creationId xmlns:p14="http://schemas.microsoft.com/office/powerpoint/2010/main" val="18596718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1745"/>
            <a:ext cx="8229600" cy="590349"/>
          </a:xfrm>
        </p:spPr>
        <p:txBody>
          <a:bodyPr lIns="0" tIns="18000" rIns="0" bIns="18000" anchor="ctr" anchorCtr="0">
            <a:spAutoFit/>
          </a:bodyPr>
          <a:lstStyle/>
          <a:p>
            <a:r>
              <a:rPr lang="en-US" noProof="0" dirty="0"/>
              <a:t>Figure 5.7</a:t>
            </a:r>
          </a:p>
        </p:txBody>
      </p:sp>
      <p:sp>
        <p:nvSpPr>
          <p:cNvPr id="7" name="Content Placeholder 6">
            <a:extLst>
              <a:ext uri="{FF2B5EF4-FFF2-40B4-BE49-F238E27FC236}">
                <a16:creationId xmlns:a16="http://schemas.microsoft.com/office/drawing/2014/main" id="{5C0A3FB3-DF8D-486B-A9CB-8B085635CBBA}"/>
              </a:ext>
            </a:extLst>
          </p:cNvPr>
          <p:cNvSpPr>
            <a:spLocks noGrp="1"/>
          </p:cNvSpPr>
          <p:nvPr>
            <p:ph sz="quarter" idx="13"/>
          </p:nvPr>
        </p:nvSpPr>
        <p:spPr>
          <a:xfrm>
            <a:off x="457200" y="954014"/>
            <a:ext cx="8229600" cy="405683"/>
          </a:xfrm>
        </p:spPr>
        <p:txBody>
          <a:bodyPr wrap="square" lIns="0" tIns="18000" rIns="0" bIns="18000" anchor="ctr" anchorCtr="0">
            <a:spAutoFit/>
          </a:bodyPr>
          <a:lstStyle/>
          <a:p>
            <a:pPr marL="0" indent="0">
              <a:spcBef>
                <a:spcPts val="600"/>
              </a:spcBef>
              <a:buNone/>
            </a:pPr>
            <a:r>
              <a:rPr lang="en-US" sz="2400" dirty="0"/>
              <a:t>Steel Check Balls</a:t>
            </a:r>
          </a:p>
        </p:txBody>
      </p:sp>
      <p:pic>
        <p:nvPicPr>
          <p:cNvPr id="6" name="Picture 5" descr="Three images are shown with a check ball.&#10;Long description is available in notes, Press F6.">
            <a:extLst>
              <a:ext uri="{FF2B5EF4-FFF2-40B4-BE49-F238E27FC236}">
                <a16:creationId xmlns:a16="http://schemas.microsoft.com/office/drawing/2014/main" id="{261A63BD-6BDE-0C86-8E25-F1A3DF83B100}"/>
              </a:ext>
            </a:extLst>
          </p:cNvPr>
          <p:cNvPicPr>
            <a:picLocks noChangeAspect="1"/>
          </p:cNvPicPr>
          <p:nvPr/>
        </p:nvPicPr>
        <p:blipFill rotWithShape="1">
          <a:blip r:embed="rId3"/>
          <a:srcRect b="4583"/>
          <a:stretch/>
        </p:blipFill>
        <p:spPr>
          <a:xfrm>
            <a:off x="2333587" y="1559162"/>
            <a:ext cx="4476827" cy="3711105"/>
          </a:xfrm>
          <a:prstGeom prst="rect">
            <a:avLst/>
          </a:prstGeom>
        </p:spPr>
      </p:pic>
      <p:sp>
        <p:nvSpPr>
          <p:cNvPr id="3" name="Content Placeholder 2">
            <a:extLst>
              <a:ext uri="{FF2B5EF4-FFF2-40B4-BE49-F238E27FC236}">
                <a16:creationId xmlns:a16="http://schemas.microsoft.com/office/drawing/2014/main" id="{49846C40-5A96-8875-3459-2C4DCB19EB75}"/>
              </a:ext>
            </a:extLst>
          </p:cNvPr>
          <p:cNvSpPr>
            <a:spLocks noGrp="1"/>
          </p:cNvSpPr>
          <p:nvPr>
            <p:ph sz="quarter" idx="14"/>
          </p:nvPr>
        </p:nvSpPr>
        <p:spPr>
          <a:xfrm>
            <a:off x="457200" y="5489854"/>
            <a:ext cx="8229600" cy="775015"/>
          </a:xfrm>
        </p:spPr>
        <p:txBody>
          <a:bodyPr lIns="0" tIns="18000" rIns="0" bIns="18000" anchor="ctr" anchorCtr="0">
            <a:spAutoFit/>
          </a:bodyPr>
          <a:lstStyle/>
          <a:p>
            <a:pPr marL="0" indent="0">
              <a:buNone/>
            </a:pPr>
            <a:r>
              <a:rPr lang="en-US" sz="2400" dirty="0"/>
              <a:t>Check balls are used in the valve body to allow hydraulic circuits to share a common passage.</a:t>
            </a:r>
          </a:p>
        </p:txBody>
      </p:sp>
    </p:spTree>
    <p:extLst>
      <p:ext uri="{BB962C8B-B14F-4D97-AF65-F5344CB8AC3E}">
        <p14:creationId xmlns:p14="http://schemas.microsoft.com/office/powerpoint/2010/main" val="427298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1746"/>
            <a:ext cx="8229600" cy="590349"/>
          </a:xfrm>
        </p:spPr>
        <p:txBody>
          <a:bodyPr lIns="0" tIns="18000" rIns="0" bIns="18000" anchor="ctr" anchorCtr="0">
            <a:spAutoFit/>
          </a:bodyPr>
          <a:lstStyle/>
          <a:p>
            <a:r>
              <a:rPr lang="en-US" noProof="0" dirty="0"/>
              <a:t>Figure 5.8</a:t>
            </a:r>
          </a:p>
        </p:txBody>
      </p:sp>
      <p:sp>
        <p:nvSpPr>
          <p:cNvPr id="5" name="Content Placeholder 4">
            <a:extLst>
              <a:ext uri="{FF2B5EF4-FFF2-40B4-BE49-F238E27FC236}">
                <a16:creationId xmlns:a16="http://schemas.microsoft.com/office/drawing/2014/main" id="{BBDED3E1-E1C0-8853-0D50-792A3DF42060}"/>
              </a:ext>
            </a:extLst>
          </p:cNvPr>
          <p:cNvSpPr>
            <a:spLocks noGrp="1"/>
          </p:cNvSpPr>
          <p:nvPr>
            <p:ph sz="quarter" idx="13"/>
          </p:nvPr>
        </p:nvSpPr>
        <p:spPr>
          <a:xfrm>
            <a:off x="457200" y="964381"/>
            <a:ext cx="8232775" cy="1144347"/>
          </a:xfrm>
        </p:spPr>
        <p:txBody>
          <a:bodyPr lIns="0" tIns="18000" rIns="0" bIns="18000" anchor="ctr" anchorCtr="0">
            <a:spAutoFit/>
          </a:bodyPr>
          <a:lstStyle/>
          <a:p>
            <a:pPr marL="0" indent="0">
              <a:buNone/>
            </a:pPr>
            <a:r>
              <a:rPr lang="en-US" sz="2400" noProof="0" dirty="0"/>
              <a:t>When fluid flows through this shuttle valve from port B to port C, check ball moves over to close port A (left). Fluid flow from port A will close port B (right).</a:t>
            </a:r>
            <a:endParaRPr lang="en-US" sz="2400" dirty="0"/>
          </a:p>
        </p:txBody>
      </p:sp>
      <p:pic>
        <p:nvPicPr>
          <p:cNvPr id="6" name="Picture 5" descr="The figure shows two containers containing shuttle valves.">
            <a:extLst>
              <a:ext uri="{FF2B5EF4-FFF2-40B4-BE49-F238E27FC236}">
                <a16:creationId xmlns:a16="http://schemas.microsoft.com/office/drawing/2014/main" id="{D65DACA0-C629-ED96-3572-97196C38A461}"/>
              </a:ext>
            </a:extLst>
          </p:cNvPr>
          <p:cNvPicPr>
            <a:picLocks noChangeAspect="1"/>
          </p:cNvPicPr>
          <p:nvPr/>
        </p:nvPicPr>
        <p:blipFill rotWithShape="1">
          <a:blip r:embed="rId3"/>
          <a:srcRect b="6662"/>
          <a:stretch/>
        </p:blipFill>
        <p:spPr>
          <a:xfrm>
            <a:off x="1531606" y="2243619"/>
            <a:ext cx="6080789" cy="4151431"/>
          </a:xfrm>
          <a:prstGeom prst="rect">
            <a:avLst/>
          </a:prstGeom>
        </p:spPr>
      </p:pic>
    </p:spTree>
    <p:extLst>
      <p:ext uri="{BB962C8B-B14F-4D97-AF65-F5344CB8AC3E}">
        <p14:creationId xmlns:p14="http://schemas.microsoft.com/office/powerpoint/2010/main" val="2283989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E9732-20CD-4BD0-8BFC-5B78E5D40AC3}"/>
              </a:ext>
            </a:extLst>
          </p:cNvPr>
          <p:cNvSpPr>
            <a:spLocks noGrp="1"/>
          </p:cNvSpPr>
          <p:nvPr>
            <p:ph type="title"/>
          </p:nvPr>
        </p:nvSpPr>
        <p:spPr>
          <a:xfrm>
            <a:off x="457200" y="191747"/>
            <a:ext cx="8229600" cy="590349"/>
          </a:xfrm>
        </p:spPr>
        <p:txBody>
          <a:bodyPr lIns="0" tIns="18000" rIns="0" bIns="18000" anchor="ctr" anchorCtr="0">
            <a:spAutoFit/>
          </a:bodyPr>
          <a:lstStyle/>
          <a:p>
            <a:r>
              <a:rPr lang="en-US" noProof="0" dirty="0"/>
              <a:t>Controlling Fluid Flow </a:t>
            </a:r>
            <a:r>
              <a:rPr lang="en-US" sz="2800" noProof="0" dirty="0"/>
              <a:t>(2 of 2)</a:t>
            </a:r>
            <a:endParaRPr lang="en-US" noProof="0" dirty="0"/>
          </a:p>
        </p:txBody>
      </p:sp>
      <p:sp>
        <p:nvSpPr>
          <p:cNvPr id="5" name="Content Placeholder 4">
            <a:extLst>
              <a:ext uri="{FF2B5EF4-FFF2-40B4-BE49-F238E27FC236}">
                <a16:creationId xmlns:a16="http://schemas.microsoft.com/office/drawing/2014/main" id="{440A9AE7-99E7-401E-A8EF-D652ADDCA42E}"/>
              </a:ext>
            </a:extLst>
          </p:cNvPr>
          <p:cNvSpPr>
            <a:spLocks noGrp="1"/>
          </p:cNvSpPr>
          <p:nvPr>
            <p:ph sz="quarter" idx="13"/>
          </p:nvPr>
        </p:nvSpPr>
        <p:spPr>
          <a:xfrm>
            <a:off x="457200" y="969853"/>
            <a:ext cx="8232775" cy="3298783"/>
          </a:xfrm>
        </p:spPr>
        <p:txBody>
          <a:bodyPr lIns="0" tIns="18000" rIns="0" bIns="18000" anchor="ctr" anchorCtr="0">
            <a:spAutoFit/>
          </a:bodyPr>
          <a:lstStyle/>
          <a:p>
            <a:pPr marL="342900" indent="-342900">
              <a:spcBef>
                <a:spcPts val="600"/>
              </a:spcBef>
            </a:pPr>
            <a:r>
              <a:rPr lang="en-US" sz="2400" noProof="0" dirty="0"/>
              <a:t>Orifices</a:t>
            </a:r>
          </a:p>
          <a:p>
            <a:pPr marL="829818" lvl="1" indent="-342900"/>
            <a:r>
              <a:rPr lang="en-US" sz="2400" noProof="0" dirty="0"/>
              <a:t>Fluid pressure in an automatic transmission is controlled </a:t>
            </a:r>
          </a:p>
          <a:p>
            <a:pPr marL="829818" lvl="1" indent="-342900"/>
            <a:r>
              <a:rPr lang="en-US" sz="2400" noProof="0" dirty="0"/>
              <a:t>By a variable pressure regulator valve. </a:t>
            </a:r>
          </a:p>
          <a:p>
            <a:pPr marL="829818" lvl="1" indent="-342900"/>
            <a:r>
              <a:rPr lang="en-US" sz="2400" noProof="0" dirty="0"/>
              <a:t>An additional passage from pump enters the valve at one valley</a:t>
            </a:r>
          </a:p>
          <a:p>
            <a:pPr marL="829818" lvl="1" indent="-342900"/>
            <a:r>
              <a:rPr lang="en-US" sz="2400" noProof="0" dirty="0"/>
              <a:t>Passage leading back to pump inlet is located at an adjacent valley</a:t>
            </a:r>
          </a:p>
        </p:txBody>
      </p:sp>
    </p:spTree>
    <p:extLst>
      <p:ext uri="{BB962C8B-B14F-4D97-AF65-F5344CB8AC3E}">
        <p14:creationId xmlns:p14="http://schemas.microsoft.com/office/powerpoint/2010/main" val="26449258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11" name="Title 10">
            <a:extLst>
              <a:ext uri="{FF2B5EF4-FFF2-40B4-BE49-F238E27FC236}">
                <a16:creationId xmlns:a16="http://schemas.microsoft.com/office/drawing/2014/main" id="{873017B8-3120-4F73-896A-DC90385CF462}"/>
              </a:ext>
            </a:extLst>
          </p:cNvPr>
          <p:cNvSpPr>
            <a:spLocks noGrp="1"/>
          </p:cNvSpPr>
          <p:nvPr>
            <p:ph type="title"/>
          </p:nvPr>
        </p:nvSpPr>
        <p:spPr>
          <a:xfrm>
            <a:off x="457200" y="191745"/>
            <a:ext cx="8229600" cy="590349"/>
          </a:xfrm>
        </p:spPr>
        <p:txBody>
          <a:bodyPr lIns="0" tIns="18000" rIns="0" bIns="18000" anchor="ctr" anchorCtr="0">
            <a:spAutoFit/>
          </a:bodyPr>
          <a:lstStyle/>
          <a:p>
            <a:r>
              <a:rPr lang="en-US" noProof="0" dirty="0"/>
              <a:t>Figure 5.9</a:t>
            </a:r>
          </a:p>
        </p:txBody>
      </p:sp>
      <p:sp>
        <p:nvSpPr>
          <p:cNvPr id="12" name="Content Placeholder 11">
            <a:extLst>
              <a:ext uri="{FF2B5EF4-FFF2-40B4-BE49-F238E27FC236}">
                <a16:creationId xmlns:a16="http://schemas.microsoft.com/office/drawing/2014/main" id="{2CC69264-4DDF-4D5D-9C28-5C6A45768A7D}"/>
              </a:ext>
            </a:extLst>
          </p:cNvPr>
          <p:cNvSpPr>
            <a:spLocks noGrp="1"/>
          </p:cNvSpPr>
          <p:nvPr>
            <p:ph sz="quarter" idx="13"/>
          </p:nvPr>
        </p:nvSpPr>
        <p:spPr>
          <a:xfrm>
            <a:off x="457200" y="954016"/>
            <a:ext cx="8229600" cy="405683"/>
          </a:xfrm>
        </p:spPr>
        <p:txBody>
          <a:bodyPr wrap="square" lIns="0" tIns="18000" rIns="0" bIns="18000" anchor="ctr" anchorCtr="0">
            <a:spAutoFit/>
          </a:bodyPr>
          <a:lstStyle/>
          <a:p>
            <a:pPr marL="0" indent="0">
              <a:spcBef>
                <a:spcPts val="600"/>
              </a:spcBef>
              <a:buNone/>
            </a:pPr>
            <a:r>
              <a:rPr lang="en-US" sz="2400" dirty="0"/>
              <a:t>Orifice</a:t>
            </a:r>
          </a:p>
        </p:txBody>
      </p:sp>
      <p:sp>
        <p:nvSpPr>
          <p:cNvPr id="2" name="Content Placeholder 1">
            <a:extLst>
              <a:ext uri="{FF2B5EF4-FFF2-40B4-BE49-F238E27FC236}">
                <a16:creationId xmlns:a16="http://schemas.microsoft.com/office/drawing/2014/main" id="{1279F8F9-1E40-DD4A-58EA-7D754B0E2DC1}"/>
              </a:ext>
            </a:extLst>
          </p:cNvPr>
          <p:cNvSpPr>
            <a:spLocks noGrp="1"/>
          </p:cNvSpPr>
          <p:nvPr>
            <p:ph sz="quarter" idx="14"/>
          </p:nvPr>
        </p:nvSpPr>
        <p:spPr>
          <a:xfrm>
            <a:off x="457200" y="1708786"/>
            <a:ext cx="3998256" cy="1883011"/>
          </a:xfrm>
        </p:spPr>
        <p:txBody>
          <a:bodyPr wrap="square" lIns="0" tIns="18000" rIns="0" bIns="18000" anchor="ctr" anchorCtr="0">
            <a:spAutoFit/>
          </a:bodyPr>
          <a:lstStyle/>
          <a:p>
            <a:pPr marL="0" indent="0">
              <a:spcBef>
                <a:spcPts val="600"/>
              </a:spcBef>
              <a:buNone/>
            </a:pPr>
            <a:r>
              <a:rPr lang="en-US" sz="2400" noProof="0" dirty="0">
                <a:solidFill>
                  <a:schemeClr val="tx1"/>
                </a:solidFill>
              </a:rPr>
              <a:t>(a)</a:t>
            </a:r>
            <a:r>
              <a:rPr lang="en-US" sz="2400" noProof="0" dirty="0"/>
              <a:t> An orifice will cause a pressure drop as fluid flows through; </a:t>
            </a:r>
            <a:r>
              <a:rPr lang="en-US" sz="2400" noProof="0" dirty="0">
                <a:solidFill>
                  <a:schemeClr val="tx1"/>
                </a:solidFill>
              </a:rPr>
              <a:t>(b)</a:t>
            </a:r>
            <a:r>
              <a:rPr lang="en-US" sz="2400" noProof="0" dirty="0"/>
              <a:t> When flow stops, pressure on both sides of orifice will be same.</a:t>
            </a:r>
          </a:p>
        </p:txBody>
      </p:sp>
      <p:pic>
        <p:nvPicPr>
          <p:cNvPr id="5" name="Picture 4" descr="The figure shows the effect of an orifice on pressure.&#10;Long description is available in notes, Press F6.">
            <a:extLst>
              <a:ext uri="{FF2B5EF4-FFF2-40B4-BE49-F238E27FC236}">
                <a16:creationId xmlns:a16="http://schemas.microsoft.com/office/drawing/2014/main" id="{3B78FDCB-3F2F-8C42-47BB-EBB91DC0B679}"/>
              </a:ext>
            </a:extLst>
          </p:cNvPr>
          <p:cNvPicPr>
            <a:picLocks noChangeAspect="1"/>
          </p:cNvPicPr>
          <p:nvPr/>
        </p:nvPicPr>
        <p:blipFill rotWithShape="1">
          <a:blip r:embed="rId3"/>
          <a:srcRect b="4791"/>
          <a:stretch/>
        </p:blipFill>
        <p:spPr>
          <a:xfrm>
            <a:off x="4743892" y="1766645"/>
            <a:ext cx="3799609" cy="3853362"/>
          </a:xfrm>
          <a:prstGeom prst="rect">
            <a:avLst/>
          </a:prstGeom>
        </p:spPr>
      </p:pic>
    </p:spTree>
    <p:extLst>
      <p:ext uri="{BB962C8B-B14F-4D97-AF65-F5344CB8AC3E}">
        <p14:creationId xmlns:p14="http://schemas.microsoft.com/office/powerpoint/2010/main" val="226348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Orifice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rifice">
            <a:hlinkClick r:id="" action="ppaction://media"/>
            <a:extLst>
              <a:ext uri="{FF2B5EF4-FFF2-40B4-BE49-F238E27FC236}">
                <a16:creationId xmlns:a16="http://schemas.microsoft.com/office/drawing/2014/main" id="{2595AF64-0FC8-ED6B-2434-E7B6FD7C61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775" y="1155689"/>
            <a:ext cx="8932450" cy="5024503"/>
          </a:xfrm>
          <a:prstGeom prst="rect">
            <a:avLst/>
          </a:prstGeom>
        </p:spPr>
      </p:pic>
    </p:spTree>
    <p:extLst>
      <p:ext uri="{BB962C8B-B14F-4D97-AF65-F5344CB8AC3E}">
        <p14:creationId xmlns:p14="http://schemas.microsoft.com/office/powerpoint/2010/main" val="66993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91743"/>
            <a:ext cx="8229600" cy="590349"/>
          </a:xfrm>
        </p:spPr>
        <p:txBody>
          <a:bodyPr lIns="0" tIns="18000" rIns="0" bIns="18000" anchor="ctr" anchorCtr="0">
            <a:spAutoFit/>
          </a:bodyPr>
          <a:lstStyle/>
          <a:p>
            <a:r>
              <a:rPr lang="en-US" noProof="0" dirty="0"/>
              <a:t>Learning Objectives</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68762"/>
            <a:ext cx="8229600" cy="3568088"/>
          </a:xfrm>
        </p:spPr>
        <p:txBody>
          <a:bodyPr lIns="0" tIns="18000" rIns="0" bIns="18000" anchor="ctr" anchorCtr="0">
            <a:spAutoFit/>
          </a:bodyPr>
          <a:lstStyle/>
          <a:p>
            <a:pPr marL="542925" lvl="0" indent="-542925">
              <a:buClr>
                <a:schemeClr val="lt1"/>
              </a:buClr>
              <a:buSzPct val="25000"/>
              <a:buNone/>
            </a:pPr>
            <a:r>
              <a:rPr lang="en-US" sz="2400" b="1" noProof="0" dirty="0">
                <a:solidFill>
                  <a:srgbClr val="007FA3"/>
                </a:solidFill>
              </a:rPr>
              <a:t>5.1</a:t>
            </a:r>
            <a:r>
              <a:rPr lang="en-US" sz="2400" noProof="0" dirty="0">
                <a:solidFill>
                  <a:schemeClr val="tx1"/>
                </a:solidFill>
              </a:rPr>
              <a:t> Describe the types and operation of automatic transmission/transaxle valves.</a:t>
            </a:r>
          </a:p>
          <a:p>
            <a:pPr marL="542925" lvl="0" indent="-542925">
              <a:buClr>
                <a:schemeClr val="lt1"/>
              </a:buClr>
              <a:buSzPct val="25000"/>
              <a:buNone/>
            </a:pPr>
            <a:r>
              <a:rPr lang="en-US" sz="2400" b="1" noProof="0" dirty="0">
                <a:solidFill>
                  <a:srgbClr val="007FA3"/>
                </a:solidFill>
              </a:rPr>
              <a:t>5.2</a:t>
            </a:r>
            <a:r>
              <a:rPr lang="en-US" sz="2400" noProof="0" dirty="0">
                <a:solidFill>
                  <a:schemeClr val="tx1"/>
                </a:solidFill>
              </a:rPr>
              <a:t> Discuss accumulators and orifices as used in an automatic transmission/transaxle hydraulic system.</a:t>
            </a:r>
          </a:p>
          <a:p>
            <a:pPr marL="542925" lvl="0" indent="-542925">
              <a:buClr>
                <a:schemeClr val="lt1"/>
              </a:buClr>
              <a:buSzPct val="25000"/>
              <a:buNone/>
            </a:pPr>
            <a:r>
              <a:rPr lang="en-US" sz="2400" b="1" noProof="0" dirty="0">
                <a:solidFill>
                  <a:srgbClr val="007FA3"/>
                </a:solidFill>
              </a:rPr>
              <a:t>5.3</a:t>
            </a:r>
            <a:r>
              <a:rPr lang="en-US" sz="2400" noProof="0" dirty="0">
                <a:solidFill>
                  <a:schemeClr val="tx1"/>
                </a:solidFill>
              </a:rPr>
              <a:t> Explain the operation of automatic transmission solenoids.</a:t>
            </a:r>
          </a:p>
          <a:p>
            <a:pPr marL="542925" lvl="0" indent="-542925">
              <a:buClr>
                <a:schemeClr val="lt1"/>
              </a:buClr>
              <a:buSzPct val="25000"/>
              <a:buNone/>
            </a:pPr>
            <a:r>
              <a:rPr lang="en-US" sz="2400" b="1" noProof="0" dirty="0">
                <a:solidFill>
                  <a:srgbClr val="007FA3"/>
                </a:solidFill>
              </a:rPr>
              <a:t>5.4</a:t>
            </a:r>
            <a:r>
              <a:rPr lang="en-US" sz="2400" noProof="0" dirty="0">
                <a:solidFill>
                  <a:schemeClr val="tx1"/>
                </a:solidFill>
              </a:rPr>
              <a:t> Describe how a pressure control solenoid (</a:t>
            </a:r>
            <a:r>
              <a:rPr lang="en-US" sz="2400" spc="-300" noProof="0" dirty="0">
                <a:solidFill>
                  <a:schemeClr val="tx1"/>
                </a:solidFill>
              </a:rPr>
              <a:t>P C </a:t>
            </a:r>
            <a:r>
              <a:rPr lang="en-US" sz="2400" noProof="0" dirty="0">
                <a:solidFill>
                  <a:schemeClr val="tx1"/>
                </a:solidFill>
              </a:rPr>
              <a:t>S) controls fluid pressure.</a:t>
            </a:r>
          </a:p>
        </p:txBody>
      </p:sp>
    </p:spTree>
    <p:extLst>
      <p:ext uri="{BB962C8B-B14F-4D97-AF65-F5344CB8AC3E}">
        <p14:creationId xmlns:p14="http://schemas.microsoft.com/office/powerpoint/2010/main" val="154632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Orifice with Check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rifice_w_chk_vlv">
            <a:hlinkClick r:id="" action="ppaction://media"/>
            <a:extLst>
              <a:ext uri="{FF2B5EF4-FFF2-40B4-BE49-F238E27FC236}">
                <a16:creationId xmlns:a16="http://schemas.microsoft.com/office/drawing/2014/main" id="{2FC4731B-EC99-625A-E23F-E257AB7F0C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570" y="1308719"/>
            <a:ext cx="8730859" cy="4911108"/>
          </a:xfrm>
          <a:prstGeom prst="rect">
            <a:avLst/>
          </a:prstGeom>
        </p:spPr>
      </p:pic>
    </p:spTree>
    <p:extLst>
      <p:ext uri="{BB962C8B-B14F-4D97-AF65-F5344CB8AC3E}">
        <p14:creationId xmlns:p14="http://schemas.microsoft.com/office/powerpoint/2010/main" val="30016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Pressure Balanced Clutch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ress_balanced_clutch_op">
            <a:hlinkClick r:id="" action="ppaction://media"/>
            <a:extLst>
              <a:ext uri="{FF2B5EF4-FFF2-40B4-BE49-F238E27FC236}">
                <a16:creationId xmlns:a16="http://schemas.microsoft.com/office/drawing/2014/main" id="{4F93B83C-B5C9-063A-A292-08CD15B936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775" y="1137376"/>
            <a:ext cx="8932450" cy="5024503"/>
          </a:xfrm>
          <a:prstGeom prst="rect">
            <a:avLst/>
          </a:prstGeom>
        </p:spPr>
      </p:pic>
    </p:spTree>
    <p:extLst>
      <p:ext uri="{BB962C8B-B14F-4D97-AF65-F5344CB8AC3E}">
        <p14:creationId xmlns:p14="http://schemas.microsoft.com/office/powerpoint/2010/main" val="185179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747"/>
            <a:ext cx="8229600" cy="590349"/>
          </a:xfrm>
        </p:spPr>
        <p:txBody>
          <a:bodyPr lIns="0" tIns="18000" rIns="0" bIns="18000" anchor="ctr" anchorCtr="0">
            <a:spAutoFit/>
          </a:bodyPr>
          <a:lstStyle/>
          <a:p>
            <a:r>
              <a:rPr lang="en-US" noProof="0" dirty="0"/>
              <a:t>Chart 5.1</a:t>
            </a:r>
          </a:p>
        </p:txBody>
      </p:sp>
      <p:sp>
        <p:nvSpPr>
          <p:cNvPr id="5" name="Content Placeholder 4">
            <a:extLst>
              <a:ext uri="{FF2B5EF4-FFF2-40B4-BE49-F238E27FC236}">
                <a16:creationId xmlns:a16="http://schemas.microsoft.com/office/drawing/2014/main" id="{4421EC46-8F48-35D8-3FCF-937CD7BE7E8A}"/>
              </a:ext>
            </a:extLst>
          </p:cNvPr>
          <p:cNvSpPr>
            <a:spLocks noGrp="1"/>
          </p:cNvSpPr>
          <p:nvPr>
            <p:ph sz="quarter" idx="13"/>
          </p:nvPr>
        </p:nvSpPr>
        <p:spPr>
          <a:xfrm>
            <a:off x="457200" y="964261"/>
            <a:ext cx="8232775" cy="405683"/>
          </a:xfrm>
        </p:spPr>
        <p:txBody>
          <a:bodyPr lIns="0" tIns="18000" rIns="0" bIns="18000" anchor="ctr" anchorCtr="0">
            <a:spAutoFit/>
          </a:bodyPr>
          <a:lstStyle/>
          <a:p>
            <a:pPr marL="0" indent="0">
              <a:buNone/>
            </a:pPr>
            <a:r>
              <a:rPr lang="en-US" sz="2400" dirty="0"/>
              <a:t>Hydraulic Variables</a:t>
            </a:r>
          </a:p>
        </p:txBody>
      </p:sp>
      <p:graphicFrame>
        <p:nvGraphicFramePr>
          <p:cNvPr id="7" name="Table 6">
            <a:extLst>
              <a:ext uri="{FF2B5EF4-FFF2-40B4-BE49-F238E27FC236}">
                <a16:creationId xmlns:a16="http://schemas.microsoft.com/office/drawing/2014/main" id="{FA688A03-1014-E0B6-0016-0F7A0B8DF748}"/>
              </a:ext>
            </a:extLst>
          </p:cNvPr>
          <p:cNvGraphicFramePr>
            <a:graphicFrameLocks noGrp="1"/>
          </p:cNvGraphicFramePr>
          <p:nvPr>
            <p:extLst>
              <p:ext uri="{D42A27DB-BD31-4B8C-83A1-F6EECF244321}">
                <p14:modId xmlns:p14="http://schemas.microsoft.com/office/powerpoint/2010/main" val="1421342325"/>
              </p:ext>
            </p:extLst>
          </p:nvPr>
        </p:nvGraphicFramePr>
        <p:xfrm>
          <a:off x="431800" y="1741391"/>
          <a:ext cx="8280399" cy="2646067"/>
        </p:xfrm>
        <a:graphic>
          <a:graphicData uri="http://schemas.openxmlformats.org/drawingml/2006/table">
            <a:tbl>
              <a:tblPr firstRow="1" bandRow="1">
                <a:tableStyleId>{3B4B98B0-60AC-42C2-AFA5-B58CD77FA1E5}</a:tableStyleId>
              </a:tblPr>
              <a:tblGrid>
                <a:gridCol w="2834215">
                  <a:extLst>
                    <a:ext uri="{9D8B030D-6E8A-4147-A177-3AD203B41FA5}">
                      <a16:colId xmlns:a16="http://schemas.microsoft.com/office/drawing/2014/main" val="20000"/>
                    </a:ext>
                  </a:extLst>
                </a:gridCol>
                <a:gridCol w="1448758">
                  <a:extLst>
                    <a:ext uri="{9D8B030D-6E8A-4147-A177-3AD203B41FA5}">
                      <a16:colId xmlns:a16="http://schemas.microsoft.com/office/drawing/2014/main" val="20001"/>
                    </a:ext>
                  </a:extLst>
                </a:gridCol>
                <a:gridCol w="3997426">
                  <a:extLst>
                    <a:ext uri="{9D8B030D-6E8A-4147-A177-3AD203B41FA5}">
                      <a16:colId xmlns:a16="http://schemas.microsoft.com/office/drawing/2014/main" val="20002"/>
                    </a:ext>
                  </a:extLst>
                </a:gridCol>
              </a:tblGrid>
              <a:tr h="2780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10" noProof="0" dirty="0">
                          <a:solidFill>
                            <a:schemeClr val="bg1"/>
                          </a:solidFill>
                          <a:effectLst/>
                          <a:latin typeface="Arial" panose="020B0604020202020204" pitchFamily="34" charset="0"/>
                          <a:cs typeface="Arial" panose="020B0604020202020204" pitchFamily="34" charset="0"/>
                        </a:rPr>
                        <a:t>Variable</a:t>
                      </a:r>
                      <a:endParaRPr lang="en-US" sz="1600"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17267" marR="117267" marT="18306" marB="1830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algn="l"/>
                      <a:r>
                        <a:rPr lang="en-US" sz="1600" spc="-10" noProof="0" dirty="0">
                          <a:solidFill>
                            <a:schemeClr val="bg1"/>
                          </a:solidFill>
                          <a:effectLst/>
                          <a:latin typeface="Arial" panose="020B0604020202020204" pitchFamily="34" charset="0"/>
                          <a:cs typeface="Arial" panose="020B0604020202020204" pitchFamily="34" charset="0"/>
                        </a:rPr>
                        <a:t>Change</a:t>
                      </a:r>
                      <a:endParaRPr lang="en-US" sz="1600" noProof="0" dirty="0">
                        <a:solidFill>
                          <a:schemeClr val="bg1"/>
                        </a:solidFill>
                        <a:latin typeface="Arial" panose="020B0604020202020204" pitchFamily="34" charset="0"/>
                        <a:cs typeface="Arial" panose="020B0604020202020204" pitchFamily="34" charset="0"/>
                      </a:endParaRPr>
                    </a:p>
                  </a:txBody>
                  <a:tcPr marL="117267" marR="117267" marT="18306" marB="1830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algn="l"/>
                      <a:r>
                        <a:rPr lang="en-US" sz="1600" spc="-10" noProof="0" dirty="0">
                          <a:solidFill>
                            <a:schemeClr val="bg1"/>
                          </a:solidFill>
                          <a:effectLst/>
                          <a:latin typeface="Arial" panose="020B0604020202020204" pitchFamily="34" charset="0"/>
                          <a:cs typeface="Arial" panose="020B0604020202020204" pitchFamily="34" charset="0"/>
                        </a:rPr>
                        <a:t>Effect</a:t>
                      </a:r>
                      <a:endParaRPr lang="en-US" sz="1600" noProof="0" dirty="0">
                        <a:solidFill>
                          <a:schemeClr val="bg1"/>
                        </a:solidFill>
                        <a:latin typeface="Arial" panose="020B0604020202020204" pitchFamily="34" charset="0"/>
                        <a:cs typeface="Arial" panose="020B0604020202020204" pitchFamily="34" charset="0"/>
                      </a:endParaRPr>
                    </a:p>
                  </a:txBody>
                  <a:tcPr marL="117267" marR="117267" marT="18306" marB="1830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352215">
                <a:tc>
                  <a:txBody>
                    <a:bodyPr/>
                    <a:lstStyle/>
                    <a:p>
                      <a:r>
                        <a:rPr lang="en-US" sz="1600" noProof="0" dirty="0">
                          <a:solidFill>
                            <a:schemeClr val="tx1"/>
                          </a:solidFill>
                          <a:latin typeface="Arial" panose="020B0604020202020204" pitchFamily="34" charset="0"/>
                          <a:cs typeface="Arial" panose="020B0604020202020204" pitchFamily="34" charset="0"/>
                        </a:rPr>
                        <a:t>Line pressure</a:t>
                      </a: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noProof="0" dirty="0">
                          <a:effectLst/>
                          <a:latin typeface="Arial" panose="020B0604020202020204" pitchFamily="34" charset="0"/>
                          <a:cs typeface="Arial" panose="020B0604020202020204" pitchFamily="34" charset="0"/>
                        </a:rPr>
                        <a:t>Increase</a:t>
                      </a:r>
                      <a:endParaRPr lang="en-US" sz="1600" noProof="0" dirty="0">
                        <a:solidFill>
                          <a:schemeClr val="tx1"/>
                        </a:solidFill>
                        <a:latin typeface="Arial" panose="020B060402020202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effectLst/>
                          <a:latin typeface="Arial" panose="020B0604020202020204" pitchFamily="34" charset="0"/>
                          <a:cs typeface="Arial" panose="020B0604020202020204" pitchFamily="34" charset="0"/>
                        </a:rPr>
                        <a:t>Firmer</a:t>
                      </a:r>
                      <a:r>
                        <a:rPr lang="en-US" sz="1600" spc="-45" noProof="0" dirty="0">
                          <a:effectLst/>
                          <a:latin typeface="Arial" panose="020B0604020202020204" pitchFamily="34" charset="0"/>
                          <a:cs typeface="Arial" panose="020B0604020202020204" pitchFamily="34" charset="0"/>
                        </a:rPr>
                        <a:t> </a:t>
                      </a:r>
                      <a:r>
                        <a:rPr lang="en-US" sz="1600" noProof="0" dirty="0">
                          <a:effectLst/>
                          <a:latin typeface="Arial" panose="020B0604020202020204" pitchFamily="34" charset="0"/>
                          <a:cs typeface="Arial" panose="020B0604020202020204" pitchFamily="34" charset="0"/>
                        </a:rPr>
                        <a:t>shift</a:t>
                      </a:r>
                      <a:endParaRPr lang="en-US" sz="1200" noProof="0" dirty="0">
                        <a:effectLst/>
                        <a:latin typeface="Arial" panose="020B0604020202020204" pitchFamily="34" charset="0"/>
                        <a:ea typeface="Calibri" panose="020F050202020403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402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effectLst/>
                          <a:latin typeface="Arial" panose="020B0604020202020204" pitchFamily="34" charset="0"/>
                          <a:cs typeface="Arial" panose="020B0604020202020204" pitchFamily="34" charset="0"/>
                        </a:rPr>
                        <a:t>Flow</a:t>
                      </a:r>
                      <a:r>
                        <a:rPr lang="en-US" sz="1600" spc="-30" noProof="0" dirty="0">
                          <a:effectLst/>
                          <a:latin typeface="Arial" panose="020B0604020202020204" pitchFamily="34" charset="0"/>
                          <a:cs typeface="Arial" panose="020B0604020202020204" pitchFamily="34" charset="0"/>
                        </a:rPr>
                        <a:t> </a:t>
                      </a:r>
                      <a:r>
                        <a:rPr lang="en-US" sz="1600" noProof="0" dirty="0">
                          <a:effectLst/>
                          <a:latin typeface="Arial" panose="020B0604020202020204" pitchFamily="34" charset="0"/>
                          <a:cs typeface="Arial" panose="020B0604020202020204" pitchFamily="34" charset="0"/>
                        </a:rPr>
                        <a:t>rate</a:t>
                      </a:r>
                      <a:endParaRPr lang="en-US" sz="1200" noProof="0" dirty="0">
                        <a:effectLst/>
                        <a:latin typeface="Arial" panose="020B0604020202020204" pitchFamily="34" charset="0"/>
                        <a:ea typeface="Calibri" panose="020F050202020403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noProof="0" dirty="0">
                          <a:effectLst/>
                          <a:latin typeface="Arial" panose="020B0604020202020204" pitchFamily="34" charset="0"/>
                          <a:cs typeface="Arial" panose="020B0604020202020204" pitchFamily="34" charset="0"/>
                        </a:rPr>
                        <a:t>Increase</a:t>
                      </a:r>
                      <a:endParaRPr lang="en-US" sz="1600" noProof="0" dirty="0">
                        <a:solidFill>
                          <a:schemeClr val="tx1"/>
                        </a:solidFill>
                        <a:latin typeface="Arial" panose="020B060402020202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effectLst/>
                          <a:latin typeface="Arial" panose="020B0604020202020204" pitchFamily="34" charset="0"/>
                          <a:cs typeface="Arial" panose="020B0604020202020204" pitchFamily="34" charset="0"/>
                        </a:rPr>
                        <a:t>Firmer</a:t>
                      </a:r>
                      <a:r>
                        <a:rPr lang="en-US" sz="1600" spc="-45" noProof="0" dirty="0">
                          <a:effectLst/>
                          <a:latin typeface="Arial" panose="020B0604020202020204" pitchFamily="34" charset="0"/>
                          <a:cs typeface="Arial" panose="020B0604020202020204" pitchFamily="34" charset="0"/>
                        </a:rPr>
                        <a:t> </a:t>
                      </a:r>
                      <a:r>
                        <a:rPr lang="en-US" sz="1600" noProof="0" dirty="0">
                          <a:effectLst/>
                          <a:latin typeface="Arial" panose="020B0604020202020204" pitchFamily="34" charset="0"/>
                          <a:cs typeface="Arial" panose="020B0604020202020204" pitchFamily="34" charset="0"/>
                        </a:rPr>
                        <a:t>shift</a:t>
                      </a:r>
                      <a:endParaRPr lang="en-US" sz="1200" noProof="0" dirty="0">
                        <a:effectLst/>
                        <a:latin typeface="Arial" panose="020B0604020202020204" pitchFamily="34" charset="0"/>
                        <a:ea typeface="Calibri" panose="020F050202020403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402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effectLst/>
                          <a:latin typeface="Arial" panose="020B0604020202020204" pitchFamily="34" charset="0"/>
                          <a:cs typeface="Arial" panose="020B0604020202020204" pitchFamily="34" charset="0"/>
                        </a:rPr>
                        <a:t>Orifice</a:t>
                      </a:r>
                      <a:r>
                        <a:rPr lang="en-US" sz="1600" spc="-30" noProof="0" dirty="0">
                          <a:effectLst/>
                          <a:latin typeface="Arial" panose="020B0604020202020204" pitchFamily="34" charset="0"/>
                          <a:cs typeface="Arial" panose="020B0604020202020204" pitchFamily="34" charset="0"/>
                        </a:rPr>
                        <a:t> </a:t>
                      </a:r>
                      <a:r>
                        <a:rPr lang="en-US" sz="1600" noProof="0" dirty="0">
                          <a:effectLst/>
                          <a:latin typeface="Arial" panose="020B0604020202020204" pitchFamily="34" charset="0"/>
                          <a:cs typeface="Arial" panose="020B0604020202020204" pitchFamily="34" charset="0"/>
                        </a:rPr>
                        <a:t>size</a:t>
                      </a:r>
                      <a:endParaRPr lang="en-US" sz="1200" noProof="0" dirty="0">
                        <a:effectLst/>
                        <a:latin typeface="Arial" panose="020B0604020202020204" pitchFamily="34" charset="0"/>
                        <a:ea typeface="Calibri" panose="020F050202020403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noProof="0" dirty="0">
                          <a:effectLst/>
                          <a:latin typeface="Arial" panose="020B0604020202020204" pitchFamily="34" charset="0"/>
                          <a:cs typeface="Arial" panose="020B0604020202020204" pitchFamily="34" charset="0"/>
                        </a:rPr>
                        <a:t>Increase</a:t>
                      </a:r>
                      <a:endParaRPr lang="en-US" sz="1600" noProof="0" dirty="0">
                        <a:solidFill>
                          <a:schemeClr val="tx1"/>
                        </a:solidFill>
                        <a:latin typeface="Arial" panose="020B060402020202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effectLst/>
                          <a:latin typeface="Arial" panose="020B0604020202020204" pitchFamily="34" charset="0"/>
                          <a:cs typeface="Arial" panose="020B0604020202020204" pitchFamily="34" charset="0"/>
                        </a:rPr>
                        <a:t>Faster flow rate</a:t>
                      </a:r>
                      <a:endParaRPr lang="en-US" sz="1200" noProof="0" dirty="0">
                        <a:effectLst/>
                        <a:latin typeface="Arial" panose="020B0604020202020204" pitchFamily="34" charset="0"/>
                        <a:ea typeface="Calibri" panose="020F050202020403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402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10" noProof="0" dirty="0">
                          <a:effectLst/>
                          <a:latin typeface="Arial" panose="020B0604020202020204" pitchFamily="34" charset="0"/>
                          <a:cs typeface="Arial" panose="020B0604020202020204" pitchFamily="34" charset="0"/>
                        </a:rPr>
                        <a:t>Accumulator </a:t>
                      </a:r>
                      <a:r>
                        <a:rPr lang="en-US" sz="1600" spc="-20" noProof="0" dirty="0">
                          <a:effectLst/>
                          <a:latin typeface="Arial" panose="020B0604020202020204" pitchFamily="34" charset="0"/>
                          <a:cs typeface="Arial" panose="020B0604020202020204" pitchFamily="34" charset="0"/>
                        </a:rPr>
                        <a:t>rate</a:t>
                      </a:r>
                      <a:endParaRPr lang="en-US" sz="1200" noProof="0" dirty="0">
                        <a:effectLst/>
                        <a:latin typeface="Arial" panose="020B0604020202020204" pitchFamily="34" charset="0"/>
                        <a:ea typeface="Calibri" panose="020F050202020403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noProof="0" dirty="0">
                          <a:effectLst/>
                          <a:latin typeface="Arial" panose="020B0604020202020204" pitchFamily="34" charset="0"/>
                          <a:cs typeface="Arial" panose="020B0604020202020204" pitchFamily="34" charset="0"/>
                        </a:rPr>
                        <a:t>Increase</a:t>
                      </a:r>
                      <a:endParaRPr lang="en-US" sz="1600" noProof="0" dirty="0">
                        <a:solidFill>
                          <a:schemeClr val="tx1"/>
                        </a:solidFill>
                        <a:latin typeface="Arial" panose="020B060402020202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noProof="0" dirty="0">
                          <a:effectLst/>
                          <a:latin typeface="Arial" panose="020B0604020202020204" pitchFamily="34" charset="0"/>
                          <a:cs typeface="Arial" panose="020B0604020202020204" pitchFamily="34" charset="0"/>
                        </a:rPr>
                        <a:t>Firmer</a:t>
                      </a:r>
                      <a:r>
                        <a:rPr lang="en-US" sz="1600" spc="-45" noProof="0" dirty="0">
                          <a:effectLst/>
                          <a:latin typeface="Arial" panose="020B0604020202020204" pitchFamily="34" charset="0"/>
                          <a:cs typeface="Arial" panose="020B0604020202020204" pitchFamily="34" charset="0"/>
                        </a:rPr>
                        <a:t> </a:t>
                      </a:r>
                      <a:r>
                        <a:rPr lang="en-US" sz="1600" noProof="0" dirty="0">
                          <a:effectLst/>
                          <a:latin typeface="Arial" panose="020B0604020202020204" pitchFamily="34" charset="0"/>
                          <a:cs typeface="Arial" panose="020B0604020202020204" pitchFamily="34" charset="0"/>
                        </a:rPr>
                        <a:t>shift</a:t>
                      </a:r>
                      <a:endParaRPr lang="en-US" sz="1600" noProof="0" dirty="0">
                        <a:solidFill>
                          <a:schemeClr val="tx1"/>
                        </a:solidFill>
                        <a:latin typeface="Arial" panose="020B060402020202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402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10" noProof="0" dirty="0">
                          <a:effectLst/>
                          <a:latin typeface="Arial" panose="020B0604020202020204" pitchFamily="34" charset="0"/>
                          <a:cs typeface="Arial" panose="020B0604020202020204" pitchFamily="34" charset="0"/>
                        </a:rPr>
                        <a:t>Accumulator spring</a:t>
                      </a:r>
                      <a:endParaRPr lang="en-US" sz="1600" noProof="0" dirty="0">
                        <a:solidFill>
                          <a:schemeClr val="tx1"/>
                        </a:solidFill>
                        <a:latin typeface="Arial" panose="020B060402020202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noProof="0" dirty="0">
                          <a:effectLst/>
                          <a:latin typeface="Arial" panose="020B0604020202020204" pitchFamily="34" charset="0"/>
                          <a:cs typeface="Arial" panose="020B0604020202020204" pitchFamily="34" charset="0"/>
                        </a:rPr>
                        <a:t>Softer</a:t>
                      </a:r>
                      <a:endParaRPr lang="en-US" sz="1600" noProof="0" dirty="0">
                        <a:solidFill>
                          <a:schemeClr val="tx1"/>
                        </a:solidFill>
                        <a:latin typeface="Arial" panose="020B060402020202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noProof="0" dirty="0">
                          <a:effectLst/>
                          <a:latin typeface="Arial" panose="020B0604020202020204" pitchFamily="34" charset="0"/>
                          <a:cs typeface="Arial" panose="020B0604020202020204" pitchFamily="34" charset="0"/>
                        </a:rPr>
                        <a:t>Faster accumulator </a:t>
                      </a:r>
                      <a:r>
                        <a:rPr lang="en-US" sz="1600" spc="-20" noProof="0" dirty="0">
                          <a:effectLst/>
                          <a:latin typeface="Arial" panose="020B0604020202020204" pitchFamily="34" charset="0"/>
                          <a:cs typeface="Arial" panose="020B0604020202020204" pitchFamily="34" charset="0"/>
                        </a:rPr>
                        <a:t>rate</a:t>
                      </a:r>
                      <a:endParaRPr lang="en-US" sz="1600" noProof="0" dirty="0">
                        <a:solidFill>
                          <a:schemeClr val="tx1"/>
                        </a:solidFill>
                        <a:latin typeface="Arial" panose="020B060402020202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663920659"/>
                  </a:ext>
                </a:extLst>
              </a:tr>
              <a:tr h="402680">
                <a:tc>
                  <a:txBody>
                    <a:bodyPr/>
                    <a:lstStyle/>
                    <a:p>
                      <a:r>
                        <a:rPr lang="en-US" sz="1600" spc="-10" noProof="0" dirty="0">
                          <a:effectLst/>
                          <a:latin typeface="Arial" panose="020B0604020202020204" pitchFamily="34" charset="0"/>
                          <a:cs typeface="Arial" panose="020B0604020202020204" pitchFamily="34" charset="0"/>
                        </a:rPr>
                        <a:t>Accumulator </a:t>
                      </a:r>
                      <a:r>
                        <a:rPr lang="en-US" sz="1600" noProof="0" dirty="0">
                          <a:effectLst/>
                          <a:latin typeface="Arial" panose="020B0604020202020204" pitchFamily="34" charset="0"/>
                          <a:cs typeface="Arial" panose="020B0604020202020204" pitchFamily="34" charset="0"/>
                        </a:rPr>
                        <a:t>back pressure</a:t>
                      </a:r>
                      <a:endParaRPr lang="en-US" sz="1600" noProof="0" dirty="0">
                        <a:solidFill>
                          <a:schemeClr val="tx1"/>
                        </a:solidFill>
                        <a:latin typeface="Arial" panose="020B060402020202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spc="-10" noProof="0" dirty="0">
                          <a:effectLst/>
                          <a:latin typeface="Arial" panose="020B0604020202020204" pitchFamily="34" charset="0"/>
                          <a:cs typeface="Arial" panose="020B0604020202020204" pitchFamily="34" charset="0"/>
                        </a:rPr>
                        <a:t>Reduce</a:t>
                      </a:r>
                      <a:endParaRPr lang="en-US" sz="1600" noProof="0" dirty="0">
                        <a:solidFill>
                          <a:schemeClr val="tx1"/>
                        </a:solidFill>
                        <a:latin typeface="Arial" panose="020B060402020202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noProof="0" dirty="0">
                          <a:effectLst/>
                          <a:latin typeface="Arial" panose="020B0604020202020204" pitchFamily="34" charset="0"/>
                          <a:cs typeface="Arial" panose="020B0604020202020204" pitchFamily="34" charset="0"/>
                        </a:rPr>
                        <a:t>Faster accumulator </a:t>
                      </a:r>
                      <a:r>
                        <a:rPr lang="en-US" sz="1600" spc="-20" noProof="0" dirty="0">
                          <a:effectLst/>
                          <a:latin typeface="Arial" panose="020B0604020202020204" pitchFamily="34" charset="0"/>
                          <a:cs typeface="Arial" panose="020B0604020202020204" pitchFamily="34" charset="0"/>
                        </a:rPr>
                        <a:t>rate</a:t>
                      </a:r>
                      <a:endParaRPr lang="en-US" sz="1600" noProof="0" dirty="0">
                        <a:solidFill>
                          <a:schemeClr val="tx1"/>
                        </a:solidFill>
                        <a:latin typeface="Arial" panose="020B0604020202020204" pitchFamily="34" charset="0"/>
                        <a:cs typeface="Arial" panose="020B0604020202020204" pitchFamily="34" charset="0"/>
                      </a:endParaRPr>
                    </a:p>
                  </a:txBody>
                  <a:tcPr marL="117267" marR="117267"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62046211"/>
                  </a:ext>
                </a:extLst>
              </a:tr>
            </a:tbl>
          </a:graphicData>
        </a:graphic>
      </p:graphicFrame>
    </p:spTree>
    <p:extLst>
      <p:ext uri="{BB962C8B-B14F-4D97-AF65-F5344CB8AC3E}">
        <p14:creationId xmlns:p14="http://schemas.microsoft.com/office/powerpoint/2010/main" val="894292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00D59B-D5B8-DA5A-F0E1-7C9E3A4FF3F2}"/>
              </a:ext>
            </a:extLst>
          </p:cNvPr>
          <p:cNvSpPr>
            <a:spLocks noGrp="1"/>
          </p:cNvSpPr>
          <p:nvPr>
            <p:ph type="title"/>
          </p:nvPr>
        </p:nvSpPr>
        <p:spPr>
          <a:xfrm>
            <a:off x="457200" y="193008"/>
            <a:ext cx="8229600" cy="590349"/>
          </a:xfrm>
        </p:spPr>
        <p:txBody>
          <a:bodyPr lIns="0" tIns="18000" rIns="0" bIns="18000" anchor="ctr" anchorCtr="0">
            <a:spAutoFit/>
          </a:bodyPr>
          <a:lstStyle/>
          <a:p>
            <a:r>
              <a:rPr lang="en-US" noProof="0" dirty="0"/>
              <a:t>Chart 5.2</a:t>
            </a:r>
            <a:endParaRPr lang="en-US" dirty="0"/>
          </a:p>
        </p:txBody>
      </p:sp>
      <p:sp>
        <p:nvSpPr>
          <p:cNvPr id="7" name="Content Placeholder 6">
            <a:extLst>
              <a:ext uri="{FF2B5EF4-FFF2-40B4-BE49-F238E27FC236}">
                <a16:creationId xmlns:a16="http://schemas.microsoft.com/office/drawing/2014/main" id="{E172E6EA-8883-0937-8C6F-E180B88C4542}"/>
              </a:ext>
            </a:extLst>
          </p:cNvPr>
          <p:cNvSpPr>
            <a:spLocks noGrp="1"/>
          </p:cNvSpPr>
          <p:nvPr>
            <p:ph sz="quarter" idx="13"/>
          </p:nvPr>
        </p:nvSpPr>
        <p:spPr>
          <a:xfrm>
            <a:off x="457200" y="951937"/>
            <a:ext cx="8232775" cy="405683"/>
          </a:xfrm>
        </p:spPr>
        <p:txBody>
          <a:bodyPr lIns="0" tIns="18000" rIns="0" bIns="18000" anchor="ctr" anchorCtr="0">
            <a:spAutoFit/>
          </a:bodyPr>
          <a:lstStyle/>
          <a:p>
            <a:pPr marL="0" indent="0">
              <a:spcBef>
                <a:spcPts val="600"/>
              </a:spcBef>
              <a:buNone/>
            </a:pPr>
            <a:r>
              <a:rPr lang="en-US" sz="2400" dirty="0"/>
              <a:t>Sub-Circuit</a:t>
            </a:r>
          </a:p>
        </p:txBody>
      </p:sp>
      <p:graphicFrame>
        <p:nvGraphicFramePr>
          <p:cNvPr id="8" name="Table 7">
            <a:extLst>
              <a:ext uri="{FF2B5EF4-FFF2-40B4-BE49-F238E27FC236}">
                <a16:creationId xmlns:a16="http://schemas.microsoft.com/office/drawing/2014/main" id="{A396E34A-5813-0B22-771F-B65EB77A254B}"/>
              </a:ext>
            </a:extLst>
          </p:cNvPr>
          <p:cNvGraphicFramePr>
            <a:graphicFrameLocks noGrp="1"/>
          </p:cNvGraphicFramePr>
          <p:nvPr>
            <p:extLst>
              <p:ext uri="{D42A27DB-BD31-4B8C-83A1-F6EECF244321}">
                <p14:modId xmlns:p14="http://schemas.microsoft.com/office/powerpoint/2010/main" val="1850194102"/>
              </p:ext>
            </p:extLst>
          </p:nvPr>
        </p:nvGraphicFramePr>
        <p:xfrm>
          <a:off x="457200" y="1607736"/>
          <a:ext cx="8255000" cy="4309925"/>
        </p:xfrm>
        <a:graphic>
          <a:graphicData uri="http://schemas.openxmlformats.org/drawingml/2006/table">
            <a:tbl>
              <a:tblPr firstRow="1" bandRow="1">
                <a:tableStyleId>{3B4B98B0-60AC-42C2-AFA5-B58CD77FA1E5}</a:tableStyleId>
              </a:tblPr>
              <a:tblGrid>
                <a:gridCol w="2723631">
                  <a:extLst>
                    <a:ext uri="{9D8B030D-6E8A-4147-A177-3AD203B41FA5}">
                      <a16:colId xmlns:a16="http://schemas.microsoft.com/office/drawing/2014/main" val="20000"/>
                    </a:ext>
                  </a:extLst>
                </a:gridCol>
                <a:gridCol w="5531369">
                  <a:extLst>
                    <a:ext uri="{9D8B030D-6E8A-4147-A177-3AD203B41FA5}">
                      <a16:colId xmlns:a16="http://schemas.microsoft.com/office/drawing/2014/main" val="20002"/>
                    </a:ext>
                  </a:extLst>
                </a:gridCol>
              </a:tblGrid>
              <a:tr h="2856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latin typeface="Arial" panose="020B0604020202020204" pitchFamily="34" charset="0"/>
                          <a:cs typeface="Arial" panose="020B0604020202020204" pitchFamily="34" charset="0"/>
                        </a:rPr>
                        <a:t>Name of Circuit</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latin typeface="Arial" panose="020B0604020202020204" pitchFamily="34" charset="0"/>
                          <a:cs typeface="Arial" panose="020B0604020202020204" pitchFamily="34" charset="0"/>
                        </a:rPr>
                        <a:t>Purpose</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534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Supply</a:t>
                      </a: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Provides fluid to pressure regulator valve and transmission.</a:t>
                      </a: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534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Main control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Supplies fluid at a controlled pressure to transmission and converter when the engine is running.</a:t>
                      </a: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534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Converter and cooler</a:t>
                      </a: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Regulates converter pressure; provides gear train lubrication and cooling of the fluid.</a:t>
                      </a: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534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Drive</a:t>
                      </a:r>
                      <a:endParaRPr lang="en-US" sz="1600" dirty="0">
                        <a:latin typeface="Arial" panose="020B060402020202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Applies forward clutch and supplies control systems in forward-gear ranges.</a:t>
                      </a: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410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Reverse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Increases control pressure.</a:t>
                      </a:r>
                      <a:endParaRPr lang="en-US" sz="1050" dirty="0">
                        <a:effectLst/>
                        <a:latin typeface="Arial" panose="020B0604020202020204" pitchFamily="34" charset="0"/>
                        <a:ea typeface="Calibri" panose="020F050202020403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663920659"/>
                  </a:ext>
                </a:extLst>
              </a:tr>
              <a:tr h="534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Governor</a:t>
                      </a:r>
                      <a:endParaRPr lang="en-IN" sz="1600" dirty="0">
                        <a:solidFill>
                          <a:schemeClr val="tx1"/>
                        </a:solidFill>
                        <a:latin typeface="Arial" panose="020B060402020202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Provides a pressure proportional to road speed for upshifts</a:t>
                      </a:r>
                      <a:endParaRPr lang="en-US" sz="1050" dirty="0">
                        <a:effectLst/>
                        <a:latin typeface="Arial" panose="020B0604020202020204" pitchFamily="34" charset="0"/>
                        <a:ea typeface="Calibri" panose="020F050202020403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77518960"/>
                  </a:ext>
                </a:extLst>
              </a:tr>
              <a:tr h="534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Throttle valve (</a:t>
                      </a:r>
                      <a:r>
                        <a:rPr lang="en-US" sz="1600" spc="-200" baseline="0" dirty="0">
                          <a:effectLst/>
                          <a:latin typeface="Arial" panose="020B0604020202020204" pitchFamily="34" charset="0"/>
                          <a:cs typeface="Arial" panose="020B0604020202020204" pitchFamily="34" charset="0"/>
                        </a:rPr>
                        <a:t>T </a:t>
                      </a:r>
                      <a:r>
                        <a:rPr lang="en-US" sz="1600" dirty="0">
                          <a:effectLst/>
                          <a:latin typeface="Arial" panose="020B0604020202020204" pitchFamily="34" charset="0"/>
                          <a:cs typeface="Arial" panose="020B0604020202020204" pitchFamily="34" charset="0"/>
                        </a:rPr>
                        <a:t>V)</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Provides a pressure proportional to engine load and vacuum for shift timing and quality.</a:t>
                      </a:r>
                      <a:endParaRPr lang="en-US" sz="1050" dirty="0">
                        <a:effectLst/>
                        <a:latin typeface="Arial" panose="020B0604020202020204" pitchFamily="34" charset="0"/>
                        <a:ea typeface="Calibri" panose="020F050202020403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85861986"/>
                  </a:ext>
                </a:extLst>
              </a:tr>
              <a:tr h="410137">
                <a:tc>
                  <a:txBody>
                    <a:bodyPr/>
                    <a:lstStyle/>
                    <a:p>
                      <a:r>
                        <a:rPr lang="en-US" sz="1600" dirty="0">
                          <a:effectLst/>
                          <a:latin typeface="Arial" panose="020B0604020202020204" pitchFamily="34" charset="0"/>
                          <a:cs typeface="Arial" panose="020B0604020202020204" pitchFamily="34" charset="0"/>
                        </a:rPr>
                        <a:t>Accumulator</a:t>
                      </a:r>
                      <a:endParaRPr lang="en-IN" sz="1600" dirty="0">
                        <a:solidFill>
                          <a:schemeClr val="tx1"/>
                        </a:solidFill>
                        <a:latin typeface="Arial" panose="020B060402020202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Cushions shift by softening or band apply.</a:t>
                      </a:r>
                      <a:endParaRPr lang="en-US" sz="1050" dirty="0">
                        <a:effectLst/>
                        <a:latin typeface="Arial" panose="020B0604020202020204" pitchFamily="34" charset="0"/>
                        <a:ea typeface="Calibri" panose="020F0502020204030204" pitchFamily="34" charset="0"/>
                        <a:cs typeface="Arial" panose="020B0604020202020204" pitchFamily="34" charset="0"/>
                      </a:endParaRPr>
                    </a:p>
                  </a:txBody>
                  <a:tcPr marL="164474" marR="164474"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62046211"/>
                  </a:ext>
                </a:extLst>
              </a:tr>
            </a:tbl>
          </a:graphicData>
        </a:graphic>
      </p:graphicFrame>
    </p:spTree>
    <p:extLst>
      <p:ext uri="{BB962C8B-B14F-4D97-AF65-F5344CB8AC3E}">
        <p14:creationId xmlns:p14="http://schemas.microsoft.com/office/powerpoint/2010/main" val="2668824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894"/>
            <a:ext cx="8229600" cy="590349"/>
          </a:xfrm>
        </p:spPr>
        <p:txBody>
          <a:bodyPr lIns="0" tIns="18000" rIns="0" bIns="18000" anchor="ctr" anchorCtr="0">
            <a:spAutoFit/>
          </a:bodyPr>
          <a:lstStyle/>
          <a:p>
            <a:r>
              <a:rPr lang="en-US" noProof="0" dirty="0"/>
              <a:t>Transmission Solenoids </a:t>
            </a:r>
            <a:r>
              <a:rPr lang="en-US" sz="2800" noProof="0" dirty="0"/>
              <a:t>(1 of 2)</a:t>
            </a:r>
          </a:p>
        </p:txBody>
      </p:sp>
      <p:sp>
        <p:nvSpPr>
          <p:cNvPr id="3" name="Content Placeholder 2"/>
          <p:cNvSpPr>
            <a:spLocks noGrp="1"/>
          </p:cNvSpPr>
          <p:nvPr>
            <p:ph sz="quarter" idx="13"/>
          </p:nvPr>
        </p:nvSpPr>
        <p:spPr>
          <a:xfrm>
            <a:off x="457200" y="971187"/>
            <a:ext cx="8232775" cy="3083340"/>
          </a:xfrm>
          <a:prstGeom prst="rect">
            <a:avLst/>
          </a:prstGeom>
        </p:spPr>
        <p:txBody>
          <a:bodyPr wrap="square" lIns="0" tIns="18000" rIns="0" bIns="18000" anchor="ctr" anchorCtr="0">
            <a:spAutoFit/>
          </a:bodyPr>
          <a:lstStyle/>
          <a:p>
            <a:pPr marL="342900" indent="-342900">
              <a:spcBef>
                <a:spcPts val="600"/>
              </a:spcBef>
            </a:pPr>
            <a:r>
              <a:rPr lang="en-US" sz="2400" noProof="0" dirty="0"/>
              <a:t>Electromagnetism</a:t>
            </a:r>
          </a:p>
          <a:p>
            <a:pPr marL="829818" lvl="1" indent="-342900"/>
            <a:r>
              <a:rPr lang="en-US" sz="2400" noProof="0" dirty="0"/>
              <a:t>Creating an electromagnet</a:t>
            </a:r>
          </a:p>
          <a:p>
            <a:pPr marL="829818" lvl="1" indent="-342900"/>
            <a:r>
              <a:rPr lang="en-US" sz="2400" noProof="0" dirty="0"/>
              <a:t>Solenoid operation</a:t>
            </a:r>
          </a:p>
          <a:p>
            <a:pPr marL="829818" lvl="1" indent="-342900"/>
            <a:r>
              <a:rPr lang="en-US" sz="2400" noProof="0" dirty="0"/>
              <a:t>On-off solenoids</a:t>
            </a:r>
          </a:p>
          <a:p>
            <a:pPr marL="1229868" lvl="2" indent="-342900"/>
            <a:r>
              <a:rPr lang="en-US" sz="2400" noProof="0" dirty="0"/>
              <a:t>Apply</a:t>
            </a:r>
          </a:p>
          <a:p>
            <a:pPr marL="1229868" lvl="2" indent="-342900"/>
            <a:r>
              <a:rPr lang="en-US" sz="2400" noProof="0" dirty="0"/>
              <a:t>Venting</a:t>
            </a:r>
          </a:p>
          <a:p>
            <a:pPr marL="829818" lvl="1" indent="-342900"/>
            <a:r>
              <a:rPr lang="en-US" sz="2400" noProof="0" dirty="0"/>
              <a:t>Pulse-width modulated </a:t>
            </a:r>
            <a:r>
              <a:rPr lang="en-US" sz="2400" dirty="0"/>
              <a:t>s</a:t>
            </a:r>
            <a:r>
              <a:rPr lang="en-US" sz="2400" noProof="0" dirty="0"/>
              <a:t>olenoids</a:t>
            </a:r>
          </a:p>
        </p:txBody>
      </p:sp>
    </p:spTree>
    <p:extLst>
      <p:ext uri="{BB962C8B-B14F-4D97-AF65-F5344CB8AC3E}">
        <p14:creationId xmlns:p14="http://schemas.microsoft.com/office/powerpoint/2010/main" val="4168676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1747"/>
            <a:ext cx="8229600" cy="590349"/>
          </a:xfrm>
        </p:spPr>
        <p:txBody>
          <a:bodyPr lIns="0" tIns="18000" rIns="0" bIns="18000" anchor="ctr" anchorCtr="0">
            <a:spAutoFit/>
          </a:bodyPr>
          <a:lstStyle/>
          <a:p>
            <a:r>
              <a:rPr lang="en-US" noProof="0" dirty="0"/>
              <a:t>Transmission Solenoids </a:t>
            </a:r>
            <a:r>
              <a:rPr lang="en-US" sz="2800" noProof="0" dirty="0"/>
              <a:t>(2 of 2)</a:t>
            </a:r>
            <a:endParaRPr lang="en-US" sz="2800" noProof="0" dirty="0">
              <a:solidFill>
                <a:srgbClr val="FF0000"/>
              </a:solidFill>
            </a:endParaRPr>
          </a:p>
        </p:txBody>
      </p:sp>
      <p:pic>
        <p:nvPicPr>
          <p:cNvPr id="4" name="Picture 3" descr="The parts of an automatic transmission solenoid are labeled.&#10;Long description is available in notes, Press F6.">
            <a:extLst>
              <a:ext uri="{FF2B5EF4-FFF2-40B4-BE49-F238E27FC236}">
                <a16:creationId xmlns:a16="http://schemas.microsoft.com/office/drawing/2014/main" id="{E1FF04A2-F673-1C78-BF5A-EDD3D2B661BC}"/>
              </a:ext>
            </a:extLst>
          </p:cNvPr>
          <p:cNvPicPr>
            <a:picLocks noChangeAspect="1"/>
          </p:cNvPicPr>
          <p:nvPr/>
        </p:nvPicPr>
        <p:blipFill rotWithShape="1">
          <a:blip r:embed="rId3"/>
          <a:srcRect b="5979"/>
          <a:stretch/>
        </p:blipFill>
        <p:spPr>
          <a:xfrm>
            <a:off x="447971" y="1463213"/>
            <a:ext cx="3847480" cy="2670693"/>
          </a:xfrm>
          <a:prstGeom prst="rect">
            <a:avLst/>
          </a:prstGeo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742822" y="1550664"/>
            <a:ext cx="3943978" cy="1667567"/>
          </a:xfrm>
        </p:spPr>
        <p:txBody>
          <a:bodyPr wrap="square" lIns="0" tIns="18000" rIns="0" bIns="18000" anchor="ctr" anchorCtr="0">
            <a:spAutoFit/>
          </a:bodyPr>
          <a:lstStyle/>
          <a:p>
            <a:pPr marL="342900" indent="-342900">
              <a:spcBef>
                <a:spcPts val="600"/>
              </a:spcBef>
            </a:pPr>
            <a:r>
              <a:rPr lang="en-US" sz="2400" dirty="0"/>
              <a:t>Linear Solenoids</a:t>
            </a:r>
          </a:p>
          <a:p>
            <a:pPr marL="342900" indent="-342900">
              <a:spcBef>
                <a:spcPts val="600"/>
              </a:spcBef>
            </a:pPr>
            <a:r>
              <a:rPr lang="en-US" sz="2400" dirty="0"/>
              <a:t>Electronic Pressure Regulation</a:t>
            </a:r>
          </a:p>
          <a:p>
            <a:pPr marL="342900" indent="-342900">
              <a:spcBef>
                <a:spcPts val="600"/>
              </a:spcBef>
            </a:pPr>
            <a:r>
              <a:rPr lang="en-US" sz="2400" dirty="0"/>
              <a:t>Solenoid Location</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1800" y="4345777"/>
            <a:ext cx="8255000" cy="1513679"/>
          </a:xfrm>
        </p:spPr>
        <p:txBody>
          <a:bodyPr wrap="square" lIns="0" tIns="18000" rIns="0" bIns="18000" anchor="ctr" anchorCtr="0">
            <a:spAutoFit/>
          </a:bodyPr>
          <a:lstStyle/>
          <a:p>
            <a:pPr marL="0" indent="0">
              <a:spcBef>
                <a:spcPts val="600"/>
              </a:spcBef>
              <a:buNone/>
            </a:pPr>
            <a:r>
              <a:rPr lang="en-US" sz="2400" b="1" dirty="0"/>
              <a:t>Figure 5.10</a:t>
            </a:r>
            <a:r>
              <a:rPr lang="en-US" sz="2400" dirty="0"/>
              <a:t> A typical automatic transmission solenoid showing the coil assembly where the magnetic field and the metering ball and plunger that works against the force of the spring.</a:t>
            </a:r>
          </a:p>
        </p:txBody>
      </p:sp>
    </p:spTree>
    <p:extLst>
      <p:ext uri="{BB962C8B-B14F-4D97-AF65-F5344CB8AC3E}">
        <p14:creationId xmlns:p14="http://schemas.microsoft.com/office/powerpoint/2010/main" val="3645257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3008"/>
            <a:ext cx="8229600" cy="590349"/>
          </a:xfrm>
        </p:spPr>
        <p:txBody>
          <a:bodyPr lIns="0" tIns="18000" rIns="0" bIns="18000" anchor="ctr" anchorCtr="0">
            <a:spAutoFit/>
          </a:bodyPr>
          <a:lstStyle/>
          <a:p>
            <a:r>
              <a:rPr lang="en-US" noProof="0" dirty="0"/>
              <a:t>Figure 5.11</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3"/>
          </p:nvPr>
        </p:nvSpPr>
        <p:spPr>
          <a:xfrm>
            <a:off x="457200" y="959428"/>
            <a:ext cx="8229600" cy="405683"/>
          </a:xfrm>
        </p:spPr>
        <p:txBody>
          <a:bodyPr lIns="0" tIns="18000" rIns="0" bIns="18000" anchor="ctr" anchorCtr="0">
            <a:spAutoFit/>
          </a:bodyPr>
          <a:lstStyle/>
          <a:p>
            <a:pPr marL="0" indent="0">
              <a:spcBef>
                <a:spcPts val="600"/>
              </a:spcBef>
              <a:buNone/>
            </a:pPr>
            <a:r>
              <a:rPr lang="en-US" sz="2400" dirty="0"/>
              <a:t>Solenoid</a:t>
            </a:r>
          </a:p>
        </p:txBody>
      </p:sp>
      <p:sp>
        <p:nvSpPr>
          <p:cNvPr id="3" name="Content Placeholder 2">
            <a:extLst>
              <a:ext uri="{FF2B5EF4-FFF2-40B4-BE49-F238E27FC236}">
                <a16:creationId xmlns:a16="http://schemas.microsoft.com/office/drawing/2014/main" id="{2588EF41-328B-D983-9086-4AFD79C1EB39}"/>
              </a:ext>
            </a:extLst>
          </p:cNvPr>
          <p:cNvSpPr>
            <a:spLocks noGrp="1"/>
          </p:cNvSpPr>
          <p:nvPr>
            <p:ph sz="quarter" idx="14"/>
          </p:nvPr>
        </p:nvSpPr>
        <p:spPr>
          <a:xfrm>
            <a:off x="457200" y="1730503"/>
            <a:ext cx="4114800" cy="2252343"/>
          </a:xfrm>
        </p:spPr>
        <p:txBody>
          <a:bodyPr wrap="square" lIns="0" tIns="18000" rIns="0" bIns="18000" anchor="ctr" anchorCtr="0">
            <a:spAutoFit/>
          </a:bodyPr>
          <a:lstStyle/>
          <a:p>
            <a:pPr marL="0" indent="0">
              <a:spcBef>
                <a:spcPts val="600"/>
              </a:spcBef>
              <a:buNone/>
            </a:pPr>
            <a:r>
              <a:rPr lang="en-US" sz="2400" dirty="0">
                <a:solidFill>
                  <a:schemeClr val="tx1"/>
                </a:solidFill>
              </a:rPr>
              <a:t>(a) In this example, solenoid is commanded off, metering ball is off its seat and allows fluid to flow. (b) When the solenoid is on, metering ball is seated preventing fluid flow.</a:t>
            </a:r>
          </a:p>
        </p:txBody>
      </p:sp>
      <p:pic>
        <p:nvPicPr>
          <p:cNvPr id="6" name="Picture 5" descr="The image shows a solenoid with a metering ball.&#10;Long description is available in notes, Press F6.">
            <a:extLst>
              <a:ext uri="{FF2B5EF4-FFF2-40B4-BE49-F238E27FC236}">
                <a16:creationId xmlns:a16="http://schemas.microsoft.com/office/drawing/2014/main" id="{C3B1A6B2-BCC2-6438-DB66-BCFD596A3966}"/>
              </a:ext>
            </a:extLst>
          </p:cNvPr>
          <p:cNvPicPr>
            <a:picLocks noChangeAspect="1"/>
          </p:cNvPicPr>
          <p:nvPr/>
        </p:nvPicPr>
        <p:blipFill rotWithShape="1">
          <a:blip r:embed="rId3"/>
          <a:srcRect b="2814"/>
          <a:stretch/>
        </p:blipFill>
        <p:spPr>
          <a:xfrm>
            <a:off x="4994684" y="1604278"/>
            <a:ext cx="3240868" cy="4799480"/>
          </a:xfrm>
          <a:prstGeom prst="rect">
            <a:avLst/>
          </a:prstGeom>
        </p:spPr>
      </p:pic>
    </p:spTree>
    <p:extLst>
      <p:ext uri="{BB962C8B-B14F-4D97-AF65-F5344CB8AC3E}">
        <p14:creationId xmlns:p14="http://schemas.microsoft.com/office/powerpoint/2010/main" val="3633954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Shift Solenoid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ift_sole">
            <a:hlinkClick r:id="" action="ppaction://media"/>
            <a:extLst>
              <a:ext uri="{FF2B5EF4-FFF2-40B4-BE49-F238E27FC236}">
                <a16:creationId xmlns:a16="http://schemas.microsoft.com/office/drawing/2014/main" id="{F4C54F5B-B957-06E3-D02F-1C5F72EBDD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602" y="1282149"/>
            <a:ext cx="8912795" cy="5013447"/>
          </a:xfrm>
          <a:prstGeom prst="rect">
            <a:avLst/>
          </a:prstGeom>
        </p:spPr>
      </p:pic>
    </p:spTree>
    <p:extLst>
      <p:ext uri="{BB962C8B-B14F-4D97-AF65-F5344CB8AC3E}">
        <p14:creationId xmlns:p14="http://schemas.microsoft.com/office/powerpoint/2010/main" val="17156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Normally Closed Solenoid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ole_nrmly_clsd">
            <a:hlinkClick r:id="" action="ppaction://media"/>
            <a:extLst>
              <a:ext uri="{FF2B5EF4-FFF2-40B4-BE49-F238E27FC236}">
                <a16:creationId xmlns:a16="http://schemas.microsoft.com/office/drawing/2014/main" id="{8D90FDA0-8DDB-B045-B0DA-EE59BF4827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989" y="1398215"/>
            <a:ext cx="8762121" cy="4928693"/>
          </a:xfrm>
          <a:prstGeom prst="rect">
            <a:avLst/>
          </a:prstGeom>
        </p:spPr>
      </p:pic>
    </p:spTree>
    <p:extLst>
      <p:ext uri="{BB962C8B-B14F-4D97-AF65-F5344CB8AC3E}">
        <p14:creationId xmlns:p14="http://schemas.microsoft.com/office/powerpoint/2010/main" val="155453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2" y="206036"/>
            <a:ext cx="8269288" cy="590349"/>
          </a:xfrm>
        </p:spPr>
        <p:txBody>
          <a:bodyPr wrap="square" lIns="0" tIns="18000" rIns="0" bIns="18000" anchor="ctr" anchorCtr="0">
            <a:spAutoFit/>
          </a:bodyPr>
          <a:lstStyle/>
          <a:p>
            <a:r>
              <a:rPr lang="en-US" noProof="0" dirty="0"/>
              <a:t>Figure 5.12</a:t>
            </a:r>
          </a:p>
        </p:txBody>
      </p:sp>
      <p:sp>
        <p:nvSpPr>
          <p:cNvPr id="3" name="Content Placeholder 2">
            <a:extLst>
              <a:ext uri="{FF2B5EF4-FFF2-40B4-BE49-F238E27FC236}">
                <a16:creationId xmlns:a16="http://schemas.microsoft.com/office/drawing/2014/main" id="{FE8A4448-E8A0-46AB-5E23-C8A1BE462372}"/>
              </a:ext>
            </a:extLst>
          </p:cNvPr>
          <p:cNvSpPr>
            <a:spLocks noGrp="1"/>
          </p:cNvSpPr>
          <p:nvPr>
            <p:ph sz="quarter" idx="13"/>
          </p:nvPr>
        </p:nvSpPr>
        <p:spPr>
          <a:xfrm>
            <a:off x="442912" y="959265"/>
            <a:ext cx="8269288" cy="775015"/>
          </a:xfrm>
        </p:spPr>
        <p:txBody>
          <a:bodyPr wrap="square" lIns="0" tIns="18000" rIns="0" bIns="18000" anchor="ctr" anchorCtr="0">
            <a:spAutoFit/>
          </a:bodyPr>
          <a:lstStyle/>
          <a:p>
            <a:pPr marL="0" indent="0">
              <a:spcBef>
                <a:spcPts val="600"/>
              </a:spcBef>
              <a:buNone/>
            </a:pPr>
            <a:r>
              <a:rPr lang="en-US" sz="2400" dirty="0"/>
              <a:t>Shift solenoids are commanded on and off by </a:t>
            </a:r>
            <a:r>
              <a:rPr lang="en-US" sz="2400" spc="-300" dirty="0"/>
              <a:t>P C </a:t>
            </a:r>
            <a:r>
              <a:rPr lang="en-US" sz="2400" dirty="0"/>
              <a:t>M/</a:t>
            </a:r>
            <a:r>
              <a:rPr lang="en-US" sz="2400" spc="-300" dirty="0"/>
              <a:t>T C </a:t>
            </a:r>
            <a:r>
              <a:rPr lang="en-US" sz="2400" dirty="0"/>
              <a:t>M as needed to make a shift</a:t>
            </a:r>
          </a:p>
        </p:txBody>
      </p:sp>
      <p:pic>
        <p:nvPicPr>
          <p:cNvPr id="6" name="Picture 5" descr="The shift solenoids are shown with the processes for turning them on.&#10;Long description is available in notes, Press F6.">
            <a:extLst>
              <a:ext uri="{FF2B5EF4-FFF2-40B4-BE49-F238E27FC236}">
                <a16:creationId xmlns:a16="http://schemas.microsoft.com/office/drawing/2014/main" id="{971522E6-CA6C-8853-7DB8-32C558AD1E0F}"/>
              </a:ext>
            </a:extLst>
          </p:cNvPr>
          <p:cNvPicPr>
            <a:picLocks noChangeAspect="1"/>
          </p:cNvPicPr>
          <p:nvPr/>
        </p:nvPicPr>
        <p:blipFill rotWithShape="1">
          <a:blip r:embed="rId3"/>
          <a:srcRect b="5420"/>
          <a:stretch/>
        </p:blipFill>
        <p:spPr>
          <a:xfrm>
            <a:off x="2106944" y="1875757"/>
            <a:ext cx="4958687" cy="4519272"/>
          </a:xfrm>
          <a:prstGeom prst="rect">
            <a:avLst/>
          </a:prstGeom>
        </p:spPr>
      </p:pic>
    </p:spTree>
    <p:extLst>
      <p:ext uri="{BB962C8B-B14F-4D97-AF65-F5344CB8AC3E}">
        <p14:creationId xmlns:p14="http://schemas.microsoft.com/office/powerpoint/2010/main" val="2653522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182"/>
            <a:ext cx="8229600" cy="1144347"/>
          </a:xfrm>
        </p:spPr>
        <p:txBody>
          <a:bodyPr lIns="0" tIns="18000" rIns="0" bIns="18000" anchor="ctr" anchorCtr="0">
            <a:spAutoFit/>
          </a:bodyPr>
          <a:lstStyle/>
          <a:p>
            <a:r>
              <a:rPr lang="en-US" noProof="0" dirty="0"/>
              <a:t>Hydraulically-Controlled Transmissions</a:t>
            </a:r>
          </a:p>
        </p:txBody>
      </p:sp>
      <p:sp>
        <p:nvSpPr>
          <p:cNvPr id="3" name="Content Placeholder 2"/>
          <p:cNvSpPr>
            <a:spLocks noGrp="1"/>
          </p:cNvSpPr>
          <p:nvPr>
            <p:ph idx="4294967295"/>
          </p:nvPr>
        </p:nvSpPr>
        <p:spPr>
          <a:xfrm>
            <a:off x="457200" y="1570075"/>
            <a:ext cx="8229600" cy="3745059"/>
          </a:xfrm>
          <a:prstGeom prst="rect">
            <a:avLst/>
          </a:prstGeom>
        </p:spPr>
        <p:txBody>
          <a:bodyPr lIns="0" tIns="18000" rIns="0" bIns="18000" anchor="ctr" anchorCtr="0">
            <a:spAutoFit/>
          </a:bodyPr>
          <a:lstStyle/>
          <a:p>
            <a:pPr marL="342900" indent="-342900">
              <a:spcBef>
                <a:spcPts val="600"/>
              </a:spcBef>
            </a:pPr>
            <a:r>
              <a:rPr lang="en-US" sz="2400" noProof="0" dirty="0"/>
              <a:t>Non-computerized hydraulically-controlled transmissions, until the late 1980s used the hydraulic system components to determine when to shift.</a:t>
            </a:r>
          </a:p>
          <a:p>
            <a:pPr marL="829818" lvl="1" indent="-342900"/>
            <a:r>
              <a:rPr lang="en-US" sz="2400" noProof="0" dirty="0"/>
              <a:t>A governor to detect vehicle speed.</a:t>
            </a:r>
          </a:p>
          <a:p>
            <a:pPr marL="829818" lvl="1" indent="-342900"/>
            <a:r>
              <a:rPr lang="en-US" sz="2400" noProof="0" dirty="0"/>
              <a:t>A throttle cable and valve or a vacuum modulator to determine the load on the engine.</a:t>
            </a:r>
          </a:p>
          <a:p>
            <a:pPr marL="342900" indent="-342900">
              <a:spcBef>
                <a:spcPts val="600"/>
              </a:spcBef>
            </a:pPr>
            <a:r>
              <a:rPr lang="en-US" sz="2400" noProof="0" dirty="0"/>
              <a:t>Engine load input</a:t>
            </a:r>
          </a:p>
          <a:p>
            <a:pPr marL="829818" lvl="1" indent="-342900"/>
            <a:r>
              <a:rPr lang="en-US" sz="2400" noProof="0" dirty="0"/>
              <a:t>Throttle valve</a:t>
            </a:r>
          </a:p>
          <a:p>
            <a:pPr marL="829818" lvl="1" indent="-342900"/>
            <a:r>
              <a:rPr lang="en-US" sz="2400" noProof="0" dirty="0"/>
              <a:t>Vacuum modulator</a:t>
            </a:r>
          </a:p>
        </p:txBody>
      </p:sp>
    </p:spTree>
    <p:extLst>
      <p:ext uri="{BB962C8B-B14F-4D97-AF65-F5344CB8AC3E}">
        <p14:creationId xmlns:p14="http://schemas.microsoft.com/office/powerpoint/2010/main" val="526254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87957"/>
            <a:ext cx="8229600" cy="1144347"/>
          </a:xfrm>
        </p:spPr>
        <p:txBody>
          <a:bodyPr lIns="0" tIns="18000" rIns="0" bIns="18000" anchor="ctr" anchorCtr="0">
            <a:spAutoFit/>
          </a:bodyPr>
          <a:lstStyle/>
          <a:p>
            <a:r>
              <a:rPr lang="en-US" noProof="0" dirty="0"/>
              <a:t>Frequently Asked Question: What is a “Pintle Hump”?</a:t>
            </a:r>
            <a:endParaRPr lang="en-US" sz="2800" noProof="0" dirty="0">
              <a:solidFill>
                <a:srgbClr val="FF0000"/>
              </a:solidFill>
            </a:endParaRP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523876"/>
            <a:ext cx="7839075" cy="344128"/>
          </a:xfrm>
        </p:spPr>
        <p:txBody>
          <a:bodyPr lIns="0" tIns="18000" rIns="0" bIns="18000" anchor="ctr" anchorCtr="0">
            <a:spAutoFit/>
          </a:bodyPr>
          <a:lstStyle/>
          <a:p>
            <a:pPr marL="0" indent="0">
              <a:spcBef>
                <a:spcPts val="600"/>
              </a:spcBef>
              <a:buNone/>
            </a:pPr>
            <a:r>
              <a:rPr lang="en-US" sz="2000" b="1" noProof="0" dirty="0"/>
              <a:t>? Frequently Asked Question</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4206" y="2074372"/>
            <a:ext cx="8212593" cy="3729670"/>
          </a:xfrm>
        </p:spPr>
        <p:txBody>
          <a:bodyPr wrap="square" lIns="0" tIns="18000" rIns="0" bIns="18000" anchor="ctr" anchorCtr="0">
            <a:spAutoFit/>
          </a:bodyPr>
          <a:lstStyle/>
          <a:p>
            <a:pPr marL="0" indent="0">
              <a:spcBef>
                <a:spcPts val="600"/>
              </a:spcBef>
              <a:buNone/>
            </a:pPr>
            <a:r>
              <a:rPr lang="en-US" sz="2000" b="1" noProof="0" dirty="0">
                <a:latin typeface="Arial" panose="020B0604020202020204" pitchFamily="34" charset="0"/>
                <a:cs typeface="Arial" panose="020B0604020202020204" pitchFamily="34" charset="0"/>
              </a:rPr>
              <a:t>What is a “Pintle Hump”? </a:t>
            </a:r>
            <a:r>
              <a:rPr lang="en-US" sz="2000" noProof="0" dirty="0">
                <a:latin typeface="Arial" panose="020B0604020202020204" pitchFamily="34" charset="0"/>
                <a:cs typeface="Arial" panose="020B0604020202020204" pitchFamily="34" charset="0"/>
              </a:rPr>
              <a:t>Observing the operation of an on-off type shift solenoid using a digital storage oscilloscope, (</a:t>
            </a:r>
            <a:r>
              <a:rPr lang="en-US" sz="2000" spc="-250" noProof="0" dirty="0">
                <a:latin typeface="Arial" panose="020B0604020202020204" pitchFamily="34" charset="0"/>
                <a:cs typeface="Arial" panose="020B0604020202020204" pitchFamily="34" charset="0"/>
              </a:rPr>
              <a:t>D S </a:t>
            </a:r>
            <a:r>
              <a:rPr lang="en-US" sz="2000" noProof="0" dirty="0">
                <a:latin typeface="Arial" panose="020B0604020202020204" pitchFamily="34" charset="0"/>
                <a:cs typeface="Arial" panose="020B0604020202020204" pitchFamily="34" charset="0"/>
              </a:rPr>
              <a:t>O), there usually appears to be dip in the waveform about half or two thirds of the way up the ramp as current is flowing through the windings of the solenoid. This “hump” is created by the action of the plunger (pintle) inside the solenoid as it moves and provides the service technician proof that the solenoid did, in fact, move. </a:t>
            </a:r>
            <a:r>
              <a:rPr lang="en-US" sz="2000" b="1" noProof="0" dirty="0">
                <a:latin typeface="Arial" panose="020B0604020202020204" pitchFamily="34" charset="0"/>
                <a:cs typeface="Arial" panose="020B0604020202020204" pitchFamily="34" charset="0"/>
              </a:rPr>
              <a:t>SEE FIGURE 5.13</a:t>
            </a:r>
            <a:r>
              <a:rPr lang="en-US" sz="2000" noProof="0" dirty="0">
                <a:latin typeface="Arial" panose="020B0604020202020204" pitchFamily="34" charset="0"/>
                <a:cs typeface="Arial" panose="020B0604020202020204" pitchFamily="34" charset="0"/>
              </a:rPr>
              <a:t>, page 52. Some experienced automatic transmission diagnostic technician use a </a:t>
            </a:r>
            <a:r>
              <a:rPr lang="en-US" sz="2000" spc="-250" noProof="0" dirty="0">
                <a:latin typeface="Arial" panose="020B0604020202020204" pitchFamily="34" charset="0"/>
                <a:cs typeface="Arial" panose="020B0604020202020204" pitchFamily="34" charset="0"/>
              </a:rPr>
              <a:t>D S </a:t>
            </a:r>
            <a:r>
              <a:rPr lang="en-US" sz="2000" noProof="0" dirty="0">
                <a:latin typeface="Arial" panose="020B0604020202020204" pitchFamily="34" charset="0"/>
                <a:cs typeface="Arial" panose="020B0604020202020204" pitchFamily="34" charset="0"/>
              </a:rPr>
              <a:t>O to check all of the solenoids while the transmission/transaxle is still in the vehicle using the following: Scan tool to command the solenoids on. An Inductive amp clamp connected to the feed wire to the solenoid or around the wire being controlled by the </a:t>
            </a:r>
            <a:r>
              <a:rPr lang="en-US" sz="2000" spc="-250" noProof="0" dirty="0">
                <a:latin typeface="Arial" panose="020B0604020202020204" pitchFamily="34" charset="0"/>
                <a:cs typeface="Arial" panose="020B0604020202020204" pitchFamily="34" charset="0"/>
              </a:rPr>
              <a:t>P C </a:t>
            </a:r>
            <a:r>
              <a:rPr lang="en-US" sz="2000" noProof="0" dirty="0">
                <a:latin typeface="Arial" panose="020B0604020202020204" pitchFamily="34" charset="0"/>
                <a:cs typeface="Arial" panose="020B0604020202020204" pitchFamily="34" charset="0"/>
              </a:rPr>
              <a:t>M/</a:t>
            </a:r>
            <a:r>
              <a:rPr lang="en-US" sz="2000" spc="-250" noProof="0" dirty="0">
                <a:latin typeface="Arial" panose="020B0604020202020204" pitchFamily="34" charset="0"/>
                <a:cs typeface="Arial" panose="020B0604020202020204" pitchFamily="34" charset="0"/>
              </a:rPr>
              <a:t>T C </a:t>
            </a:r>
            <a:r>
              <a:rPr lang="en-US" sz="2000" noProof="0" dirty="0">
                <a:latin typeface="Arial" panose="020B0604020202020204" pitchFamily="34" charset="0"/>
                <a:cs typeface="Arial" panose="020B0604020202020204" pitchFamily="34" charset="0"/>
              </a:rPr>
              <a:t>M. A digital storage oscilloscope (DSO).</a:t>
            </a:r>
          </a:p>
        </p:txBody>
      </p:sp>
    </p:spTree>
    <p:extLst>
      <p:ext uri="{BB962C8B-B14F-4D97-AF65-F5344CB8AC3E}">
        <p14:creationId xmlns:p14="http://schemas.microsoft.com/office/powerpoint/2010/main" val="2355736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1744"/>
            <a:ext cx="8229600" cy="590349"/>
          </a:xfrm>
        </p:spPr>
        <p:txBody>
          <a:bodyPr lIns="0" tIns="18000" rIns="0" bIns="18000" anchor="ctr" anchorCtr="0">
            <a:spAutoFit/>
          </a:bodyPr>
          <a:lstStyle/>
          <a:p>
            <a:r>
              <a:rPr lang="en-US" noProof="0" dirty="0"/>
              <a:t>Figure 5.13</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3"/>
          </p:nvPr>
        </p:nvSpPr>
        <p:spPr>
          <a:xfrm>
            <a:off x="457200" y="972485"/>
            <a:ext cx="1842655" cy="405683"/>
          </a:xfrm>
        </p:spPr>
        <p:txBody>
          <a:bodyPr wrap="square" lIns="0" tIns="18000" rIns="0" bIns="18000" anchor="ctr" anchorCtr="0">
            <a:spAutoFit/>
          </a:bodyPr>
          <a:lstStyle/>
          <a:p>
            <a:pPr marL="0" indent="0">
              <a:spcBef>
                <a:spcPts val="600"/>
              </a:spcBef>
              <a:buNone/>
            </a:pPr>
            <a:r>
              <a:rPr lang="en-US" sz="2400" dirty="0"/>
              <a:t>Pintle Hump</a:t>
            </a:r>
          </a:p>
        </p:txBody>
      </p:sp>
      <p:pic>
        <p:nvPicPr>
          <p:cNvPr id="6" name="Picture 5" descr="The figure shows a graph on a grid of nine times eight.&#10;Long description is available in notes, Press F6.">
            <a:extLst>
              <a:ext uri="{FF2B5EF4-FFF2-40B4-BE49-F238E27FC236}">
                <a16:creationId xmlns:a16="http://schemas.microsoft.com/office/drawing/2014/main" id="{EAD25B55-FF3C-B13F-6F1E-5FC62A1AC5AA}"/>
              </a:ext>
            </a:extLst>
          </p:cNvPr>
          <p:cNvPicPr>
            <a:picLocks noChangeAspect="1"/>
          </p:cNvPicPr>
          <p:nvPr/>
        </p:nvPicPr>
        <p:blipFill rotWithShape="1">
          <a:blip r:embed="rId3"/>
          <a:srcRect b="7679"/>
          <a:stretch/>
        </p:blipFill>
        <p:spPr>
          <a:xfrm>
            <a:off x="2529911" y="1639244"/>
            <a:ext cx="4084178" cy="2728504"/>
          </a:xfrm>
          <a:prstGeom prst="rect">
            <a:avLst/>
          </a:prstGeom>
        </p:spPr>
      </p:pic>
      <p:sp>
        <p:nvSpPr>
          <p:cNvPr id="3" name="Content Placeholder 2">
            <a:extLst>
              <a:ext uri="{FF2B5EF4-FFF2-40B4-BE49-F238E27FC236}">
                <a16:creationId xmlns:a16="http://schemas.microsoft.com/office/drawing/2014/main" id="{8F6DBD00-EE43-8937-99D4-1C5F59F23D7B}"/>
              </a:ext>
            </a:extLst>
          </p:cNvPr>
          <p:cNvSpPr>
            <a:spLocks noGrp="1"/>
          </p:cNvSpPr>
          <p:nvPr>
            <p:ph sz="quarter" idx="14"/>
          </p:nvPr>
        </p:nvSpPr>
        <p:spPr>
          <a:xfrm>
            <a:off x="457200" y="4454224"/>
            <a:ext cx="8229600" cy="1883011"/>
          </a:xfrm>
        </p:spPr>
        <p:txBody>
          <a:bodyPr lIns="0" tIns="18000" rIns="0" bIns="18000" anchor="ctr" anchorCtr="0">
            <a:spAutoFit/>
          </a:bodyPr>
          <a:lstStyle/>
          <a:p>
            <a:pPr marL="0" indent="0">
              <a:buNone/>
            </a:pPr>
            <a:r>
              <a:rPr lang="en-US" sz="2400" noProof="0" dirty="0"/>
              <a:t>A scope waveform showing the opening of a solenoid using a current clamp around solenoid feed wire. The hump is created when the core of the solenoid moves which creates a slight counter electromotive force (</a:t>
            </a:r>
            <a:r>
              <a:rPr lang="en-US" sz="2400" spc="-300" dirty="0"/>
              <a:t>E M </a:t>
            </a:r>
            <a:r>
              <a:rPr lang="en-US" sz="2400" noProof="0" dirty="0"/>
              <a:t>F) causing the slight hump in the current waveform.</a:t>
            </a:r>
          </a:p>
        </p:txBody>
      </p:sp>
    </p:spTree>
    <p:extLst>
      <p:ext uri="{BB962C8B-B14F-4D97-AF65-F5344CB8AC3E}">
        <p14:creationId xmlns:p14="http://schemas.microsoft.com/office/powerpoint/2010/main" val="3922993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748"/>
            <a:ext cx="8229600" cy="590349"/>
          </a:xfrm>
        </p:spPr>
        <p:txBody>
          <a:bodyPr lIns="0" tIns="18000" rIns="0" bIns="18000" anchor="ctr" anchorCtr="0">
            <a:spAutoFit/>
          </a:bodyPr>
          <a:lstStyle/>
          <a:p>
            <a:r>
              <a:rPr lang="en-US" noProof="0" dirty="0"/>
              <a:t>Figure 5.14</a:t>
            </a:r>
          </a:p>
        </p:txBody>
      </p:sp>
      <p:sp>
        <p:nvSpPr>
          <p:cNvPr id="3" name="Content Placeholder 2">
            <a:extLst>
              <a:ext uri="{FF2B5EF4-FFF2-40B4-BE49-F238E27FC236}">
                <a16:creationId xmlns:a16="http://schemas.microsoft.com/office/drawing/2014/main" id="{A37605BA-7B74-0B52-34A0-FD36D4E8AA03}"/>
              </a:ext>
            </a:extLst>
          </p:cNvPr>
          <p:cNvSpPr>
            <a:spLocks noGrp="1"/>
          </p:cNvSpPr>
          <p:nvPr>
            <p:ph sz="quarter" idx="13"/>
          </p:nvPr>
        </p:nvSpPr>
        <p:spPr>
          <a:xfrm>
            <a:off x="457200" y="971434"/>
            <a:ext cx="8229600" cy="713460"/>
          </a:xfrm>
        </p:spPr>
        <p:txBody>
          <a:bodyPr wrap="square" lIns="0" tIns="18000" rIns="0" bIns="18000" anchor="ctr" anchorCtr="0">
            <a:spAutoFit/>
          </a:bodyPr>
          <a:lstStyle/>
          <a:p>
            <a:pPr marL="0" indent="0">
              <a:buNone/>
            </a:pPr>
            <a:r>
              <a:rPr lang="en-US" sz="2200" dirty="0"/>
              <a:t>Linear solenoid is pulse-width modulated plus spool valve moves in proportion to the pulse-width signal form the </a:t>
            </a:r>
            <a:r>
              <a:rPr lang="en-US" sz="2200" spc="-300" dirty="0"/>
              <a:t>P C </a:t>
            </a:r>
            <a:r>
              <a:rPr lang="en-US" sz="2200" dirty="0"/>
              <a:t>M/</a:t>
            </a:r>
            <a:r>
              <a:rPr lang="en-US" sz="2200" spc="-300" dirty="0"/>
              <a:t>T C </a:t>
            </a:r>
            <a:r>
              <a:rPr lang="en-US" sz="2200" dirty="0"/>
              <a:t>M.</a:t>
            </a:r>
          </a:p>
        </p:txBody>
      </p:sp>
      <p:pic>
        <p:nvPicPr>
          <p:cNvPr id="5" name="Picture 4" descr="A figure of a linear solenoid is labeled.&#10;Long description is available in notes, Press F6.">
            <a:extLst>
              <a:ext uri="{FF2B5EF4-FFF2-40B4-BE49-F238E27FC236}">
                <a16:creationId xmlns:a16="http://schemas.microsoft.com/office/drawing/2014/main" id="{935CBC48-57C5-A019-46E9-D6A81FB572AD}"/>
              </a:ext>
            </a:extLst>
          </p:cNvPr>
          <p:cNvPicPr>
            <a:picLocks noChangeAspect="1"/>
          </p:cNvPicPr>
          <p:nvPr/>
        </p:nvPicPr>
        <p:blipFill rotWithShape="1">
          <a:blip r:embed="rId3"/>
          <a:srcRect b="5149"/>
          <a:stretch/>
        </p:blipFill>
        <p:spPr>
          <a:xfrm>
            <a:off x="1393063" y="2030807"/>
            <a:ext cx="6357875" cy="4369805"/>
          </a:xfrm>
          <a:prstGeom prst="rect">
            <a:avLst/>
          </a:prstGeom>
        </p:spPr>
      </p:pic>
    </p:spTree>
    <p:extLst>
      <p:ext uri="{BB962C8B-B14F-4D97-AF65-F5344CB8AC3E}">
        <p14:creationId xmlns:p14="http://schemas.microsoft.com/office/powerpoint/2010/main" val="3051872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748"/>
            <a:ext cx="8229600" cy="590349"/>
          </a:xfrm>
        </p:spPr>
        <p:txBody>
          <a:bodyPr lIns="0" tIns="18000" rIns="0" bIns="18000" anchor="ctr" anchorCtr="0">
            <a:spAutoFit/>
          </a:bodyPr>
          <a:lstStyle/>
          <a:p>
            <a:r>
              <a:rPr lang="en-US" noProof="0" dirty="0"/>
              <a:t>Chart 5.3</a:t>
            </a:r>
          </a:p>
        </p:txBody>
      </p:sp>
      <p:sp>
        <p:nvSpPr>
          <p:cNvPr id="3" name="Content Placeholder 2">
            <a:extLst>
              <a:ext uri="{FF2B5EF4-FFF2-40B4-BE49-F238E27FC236}">
                <a16:creationId xmlns:a16="http://schemas.microsoft.com/office/drawing/2014/main" id="{92A6C480-6BB3-BE75-33B6-53250F012A13}"/>
              </a:ext>
            </a:extLst>
          </p:cNvPr>
          <p:cNvSpPr>
            <a:spLocks noGrp="1"/>
          </p:cNvSpPr>
          <p:nvPr>
            <p:ph sz="quarter" idx="13"/>
          </p:nvPr>
        </p:nvSpPr>
        <p:spPr>
          <a:xfrm>
            <a:off x="457200" y="973496"/>
            <a:ext cx="8232775" cy="405683"/>
          </a:xfrm>
        </p:spPr>
        <p:txBody>
          <a:bodyPr lIns="0" tIns="18000" rIns="0" bIns="18000" anchor="ctr" anchorCtr="0">
            <a:spAutoFit/>
          </a:bodyPr>
          <a:lstStyle/>
          <a:p>
            <a:pPr marL="0" indent="0">
              <a:spcBef>
                <a:spcPts val="600"/>
              </a:spcBef>
              <a:buNone/>
            </a:pPr>
            <a:r>
              <a:rPr lang="en-US" sz="2400" dirty="0"/>
              <a:t>Solenoid Ohmic Values</a:t>
            </a:r>
          </a:p>
        </p:txBody>
      </p:sp>
      <p:graphicFrame>
        <p:nvGraphicFramePr>
          <p:cNvPr id="7" name="Table 6">
            <a:extLst>
              <a:ext uri="{FF2B5EF4-FFF2-40B4-BE49-F238E27FC236}">
                <a16:creationId xmlns:a16="http://schemas.microsoft.com/office/drawing/2014/main" id="{49AD2125-2F4F-6D00-F7F1-7D4757FE2E8B}"/>
              </a:ext>
            </a:extLst>
          </p:cNvPr>
          <p:cNvGraphicFramePr>
            <a:graphicFrameLocks noGrp="1"/>
          </p:cNvGraphicFramePr>
          <p:nvPr>
            <p:extLst>
              <p:ext uri="{D42A27DB-BD31-4B8C-83A1-F6EECF244321}">
                <p14:modId xmlns:p14="http://schemas.microsoft.com/office/powerpoint/2010/main" val="2641343486"/>
              </p:ext>
            </p:extLst>
          </p:nvPr>
        </p:nvGraphicFramePr>
        <p:xfrm>
          <a:off x="431800" y="1698176"/>
          <a:ext cx="8254999" cy="1989574"/>
        </p:xfrm>
        <a:graphic>
          <a:graphicData uri="http://schemas.openxmlformats.org/drawingml/2006/table">
            <a:tbl>
              <a:tblPr firstRow="1" bandRow="1">
                <a:tableStyleId>{3B4B98B0-60AC-42C2-AFA5-B58CD77FA1E5}</a:tableStyleId>
              </a:tblPr>
              <a:tblGrid>
                <a:gridCol w="4761505">
                  <a:extLst>
                    <a:ext uri="{9D8B030D-6E8A-4147-A177-3AD203B41FA5}">
                      <a16:colId xmlns:a16="http://schemas.microsoft.com/office/drawing/2014/main" val="3737236256"/>
                    </a:ext>
                  </a:extLst>
                </a:gridCol>
                <a:gridCol w="3493494">
                  <a:extLst>
                    <a:ext uri="{9D8B030D-6E8A-4147-A177-3AD203B41FA5}">
                      <a16:colId xmlns:a16="http://schemas.microsoft.com/office/drawing/2014/main" val="3710239779"/>
                    </a:ext>
                  </a:extLst>
                </a:gridCol>
              </a:tblGrid>
              <a:tr h="355767">
                <a:tc>
                  <a:txBody>
                    <a:bodyPr/>
                    <a:lstStyle/>
                    <a:p>
                      <a:pPr marL="0" marR="0" algn="l">
                        <a:lnSpc>
                          <a:spcPct val="107000"/>
                        </a:lnSpc>
                        <a:spcBef>
                          <a:spcPts val="0"/>
                        </a:spcBef>
                        <a:spcAft>
                          <a:spcPts val="800"/>
                        </a:spcAft>
                      </a:pPr>
                      <a:r>
                        <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Type of Solenoid</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47423" marR="147423"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l">
                        <a:lnSpc>
                          <a:spcPct val="107000"/>
                        </a:lnSpc>
                        <a:spcBef>
                          <a:spcPts val="0"/>
                        </a:spcBef>
                        <a:spcAft>
                          <a:spcPts val="800"/>
                        </a:spcAft>
                      </a:pPr>
                      <a:r>
                        <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Typical Resistance</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47423" marR="147423"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2437437201"/>
                  </a:ext>
                </a:extLst>
              </a:tr>
              <a:tr h="449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On-off type shift solenoids</a:t>
                      </a:r>
                    </a:p>
                  </a:txBody>
                  <a:tcPr marL="147423" marR="147423"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10–15 Ohms</a:t>
                      </a:r>
                    </a:p>
                  </a:txBody>
                  <a:tcPr marL="147423" marR="147423"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46675596"/>
                  </a:ext>
                </a:extLst>
              </a:tr>
              <a:tr h="669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Pulse-width modulated (</a:t>
                      </a:r>
                      <a:r>
                        <a:rPr lang="en-US" sz="1600" spc="-200" baseline="0" dirty="0">
                          <a:effectLst/>
                          <a:latin typeface="Arial" panose="020B0604020202020204" pitchFamily="34" charset="0"/>
                          <a:ea typeface="Calibri" panose="020F0502020204030204" pitchFamily="34" charset="0"/>
                          <a:cs typeface="Arial" panose="020B0604020202020204" pitchFamily="34" charset="0"/>
                        </a:rPr>
                        <a:t>P W </a:t>
                      </a:r>
                      <a:r>
                        <a:rPr lang="en-US" sz="1600" dirty="0">
                          <a:effectLst/>
                          <a:latin typeface="Arial" panose="020B0604020202020204" pitchFamily="34" charset="0"/>
                          <a:ea typeface="Calibri" panose="020F0502020204030204" pitchFamily="34" charset="0"/>
                          <a:cs typeface="Arial" panose="020B0604020202020204" pitchFamily="34" charset="0"/>
                        </a:rPr>
                        <a:t>M) shift or </a:t>
                      </a:r>
                      <a:r>
                        <a:rPr lang="en-US" sz="1600" spc="-200" baseline="0" dirty="0">
                          <a:latin typeface="Arial" panose="020B0604020202020204" pitchFamily="34" charset="0"/>
                          <a:cs typeface="Arial" panose="020B0604020202020204" pitchFamily="34" charset="0"/>
                        </a:rPr>
                        <a:t>T C </a:t>
                      </a:r>
                      <a:r>
                        <a:rPr lang="en-US" sz="1600" dirty="0">
                          <a:effectLst/>
                          <a:latin typeface="Arial" panose="020B0604020202020204" pitchFamily="34" charset="0"/>
                          <a:ea typeface="Calibri" panose="020F0502020204030204" pitchFamily="34" charset="0"/>
                          <a:cs typeface="Arial" panose="020B0604020202020204" pitchFamily="34" charset="0"/>
                        </a:rPr>
                        <a:t>C solenoids</a:t>
                      </a:r>
                    </a:p>
                  </a:txBody>
                  <a:tcPr marL="147423" marR="147423"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4–6 Ohms</a:t>
                      </a:r>
                    </a:p>
                  </a:txBody>
                  <a:tcPr marL="147423" marR="147423"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28813413"/>
                  </a:ext>
                </a:extLst>
              </a:tr>
              <a:tr h="514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Linear (</a:t>
                      </a:r>
                      <a:r>
                        <a:rPr lang="en-US" sz="1600" spc="-200" baseline="0" dirty="0">
                          <a:effectLst/>
                          <a:latin typeface="Arial" panose="020B0604020202020204" pitchFamily="34" charset="0"/>
                          <a:ea typeface="Calibri" panose="020F0502020204030204" pitchFamily="34" charset="0"/>
                          <a:cs typeface="Arial" panose="020B0604020202020204" pitchFamily="34" charset="0"/>
                        </a:rPr>
                        <a:t>P W </a:t>
                      </a:r>
                      <a:r>
                        <a:rPr lang="en-US" sz="1600" dirty="0">
                          <a:effectLst/>
                          <a:latin typeface="Arial" panose="020B0604020202020204" pitchFamily="34" charset="0"/>
                          <a:ea typeface="Calibri" panose="020F0502020204030204" pitchFamily="34" charset="0"/>
                          <a:cs typeface="Arial" panose="020B0604020202020204" pitchFamily="34" charset="0"/>
                        </a:rPr>
                        <a:t>M) solenoids</a:t>
                      </a:r>
                    </a:p>
                  </a:txBody>
                  <a:tcPr marL="147423" marR="147423"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4–6 Ohms</a:t>
                      </a:r>
                    </a:p>
                  </a:txBody>
                  <a:tcPr marL="147423" marR="147423" marT="18306" marB="183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675605404"/>
                  </a:ext>
                </a:extLst>
              </a:tr>
            </a:tbl>
          </a:graphicData>
        </a:graphic>
      </p:graphicFrame>
    </p:spTree>
    <p:extLst>
      <p:ext uri="{BB962C8B-B14F-4D97-AF65-F5344CB8AC3E}">
        <p14:creationId xmlns:p14="http://schemas.microsoft.com/office/powerpoint/2010/main" val="184077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744"/>
            <a:ext cx="8229600" cy="590349"/>
          </a:xfrm>
        </p:spPr>
        <p:txBody>
          <a:bodyPr lIns="0" tIns="18000" rIns="0" bIns="18000" anchor="ctr" anchorCtr="0">
            <a:spAutoFit/>
          </a:bodyPr>
          <a:lstStyle/>
          <a:p>
            <a:r>
              <a:rPr lang="en-US" noProof="0" dirty="0"/>
              <a:t>Figure 5.15</a:t>
            </a:r>
          </a:p>
        </p:txBody>
      </p:sp>
      <p:sp>
        <p:nvSpPr>
          <p:cNvPr id="3" name="Content Placeholder 2">
            <a:extLst>
              <a:ext uri="{FF2B5EF4-FFF2-40B4-BE49-F238E27FC236}">
                <a16:creationId xmlns:a16="http://schemas.microsoft.com/office/drawing/2014/main" id="{38E6B97A-A927-9D52-A6E3-3DCB675B5C62}"/>
              </a:ext>
            </a:extLst>
          </p:cNvPr>
          <p:cNvSpPr>
            <a:spLocks noGrp="1"/>
          </p:cNvSpPr>
          <p:nvPr>
            <p:ph sz="quarter" idx="13"/>
          </p:nvPr>
        </p:nvSpPr>
        <p:spPr>
          <a:xfrm>
            <a:off x="457200" y="973555"/>
            <a:ext cx="8232775" cy="775015"/>
          </a:xfrm>
        </p:spPr>
        <p:txBody>
          <a:bodyPr lIns="0" tIns="18000" rIns="0" bIns="18000" anchor="ctr" anchorCtr="0">
            <a:spAutoFit/>
          </a:bodyPr>
          <a:lstStyle/>
          <a:p>
            <a:pPr marL="0" indent="0">
              <a:buNone/>
            </a:pPr>
            <a:r>
              <a:rPr lang="en-US" sz="2400" spc="-300" dirty="0"/>
              <a:t>T C </a:t>
            </a:r>
            <a:r>
              <a:rPr lang="en-US" sz="2400" dirty="0"/>
              <a:t>M controls the </a:t>
            </a:r>
            <a:r>
              <a:rPr lang="en-US" sz="2400" spc="-300" dirty="0"/>
              <a:t>E P </a:t>
            </a:r>
            <a:r>
              <a:rPr lang="en-US" sz="2400" dirty="0"/>
              <a:t>C solenoid to change pressure regulator valve to adjust line pressure.</a:t>
            </a:r>
          </a:p>
        </p:txBody>
      </p:sp>
      <p:pic>
        <p:nvPicPr>
          <p:cNvPr id="6" name="Picture 5" descr="The figure shows the E P C solenoid connected to a pressure regulator valve and to a line.             &#10;Long description is available in notes, Press F6.">
            <a:extLst>
              <a:ext uri="{FF2B5EF4-FFF2-40B4-BE49-F238E27FC236}">
                <a16:creationId xmlns:a16="http://schemas.microsoft.com/office/drawing/2014/main" id="{FBDB0D25-5993-F314-AD3F-517DF69F1118}"/>
              </a:ext>
            </a:extLst>
          </p:cNvPr>
          <p:cNvPicPr>
            <a:picLocks noChangeAspect="1"/>
          </p:cNvPicPr>
          <p:nvPr/>
        </p:nvPicPr>
        <p:blipFill rotWithShape="1">
          <a:blip r:embed="rId3"/>
          <a:srcRect b="6666"/>
          <a:stretch/>
        </p:blipFill>
        <p:spPr>
          <a:xfrm>
            <a:off x="1928936" y="2022059"/>
            <a:ext cx="5286129" cy="4385531"/>
          </a:xfrm>
          <a:prstGeom prst="rect">
            <a:avLst/>
          </a:prstGeom>
        </p:spPr>
      </p:pic>
    </p:spTree>
    <p:extLst>
      <p:ext uri="{BB962C8B-B14F-4D97-AF65-F5344CB8AC3E}">
        <p14:creationId xmlns:p14="http://schemas.microsoft.com/office/powerpoint/2010/main" val="3388132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1747"/>
            <a:ext cx="8229600" cy="590349"/>
          </a:xfrm>
        </p:spPr>
        <p:txBody>
          <a:bodyPr lIns="0" tIns="18000" rIns="0" bIns="18000" anchor="ctr" anchorCtr="0">
            <a:spAutoFit/>
          </a:bodyPr>
          <a:lstStyle/>
          <a:p>
            <a:r>
              <a:rPr lang="en-US" noProof="0" dirty="0"/>
              <a:t>Figure 5.16</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3"/>
          </p:nvPr>
        </p:nvSpPr>
        <p:spPr>
          <a:xfrm>
            <a:off x="457200" y="954013"/>
            <a:ext cx="8229600" cy="405683"/>
          </a:xfrm>
        </p:spPr>
        <p:txBody>
          <a:bodyPr wrap="square" lIns="0" tIns="18000" rIns="0" bIns="18000" anchor="ctr" anchorCtr="0">
            <a:spAutoFit/>
          </a:bodyPr>
          <a:lstStyle/>
          <a:p>
            <a:pPr marL="0" indent="0">
              <a:spcBef>
                <a:spcPts val="600"/>
              </a:spcBef>
              <a:buNone/>
            </a:pPr>
            <a:r>
              <a:rPr lang="en-US" sz="2400" dirty="0"/>
              <a:t>Pressure Control Solenoid</a:t>
            </a:r>
            <a:endParaRPr lang="en-US" sz="2400" noProof="0" dirty="0"/>
          </a:p>
        </p:txBody>
      </p:sp>
      <p:sp>
        <p:nvSpPr>
          <p:cNvPr id="3" name="Content Placeholder 2">
            <a:extLst>
              <a:ext uri="{FF2B5EF4-FFF2-40B4-BE49-F238E27FC236}">
                <a16:creationId xmlns:a16="http://schemas.microsoft.com/office/drawing/2014/main" id="{B54E5C07-F7DA-28BF-9875-D44F9D137862}"/>
              </a:ext>
            </a:extLst>
          </p:cNvPr>
          <p:cNvSpPr>
            <a:spLocks noGrp="1"/>
          </p:cNvSpPr>
          <p:nvPr>
            <p:ph sz="quarter" idx="14"/>
          </p:nvPr>
        </p:nvSpPr>
        <p:spPr>
          <a:xfrm>
            <a:off x="457200" y="1731019"/>
            <a:ext cx="4114800" cy="2991007"/>
          </a:xfrm>
        </p:spPr>
        <p:txBody>
          <a:bodyPr wrap="square" lIns="0" tIns="18000" rIns="0" bIns="18000" anchor="ctr" anchorCtr="0">
            <a:spAutoFit/>
          </a:bodyPr>
          <a:lstStyle/>
          <a:p>
            <a:pPr marL="0" indent="0">
              <a:spcBef>
                <a:spcPts val="600"/>
              </a:spcBef>
              <a:buNone/>
            </a:pPr>
            <a:r>
              <a:rPr lang="en-US" sz="2400" noProof="0" dirty="0"/>
              <a:t>Pressure control solenoid controls mainline pressure, which is in turn controlled by the powertrain control module (</a:t>
            </a:r>
            <a:r>
              <a:rPr lang="en-US" sz="2400" spc="-300" dirty="0"/>
              <a:t>P C </a:t>
            </a:r>
            <a:r>
              <a:rPr lang="en-US" sz="2400" noProof="0" dirty="0"/>
              <a:t>M) or transmission control module (</a:t>
            </a:r>
            <a:r>
              <a:rPr lang="en-US" sz="2400" spc="-300" dirty="0"/>
              <a:t>T C </a:t>
            </a:r>
            <a:r>
              <a:rPr lang="en-US" sz="2400" noProof="0" dirty="0"/>
              <a:t>M), by applying pressure to spring side of pressure regulator valve</a:t>
            </a:r>
          </a:p>
        </p:txBody>
      </p:sp>
      <p:pic>
        <p:nvPicPr>
          <p:cNvPr id="6" name="Picture 5" descr="The figure of a pressure control solenoid is shown.&#10;Long description is available in notes, Press F6.">
            <a:extLst>
              <a:ext uri="{FF2B5EF4-FFF2-40B4-BE49-F238E27FC236}">
                <a16:creationId xmlns:a16="http://schemas.microsoft.com/office/drawing/2014/main" id="{C47AF55D-C188-0038-D1E0-016106222B59}"/>
              </a:ext>
            </a:extLst>
          </p:cNvPr>
          <p:cNvPicPr>
            <a:picLocks noChangeAspect="1"/>
          </p:cNvPicPr>
          <p:nvPr/>
        </p:nvPicPr>
        <p:blipFill rotWithShape="1">
          <a:blip r:embed="rId3"/>
          <a:srcRect b="6666"/>
          <a:stretch/>
        </p:blipFill>
        <p:spPr>
          <a:xfrm>
            <a:off x="4851407" y="1738713"/>
            <a:ext cx="3870321" cy="3437728"/>
          </a:xfrm>
          <a:prstGeom prst="rect">
            <a:avLst/>
          </a:prstGeom>
        </p:spPr>
      </p:pic>
    </p:spTree>
    <p:extLst>
      <p:ext uri="{BB962C8B-B14F-4D97-AF65-F5344CB8AC3E}">
        <p14:creationId xmlns:p14="http://schemas.microsoft.com/office/powerpoint/2010/main" val="293305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1744"/>
            <a:ext cx="8229600" cy="590349"/>
          </a:xfrm>
        </p:spPr>
        <p:txBody>
          <a:bodyPr lIns="0" tIns="18000" rIns="0" bIns="18000" anchor="ctr" anchorCtr="0">
            <a:spAutoFit/>
          </a:bodyPr>
          <a:lstStyle/>
          <a:p>
            <a:r>
              <a:rPr lang="en-US" noProof="0" dirty="0"/>
              <a:t>Figure 5.17</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3"/>
          </p:nvPr>
        </p:nvSpPr>
        <p:spPr>
          <a:xfrm>
            <a:off x="457200" y="963244"/>
            <a:ext cx="8229600" cy="405683"/>
          </a:xfrm>
        </p:spPr>
        <p:txBody>
          <a:bodyPr lIns="0" tIns="18000" rIns="0" bIns="18000" anchor="ctr" anchorCtr="0">
            <a:spAutoFit/>
          </a:bodyPr>
          <a:lstStyle/>
          <a:p>
            <a:pPr marL="0" indent="0">
              <a:spcBef>
                <a:spcPts val="600"/>
              </a:spcBef>
              <a:buNone/>
            </a:pPr>
            <a:r>
              <a:rPr lang="en-US" sz="2400" dirty="0"/>
              <a:t>Valve Body</a:t>
            </a:r>
          </a:p>
        </p:txBody>
      </p:sp>
      <p:pic>
        <p:nvPicPr>
          <p:cNvPr id="6" name="Picture 5" descr="A typical valve body is shown with some valves and solenoids.&#10;Long description is available in notes, Press F6.">
            <a:extLst>
              <a:ext uri="{FF2B5EF4-FFF2-40B4-BE49-F238E27FC236}">
                <a16:creationId xmlns:a16="http://schemas.microsoft.com/office/drawing/2014/main" id="{6EB5124C-1DFE-4271-D3D8-401CD6834E4B}"/>
              </a:ext>
            </a:extLst>
          </p:cNvPr>
          <p:cNvPicPr>
            <a:picLocks noChangeAspect="1"/>
          </p:cNvPicPr>
          <p:nvPr/>
        </p:nvPicPr>
        <p:blipFill rotWithShape="1">
          <a:blip r:embed="rId3"/>
          <a:srcRect b="5216"/>
          <a:stretch/>
        </p:blipFill>
        <p:spPr>
          <a:xfrm>
            <a:off x="2377856" y="1679398"/>
            <a:ext cx="4388288" cy="3175358"/>
          </a:xfrm>
          <a:prstGeom prst="rect">
            <a:avLst/>
          </a:prstGeom>
        </p:spPr>
      </p:pic>
      <p:sp>
        <p:nvSpPr>
          <p:cNvPr id="3" name="Content Placeholder 2">
            <a:extLst>
              <a:ext uri="{FF2B5EF4-FFF2-40B4-BE49-F238E27FC236}">
                <a16:creationId xmlns:a16="http://schemas.microsoft.com/office/drawing/2014/main" id="{F89B995B-DBD3-852C-F617-9624C89E507B}"/>
              </a:ext>
            </a:extLst>
          </p:cNvPr>
          <p:cNvSpPr>
            <a:spLocks noGrp="1"/>
          </p:cNvSpPr>
          <p:nvPr>
            <p:ph sz="quarter" idx="14"/>
          </p:nvPr>
        </p:nvSpPr>
        <p:spPr>
          <a:xfrm>
            <a:off x="457200" y="5065036"/>
            <a:ext cx="8229600" cy="1144347"/>
          </a:xfrm>
        </p:spPr>
        <p:txBody>
          <a:bodyPr lIns="0" tIns="18000" rIns="0" bIns="18000" anchor="ctr" anchorCtr="0">
            <a:spAutoFit/>
          </a:bodyPr>
          <a:lstStyle/>
          <a:p>
            <a:pPr marL="0" indent="0">
              <a:spcBef>
                <a:spcPts val="600"/>
              </a:spcBef>
              <a:buNone/>
            </a:pPr>
            <a:r>
              <a:rPr lang="en-US" sz="2400" noProof="0" dirty="0"/>
              <a:t>A typical valve body showing some of the valves and solenoids as well as the clips and pins used to retain the parts in the valve body.</a:t>
            </a:r>
          </a:p>
        </p:txBody>
      </p:sp>
    </p:spTree>
    <p:extLst>
      <p:ext uri="{BB962C8B-B14F-4D97-AF65-F5344CB8AC3E}">
        <p14:creationId xmlns:p14="http://schemas.microsoft.com/office/powerpoint/2010/main" val="1669077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Inspect Valve Body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nspect_valve_body">
            <a:hlinkClick r:id="" action="ppaction://media"/>
            <a:extLst>
              <a:ext uri="{FF2B5EF4-FFF2-40B4-BE49-F238E27FC236}">
                <a16:creationId xmlns:a16="http://schemas.microsoft.com/office/drawing/2014/main" id="{D254446C-657F-F39B-ECAF-C6084B0CBC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845" y="1181338"/>
            <a:ext cx="8912795" cy="5013447"/>
          </a:xfrm>
          <a:prstGeom prst="rect">
            <a:avLst/>
          </a:prstGeom>
        </p:spPr>
      </p:pic>
    </p:spTree>
    <p:extLst>
      <p:ext uri="{BB962C8B-B14F-4D97-AF65-F5344CB8AC3E}">
        <p14:creationId xmlns:p14="http://schemas.microsoft.com/office/powerpoint/2010/main" val="199192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Assemble Valve Body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ssemble_valve_body">
            <a:hlinkClick r:id="" action="ppaction://media"/>
            <a:extLst>
              <a:ext uri="{FF2B5EF4-FFF2-40B4-BE49-F238E27FC236}">
                <a16:creationId xmlns:a16="http://schemas.microsoft.com/office/drawing/2014/main" id="{7283F8CA-5943-9F3D-043D-365927085B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282149"/>
            <a:ext cx="8912795" cy="5013447"/>
          </a:xfrm>
          <a:prstGeom prst="rect">
            <a:avLst/>
          </a:prstGeom>
        </p:spPr>
      </p:pic>
    </p:spTree>
    <p:extLst>
      <p:ext uri="{BB962C8B-B14F-4D97-AF65-F5344CB8AC3E}">
        <p14:creationId xmlns:p14="http://schemas.microsoft.com/office/powerpoint/2010/main" val="145158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Air Test Transmission, No Test Plate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ir_test_trans_no_test_plate">
            <a:hlinkClick r:id="" action="ppaction://media"/>
            <a:extLst>
              <a:ext uri="{FF2B5EF4-FFF2-40B4-BE49-F238E27FC236}">
                <a16:creationId xmlns:a16="http://schemas.microsoft.com/office/drawing/2014/main" id="{6820D370-7225-DB3E-47C1-E3A5BFC494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226" y="1282149"/>
            <a:ext cx="9024588" cy="5076331"/>
          </a:xfrm>
          <a:prstGeom prst="rect">
            <a:avLst/>
          </a:prstGeom>
        </p:spPr>
      </p:pic>
    </p:spTree>
    <p:extLst>
      <p:ext uri="{BB962C8B-B14F-4D97-AF65-F5344CB8AC3E}">
        <p14:creationId xmlns:p14="http://schemas.microsoft.com/office/powerpoint/2010/main" val="297579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1746"/>
            <a:ext cx="8229600" cy="590349"/>
          </a:xfrm>
        </p:spPr>
        <p:txBody>
          <a:bodyPr lIns="0" tIns="18000" rIns="0" bIns="18000" anchor="ctr" anchorCtr="0">
            <a:spAutoFit/>
          </a:bodyPr>
          <a:lstStyle/>
          <a:p>
            <a:r>
              <a:rPr lang="en-US" noProof="0" dirty="0"/>
              <a:t>Figure 5.1</a:t>
            </a:r>
          </a:p>
        </p:txBody>
      </p:sp>
      <p:sp>
        <p:nvSpPr>
          <p:cNvPr id="9" name="Content Placeholder 8">
            <a:extLst>
              <a:ext uri="{FF2B5EF4-FFF2-40B4-BE49-F238E27FC236}">
                <a16:creationId xmlns:a16="http://schemas.microsoft.com/office/drawing/2014/main" id="{70047C37-B9DD-402A-87AB-8FB983A8410C}"/>
              </a:ext>
            </a:extLst>
          </p:cNvPr>
          <p:cNvSpPr>
            <a:spLocks noGrp="1"/>
          </p:cNvSpPr>
          <p:nvPr>
            <p:ph sz="quarter" idx="13"/>
          </p:nvPr>
        </p:nvSpPr>
        <p:spPr>
          <a:xfrm>
            <a:off x="457200" y="944780"/>
            <a:ext cx="8229600" cy="405683"/>
          </a:xfrm>
        </p:spPr>
        <p:txBody>
          <a:bodyPr lIns="0" tIns="18000" rIns="0" bIns="18000" anchor="ctr" anchorCtr="0">
            <a:spAutoFit/>
          </a:bodyPr>
          <a:lstStyle/>
          <a:p>
            <a:pPr marL="0" indent="0">
              <a:spcBef>
                <a:spcPts val="600"/>
              </a:spcBef>
              <a:buNone/>
            </a:pPr>
            <a:r>
              <a:rPr lang="en-US" sz="2400" noProof="0" dirty="0"/>
              <a:t>Governor</a:t>
            </a:r>
          </a:p>
        </p:txBody>
      </p:sp>
      <p:pic>
        <p:nvPicPr>
          <p:cNvPr id="6" name="Picture 5" descr="An automatic transmission is shown.&#10;Long description is available in notes, Press F6.">
            <a:extLst>
              <a:ext uri="{FF2B5EF4-FFF2-40B4-BE49-F238E27FC236}">
                <a16:creationId xmlns:a16="http://schemas.microsoft.com/office/drawing/2014/main" id="{6B1A779B-FBC2-27B0-F230-80A51A139C5E}"/>
              </a:ext>
            </a:extLst>
          </p:cNvPr>
          <p:cNvPicPr>
            <a:picLocks noChangeAspect="1"/>
          </p:cNvPicPr>
          <p:nvPr/>
        </p:nvPicPr>
        <p:blipFill rotWithShape="1">
          <a:blip r:embed="rId3"/>
          <a:srcRect b="9136"/>
          <a:stretch/>
        </p:blipFill>
        <p:spPr>
          <a:xfrm>
            <a:off x="1979089" y="1609849"/>
            <a:ext cx="5185823" cy="3333168"/>
          </a:xfrm>
          <a:prstGeom prst="rect">
            <a:avLst/>
          </a:prstGeom>
        </p:spPr>
      </p:pic>
      <p:sp>
        <p:nvSpPr>
          <p:cNvPr id="3" name="Content Placeholder 2">
            <a:extLst>
              <a:ext uri="{FF2B5EF4-FFF2-40B4-BE49-F238E27FC236}">
                <a16:creationId xmlns:a16="http://schemas.microsoft.com/office/drawing/2014/main" id="{EB50A69B-5152-95DB-0CC8-DA52E288168C}"/>
              </a:ext>
            </a:extLst>
          </p:cNvPr>
          <p:cNvSpPr>
            <a:spLocks noGrp="1"/>
          </p:cNvSpPr>
          <p:nvPr>
            <p:ph sz="quarter" idx="14"/>
          </p:nvPr>
        </p:nvSpPr>
        <p:spPr>
          <a:xfrm>
            <a:off x="457200" y="5208503"/>
            <a:ext cx="8229600" cy="1144347"/>
          </a:xfrm>
        </p:spPr>
        <p:txBody>
          <a:bodyPr lIns="0" tIns="18000" rIns="0" bIns="18000" anchor="ctr" anchorCtr="0">
            <a:spAutoFit/>
          </a:bodyPr>
          <a:lstStyle/>
          <a:p>
            <a:pPr marL="0" indent="0">
              <a:spcBef>
                <a:spcPts val="600"/>
              </a:spcBef>
              <a:buNone/>
            </a:pPr>
            <a:r>
              <a:rPr lang="en-US" sz="2400" noProof="0" dirty="0"/>
              <a:t>A governor assembly is used on older hydraulically controlled automatic transmissions/transaxles to control shift points based on vehicle speed.</a:t>
            </a:r>
          </a:p>
        </p:txBody>
      </p:sp>
    </p:spTree>
    <p:extLst>
      <p:ext uri="{BB962C8B-B14F-4D97-AF65-F5344CB8AC3E}">
        <p14:creationId xmlns:p14="http://schemas.microsoft.com/office/powerpoint/2010/main" val="644188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Air Test Transmission (Plate)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ir_test_transmission">
            <a:hlinkClick r:id="" action="ppaction://media"/>
            <a:extLst>
              <a:ext uri="{FF2B5EF4-FFF2-40B4-BE49-F238E27FC236}">
                <a16:creationId xmlns:a16="http://schemas.microsoft.com/office/drawing/2014/main" id="{D249B091-A22A-0FCF-35B8-6A9CA31DB8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923" y="1241198"/>
            <a:ext cx="8446249" cy="4751015"/>
          </a:xfrm>
          <a:prstGeom prst="rect">
            <a:avLst/>
          </a:prstGeom>
        </p:spPr>
      </p:pic>
    </p:spTree>
    <p:extLst>
      <p:ext uri="{BB962C8B-B14F-4D97-AF65-F5344CB8AC3E}">
        <p14:creationId xmlns:p14="http://schemas.microsoft.com/office/powerpoint/2010/main" val="4049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815"/>
            <a:ext cx="8229600" cy="590349"/>
          </a:xfrm>
        </p:spPr>
        <p:txBody>
          <a:bodyPr lIns="0" tIns="18000" rIns="0" bIns="18000" anchor="ctr" anchorCtr="0">
            <a:spAutoFit/>
          </a:bodyPr>
          <a:lstStyle/>
          <a:p>
            <a:r>
              <a:rPr lang="en-US" noProof="0" dirty="0"/>
              <a:t>Question 1</a:t>
            </a:r>
          </a:p>
        </p:txBody>
      </p:sp>
      <p:sp>
        <p:nvSpPr>
          <p:cNvPr id="3" name="Content Placeholder 2"/>
          <p:cNvSpPr>
            <a:spLocks noGrp="1"/>
          </p:cNvSpPr>
          <p:nvPr>
            <p:ph sz="quarter" idx="13"/>
          </p:nvPr>
        </p:nvSpPr>
        <p:spPr>
          <a:xfrm>
            <a:off x="457200" y="961954"/>
            <a:ext cx="8229600" cy="405683"/>
          </a:xfrm>
        </p:spPr>
        <p:txBody>
          <a:bodyPr wrap="square" lIns="0" tIns="18000" rIns="0" bIns="18000" anchor="ctr" anchorCtr="0">
            <a:spAutoFit/>
          </a:bodyPr>
          <a:lstStyle/>
          <a:p>
            <a:pPr marL="342900" indent="-342900">
              <a:spcBef>
                <a:spcPts val="600"/>
              </a:spcBef>
            </a:pPr>
            <a:r>
              <a:rPr lang="en-US" sz="2400" noProof="0" dirty="0"/>
              <a:t>A duty cycle of 100% means        </a:t>
            </a:r>
            <a:r>
              <a:rPr lang="en-US" sz="100" dirty="0"/>
              <a:t>Fill in the Blanks</a:t>
            </a:r>
            <a:r>
              <a:rPr lang="en-US" dirty="0"/>
              <a:t>                                      </a:t>
            </a:r>
            <a:r>
              <a:rPr lang="en-US" sz="2400" dirty="0"/>
              <a:t>.</a:t>
            </a:r>
            <a:endParaRPr lang="en-US" sz="2400" noProof="0" dirty="0"/>
          </a:p>
        </p:txBody>
      </p:sp>
      <p:cxnSp>
        <p:nvCxnSpPr>
          <p:cNvPr id="5" name="Straight Connector 4">
            <a:extLst>
              <a:ext uri="{FF2B5EF4-FFF2-40B4-BE49-F238E27FC236}">
                <a16:creationId xmlns:a16="http://schemas.microsoft.com/office/drawing/2014/main" id="{2C41A7CA-EAED-8ED4-9066-EAB369D7F1F1}"/>
              </a:ext>
              <a:ext uri="{C183D7F6-B498-43B3-948B-1728B52AA6E4}">
                <adec:decorative xmlns:adec="http://schemas.microsoft.com/office/drawing/2017/decorative" val="1"/>
              </a:ext>
            </a:extLst>
          </p:cNvPr>
          <p:cNvCxnSpPr>
            <a:cxnSpLocks/>
          </p:cNvCxnSpPr>
          <p:nvPr/>
        </p:nvCxnSpPr>
        <p:spPr>
          <a:xfrm>
            <a:off x="4867779" y="1264770"/>
            <a:ext cx="2669502" cy="0"/>
          </a:xfrm>
          <a:prstGeom prst="line">
            <a:avLst/>
          </a:prstGeom>
          <a:ln w="28575"/>
        </p:spPr>
        <p:style>
          <a:lnRef idx="1">
            <a:schemeClr val="dk1"/>
          </a:lnRef>
          <a:fillRef idx="0">
            <a:schemeClr val="dk1"/>
          </a:fillRef>
          <a:effectRef idx="0">
            <a:schemeClr val="dk1"/>
          </a:effectRef>
          <a:fontRef idx="minor">
            <a:schemeClr val="tx1"/>
          </a:fontRef>
        </p:style>
      </p:cxnSp>
      <p:sp>
        <p:nvSpPr>
          <p:cNvPr id="4" name="Content Placeholder 3">
            <a:extLst>
              <a:ext uri="{FF2B5EF4-FFF2-40B4-BE49-F238E27FC236}">
                <a16:creationId xmlns:a16="http://schemas.microsoft.com/office/drawing/2014/main" id="{1540CBDB-78C4-4D23-87E3-98299611191B}"/>
              </a:ext>
            </a:extLst>
          </p:cNvPr>
          <p:cNvSpPr>
            <a:spLocks noGrp="1"/>
          </p:cNvSpPr>
          <p:nvPr>
            <p:ph sz="quarter" idx="14"/>
          </p:nvPr>
        </p:nvSpPr>
        <p:spPr>
          <a:xfrm>
            <a:off x="457200" y="1562626"/>
            <a:ext cx="8229600" cy="1744511"/>
          </a:xfrm>
        </p:spPr>
        <p:txBody>
          <a:bodyPr lIns="0" tIns="18000" rIns="0" bIns="18000" anchor="ctr" anchorCtr="0">
            <a:spAutoFit/>
          </a:bodyPr>
          <a:lstStyle/>
          <a:p>
            <a:pPr marL="486918" lvl="1" indent="0">
              <a:buNone/>
            </a:pPr>
            <a:r>
              <a:rPr lang="en-US" sz="2400" noProof="0" dirty="0">
                <a:solidFill>
                  <a:srgbClr val="007FA3"/>
                </a:solidFill>
              </a:rPr>
              <a:t>A.</a:t>
            </a:r>
            <a:r>
              <a:rPr lang="en-US" sz="2400" noProof="0" dirty="0"/>
              <a:t> the solenoid is completely off</a:t>
            </a:r>
          </a:p>
          <a:p>
            <a:pPr marL="486918" lvl="1" indent="0">
              <a:buNone/>
            </a:pPr>
            <a:r>
              <a:rPr lang="en-US" sz="2400" noProof="0" dirty="0">
                <a:solidFill>
                  <a:srgbClr val="007FA3"/>
                </a:solidFill>
              </a:rPr>
              <a:t>B.</a:t>
            </a:r>
            <a:r>
              <a:rPr lang="en-US" sz="2400" noProof="0" dirty="0"/>
              <a:t> the solenoid is fully energized on</a:t>
            </a:r>
          </a:p>
          <a:p>
            <a:pPr marL="486918" lvl="1" indent="0">
              <a:buNone/>
            </a:pPr>
            <a:r>
              <a:rPr lang="en-US" sz="2400" noProof="0" dirty="0">
                <a:solidFill>
                  <a:srgbClr val="007FA3"/>
                </a:solidFill>
              </a:rPr>
              <a:t>C.</a:t>
            </a:r>
            <a:r>
              <a:rPr lang="en-US" sz="2400" noProof="0" dirty="0"/>
              <a:t> can be either on or off depending on application</a:t>
            </a:r>
          </a:p>
          <a:p>
            <a:pPr marL="486918" lvl="1" indent="0">
              <a:buNone/>
            </a:pPr>
            <a:r>
              <a:rPr lang="en-US" sz="2400" noProof="0" dirty="0">
                <a:solidFill>
                  <a:srgbClr val="007FA3"/>
                </a:solidFill>
              </a:rPr>
              <a:t>D.</a:t>
            </a:r>
            <a:r>
              <a:rPr lang="en-US" sz="2400" noProof="0" dirty="0"/>
              <a:t> the solenoid is not being controlled</a:t>
            </a:r>
          </a:p>
        </p:txBody>
      </p:sp>
    </p:spTree>
    <p:extLst>
      <p:ext uri="{BB962C8B-B14F-4D97-AF65-F5344CB8AC3E}">
        <p14:creationId xmlns:p14="http://schemas.microsoft.com/office/powerpoint/2010/main" val="4107298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194"/>
            <a:ext cx="8229600" cy="590349"/>
          </a:xfrm>
        </p:spPr>
        <p:txBody>
          <a:bodyPr lIns="0" tIns="18000" rIns="0" bIns="18000" anchor="ctr" anchorCtr="0">
            <a:spAutoFit/>
          </a:bodyPr>
          <a:lstStyle/>
          <a:p>
            <a:r>
              <a:rPr lang="en-US" noProof="0" dirty="0"/>
              <a:t>Answer 1</a:t>
            </a:r>
          </a:p>
        </p:txBody>
      </p:sp>
      <p:sp>
        <p:nvSpPr>
          <p:cNvPr id="3" name="Content Placeholder 2"/>
          <p:cNvSpPr>
            <a:spLocks noGrp="1"/>
          </p:cNvSpPr>
          <p:nvPr>
            <p:ph sz="quarter" idx="13"/>
          </p:nvPr>
        </p:nvSpPr>
        <p:spPr>
          <a:xfrm>
            <a:off x="457200" y="961954"/>
            <a:ext cx="8229600" cy="405683"/>
          </a:xfrm>
        </p:spPr>
        <p:txBody>
          <a:bodyPr lIns="0" tIns="18000" rIns="0" bIns="18000" anchor="ctr" anchorCtr="0">
            <a:spAutoFit/>
          </a:bodyPr>
          <a:lstStyle/>
          <a:p>
            <a:pPr marL="342900" indent="-342900">
              <a:spcBef>
                <a:spcPts val="600"/>
              </a:spcBef>
            </a:pPr>
            <a:r>
              <a:rPr lang="en-US" sz="2400" noProof="0" dirty="0"/>
              <a:t>A duty cycle of 100% means        </a:t>
            </a:r>
            <a:r>
              <a:rPr lang="en-US" sz="100" dirty="0"/>
              <a:t>Fill in the Blanks</a:t>
            </a:r>
            <a:r>
              <a:rPr lang="en-US" dirty="0"/>
              <a:t>                                      </a:t>
            </a:r>
            <a:r>
              <a:rPr lang="en-US" sz="2400" dirty="0"/>
              <a:t>.</a:t>
            </a:r>
            <a:endParaRPr lang="en-US" sz="2400" noProof="0" dirty="0"/>
          </a:p>
        </p:txBody>
      </p:sp>
      <p:cxnSp>
        <p:nvCxnSpPr>
          <p:cNvPr id="6" name="Straight Connector 5">
            <a:extLst>
              <a:ext uri="{FF2B5EF4-FFF2-40B4-BE49-F238E27FC236}">
                <a16:creationId xmlns:a16="http://schemas.microsoft.com/office/drawing/2014/main" id="{8A8D5914-564D-55B1-0F24-F281E54329A1}"/>
              </a:ext>
              <a:ext uri="{C183D7F6-B498-43B3-948B-1728B52AA6E4}">
                <adec:decorative xmlns:adec="http://schemas.microsoft.com/office/drawing/2017/decorative" val="1"/>
              </a:ext>
            </a:extLst>
          </p:cNvPr>
          <p:cNvCxnSpPr>
            <a:cxnSpLocks/>
          </p:cNvCxnSpPr>
          <p:nvPr/>
        </p:nvCxnSpPr>
        <p:spPr>
          <a:xfrm>
            <a:off x="4867779" y="1277470"/>
            <a:ext cx="2669502" cy="0"/>
          </a:xfrm>
          <a:prstGeom prst="line">
            <a:avLst/>
          </a:prstGeom>
          <a:ln w="28575"/>
        </p:spPr>
        <p:style>
          <a:lnRef idx="1">
            <a:schemeClr val="dk1"/>
          </a:lnRef>
          <a:fillRef idx="0">
            <a:schemeClr val="dk1"/>
          </a:fillRef>
          <a:effectRef idx="0">
            <a:schemeClr val="dk1"/>
          </a:effectRef>
          <a:fontRef idx="minor">
            <a:schemeClr val="tx1"/>
          </a:fontRef>
        </p:style>
      </p:cxnSp>
      <p:sp>
        <p:nvSpPr>
          <p:cNvPr id="4" name="Content Placeholder 3">
            <a:extLst>
              <a:ext uri="{FF2B5EF4-FFF2-40B4-BE49-F238E27FC236}">
                <a16:creationId xmlns:a16="http://schemas.microsoft.com/office/drawing/2014/main" id="{1540CBDB-78C4-4D23-87E3-98299611191B}"/>
              </a:ext>
            </a:extLst>
          </p:cNvPr>
          <p:cNvSpPr>
            <a:spLocks noGrp="1"/>
          </p:cNvSpPr>
          <p:nvPr>
            <p:ph sz="quarter" idx="14"/>
          </p:nvPr>
        </p:nvSpPr>
        <p:spPr>
          <a:xfrm>
            <a:off x="457200" y="1511605"/>
            <a:ext cx="8229600" cy="405683"/>
          </a:xfrm>
        </p:spPr>
        <p:txBody>
          <a:bodyPr lIns="0" tIns="18000" rIns="0" bIns="18000" anchor="ctr" anchorCtr="0">
            <a:spAutoFit/>
          </a:bodyPr>
          <a:lstStyle/>
          <a:p>
            <a:pPr marL="486918" lvl="1" indent="0">
              <a:buNone/>
            </a:pPr>
            <a:r>
              <a:rPr lang="en-US" sz="2400" noProof="0" dirty="0">
                <a:solidFill>
                  <a:srgbClr val="007FA3"/>
                </a:solidFill>
              </a:rPr>
              <a:t>B.</a:t>
            </a:r>
            <a:r>
              <a:rPr lang="en-US" sz="2400" noProof="0" dirty="0"/>
              <a:t> the solenoid is fully energized on</a:t>
            </a:r>
          </a:p>
        </p:txBody>
      </p:sp>
    </p:spTree>
    <p:extLst>
      <p:ext uri="{BB962C8B-B14F-4D97-AF65-F5344CB8AC3E}">
        <p14:creationId xmlns:p14="http://schemas.microsoft.com/office/powerpoint/2010/main" val="4211084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A253C5-AE75-47B2-B188-8D47372CF2EC}"/>
              </a:ext>
            </a:extLst>
          </p:cNvPr>
          <p:cNvSpPr>
            <a:spLocks noGrp="1"/>
          </p:cNvSpPr>
          <p:nvPr>
            <p:ph type="title"/>
          </p:nvPr>
        </p:nvSpPr>
        <p:spPr>
          <a:xfrm>
            <a:off x="457200" y="194540"/>
            <a:ext cx="8229600" cy="590349"/>
          </a:xfrm>
        </p:spPr>
        <p:txBody>
          <a:bodyPr lIns="0" tIns="18000" rIns="0" bIns="18000" anchor="ctr" anchorCtr="0">
            <a:spAutoFit/>
          </a:bodyPr>
          <a:lstStyle/>
          <a:p>
            <a:r>
              <a:rPr lang="en-US" noProof="0" dirty="0"/>
              <a:t>Summary </a:t>
            </a:r>
            <a:r>
              <a:rPr lang="en-US" sz="2800" noProof="0" dirty="0"/>
              <a:t>(1 of 2)</a:t>
            </a:r>
            <a:endParaRPr lang="en-US" noProof="0" dirty="0"/>
          </a:p>
        </p:txBody>
      </p:sp>
      <p:sp>
        <p:nvSpPr>
          <p:cNvPr id="5" name="Content Placeholder 4">
            <a:extLst>
              <a:ext uri="{FF2B5EF4-FFF2-40B4-BE49-F238E27FC236}">
                <a16:creationId xmlns:a16="http://schemas.microsoft.com/office/drawing/2014/main" id="{4D74ED16-1098-4ABA-9A7A-3A6623B5065F}"/>
              </a:ext>
            </a:extLst>
          </p:cNvPr>
          <p:cNvSpPr>
            <a:spLocks noGrp="1"/>
          </p:cNvSpPr>
          <p:nvPr>
            <p:ph sz="quarter" idx="13"/>
          </p:nvPr>
        </p:nvSpPr>
        <p:spPr>
          <a:xfrm>
            <a:off x="457200" y="1131274"/>
            <a:ext cx="8229600" cy="4908286"/>
          </a:xfrm>
        </p:spPr>
        <p:txBody>
          <a:bodyPr lIns="0" tIns="18000" rIns="0" bIns="18000" anchor="ctr" anchorCtr="0">
            <a:spAutoFit/>
          </a:bodyPr>
          <a:lstStyle/>
          <a:p>
            <a:pPr marL="342900" indent="-342900">
              <a:spcBef>
                <a:spcPts val="600"/>
              </a:spcBef>
            </a:pPr>
            <a:r>
              <a:rPr lang="en-US" sz="2400" noProof="0" dirty="0">
                <a:solidFill>
                  <a:schemeClr val="tx1"/>
                </a:solidFill>
              </a:rPr>
              <a:t>Non-computerized hydraulically-controlled </a:t>
            </a:r>
            <a:r>
              <a:rPr lang="en-US" sz="2400" dirty="0">
                <a:solidFill>
                  <a:schemeClr val="tx1"/>
                </a:solidFill>
              </a:rPr>
              <a:t>transmissions until the mid to late 1980s </a:t>
            </a:r>
            <a:r>
              <a:rPr lang="en-US" sz="2400" noProof="0" dirty="0">
                <a:solidFill>
                  <a:schemeClr val="tx1"/>
                </a:solidFill>
              </a:rPr>
              <a:t>used hydraulic system components to determine when to shift. </a:t>
            </a:r>
          </a:p>
          <a:p>
            <a:pPr marL="829818" lvl="1" indent="-342900"/>
            <a:r>
              <a:rPr lang="en-US" sz="2400" noProof="0" dirty="0">
                <a:solidFill>
                  <a:schemeClr val="tx1"/>
                </a:solidFill>
              </a:rPr>
              <a:t>governor to detect vehicle speed</a:t>
            </a:r>
            <a:r>
              <a:rPr lang="en-US" sz="2400" strike="sngStrike" noProof="0" dirty="0">
                <a:solidFill>
                  <a:schemeClr val="tx1"/>
                </a:solidFill>
              </a:rPr>
              <a:t>.</a:t>
            </a:r>
          </a:p>
          <a:p>
            <a:pPr marL="829818" lvl="1" indent="-342900"/>
            <a:r>
              <a:rPr lang="en-US" sz="2400" noProof="0" dirty="0">
                <a:solidFill>
                  <a:schemeClr val="tx1"/>
                </a:solidFill>
              </a:rPr>
              <a:t>throttle cable and valve or vacuum modulator to determine load</a:t>
            </a:r>
          </a:p>
          <a:p>
            <a:pPr marL="342900" indent="-342900">
              <a:spcBef>
                <a:spcPts val="600"/>
              </a:spcBef>
            </a:pPr>
            <a:r>
              <a:rPr lang="en-US" sz="2400" noProof="0" dirty="0">
                <a:solidFill>
                  <a:schemeClr val="tx1"/>
                </a:solidFill>
              </a:rPr>
              <a:t>Accumulator connected hydraulically absorbs fluid during pressure build- up.</a:t>
            </a:r>
          </a:p>
          <a:p>
            <a:pPr marL="829818" lvl="1" indent="-342900"/>
            <a:r>
              <a:rPr lang="en-US" sz="2400" noProof="0" dirty="0">
                <a:solidFill>
                  <a:schemeClr val="tx1"/>
                </a:solidFill>
              </a:rPr>
              <a:t>Slowing pressure increase and lengthening time it takes </a:t>
            </a:r>
            <a:r>
              <a:rPr lang="en-US" sz="2400" dirty="0">
                <a:solidFill>
                  <a:schemeClr val="tx1"/>
                </a:solidFill>
              </a:rPr>
              <a:t>for the friction device to complete the shift</a:t>
            </a:r>
            <a:endParaRPr lang="en-US" sz="2400" noProof="0" dirty="0">
              <a:solidFill>
                <a:schemeClr val="tx1"/>
              </a:solidFill>
            </a:endParaRPr>
          </a:p>
          <a:p>
            <a:pPr marL="829818" lvl="1" indent="-342900"/>
            <a:r>
              <a:rPr lang="en-US" sz="2400" noProof="0" dirty="0">
                <a:solidFill>
                  <a:schemeClr val="tx1"/>
                </a:solidFill>
              </a:rPr>
              <a:t>Solenoid electromagnetic switch with movable core</a:t>
            </a:r>
            <a:r>
              <a:rPr lang="en-US" sz="2400" strike="sngStrike" noProof="0" dirty="0">
                <a:solidFill>
                  <a:schemeClr val="tx1"/>
                </a:solidFill>
              </a:rPr>
              <a:t>.</a:t>
            </a:r>
            <a:r>
              <a:rPr lang="en-US" sz="2400" noProof="0" dirty="0">
                <a:solidFill>
                  <a:schemeClr val="tx1"/>
                </a:solidFill>
              </a:rPr>
              <a:t> </a:t>
            </a:r>
          </a:p>
          <a:p>
            <a:pPr marL="829818" lvl="1" indent="-342900"/>
            <a:r>
              <a:rPr lang="en-US" sz="2400" noProof="0" dirty="0">
                <a:solidFill>
                  <a:schemeClr val="tx1"/>
                </a:solidFill>
              </a:rPr>
              <a:t>Used to control flow of </a:t>
            </a:r>
            <a:r>
              <a:rPr lang="en-US" sz="2400" spc="-300" noProof="0" dirty="0">
                <a:solidFill>
                  <a:schemeClr val="tx1"/>
                </a:solidFill>
              </a:rPr>
              <a:t>A T </a:t>
            </a:r>
            <a:r>
              <a:rPr lang="en-US" sz="2400" noProof="0" dirty="0">
                <a:solidFill>
                  <a:schemeClr val="tx1"/>
                </a:solidFill>
              </a:rPr>
              <a:t>F through hydraulic circuits</a:t>
            </a:r>
            <a:r>
              <a:rPr lang="en-US" sz="2400" strike="sngStrike" noProof="0" dirty="0">
                <a:solidFill>
                  <a:schemeClr val="tx1"/>
                </a:solidFill>
              </a:rPr>
              <a:t>.</a:t>
            </a:r>
          </a:p>
        </p:txBody>
      </p:sp>
    </p:spTree>
    <p:extLst>
      <p:ext uri="{BB962C8B-B14F-4D97-AF65-F5344CB8AC3E}">
        <p14:creationId xmlns:p14="http://schemas.microsoft.com/office/powerpoint/2010/main" val="17239539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9D51B3-456B-41D6-B974-121A1C2A5DB0}"/>
              </a:ext>
            </a:extLst>
          </p:cNvPr>
          <p:cNvSpPr>
            <a:spLocks noGrp="1"/>
          </p:cNvSpPr>
          <p:nvPr>
            <p:ph type="title"/>
          </p:nvPr>
        </p:nvSpPr>
        <p:spPr>
          <a:xfrm>
            <a:off x="457200" y="194543"/>
            <a:ext cx="8229600" cy="590349"/>
          </a:xfrm>
        </p:spPr>
        <p:txBody>
          <a:bodyPr lIns="0" tIns="18000" rIns="0" bIns="18000" anchor="ctr" anchorCtr="0">
            <a:spAutoFit/>
          </a:bodyPr>
          <a:lstStyle/>
          <a:p>
            <a:r>
              <a:rPr lang="en-US" noProof="0" dirty="0"/>
              <a:t>Summary </a:t>
            </a:r>
            <a:r>
              <a:rPr lang="en-US" sz="2800" noProof="0" dirty="0"/>
              <a:t>(2 of 2)</a:t>
            </a:r>
            <a:endParaRPr lang="en-US" noProof="0" dirty="0"/>
          </a:p>
        </p:txBody>
      </p:sp>
      <p:sp>
        <p:nvSpPr>
          <p:cNvPr id="5" name="Content Placeholder 4">
            <a:extLst>
              <a:ext uri="{FF2B5EF4-FFF2-40B4-BE49-F238E27FC236}">
                <a16:creationId xmlns:a16="http://schemas.microsoft.com/office/drawing/2014/main" id="{3FBABBC7-BFA5-480D-80B6-61C51C4429E6}"/>
              </a:ext>
            </a:extLst>
          </p:cNvPr>
          <p:cNvSpPr>
            <a:spLocks noGrp="1"/>
          </p:cNvSpPr>
          <p:nvPr>
            <p:ph sz="quarter" idx="13"/>
          </p:nvPr>
        </p:nvSpPr>
        <p:spPr>
          <a:xfrm>
            <a:off x="457200" y="953682"/>
            <a:ext cx="8229600" cy="5245470"/>
          </a:xfrm>
        </p:spPr>
        <p:txBody>
          <a:bodyPr lIns="0" tIns="18000" rIns="0" bIns="18000" anchor="ctr" anchorCtr="0">
            <a:spAutoFit/>
          </a:bodyPr>
          <a:lstStyle/>
          <a:p>
            <a:pPr marL="342900" indent="-342900">
              <a:spcBef>
                <a:spcPts val="600"/>
              </a:spcBef>
            </a:pPr>
            <a:r>
              <a:rPr lang="en-US" sz="2200" noProof="0" dirty="0"/>
              <a:t>Solenoids used in electronically controlled automatic:</a:t>
            </a:r>
          </a:p>
          <a:p>
            <a:pPr marL="829818" lvl="1" indent="-342900"/>
            <a:r>
              <a:rPr lang="en-US" sz="2200" noProof="0" dirty="0"/>
              <a:t>Normally open to allow fluid flow or normally closed </a:t>
            </a:r>
            <a:r>
              <a:rPr lang="en-US" sz="2200" dirty="0"/>
              <a:t>t</a:t>
            </a:r>
            <a:r>
              <a:rPr lang="en-US" sz="2200" noProof="0" dirty="0"/>
              <a:t>o block fluid flow</a:t>
            </a:r>
          </a:p>
          <a:p>
            <a:pPr marL="829818" lvl="1" indent="-342900"/>
            <a:r>
              <a:rPr lang="en-US" sz="2200" noProof="0" dirty="0"/>
              <a:t>Shift solenoids control pressure force controls position of shift valve</a:t>
            </a:r>
          </a:p>
          <a:p>
            <a:pPr marL="829818" lvl="1" indent="-342900"/>
            <a:r>
              <a:rPr lang="en-US" sz="2200" noProof="0" dirty="0"/>
              <a:t>Commanded on or off by </a:t>
            </a:r>
            <a:r>
              <a:rPr lang="en-US" sz="2200" spc="-300" noProof="0" dirty="0"/>
              <a:t>P C </a:t>
            </a:r>
            <a:r>
              <a:rPr lang="en-US" sz="2200" noProof="0" dirty="0"/>
              <a:t>M/</a:t>
            </a:r>
            <a:r>
              <a:rPr lang="en-US" sz="2200" spc="-300" noProof="0" dirty="0"/>
              <a:t>T C </a:t>
            </a:r>
            <a:r>
              <a:rPr lang="en-US" sz="2200" noProof="0" dirty="0"/>
              <a:t>M</a:t>
            </a:r>
            <a:endParaRPr lang="en-US" sz="2200" dirty="0"/>
          </a:p>
          <a:p>
            <a:pPr marL="342900" indent="-342900"/>
            <a:r>
              <a:rPr lang="en-US" sz="2200" noProof="0" dirty="0"/>
              <a:t>Electronics automatic transmission/transaxle regulates hydraulic system pressure using computer-controlled solenoids:</a:t>
            </a:r>
          </a:p>
          <a:p>
            <a:pPr marL="829818" lvl="1" indent="-342900"/>
            <a:r>
              <a:rPr lang="en-US" sz="2200" noProof="0" dirty="0"/>
              <a:t>Pressure control solenoid (</a:t>
            </a:r>
            <a:r>
              <a:rPr lang="en-US" sz="2200" spc="-300" noProof="0" dirty="0"/>
              <a:t>P C </a:t>
            </a:r>
            <a:r>
              <a:rPr lang="en-US" sz="2200" noProof="0" dirty="0"/>
              <a:t>S)</a:t>
            </a:r>
          </a:p>
          <a:p>
            <a:pPr marL="829818" lvl="1" indent="-342900"/>
            <a:r>
              <a:rPr lang="en-US" sz="2200" noProof="0" dirty="0"/>
              <a:t>Electronic pressure control (</a:t>
            </a:r>
            <a:r>
              <a:rPr lang="en-US" sz="2200" spc="-300" noProof="0" dirty="0"/>
              <a:t>E P </a:t>
            </a:r>
            <a:r>
              <a:rPr lang="en-US" sz="2200" noProof="0" dirty="0"/>
              <a:t>C)</a:t>
            </a:r>
          </a:p>
          <a:p>
            <a:pPr marL="829818" lvl="1" indent="-342900"/>
            <a:r>
              <a:rPr lang="en-US" sz="2200" noProof="0" dirty="0"/>
              <a:t>Pressure control (</a:t>
            </a:r>
            <a:r>
              <a:rPr lang="en-US" sz="2200" spc="-300" noProof="0" dirty="0"/>
              <a:t>P </a:t>
            </a:r>
            <a:r>
              <a:rPr lang="en-US" sz="2200" noProof="0" dirty="0"/>
              <a:t>C)</a:t>
            </a:r>
          </a:p>
          <a:p>
            <a:pPr marL="829818" lvl="1" indent="-342900"/>
            <a:r>
              <a:rPr lang="en-US" sz="2200" noProof="0" dirty="0"/>
              <a:t>Variable force solenoid (</a:t>
            </a:r>
            <a:r>
              <a:rPr lang="en-US" sz="2200" spc="-300" noProof="0" dirty="0"/>
              <a:t>V F </a:t>
            </a:r>
            <a:r>
              <a:rPr lang="en-US" sz="2200" noProof="0" dirty="0"/>
              <a:t>S)</a:t>
            </a:r>
          </a:p>
          <a:p>
            <a:pPr marL="829818" lvl="1" indent="-342900"/>
            <a:r>
              <a:rPr lang="en-US" sz="2200" noProof="0" dirty="0"/>
              <a:t>Force Motor</a:t>
            </a:r>
          </a:p>
        </p:txBody>
      </p:sp>
    </p:spTree>
    <p:extLst>
      <p:ext uri="{BB962C8B-B14F-4D97-AF65-F5344CB8AC3E}">
        <p14:creationId xmlns:p14="http://schemas.microsoft.com/office/powerpoint/2010/main" val="26009242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2-3 Shift Valve</a:t>
            </a:r>
            <a:br>
              <a:rPr lang="en-US" sz="28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2_3_shift_valve_upshift">
            <a:hlinkClick r:id="" action="ppaction://media"/>
            <a:extLst>
              <a:ext uri="{FF2B5EF4-FFF2-40B4-BE49-F238E27FC236}">
                <a16:creationId xmlns:a16="http://schemas.microsoft.com/office/drawing/2014/main" id="{21276BFD-DFDC-A9E0-250D-117B1E0675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648" y="1151422"/>
            <a:ext cx="8820752" cy="4961673"/>
          </a:xfrm>
          <a:prstGeom prst="rect">
            <a:avLst/>
          </a:prstGeom>
        </p:spPr>
      </p:pic>
    </p:spTree>
    <p:extLst>
      <p:ext uri="{BB962C8B-B14F-4D97-AF65-F5344CB8AC3E}">
        <p14:creationId xmlns:p14="http://schemas.microsoft.com/office/powerpoint/2010/main" val="91790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2-3 Shift Valve, Light Throttle Upshift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2_3_shift_valve_upshift_light_throt">
            <a:hlinkClick r:id="" action="ppaction://media"/>
            <a:extLst>
              <a:ext uri="{FF2B5EF4-FFF2-40B4-BE49-F238E27FC236}">
                <a16:creationId xmlns:a16="http://schemas.microsoft.com/office/drawing/2014/main" id="{36BE9C4F-FF8E-88FA-948B-E8B84FB6F3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937" y="1271093"/>
            <a:ext cx="8790126" cy="4944446"/>
          </a:xfrm>
          <a:prstGeom prst="rect">
            <a:avLst/>
          </a:prstGeom>
        </p:spPr>
      </p:pic>
    </p:spTree>
    <p:extLst>
      <p:ext uri="{BB962C8B-B14F-4D97-AF65-F5344CB8AC3E}">
        <p14:creationId xmlns:p14="http://schemas.microsoft.com/office/powerpoint/2010/main" val="79211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2-3 Shift Valve, Wide Open Throttle Upshift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2_3_shift_valve_upshift_wot">
            <a:hlinkClick r:id="" action="ppaction://media"/>
            <a:extLst>
              <a:ext uri="{FF2B5EF4-FFF2-40B4-BE49-F238E27FC236}">
                <a16:creationId xmlns:a16="http://schemas.microsoft.com/office/drawing/2014/main" id="{414A08B8-DF5F-B0EA-F946-24802479C2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865" y="1257720"/>
            <a:ext cx="8836269" cy="4970401"/>
          </a:xfrm>
          <a:prstGeom prst="rect">
            <a:avLst/>
          </a:prstGeom>
        </p:spPr>
      </p:pic>
    </p:spTree>
    <p:extLst>
      <p:ext uri="{BB962C8B-B14F-4D97-AF65-F5344CB8AC3E}">
        <p14:creationId xmlns:p14="http://schemas.microsoft.com/office/powerpoint/2010/main" val="19962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2-3 Shift Valve, Coast Downshift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2_3_shift_valve_coast_downshift">
            <a:hlinkClick r:id="" action="ppaction://media"/>
            <a:extLst>
              <a:ext uri="{FF2B5EF4-FFF2-40B4-BE49-F238E27FC236}">
                <a16:creationId xmlns:a16="http://schemas.microsoft.com/office/drawing/2014/main" id="{BC3493C7-E1E7-2E25-F63F-D4890372DE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288604"/>
            <a:ext cx="8962064" cy="5041161"/>
          </a:xfrm>
          <a:prstGeom prst="rect">
            <a:avLst/>
          </a:prstGeom>
        </p:spPr>
      </p:pic>
    </p:spTree>
    <p:extLst>
      <p:ext uri="{BB962C8B-B14F-4D97-AF65-F5344CB8AC3E}">
        <p14:creationId xmlns:p14="http://schemas.microsoft.com/office/powerpoint/2010/main" val="23498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2-3 Shift Valve, Light Throttle Downshift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2_3_shift_valve_light_throt_downshift">
            <a:hlinkClick r:id="" action="ppaction://media"/>
            <a:extLst>
              <a:ext uri="{FF2B5EF4-FFF2-40B4-BE49-F238E27FC236}">
                <a16:creationId xmlns:a16="http://schemas.microsoft.com/office/drawing/2014/main" id="{AF2A5F07-01B7-BA7E-4733-D703BA4AAE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4784"/>
            <a:ext cx="9144000" cy="5143500"/>
          </a:xfrm>
          <a:prstGeom prst="rect">
            <a:avLst/>
          </a:prstGeom>
        </p:spPr>
      </p:pic>
    </p:spTree>
    <p:extLst>
      <p:ext uri="{BB962C8B-B14F-4D97-AF65-F5344CB8AC3E}">
        <p14:creationId xmlns:p14="http://schemas.microsoft.com/office/powerpoint/2010/main" val="30231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1748"/>
            <a:ext cx="8229600" cy="590349"/>
          </a:xfrm>
        </p:spPr>
        <p:txBody>
          <a:bodyPr lIns="0" tIns="18000" rIns="0" bIns="18000" anchor="ctr" anchorCtr="0">
            <a:spAutoFit/>
          </a:bodyPr>
          <a:lstStyle/>
          <a:p>
            <a:r>
              <a:rPr lang="en-US" noProof="0" dirty="0"/>
              <a:t>Figure 5.2</a:t>
            </a:r>
          </a:p>
        </p:txBody>
      </p:sp>
      <p:sp>
        <p:nvSpPr>
          <p:cNvPr id="3" name="Content Placeholder 2">
            <a:extLst>
              <a:ext uri="{FF2B5EF4-FFF2-40B4-BE49-F238E27FC236}">
                <a16:creationId xmlns:a16="http://schemas.microsoft.com/office/drawing/2014/main" id="{29A3738A-6D84-4182-6968-7CD233B6A453}"/>
              </a:ext>
            </a:extLst>
          </p:cNvPr>
          <p:cNvSpPr>
            <a:spLocks noGrp="1"/>
          </p:cNvSpPr>
          <p:nvPr>
            <p:ph sz="quarter" idx="13"/>
          </p:nvPr>
        </p:nvSpPr>
        <p:spPr>
          <a:xfrm>
            <a:off x="457200" y="973496"/>
            <a:ext cx="8232775" cy="405683"/>
          </a:xfrm>
        </p:spPr>
        <p:txBody>
          <a:bodyPr lIns="0" tIns="18000" rIns="0" bIns="18000" anchor="ctr" anchorCtr="0">
            <a:spAutoFit/>
          </a:bodyPr>
          <a:lstStyle/>
          <a:p>
            <a:pPr marL="0" indent="0">
              <a:spcBef>
                <a:spcPts val="600"/>
              </a:spcBef>
              <a:buNone/>
            </a:pPr>
            <a:r>
              <a:rPr lang="en-US" sz="2400" dirty="0"/>
              <a:t>Throttle valve (</a:t>
            </a:r>
            <a:r>
              <a:rPr lang="en-US" sz="2400" spc="-300" dirty="0"/>
              <a:t>T </a:t>
            </a:r>
            <a:r>
              <a:rPr lang="en-US" sz="2400" dirty="0"/>
              <a:t>V) cable on a 4L60 transmission.</a:t>
            </a:r>
          </a:p>
        </p:txBody>
      </p:sp>
      <p:pic>
        <p:nvPicPr>
          <p:cNvPr id="6" name="Picture 5" descr="A transmission is shown. &#10;Long description is available in notes, Press F6.">
            <a:extLst>
              <a:ext uri="{FF2B5EF4-FFF2-40B4-BE49-F238E27FC236}">
                <a16:creationId xmlns:a16="http://schemas.microsoft.com/office/drawing/2014/main" id="{6B83E8B8-0C2D-06B5-89DC-4962151587F2}"/>
              </a:ext>
            </a:extLst>
          </p:cNvPr>
          <p:cNvPicPr>
            <a:picLocks noChangeAspect="1"/>
          </p:cNvPicPr>
          <p:nvPr/>
        </p:nvPicPr>
        <p:blipFill rotWithShape="1">
          <a:blip r:embed="rId3"/>
          <a:srcRect b="8638"/>
          <a:stretch/>
        </p:blipFill>
        <p:spPr>
          <a:xfrm>
            <a:off x="1042197" y="1648340"/>
            <a:ext cx="7059607" cy="4751147"/>
          </a:xfrm>
          <a:prstGeom prst="rect">
            <a:avLst/>
          </a:prstGeom>
        </p:spPr>
      </p:pic>
    </p:spTree>
    <p:extLst>
      <p:ext uri="{BB962C8B-B14F-4D97-AF65-F5344CB8AC3E}">
        <p14:creationId xmlns:p14="http://schemas.microsoft.com/office/powerpoint/2010/main" val="2653026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2-3 Shift Valve, Full Throttle Downshift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2_3_shift_valve_full_throt_downshift">
            <a:hlinkClick r:id="" action="ppaction://media"/>
            <a:extLst>
              <a:ext uri="{FF2B5EF4-FFF2-40B4-BE49-F238E27FC236}">
                <a16:creationId xmlns:a16="http://schemas.microsoft.com/office/drawing/2014/main" id="{B7EBBB0B-B7CC-1344-21E1-C04907725E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193056"/>
            <a:ext cx="9103640" cy="5120798"/>
          </a:xfrm>
          <a:prstGeom prst="rect">
            <a:avLst/>
          </a:prstGeom>
        </p:spPr>
      </p:pic>
    </p:spTree>
    <p:extLst>
      <p:ext uri="{BB962C8B-B14F-4D97-AF65-F5344CB8AC3E}">
        <p14:creationId xmlns:p14="http://schemas.microsoft.com/office/powerpoint/2010/main" val="25914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57200" y="194400"/>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9" name="Title 8">
            <a:extLst>
              <a:ext uri="{FF2B5EF4-FFF2-40B4-BE49-F238E27FC236}">
                <a16:creationId xmlns:a16="http://schemas.microsoft.com/office/drawing/2014/main" id="{21748D6F-3DAE-4027-8679-6CB59D7B532B}"/>
              </a:ext>
            </a:extLst>
          </p:cNvPr>
          <p:cNvSpPr>
            <a:spLocks noGrp="1"/>
          </p:cNvSpPr>
          <p:nvPr>
            <p:ph type="title"/>
          </p:nvPr>
        </p:nvSpPr>
        <p:spPr>
          <a:xfrm>
            <a:off x="457200" y="192483"/>
            <a:ext cx="8229600" cy="590349"/>
          </a:xfrm>
        </p:spPr>
        <p:txBody>
          <a:bodyPr lIns="0" tIns="18000" rIns="0" bIns="18000" anchor="ctr" anchorCtr="0">
            <a:spAutoFit/>
          </a:bodyPr>
          <a:lstStyle/>
          <a:p>
            <a:r>
              <a:rPr lang="en-US" noProof="0" dirty="0"/>
              <a:t>Figure 5.3</a:t>
            </a:r>
            <a:endParaRPr lang="en-US" dirty="0"/>
          </a:p>
        </p:txBody>
      </p:sp>
      <p:sp>
        <p:nvSpPr>
          <p:cNvPr id="10" name="Content Placeholder 9">
            <a:extLst>
              <a:ext uri="{FF2B5EF4-FFF2-40B4-BE49-F238E27FC236}">
                <a16:creationId xmlns:a16="http://schemas.microsoft.com/office/drawing/2014/main" id="{430256EA-EABB-71C3-5DA9-FD183B98058C}"/>
              </a:ext>
            </a:extLst>
          </p:cNvPr>
          <p:cNvSpPr>
            <a:spLocks noGrp="1"/>
          </p:cNvSpPr>
          <p:nvPr>
            <p:ph sz="quarter" idx="13"/>
          </p:nvPr>
        </p:nvSpPr>
        <p:spPr>
          <a:xfrm>
            <a:off x="457200" y="952138"/>
            <a:ext cx="2578231" cy="405683"/>
          </a:xfrm>
        </p:spPr>
        <p:txBody>
          <a:bodyPr wrap="square" lIns="0" tIns="18000" rIns="0" bIns="18000" anchor="ctr" anchorCtr="0">
            <a:spAutoFit/>
          </a:bodyPr>
          <a:lstStyle/>
          <a:p>
            <a:pPr marL="0" indent="0">
              <a:spcBef>
                <a:spcPts val="600"/>
              </a:spcBef>
              <a:buNone/>
            </a:pPr>
            <a:r>
              <a:rPr lang="en-US" sz="2400" dirty="0"/>
              <a:t>Vacuum Modulator</a:t>
            </a:r>
          </a:p>
        </p:txBody>
      </p:sp>
      <p:pic>
        <p:nvPicPr>
          <p:cNvPr id="3" name="Picture 2" descr="A vacuum modulator is shown.&#10;Long description is available in notes, Press F6.">
            <a:extLst>
              <a:ext uri="{FF2B5EF4-FFF2-40B4-BE49-F238E27FC236}">
                <a16:creationId xmlns:a16="http://schemas.microsoft.com/office/drawing/2014/main" id="{B076DF81-FA37-759A-5663-12A69BAE243C}"/>
              </a:ext>
            </a:extLst>
          </p:cNvPr>
          <p:cNvPicPr>
            <a:picLocks noChangeAspect="1"/>
          </p:cNvPicPr>
          <p:nvPr/>
        </p:nvPicPr>
        <p:blipFill rotWithShape="1">
          <a:blip r:embed="rId3"/>
          <a:srcRect b="5000"/>
          <a:stretch/>
        </p:blipFill>
        <p:spPr>
          <a:xfrm>
            <a:off x="5574658" y="1059603"/>
            <a:ext cx="2995332" cy="2909979"/>
          </a:xfrm>
          <a:prstGeom prst="rect">
            <a:avLst/>
          </a:prstGeom>
        </p:spPr>
      </p:pic>
      <p:sp>
        <p:nvSpPr>
          <p:cNvPr id="11" name="Content Placeholder 10">
            <a:extLst>
              <a:ext uri="{FF2B5EF4-FFF2-40B4-BE49-F238E27FC236}">
                <a16:creationId xmlns:a16="http://schemas.microsoft.com/office/drawing/2014/main" id="{4941B2F8-4F2C-0F03-5651-2412DB541F84}"/>
              </a:ext>
            </a:extLst>
          </p:cNvPr>
          <p:cNvSpPr>
            <a:spLocks noGrp="1"/>
          </p:cNvSpPr>
          <p:nvPr>
            <p:ph sz="quarter" idx="14"/>
          </p:nvPr>
        </p:nvSpPr>
        <p:spPr>
          <a:xfrm>
            <a:off x="457200" y="4107787"/>
            <a:ext cx="8229600" cy="2252343"/>
          </a:xfrm>
        </p:spPr>
        <p:txBody>
          <a:bodyPr lIns="0" tIns="18000" rIns="0" bIns="18000" anchor="ctr" anchorCtr="0">
            <a:spAutoFit/>
          </a:bodyPr>
          <a:lstStyle/>
          <a:p>
            <a:pPr marL="0" indent="0">
              <a:spcBef>
                <a:spcPts val="600"/>
              </a:spcBef>
              <a:buNone/>
            </a:pPr>
            <a:r>
              <a:rPr lang="en-US" sz="2400" dirty="0"/>
              <a:t>Vacuum modulator moves modulator valve depending on vacuum of the engine. A heavy load on engine causes the vacuum to be lower than when engine is operating under a light load. The spool valve applies mainline pressure to the boost sleeve of pressure regulator valve, which causes mainline pressure to increase.</a:t>
            </a:r>
          </a:p>
        </p:txBody>
      </p:sp>
    </p:spTree>
    <p:extLst>
      <p:ext uri="{BB962C8B-B14F-4D97-AF65-F5344CB8AC3E}">
        <p14:creationId xmlns:p14="http://schemas.microsoft.com/office/powerpoint/2010/main" val="3984217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Vacuum Modulator Valve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v_vac_mod">
            <a:hlinkClick r:id="" action="ppaction://media"/>
            <a:extLst>
              <a:ext uri="{FF2B5EF4-FFF2-40B4-BE49-F238E27FC236}">
                <a16:creationId xmlns:a16="http://schemas.microsoft.com/office/drawing/2014/main" id="{9CB4D381-F965-C42A-27AC-F2D2D2E824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106400"/>
            <a:ext cx="8927794" cy="5021884"/>
          </a:xfrm>
          <a:prstGeom prst="rect">
            <a:avLst/>
          </a:prstGeom>
        </p:spPr>
      </p:pic>
    </p:spTree>
    <p:extLst>
      <p:ext uri="{BB962C8B-B14F-4D97-AF65-F5344CB8AC3E}">
        <p14:creationId xmlns:p14="http://schemas.microsoft.com/office/powerpoint/2010/main" val="149564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111"/>
            <a:ext cx="8229600" cy="590349"/>
          </a:xfrm>
        </p:spPr>
        <p:txBody>
          <a:bodyPr lIns="0" tIns="18000" rIns="0" bIns="18000" anchor="ctr" anchorCtr="0">
            <a:spAutoFit/>
          </a:bodyPr>
          <a:lstStyle/>
          <a:p>
            <a:r>
              <a:rPr lang="en-US" noProof="0" dirty="0"/>
              <a:t>Shift Valves</a:t>
            </a:r>
          </a:p>
        </p:txBody>
      </p:sp>
      <p:sp>
        <p:nvSpPr>
          <p:cNvPr id="3" name="Content Placeholder 2"/>
          <p:cNvSpPr>
            <a:spLocks noGrp="1"/>
          </p:cNvSpPr>
          <p:nvPr>
            <p:ph sz="quarter" idx="13"/>
          </p:nvPr>
        </p:nvSpPr>
        <p:spPr>
          <a:xfrm>
            <a:off x="457200" y="976334"/>
            <a:ext cx="8232775" cy="2560119"/>
          </a:xfrm>
          <a:prstGeom prst="rect">
            <a:avLst/>
          </a:prstGeom>
        </p:spPr>
        <p:txBody>
          <a:bodyPr lIns="0" tIns="18000" rIns="0" bIns="18000" anchor="ctr" anchorCtr="0">
            <a:spAutoFit/>
          </a:bodyPr>
          <a:lstStyle/>
          <a:p>
            <a:pPr marL="342900" indent="-342900">
              <a:spcBef>
                <a:spcPts val="600"/>
              </a:spcBef>
            </a:pPr>
            <a:r>
              <a:rPr lang="en-US" sz="2400" noProof="0" dirty="0"/>
              <a:t>An upshift or downshift occurs when shift valves move. </a:t>
            </a:r>
          </a:p>
          <a:p>
            <a:pPr marL="342900" indent="-342900">
              <a:spcBef>
                <a:spcPts val="600"/>
              </a:spcBef>
            </a:pPr>
            <a:r>
              <a:rPr lang="en-US" sz="2400" noProof="0" dirty="0"/>
              <a:t>Shift valves are placed in one of two positions </a:t>
            </a:r>
          </a:p>
          <a:p>
            <a:pPr marL="342900" indent="-342900">
              <a:spcBef>
                <a:spcPts val="600"/>
              </a:spcBef>
            </a:pPr>
            <a:r>
              <a:rPr lang="en-US" sz="2400" noProof="0" dirty="0"/>
              <a:t>Moved to desired position by increase/decrease of fluid pressure at one end.</a:t>
            </a:r>
          </a:p>
          <a:p>
            <a:pPr marL="829818" lvl="1" indent="-342900"/>
            <a:r>
              <a:rPr lang="en-US" sz="2400" noProof="0" dirty="0"/>
              <a:t>What happens at rest or at slow speeds? Page 46</a:t>
            </a:r>
          </a:p>
          <a:p>
            <a:pPr marL="829818" lvl="1" indent="-342900"/>
            <a:r>
              <a:rPr lang="en-US" sz="2400" noProof="0" dirty="0"/>
              <a:t>What does governor pressure do? (Page 46)</a:t>
            </a:r>
          </a:p>
        </p:txBody>
      </p:sp>
    </p:spTree>
    <p:extLst>
      <p:ext uri="{BB962C8B-B14F-4D97-AF65-F5344CB8AC3E}">
        <p14:creationId xmlns:p14="http://schemas.microsoft.com/office/powerpoint/2010/main" val="3448791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91748"/>
            <a:ext cx="8229600" cy="590349"/>
          </a:xfrm>
        </p:spPr>
        <p:txBody>
          <a:bodyPr lIns="0" tIns="18000" rIns="0" bIns="18000" anchor="ctr" anchorCtr="0">
            <a:spAutoFit/>
          </a:bodyPr>
          <a:lstStyle/>
          <a:p>
            <a:r>
              <a:rPr lang="en-US" noProof="0" dirty="0"/>
              <a:t>Figure 5.4</a:t>
            </a:r>
          </a:p>
        </p:txBody>
      </p:sp>
      <p:sp>
        <p:nvSpPr>
          <p:cNvPr id="9" name="Content Placeholder 8">
            <a:extLst>
              <a:ext uri="{FF2B5EF4-FFF2-40B4-BE49-F238E27FC236}">
                <a16:creationId xmlns:a16="http://schemas.microsoft.com/office/drawing/2014/main" id="{4F9793F8-F3A6-420F-911D-30B702AE4145}"/>
              </a:ext>
            </a:extLst>
          </p:cNvPr>
          <p:cNvSpPr>
            <a:spLocks noGrp="1"/>
          </p:cNvSpPr>
          <p:nvPr>
            <p:ph sz="quarter" idx="13"/>
          </p:nvPr>
        </p:nvSpPr>
        <p:spPr>
          <a:xfrm>
            <a:off x="457200" y="965202"/>
            <a:ext cx="1541282" cy="405683"/>
          </a:xfrm>
        </p:spPr>
        <p:txBody>
          <a:bodyPr wrap="square" lIns="0" tIns="18000" rIns="0" bIns="18000" anchor="ctr" anchorCtr="0">
            <a:spAutoFit/>
          </a:bodyPr>
          <a:lstStyle/>
          <a:p>
            <a:pPr marL="0" indent="0">
              <a:spcBef>
                <a:spcPts val="600"/>
              </a:spcBef>
              <a:buNone/>
            </a:pPr>
            <a:r>
              <a:rPr lang="en-US" sz="2400" dirty="0"/>
              <a:t>Shift Valve</a:t>
            </a:r>
          </a:p>
        </p:txBody>
      </p:sp>
      <p:pic>
        <p:nvPicPr>
          <p:cNvPr id="6" name="Picture 5" descr="The image shows the effect of governor pressure.&#10;Long description is available in notes, Press F6.">
            <a:extLst>
              <a:ext uri="{FF2B5EF4-FFF2-40B4-BE49-F238E27FC236}">
                <a16:creationId xmlns:a16="http://schemas.microsoft.com/office/drawing/2014/main" id="{4AA200FB-6D1A-0D8D-F689-E6EF7F78B4D0}"/>
              </a:ext>
            </a:extLst>
          </p:cNvPr>
          <p:cNvPicPr>
            <a:picLocks noChangeAspect="1"/>
          </p:cNvPicPr>
          <p:nvPr/>
        </p:nvPicPr>
        <p:blipFill rotWithShape="1">
          <a:blip r:embed="rId3"/>
          <a:srcRect b="5375"/>
          <a:stretch/>
        </p:blipFill>
        <p:spPr>
          <a:xfrm>
            <a:off x="2280277" y="1356213"/>
            <a:ext cx="4583446" cy="3402314"/>
          </a:xfrm>
          <a:prstGeom prst="rect">
            <a:avLst/>
          </a:prstGeom>
        </p:spPr>
      </p:pic>
      <p:sp>
        <p:nvSpPr>
          <p:cNvPr id="3" name="Content Placeholder 2">
            <a:extLst>
              <a:ext uri="{FF2B5EF4-FFF2-40B4-BE49-F238E27FC236}">
                <a16:creationId xmlns:a16="http://schemas.microsoft.com/office/drawing/2014/main" id="{62BBE661-4986-01FB-3BC7-89652AAD048F}"/>
              </a:ext>
            </a:extLst>
          </p:cNvPr>
          <p:cNvSpPr>
            <a:spLocks noGrp="1"/>
          </p:cNvSpPr>
          <p:nvPr>
            <p:ph sz="quarter" idx="14"/>
          </p:nvPr>
        </p:nvSpPr>
        <p:spPr>
          <a:xfrm>
            <a:off x="457200" y="4861901"/>
            <a:ext cx="8229600" cy="1513679"/>
          </a:xfrm>
        </p:spPr>
        <p:txBody>
          <a:bodyPr lIns="0" tIns="18000" rIns="0" bIns="18000" anchor="ctr" anchorCtr="0">
            <a:spAutoFit/>
          </a:bodyPr>
          <a:lstStyle/>
          <a:p>
            <a:pPr marL="0" indent="0">
              <a:buNone/>
            </a:pPr>
            <a:r>
              <a:rPr lang="en-US" sz="2400" noProof="0" dirty="0"/>
              <a:t>(a) As the speed increases, governor pressure increases and is applied to the 1–2 shift valve. (b) When the 1–2 shift valve moves, the fluid is directed to 2nd clutch and the shift is completed</a:t>
            </a:r>
          </a:p>
        </p:txBody>
      </p:sp>
    </p:spTree>
    <p:extLst>
      <p:ext uri="{BB962C8B-B14F-4D97-AF65-F5344CB8AC3E}">
        <p14:creationId xmlns:p14="http://schemas.microsoft.com/office/powerpoint/2010/main" val="1125332357"/>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TotalTime>
  <Words>6002</Words>
  <Application>Microsoft Office PowerPoint</Application>
  <PresentationFormat>On-screen Show (4:3)</PresentationFormat>
  <Paragraphs>326</Paragraphs>
  <Slides>52</Slides>
  <Notes>43</Notes>
  <HiddenSlides>0</HiddenSlides>
  <MMClips>17</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52</vt:i4>
      </vt:variant>
    </vt:vector>
  </HeadingPairs>
  <TitlesOfParts>
    <vt:vector size="57" baseType="lpstr">
      <vt:lpstr>Arial</vt:lpstr>
      <vt:lpstr>Verdana</vt:lpstr>
      <vt:lpstr>Times New Roman</vt:lpstr>
      <vt:lpstr>1_USHE</vt:lpstr>
      <vt:lpstr>USHE</vt:lpstr>
      <vt:lpstr>Automatic Transmissions and Transaxles</vt:lpstr>
      <vt:lpstr>Learning Objectives</vt:lpstr>
      <vt:lpstr>Hydraulically-Controlled Transmissions</vt:lpstr>
      <vt:lpstr>Figure 5.1</vt:lpstr>
      <vt:lpstr>Figure 5.2</vt:lpstr>
      <vt:lpstr>Figure 5.3</vt:lpstr>
      <vt:lpstr>Animation: Vacuum Modulator Valve (Animation will automatically start)</vt:lpstr>
      <vt:lpstr>Shift Valves</vt:lpstr>
      <vt:lpstr>Figure 5.4</vt:lpstr>
      <vt:lpstr>Animation: 1-2 Upshift: Minimum Throttle (Animation will automatically start)</vt:lpstr>
      <vt:lpstr>Shift Quality</vt:lpstr>
      <vt:lpstr>Figure 5.5</vt:lpstr>
      <vt:lpstr>Figure 5.6</vt:lpstr>
      <vt:lpstr>Controlling Fluid Flow (1 of 2)</vt:lpstr>
      <vt:lpstr>Figure 5.7</vt:lpstr>
      <vt:lpstr>Figure 5.8</vt:lpstr>
      <vt:lpstr>Controlling Fluid Flow (2 of 2)</vt:lpstr>
      <vt:lpstr>Figure 5.9</vt:lpstr>
      <vt:lpstr>Animation: Orifice (Animation will automatically start)</vt:lpstr>
      <vt:lpstr>Animation: Orifice with Check Valve (Animation will automatically start)</vt:lpstr>
      <vt:lpstr>Animation: Pressure Balanced Clutch (Animation will automatically start)</vt:lpstr>
      <vt:lpstr>Chart 5.1</vt:lpstr>
      <vt:lpstr>Chart 5.2</vt:lpstr>
      <vt:lpstr>Transmission Solenoids (1 of 2)</vt:lpstr>
      <vt:lpstr>Transmission Solenoids (2 of 2)</vt:lpstr>
      <vt:lpstr>Figure 5.11</vt:lpstr>
      <vt:lpstr>Animation: Shift Solenoid Operation (Animation will automatically start)</vt:lpstr>
      <vt:lpstr>Animation: Normally Closed Solenoid (Animation will automatically start)</vt:lpstr>
      <vt:lpstr>Figure 5.12</vt:lpstr>
      <vt:lpstr>Frequently Asked Question: What is a “Pintle Hump”?</vt:lpstr>
      <vt:lpstr>Figure 5.13</vt:lpstr>
      <vt:lpstr>Figure 5.14</vt:lpstr>
      <vt:lpstr>Chart 5.3</vt:lpstr>
      <vt:lpstr>Figure 5.15</vt:lpstr>
      <vt:lpstr>Figure 5.16</vt:lpstr>
      <vt:lpstr>Figure 5.17</vt:lpstr>
      <vt:lpstr>Animation: Inspect Valve Body (Animation will automatically start)</vt:lpstr>
      <vt:lpstr>Animation: Assemble Valve Body (Animation will automatically start)</vt:lpstr>
      <vt:lpstr>Animation: Air Test Transmission, No Test Plate (Animation will automatically start)</vt:lpstr>
      <vt:lpstr>Animation: Air Test Transmission (Plate) (Animation will automatically start)</vt:lpstr>
      <vt:lpstr>Question 1</vt:lpstr>
      <vt:lpstr>Answer 1</vt:lpstr>
      <vt:lpstr>Summary (1 of 2)</vt:lpstr>
      <vt:lpstr>Summary (2 of 2)</vt:lpstr>
      <vt:lpstr>Animation: 2-3 Shift Valve (Animation will automatically start)</vt:lpstr>
      <vt:lpstr>Animation: 2-3 Shift Valve, Light Throttle Upshift (Animation will automatically start)</vt:lpstr>
      <vt:lpstr>Animation: 2-3 Shift Valve, Wide Open Throttle Upshift (Animation will automatically start)</vt:lpstr>
      <vt:lpstr>Animation: 2-3 Shift Valve, Coast Downshift (Animation will automatically start)</vt:lpstr>
      <vt:lpstr>Animation: 2-3 Shift Valve, Light Throttle Downshift (Animation will automatically start)</vt:lpstr>
      <vt:lpstr>Animation: 2-3 Shift Valve, Full Throttle Downshift (Animation will automatically start)</vt:lpstr>
      <vt:lpstr>Automatic Transmissions and Transaxles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5</dc:title>
  <dc:subject>Careers</dc:subject>
  <dc:creator>Halderman</dc:creator>
  <cp:keywords/>
  <dc:description>Additional information may be found in the Notes Pane of each slide by pressing F6.</dc:description>
  <cp:lastModifiedBy>Glen Plants</cp:lastModifiedBy>
  <cp:revision>38</cp:revision>
  <dcterms:modified xsi:type="dcterms:W3CDTF">2023-08-07T11:52:31Z</dcterms:modified>
</cp:coreProperties>
</file>