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53"/>
  </p:notesMasterIdLst>
  <p:handoutMasterIdLst>
    <p:handoutMasterId r:id="rId54"/>
  </p:handoutMasterIdLst>
  <p:sldIdLst>
    <p:sldId id="384" r:id="rId3"/>
    <p:sldId id="272" r:id="rId4"/>
    <p:sldId id="389" r:id="rId5"/>
    <p:sldId id="689" r:id="rId6"/>
    <p:sldId id="690" r:id="rId7"/>
    <p:sldId id="424" r:id="rId8"/>
    <p:sldId id="362" r:id="rId9"/>
    <p:sldId id="692" r:id="rId10"/>
    <p:sldId id="693" r:id="rId11"/>
    <p:sldId id="1194" r:id="rId12"/>
    <p:sldId id="1193" r:id="rId13"/>
    <p:sldId id="694" r:id="rId14"/>
    <p:sldId id="695" r:id="rId15"/>
    <p:sldId id="696" r:id="rId16"/>
    <p:sldId id="697" r:id="rId17"/>
    <p:sldId id="698" r:id="rId18"/>
    <p:sldId id="699" r:id="rId19"/>
    <p:sldId id="700" r:id="rId20"/>
    <p:sldId id="701" r:id="rId21"/>
    <p:sldId id="1196" r:id="rId22"/>
    <p:sldId id="332" r:id="rId23"/>
    <p:sldId id="390" r:id="rId24"/>
    <p:sldId id="702" r:id="rId25"/>
    <p:sldId id="391" r:id="rId26"/>
    <p:sldId id="703" r:id="rId27"/>
    <p:sldId id="1198" r:id="rId28"/>
    <p:sldId id="392" r:id="rId29"/>
    <p:sldId id="704" r:id="rId30"/>
    <p:sldId id="705" r:id="rId31"/>
    <p:sldId id="706" r:id="rId32"/>
    <p:sldId id="707" r:id="rId33"/>
    <p:sldId id="393" r:id="rId34"/>
    <p:sldId id="708" r:id="rId35"/>
    <p:sldId id="1190" r:id="rId36"/>
    <p:sldId id="709" r:id="rId37"/>
    <p:sldId id="710" r:id="rId38"/>
    <p:sldId id="711" r:id="rId39"/>
    <p:sldId id="712" r:id="rId40"/>
    <p:sldId id="397" r:id="rId41"/>
    <p:sldId id="713" r:id="rId42"/>
    <p:sldId id="714" r:id="rId43"/>
    <p:sldId id="715" r:id="rId44"/>
    <p:sldId id="716" r:id="rId45"/>
    <p:sldId id="717" r:id="rId46"/>
    <p:sldId id="718" r:id="rId47"/>
    <p:sldId id="719" r:id="rId48"/>
    <p:sldId id="411" r:id="rId49"/>
    <p:sldId id="412" r:id="rId50"/>
    <p:sldId id="1192" r:id="rId51"/>
    <p:sldId id="687" r:id="rId52"/>
  </p:sldIdLst>
  <p:sldSz cx="9144000" cy="6858000" type="screen4x3"/>
  <p:notesSz cx="6858000" cy="9144000"/>
  <p:embeddedFontLst>
    <p:embeddedFont>
      <p:font typeface="Verdana" panose="020B060403050404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6"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Anandaraj Jeeva Rathinam (Integra)" initials="AJR(" lastIdx="1" clrIdx="8">
    <p:extLst>
      <p:ext uri="{19B8F6BF-5375-455C-9EA6-DF929625EA0E}">
        <p15:presenceInfo xmlns:p15="http://schemas.microsoft.com/office/powerpoint/2012/main" userId="S-1-5-21-1408920735-363312195-2789242753-424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32" autoAdjust="0"/>
    <p:restoredTop sz="86409" autoAdjust="0"/>
  </p:normalViewPr>
  <p:slideViewPr>
    <p:cSldViewPr snapToGrid="0" snapToObjects="1">
      <p:cViewPr varScale="1">
        <p:scale>
          <a:sx n="99" d="100"/>
          <a:sy n="99" d="100"/>
        </p:scale>
        <p:origin x="1542" y="78"/>
      </p:cViewPr>
      <p:guideLst>
        <p:guide orient="horz" pos="436"/>
        <p:guide pos="295"/>
      </p:guideLst>
    </p:cSldViewPr>
  </p:slideViewPr>
  <p:outlineViewPr>
    <p:cViewPr>
      <p:scale>
        <a:sx n="33" d="100"/>
        <a:sy n="33" d="100"/>
      </p:scale>
      <p:origin x="0" y="-43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3705526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374574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C4A4612-41DA-452E-10B3-ECBAC85E1507}"/>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186840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85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27CD05-ADDF-6E08-31E3-31B6CF04E4E6}"/>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Fixed Displacement Pumps</a:t>
            </a:r>
          </a:p>
          <a:p>
            <a:r>
              <a:rPr lang="en-US" sz="1200" dirty="0">
                <a:latin typeface="Arial" panose="020B0604020202020204" pitchFamily="34" charset="0"/>
                <a:cs typeface="Arial" panose="020B0604020202020204" pitchFamily="34" charset="0"/>
              </a:rPr>
              <a:t>Many automatic transmissions use a fixed-size positive displacement pump. Every revolution of the pump will move the same volume of fluid. The faster the pump turns, the more fluid will be pumped during a given time period. Both the gear pump and the rotor pump are positive displacement pumps.</a:t>
            </a:r>
          </a:p>
          <a:p>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Variable Displacement Pumps </a:t>
            </a:r>
            <a:r>
              <a:rPr lang="en-US" sz="1200" dirty="0">
                <a:latin typeface="Arial" panose="020B0604020202020204" pitchFamily="34" charset="0"/>
                <a:cs typeface="Arial" panose="020B0604020202020204" pitchFamily="34" charset="0"/>
              </a:rPr>
              <a:t>Variable displacement pumps are also positive displacement in that they will pump a certain volume on each revolution, but the displacement, and therefore the fluid volume, can be changed. This is done by moving the vane housing to reduce the size of the pumping chambers. ● Figure 4.6. Variable displacement pumps allow a large output to produce the fluid volume needed for shifts and lubrication and a reduced output when it is not needed. A pressure ds fluid to move the pump slide, and this reduces the offset between the rotor and the pump displacement.</a:t>
            </a:r>
          </a:p>
          <a:p>
            <a:endParaRPr lang="en-US" sz="1200" b="1" u="sng"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Dual-Stage Pumps </a:t>
            </a:r>
            <a:r>
              <a:rPr lang="en-US" sz="1200" dirty="0">
                <a:latin typeface="Arial" panose="020B0604020202020204" pitchFamily="34" charset="0"/>
                <a:cs typeface="Arial" panose="020B0604020202020204" pitchFamily="34" charset="0"/>
              </a:rPr>
              <a:t>Some transmissions use a dual-stage gear pump, which is a combination of two positive displacement pumps. Both pumps supply fluid when demands are high. The output of the second stage pump is released or vented when the primary stage can supply the needed flow and pressure. This system provides the volume of a large displacement pump at low speeds plus the </a:t>
            </a:r>
          </a:p>
          <a:p>
            <a:r>
              <a:rPr lang="en-US" sz="1200" dirty="0">
                <a:latin typeface="Arial" panose="020B0604020202020204" pitchFamily="34" charset="0"/>
                <a:cs typeface="Arial" panose="020B0604020202020204" pitchFamily="34" charset="0"/>
              </a:rPr>
              <a:t>economy of a small displacement pump at higher, cruising speeds. ● Figure 4.7.</a:t>
            </a:r>
          </a:p>
          <a:p>
            <a:r>
              <a:rPr lang="en-US" sz="1200" b="1" u="sng" dirty="0">
                <a:latin typeface="Arial" panose="020B0604020202020204" pitchFamily="34" charset="0"/>
                <a:cs typeface="Arial" panose="020B0604020202020204" pitchFamily="34" charset="0"/>
              </a:rPr>
              <a:t>Chain-Driven Pumps </a:t>
            </a:r>
            <a:r>
              <a:rPr lang="en-US" sz="1200" dirty="0">
                <a:latin typeface="Arial" panose="020B0604020202020204" pitchFamily="34" charset="0"/>
                <a:cs typeface="Arial" panose="020B0604020202020204" pitchFamily="34" charset="0"/>
              </a:rPr>
              <a:t>Some automatic transaxles, such as the </a:t>
            </a:r>
            <a:r>
              <a:rPr lang="en-US" sz="1200" spc="0" baseline="0" dirty="0">
                <a:latin typeface="Arial" panose="020B0604020202020204" pitchFamily="34" charset="0"/>
                <a:cs typeface="Arial" panose="020B0604020202020204" pitchFamily="34" charset="0"/>
              </a:rPr>
              <a:t>G </a:t>
            </a:r>
            <a:r>
              <a:rPr lang="en-US" sz="1200" dirty="0">
                <a:latin typeface="Arial" panose="020B0604020202020204" pitchFamily="34" charset="0"/>
                <a:cs typeface="Arial" panose="020B0604020202020204" pitchFamily="34" charset="0"/>
              </a:rPr>
              <a:t>M </a:t>
            </a:r>
            <a:r>
              <a:rPr lang="en-US" sz="1200" baseline="0" dirty="0">
                <a:latin typeface="Arial" panose="020B0604020202020204" pitchFamily="34" charset="0"/>
                <a:cs typeface="Arial" panose="020B0604020202020204" pitchFamily="34" charset="0"/>
              </a:rPr>
              <a:t>6 T 7 5</a:t>
            </a:r>
            <a:r>
              <a:rPr lang="en-US" sz="1200" dirty="0">
                <a:latin typeface="Arial" panose="020B0604020202020204" pitchFamily="34" charset="0"/>
                <a:cs typeface="Arial" panose="020B0604020202020204" pitchFamily="34" charset="0"/>
              </a:rPr>
              <a:t> and the Ford 6 F 5 0/6 F 55 units use a chain-driven pump. The purpose of using a chain-driven pump is to reduce the overall length of the transaxle. Instead of the pump being driven by the torque converter, the pump is located beside the torque converter and driven by a chain. Figure 4.8.</a:t>
            </a:r>
          </a:p>
          <a:p>
            <a:endParaRPr lang="en-US" sz="1200" dirty="0">
              <a:latin typeface="Arial" panose="020B0604020202020204" pitchFamily="34" charset="0"/>
              <a:cs typeface="Arial" panose="020B0604020202020204" pitchFamily="34" charset="0"/>
            </a:endParaRPr>
          </a:p>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variable displacement pump housing is attached to the pump displacement control which is then attached to the pressure regulator valve. An exhaust pipe cones out of the pump housing. Another pipe comes from the pump housing and joins the pressure regulator valve. It leads to another outlet labeled the line. The other end of the pump housing is attached to the intake pipe. The input from the sump crosses a filter to enter the intake pipe.</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3537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DF50019-4EC2-F277-DE63-3D6BF3D70D06}"/>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4150726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96304AF-2BC2-49C7-5333-B94ABB033A76}"/>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case is shown with the pump machinery. The pump assembly is shown on top ready to be attached inside the case. The chain is shown under the pump assembly and is present around two circular discs that fit exactly into the grooves of the machinery inside the case.</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7184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5863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91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AC25E28-957D-4C39-6500-6E35454D22EE}"/>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 rectangular structure is shown with three ports on the top and two ports at the bottom. The ports are also called passages. The left part of the image consists of a squeezed spring. There are three parallel bars that represent lands. A horizontal bar is present below the three bars. The bottom gaps between the horizontal and vertical bars are called annular grooves or valleys. The bore is present near the port on the bottom. The two edges of the right top gap are labeled as a face. The narrow space between the border of the structure and the land bar is labeled as a face.</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26185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3646775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231F20"/>
                </a:solidFill>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first part of the image shows the structure of the valve spool. The left part of the valve spool is wide and the right part is narrow. One vertical bar is present in the wide part and one vertical bar is present in the narrow part. The left and right sides of the vertical bar in the wide part are numbered as face hash 1 and hash 2. The left and right sides of the vertical bar in the narrow part are numbered as face hash 3 and hash 4. The width of the wide part is 0.5. The width of the narrow part is 0.3. An arrow labeled 2 l b spring is present pointing towards the vertical bar in the narrow part. Two horizontal lines are present in the middle of the structure. The top line is labeled as 0.2 and the bottom line is labeled as the stem. The second part of the image shows five circles. Two circles of the same diameter are shown and labeled as 1 and 2. The first circle has 0.196 square inches written inside. The second circle has a small empty circle in the middle. Face hash 2 is 0.136 square inches. A small circle is shown which is labeled as the stem. It has 0.03 square inches written inside. Two other medium circles are shown and labeled 3 and 4. One circle is connected to the face hash 4 of the top structure. 0.07 square inches is written inside. The other circle has a smaller empty circle inside it. Face hash 3 is 0.04 square inches.</a:t>
            </a:r>
            <a:r>
              <a:rPr lang="en-US" sz="1200" dirty="0">
                <a:latin typeface="Arial" panose="020B0604020202020204" pitchFamily="34" charset="0"/>
                <a:cs typeface="Arial" panose="020B0604020202020204" pitchFamily="34" charset="0"/>
              </a:rPr>
              <a:t> </a:t>
            </a:r>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9007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5110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9790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E067BE7-78A7-72B4-6414-15D8CCDADC5E}"/>
              </a:ext>
            </a:extLst>
          </p:cNvPr>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electrical case connector is present at the corner of the assembly. The valve body is present close to the electrical case connector. The separator plate is present near the valve body. A bunch of wires is encased in a protective case and runs all around the assembly.</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055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A5FE0FD-B434-5E3C-E8F9-ED5F837C5DD4}"/>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434321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146281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term exhaust refers to fluid flow back to the pan to empty or drain a circuit. The exhaust port provides a low-pressure path to the transmission oil pan (sump) where excess </a:t>
            </a:r>
            <a:r>
              <a:rPr lang="en-US" baseline="0" dirty="0"/>
              <a:t>A T </a:t>
            </a:r>
            <a:r>
              <a:rPr lang="en-US" dirty="0"/>
              <a:t>F is stored. Excess pressurized fluid flowing through this port reduces system pressure. When hydraulic pressure drops below spring pressure, the regulator valve closes the port and pressure begins to build up again. In operation, the opening and closing of the exhaust port occurs many times per second. This sequence of events achieves a steady pressure as the valve balances both the spring pressure and the hydraulic pressure. Because of this action, this type of valve is sometimes called a balance valve.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1321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757B60-9A2F-EABD-8245-7527C87ADE14}"/>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 rectangular structure is shown with two ports or openings on the top of the structure. The left is the exhaust port and the right is the inlet port. A spring is present inside the structure on the right. Two vertical bars are present inside the structure. One bar is present between the ports and the other is adjacent to the spring. The first bar is situated on a base plate and partially divides the space into the left chamber and right chamber. The lower part of the chamber is not divided and is called the transfer port. The left chamber has two upward curving arrows. A horizontal bar is present with connects the two vertical bars. An arrow is present from the left bar to the right bar towards the spring.</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93669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A699F17-DC6D-7AC1-4A8F-B0511FD35A16}"/>
              </a:ext>
            </a:extLst>
          </p:cNvPr>
          <p:cNvSpPr>
            <a:spLocks noGrp="1"/>
          </p:cNvSpPr>
          <p:nvPr>
            <p:ph type="body" idx="1"/>
          </p:nvPr>
        </p:nvSpPr>
        <p:spPr/>
        <p:txBody>
          <a:bodyPr/>
          <a:lstStyle/>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In addition to the pressure regulator, some transmissions use a pressure relief valve to release excess pressure that might occur under certain operating conditions. Figure 4.15.</a:t>
            </a:r>
          </a:p>
          <a:p>
            <a:endPar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 torque converter assembly is shown at the top at one end. Two pipes come out of the torque converter assembly. Both pipes are shaped like the letter C. one is labeled as T C QTcB release and the other is labeled as T C C apply. Both these pipes show dots inside. The T C C release pipe also has another opening into the release blow-off. The release blow-off contains a spring and a round solid structure. A pressure relief valve is present on the top part of the blow-off and leads to the exhaust. A cooler is shown below the torque converter assembly. A circular opening is seen on the top of the cooler. The cooler also has openings for cooler F D and lube. The cooler F D pipe is also shaped like the letter C. Both the cooler F D and lube pipes show dots inside. The line overpressure blow-off is present parallel to the release blow-off. It gets input from a pipe that is shaded in solid color and has small arrowheads that show the direction of the flow of liquid. The line pipe comes from the fluid pump. The line pipe is divided into two before coming into the line overpressure blow-off. The line overpressure blow-off contains a spring and a round solid structure. A pressure relief valve is present on the top part of the blow-off and leads to the exhaust. The fluid pump has a central circle with six spokes surrounding a central small circle.  A small arrow is present on the right side of the inner small circle. The rim of the outer circle is divided into two parts. One has solid color and the other is filled with cross lines. The solid color part is connected to the line pipe which connects to the line overpressure blow-off. The part with cross lines connects to a pipe labeled suction. This pipe comes from the sump through a filter and into the fluid pump. There are small arrowheads that indicate the direction of fluid inside this pipe. Around the outer circle, there is another circular structure that is connected to a spring. Outside the spring, another circular pipe is present which is labeled as decrease. The pipe divides into one opening close to the fluid pump which is labeled exhaust. The pipe then continues and divides into two parts. One part goes to another exhaust and the other is labeled decrease and goes right.  This pipe is filled with cross lines. The title of the image is fluid pressures and the legend shows that dotted filling of pipes refers to converter and lube, and cross lines inside pipes refer to suction.</a:t>
            </a:r>
            <a:r>
              <a:rPr lang="en-US" sz="1200" dirty="0">
                <a:latin typeface="Arial" panose="020B0604020202020204" pitchFamily="34" charset="0"/>
                <a:cs typeface="Arial" panose="020B0604020202020204" pitchFamily="34" charset="0"/>
              </a:rPr>
              <a:t> </a:t>
            </a:r>
            <a:endPar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endParaRPr>
          </a:p>
          <a:p>
            <a:endPar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026400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575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56075C3-4B2D-76FD-1AA8-8930C57D681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cap="none" dirty="0">
                <a:solidFill>
                  <a:srgbClr val="231F20"/>
                </a:solidFill>
                <a:latin typeface="Arial" panose="020B0604020202020204" pitchFamily="34" charset="0"/>
                <a:ea typeface="Arial"/>
                <a:cs typeface="Arial" panose="020B0604020202020204" pitchFamily="34" charset="0"/>
                <a:sym typeface="Arial"/>
              </a:rPr>
              <a:t>How Is Pressure Maintained in the Automatic Transmission During Stop-Start Operation? </a:t>
            </a:r>
            <a:r>
              <a:rPr lang="en-US" sz="1200" b="0" i="0" u="none" strike="noStrike" kern="1200" cap="none" dirty="0">
                <a:solidFill>
                  <a:srgbClr val="231F20"/>
                </a:solidFill>
                <a:latin typeface="Arial" panose="020B0604020202020204" pitchFamily="34" charset="0"/>
                <a:ea typeface="Arial"/>
                <a:cs typeface="Arial" panose="020B0604020202020204" pitchFamily="34" charset="0"/>
                <a:sym typeface="Arial"/>
              </a:rPr>
              <a:t>Many newer non-hybrid vehicles are equipped with a stop-start system. In these vehicles, the engine stops running when the vehicle is stopped and restarts when the driver releases the brake. Most of these vehicles use a an enhanced starter motor that is engineered to provide over 50,000 starts compared to a normal starter motor that is designed to provide only 5,000 engine starts during its life. When the engine stops, the hydraulic pump inside the transmission/transaxle also stops and pressure would drop preventing the clutches from holding. Some non-hybrid automatic transmissions/transaxles, such as the </a:t>
            </a:r>
            <a:r>
              <a:rPr lang="en-US" sz="1200" b="1" i="0" u="none" strike="noStrike" kern="1200" cap="none" dirty="0">
                <a:solidFill>
                  <a:srgbClr val="231F20"/>
                </a:solidFill>
                <a:latin typeface="Arial" panose="020B0604020202020204" pitchFamily="34" charset="0"/>
                <a:ea typeface="Arial"/>
                <a:cs typeface="Arial" panose="020B0604020202020204" pitchFamily="34" charset="0"/>
                <a:sym typeface="Arial"/>
              </a:rPr>
              <a:t>G M 4 T 4 5-E </a:t>
            </a:r>
            <a:r>
              <a:rPr lang="en-US" sz="1200" b="0" i="0" u="none" strike="noStrike" kern="1200" cap="none" dirty="0">
                <a:solidFill>
                  <a:srgbClr val="231F20"/>
                </a:solidFill>
                <a:latin typeface="Arial" panose="020B0604020202020204" pitchFamily="34" charset="0"/>
                <a:ea typeface="Arial"/>
                <a:cs typeface="Arial" panose="020B0604020202020204" pitchFamily="34" charset="0"/>
                <a:sym typeface="Arial"/>
              </a:rPr>
              <a:t>use an auxiliary electric driven pump to maintain line pressure when the engine stops during a stop-start event. </a:t>
            </a:r>
            <a:r>
              <a:rPr lang="en-US" sz="1200" b="1" i="0" u="none" strike="noStrike" kern="1200" cap="none" dirty="0">
                <a:solidFill>
                  <a:srgbClr val="231F20"/>
                </a:solidFill>
                <a:latin typeface="Arial" panose="020B0604020202020204" pitchFamily="34" charset="0"/>
                <a:ea typeface="Arial"/>
                <a:cs typeface="Arial" panose="020B0604020202020204" pitchFamily="34" charset="0"/>
                <a:sym typeface="Arial"/>
              </a:rPr>
              <a:t>See Figure 4.16</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cap="none" dirty="0">
              <a:solidFill>
                <a:srgbClr val="231F20"/>
              </a:solidFill>
              <a:latin typeface="Arial" panose="020B0604020202020204" pitchFamily="34" charset="0"/>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corner of the engine is labeled as an auxiliary electric pump. The case of the engine is labeled. The auxiliary pump is shown in a close-up picture. The front portion of the pump protrudes and has a circular opening. The back portion of the pump is covered with a strip. It also has a small tube connected to a small part on the top of the pump.</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6646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0590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AD3678-2E5F-61B8-3D4B-B362D19267F5}"/>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There are two parts to the image. The first part contains the valve body. A long shaft is present on the left side of the valve body. It has a square-shaped slider on the top along with a vertical narrow strip on the top. The shaft is surrounded by a line with dents. The dents are labeled as P R N, P R N D 4, P R N, P R N E X, P R N, and reverse. The shaft is connected to a narrow tube that connects to the valve mechanism. The outer surface of the machine has a shaft with a crossbar and a bolt. It is labeled as shift linkage. The rooster comb is shown in a close-up photo. The rooster comb has about 8 protruding ridges on the top. The comb is shaped like a foot with a hole in the middle. The hole is surrounded by a bolt that is connected to a tube.</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10456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FA425D3-7E19-2543-2075-C675C940334A}"/>
              </a:ext>
            </a:extLst>
          </p:cNvPr>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In the downshift position, a rectangular structure is shown, with two openings on the bottom, one on the top, one on the left, and one on the right. The left opening is labeled as the throttle valve. The right opening is labeled as governor. The top opening is labeled as to clutch or servo. The bottom left opening is labeled as exhaust and the bottom right opening is labeled as line pressure. Three vertical bars are present, one on the left of the exhaust outlet, one on the left of the line pressure outlet, and one near the governor outlet. A spring is present between the first bar and the border of the structure. A narrow horizontal bar extends from the left middle of the vertical bar halfway to the throttle valve. A broad horizontal bar extends from the other side of the vertical bar all the way to the governor outlet. In the upshift position, the narrow horizontal bar extends all the way to the throttle valve. The broader horizontal bar extends halfway to the governor outlet. The positions of the vertical bars are different from the downshift position. The first bar is closer to the throttle valve, the second bar is on the right of the exhaust outlet, and the third is on the right of the line pressure outlet.</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694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316882C-52DF-D24C-1912-407A190CBCD4}"/>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770812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3C40DF3-0750-DCB4-BD11-9B0986A1E820}"/>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 manual valve is present with a rooster comb at one end. It has a circular mechanism at one end which matches the circular extension of the motor. The manual value and motor are seen parallel to each other. The motor has a circular groove in the middle and a smooth surface. The surface of the manual valve has many ridges.</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597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962E681-346F-7706-8DCF-899B0EBA4EF8}"/>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 circular knob is shown with the words P, R, N, D, and L above it on the dashboard. Each of these letters has a small light above them. The light above the letter R is shown to be switched on. In a panel above the knob, a small inbuilt switch is present with the words A slash C on the left side and an outline of a car on the right side. Inside the car, there is a curved arrow which is in the form of the letter C. There is a single light indicator for both of these options.</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92713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1592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65275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11315AC-F15B-573B-CADA-632E9D153237}"/>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08291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9973EF2-F26D-6E33-8EC2-07439580441A}"/>
              </a:ext>
            </a:extLst>
          </p:cNvPr>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metal housing of the seal is shown at the bottom. The case is attached to it on one side. The garter spring is present inside the metal housing. The sealing member is present on top of the garter spring. The shaft is present on top of the sealing member. On top of the shaft, the word fluid is written with a downward arrow. A close-up picture reveals that the lip edge of the seal is in contact with the shaft. The garter spring is shown as a small round opposite the shaft.</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967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34BC2D-DBA6-9F93-4BE8-70484E8F4616}"/>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Sealing</a:t>
            </a:r>
            <a:r>
              <a:rPr lang="en-US" sz="1200" b="1" u="sng" baseline="0" dirty="0">
                <a:latin typeface="Arial" panose="020B0604020202020204" pitchFamily="34" charset="0"/>
                <a:cs typeface="Arial" panose="020B0604020202020204" pitchFamily="34" charset="0"/>
              </a:rPr>
              <a:t> Rings</a:t>
            </a:r>
            <a:endParaRPr lang="en-US" sz="1200" b="1" u="sng"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Another type of seal are sealing rings used to seal the fluid passages where fluid leaves a stationary member and transfers to a rotating member. ● </a:t>
            </a:r>
            <a:r>
              <a:rPr lang="en-US" sz="1200" b="1" u="sng" dirty="0">
                <a:latin typeface="Arial" panose="020B0604020202020204" pitchFamily="34" charset="0"/>
                <a:cs typeface="Arial" panose="020B0604020202020204" pitchFamily="34" charset="0"/>
              </a:rPr>
              <a:t>See Figure 4.23. </a:t>
            </a:r>
            <a:r>
              <a:rPr lang="en-US" sz="1200" dirty="0">
                <a:latin typeface="Arial" panose="020B0604020202020204" pitchFamily="34" charset="0"/>
                <a:cs typeface="Arial" panose="020B0604020202020204" pitchFamily="34" charset="0"/>
              </a:rPr>
              <a:t>This seal is a metal, plastic, or Teflon ring that fits tight in its bore to make a seal while the side seals against the side of its groove. ● </a:t>
            </a:r>
            <a:r>
              <a:rPr lang="en-US" sz="1200" b="1" u="sng" dirty="0">
                <a:latin typeface="Arial" panose="020B0604020202020204" pitchFamily="34" charset="0"/>
                <a:cs typeface="Arial" panose="020B0604020202020204" pitchFamily="34" charset="0"/>
              </a:rPr>
              <a:t>See Figure 4.24</a:t>
            </a:r>
            <a:r>
              <a:rPr lang="en-US" sz="1200" dirty="0">
                <a:latin typeface="Arial" panose="020B0604020202020204" pitchFamily="34" charset="0"/>
                <a:cs typeface="Arial" panose="020B0604020202020204" pitchFamily="34" charset="0"/>
              </a:rPr>
              <a:t>. A seal with a small leak is sometimes desirable to lubricate a bearing area close to the sealing ring. Metal and plastic sealing rings can be a full-circle, hook ring, or a butt-cut ring with a small gap. Teflon rings can be scarf cut (have the ends cut at an angle so they overlap), butt cut, or uncut. ● </a:t>
            </a:r>
            <a:r>
              <a:rPr lang="en-US" sz="1200" b="1" u="sng" dirty="0">
                <a:latin typeface="Arial" panose="020B0604020202020204" pitchFamily="34" charset="0"/>
                <a:cs typeface="Arial" panose="020B0604020202020204" pitchFamily="34" charset="0"/>
              </a:rPr>
              <a:t>See Figure 4.25.</a:t>
            </a:r>
          </a:p>
          <a:p>
            <a:endParaRPr lang="en-US" sz="1200" b="1" u="sng" dirty="0">
              <a:latin typeface="Arial" panose="020B0604020202020204" pitchFamily="34" charset="0"/>
              <a:cs typeface="Arial" panose="020B0604020202020204" pitchFamily="34" charset="0"/>
            </a:endParaRPr>
          </a:p>
          <a:p>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pump housing is present with a crescent in the center. The outer pump gear is present next to the pump housing. The inner pump gear is present next to the outer pump gear. The reaction shaft is present adjacent to the inner pump gear. The reaction shaft has a reaction shaft support and also has four seal rings. The four elements are present parallel to each other.</a:t>
            </a:r>
            <a:endParaRPr lang="en-US" sz="1200" b="0" i="0" u="none" strike="noStrike" kern="1200" cap="none" dirty="0">
              <a:solidFill>
                <a:schemeClr val="dk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111449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010B46A-8593-A9F5-747F-F7EE0B0F8C4F}"/>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bore has four grooves, two on each side. Each side of the bore has one seal ring. The seal rings are present inside the grooves of the bore. Fluid is present in a container on both sides of the bore adjacent to the seal. A long bar starts from the top fluid container and turns leftward into the bore to the edge of the bore.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013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The first ring is uncut, the second ring is scarf cut where the ends are cut at an angle, and the third ring is butt cut where a small gap is created with the cut. Under metal rings, the first is plain which has a gap larger than the butt cut. The second is the hook type where the ends are cut in a particular pattern and can be hooked to each other again. The difference between hooked and unhooked is shown in the adjoining picture. When the ends are hooked, the ring appears to be complete. When the ends are unhooked, the two edges show the grooves needed for hooking.</a:t>
            </a:r>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first is the O-ring where the cut face of the ring shows a circle. The second is the lathe-cut type where the cut face of the ring shows a rectangle. The third is the lip-type where the cut face of the ring shows a rectangle with a slanting top line.</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503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37611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7835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1046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11815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Pascal’s Law, </a:t>
            </a:r>
            <a:r>
              <a:rPr lang="en-US" sz="1200" dirty="0">
                <a:latin typeface="Arial" panose="020B0604020202020204" pitchFamily="34" charset="0"/>
                <a:cs typeface="Arial" panose="020B0604020202020204" pitchFamily="34" charset="0"/>
              </a:rPr>
              <a:t>formulated by Blaise Pascal (1623–1662), a French mathematician, states: “When force is applied to a liquid confined in a container or an enclosure, the pressure is transmitted equally and undiminished in every direction.” To help understand this principle, assume that a force of 10 </a:t>
            </a:r>
            <a:r>
              <a:rPr lang="en-US" sz="1200" spc="-100" baseline="0" dirty="0">
                <a:latin typeface="Arial" panose="020B0604020202020204" pitchFamily="34" charset="0"/>
                <a:cs typeface="Arial" panose="020B0604020202020204" pitchFamily="34" charset="0"/>
              </a:rPr>
              <a:t>l b </a:t>
            </a:r>
            <a:r>
              <a:rPr lang="en-US" sz="1200" dirty="0">
                <a:latin typeface="Arial" panose="020B0604020202020204" pitchFamily="34" charset="0"/>
                <a:cs typeface="Arial" panose="020B0604020202020204" pitchFamily="34" charset="0"/>
              </a:rPr>
              <a:t>s is exerted on a piston with a surface area of 1 square inch (</a:t>
            </a:r>
            <a:r>
              <a:rPr lang="en-US" sz="1200" spc="-100" baseline="0" dirty="0">
                <a:latin typeface="Arial" panose="020B0604020202020204" pitchFamily="34" charset="0"/>
                <a:cs typeface="Arial" panose="020B0604020202020204" pitchFamily="34" charset="0"/>
              </a:rPr>
              <a:t>s</a:t>
            </a:r>
            <a:r>
              <a:rPr lang="en-US" sz="1200" spc="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q. in.). Since this force, measured in </a:t>
            </a:r>
            <a:r>
              <a:rPr lang="en-US" sz="1200" spc="0" baseline="0" dirty="0">
                <a:latin typeface="Arial" panose="020B0604020202020204" pitchFamily="34" charset="0"/>
                <a:cs typeface="Arial" panose="020B0604020202020204" pitchFamily="34" charset="0"/>
              </a:rPr>
              <a:t>l </a:t>
            </a:r>
            <a:r>
              <a:rPr lang="en-US" sz="1200" dirty="0">
                <a:latin typeface="Arial" panose="020B0604020202020204" pitchFamily="34" charset="0"/>
                <a:cs typeface="Arial" panose="020B0604020202020204" pitchFamily="34" charset="0"/>
              </a:rPr>
              <a:t>b or</a:t>
            </a:r>
          </a:p>
          <a:p>
            <a:r>
              <a:rPr lang="en-US" sz="1200" dirty="0">
                <a:latin typeface="Arial" panose="020B0604020202020204" pitchFamily="34" charset="0"/>
                <a:cs typeface="Arial" panose="020B0604020202020204" pitchFamily="34" charset="0"/>
              </a:rPr>
              <a:t>Newton (N), is applied to a piston with an area measured in square inches (</a:t>
            </a:r>
            <a:r>
              <a:rPr lang="en-US" sz="1200" spc="0" baseline="0" dirty="0">
                <a:latin typeface="Arial" panose="020B0604020202020204" pitchFamily="34" charset="0"/>
                <a:cs typeface="Arial" panose="020B0604020202020204" pitchFamily="34" charset="0"/>
              </a:rPr>
              <a:t>s </a:t>
            </a:r>
            <a:r>
              <a:rPr lang="en-US" sz="1200" dirty="0">
                <a:latin typeface="Arial" panose="020B0604020202020204" pitchFamily="34" charset="0"/>
                <a:cs typeface="Arial" panose="020B0604020202020204" pitchFamily="34" charset="0"/>
              </a:rPr>
              <a:t>q. in.), the pressure is the force divided by the area, that is, “10 pounds per square inch (</a:t>
            </a:r>
            <a:r>
              <a:rPr lang="en-US" sz="1200" spc="0" baseline="0" dirty="0">
                <a:latin typeface="Arial" panose="020B0604020202020204" pitchFamily="34" charset="0"/>
                <a:cs typeface="Arial" panose="020B0604020202020204" pitchFamily="34" charset="0"/>
              </a:rPr>
              <a:t>P S </a:t>
            </a:r>
            <a:r>
              <a:rPr lang="en-US" sz="1200" spc="0" dirty="0">
                <a:latin typeface="Arial" panose="020B0604020202020204" pitchFamily="34" charset="0"/>
                <a:cs typeface="Arial" panose="020B0604020202020204" pitchFamily="34" charset="0"/>
              </a:rPr>
              <a:t>I</a:t>
            </a:r>
            <a:r>
              <a:rPr lang="en-US" sz="1200" dirty="0">
                <a:latin typeface="Arial" panose="020B0604020202020204" pitchFamily="34" charset="0"/>
                <a:cs typeface="Arial" panose="020B0604020202020204" pitchFamily="34" charset="0"/>
              </a:rPr>
              <a:t>).” It is this “pressure” that is transmitted, without loss, throughout the hydraulic system. The pressure in a hydraulic system becomes a force to produce work, and the amount of force can be determined by multiplying the area of the output piston by the system pressure. A force of 100 pounds pushing on a piston that has an area of two square inches produces a force of 200 pounds (100 </a:t>
            </a:r>
            <a:r>
              <a:rPr lang="en-US" sz="1200" spc="0" baseline="0" dirty="0">
                <a:latin typeface="Arial" panose="020B0604020202020204" pitchFamily="34" charset="0"/>
                <a:cs typeface="Arial" panose="020B0604020202020204" pitchFamily="34" charset="0"/>
              </a:rPr>
              <a:t>p s </a:t>
            </a:r>
            <a:r>
              <a:rPr lang="en-US" sz="1200" spc="0" dirty="0">
                <a:latin typeface="Arial" panose="020B0604020202020204" pitchFamily="34" charset="0"/>
                <a:cs typeface="Arial" panose="020B0604020202020204" pitchFamily="34" charset="0"/>
              </a:rPr>
              <a:t>i</a:t>
            </a:r>
            <a:r>
              <a:rPr lang="en-US" sz="1200" dirty="0">
                <a:latin typeface="Arial" panose="020B0604020202020204" pitchFamily="34" charset="0"/>
                <a:cs typeface="Arial" panose="020B0604020202020204" pitchFamily="34" charset="0"/>
              </a:rPr>
              <a:t> × 2 </a:t>
            </a:r>
            <a:r>
              <a:rPr lang="en-US" sz="1200" spc="0" baseline="0" dirty="0">
                <a:latin typeface="Arial" panose="020B0604020202020204" pitchFamily="34" charset="0"/>
                <a:cs typeface="Arial" panose="020B0604020202020204" pitchFamily="34" charset="0"/>
              </a:rPr>
              <a:t>s </a:t>
            </a:r>
            <a:r>
              <a:rPr lang="en-US" sz="1200" dirty="0">
                <a:latin typeface="Arial" panose="020B0604020202020204" pitchFamily="34" charset="0"/>
                <a:cs typeface="Arial" panose="020B0604020202020204" pitchFamily="34" charset="0"/>
              </a:rPr>
              <a:t>q. in.).</a:t>
            </a:r>
            <a:endParaRPr lang="en-US" sz="1200" b="0" i="0" u="none" strike="noStrike" cap="none" dirty="0">
              <a:solidFill>
                <a:schemeClr val="dk1"/>
              </a:solidFill>
              <a:latin typeface="Arial" panose="020B0604020202020204" pitchFamily="34" charset="0"/>
              <a:cs typeface="Arial" panose="020B0604020202020204" pitchFamily="34" charset="0"/>
              <a:sym typeface="Arial"/>
            </a:endParaRP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A narrow container is present with liquid and a piston on top. It has a pressure gauge attached. A broad container is also present with some liquid, a piston, and a pressure gauge. Both containers are joined by a tube that has three pressure gauges: one in the middle and one at each end. All the pressure gauges show a pressure of 100 P S I.</a:t>
            </a: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A broad container is shown with liquid with a piston of area 2 square inches. It is connected to a narrow container at a perpendicular angle. The piston of the narrow container has an area of 1 square inch. Both containers are connected to a single pressure gauge. The pressure gauge shows a pressure of 100 P S I. The input force in the narrow container is 100 L B S and the output force in the broad container is 200 L B S.</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61632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50</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baseline="0" dirty="0">
              <a:solidFill>
                <a:schemeClr val="dk1"/>
              </a:solidFill>
              <a:latin typeface="Arial"/>
              <a:ea typeface="Arial"/>
              <a:cs typeface="Arial"/>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2501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AEDF967-1811-7042-D610-5398CE26EA63}"/>
              </a:ext>
            </a:extLst>
          </p:cNvPr>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F is written on the top division and P and A on the lower two divisions. Force is equal to pressure times area. Pressure is equal to force divided by area. The area is equal to force divided by pressure.</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420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26FAD34-AEAF-B83F-300E-B73E2520949B}"/>
              </a:ext>
            </a:extLst>
          </p:cNvPr>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An opening is shown in the middle of a large disc. The opening has a smaller disc with nine blunt spokes. The spokes fit in the surrounding metal. The middle disc is surrounded by seven holes for screws. The rest of the disc also has some holes for screws and some ridges.</a:t>
            </a:r>
            <a:endParaRPr lang="en-IN"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IN" sz="1200" dirty="0">
                <a:latin typeface="Arial" panose="020B0604020202020204" pitchFamily="34" charset="0"/>
                <a:cs typeface="Arial" panose="020B0604020202020204" pitchFamily="34" charset="0"/>
              </a:rPr>
              <a:t>Long Description 2:</a:t>
            </a:r>
          </a:p>
          <a:p>
            <a:r>
              <a:rPr lang="en-US" sz="1200" b="0" i="0" u="none" strike="noStrike" dirty="0">
                <a:solidFill>
                  <a:srgbClr val="000000"/>
                </a:solidFill>
                <a:effectLst/>
                <a:latin typeface="Arial" panose="020B0604020202020204" pitchFamily="34" charset="0"/>
                <a:cs typeface="Arial" panose="020B0604020202020204" pitchFamily="34" charset="0"/>
              </a:rPr>
              <a:t>A disc has five plates of different sizes in the middle which appear to close an opening. A spring is present close to the middle plates and is called the priming spring. The rest of the disc has ten screws that are bolted down and some ridges.</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423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2BB0C5-F483-4F77-5D0B-96BB75434AB2}"/>
              </a:ext>
            </a:extLst>
          </p:cNvPr>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 circle is shown with a smaller circle inside in the middle. The inner circle is surrounded by two rounds of drive gear teeth. Above the gear teeth, an arc is present which is labeled as a crescent. An arrow shows the direction of the gears to be clockwise.  A folded hook is inserted near the gear teeth and is labeled as line pressure. A blunt hook is inserted at another area near the gear teeth and is attached to a filter present in an oil pan or sump. The area close to the blunt hook is labeled as low pressure.</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885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8/7/2023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Picture Placeholder 7">
            <a:extLst>
              <a:ext uri="{FF2B5EF4-FFF2-40B4-BE49-F238E27FC236}">
                <a16:creationId xmlns:a16="http://schemas.microsoft.com/office/drawing/2014/main" id="{A3A649BA-CDC6-3959-403D-0D58F10D93AD}"/>
              </a:ext>
            </a:extLst>
          </p:cNvPr>
          <p:cNvSpPr>
            <a:spLocks noGrp="1"/>
          </p:cNvSpPr>
          <p:nvPr>
            <p:ph type="pic" sz="quarter" idx="20"/>
          </p:nvPr>
        </p:nvSpPr>
        <p:spPr>
          <a:xfrm>
            <a:off x="93663" y="3230563"/>
            <a:ext cx="3176587" cy="2725737"/>
          </a:xfrm>
        </p:spPr>
        <p:txBody>
          <a:bodyPr/>
          <a:lstStyle/>
          <a:p>
            <a:endParaRPr lang="en-IN" dirty="0"/>
          </a:p>
        </p:txBody>
      </p:sp>
    </p:spTree>
    <p:extLst>
      <p:ext uri="{BB962C8B-B14F-4D97-AF65-F5344CB8AC3E}">
        <p14:creationId xmlns:p14="http://schemas.microsoft.com/office/powerpoint/2010/main" val="853809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2583-235A-F751-E1A0-22340F52DA5B}"/>
              </a:ext>
            </a:extLst>
          </p:cNvPr>
          <p:cNvSpPr>
            <a:spLocks noGrp="1"/>
          </p:cNvSpPr>
          <p:nvPr>
            <p:ph type="title"/>
          </p:nvPr>
        </p:nvSpPr>
        <p:spPr>
          <a:xfrm>
            <a:off x="457200" y="391922"/>
            <a:ext cx="8229600" cy="590349"/>
          </a:xfrm>
        </p:spPr>
        <p:txBody>
          <a:bodyPr lIns="0" tIns="18000" rIns="0" bIns="18000" anchor="ctr" anchorCtr="0">
            <a:spAutoFit/>
          </a:bodyPr>
          <a:lstStyle>
            <a:lvl1pPr>
              <a:defRPr sz="3600">
                <a:latin typeface="+mj-lt"/>
              </a:defRPr>
            </a:lvl1pPr>
          </a:lstStyle>
          <a:p>
            <a:r>
              <a:rPr lang="en-US"/>
              <a:t>Click to edit Master title style</a:t>
            </a:r>
          </a:p>
        </p:txBody>
      </p:sp>
      <p:sp>
        <p:nvSpPr>
          <p:cNvPr id="3" name="Date Placeholder 2">
            <a:extLst>
              <a:ext uri="{FF2B5EF4-FFF2-40B4-BE49-F238E27FC236}">
                <a16:creationId xmlns:a16="http://schemas.microsoft.com/office/drawing/2014/main" id="{DE946B8D-69D3-F67C-54D4-69E12CEBEFA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7CFF72C7-E3FC-EE33-8DFC-71709F451346}"/>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980EA191-22D4-E86D-9E1B-E682EC5FFB87}"/>
              </a:ext>
            </a:extLst>
          </p:cNvPr>
          <p:cNvSpPr>
            <a:spLocks noGrp="1"/>
          </p:cNvSpPr>
          <p:nvPr>
            <p:ph sz="quarter" idx="12"/>
          </p:nvPr>
        </p:nvSpPr>
        <p:spPr>
          <a:xfrm>
            <a:off x="457200" y="1128713"/>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2FF8749-5E2C-C5EC-07A2-82A184A69105}"/>
              </a:ext>
            </a:extLst>
          </p:cNvPr>
          <p:cNvSpPr>
            <a:spLocks noGrp="1"/>
          </p:cNvSpPr>
          <p:nvPr>
            <p:ph sz="quarter" idx="13"/>
          </p:nvPr>
        </p:nvSpPr>
        <p:spPr>
          <a:xfrm>
            <a:off x="457200" y="1608165"/>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5F39784D-F00D-2F87-FE7C-5D6A7003EA61}"/>
              </a:ext>
            </a:extLst>
          </p:cNvPr>
          <p:cNvSpPr>
            <a:spLocks noGrp="1"/>
          </p:cNvSpPr>
          <p:nvPr>
            <p:ph sz="quarter" idx="14"/>
          </p:nvPr>
        </p:nvSpPr>
        <p:spPr>
          <a:xfrm>
            <a:off x="457200" y="210518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7FD5A9B-F30A-F9FE-F0FB-551D875EA878}"/>
              </a:ext>
            </a:extLst>
          </p:cNvPr>
          <p:cNvSpPr>
            <a:spLocks noGrp="1"/>
          </p:cNvSpPr>
          <p:nvPr>
            <p:ph sz="quarter" idx="15"/>
          </p:nvPr>
        </p:nvSpPr>
        <p:spPr>
          <a:xfrm>
            <a:off x="457200" y="259336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D570F16-0FB9-8033-D49A-B21D5EAAE3A6}"/>
              </a:ext>
            </a:extLst>
          </p:cNvPr>
          <p:cNvSpPr>
            <a:spLocks noGrp="1"/>
          </p:cNvSpPr>
          <p:nvPr>
            <p:ph sz="quarter" idx="16"/>
          </p:nvPr>
        </p:nvSpPr>
        <p:spPr>
          <a:xfrm>
            <a:off x="457200" y="3089403"/>
            <a:ext cx="4114800" cy="363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92100C21-4082-CFE4-CF31-313ECAF0FAEC}"/>
              </a:ext>
            </a:extLst>
          </p:cNvPr>
          <p:cNvSpPr>
            <a:spLocks noGrp="1"/>
          </p:cNvSpPr>
          <p:nvPr>
            <p:ph sz="quarter" idx="17"/>
          </p:nvPr>
        </p:nvSpPr>
        <p:spPr>
          <a:xfrm>
            <a:off x="457200" y="3547825"/>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C08D2A52-88A7-C982-5611-B9B749149E07}"/>
              </a:ext>
            </a:extLst>
          </p:cNvPr>
          <p:cNvSpPr>
            <a:spLocks noGrp="1"/>
          </p:cNvSpPr>
          <p:nvPr>
            <p:ph sz="quarter" idx="18"/>
          </p:nvPr>
        </p:nvSpPr>
        <p:spPr>
          <a:xfrm>
            <a:off x="457200" y="4025424"/>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47BB806B-DC10-6241-CF76-B7F73B1DA0D0}"/>
              </a:ext>
            </a:extLst>
          </p:cNvPr>
          <p:cNvSpPr>
            <a:spLocks noGrp="1"/>
          </p:cNvSpPr>
          <p:nvPr>
            <p:ph sz="quarter" idx="19"/>
          </p:nvPr>
        </p:nvSpPr>
        <p:spPr>
          <a:xfrm>
            <a:off x="457200" y="4512284"/>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4D975668-C112-6258-3ABF-18621F9F14E0}"/>
              </a:ext>
            </a:extLst>
          </p:cNvPr>
          <p:cNvSpPr>
            <a:spLocks noGrp="1"/>
          </p:cNvSpPr>
          <p:nvPr>
            <p:ph sz="quarter" idx="20"/>
          </p:nvPr>
        </p:nvSpPr>
        <p:spPr>
          <a:xfrm>
            <a:off x="457200" y="4999038"/>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76E060E6-6ED1-8915-956E-0F517E970AFE}"/>
              </a:ext>
            </a:extLst>
          </p:cNvPr>
          <p:cNvSpPr>
            <a:spLocks noGrp="1"/>
          </p:cNvSpPr>
          <p:nvPr>
            <p:ph sz="quarter" idx="21"/>
          </p:nvPr>
        </p:nvSpPr>
        <p:spPr>
          <a:xfrm>
            <a:off x="457200" y="5486400"/>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709CE1C0-2756-5A79-79FA-820DAF2BBE0F}"/>
              </a:ext>
            </a:extLst>
          </p:cNvPr>
          <p:cNvSpPr>
            <a:spLocks noGrp="1"/>
          </p:cNvSpPr>
          <p:nvPr>
            <p:ph sz="quarter" idx="22"/>
          </p:nvPr>
        </p:nvSpPr>
        <p:spPr>
          <a:xfrm>
            <a:off x="457200" y="5965217"/>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759F8E62-A50E-4D96-F629-9CCE09A34988}"/>
              </a:ext>
            </a:extLst>
          </p:cNvPr>
          <p:cNvSpPr>
            <a:spLocks noGrp="1"/>
          </p:cNvSpPr>
          <p:nvPr>
            <p:ph sz="quarter" idx="23"/>
          </p:nvPr>
        </p:nvSpPr>
        <p:spPr>
          <a:xfrm>
            <a:off x="4854575" y="1128713"/>
            <a:ext cx="3832225"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5C755B44-BFDE-4900-5131-8BF154C7F7BE}"/>
              </a:ext>
            </a:extLst>
          </p:cNvPr>
          <p:cNvSpPr>
            <a:spLocks noGrp="1"/>
          </p:cNvSpPr>
          <p:nvPr>
            <p:ph sz="quarter" idx="24"/>
          </p:nvPr>
        </p:nvSpPr>
        <p:spPr>
          <a:xfrm>
            <a:off x="4854575" y="1633796"/>
            <a:ext cx="3832225" cy="36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9156BDEE-5497-09AD-373B-6A3C917DB056}"/>
              </a:ext>
            </a:extLst>
          </p:cNvPr>
          <p:cNvSpPr>
            <a:spLocks noGrp="1"/>
          </p:cNvSpPr>
          <p:nvPr>
            <p:ph sz="quarter" idx="25"/>
          </p:nvPr>
        </p:nvSpPr>
        <p:spPr>
          <a:xfrm>
            <a:off x="4854575" y="2123983"/>
            <a:ext cx="3832225" cy="367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BC2F1532-2F8D-53B2-AE5A-DDDCC36EA7DB}"/>
              </a:ext>
            </a:extLst>
          </p:cNvPr>
          <p:cNvSpPr>
            <a:spLocks noGrp="1"/>
          </p:cNvSpPr>
          <p:nvPr>
            <p:ph sz="quarter" idx="26"/>
          </p:nvPr>
        </p:nvSpPr>
        <p:spPr>
          <a:xfrm>
            <a:off x="4854575" y="2616200"/>
            <a:ext cx="3832225" cy="35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0D0E76CD-FF1E-8052-73C4-F70E6A89FCD8}"/>
              </a:ext>
            </a:extLst>
          </p:cNvPr>
          <p:cNvSpPr>
            <a:spLocks noGrp="1"/>
          </p:cNvSpPr>
          <p:nvPr>
            <p:ph sz="quarter" idx="27"/>
          </p:nvPr>
        </p:nvSpPr>
        <p:spPr>
          <a:xfrm>
            <a:off x="4854575" y="30892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2A96D52B-34E2-ED71-EE09-2815EB18F646}"/>
              </a:ext>
            </a:extLst>
          </p:cNvPr>
          <p:cNvSpPr>
            <a:spLocks noGrp="1"/>
          </p:cNvSpPr>
          <p:nvPr>
            <p:ph sz="quarter" idx="28"/>
          </p:nvPr>
        </p:nvSpPr>
        <p:spPr>
          <a:xfrm>
            <a:off x="4854575" y="3571772"/>
            <a:ext cx="3832225" cy="341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4DF2A458-95C6-C2F5-E379-F2225D575D78}"/>
              </a:ext>
            </a:extLst>
          </p:cNvPr>
          <p:cNvSpPr>
            <a:spLocks noGrp="1"/>
          </p:cNvSpPr>
          <p:nvPr>
            <p:ph sz="quarter" idx="29"/>
          </p:nvPr>
        </p:nvSpPr>
        <p:spPr>
          <a:xfrm>
            <a:off x="4854575" y="403225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41">
            <a:extLst>
              <a:ext uri="{FF2B5EF4-FFF2-40B4-BE49-F238E27FC236}">
                <a16:creationId xmlns:a16="http://schemas.microsoft.com/office/drawing/2014/main" id="{2BF9EE99-5E98-407D-122B-1CA821074B1B}"/>
              </a:ext>
            </a:extLst>
          </p:cNvPr>
          <p:cNvSpPr>
            <a:spLocks noGrp="1"/>
          </p:cNvSpPr>
          <p:nvPr>
            <p:ph sz="quarter" idx="30"/>
          </p:nvPr>
        </p:nvSpPr>
        <p:spPr>
          <a:xfrm>
            <a:off x="4854575" y="45116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3">
            <a:extLst>
              <a:ext uri="{FF2B5EF4-FFF2-40B4-BE49-F238E27FC236}">
                <a16:creationId xmlns:a16="http://schemas.microsoft.com/office/drawing/2014/main" id="{9D6C01BF-865C-825E-C404-4554AE6B3AFF}"/>
              </a:ext>
            </a:extLst>
          </p:cNvPr>
          <p:cNvSpPr>
            <a:spLocks noGrp="1"/>
          </p:cNvSpPr>
          <p:nvPr>
            <p:ph sz="quarter" idx="31"/>
          </p:nvPr>
        </p:nvSpPr>
        <p:spPr>
          <a:xfrm>
            <a:off x="4854575" y="4999038"/>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E536DCFE-59E2-9F57-8BF8-BFE27FB40934}"/>
              </a:ext>
            </a:extLst>
          </p:cNvPr>
          <p:cNvSpPr>
            <a:spLocks noGrp="1"/>
          </p:cNvSpPr>
          <p:nvPr>
            <p:ph sz="quarter" idx="32"/>
          </p:nvPr>
        </p:nvSpPr>
        <p:spPr>
          <a:xfrm>
            <a:off x="4854575" y="548640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30C27756-687A-98CB-7277-9F68F90686E3}"/>
              </a:ext>
            </a:extLst>
          </p:cNvPr>
          <p:cNvSpPr>
            <a:spLocks noGrp="1"/>
          </p:cNvSpPr>
          <p:nvPr>
            <p:ph sz="quarter" idx="33"/>
          </p:nvPr>
        </p:nvSpPr>
        <p:spPr>
          <a:xfrm>
            <a:off x="4854575" y="5973763"/>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562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596503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3189186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image" Target="../media/image1.jpg"/><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18000" tIns="18000" rIns="18000" bIns="180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3"/>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88" r:id="rId3"/>
    <p:sldLayoutId id="2147483689" r:id="rId4"/>
    <p:sldLayoutId id="2147483690" r:id="rId5"/>
    <p:sldLayoutId id="2147483681" r:id="rId6"/>
    <p:sldLayoutId id="2147483676" r:id="rId7"/>
    <p:sldLayoutId id="2147483677" r:id="rId8"/>
    <p:sldLayoutId id="2147483678" r:id="rId9"/>
    <p:sldLayoutId id="2147483687" r:id="rId10"/>
    <p:sldLayoutId id="2147483679" r:id="rId11"/>
    <p:sldLayoutId id="2147483671" r:id="rId12"/>
    <p:sldLayoutId id="2147483673" r:id="rId13"/>
    <p:sldLayoutId id="2147483670" r:id="rId14"/>
    <p:sldLayoutId id="2147483669" r:id="rId15"/>
    <p:sldLayoutId id="2147483655" r:id="rId16"/>
    <p:sldLayoutId id="2147483691" r:id="rId17"/>
    <p:sldLayoutId id="2147483692" r:id="rId18"/>
    <p:sldLayoutId id="2147483693" r:id="rId19"/>
    <p:sldLayoutId id="2147483694" r:id="rId20"/>
    <p:sldLayoutId id="214748369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6.wmf"/></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openxmlformats.org/officeDocument/2006/relationships/hyperlink" Target="https://jameshalderman.com/a2_anim_lib_pag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0505"/>
            <a:ext cx="8229600" cy="1144347"/>
          </a:xfrm>
        </p:spPr>
        <p:txBody>
          <a:bodyPr lIns="0" tIns="18000" rIns="0" bIns="18000" anchor="ctr" anchorCtr="0">
            <a:spAutoFit/>
          </a:bodyPr>
          <a:lstStyle/>
          <a:p>
            <a:r>
              <a:rPr lang="en-US"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1462023"/>
            <a:ext cx="1802525" cy="307777"/>
          </a:xfrm>
        </p:spPr>
        <p:txBody>
          <a:bodyPr wrap="square" lIns="18000" tIns="0" rIns="18000" bIns="0" anchor="ctr" anchorCtr="0">
            <a:spAutoFit/>
          </a:bodyPr>
          <a:lstStyle/>
          <a:p>
            <a:r>
              <a:rPr lang="en-US" dirty="0"/>
              <a:t>Eighth Edition</a:t>
            </a:r>
          </a:p>
        </p:txBody>
      </p:sp>
      <p:pic>
        <p:nvPicPr>
          <p:cNvPr id="8" name="Picture 7" descr="Front Cover: Automatic Transmissions and Transaxles Eighth Edition by James D. Halderman">
            <a:extLst>
              <a:ext uri="{FF2B5EF4-FFF2-40B4-BE49-F238E27FC236}">
                <a16:creationId xmlns:a16="http://schemas.microsoft.com/office/drawing/2014/main" id="{9B1E45DA-7536-218F-F9B6-B12D56755FFF}"/>
              </a:ext>
            </a:extLst>
          </p:cNvPr>
          <p:cNvPicPr>
            <a:picLocks noChangeAspect="1"/>
          </p:cNvPicPr>
          <p:nvPr/>
        </p:nvPicPr>
        <p:blipFill>
          <a:blip r:embed="rId3"/>
          <a:stretch>
            <a:fillRect/>
          </a:stretch>
        </p:blipFill>
        <p:spPr>
          <a:xfrm>
            <a:off x="478220" y="1943355"/>
            <a:ext cx="3456432" cy="4425696"/>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068228"/>
            <a:ext cx="1690777" cy="498016"/>
          </a:xfrm>
        </p:spPr>
        <p:txBody>
          <a:bodyPr wrap="square" lIns="0" tIns="18000" rIns="0" bIns="18000">
            <a:spAutoFit/>
          </a:bodyPr>
          <a:lstStyle/>
          <a:p>
            <a:pPr marL="0"/>
            <a:r>
              <a:rPr lang="en-US" dirty="0"/>
              <a:t>Chapter 4</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0" y="2714460"/>
            <a:ext cx="4114795" cy="1052014"/>
          </a:xfrm>
        </p:spPr>
        <p:txBody>
          <a:bodyPr wrap="square" lIns="0" tIns="18000" rIns="0" bIns="18000" anchor="ctr" anchorCtr="0">
            <a:spAutoFit/>
          </a:bodyPr>
          <a:lstStyle/>
          <a:p>
            <a:pPr marL="0"/>
            <a:r>
              <a:rPr lang="en-US" dirty="0"/>
              <a:t>Automatic Transmission/Transaxle Hydraulic System</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18000" tIns="18000" rIns="18000" bIns="1800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Internal-External Gear Pump with Crescent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internal_external_cresent">
            <a:hlinkClick r:id="" action="ppaction://media"/>
            <a:extLst>
              <a:ext uri="{FF2B5EF4-FFF2-40B4-BE49-F238E27FC236}">
                <a16:creationId xmlns:a16="http://schemas.microsoft.com/office/drawing/2014/main" id="{095BBF74-B491-019A-545E-7244ACDF4A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158" y="1147677"/>
            <a:ext cx="8813684" cy="4957697"/>
          </a:xfrm>
          <a:prstGeom prst="rect">
            <a:avLst/>
          </a:prstGeom>
        </p:spPr>
      </p:pic>
    </p:spTree>
    <p:extLst>
      <p:ext uri="{BB962C8B-B14F-4D97-AF65-F5344CB8AC3E}">
        <p14:creationId xmlns:p14="http://schemas.microsoft.com/office/powerpoint/2010/main" val="393584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Gerotor Pump</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erotor_type_oil_pump">
            <a:hlinkClick r:id="" action="ppaction://media"/>
            <a:extLst>
              <a:ext uri="{FF2B5EF4-FFF2-40B4-BE49-F238E27FC236}">
                <a16:creationId xmlns:a16="http://schemas.microsoft.com/office/drawing/2014/main" id="{D4C8B8AA-8B1C-E335-B629-C225F5229D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775" y="1185992"/>
            <a:ext cx="8932450" cy="5024503"/>
          </a:xfrm>
          <a:prstGeom prst="rect">
            <a:avLst/>
          </a:prstGeom>
        </p:spPr>
      </p:pic>
    </p:spTree>
    <p:extLst>
      <p:ext uri="{BB962C8B-B14F-4D97-AF65-F5344CB8AC3E}">
        <p14:creationId xmlns:p14="http://schemas.microsoft.com/office/powerpoint/2010/main" val="18396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Pumps </a:t>
            </a:r>
            <a:r>
              <a:rPr lang="en-US" sz="2800" dirty="0"/>
              <a:t>(2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42412"/>
            <a:ext cx="8229600" cy="1744511"/>
          </a:xfrm>
        </p:spPr>
        <p:txBody>
          <a:bodyPr wrap="square" lIns="0" tIns="18000" rIns="0" bIns="18000" anchor="ctr" anchorCtr="0">
            <a:spAutoFit/>
          </a:bodyPr>
          <a:lstStyle/>
          <a:p>
            <a:pPr marL="342900" indent="-342900">
              <a:spcBef>
                <a:spcPts val="600"/>
              </a:spcBef>
            </a:pPr>
            <a:r>
              <a:rPr lang="en-US" sz="2400" dirty="0">
                <a:solidFill>
                  <a:schemeClr val="tx1"/>
                </a:solidFill>
              </a:rPr>
              <a:t>Fixed Displacement Pumps</a:t>
            </a:r>
          </a:p>
          <a:p>
            <a:pPr marL="342900" indent="-342900">
              <a:spcBef>
                <a:spcPts val="600"/>
              </a:spcBef>
            </a:pPr>
            <a:r>
              <a:rPr lang="en-US" sz="2400" dirty="0">
                <a:solidFill>
                  <a:schemeClr val="tx1"/>
                </a:solidFill>
              </a:rPr>
              <a:t>Variable Displacement Pumps</a:t>
            </a:r>
          </a:p>
          <a:p>
            <a:pPr marL="342900" indent="-342900">
              <a:spcBef>
                <a:spcPts val="600"/>
              </a:spcBef>
            </a:pPr>
            <a:r>
              <a:rPr lang="en-US" sz="2400" dirty="0">
                <a:solidFill>
                  <a:schemeClr val="tx1"/>
                </a:solidFill>
              </a:rPr>
              <a:t>Dual-Stage Pumps</a:t>
            </a:r>
          </a:p>
          <a:p>
            <a:pPr marL="342900" indent="-342900">
              <a:spcBef>
                <a:spcPts val="600"/>
              </a:spcBef>
            </a:pPr>
            <a:r>
              <a:rPr lang="en-US" sz="2400" dirty="0">
                <a:solidFill>
                  <a:schemeClr val="tx1"/>
                </a:solidFill>
              </a:rPr>
              <a:t>Chain-Driven Pumps</a:t>
            </a:r>
          </a:p>
        </p:txBody>
      </p:sp>
    </p:spTree>
    <p:extLst>
      <p:ext uri="{BB962C8B-B14F-4D97-AF65-F5344CB8AC3E}">
        <p14:creationId xmlns:p14="http://schemas.microsoft.com/office/powerpoint/2010/main" val="2669243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8497"/>
            <a:ext cx="8229600" cy="1144347"/>
          </a:xfrm>
        </p:spPr>
        <p:txBody>
          <a:bodyPr lIns="0" tIns="18000" rIns="0" bIns="18000" anchor="ctr" anchorCtr="0">
            <a:spAutoFit/>
          </a:bodyPr>
          <a:lstStyle/>
          <a:p>
            <a:r>
              <a:rPr lang="en-US" dirty="0"/>
              <a:t>Frequently Asked Question: What Is a Front Pump? </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761720"/>
            <a:ext cx="8220364" cy="374906"/>
          </a:xfrm>
        </p:spPr>
        <p:txBody>
          <a:bodyPr wrap="square" lIns="0" tIns="18000" rIns="0" bIns="18000" anchor="ctr" anchorCtr="0">
            <a:spAutoFit/>
          </a:bodyPr>
          <a:lstStyle/>
          <a:p>
            <a:pPr marL="0" indent="0">
              <a:buNone/>
            </a:pPr>
            <a:r>
              <a:rPr lang="en-US" sz="2200" b="1" dirty="0">
                <a:solidFill>
                  <a:schemeClr val="tx1"/>
                </a:solidFill>
              </a:rPr>
              <a:t>? Frequently Asked Question</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2291708"/>
            <a:ext cx="8229600" cy="4099002"/>
          </a:xfrm>
        </p:spPr>
        <p:txBody>
          <a:bodyPr lIns="0" tIns="18000" rIns="0" bIns="18000" anchor="ctr" anchorCtr="0">
            <a:spAutoFit/>
          </a:bodyPr>
          <a:lstStyle/>
          <a:p>
            <a:pPr marL="0" indent="0">
              <a:buNone/>
            </a:pPr>
            <a:r>
              <a:rPr lang="en-US" sz="2200" b="1" dirty="0">
                <a:solidFill>
                  <a:schemeClr val="tx1"/>
                </a:solidFill>
              </a:rPr>
              <a:t>What Is a Front Pump?</a:t>
            </a:r>
            <a:r>
              <a:rPr lang="en-US" sz="2200" dirty="0">
                <a:solidFill>
                  <a:schemeClr val="tx1"/>
                </a:solidFill>
              </a:rPr>
              <a:t> The pumps used in automatic transmissions are driven by the torque converter and are located at the front of the transmissions. In the early days of automatic transmissions, manufacturers equipped transmission with a pump that was driven from output shaft and was called the rear pump. The purpose of this pump was to supply fluid under pressure to the governor and fluid circuit when the vehicle was coasting down a hill with the engine at idle speed. It also made it possible to push start the vehicle. When a unit was equipped with a rear pump, it was common terminology to refer to the pump at the front as the “front pump.” This term is still heard today long after the rear pump has been deleted from automatic transmissions.</a:t>
            </a:r>
          </a:p>
        </p:txBody>
      </p:sp>
    </p:spTree>
    <p:extLst>
      <p:ext uri="{BB962C8B-B14F-4D97-AF65-F5344CB8AC3E}">
        <p14:creationId xmlns:p14="http://schemas.microsoft.com/office/powerpoint/2010/main" val="69473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Figure 4.6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5" y="1057820"/>
            <a:ext cx="8229600" cy="1144347"/>
          </a:xfrm>
        </p:spPr>
        <p:txBody>
          <a:bodyPr wrap="square" lIns="0" tIns="18000" rIns="0" bIns="18000" anchor="ctr" anchorCtr="0">
            <a:spAutoFit/>
          </a:bodyPr>
          <a:lstStyle/>
          <a:p>
            <a:pPr marL="0" indent="0">
              <a:spcBef>
                <a:spcPts val="600"/>
              </a:spcBef>
              <a:buNone/>
            </a:pPr>
            <a:r>
              <a:rPr lang="en-US" sz="2400" dirty="0">
                <a:solidFill>
                  <a:schemeClr val="tx1"/>
                </a:solidFill>
              </a:rPr>
              <a:t>Variable displacement vane-type pump. Slide moved to high output position by a spring and decreased pressure comes from the pressure regulator valve</a:t>
            </a:r>
          </a:p>
        </p:txBody>
      </p:sp>
      <p:pic>
        <p:nvPicPr>
          <p:cNvPr id="5" name="Picture 4" descr="A variable displacement vane-type pump is shown.&#10;Long description is available in notes, Press F6.">
            <a:extLst>
              <a:ext uri="{FF2B5EF4-FFF2-40B4-BE49-F238E27FC236}">
                <a16:creationId xmlns:a16="http://schemas.microsoft.com/office/drawing/2014/main" id="{015500F5-F95D-606F-1321-0D8757629A64}"/>
              </a:ext>
            </a:extLst>
          </p:cNvPr>
          <p:cNvPicPr>
            <a:picLocks noChangeAspect="1"/>
          </p:cNvPicPr>
          <p:nvPr/>
        </p:nvPicPr>
        <p:blipFill rotWithShape="1">
          <a:blip r:embed="rId3"/>
          <a:srcRect b="4819"/>
          <a:stretch/>
        </p:blipFill>
        <p:spPr>
          <a:xfrm>
            <a:off x="991119" y="2351202"/>
            <a:ext cx="7179015" cy="3963720"/>
          </a:xfrm>
          <a:prstGeom prst="rect">
            <a:avLst/>
          </a:prstGeom>
        </p:spPr>
      </p:pic>
    </p:spTree>
    <p:extLst>
      <p:ext uri="{BB962C8B-B14F-4D97-AF65-F5344CB8AC3E}">
        <p14:creationId xmlns:p14="http://schemas.microsoft.com/office/powerpoint/2010/main" val="2458147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Figure 4.7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2461491" cy="405683"/>
          </a:xfrm>
        </p:spPr>
        <p:txBody>
          <a:bodyPr wrap="square" lIns="0" tIns="18000" rIns="0" bIns="18000" anchor="ctr" anchorCtr="0">
            <a:spAutoFit/>
          </a:bodyPr>
          <a:lstStyle/>
          <a:p>
            <a:pPr marL="0" indent="0">
              <a:buNone/>
            </a:pPr>
            <a:r>
              <a:rPr lang="en-US" sz="2400" dirty="0">
                <a:solidFill>
                  <a:schemeClr val="tx1"/>
                </a:solidFill>
              </a:rPr>
              <a:t>Dual-Stage Pump</a:t>
            </a:r>
          </a:p>
        </p:txBody>
      </p:sp>
      <p:pic>
        <p:nvPicPr>
          <p:cNvPr id="9" name="Picture 8" descr="A dual-stage external pump is shown. The drive gear has primary gear on the left and secondary gear on the right. There are a few circles and some ridges. There are some slightly elongated shapes near the primary gear.">
            <a:extLst>
              <a:ext uri="{FF2B5EF4-FFF2-40B4-BE49-F238E27FC236}">
                <a16:creationId xmlns:a16="http://schemas.microsoft.com/office/drawing/2014/main" id="{2DF775AC-CE4F-60C1-3E47-3DC07ED219F3}"/>
              </a:ext>
            </a:extLst>
          </p:cNvPr>
          <p:cNvPicPr>
            <a:picLocks noChangeAspect="1"/>
          </p:cNvPicPr>
          <p:nvPr/>
        </p:nvPicPr>
        <p:blipFill rotWithShape="1">
          <a:blip r:embed="rId3"/>
          <a:srcRect b="3970"/>
          <a:stretch/>
        </p:blipFill>
        <p:spPr>
          <a:xfrm>
            <a:off x="4576505" y="929250"/>
            <a:ext cx="3708023" cy="3814086"/>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4861081"/>
            <a:ext cx="8229600" cy="1513679"/>
          </a:xfrm>
        </p:spPr>
        <p:txBody>
          <a:bodyPr lIns="0" tIns="18000" rIns="0" bIns="18000" anchor="ctr" anchorCtr="0">
            <a:spAutoFit/>
          </a:bodyPr>
          <a:lstStyle/>
          <a:p>
            <a:pPr marL="0" indent="0">
              <a:buNone/>
            </a:pPr>
            <a:r>
              <a:rPr lang="en-US" sz="2400" dirty="0">
                <a:solidFill>
                  <a:schemeClr val="tx1"/>
                </a:solidFill>
              </a:rPr>
              <a:t>Dual-stage, external gear pump. Both stages are used at low engine speeds to produce enough fluid for the transmission’s needs. At higher engine speeds, output of the secondary stage is vented.</a:t>
            </a:r>
          </a:p>
        </p:txBody>
      </p:sp>
    </p:spTree>
    <p:extLst>
      <p:ext uri="{BB962C8B-B14F-4D97-AF65-F5344CB8AC3E}">
        <p14:creationId xmlns:p14="http://schemas.microsoft.com/office/powerpoint/2010/main" val="3580714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Figure 4.8</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2862141" cy="405683"/>
          </a:xfrm>
        </p:spPr>
        <p:txBody>
          <a:bodyPr wrap="square" lIns="0" tIns="18000" rIns="0" bIns="18000" anchor="ctr" anchorCtr="0">
            <a:spAutoFit/>
          </a:bodyPr>
          <a:lstStyle/>
          <a:p>
            <a:pPr marL="0" indent="0">
              <a:buNone/>
            </a:pPr>
            <a:r>
              <a:rPr lang="en-US" sz="2400" dirty="0">
                <a:solidFill>
                  <a:schemeClr val="tx1"/>
                </a:solidFill>
              </a:rPr>
              <a:t>Chain-Driven Pump</a:t>
            </a:r>
          </a:p>
        </p:txBody>
      </p:sp>
      <p:pic>
        <p:nvPicPr>
          <p:cNvPr id="6" name="Picture 5" descr="A chain-driven pump is shown.&#10;Long description is available in notes, Press F6.">
            <a:extLst>
              <a:ext uri="{FF2B5EF4-FFF2-40B4-BE49-F238E27FC236}">
                <a16:creationId xmlns:a16="http://schemas.microsoft.com/office/drawing/2014/main" id="{5891A084-CADB-0311-E0C6-792D1A4C56C9}"/>
              </a:ext>
            </a:extLst>
          </p:cNvPr>
          <p:cNvPicPr>
            <a:picLocks noChangeAspect="1"/>
          </p:cNvPicPr>
          <p:nvPr/>
        </p:nvPicPr>
        <p:blipFill rotWithShape="1">
          <a:blip r:embed="rId3"/>
          <a:srcRect b="6190"/>
          <a:stretch/>
        </p:blipFill>
        <p:spPr>
          <a:xfrm>
            <a:off x="4581211" y="987212"/>
            <a:ext cx="3276877" cy="3994721"/>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183768"/>
            <a:ext cx="8229600" cy="1144347"/>
          </a:xfrm>
        </p:spPr>
        <p:txBody>
          <a:bodyPr lIns="0" tIns="18000" rIns="0" bIns="18000" anchor="ctr" anchorCtr="0">
            <a:spAutoFit/>
          </a:bodyPr>
          <a:lstStyle/>
          <a:p>
            <a:pPr marL="0" indent="0">
              <a:buNone/>
            </a:pPr>
            <a:r>
              <a:rPr lang="en-US" sz="2400" dirty="0">
                <a:solidFill>
                  <a:schemeClr val="tx1"/>
                </a:solidFill>
              </a:rPr>
              <a:t>Chain-driven pump allows transaxle to be shorter compared to a conventional pump that is driven by the torque converter.</a:t>
            </a:r>
          </a:p>
        </p:txBody>
      </p:sp>
    </p:spTree>
    <p:extLst>
      <p:ext uri="{BB962C8B-B14F-4D97-AF65-F5344CB8AC3E}">
        <p14:creationId xmlns:p14="http://schemas.microsoft.com/office/powerpoint/2010/main" val="3607267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Hydraulic Valves</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5775" y="1053314"/>
            <a:ext cx="8210550" cy="1744511"/>
          </a:xfrm>
        </p:spPr>
        <p:txBody>
          <a:bodyPr wrap="square" lIns="0" tIns="18000" rIns="0" bIns="18000" anchor="ctr" anchorCtr="0">
            <a:spAutoFit/>
          </a:bodyPr>
          <a:lstStyle/>
          <a:p>
            <a:pPr marL="342900" indent="-342900">
              <a:spcBef>
                <a:spcPts val="600"/>
              </a:spcBef>
            </a:pPr>
            <a:r>
              <a:rPr lang="en-US" sz="2400" dirty="0">
                <a:solidFill>
                  <a:schemeClr val="tx1"/>
                </a:solidFill>
              </a:rPr>
              <a:t>Spool valves</a:t>
            </a:r>
          </a:p>
          <a:p>
            <a:pPr marL="342900" indent="-342900">
              <a:spcBef>
                <a:spcPts val="600"/>
              </a:spcBef>
            </a:pPr>
            <a:r>
              <a:rPr lang="en-US" sz="2400" dirty="0">
                <a:solidFill>
                  <a:schemeClr val="tx1"/>
                </a:solidFill>
              </a:rPr>
              <a:t>Valve Construction</a:t>
            </a:r>
          </a:p>
          <a:p>
            <a:pPr marL="342900" indent="-342900">
              <a:spcBef>
                <a:spcPts val="600"/>
              </a:spcBef>
            </a:pPr>
            <a:r>
              <a:rPr lang="en-US" sz="2400" dirty="0">
                <a:solidFill>
                  <a:schemeClr val="tx1"/>
                </a:solidFill>
              </a:rPr>
              <a:t>Valve Hydraulic Forces</a:t>
            </a:r>
          </a:p>
          <a:p>
            <a:pPr marL="829818" lvl="1" indent="-342900"/>
            <a:r>
              <a:rPr lang="en-US" sz="2400" dirty="0">
                <a:solidFill>
                  <a:schemeClr val="tx1"/>
                </a:solidFill>
              </a:rPr>
              <a:t>The valve area is determined using the formula for the</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1375104" y="2876880"/>
            <a:ext cx="2135849" cy="405683"/>
          </a:xfrm>
        </p:spPr>
        <p:txBody>
          <a:bodyPr wrap="square" lIns="0" tIns="18000" rIns="0" bIns="18000" anchor="ctr" anchorCtr="0">
            <a:spAutoFit/>
          </a:bodyPr>
          <a:lstStyle/>
          <a:p>
            <a:pPr marL="0" lvl="1" indent="0">
              <a:buNone/>
            </a:pPr>
            <a:r>
              <a:rPr lang="en-US" sz="2400" dirty="0">
                <a:solidFill>
                  <a:schemeClr val="tx1"/>
                </a:solidFill>
              </a:rPr>
              <a:t>area of a circle, </a:t>
            </a:r>
          </a:p>
        </p:txBody>
      </p:sp>
      <p:graphicFrame>
        <p:nvGraphicFramePr>
          <p:cNvPr id="6" name="Object 5" descr="Pi times r square.">
            <a:extLst>
              <a:ext uri="{FF2B5EF4-FFF2-40B4-BE49-F238E27FC236}">
                <a16:creationId xmlns:a16="http://schemas.microsoft.com/office/drawing/2014/main" id="{B00D0CDA-D67D-0A7C-0C9C-EE9DA163EE17}"/>
              </a:ext>
            </a:extLst>
          </p:cNvPr>
          <p:cNvGraphicFramePr>
            <a:graphicFrameLocks noChangeAspect="1"/>
          </p:cNvGraphicFramePr>
          <p:nvPr>
            <p:extLst>
              <p:ext uri="{D42A27DB-BD31-4B8C-83A1-F6EECF244321}">
                <p14:modId xmlns:p14="http://schemas.microsoft.com/office/powerpoint/2010/main" val="919023993"/>
              </p:ext>
            </p:extLst>
          </p:nvPr>
        </p:nvGraphicFramePr>
        <p:xfrm>
          <a:off x="3559175" y="2909888"/>
          <a:ext cx="665163" cy="315912"/>
        </p:xfrm>
        <a:graphic>
          <a:graphicData uri="http://schemas.openxmlformats.org/presentationml/2006/ole">
            <mc:AlternateContent xmlns:mc="http://schemas.openxmlformats.org/markup-compatibility/2006">
              <mc:Choice xmlns:v="urn:schemas-microsoft-com:vml" Requires="v">
                <p:oleObj name="Equation" r:id="rId3" imgW="342720" imgH="164880" progId="Equation.DSMT4">
                  <p:embed/>
                </p:oleObj>
              </mc:Choice>
              <mc:Fallback>
                <p:oleObj name="Equation" r:id="rId3" imgW="342720" imgH="164880" progId="Equation.DSMT4">
                  <p:embed/>
                  <p:pic>
                    <p:nvPicPr>
                      <p:cNvPr id="6" name="Object 5">
                        <a:extLst>
                          <a:ext uri="{FF2B5EF4-FFF2-40B4-BE49-F238E27FC236}">
                            <a16:creationId xmlns:a16="http://schemas.microsoft.com/office/drawing/2014/main" id="{B00D0CDA-D67D-0A7C-0C9C-EE9DA163EE17}"/>
                          </a:ext>
                        </a:extLst>
                      </p:cNvPr>
                      <p:cNvPicPr>
                        <a:picLocks noChangeAspect="1" noChangeArrowheads="1"/>
                      </p:cNvPicPr>
                      <p:nvPr/>
                    </p:nvPicPr>
                    <p:blipFill>
                      <a:blip r:embed="rId4"/>
                      <a:srcRect/>
                      <a:stretch>
                        <a:fillRect/>
                      </a:stretch>
                    </p:blipFill>
                    <p:spPr bwMode="auto">
                      <a:xfrm>
                        <a:off x="3559175" y="2909888"/>
                        <a:ext cx="665163" cy="315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85775" y="3364517"/>
            <a:ext cx="8210550" cy="1744511"/>
          </a:xfrm>
        </p:spPr>
        <p:txBody>
          <a:bodyPr wrap="square" lIns="0" tIns="18000" rIns="0" bIns="18000" anchor="ctr" anchorCtr="0">
            <a:spAutoFit/>
          </a:bodyPr>
          <a:lstStyle/>
          <a:p>
            <a:pPr marL="342900" indent="-342900">
              <a:spcBef>
                <a:spcPts val="600"/>
              </a:spcBef>
            </a:pPr>
            <a:r>
              <a:rPr lang="en-US" sz="2400" dirty="0"/>
              <a:t>Valve Categories</a:t>
            </a:r>
          </a:p>
          <a:p>
            <a:pPr marL="829818" lvl="1" indent="-342900"/>
            <a:r>
              <a:rPr lang="en-US" sz="2400" dirty="0"/>
              <a:t>Switch valve</a:t>
            </a:r>
          </a:p>
          <a:p>
            <a:pPr marL="829818" lvl="1" indent="-342900"/>
            <a:r>
              <a:rPr lang="en-US" sz="2400" dirty="0"/>
              <a:t>Servo valve</a:t>
            </a:r>
          </a:p>
          <a:p>
            <a:pPr marL="829818" lvl="1" indent="-342900"/>
            <a:r>
              <a:rPr lang="en-US" sz="2400" dirty="0"/>
              <a:t>Regulator valve</a:t>
            </a:r>
          </a:p>
        </p:txBody>
      </p:sp>
    </p:spTree>
    <p:extLst>
      <p:ext uri="{BB962C8B-B14F-4D97-AF65-F5344CB8AC3E}">
        <p14:creationId xmlns:p14="http://schemas.microsoft.com/office/powerpoint/2010/main" val="3966166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Figure 4.9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5" y="1056216"/>
            <a:ext cx="8229600" cy="405683"/>
          </a:xfrm>
        </p:spPr>
        <p:txBody>
          <a:bodyPr wrap="square" lIns="0" tIns="18000" rIns="0" bIns="18000" anchor="ctr" anchorCtr="0">
            <a:spAutoFit/>
          </a:bodyPr>
          <a:lstStyle/>
          <a:p>
            <a:pPr marL="0" indent="0">
              <a:spcBef>
                <a:spcPts val="600"/>
              </a:spcBef>
              <a:buNone/>
            </a:pPr>
            <a:r>
              <a:rPr lang="en-US" sz="2400" dirty="0">
                <a:solidFill>
                  <a:schemeClr val="tx1"/>
                </a:solidFill>
              </a:rPr>
              <a:t>A spool valve resembles a spool for thread (top).</a:t>
            </a:r>
          </a:p>
        </p:txBody>
      </p:sp>
      <p:pic>
        <p:nvPicPr>
          <p:cNvPr id="5" name="Picture 4" descr="A spool of thread is shown. A spool valve is present which has grooves and lands. The lands are the thick protruding parts of the valve while grooves are the empty spaces between lands.">
            <a:extLst>
              <a:ext uri="{FF2B5EF4-FFF2-40B4-BE49-F238E27FC236}">
                <a16:creationId xmlns:a16="http://schemas.microsoft.com/office/drawing/2014/main" id="{238C34C2-C1DB-C9C5-5613-EB412DEE41A0}"/>
              </a:ext>
            </a:extLst>
          </p:cNvPr>
          <p:cNvPicPr>
            <a:picLocks noChangeAspect="1"/>
          </p:cNvPicPr>
          <p:nvPr/>
        </p:nvPicPr>
        <p:blipFill rotWithShape="1">
          <a:blip r:embed="rId3"/>
          <a:srcRect b="5407"/>
          <a:stretch/>
        </p:blipFill>
        <p:spPr>
          <a:xfrm>
            <a:off x="2571822" y="1640976"/>
            <a:ext cx="4000357" cy="4684349"/>
          </a:xfrm>
          <a:prstGeom prst="rect">
            <a:avLst/>
          </a:prstGeom>
        </p:spPr>
      </p:pic>
    </p:spTree>
    <p:extLst>
      <p:ext uri="{BB962C8B-B14F-4D97-AF65-F5344CB8AC3E}">
        <p14:creationId xmlns:p14="http://schemas.microsoft.com/office/powerpoint/2010/main" val="3259644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Figure 4.10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5" y="1052702"/>
            <a:ext cx="8229600" cy="775015"/>
          </a:xfrm>
        </p:spPr>
        <p:txBody>
          <a:bodyPr wrap="square" lIns="0" tIns="18000" rIns="0" bIns="18000" anchor="ctr" anchorCtr="0">
            <a:spAutoFit/>
          </a:bodyPr>
          <a:lstStyle/>
          <a:p>
            <a:pPr marL="0" indent="0">
              <a:spcBef>
                <a:spcPts val="600"/>
              </a:spcBef>
              <a:buNone/>
            </a:pPr>
            <a:r>
              <a:rPr lang="en-US" sz="2400" dirty="0">
                <a:solidFill>
                  <a:schemeClr val="tx1"/>
                </a:solidFill>
              </a:rPr>
              <a:t>A spool valve and its bore. Note the names of the various parts</a:t>
            </a:r>
          </a:p>
        </p:txBody>
      </p:sp>
      <p:pic>
        <p:nvPicPr>
          <p:cNvPr id="10" name="Picture 9" descr="The inner structure of a spool valve is shown.&#10;Long description is available in notes, Press F6.">
            <a:extLst>
              <a:ext uri="{FF2B5EF4-FFF2-40B4-BE49-F238E27FC236}">
                <a16:creationId xmlns:a16="http://schemas.microsoft.com/office/drawing/2014/main" id="{3823626B-3305-9935-1AAE-B9C101DB77AF}"/>
              </a:ext>
            </a:extLst>
          </p:cNvPr>
          <p:cNvPicPr>
            <a:picLocks noChangeAspect="1"/>
          </p:cNvPicPr>
          <p:nvPr/>
        </p:nvPicPr>
        <p:blipFill rotWithShape="1">
          <a:blip r:embed="rId3"/>
          <a:srcRect b="5736"/>
          <a:stretch/>
        </p:blipFill>
        <p:spPr>
          <a:xfrm>
            <a:off x="1790903" y="2073822"/>
            <a:ext cx="5562196" cy="4243124"/>
          </a:xfrm>
          <a:prstGeom prst="rect">
            <a:avLst/>
          </a:prstGeom>
        </p:spPr>
      </p:pic>
    </p:spTree>
    <p:extLst>
      <p:ext uri="{BB962C8B-B14F-4D97-AF65-F5344CB8AC3E}">
        <p14:creationId xmlns:p14="http://schemas.microsoft.com/office/powerpoint/2010/main" val="99303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9700"/>
            <a:ext cx="8212347" cy="2829424"/>
          </a:xfrm>
        </p:spPr>
        <p:txBody>
          <a:bodyPr lIns="0" tIns="18000" rIns="0" bIns="18000" anchor="ctr" anchorCtr="0">
            <a:spAutoFit/>
          </a:bodyPr>
          <a:lstStyle/>
          <a:p>
            <a:pPr marL="534988" indent="-534988">
              <a:buNone/>
            </a:pPr>
            <a:r>
              <a:rPr lang="en-US" sz="2400" b="1" dirty="0">
                <a:solidFill>
                  <a:srgbClr val="007FA3"/>
                </a:solidFill>
              </a:rPr>
              <a:t>4.1</a:t>
            </a:r>
            <a:r>
              <a:rPr lang="en-US" sz="2400" dirty="0">
                <a:solidFill>
                  <a:schemeClr val="tx1"/>
                </a:solidFill>
              </a:rPr>
              <a:t> Discuss hydraulic principles and Pascal’s Law.</a:t>
            </a:r>
          </a:p>
          <a:p>
            <a:pPr marL="534988" indent="-534988">
              <a:buNone/>
            </a:pPr>
            <a:r>
              <a:rPr lang="en-US" sz="2400" b="1" dirty="0">
                <a:solidFill>
                  <a:srgbClr val="007FA3"/>
                </a:solidFill>
              </a:rPr>
              <a:t>4.2</a:t>
            </a:r>
            <a:r>
              <a:rPr lang="en-US" sz="2400" dirty="0">
                <a:solidFill>
                  <a:schemeClr val="tx1"/>
                </a:solidFill>
              </a:rPr>
              <a:t> Describe the types and operation of automatic transmission/transaxle pumps.</a:t>
            </a:r>
          </a:p>
          <a:p>
            <a:pPr marL="534988" indent="-534988">
              <a:buNone/>
            </a:pPr>
            <a:r>
              <a:rPr lang="en-US" sz="2400" b="1" dirty="0">
                <a:solidFill>
                  <a:srgbClr val="007FA3"/>
                </a:solidFill>
              </a:rPr>
              <a:t>4.3</a:t>
            </a:r>
            <a:r>
              <a:rPr lang="en-US" sz="2400" dirty="0">
                <a:solidFill>
                  <a:schemeClr val="tx1"/>
                </a:solidFill>
              </a:rPr>
              <a:t> Explain the different methods for controlling fluid flow and regulating pressure.</a:t>
            </a:r>
          </a:p>
          <a:p>
            <a:pPr marL="534988" indent="-534988">
              <a:buNone/>
            </a:pPr>
            <a:r>
              <a:rPr lang="en-US" sz="2400" b="1" dirty="0">
                <a:solidFill>
                  <a:srgbClr val="007FA3"/>
                </a:solidFill>
              </a:rPr>
              <a:t>4.4</a:t>
            </a:r>
            <a:r>
              <a:rPr lang="en-US" sz="2400" dirty="0">
                <a:solidFill>
                  <a:schemeClr val="tx1"/>
                </a:solidFill>
              </a:rPr>
              <a:t> Identify the types of hydraulic seals.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Shift Valve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hift_valve">
            <a:hlinkClick r:id="" action="ppaction://media"/>
            <a:extLst>
              <a:ext uri="{FF2B5EF4-FFF2-40B4-BE49-F238E27FC236}">
                <a16:creationId xmlns:a16="http://schemas.microsoft.com/office/drawing/2014/main" id="{FC122988-FAD5-DD20-8820-89B284B0E3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252" y="1183907"/>
            <a:ext cx="8959495" cy="5039716"/>
          </a:xfrm>
          <a:prstGeom prst="rect">
            <a:avLst/>
          </a:prstGeom>
        </p:spPr>
      </p:pic>
    </p:spTree>
    <p:extLst>
      <p:ext uri="{BB962C8B-B14F-4D97-AF65-F5344CB8AC3E}">
        <p14:creationId xmlns:p14="http://schemas.microsoft.com/office/powerpoint/2010/main" val="221376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Figure 4.11</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4452" y="1055265"/>
            <a:ext cx="2216990" cy="405683"/>
          </a:xfrm>
        </p:spPr>
        <p:txBody>
          <a:bodyPr wrap="square" lIns="0" tIns="18000" rIns="0" bIns="18000" anchor="ctr" anchorCtr="0">
            <a:spAutoFit/>
          </a:bodyPr>
          <a:lstStyle/>
          <a:p>
            <a:pPr marL="0" indent="0">
              <a:spcBef>
                <a:spcPts val="600"/>
              </a:spcBef>
              <a:buNone/>
            </a:pPr>
            <a:r>
              <a:rPr lang="en-US" sz="2400" dirty="0">
                <a:solidFill>
                  <a:schemeClr val="tx1"/>
                </a:solidFill>
              </a:rPr>
              <a:t>Reaction Faces </a:t>
            </a:r>
          </a:p>
        </p:txBody>
      </p:sp>
      <p:sp>
        <p:nvSpPr>
          <p:cNvPr id="4" name="Content Placeholder 3">
            <a:extLst>
              <a:ext uri="{FF2B5EF4-FFF2-40B4-BE49-F238E27FC236}">
                <a16:creationId xmlns:a16="http://schemas.microsoft.com/office/drawing/2014/main" id="{6F71DC96-9741-95C1-ABC8-D1CB57D46FFC}"/>
              </a:ext>
            </a:extLst>
          </p:cNvPr>
          <p:cNvSpPr>
            <a:spLocks noGrp="1"/>
          </p:cNvSpPr>
          <p:nvPr>
            <p:ph sz="quarter" idx="14"/>
          </p:nvPr>
        </p:nvSpPr>
        <p:spPr>
          <a:xfrm>
            <a:off x="474452" y="4922433"/>
            <a:ext cx="8229600" cy="1144347"/>
          </a:xfrm>
        </p:spPr>
        <p:txBody>
          <a:bodyPr lIns="0" tIns="18000" rIns="0" bIns="18000" anchor="ctr" anchorCtr="0">
            <a:spAutoFit/>
          </a:bodyPr>
          <a:lstStyle/>
          <a:p>
            <a:pPr marL="0" indent="0">
              <a:spcBef>
                <a:spcPts val="600"/>
              </a:spcBef>
              <a:buNone/>
            </a:pPr>
            <a:r>
              <a:rPr lang="en-US" sz="2400" dirty="0">
                <a:solidFill>
                  <a:schemeClr val="tx1"/>
                </a:solidFill>
              </a:rPr>
              <a:t>This valve spool has four possible hydraulic reaction faces. The areas are calculated like those of any other circular surface</a:t>
            </a:r>
            <a:endParaRPr lang="en-IN" sz="2400" dirty="0">
              <a:solidFill>
                <a:schemeClr val="tx1"/>
              </a:solidFill>
            </a:endParaRPr>
          </a:p>
        </p:txBody>
      </p:sp>
      <p:sp>
        <p:nvSpPr>
          <p:cNvPr id="6" name="Content Placeholder 5">
            <a:extLst>
              <a:ext uri="{FF2B5EF4-FFF2-40B4-BE49-F238E27FC236}">
                <a16:creationId xmlns:a16="http://schemas.microsoft.com/office/drawing/2014/main" id="{8C258116-BA22-D729-E974-89611D5027A8}"/>
              </a:ext>
            </a:extLst>
          </p:cNvPr>
          <p:cNvSpPr>
            <a:spLocks noGrp="1"/>
          </p:cNvSpPr>
          <p:nvPr>
            <p:ph sz="quarter" idx="16"/>
          </p:nvPr>
        </p:nvSpPr>
        <p:spPr>
          <a:xfrm>
            <a:off x="477181" y="5935510"/>
            <a:ext cx="2386791" cy="405683"/>
          </a:xfrm>
        </p:spPr>
        <p:txBody>
          <a:bodyPr wrap="square" lIns="0" tIns="18000" rIns="0" bIns="18000" anchor="ctr" anchorCtr="0">
            <a:spAutoFit/>
          </a:bodyPr>
          <a:lstStyle/>
          <a:p>
            <a:pPr marL="0" indent="0">
              <a:spcBef>
                <a:spcPts val="600"/>
              </a:spcBef>
              <a:buNone/>
            </a:pPr>
            <a:r>
              <a:rPr lang="en-US" sz="2400" dirty="0">
                <a:solidFill>
                  <a:schemeClr val="tx1"/>
                </a:solidFill>
              </a:rPr>
              <a:t>using the formula</a:t>
            </a:r>
            <a:endParaRPr lang="en-IN" sz="2400" dirty="0">
              <a:solidFill>
                <a:schemeClr val="tx1"/>
              </a:solidFill>
            </a:endParaRPr>
          </a:p>
        </p:txBody>
      </p:sp>
      <p:graphicFrame>
        <p:nvGraphicFramePr>
          <p:cNvPr id="9" name="Object 8" descr="Pi times r square.">
            <a:extLst>
              <a:ext uri="{FF2B5EF4-FFF2-40B4-BE49-F238E27FC236}">
                <a16:creationId xmlns:a16="http://schemas.microsoft.com/office/drawing/2014/main" id="{40BD4F7A-CAFE-CEBA-BF0D-DF7F5DEE5944}"/>
              </a:ext>
            </a:extLst>
          </p:cNvPr>
          <p:cNvGraphicFramePr>
            <a:graphicFrameLocks noChangeAspect="1"/>
          </p:cNvGraphicFramePr>
          <p:nvPr>
            <p:extLst>
              <p:ext uri="{D42A27DB-BD31-4B8C-83A1-F6EECF244321}">
                <p14:modId xmlns:p14="http://schemas.microsoft.com/office/powerpoint/2010/main" val="2842779495"/>
              </p:ext>
            </p:extLst>
          </p:nvPr>
        </p:nvGraphicFramePr>
        <p:xfrm>
          <a:off x="2947988" y="5970588"/>
          <a:ext cx="590550" cy="341312"/>
        </p:xfrm>
        <a:graphic>
          <a:graphicData uri="http://schemas.openxmlformats.org/presentationml/2006/ole">
            <mc:AlternateContent xmlns:mc="http://schemas.openxmlformats.org/markup-compatibility/2006">
              <mc:Choice xmlns:v="urn:schemas-microsoft-com:vml" Requires="v">
                <p:oleObj name="Equation" r:id="rId3" imgW="304560" imgH="177480" progId="Equation.DSMT4">
                  <p:embed/>
                </p:oleObj>
              </mc:Choice>
              <mc:Fallback>
                <p:oleObj name="Equation" r:id="rId3" imgW="304560" imgH="177480" progId="Equation.DSMT4">
                  <p:embed/>
                  <p:pic>
                    <p:nvPicPr>
                      <p:cNvPr id="6" name="Object 5">
                        <a:extLst>
                          <a:ext uri="{FF2B5EF4-FFF2-40B4-BE49-F238E27FC236}">
                            <a16:creationId xmlns:a16="http://schemas.microsoft.com/office/drawing/2014/main" id="{B00D0CDA-D67D-0A7C-0C9C-EE9DA163EE17}"/>
                          </a:ext>
                        </a:extLst>
                      </p:cNvPr>
                      <p:cNvPicPr>
                        <a:picLocks noChangeAspect="1" noChangeArrowheads="1"/>
                      </p:cNvPicPr>
                      <p:nvPr/>
                    </p:nvPicPr>
                    <p:blipFill>
                      <a:blip r:embed="rId4"/>
                      <a:srcRect/>
                      <a:stretch>
                        <a:fillRect/>
                      </a:stretch>
                    </p:blipFill>
                    <p:spPr bwMode="auto">
                      <a:xfrm>
                        <a:off x="2947988" y="5970588"/>
                        <a:ext cx="590550" cy="341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descr="The dimensions of a valve spool are shown.&#10;Long description is available in notes, Press F6.">
            <a:extLst>
              <a:ext uri="{FF2B5EF4-FFF2-40B4-BE49-F238E27FC236}">
                <a16:creationId xmlns:a16="http://schemas.microsoft.com/office/drawing/2014/main" id="{0D3AD30E-862D-8649-6C92-EA80DB80082B}"/>
              </a:ext>
            </a:extLst>
          </p:cNvPr>
          <p:cNvPicPr>
            <a:picLocks noChangeAspect="1"/>
          </p:cNvPicPr>
          <p:nvPr/>
        </p:nvPicPr>
        <p:blipFill rotWithShape="1">
          <a:blip r:embed="rId5"/>
          <a:srcRect b="4163"/>
          <a:stretch/>
        </p:blipFill>
        <p:spPr>
          <a:xfrm>
            <a:off x="5247162" y="967560"/>
            <a:ext cx="3134856" cy="4000624"/>
          </a:xfrm>
          <a:prstGeom prst="rect">
            <a:avLst/>
          </a:prstGeom>
        </p:spPr>
      </p:pic>
    </p:spTree>
    <p:extLst>
      <p:ext uri="{BB962C8B-B14F-4D97-AF65-F5344CB8AC3E}">
        <p14:creationId xmlns:p14="http://schemas.microsoft.com/office/powerpoint/2010/main" val="665016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Valve Body </a:t>
            </a:r>
            <a:r>
              <a:rPr lang="en-US" sz="2800" dirty="0"/>
              <a:t>(1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9194"/>
            <a:ext cx="8215747" cy="3083340"/>
          </a:xfrm>
        </p:spPr>
        <p:txBody>
          <a:bodyPr wrap="square" lIns="0" tIns="18000" rIns="0" bIns="18000" anchor="ctr" anchorCtr="0">
            <a:spAutoFit/>
          </a:bodyPr>
          <a:lstStyle/>
          <a:p>
            <a:pPr marL="342900" indent="-342900">
              <a:spcBef>
                <a:spcPts val="600"/>
              </a:spcBef>
            </a:pPr>
            <a:r>
              <a:rPr lang="en-US" sz="2400" dirty="0">
                <a:solidFill>
                  <a:schemeClr val="tx1"/>
                </a:solidFill>
              </a:rPr>
              <a:t>Location of Valve Bodies</a:t>
            </a:r>
          </a:p>
          <a:p>
            <a:pPr marL="342900" indent="-342900">
              <a:spcBef>
                <a:spcPts val="600"/>
              </a:spcBef>
            </a:pPr>
            <a:r>
              <a:rPr lang="en-US" sz="2400" dirty="0">
                <a:solidFill>
                  <a:schemeClr val="tx1"/>
                </a:solidFill>
              </a:rPr>
              <a:t>Functions of a Valve Body</a:t>
            </a:r>
          </a:p>
          <a:p>
            <a:pPr marL="829818" lvl="1" indent="-342900"/>
            <a:r>
              <a:rPr lang="en-US" sz="2400" dirty="0">
                <a:solidFill>
                  <a:schemeClr val="tx1"/>
                </a:solidFill>
              </a:rPr>
              <a:t>Control fluid pressures</a:t>
            </a:r>
          </a:p>
          <a:p>
            <a:pPr marL="829818" lvl="1" indent="-342900"/>
            <a:r>
              <a:rPr lang="en-US" sz="2400" dirty="0">
                <a:solidFill>
                  <a:schemeClr val="tx1"/>
                </a:solidFill>
              </a:rPr>
              <a:t>Schedule shifts to optimize engine performance</a:t>
            </a:r>
          </a:p>
          <a:p>
            <a:pPr marL="829818" lvl="1" indent="-342900"/>
            <a:r>
              <a:rPr lang="en-US" sz="2400" dirty="0">
                <a:solidFill>
                  <a:schemeClr val="tx1"/>
                </a:solidFill>
              </a:rPr>
              <a:t>Safely shift into reverse when requested</a:t>
            </a:r>
          </a:p>
          <a:p>
            <a:pPr marL="829818" lvl="1" indent="-342900"/>
            <a:r>
              <a:rPr lang="en-US" sz="2400" dirty="0">
                <a:solidFill>
                  <a:schemeClr val="tx1"/>
                </a:solidFill>
              </a:rPr>
              <a:t>Provide driver control of the operating ranges</a:t>
            </a:r>
          </a:p>
          <a:p>
            <a:pPr marL="829818" lvl="1" indent="-342900"/>
            <a:r>
              <a:rPr lang="en-US" sz="2400" dirty="0">
                <a:solidFill>
                  <a:schemeClr val="tx1"/>
                </a:solidFill>
              </a:rPr>
              <a:t>Provide for proper shift timing</a:t>
            </a:r>
          </a:p>
        </p:txBody>
      </p:sp>
    </p:spTree>
    <p:extLst>
      <p:ext uri="{BB962C8B-B14F-4D97-AF65-F5344CB8AC3E}">
        <p14:creationId xmlns:p14="http://schemas.microsoft.com/office/powerpoint/2010/main" val="398396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Valve Body </a:t>
            </a:r>
            <a:r>
              <a:rPr lang="en-US" sz="2800" dirty="0"/>
              <a:t>(2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5681"/>
            <a:ext cx="8215747" cy="3452671"/>
          </a:xfrm>
        </p:spPr>
        <p:txBody>
          <a:bodyPr wrap="square" lIns="0" tIns="18000" rIns="0" bIns="18000" anchor="ctr" anchorCtr="0">
            <a:spAutoFit/>
          </a:bodyPr>
          <a:lstStyle/>
          <a:p>
            <a:pPr marL="829818" lvl="1" indent="-342900"/>
            <a:r>
              <a:rPr lang="en-US" sz="2400" dirty="0">
                <a:solidFill>
                  <a:schemeClr val="tx1"/>
                </a:solidFill>
              </a:rPr>
              <a:t>Provide engine braking to help control vehicle speed on downgrades</a:t>
            </a:r>
          </a:p>
          <a:p>
            <a:pPr marL="829818" lvl="1" indent="-342900"/>
            <a:r>
              <a:rPr lang="en-US" sz="2400" dirty="0">
                <a:solidFill>
                  <a:schemeClr val="tx1"/>
                </a:solidFill>
              </a:rPr>
              <a:t>Lock or unlock the torque converter clutch</a:t>
            </a:r>
          </a:p>
          <a:p>
            <a:pPr marL="342900" indent="-342900">
              <a:spcBef>
                <a:spcPts val="600"/>
              </a:spcBef>
            </a:pPr>
            <a:r>
              <a:rPr lang="en-US" sz="2400" dirty="0">
                <a:solidFill>
                  <a:schemeClr val="tx1"/>
                </a:solidFill>
              </a:rPr>
              <a:t>Valve Body Parts</a:t>
            </a:r>
          </a:p>
          <a:p>
            <a:pPr marL="829818" lvl="1" indent="-342900"/>
            <a:r>
              <a:rPr lang="en-US" sz="2400" dirty="0">
                <a:solidFill>
                  <a:schemeClr val="tx1"/>
                </a:solidFill>
              </a:rPr>
              <a:t>Case side</a:t>
            </a:r>
          </a:p>
          <a:p>
            <a:pPr marL="829818" lvl="1" indent="-342900"/>
            <a:r>
              <a:rPr lang="en-US" sz="2400" dirty="0">
                <a:solidFill>
                  <a:schemeClr val="tx1"/>
                </a:solidFill>
              </a:rPr>
              <a:t>Separator plate</a:t>
            </a:r>
          </a:p>
          <a:p>
            <a:pPr marL="829818" lvl="1" indent="-342900"/>
            <a:r>
              <a:rPr lang="en-US" sz="2400" dirty="0">
                <a:solidFill>
                  <a:schemeClr val="tx1"/>
                </a:solidFill>
              </a:rPr>
              <a:t>Valve body side</a:t>
            </a:r>
          </a:p>
          <a:p>
            <a:pPr marL="829818" lvl="1" indent="-342900"/>
            <a:r>
              <a:rPr lang="en-US" sz="2400" dirty="0">
                <a:solidFill>
                  <a:schemeClr val="tx1"/>
                </a:solidFill>
              </a:rPr>
              <a:t>Valves and circuits</a:t>
            </a:r>
          </a:p>
        </p:txBody>
      </p:sp>
    </p:spTree>
    <p:extLst>
      <p:ext uri="{BB962C8B-B14F-4D97-AF65-F5344CB8AC3E}">
        <p14:creationId xmlns:p14="http://schemas.microsoft.com/office/powerpoint/2010/main" val="2108746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4.12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2715492" cy="405683"/>
          </a:xfrm>
        </p:spPr>
        <p:txBody>
          <a:bodyPr wrap="square" lIns="0" tIns="18000" rIns="0" bIns="18000" anchor="ctr" anchorCtr="0">
            <a:spAutoFit/>
          </a:bodyPr>
          <a:lstStyle/>
          <a:p>
            <a:pPr marL="0" indent="0">
              <a:buNone/>
            </a:pPr>
            <a:r>
              <a:rPr lang="en-US" sz="2400" dirty="0">
                <a:solidFill>
                  <a:schemeClr val="tx1"/>
                </a:solidFill>
              </a:rPr>
              <a:t>Typical Valve Body</a:t>
            </a:r>
          </a:p>
        </p:txBody>
      </p:sp>
      <p:pic>
        <p:nvPicPr>
          <p:cNvPr id="6" name="Picture 5" descr="A transaxle is shown.&#10;Long description is available in notes, Press F6.">
            <a:extLst>
              <a:ext uri="{FF2B5EF4-FFF2-40B4-BE49-F238E27FC236}">
                <a16:creationId xmlns:a16="http://schemas.microsoft.com/office/drawing/2014/main" id="{F7B624DD-8AE9-ED29-B198-B2AA1FD09B60}"/>
              </a:ext>
            </a:extLst>
          </p:cNvPr>
          <p:cNvPicPr>
            <a:picLocks noChangeAspect="1"/>
          </p:cNvPicPr>
          <p:nvPr/>
        </p:nvPicPr>
        <p:blipFill rotWithShape="1">
          <a:blip r:embed="rId3"/>
          <a:srcRect b="7737"/>
          <a:stretch/>
        </p:blipFill>
        <p:spPr>
          <a:xfrm>
            <a:off x="1956944" y="1645525"/>
            <a:ext cx="5243265" cy="3500645"/>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394313"/>
            <a:ext cx="8229600" cy="775015"/>
          </a:xfrm>
        </p:spPr>
        <p:txBody>
          <a:bodyPr lIns="0" tIns="18000" rIns="0" bIns="18000" anchor="ctr" anchorCtr="0">
            <a:spAutoFit/>
          </a:bodyPr>
          <a:lstStyle/>
          <a:p>
            <a:pPr marL="342900" indent="-342900"/>
            <a:r>
              <a:rPr lang="en-US" sz="2400" dirty="0">
                <a:solidFill>
                  <a:schemeClr val="tx1"/>
                </a:solidFill>
              </a:rPr>
              <a:t>A typical valve body as installed on a </a:t>
            </a:r>
            <a:r>
              <a:rPr lang="en-US" sz="2400" spc="-300" dirty="0">
                <a:solidFill>
                  <a:schemeClr val="tx1"/>
                </a:solidFill>
              </a:rPr>
              <a:t>G </a:t>
            </a:r>
            <a:r>
              <a:rPr lang="en-US" sz="2400" dirty="0">
                <a:solidFill>
                  <a:schemeClr val="tx1"/>
                </a:solidFill>
              </a:rPr>
              <a:t>M 4T65-E transaxle</a:t>
            </a:r>
          </a:p>
        </p:txBody>
      </p:sp>
    </p:spTree>
    <p:extLst>
      <p:ext uri="{BB962C8B-B14F-4D97-AF65-F5344CB8AC3E}">
        <p14:creationId xmlns:p14="http://schemas.microsoft.com/office/powerpoint/2010/main" val="2306714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4.13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64846"/>
            <a:ext cx="3103681" cy="405683"/>
          </a:xfrm>
        </p:spPr>
        <p:txBody>
          <a:bodyPr wrap="square" lIns="0" tIns="18000" rIns="0" bIns="18000" anchor="ctr" anchorCtr="0">
            <a:spAutoFit/>
          </a:bodyPr>
          <a:lstStyle/>
          <a:p>
            <a:pPr marL="0" indent="0">
              <a:buNone/>
            </a:pPr>
            <a:r>
              <a:rPr lang="en-US" sz="2400" dirty="0">
                <a:solidFill>
                  <a:schemeClr val="tx1"/>
                </a:solidFill>
              </a:rPr>
              <a:t>Valve Body Passages</a:t>
            </a:r>
          </a:p>
        </p:txBody>
      </p:sp>
      <p:pic>
        <p:nvPicPr>
          <p:cNvPr id="8" name="Picture 7" descr="An upper valve body is shown. There is a round depression surrounded by fluid passages. The whole plate has a border of a ridge alternating with a screw hole. The other side of the valve body shows a circular structure with an extension on each end.">
            <a:extLst>
              <a:ext uri="{FF2B5EF4-FFF2-40B4-BE49-F238E27FC236}">
                <a16:creationId xmlns:a16="http://schemas.microsoft.com/office/drawing/2014/main" id="{74A8FEC6-BBF3-22BE-649A-9E6134B9B298}"/>
              </a:ext>
            </a:extLst>
          </p:cNvPr>
          <p:cNvPicPr>
            <a:picLocks noChangeAspect="1"/>
          </p:cNvPicPr>
          <p:nvPr/>
        </p:nvPicPr>
        <p:blipFill rotWithShape="1">
          <a:blip r:embed="rId3"/>
          <a:srcRect b="6016"/>
          <a:stretch/>
        </p:blipFill>
        <p:spPr>
          <a:xfrm>
            <a:off x="2048192" y="1602741"/>
            <a:ext cx="5047625" cy="3686207"/>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394313"/>
            <a:ext cx="8229600" cy="775015"/>
          </a:xfrm>
        </p:spPr>
        <p:txBody>
          <a:bodyPr lIns="0" tIns="18000" rIns="0" bIns="18000" anchor="ctr" anchorCtr="0">
            <a:spAutoFit/>
          </a:bodyPr>
          <a:lstStyle/>
          <a:p>
            <a:pPr marL="0" indent="0">
              <a:buNone/>
            </a:pPr>
            <a:r>
              <a:rPr lang="en-US" sz="2400" dirty="0">
                <a:solidFill>
                  <a:schemeClr val="tx1"/>
                </a:solidFill>
              </a:rPr>
              <a:t>A typical upper valve body showing the fluid passages (“worm holes”).</a:t>
            </a:r>
          </a:p>
        </p:txBody>
      </p:sp>
    </p:spTree>
    <p:extLst>
      <p:ext uri="{BB962C8B-B14F-4D97-AF65-F5344CB8AC3E}">
        <p14:creationId xmlns:p14="http://schemas.microsoft.com/office/powerpoint/2010/main" val="408225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Inspect Valve Body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nspect_valve_body">
            <a:hlinkClick r:id="" action="ppaction://media"/>
            <a:extLst>
              <a:ext uri="{FF2B5EF4-FFF2-40B4-BE49-F238E27FC236}">
                <a16:creationId xmlns:a16="http://schemas.microsoft.com/office/drawing/2014/main" id="{2D3CAAB5-0927-512D-1207-09504547B5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900" y="1193533"/>
            <a:ext cx="9008100" cy="5067056"/>
          </a:xfrm>
          <a:prstGeom prst="rect">
            <a:avLst/>
          </a:prstGeom>
        </p:spPr>
      </p:pic>
    </p:spTree>
    <p:extLst>
      <p:ext uri="{BB962C8B-B14F-4D97-AF65-F5344CB8AC3E}">
        <p14:creationId xmlns:p14="http://schemas.microsoft.com/office/powerpoint/2010/main" val="193303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Pressure Regulation</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9191"/>
            <a:ext cx="8215747" cy="3083340"/>
          </a:xfrm>
        </p:spPr>
        <p:txBody>
          <a:bodyPr wrap="square" lIns="0" tIns="18000" rIns="0" bIns="18000" anchor="ctr" anchorCtr="0">
            <a:spAutoFit/>
          </a:bodyPr>
          <a:lstStyle/>
          <a:p>
            <a:pPr marL="342900" indent="-342900">
              <a:spcBef>
                <a:spcPts val="600"/>
              </a:spcBef>
            </a:pPr>
            <a:r>
              <a:rPr lang="en-US" sz="2400" dirty="0">
                <a:solidFill>
                  <a:schemeClr val="tx1"/>
                </a:solidFill>
              </a:rPr>
              <a:t>Pressure Regulator Valve, </a:t>
            </a:r>
            <a:r>
              <a:rPr lang="en-US" sz="2400" b="1" dirty="0">
                <a:solidFill>
                  <a:schemeClr val="tx1"/>
                </a:solidFill>
              </a:rPr>
              <a:t>Figure 4.14</a:t>
            </a:r>
          </a:p>
          <a:p>
            <a:pPr marL="829818" lvl="1" indent="-342900"/>
            <a:r>
              <a:rPr lang="en-US" sz="2400" dirty="0">
                <a:solidFill>
                  <a:schemeClr val="tx1"/>
                </a:solidFill>
              </a:rPr>
              <a:t>Exhaust</a:t>
            </a:r>
          </a:p>
          <a:p>
            <a:pPr marL="829818" lvl="1" indent="-342900"/>
            <a:r>
              <a:rPr lang="en-US" sz="2400" dirty="0">
                <a:solidFill>
                  <a:schemeClr val="tx1"/>
                </a:solidFill>
              </a:rPr>
              <a:t>Pressure relief valve</a:t>
            </a:r>
          </a:p>
          <a:p>
            <a:pPr marL="342900" indent="-342900">
              <a:spcBef>
                <a:spcPts val="600"/>
              </a:spcBef>
            </a:pPr>
            <a:r>
              <a:rPr lang="en-US" sz="2400" dirty="0">
                <a:solidFill>
                  <a:schemeClr val="tx1"/>
                </a:solidFill>
              </a:rPr>
              <a:t>Typical Pressures</a:t>
            </a:r>
          </a:p>
          <a:p>
            <a:pPr marL="829818" lvl="1" indent="-342900"/>
            <a:r>
              <a:rPr lang="en-US" sz="2400" dirty="0">
                <a:solidFill>
                  <a:schemeClr val="tx1"/>
                </a:solidFill>
              </a:rPr>
              <a:t>Normal line pressure</a:t>
            </a:r>
          </a:p>
          <a:p>
            <a:pPr marL="829818" lvl="1" indent="-342900"/>
            <a:r>
              <a:rPr lang="en-US" sz="2400" dirty="0">
                <a:solidFill>
                  <a:schemeClr val="tx1"/>
                </a:solidFill>
              </a:rPr>
              <a:t>Wide open throttle</a:t>
            </a:r>
          </a:p>
          <a:p>
            <a:pPr marL="829818" lvl="1" indent="-342900"/>
            <a:r>
              <a:rPr lang="en-US" sz="2400" dirty="0">
                <a:solidFill>
                  <a:schemeClr val="tx1"/>
                </a:solidFill>
              </a:rPr>
              <a:t>Reverse or manual low</a:t>
            </a:r>
          </a:p>
        </p:txBody>
      </p:sp>
    </p:spTree>
    <p:extLst>
      <p:ext uri="{BB962C8B-B14F-4D97-AF65-F5344CB8AC3E}">
        <p14:creationId xmlns:p14="http://schemas.microsoft.com/office/powerpoint/2010/main" val="777943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4.14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64846"/>
            <a:ext cx="2758625" cy="405683"/>
          </a:xfrm>
        </p:spPr>
        <p:txBody>
          <a:bodyPr wrap="square" lIns="0" tIns="18000" rIns="0" bIns="18000" anchor="ctr" anchorCtr="0">
            <a:spAutoFit/>
          </a:bodyPr>
          <a:lstStyle/>
          <a:p>
            <a:pPr marL="0" indent="0">
              <a:buNone/>
            </a:pPr>
            <a:r>
              <a:rPr lang="en-US" sz="2400" dirty="0">
                <a:solidFill>
                  <a:schemeClr val="tx1"/>
                </a:solidFill>
              </a:rPr>
              <a:t>Pressure Regulator</a:t>
            </a:r>
          </a:p>
        </p:txBody>
      </p:sp>
      <p:pic>
        <p:nvPicPr>
          <p:cNvPr id="6" name="Picture 5" descr="A pressure regulator valve is shown.&#10;Long description is available in notes, Press F6.">
            <a:extLst>
              <a:ext uri="{FF2B5EF4-FFF2-40B4-BE49-F238E27FC236}">
                <a16:creationId xmlns:a16="http://schemas.microsoft.com/office/drawing/2014/main" id="{6C56B512-C3C1-C255-71BA-38BB1E74A5F0}"/>
              </a:ext>
            </a:extLst>
          </p:cNvPr>
          <p:cNvPicPr>
            <a:picLocks noChangeAspect="1"/>
          </p:cNvPicPr>
          <p:nvPr/>
        </p:nvPicPr>
        <p:blipFill rotWithShape="1">
          <a:blip r:embed="rId3"/>
          <a:srcRect b="6413"/>
          <a:stretch/>
        </p:blipFill>
        <p:spPr>
          <a:xfrm>
            <a:off x="2504669" y="1593110"/>
            <a:ext cx="4151905" cy="3505827"/>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209647"/>
            <a:ext cx="8229600" cy="1144347"/>
          </a:xfrm>
        </p:spPr>
        <p:txBody>
          <a:bodyPr lIns="0" tIns="18000" rIns="0" bIns="18000" anchor="ctr" anchorCtr="0">
            <a:spAutoFit/>
          </a:bodyPr>
          <a:lstStyle/>
          <a:p>
            <a:pPr marL="0" indent="0">
              <a:buNone/>
            </a:pPr>
            <a:r>
              <a:rPr lang="en-US" sz="2400" dirty="0">
                <a:solidFill>
                  <a:schemeClr val="tx1"/>
                </a:solidFill>
              </a:rPr>
              <a:t>Then pressure on the face of the pressure regulator valve overcomes spring force, the valve moves to open the exhaust port.</a:t>
            </a:r>
          </a:p>
        </p:txBody>
      </p:sp>
    </p:spTree>
    <p:extLst>
      <p:ext uri="{BB962C8B-B14F-4D97-AF65-F5344CB8AC3E}">
        <p14:creationId xmlns:p14="http://schemas.microsoft.com/office/powerpoint/2010/main" val="328278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4.15</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2706"/>
            <a:ext cx="5544956" cy="775015"/>
          </a:xfrm>
        </p:spPr>
        <p:txBody>
          <a:bodyPr wrap="square" lIns="0" tIns="18000" rIns="0" bIns="18000" anchor="ctr" anchorCtr="0">
            <a:spAutoFit/>
          </a:bodyPr>
          <a:lstStyle/>
          <a:p>
            <a:pPr marL="0" indent="0">
              <a:buNone/>
            </a:pPr>
            <a:r>
              <a:rPr lang="en-US" sz="2400" dirty="0">
                <a:solidFill>
                  <a:schemeClr val="tx1"/>
                </a:solidFill>
              </a:rPr>
              <a:t>Typical pressure relief valves as found in the pump circuit.</a:t>
            </a:r>
          </a:p>
        </p:txBody>
      </p:sp>
      <p:pic>
        <p:nvPicPr>
          <p:cNvPr id="5" name="Picture 4" descr="A pump circuit diagram is shown.&#10;Long description is available in notes, Press F6.">
            <a:extLst>
              <a:ext uri="{FF2B5EF4-FFF2-40B4-BE49-F238E27FC236}">
                <a16:creationId xmlns:a16="http://schemas.microsoft.com/office/drawing/2014/main" id="{84D1F0D6-D40A-F829-37D6-D152990F3E97}"/>
              </a:ext>
            </a:extLst>
          </p:cNvPr>
          <p:cNvPicPr>
            <a:picLocks noChangeAspect="1"/>
          </p:cNvPicPr>
          <p:nvPr/>
        </p:nvPicPr>
        <p:blipFill rotWithShape="1">
          <a:blip r:embed="rId3"/>
          <a:srcRect b="1689"/>
          <a:stretch/>
        </p:blipFill>
        <p:spPr>
          <a:xfrm>
            <a:off x="6699517" y="938170"/>
            <a:ext cx="1726251" cy="5408115"/>
          </a:xfrm>
          <a:prstGeom prst="rect">
            <a:avLst/>
          </a:prstGeom>
        </p:spPr>
      </p:pic>
    </p:spTree>
    <p:extLst>
      <p:ext uri="{BB962C8B-B14F-4D97-AF65-F5344CB8AC3E}">
        <p14:creationId xmlns:p14="http://schemas.microsoft.com/office/powerpoint/2010/main" val="2080018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The Hydraulic System</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5122"/>
            <a:ext cx="8212347" cy="3822003"/>
          </a:xfrm>
        </p:spPr>
        <p:txBody>
          <a:bodyPr lIns="0" tIns="18000" rIns="0" bIns="18000" anchor="ctr" anchorCtr="0">
            <a:spAutoFit/>
          </a:bodyPr>
          <a:lstStyle/>
          <a:p>
            <a:pPr marL="342900" indent="-342900">
              <a:spcBef>
                <a:spcPts val="600"/>
              </a:spcBef>
            </a:pPr>
            <a:r>
              <a:rPr lang="en-US" sz="2400" dirty="0">
                <a:solidFill>
                  <a:schemeClr val="tx1"/>
                </a:solidFill>
              </a:rPr>
              <a:t>Purpose and Function</a:t>
            </a:r>
          </a:p>
          <a:p>
            <a:pPr marL="829818" lvl="1" indent="-342900"/>
            <a:r>
              <a:rPr lang="en-US" sz="2400" dirty="0">
                <a:solidFill>
                  <a:schemeClr val="tx1"/>
                </a:solidFill>
              </a:rPr>
              <a:t>Applies clutches, bands to control power flow</a:t>
            </a:r>
          </a:p>
          <a:p>
            <a:pPr marL="829818" lvl="1" indent="-342900"/>
            <a:r>
              <a:rPr lang="en-US" sz="2400" dirty="0">
                <a:solidFill>
                  <a:schemeClr val="tx1"/>
                </a:solidFill>
              </a:rPr>
              <a:t>Transmits sufficient force and motion</a:t>
            </a:r>
          </a:p>
          <a:p>
            <a:pPr marL="829818" lvl="1" indent="-342900"/>
            <a:r>
              <a:rPr lang="en-US" sz="2400" dirty="0">
                <a:solidFill>
                  <a:schemeClr val="tx1"/>
                </a:solidFill>
              </a:rPr>
              <a:t>Completely apply control units to prevent slippage</a:t>
            </a:r>
          </a:p>
          <a:p>
            <a:pPr marL="829818" lvl="1" indent="-342900"/>
            <a:r>
              <a:rPr lang="en-US" sz="2400" dirty="0">
                <a:solidFill>
                  <a:schemeClr val="tx1"/>
                </a:solidFill>
              </a:rPr>
              <a:t>Maintains fluid flow through torque converter for its proper operation</a:t>
            </a:r>
          </a:p>
          <a:p>
            <a:pPr marL="829818" lvl="1" indent="-342900"/>
            <a:r>
              <a:rPr lang="en-US" sz="2400" dirty="0">
                <a:solidFill>
                  <a:schemeClr val="tx1"/>
                </a:solidFill>
              </a:rPr>
              <a:t>Maintains fluid flow to lubricate and cool moving parts of gear train</a:t>
            </a:r>
          </a:p>
          <a:p>
            <a:pPr marL="342900" indent="-342900">
              <a:spcBef>
                <a:spcPts val="600"/>
              </a:spcBef>
            </a:pPr>
            <a:r>
              <a:rPr lang="en-US" sz="2400" dirty="0">
                <a:solidFill>
                  <a:schemeClr val="tx1"/>
                </a:solidFill>
              </a:rPr>
              <a:t>Hydraulics; fluid power</a:t>
            </a:r>
          </a:p>
        </p:txBody>
      </p:sp>
    </p:spTree>
    <p:extLst>
      <p:ext uri="{BB962C8B-B14F-4D97-AF65-F5344CB8AC3E}">
        <p14:creationId xmlns:p14="http://schemas.microsoft.com/office/powerpoint/2010/main" val="568791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8503"/>
            <a:ext cx="8229600" cy="1144347"/>
          </a:xfrm>
        </p:spPr>
        <p:txBody>
          <a:bodyPr lIns="0" tIns="18000" rIns="0" bIns="18000" anchor="ctr" anchorCtr="0">
            <a:spAutoFit/>
          </a:bodyPr>
          <a:lstStyle/>
          <a:p>
            <a:r>
              <a:rPr lang="en-US" dirty="0"/>
              <a:t>Frequently Asked Question: Start-Stop Operation </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794359"/>
            <a:ext cx="8220365" cy="344128"/>
          </a:xfrm>
        </p:spPr>
        <p:txBody>
          <a:bodyPr wrap="square" lIns="0" tIns="18000" rIns="0" bIns="18000" anchor="ctr" anchorCtr="0">
            <a:spAutoFit/>
          </a:bodyPr>
          <a:lstStyle/>
          <a:p>
            <a:pPr marL="0" indent="0">
              <a:buNone/>
            </a:pPr>
            <a:r>
              <a:rPr lang="en-US" sz="2000" b="1" dirty="0">
                <a:solidFill>
                  <a:schemeClr val="tx1"/>
                </a:solidFill>
              </a:rPr>
              <a:t>? Frequently Asked Question</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2295226"/>
            <a:ext cx="8229600" cy="3729670"/>
          </a:xfrm>
        </p:spPr>
        <p:txBody>
          <a:bodyPr lIns="0" tIns="18000" rIns="0" bIns="18000" anchor="ctr" anchorCtr="0">
            <a:spAutoFit/>
          </a:bodyPr>
          <a:lstStyle/>
          <a:p>
            <a:pPr marL="0" indent="0">
              <a:buNone/>
            </a:pPr>
            <a:r>
              <a:rPr lang="en-US" sz="2000" b="1" dirty="0">
                <a:solidFill>
                  <a:schemeClr val="tx1"/>
                </a:solidFill>
              </a:rPr>
              <a:t>How Is Pressure Maintained in the Automatic Transmission During Stop-Start Operation? </a:t>
            </a:r>
            <a:r>
              <a:rPr lang="en-US" sz="2000" dirty="0">
                <a:solidFill>
                  <a:schemeClr val="tx1"/>
                </a:solidFill>
              </a:rPr>
              <a:t>Many newer non-hybrid vehicles are equipped with a stop-start system. In these vehicles, engine stops running when vehicle is stopped and restarts when driver releases the brake. Most of these vehicles use a an enhanced starter motor that is engineered to provide over 50,000 starts compared to a normal starter motor that is designed to provide only 5,000 engine starts during its life. When the engine stops, the hydraulic pump inside the transmission/transaxle also stops and pressure would drop preventing the clutches from holding. Some non-hybrid automatic transmissions/transaxles, such as the </a:t>
            </a:r>
            <a:r>
              <a:rPr lang="en-US" sz="2000" spc="-300" dirty="0">
                <a:solidFill>
                  <a:schemeClr val="tx1"/>
                </a:solidFill>
              </a:rPr>
              <a:t>G </a:t>
            </a:r>
            <a:r>
              <a:rPr lang="en-US" sz="2000" dirty="0">
                <a:solidFill>
                  <a:schemeClr val="tx1"/>
                </a:solidFill>
              </a:rPr>
              <a:t>M 4T45-E use an auxiliary electric driven pump to maintain line pressure when the engine stops during a stop-start event. </a:t>
            </a:r>
            <a:r>
              <a:rPr lang="en-US" sz="2000" b="1" dirty="0">
                <a:solidFill>
                  <a:schemeClr val="tx1"/>
                </a:solidFill>
              </a:rPr>
              <a:t>SEE</a:t>
            </a:r>
            <a:r>
              <a:rPr lang="en-US" sz="2000" dirty="0">
                <a:solidFill>
                  <a:schemeClr val="tx1"/>
                </a:solidFill>
              </a:rPr>
              <a:t> </a:t>
            </a:r>
            <a:r>
              <a:rPr lang="en-US" sz="2000" b="1" dirty="0">
                <a:solidFill>
                  <a:schemeClr val="tx1"/>
                </a:solidFill>
              </a:rPr>
              <a:t>Figure 4.16 </a:t>
            </a:r>
            <a:endParaRPr lang="en-US" sz="2000" dirty="0">
              <a:solidFill>
                <a:schemeClr val="tx1"/>
              </a:solidFill>
            </a:endParaRPr>
          </a:p>
        </p:txBody>
      </p:sp>
    </p:spTree>
    <p:extLst>
      <p:ext uri="{BB962C8B-B14F-4D97-AF65-F5344CB8AC3E}">
        <p14:creationId xmlns:p14="http://schemas.microsoft.com/office/powerpoint/2010/main" val="1542924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4.16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64846"/>
            <a:ext cx="1990213" cy="405683"/>
          </a:xfrm>
        </p:spPr>
        <p:txBody>
          <a:bodyPr wrap="square" lIns="0" tIns="18000" rIns="0" bIns="18000" anchor="ctr" anchorCtr="0">
            <a:spAutoFit/>
          </a:bodyPr>
          <a:lstStyle/>
          <a:p>
            <a:pPr marL="0" indent="0">
              <a:buNone/>
            </a:pPr>
            <a:r>
              <a:rPr lang="en-US" sz="2400" dirty="0">
                <a:solidFill>
                  <a:schemeClr val="tx1"/>
                </a:solidFill>
              </a:rPr>
              <a:t>Electric Pump</a:t>
            </a:r>
          </a:p>
        </p:txBody>
      </p:sp>
      <p:pic>
        <p:nvPicPr>
          <p:cNvPr id="6" name="Picture 5" descr="An engine is shown. &#10;Long description is available in notes, Press F6.">
            <a:extLst>
              <a:ext uri="{FF2B5EF4-FFF2-40B4-BE49-F238E27FC236}">
                <a16:creationId xmlns:a16="http://schemas.microsoft.com/office/drawing/2014/main" id="{B8394CF1-F720-AE94-5006-5640047CF51F}"/>
              </a:ext>
            </a:extLst>
          </p:cNvPr>
          <p:cNvPicPr>
            <a:picLocks noChangeAspect="1"/>
          </p:cNvPicPr>
          <p:nvPr/>
        </p:nvPicPr>
        <p:blipFill rotWithShape="1">
          <a:blip r:embed="rId3"/>
          <a:srcRect b="6435"/>
          <a:stretch/>
        </p:blipFill>
        <p:spPr>
          <a:xfrm>
            <a:off x="3909952" y="965821"/>
            <a:ext cx="4084540" cy="4104977"/>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209647"/>
            <a:ext cx="8229600" cy="1144347"/>
          </a:xfrm>
        </p:spPr>
        <p:txBody>
          <a:bodyPr lIns="0" tIns="18000" rIns="0" bIns="18000" anchor="ctr" anchorCtr="0">
            <a:spAutoFit/>
          </a:bodyPr>
          <a:lstStyle/>
          <a:p>
            <a:pPr marL="0" indent="0">
              <a:buNone/>
            </a:pPr>
            <a:r>
              <a:rPr lang="en-US" sz="2400" spc="-300" dirty="0">
                <a:solidFill>
                  <a:schemeClr val="tx1"/>
                </a:solidFill>
              </a:rPr>
              <a:t>A  G </a:t>
            </a:r>
            <a:r>
              <a:rPr lang="en-US" sz="2400" dirty="0">
                <a:solidFill>
                  <a:schemeClr val="tx1"/>
                </a:solidFill>
              </a:rPr>
              <a:t>M 4T45-E uses an auxiliary electric pump to maintain hydraulic pressure when engine stops during a stop-start event.</a:t>
            </a:r>
          </a:p>
        </p:txBody>
      </p:sp>
    </p:spTree>
    <p:extLst>
      <p:ext uri="{BB962C8B-B14F-4D97-AF65-F5344CB8AC3E}">
        <p14:creationId xmlns:p14="http://schemas.microsoft.com/office/powerpoint/2010/main" val="3579873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Manual Valve</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53227"/>
            <a:ext cx="8215747" cy="1298235"/>
          </a:xfrm>
        </p:spPr>
        <p:txBody>
          <a:bodyPr wrap="square" lIns="0" tIns="18000" rIns="0" bIns="18000" anchor="ctr" anchorCtr="0">
            <a:spAutoFit/>
          </a:bodyPr>
          <a:lstStyle/>
          <a:p>
            <a:pPr marL="342900" indent="-342900">
              <a:spcBef>
                <a:spcPts val="600"/>
              </a:spcBef>
            </a:pPr>
            <a:r>
              <a:rPr lang="en-US" sz="2400" dirty="0">
                <a:solidFill>
                  <a:schemeClr val="tx1"/>
                </a:solidFill>
              </a:rPr>
              <a:t>Operation</a:t>
            </a:r>
          </a:p>
          <a:p>
            <a:pPr marL="829818" lvl="1" indent="-342900"/>
            <a:r>
              <a:rPr lang="en-US" sz="2400" dirty="0">
                <a:solidFill>
                  <a:schemeClr val="tx1"/>
                </a:solidFill>
              </a:rPr>
              <a:t>Rooster comb</a:t>
            </a:r>
          </a:p>
          <a:p>
            <a:pPr marL="342900" indent="-342900">
              <a:spcBef>
                <a:spcPts val="600"/>
              </a:spcBef>
            </a:pPr>
            <a:r>
              <a:rPr lang="en-US" sz="2400" dirty="0">
                <a:solidFill>
                  <a:schemeClr val="tx1"/>
                </a:solidFill>
              </a:rPr>
              <a:t>What is a Shift-By-Wire System?</a:t>
            </a:r>
          </a:p>
        </p:txBody>
      </p:sp>
    </p:spTree>
    <p:extLst>
      <p:ext uri="{BB962C8B-B14F-4D97-AF65-F5344CB8AC3E}">
        <p14:creationId xmlns:p14="http://schemas.microsoft.com/office/powerpoint/2010/main" val="2001946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4.17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64846"/>
            <a:ext cx="1990213" cy="405683"/>
          </a:xfrm>
        </p:spPr>
        <p:txBody>
          <a:bodyPr wrap="square" lIns="0" tIns="18000" rIns="0" bIns="18000" anchor="ctr" anchorCtr="0">
            <a:spAutoFit/>
          </a:bodyPr>
          <a:lstStyle/>
          <a:p>
            <a:pPr marL="0" indent="0">
              <a:buNone/>
            </a:pPr>
            <a:r>
              <a:rPr lang="en-US" sz="2400" dirty="0">
                <a:solidFill>
                  <a:schemeClr val="tx1"/>
                </a:solidFill>
              </a:rPr>
              <a:t>Rooster Comb</a:t>
            </a:r>
          </a:p>
        </p:txBody>
      </p:sp>
      <p:pic>
        <p:nvPicPr>
          <p:cNvPr id="6" name="Picture 5" descr="A valve body is shown.&#10;Long description is available in notes, Press F6.">
            <a:extLst>
              <a:ext uri="{FF2B5EF4-FFF2-40B4-BE49-F238E27FC236}">
                <a16:creationId xmlns:a16="http://schemas.microsoft.com/office/drawing/2014/main" id="{CBE5E0C9-6525-1135-7A81-E00C156216D2}"/>
              </a:ext>
            </a:extLst>
          </p:cNvPr>
          <p:cNvPicPr>
            <a:picLocks noChangeAspect="1"/>
          </p:cNvPicPr>
          <p:nvPr/>
        </p:nvPicPr>
        <p:blipFill rotWithShape="1">
          <a:blip r:embed="rId3"/>
          <a:srcRect b="4654"/>
          <a:stretch/>
        </p:blipFill>
        <p:spPr>
          <a:xfrm>
            <a:off x="2873137" y="1617222"/>
            <a:ext cx="3397728" cy="3786924"/>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558213"/>
            <a:ext cx="8229600" cy="775015"/>
          </a:xfrm>
        </p:spPr>
        <p:txBody>
          <a:bodyPr lIns="0" tIns="18000" rIns="0" bIns="18000" anchor="ctr" anchorCtr="0">
            <a:spAutoFit/>
          </a:bodyPr>
          <a:lstStyle/>
          <a:p>
            <a:pPr marL="0" indent="0">
              <a:buNone/>
            </a:pPr>
            <a:r>
              <a:rPr lang="en-US" sz="2400" dirty="0">
                <a:solidFill>
                  <a:schemeClr val="tx1"/>
                </a:solidFill>
              </a:rPr>
              <a:t>Rooster comb is detent that helps retain the manual positions in valve body.</a:t>
            </a:r>
          </a:p>
        </p:txBody>
      </p:sp>
    </p:spTree>
    <p:extLst>
      <p:ext uri="{BB962C8B-B14F-4D97-AF65-F5344CB8AC3E}">
        <p14:creationId xmlns:p14="http://schemas.microsoft.com/office/powerpoint/2010/main" val="2515396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Manual Valve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anual_valve_w_rc">
            <a:hlinkClick r:id="" action="ppaction://media"/>
            <a:extLst>
              <a:ext uri="{FF2B5EF4-FFF2-40B4-BE49-F238E27FC236}">
                <a16:creationId xmlns:a16="http://schemas.microsoft.com/office/drawing/2014/main" id="{1D72797B-3702-FF33-801E-97F086D5DE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804" y="1153009"/>
            <a:ext cx="8780392" cy="4938971"/>
          </a:xfrm>
          <a:prstGeom prst="rect">
            <a:avLst/>
          </a:prstGeom>
        </p:spPr>
      </p:pic>
    </p:spTree>
    <p:extLst>
      <p:ext uri="{BB962C8B-B14F-4D97-AF65-F5344CB8AC3E}">
        <p14:creationId xmlns:p14="http://schemas.microsoft.com/office/powerpoint/2010/main" val="358920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4.18</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1490542" cy="405683"/>
          </a:xfrm>
        </p:spPr>
        <p:txBody>
          <a:bodyPr wrap="square" lIns="0" tIns="18000" rIns="0" bIns="18000" anchor="ctr" anchorCtr="0">
            <a:spAutoFit/>
          </a:bodyPr>
          <a:lstStyle/>
          <a:p>
            <a:pPr marL="0" indent="0">
              <a:buNone/>
            </a:pPr>
            <a:r>
              <a:rPr lang="en-US" sz="2400" dirty="0">
                <a:solidFill>
                  <a:schemeClr val="tx1"/>
                </a:solidFill>
              </a:rPr>
              <a:t>Shift Valve</a:t>
            </a:r>
          </a:p>
        </p:txBody>
      </p:sp>
      <p:pic>
        <p:nvPicPr>
          <p:cNvPr id="6" name="Picture 5" descr="The upshift and downshift positions of a shift valve are shown.&#10;Long description is available in notes, Press F6.">
            <a:extLst>
              <a:ext uri="{FF2B5EF4-FFF2-40B4-BE49-F238E27FC236}">
                <a16:creationId xmlns:a16="http://schemas.microsoft.com/office/drawing/2014/main" id="{8FD754ED-4911-219A-A0B1-1563B5FC91D7}"/>
              </a:ext>
            </a:extLst>
          </p:cNvPr>
          <p:cNvPicPr>
            <a:picLocks noChangeAspect="1"/>
          </p:cNvPicPr>
          <p:nvPr/>
        </p:nvPicPr>
        <p:blipFill rotWithShape="1">
          <a:blip r:embed="rId3"/>
          <a:srcRect b="4429"/>
          <a:stretch/>
        </p:blipFill>
        <p:spPr>
          <a:xfrm>
            <a:off x="2935757" y="1011459"/>
            <a:ext cx="3946773" cy="3699710"/>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4869707"/>
            <a:ext cx="8229600" cy="1513679"/>
          </a:xfrm>
        </p:spPr>
        <p:txBody>
          <a:bodyPr lIns="0" tIns="18000" rIns="0" bIns="18000" anchor="ctr" anchorCtr="0">
            <a:spAutoFit/>
          </a:bodyPr>
          <a:lstStyle/>
          <a:p>
            <a:pPr marL="0" indent="0">
              <a:buNone/>
            </a:pPr>
            <a:r>
              <a:rPr lang="en-US" sz="2400" dirty="0">
                <a:solidFill>
                  <a:schemeClr val="tx1"/>
                </a:solidFill>
              </a:rPr>
              <a:t>A typical shift valve has a spring to move the valve to a downshift position where the throttle pressure works with this spring. When governor pressure gets high enough, the valve will move to an upshift position.</a:t>
            </a:r>
          </a:p>
        </p:txBody>
      </p:sp>
    </p:spTree>
    <p:extLst>
      <p:ext uri="{BB962C8B-B14F-4D97-AF65-F5344CB8AC3E}">
        <p14:creationId xmlns:p14="http://schemas.microsoft.com/office/powerpoint/2010/main" val="1031050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8503"/>
            <a:ext cx="8229600" cy="1144347"/>
          </a:xfrm>
        </p:spPr>
        <p:txBody>
          <a:bodyPr lIns="0" tIns="18000" rIns="0" bIns="18000" anchor="ctr" anchorCtr="0">
            <a:spAutoFit/>
          </a:bodyPr>
          <a:lstStyle/>
          <a:p>
            <a:r>
              <a:rPr lang="en-US" dirty="0"/>
              <a:t>Frequently Asked Question: What Is a Shift-By-Wire System? </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818374"/>
            <a:ext cx="8220365" cy="313350"/>
          </a:xfrm>
        </p:spPr>
        <p:txBody>
          <a:bodyPr wrap="square" lIns="0" tIns="18000" rIns="0" bIns="18000" anchor="ctr" anchorCtr="0">
            <a:spAutoFit/>
          </a:bodyPr>
          <a:lstStyle/>
          <a:p>
            <a:pPr marL="0" indent="0">
              <a:buNone/>
            </a:pPr>
            <a:r>
              <a:rPr lang="en-US" sz="1800" b="1" dirty="0">
                <a:solidFill>
                  <a:schemeClr val="tx1"/>
                </a:solidFill>
              </a:rPr>
              <a:t>? Frequently Asked Question</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2332767"/>
            <a:ext cx="8229600" cy="3637337"/>
          </a:xfrm>
        </p:spPr>
        <p:txBody>
          <a:bodyPr lIns="0" tIns="18000" rIns="0" bIns="18000" anchor="ctr" anchorCtr="0">
            <a:spAutoFit/>
          </a:bodyPr>
          <a:lstStyle/>
          <a:p>
            <a:pPr marL="0" indent="0">
              <a:buNone/>
            </a:pPr>
            <a:r>
              <a:rPr lang="en-US" sz="1800" b="1" dirty="0">
                <a:solidFill>
                  <a:schemeClr val="tx1"/>
                </a:solidFill>
              </a:rPr>
              <a:t>What is a Shift-By-Wire System?</a:t>
            </a:r>
            <a:r>
              <a:rPr lang="en-US" sz="1800" dirty="0">
                <a:solidFill>
                  <a:schemeClr val="tx1"/>
                </a:solidFill>
              </a:rPr>
              <a:t> Many newer vehicles now use an electronic shifter that controls manual valve using an electronic actuator or by using electric motor to drive gears to rotate manual valve instead of a lever control with mechanical linkage to transmission. </a:t>
            </a:r>
            <a:r>
              <a:rPr lang="en-US" sz="1800" b="1" dirty="0">
                <a:solidFill>
                  <a:schemeClr val="tx1"/>
                </a:solidFill>
              </a:rPr>
              <a:t>SEE</a:t>
            </a:r>
            <a:r>
              <a:rPr lang="en-US" sz="1800" dirty="0">
                <a:solidFill>
                  <a:schemeClr val="tx1"/>
                </a:solidFill>
              </a:rPr>
              <a:t> </a:t>
            </a:r>
            <a:r>
              <a:rPr lang="en-US" sz="1800" b="1" dirty="0">
                <a:solidFill>
                  <a:schemeClr val="tx1"/>
                </a:solidFill>
              </a:rPr>
              <a:t>FIGURE 4.19</a:t>
            </a:r>
            <a:r>
              <a:rPr lang="en-US" sz="1800" dirty="0">
                <a:solidFill>
                  <a:schemeClr val="tx1"/>
                </a:solidFill>
              </a:rPr>
              <a:t>. This design, called shift-by-wire, allows for effortless shifting between drive, park, neutral and reverse, completely eliminates any wear-and- tear that used to occur in mechanical connection between shifter and transmission. The control uses one of the following to control shifter: Push buttons, Rotary knob, </a:t>
            </a:r>
            <a:r>
              <a:rPr lang="en-US" sz="1800" b="1" dirty="0">
                <a:solidFill>
                  <a:schemeClr val="tx1"/>
                </a:solidFill>
              </a:rPr>
              <a:t>SEE FIGURE 4.20</a:t>
            </a:r>
            <a:r>
              <a:rPr lang="en-US" sz="1800" dirty="0">
                <a:solidFill>
                  <a:schemeClr val="tx1"/>
                </a:solidFill>
              </a:rPr>
              <a:t>. Smaller than normal (mini) shifter. Electric knob or dial and electronic controller are used to control actuator in or on transmission/transaxle. The knob-control electronic module is about size of a fist rather than shoe-box-size space required for a lever control assembly. This space saving allows room for more storage space in the interior console.</a:t>
            </a:r>
          </a:p>
        </p:txBody>
      </p:sp>
    </p:spTree>
    <p:extLst>
      <p:ext uri="{BB962C8B-B14F-4D97-AF65-F5344CB8AC3E}">
        <p14:creationId xmlns:p14="http://schemas.microsoft.com/office/powerpoint/2010/main" val="823856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4.19</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64846"/>
            <a:ext cx="2775877" cy="405683"/>
          </a:xfrm>
        </p:spPr>
        <p:txBody>
          <a:bodyPr wrap="square" lIns="0" tIns="18000" rIns="0" bIns="18000" anchor="ctr" anchorCtr="0">
            <a:spAutoFit/>
          </a:bodyPr>
          <a:lstStyle/>
          <a:p>
            <a:pPr marL="0" indent="0">
              <a:buNone/>
            </a:pPr>
            <a:r>
              <a:rPr lang="en-US" sz="2400" spc="-300" dirty="0">
                <a:solidFill>
                  <a:schemeClr val="tx1"/>
                </a:solidFill>
              </a:rPr>
              <a:t>P R N D </a:t>
            </a:r>
            <a:r>
              <a:rPr lang="en-US" sz="2400" dirty="0">
                <a:solidFill>
                  <a:schemeClr val="tx1"/>
                </a:solidFill>
              </a:rPr>
              <a:t>L Actuator </a:t>
            </a:r>
          </a:p>
        </p:txBody>
      </p:sp>
      <p:pic>
        <p:nvPicPr>
          <p:cNvPr id="6" name="Picture 5" descr="A photo of a manual valve is shown along with a motor.&#10;Long description is available in notes, Press F6.">
            <a:extLst>
              <a:ext uri="{FF2B5EF4-FFF2-40B4-BE49-F238E27FC236}">
                <a16:creationId xmlns:a16="http://schemas.microsoft.com/office/drawing/2014/main" id="{E07F6E55-8A6B-396D-3D48-42C229B9C39E}"/>
              </a:ext>
            </a:extLst>
          </p:cNvPr>
          <p:cNvPicPr>
            <a:picLocks noChangeAspect="1"/>
          </p:cNvPicPr>
          <p:nvPr/>
        </p:nvPicPr>
        <p:blipFill rotWithShape="1">
          <a:blip r:embed="rId3"/>
          <a:srcRect b="8759"/>
          <a:stretch/>
        </p:blipFill>
        <p:spPr>
          <a:xfrm>
            <a:off x="2264234" y="1595424"/>
            <a:ext cx="4619190" cy="2787073"/>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4512511"/>
            <a:ext cx="8229600" cy="1883011"/>
          </a:xfrm>
        </p:spPr>
        <p:txBody>
          <a:bodyPr lIns="0" tIns="18000" rIns="0" bIns="18000" anchor="ctr" anchorCtr="0">
            <a:spAutoFit/>
          </a:bodyPr>
          <a:lstStyle/>
          <a:p>
            <a:pPr marL="0" indent="0">
              <a:buNone/>
            </a:pPr>
            <a:r>
              <a:rPr lang="en-US" sz="2400" dirty="0">
                <a:solidFill>
                  <a:schemeClr val="tx1"/>
                </a:solidFill>
              </a:rPr>
              <a:t>Some transmissions, such as this </a:t>
            </a:r>
            <a:r>
              <a:rPr lang="en-US" sz="2400" spc="-300" dirty="0">
                <a:solidFill>
                  <a:schemeClr val="tx1"/>
                </a:solidFill>
              </a:rPr>
              <a:t>V </a:t>
            </a:r>
            <a:r>
              <a:rPr lang="en-US" sz="2400" dirty="0">
                <a:solidFill>
                  <a:schemeClr val="tx1"/>
                </a:solidFill>
              </a:rPr>
              <a:t>W/Audi unit use an electric motor to move the manual valve inside the transaxles itself. Other vehicles use an external actuator to move manual valve. Check service information for the exact method used on vehicle being serviced.</a:t>
            </a:r>
          </a:p>
        </p:txBody>
      </p:sp>
    </p:spTree>
    <p:extLst>
      <p:ext uri="{BB962C8B-B14F-4D97-AF65-F5344CB8AC3E}">
        <p14:creationId xmlns:p14="http://schemas.microsoft.com/office/powerpoint/2010/main" val="3369037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4.20</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61332"/>
            <a:ext cx="8220365" cy="775015"/>
          </a:xfrm>
        </p:spPr>
        <p:txBody>
          <a:bodyPr wrap="square" lIns="0" tIns="18000" rIns="0" bIns="18000" anchor="ctr" anchorCtr="0">
            <a:spAutoFit/>
          </a:bodyPr>
          <a:lstStyle/>
          <a:p>
            <a:pPr marL="0" indent="0">
              <a:buNone/>
            </a:pPr>
            <a:r>
              <a:rPr lang="en-US" sz="2400" spc="-300" dirty="0">
                <a:solidFill>
                  <a:schemeClr val="tx1"/>
                </a:solidFill>
              </a:rPr>
              <a:t>P R N D </a:t>
            </a:r>
            <a:r>
              <a:rPr lang="en-US" sz="2400" dirty="0">
                <a:solidFill>
                  <a:schemeClr val="tx1"/>
                </a:solidFill>
              </a:rPr>
              <a:t>L Knob A rotary knob type electronic shifter used on a Chrysler 200</a:t>
            </a:r>
          </a:p>
        </p:txBody>
      </p:sp>
      <p:pic>
        <p:nvPicPr>
          <p:cNvPr id="5" name="Picture 4" descr="A rotary knob-type electronic shifter is shown.&#10;Long description is available in notes, Press F6.">
            <a:extLst>
              <a:ext uri="{FF2B5EF4-FFF2-40B4-BE49-F238E27FC236}">
                <a16:creationId xmlns:a16="http://schemas.microsoft.com/office/drawing/2014/main" id="{DF48E790-2AFE-1831-C767-5EC08557A47E}"/>
              </a:ext>
            </a:extLst>
          </p:cNvPr>
          <p:cNvPicPr>
            <a:picLocks noChangeAspect="1"/>
          </p:cNvPicPr>
          <p:nvPr/>
        </p:nvPicPr>
        <p:blipFill rotWithShape="1">
          <a:blip r:embed="rId3"/>
          <a:srcRect b="4277"/>
          <a:stretch/>
        </p:blipFill>
        <p:spPr>
          <a:xfrm>
            <a:off x="2974855" y="2065929"/>
            <a:ext cx="3197498" cy="4266163"/>
          </a:xfrm>
          <a:prstGeom prst="rect">
            <a:avLst/>
          </a:prstGeom>
        </p:spPr>
      </p:pic>
    </p:spTree>
    <p:extLst>
      <p:ext uri="{BB962C8B-B14F-4D97-AF65-F5344CB8AC3E}">
        <p14:creationId xmlns:p14="http://schemas.microsoft.com/office/powerpoint/2010/main" val="1703406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Hydraulic Seals</a:t>
            </a:r>
            <a:endParaRPr lang="en-US" sz="28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8491"/>
            <a:ext cx="8215747" cy="2929451"/>
          </a:xfrm>
        </p:spPr>
        <p:txBody>
          <a:bodyPr wrap="square" lIns="0" tIns="18000" rIns="0" bIns="18000" anchor="ctr" anchorCtr="0">
            <a:spAutoFit/>
          </a:bodyPr>
          <a:lstStyle/>
          <a:p>
            <a:pPr marL="342900" indent="-342900">
              <a:spcBef>
                <a:spcPts val="600"/>
              </a:spcBef>
            </a:pPr>
            <a:r>
              <a:rPr lang="en-US" sz="2400" dirty="0">
                <a:solidFill>
                  <a:schemeClr val="tx1"/>
                </a:solidFill>
              </a:rPr>
              <a:t>Seals are used to confine the fluid to the appropriate passages. </a:t>
            </a:r>
          </a:p>
          <a:p>
            <a:pPr marL="342900" indent="-342900">
              <a:spcBef>
                <a:spcPts val="600"/>
              </a:spcBef>
            </a:pPr>
            <a:r>
              <a:rPr lang="en-US" sz="2400" dirty="0">
                <a:solidFill>
                  <a:schemeClr val="tx1"/>
                </a:solidFill>
              </a:rPr>
              <a:t>Static and dynamic</a:t>
            </a:r>
          </a:p>
          <a:p>
            <a:pPr marL="342900" indent="-342900">
              <a:spcBef>
                <a:spcPts val="600"/>
              </a:spcBef>
            </a:pPr>
            <a:r>
              <a:rPr lang="en-US" sz="2400" dirty="0">
                <a:solidFill>
                  <a:schemeClr val="tx1"/>
                </a:solidFill>
              </a:rPr>
              <a:t>Sealing rings</a:t>
            </a:r>
          </a:p>
          <a:p>
            <a:pPr marL="829818" lvl="1" indent="-342900"/>
            <a:r>
              <a:rPr lang="en-US" sz="2400" dirty="0">
                <a:solidFill>
                  <a:schemeClr val="tx1"/>
                </a:solidFill>
              </a:rPr>
              <a:t>Used to seal fluid passages where fluid </a:t>
            </a:r>
          </a:p>
          <a:p>
            <a:pPr marL="829818" lvl="1" indent="-342900"/>
            <a:r>
              <a:rPr lang="en-US" sz="2400" dirty="0">
                <a:solidFill>
                  <a:schemeClr val="tx1"/>
                </a:solidFill>
              </a:rPr>
              <a:t>Leaves stationary member and transfers to a rotating member</a:t>
            </a:r>
          </a:p>
        </p:txBody>
      </p:sp>
    </p:spTree>
    <p:extLst>
      <p:ext uri="{BB962C8B-B14F-4D97-AF65-F5344CB8AC3E}">
        <p14:creationId xmlns:p14="http://schemas.microsoft.com/office/powerpoint/2010/main" val="762410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spAutoFit/>
          </a:bodyPr>
          <a:lstStyle/>
          <a:p>
            <a:r>
              <a:rPr lang="en-US" dirty="0"/>
              <a:t>Hydraulic Principles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56630"/>
            <a:ext cx="8212347" cy="1590623"/>
          </a:xfrm>
        </p:spPr>
        <p:txBody>
          <a:bodyPr lIns="0" tIns="18000" rIns="0" bIns="18000" anchor="ctr" anchorCtr="0">
            <a:spAutoFit/>
          </a:bodyPr>
          <a:lstStyle/>
          <a:p>
            <a:pPr marL="342900" indent="-342900">
              <a:spcBef>
                <a:spcPts val="600"/>
              </a:spcBef>
            </a:pPr>
            <a:r>
              <a:rPr lang="en-US" sz="2400" dirty="0">
                <a:solidFill>
                  <a:schemeClr val="tx1"/>
                </a:solidFill>
              </a:rPr>
              <a:t>Pascal’s Law</a:t>
            </a:r>
          </a:p>
          <a:p>
            <a:pPr marL="829818" lvl="1" indent="-342900"/>
            <a:r>
              <a:rPr lang="en-US" sz="2400" dirty="0">
                <a:solidFill>
                  <a:schemeClr val="tx1"/>
                </a:solidFill>
              </a:rPr>
              <a:t>“When force is applied to a liquid confined in a container or an enclosure, the pressure is transmitted equally and undiminished in every direction.”</a:t>
            </a:r>
          </a:p>
        </p:txBody>
      </p:sp>
    </p:spTree>
    <p:extLst>
      <p:ext uri="{BB962C8B-B14F-4D97-AF65-F5344CB8AC3E}">
        <p14:creationId xmlns:p14="http://schemas.microsoft.com/office/powerpoint/2010/main" val="3402169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4.21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1795564" cy="405683"/>
          </a:xfrm>
        </p:spPr>
        <p:txBody>
          <a:bodyPr wrap="square" lIns="0" tIns="18000" rIns="0" bIns="18000" anchor="ctr" anchorCtr="0">
            <a:spAutoFit/>
          </a:bodyPr>
          <a:lstStyle/>
          <a:p>
            <a:pPr marL="0" indent="0">
              <a:buNone/>
            </a:pPr>
            <a:r>
              <a:rPr lang="en-US" sz="2400" dirty="0">
                <a:solidFill>
                  <a:schemeClr val="tx1"/>
                </a:solidFill>
              </a:rPr>
              <a:t>O-Ring Seal </a:t>
            </a:r>
          </a:p>
        </p:txBody>
      </p:sp>
      <p:pic>
        <p:nvPicPr>
          <p:cNvPr id="6" name="Picture 5" descr="A person is seen installing an O-ring on a cover. The person is wearing gloves on his hands and is using his left hand to install the O-ring.">
            <a:extLst>
              <a:ext uri="{FF2B5EF4-FFF2-40B4-BE49-F238E27FC236}">
                <a16:creationId xmlns:a16="http://schemas.microsoft.com/office/drawing/2014/main" id="{CE4D3F15-24D4-A020-4082-D8E81FC7A6F4}"/>
              </a:ext>
            </a:extLst>
          </p:cNvPr>
          <p:cNvPicPr>
            <a:picLocks noChangeAspect="1"/>
          </p:cNvPicPr>
          <p:nvPr/>
        </p:nvPicPr>
        <p:blipFill rotWithShape="1">
          <a:blip r:embed="rId3"/>
          <a:srcRect b="6292"/>
          <a:stretch/>
        </p:blipFill>
        <p:spPr>
          <a:xfrm>
            <a:off x="1837343" y="1632119"/>
            <a:ext cx="5475510" cy="4152373"/>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924033"/>
            <a:ext cx="8229600" cy="405683"/>
          </a:xfrm>
        </p:spPr>
        <p:txBody>
          <a:bodyPr lIns="0" tIns="18000" rIns="0" bIns="18000" anchor="ctr" anchorCtr="0">
            <a:spAutoFit/>
          </a:bodyPr>
          <a:lstStyle/>
          <a:p>
            <a:pPr marL="0" indent="0">
              <a:buNone/>
            </a:pPr>
            <a:r>
              <a:rPr lang="en-US" sz="2400" dirty="0">
                <a:solidFill>
                  <a:schemeClr val="tx1"/>
                </a:solidFill>
              </a:rPr>
              <a:t>A new O-ring seal being installed on a cover.</a:t>
            </a:r>
          </a:p>
        </p:txBody>
      </p:sp>
    </p:spTree>
    <p:extLst>
      <p:ext uri="{BB962C8B-B14F-4D97-AF65-F5344CB8AC3E}">
        <p14:creationId xmlns:p14="http://schemas.microsoft.com/office/powerpoint/2010/main" val="4231735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4.22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1171364" cy="405683"/>
          </a:xfrm>
        </p:spPr>
        <p:txBody>
          <a:bodyPr wrap="square" lIns="0" tIns="18000" rIns="0" bIns="18000" anchor="ctr" anchorCtr="0">
            <a:spAutoFit/>
          </a:bodyPr>
          <a:lstStyle/>
          <a:p>
            <a:pPr marL="0" indent="0">
              <a:buNone/>
            </a:pPr>
            <a:r>
              <a:rPr lang="en-US" sz="2400" dirty="0">
                <a:solidFill>
                  <a:schemeClr val="tx1"/>
                </a:solidFill>
              </a:rPr>
              <a:t>Lip Seal</a:t>
            </a:r>
          </a:p>
        </p:txBody>
      </p:sp>
      <p:pic>
        <p:nvPicPr>
          <p:cNvPr id="6" name="Picture 5" descr="A metal-clad lip seal is shown.&#10;Long description is available in notes, Press F6.">
            <a:extLst>
              <a:ext uri="{FF2B5EF4-FFF2-40B4-BE49-F238E27FC236}">
                <a16:creationId xmlns:a16="http://schemas.microsoft.com/office/drawing/2014/main" id="{54EBB24A-0720-CADC-BA1C-876DFCD5DB3C}"/>
              </a:ext>
            </a:extLst>
          </p:cNvPr>
          <p:cNvPicPr>
            <a:picLocks noChangeAspect="1"/>
          </p:cNvPicPr>
          <p:nvPr/>
        </p:nvPicPr>
        <p:blipFill rotWithShape="1">
          <a:blip r:embed="rId3"/>
          <a:srcRect b="5129"/>
          <a:stretch/>
        </p:blipFill>
        <p:spPr>
          <a:xfrm>
            <a:off x="1882859" y="995954"/>
            <a:ext cx="5378295" cy="4039889"/>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244153"/>
            <a:ext cx="8229600" cy="1144347"/>
          </a:xfrm>
        </p:spPr>
        <p:txBody>
          <a:bodyPr lIns="0" tIns="18000" rIns="0" bIns="18000" anchor="ctr" anchorCtr="0">
            <a:spAutoFit/>
          </a:bodyPr>
          <a:lstStyle/>
          <a:p>
            <a:pPr marL="0" indent="0">
              <a:buNone/>
            </a:pPr>
            <a:r>
              <a:rPr lang="en-US" sz="2400" dirty="0">
                <a:solidFill>
                  <a:schemeClr val="tx1"/>
                </a:solidFill>
              </a:rPr>
              <a:t>Sealing member of metal-clad lip seal makes a dynamic seal with the rotating shaft while the metal case forms a static seal with the transmission case.</a:t>
            </a:r>
          </a:p>
        </p:txBody>
      </p:sp>
    </p:spTree>
    <p:extLst>
      <p:ext uri="{BB962C8B-B14F-4D97-AF65-F5344CB8AC3E}">
        <p14:creationId xmlns:p14="http://schemas.microsoft.com/office/powerpoint/2010/main" val="970264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4.23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3664398" cy="405683"/>
          </a:xfrm>
        </p:spPr>
        <p:txBody>
          <a:bodyPr wrap="square" lIns="0" tIns="18000" rIns="0" bIns="18000" anchor="ctr" anchorCtr="0">
            <a:spAutoFit/>
          </a:bodyPr>
          <a:lstStyle/>
          <a:p>
            <a:pPr marL="0" indent="0">
              <a:buNone/>
            </a:pPr>
            <a:r>
              <a:rPr lang="en-US" sz="2400" dirty="0">
                <a:solidFill>
                  <a:schemeClr val="tx1"/>
                </a:solidFill>
              </a:rPr>
              <a:t>Rotating Sealing Rings </a:t>
            </a:r>
          </a:p>
        </p:txBody>
      </p:sp>
      <p:pic>
        <p:nvPicPr>
          <p:cNvPr id="6" name="Picture 5" descr="The arrangement of the pump housing, outer pump gear, inner pump gear, and reaction shaft is shown.&#10;Long description is available in notes, Press F6.">
            <a:extLst>
              <a:ext uri="{FF2B5EF4-FFF2-40B4-BE49-F238E27FC236}">
                <a16:creationId xmlns:a16="http://schemas.microsoft.com/office/drawing/2014/main" id="{35AF238E-7AC6-C521-2277-CCD003066C17}"/>
              </a:ext>
            </a:extLst>
          </p:cNvPr>
          <p:cNvPicPr>
            <a:picLocks noChangeAspect="1"/>
          </p:cNvPicPr>
          <p:nvPr/>
        </p:nvPicPr>
        <p:blipFill rotWithShape="1">
          <a:blip r:embed="rId3"/>
          <a:srcRect b="6845"/>
          <a:stretch/>
        </p:blipFill>
        <p:spPr>
          <a:xfrm>
            <a:off x="2334713" y="1590761"/>
            <a:ext cx="4474584" cy="3132336"/>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4878335"/>
            <a:ext cx="8229600" cy="1513679"/>
          </a:xfrm>
        </p:spPr>
        <p:txBody>
          <a:bodyPr lIns="0" tIns="18000" rIns="0" bIns="18000" anchor="ctr" anchorCtr="0">
            <a:spAutoFit/>
          </a:bodyPr>
          <a:lstStyle/>
          <a:p>
            <a:pPr marL="0" indent="0">
              <a:buNone/>
            </a:pPr>
            <a:r>
              <a:rPr lang="en-US" sz="2400" dirty="0">
                <a:solidFill>
                  <a:schemeClr val="tx1"/>
                </a:solidFill>
              </a:rPr>
              <a:t>Sealing rings are used to seal the passages between stationary and rotating members. For example, the seal rings at the right keep the fluid flow from the pump to the front clutch from escaping.</a:t>
            </a:r>
          </a:p>
        </p:txBody>
      </p:sp>
    </p:spTree>
    <p:extLst>
      <p:ext uri="{BB962C8B-B14F-4D97-AF65-F5344CB8AC3E}">
        <p14:creationId xmlns:p14="http://schemas.microsoft.com/office/powerpoint/2010/main" val="3220571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4.24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1990873" cy="405683"/>
          </a:xfrm>
        </p:spPr>
        <p:txBody>
          <a:bodyPr wrap="square" lIns="0" tIns="18000" rIns="0" bIns="18000" anchor="ctr" anchorCtr="0">
            <a:spAutoFit/>
          </a:bodyPr>
          <a:lstStyle/>
          <a:p>
            <a:pPr marL="0" indent="0">
              <a:buNone/>
            </a:pPr>
            <a:r>
              <a:rPr lang="en-US" sz="2400" dirty="0">
                <a:solidFill>
                  <a:schemeClr val="tx1"/>
                </a:solidFill>
              </a:rPr>
              <a:t>Fluid Pressure</a:t>
            </a:r>
          </a:p>
        </p:txBody>
      </p:sp>
      <p:pic>
        <p:nvPicPr>
          <p:cNvPr id="6" name="Picture 5" descr="A bore is shown with seal rings.&#10;Long description is available in notes, Press F6.">
            <a:extLst>
              <a:ext uri="{FF2B5EF4-FFF2-40B4-BE49-F238E27FC236}">
                <a16:creationId xmlns:a16="http://schemas.microsoft.com/office/drawing/2014/main" id="{27B25677-79D5-776E-7990-9C40088BC7C6}"/>
              </a:ext>
            </a:extLst>
          </p:cNvPr>
          <p:cNvPicPr>
            <a:picLocks noChangeAspect="1"/>
          </p:cNvPicPr>
          <p:nvPr/>
        </p:nvPicPr>
        <p:blipFill rotWithShape="1">
          <a:blip r:embed="rId3"/>
          <a:srcRect b="9078"/>
          <a:stretch/>
        </p:blipFill>
        <p:spPr>
          <a:xfrm>
            <a:off x="2191908" y="1594460"/>
            <a:ext cx="4766264" cy="3506259"/>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218275"/>
            <a:ext cx="8229600" cy="1144347"/>
          </a:xfrm>
        </p:spPr>
        <p:txBody>
          <a:bodyPr lIns="0" tIns="18000" rIns="0" bIns="18000" anchor="ctr" anchorCtr="0">
            <a:spAutoFit/>
          </a:bodyPr>
          <a:lstStyle/>
          <a:p>
            <a:pPr marL="0" indent="0">
              <a:buNone/>
            </a:pPr>
            <a:r>
              <a:rPr lang="en-US" sz="2400" dirty="0">
                <a:solidFill>
                  <a:schemeClr val="tx1"/>
                </a:solidFill>
              </a:rPr>
              <a:t>Fluid pressure forces a sealing ring outward in both directions to make firm contact with the side of the groove and outer diameter of the bore.</a:t>
            </a:r>
          </a:p>
        </p:txBody>
      </p:sp>
    </p:spTree>
    <p:extLst>
      <p:ext uri="{BB962C8B-B14F-4D97-AF65-F5344CB8AC3E}">
        <p14:creationId xmlns:p14="http://schemas.microsoft.com/office/powerpoint/2010/main" val="3255925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Sealing Rings</a:t>
            </a:r>
            <a:endParaRPr lang="en-US" sz="3200" dirty="0"/>
          </a:p>
        </p:txBody>
      </p:sp>
      <p:pic>
        <p:nvPicPr>
          <p:cNvPr id="6" name="Picture 5" descr="Three Teflon rings and two metal seal rings are shown.&#10;Long description 1 is available in notes, Press F6.">
            <a:extLst>
              <a:ext uri="{FF2B5EF4-FFF2-40B4-BE49-F238E27FC236}">
                <a16:creationId xmlns:a16="http://schemas.microsoft.com/office/drawing/2014/main" id="{DB962CF0-5158-C180-B45B-754B32B5312C}"/>
              </a:ext>
            </a:extLst>
          </p:cNvPr>
          <p:cNvPicPr>
            <a:picLocks noChangeAspect="1"/>
          </p:cNvPicPr>
          <p:nvPr/>
        </p:nvPicPr>
        <p:blipFill rotWithShape="1">
          <a:blip r:embed="rId3"/>
          <a:srcRect b="3189"/>
          <a:stretch/>
        </p:blipFill>
        <p:spPr>
          <a:xfrm>
            <a:off x="844500" y="912558"/>
            <a:ext cx="2510177" cy="3475509"/>
          </a:xfrm>
          <a:prstGeom prst="rect">
            <a:avLst/>
          </a:prstGeom>
        </p:spPr>
      </p:pic>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3690" y="4482986"/>
            <a:ext cx="3674242" cy="1883011"/>
          </a:xfrm>
        </p:spPr>
        <p:txBody>
          <a:bodyPr wrap="square" lIns="0" tIns="18000" rIns="0" bIns="18000" anchor="ctr" anchorCtr="0">
            <a:spAutoFit/>
          </a:bodyPr>
          <a:lstStyle/>
          <a:p>
            <a:pPr marL="0" indent="0">
              <a:buNone/>
            </a:pPr>
            <a:r>
              <a:rPr lang="en-US" sz="2400" b="1" dirty="0">
                <a:solidFill>
                  <a:schemeClr val="tx1"/>
                </a:solidFill>
              </a:rPr>
              <a:t>Figure 4.25</a:t>
            </a:r>
            <a:r>
              <a:rPr lang="en-US" sz="2400" dirty="0">
                <a:solidFill>
                  <a:schemeClr val="tx1"/>
                </a:solidFill>
              </a:rPr>
              <a:t> Metal seal rings (bottom) have plain or hooked ends. Teflon rings (top) are either uncut, scarf cut, or butt cut.</a:t>
            </a:r>
          </a:p>
        </p:txBody>
      </p:sp>
      <p:pic>
        <p:nvPicPr>
          <p:cNvPr id="8" name="Picture 7" descr="Three types of seal rings are shown.&#10;Long description 2 is available in notes, Press F6.">
            <a:extLst>
              <a:ext uri="{FF2B5EF4-FFF2-40B4-BE49-F238E27FC236}">
                <a16:creationId xmlns:a16="http://schemas.microsoft.com/office/drawing/2014/main" id="{4B600F2E-5883-1EF6-22D1-38D35BDD9A5B}"/>
              </a:ext>
            </a:extLst>
          </p:cNvPr>
          <p:cNvPicPr>
            <a:picLocks noChangeAspect="1"/>
          </p:cNvPicPr>
          <p:nvPr/>
        </p:nvPicPr>
        <p:blipFill rotWithShape="1">
          <a:blip r:embed="rId4"/>
          <a:srcRect b="5419"/>
          <a:stretch/>
        </p:blipFill>
        <p:spPr>
          <a:xfrm>
            <a:off x="4879394" y="947826"/>
            <a:ext cx="3394510" cy="3418192"/>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879730" y="4472404"/>
            <a:ext cx="3824319" cy="1513679"/>
          </a:xfrm>
        </p:spPr>
        <p:txBody>
          <a:bodyPr wrap="square" lIns="0" tIns="18000" rIns="0" bIns="18000" anchor="ctr" anchorCtr="0">
            <a:spAutoFit/>
          </a:bodyPr>
          <a:lstStyle/>
          <a:p>
            <a:pPr marL="0" indent="0">
              <a:buNone/>
            </a:pPr>
            <a:r>
              <a:rPr lang="en-US" sz="2400" b="1" dirty="0">
                <a:solidFill>
                  <a:schemeClr val="tx1"/>
                </a:solidFill>
              </a:rPr>
              <a:t>Figure 4.26</a:t>
            </a:r>
            <a:r>
              <a:rPr lang="en-US" sz="2400" dirty="0">
                <a:solidFill>
                  <a:schemeClr val="tx1"/>
                </a:solidFill>
              </a:rPr>
              <a:t> Clutch and servo piston seals are usually O-rings, lathe-cut rings, or lip seals</a:t>
            </a:r>
          </a:p>
        </p:txBody>
      </p:sp>
    </p:spTree>
    <p:extLst>
      <p:ext uri="{BB962C8B-B14F-4D97-AF65-F5344CB8AC3E}">
        <p14:creationId xmlns:p14="http://schemas.microsoft.com/office/powerpoint/2010/main" val="2695480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6"/>
            <a:ext cx="8212340" cy="775015"/>
          </a:xfrm>
        </p:spPr>
        <p:txBody>
          <a:bodyPr wrap="square" lIns="0" tIns="18000" rIns="0" bIns="18000" anchor="ctr" anchorCtr="0">
            <a:spAutoFit/>
          </a:bodyPr>
          <a:lstStyle/>
          <a:p>
            <a:pPr marL="342900" indent="-342900"/>
            <a:r>
              <a:rPr lang="en-US" sz="2400" dirty="0">
                <a:solidFill>
                  <a:schemeClr val="tx1"/>
                </a:solidFill>
              </a:rPr>
              <a:t>Fluid pressure is maintained in a transmission using the Stop-Start system using which of these?</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71929"/>
            <a:ext cx="8218487" cy="1744511"/>
          </a:xfrm>
        </p:spPr>
        <p:txBody>
          <a:bodyPr lIns="0" tIns="18000" rIns="0" bIns="18000" anchor="ctr" anchorCtr="0">
            <a:spAutoFit/>
          </a:bodyPr>
          <a:lstStyle/>
          <a:p>
            <a:pPr marL="486918" lvl="1" indent="0">
              <a:buNone/>
            </a:pPr>
            <a:r>
              <a:rPr lang="en-US" sz="2400" b="1" dirty="0">
                <a:solidFill>
                  <a:srgbClr val="007FA3"/>
                </a:solidFill>
              </a:rPr>
              <a:t>A.</a:t>
            </a:r>
            <a:r>
              <a:rPr lang="en-US" sz="2400" dirty="0">
                <a:solidFill>
                  <a:schemeClr val="tx1"/>
                </a:solidFill>
              </a:rPr>
              <a:t> Gear driven pump</a:t>
            </a:r>
          </a:p>
          <a:p>
            <a:pPr marL="486918" lvl="1" indent="0">
              <a:buNone/>
            </a:pPr>
            <a:r>
              <a:rPr lang="en-US" sz="2400" b="1" dirty="0">
                <a:solidFill>
                  <a:srgbClr val="007FA3"/>
                </a:solidFill>
              </a:rPr>
              <a:t>B.</a:t>
            </a:r>
            <a:r>
              <a:rPr lang="en-US" sz="2400" dirty="0">
                <a:solidFill>
                  <a:schemeClr val="tx1"/>
                </a:solidFill>
              </a:rPr>
              <a:t> Chain driven pump</a:t>
            </a:r>
          </a:p>
          <a:p>
            <a:pPr marL="486918" lvl="1" indent="0">
              <a:buNone/>
            </a:pPr>
            <a:r>
              <a:rPr lang="en-US" sz="2400" b="1" dirty="0">
                <a:solidFill>
                  <a:srgbClr val="007FA3"/>
                </a:solidFill>
              </a:rPr>
              <a:t>C.</a:t>
            </a:r>
            <a:r>
              <a:rPr lang="en-US" sz="2400" dirty="0">
                <a:solidFill>
                  <a:schemeClr val="tx1"/>
                </a:solidFill>
              </a:rPr>
              <a:t> Electric pump</a:t>
            </a:r>
          </a:p>
          <a:p>
            <a:pPr marL="486918" lvl="1" indent="0">
              <a:buNone/>
            </a:pPr>
            <a:r>
              <a:rPr lang="en-US" sz="2400" b="1" dirty="0">
                <a:solidFill>
                  <a:srgbClr val="007FA3"/>
                </a:solidFill>
              </a:rPr>
              <a:t>D.</a:t>
            </a:r>
            <a:r>
              <a:rPr lang="en-US" sz="2400" dirty="0">
                <a:solidFill>
                  <a:schemeClr val="tx1"/>
                </a:solidFill>
              </a:rPr>
              <a:t> Rear pump assembly</a:t>
            </a:r>
          </a:p>
        </p:txBody>
      </p:sp>
    </p:spTree>
    <p:extLst>
      <p:ext uri="{BB962C8B-B14F-4D97-AF65-F5344CB8AC3E}">
        <p14:creationId xmlns:p14="http://schemas.microsoft.com/office/powerpoint/2010/main" val="2692780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6"/>
            <a:ext cx="8212340" cy="775015"/>
          </a:xfrm>
        </p:spPr>
        <p:txBody>
          <a:bodyPr wrap="square" lIns="0" tIns="18000" rIns="0" bIns="18000" anchor="ctr" anchorCtr="0">
            <a:spAutoFit/>
          </a:bodyPr>
          <a:lstStyle/>
          <a:p>
            <a:pPr marL="342900" indent="-342900"/>
            <a:r>
              <a:rPr lang="en-US" sz="2400" dirty="0">
                <a:solidFill>
                  <a:schemeClr val="tx1"/>
                </a:solidFill>
              </a:rPr>
              <a:t>Fluid pressure is maintained in a transmission using the Stop-Start system using which of these?</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68488"/>
            <a:ext cx="8218487" cy="405683"/>
          </a:xfrm>
        </p:spPr>
        <p:txBody>
          <a:bodyPr lIns="0" tIns="18000" rIns="0" bIns="18000" anchor="ctr" anchorCtr="0">
            <a:spAutoFit/>
          </a:bodyPr>
          <a:lstStyle/>
          <a:p>
            <a:pPr marL="486918" lvl="1" indent="0">
              <a:buNone/>
            </a:pPr>
            <a:r>
              <a:rPr lang="en-US" sz="2400" b="1" dirty="0">
                <a:solidFill>
                  <a:srgbClr val="007FA3"/>
                </a:solidFill>
              </a:rPr>
              <a:t>C.</a:t>
            </a:r>
            <a:r>
              <a:rPr lang="en-US" sz="2400" dirty="0">
                <a:solidFill>
                  <a:schemeClr val="tx1"/>
                </a:solidFill>
              </a:rPr>
              <a:t> Electric pump</a:t>
            </a:r>
          </a:p>
        </p:txBody>
      </p:sp>
    </p:spTree>
    <p:extLst>
      <p:ext uri="{BB962C8B-B14F-4D97-AF65-F5344CB8AC3E}">
        <p14:creationId xmlns:p14="http://schemas.microsoft.com/office/powerpoint/2010/main" val="2802244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(1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8673"/>
            <a:ext cx="8229600" cy="2560119"/>
          </a:xfrm>
        </p:spPr>
        <p:txBody>
          <a:bodyPr wrap="square" lIns="0" tIns="18000" rIns="0" bIns="18000" anchor="ctr" anchorCtr="0">
            <a:spAutoFit/>
          </a:bodyPr>
          <a:lstStyle/>
          <a:p>
            <a:pPr marL="342900" indent="-342900">
              <a:spcBef>
                <a:spcPts val="600"/>
              </a:spcBef>
            </a:pPr>
            <a:r>
              <a:rPr lang="en-US" sz="2400" dirty="0">
                <a:solidFill>
                  <a:schemeClr val="tx1"/>
                </a:solidFill>
              </a:rPr>
              <a:t>Hydraulic system applies the band and clutches</a:t>
            </a:r>
          </a:p>
          <a:p>
            <a:pPr marL="342900" indent="-342900">
              <a:spcBef>
                <a:spcPts val="600"/>
              </a:spcBef>
            </a:pPr>
            <a:r>
              <a:rPr lang="en-US" sz="2400" dirty="0">
                <a:solidFill>
                  <a:schemeClr val="tx1"/>
                </a:solidFill>
              </a:rPr>
              <a:t>Transmits force and motion, maintains fluid flow </a:t>
            </a:r>
          </a:p>
          <a:p>
            <a:pPr marL="342900" indent="-342900">
              <a:spcBef>
                <a:spcPts val="600"/>
              </a:spcBef>
            </a:pPr>
            <a:r>
              <a:rPr lang="en-US" sz="2400" dirty="0">
                <a:solidFill>
                  <a:schemeClr val="tx1"/>
                </a:solidFill>
              </a:rPr>
              <a:t>Provides lubrication and cooling to the moving parts of transmission.</a:t>
            </a:r>
          </a:p>
          <a:p>
            <a:pPr marL="342900" indent="-342900">
              <a:spcBef>
                <a:spcPts val="600"/>
              </a:spcBef>
            </a:pPr>
            <a:r>
              <a:rPr lang="en-US" sz="2400" dirty="0">
                <a:solidFill>
                  <a:schemeClr val="tx1"/>
                </a:solidFill>
              </a:rPr>
              <a:t>Pumps produce fluid flow in a transmission </a:t>
            </a:r>
          </a:p>
          <a:p>
            <a:pPr marL="342900" indent="-342900">
              <a:spcBef>
                <a:spcPts val="600"/>
              </a:spcBef>
            </a:pPr>
            <a:r>
              <a:rPr lang="en-US" sz="2400" dirty="0">
                <a:solidFill>
                  <a:schemeClr val="tx1"/>
                </a:solidFill>
              </a:rPr>
              <a:t>Restriction to the flow results in the system pressure.</a:t>
            </a:r>
          </a:p>
        </p:txBody>
      </p:sp>
    </p:spTree>
    <p:extLst>
      <p:ext uri="{BB962C8B-B14F-4D97-AF65-F5344CB8AC3E}">
        <p14:creationId xmlns:p14="http://schemas.microsoft.com/office/powerpoint/2010/main" val="3062757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(2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6495"/>
            <a:ext cx="8240050" cy="2036899"/>
          </a:xfrm>
        </p:spPr>
        <p:txBody>
          <a:bodyPr wrap="square" lIns="0" tIns="18000" rIns="0" bIns="18000" anchor="ctr" anchorCtr="0">
            <a:spAutoFit/>
          </a:bodyPr>
          <a:lstStyle/>
          <a:p>
            <a:pPr marL="342900" indent="-342900">
              <a:spcBef>
                <a:spcPts val="600"/>
              </a:spcBef>
            </a:pPr>
            <a:r>
              <a:rPr lang="en-US" sz="2400" dirty="0">
                <a:solidFill>
                  <a:schemeClr val="tx1"/>
                </a:solidFill>
              </a:rPr>
              <a:t>Mainline pressure is controlled by a variable pressure regulator. </a:t>
            </a:r>
          </a:p>
          <a:p>
            <a:pPr marL="342900" indent="-342900">
              <a:spcBef>
                <a:spcPts val="600"/>
              </a:spcBef>
            </a:pPr>
            <a:r>
              <a:rPr lang="en-US" sz="2400" dirty="0">
                <a:solidFill>
                  <a:schemeClr val="tx1"/>
                </a:solidFill>
              </a:rPr>
              <a:t>Seals are used to confine the fluid to the appropriate passages. </a:t>
            </a:r>
          </a:p>
          <a:p>
            <a:pPr marL="342900" indent="-342900">
              <a:spcBef>
                <a:spcPts val="600"/>
              </a:spcBef>
            </a:pPr>
            <a:r>
              <a:rPr lang="en-US" sz="2400" dirty="0">
                <a:solidFill>
                  <a:schemeClr val="tx1"/>
                </a:solidFill>
              </a:rPr>
              <a:t>Only the specified fluid should be used.</a:t>
            </a:r>
          </a:p>
        </p:txBody>
      </p:sp>
    </p:spTree>
    <p:extLst>
      <p:ext uri="{BB962C8B-B14F-4D97-AF65-F5344CB8AC3E}">
        <p14:creationId xmlns:p14="http://schemas.microsoft.com/office/powerpoint/2010/main" val="3967447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Tree>
    <p:extLst>
      <p:ext uri="{BB962C8B-B14F-4D97-AF65-F5344CB8AC3E}">
        <p14:creationId xmlns:p14="http://schemas.microsoft.com/office/powerpoint/2010/main" val="3380904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Pascal’s Law</a:t>
            </a:r>
            <a:endParaRPr lang="en-US" sz="3200" dirty="0"/>
          </a:p>
        </p:txBody>
      </p:sp>
      <p:pic>
        <p:nvPicPr>
          <p:cNvPr id="6" name="Picture 5" descr="Pressure in different containers is shown.&#10;Long description 1 is available in notes, Press F6.">
            <a:extLst>
              <a:ext uri="{FF2B5EF4-FFF2-40B4-BE49-F238E27FC236}">
                <a16:creationId xmlns:a16="http://schemas.microsoft.com/office/drawing/2014/main" id="{AD49A6AA-B7A2-2A03-DAE8-CD5AE9282E35}"/>
              </a:ext>
            </a:extLst>
          </p:cNvPr>
          <p:cNvPicPr>
            <a:picLocks noChangeAspect="1"/>
          </p:cNvPicPr>
          <p:nvPr/>
        </p:nvPicPr>
        <p:blipFill rotWithShape="1">
          <a:blip r:embed="rId3"/>
          <a:srcRect b="6692"/>
          <a:stretch/>
        </p:blipFill>
        <p:spPr>
          <a:xfrm>
            <a:off x="463090" y="1151798"/>
            <a:ext cx="3602332" cy="3040165"/>
          </a:xfrm>
          <a:prstGeom prst="rect">
            <a:avLst/>
          </a:prstGeom>
        </p:spPr>
      </p:pic>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3689" y="4534742"/>
            <a:ext cx="3716405" cy="1883011"/>
          </a:xfrm>
        </p:spPr>
        <p:txBody>
          <a:bodyPr wrap="square" lIns="0" tIns="18000" rIns="0" bIns="18000" anchor="ctr" anchorCtr="0">
            <a:spAutoFit/>
          </a:bodyPr>
          <a:lstStyle/>
          <a:p>
            <a:pPr marL="0" indent="0">
              <a:buNone/>
            </a:pPr>
            <a:r>
              <a:rPr lang="en-US" sz="2400" b="1" dirty="0">
                <a:solidFill>
                  <a:schemeClr val="tx1"/>
                </a:solidFill>
              </a:rPr>
              <a:t>Figure 4.1</a:t>
            </a:r>
            <a:r>
              <a:rPr lang="en-US" sz="2400" dirty="0">
                <a:solidFill>
                  <a:schemeClr val="tx1"/>
                </a:solidFill>
              </a:rPr>
              <a:t> Fluid pressure is transmitted undiminished in all directions. Note that the pressure is equal throughout the system.</a:t>
            </a:r>
          </a:p>
        </p:txBody>
      </p:sp>
      <p:pic>
        <p:nvPicPr>
          <p:cNvPr id="8" name="Picture 7" descr="The use of different pistons is shown.&#10;Long description 2 is available in notes, Press F6.">
            <a:extLst>
              <a:ext uri="{FF2B5EF4-FFF2-40B4-BE49-F238E27FC236}">
                <a16:creationId xmlns:a16="http://schemas.microsoft.com/office/drawing/2014/main" id="{415E2C5A-8644-321D-A9DC-B7E5E8F532F5}"/>
              </a:ext>
            </a:extLst>
          </p:cNvPr>
          <p:cNvPicPr>
            <a:picLocks noChangeAspect="1"/>
          </p:cNvPicPr>
          <p:nvPr/>
        </p:nvPicPr>
        <p:blipFill rotWithShape="1">
          <a:blip r:embed="rId4"/>
          <a:srcRect b="8081"/>
          <a:stretch/>
        </p:blipFill>
        <p:spPr>
          <a:xfrm>
            <a:off x="4580247" y="768155"/>
            <a:ext cx="3548566" cy="3326045"/>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606221" y="4227605"/>
            <a:ext cx="3934879" cy="2252343"/>
          </a:xfrm>
        </p:spPr>
        <p:txBody>
          <a:bodyPr wrap="square" lIns="0" tIns="18000" rIns="0" bIns="18000" anchor="ctr" anchorCtr="0">
            <a:spAutoFit/>
          </a:bodyPr>
          <a:lstStyle/>
          <a:p>
            <a:pPr marL="0" indent="0">
              <a:buNone/>
            </a:pPr>
            <a:r>
              <a:rPr lang="en-US" sz="2400" b="1" dirty="0">
                <a:solidFill>
                  <a:schemeClr val="tx1"/>
                </a:solidFill>
              </a:rPr>
              <a:t>Figure 4.2</a:t>
            </a:r>
            <a:r>
              <a:rPr lang="en-US" sz="2400" dirty="0">
                <a:solidFill>
                  <a:schemeClr val="tx1"/>
                </a:solidFill>
              </a:rPr>
              <a:t> A 100 </a:t>
            </a:r>
            <a:r>
              <a:rPr lang="en-US" sz="2400" spc="-300" dirty="0">
                <a:solidFill>
                  <a:schemeClr val="tx1"/>
                </a:solidFill>
              </a:rPr>
              <a:t>l </a:t>
            </a:r>
            <a:r>
              <a:rPr lang="en-US" sz="2400" dirty="0">
                <a:solidFill>
                  <a:schemeClr val="tx1"/>
                </a:solidFill>
              </a:rPr>
              <a:t>b force applied on an input piston that has area of 1 s</a:t>
            </a:r>
            <a:r>
              <a:rPr lang="en-US" sz="100" dirty="0">
                <a:solidFill>
                  <a:schemeClr val="tx1"/>
                </a:solidFill>
              </a:rPr>
              <a:t> </a:t>
            </a:r>
            <a:r>
              <a:rPr lang="en-US" sz="2400" dirty="0">
                <a:solidFill>
                  <a:schemeClr val="tx1"/>
                </a:solidFill>
              </a:rPr>
              <a:t>q. i</a:t>
            </a:r>
            <a:r>
              <a:rPr lang="en-US" sz="100" dirty="0">
                <a:solidFill>
                  <a:schemeClr val="tx1"/>
                </a:solidFill>
              </a:rPr>
              <a:t> </a:t>
            </a:r>
            <a:r>
              <a:rPr lang="en-US" sz="2400" dirty="0">
                <a:solidFill>
                  <a:schemeClr val="tx1"/>
                </a:solidFill>
              </a:rPr>
              <a:t>n. will produce a force of 200 </a:t>
            </a:r>
            <a:r>
              <a:rPr lang="en-US" sz="2400" spc="-300" dirty="0">
                <a:solidFill>
                  <a:schemeClr val="tx1"/>
                </a:solidFill>
              </a:rPr>
              <a:t>L B </a:t>
            </a:r>
            <a:r>
              <a:rPr lang="en-US" sz="2400" dirty="0">
                <a:solidFill>
                  <a:schemeClr val="tx1"/>
                </a:solidFill>
              </a:rPr>
              <a:t>S when applied to a 2 s</a:t>
            </a:r>
            <a:r>
              <a:rPr lang="en-US" sz="100" dirty="0">
                <a:solidFill>
                  <a:schemeClr val="tx1"/>
                </a:solidFill>
              </a:rPr>
              <a:t> </a:t>
            </a:r>
            <a:r>
              <a:rPr lang="en-US" sz="2400" dirty="0">
                <a:solidFill>
                  <a:schemeClr val="tx1"/>
                </a:solidFill>
              </a:rPr>
              <a:t>q. i</a:t>
            </a:r>
            <a:r>
              <a:rPr lang="en-US" sz="100" dirty="0">
                <a:solidFill>
                  <a:schemeClr val="tx1"/>
                </a:solidFill>
              </a:rPr>
              <a:t> </a:t>
            </a:r>
            <a:r>
              <a:rPr lang="en-US" sz="2400" dirty="0">
                <a:solidFill>
                  <a:schemeClr val="tx1"/>
                </a:solidFill>
              </a:rPr>
              <a:t>n. piston.</a:t>
            </a:r>
          </a:p>
        </p:txBody>
      </p:sp>
    </p:spTree>
    <p:extLst>
      <p:ext uri="{BB962C8B-B14F-4D97-AF65-F5344CB8AC3E}">
        <p14:creationId xmlns:p14="http://schemas.microsoft.com/office/powerpoint/2010/main" val="650672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57EA-79E5-6448-FA0F-7CC9DE4C78B2}"/>
              </a:ext>
            </a:extLst>
          </p:cNvPr>
          <p:cNvSpPr>
            <a:spLocks noGrp="1"/>
          </p:cNvSpPr>
          <p:nvPr>
            <p:ph type="title"/>
          </p:nvPr>
        </p:nvSpPr>
        <p:spPr>
          <a:xfrm>
            <a:off x="445854" y="235826"/>
            <a:ext cx="8291746" cy="590349"/>
          </a:xfrm>
        </p:spPr>
        <p:txBody>
          <a:bodyPr/>
          <a:lstStyle/>
          <a:p>
            <a:r>
              <a:rPr lang="en-US" dirty="0"/>
              <a:t>Hydraulic Principles </a:t>
            </a:r>
            <a:r>
              <a:rPr lang="en-US" sz="2800" dirty="0"/>
              <a:t>(2 of 2)</a:t>
            </a:r>
          </a:p>
        </p:txBody>
      </p:sp>
      <p:sp>
        <p:nvSpPr>
          <p:cNvPr id="3" name="Content Placeholder 2">
            <a:extLst>
              <a:ext uri="{FF2B5EF4-FFF2-40B4-BE49-F238E27FC236}">
                <a16:creationId xmlns:a16="http://schemas.microsoft.com/office/drawing/2014/main" id="{8A9EED4C-D5F1-CF93-41F6-26D3B619B80F}"/>
              </a:ext>
            </a:extLst>
          </p:cNvPr>
          <p:cNvSpPr>
            <a:spLocks noGrp="1"/>
          </p:cNvSpPr>
          <p:nvPr>
            <p:ph sz="quarter" idx="12"/>
          </p:nvPr>
        </p:nvSpPr>
        <p:spPr>
          <a:xfrm>
            <a:off x="445853" y="1077745"/>
            <a:ext cx="8302859" cy="405683"/>
          </a:xfrm>
        </p:spPr>
        <p:txBody>
          <a:bodyPr wrap="square" lIns="0" tIns="18000" rIns="0" bIns="18000" anchor="ctr">
            <a:spAutoFit/>
          </a:bodyPr>
          <a:lstStyle/>
          <a:p>
            <a:pPr marL="342900" indent="-342900">
              <a:spcBef>
                <a:spcPts val="600"/>
              </a:spcBef>
            </a:pPr>
            <a:r>
              <a:rPr lang="en-US" sz="2400" dirty="0">
                <a:solidFill>
                  <a:schemeClr val="tx1"/>
                </a:solidFill>
              </a:rPr>
              <a:t>Pascal’s Law Formula</a:t>
            </a:r>
          </a:p>
        </p:txBody>
      </p:sp>
      <p:sp>
        <p:nvSpPr>
          <p:cNvPr id="4" name="Content Placeholder 3">
            <a:extLst>
              <a:ext uri="{FF2B5EF4-FFF2-40B4-BE49-F238E27FC236}">
                <a16:creationId xmlns:a16="http://schemas.microsoft.com/office/drawing/2014/main" id="{0DD52A53-AA06-30A3-80A8-F6004494B0FE}"/>
              </a:ext>
            </a:extLst>
          </p:cNvPr>
          <p:cNvSpPr>
            <a:spLocks noGrp="1"/>
          </p:cNvSpPr>
          <p:nvPr>
            <p:ph sz="quarter" idx="13"/>
          </p:nvPr>
        </p:nvSpPr>
        <p:spPr>
          <a:xfrm>
            <a:off x="458554" y="1664872"/>
            <a:ext cx="675765" cy="405683"/>
          </a:xfrm>
        </p:spPr>
        <p:txBody>
          <a:bodyPr wrap="square" lIns="0" tIns="18000" rIns="0" bIns="18000" anchor="ctr">
            <a:spAutoFit/>
          </a:bodyPr>
          <a:lstStyle/>
          <a:p>
            <a:pPr marL="829818" lvl="1" indent="-342900"/>
            <a:r>
              <a:rPr lang="en-US" sz="2400" dirty="0"/>
              <a:t> </a:t>
            </a:r>
          </a:p>
        </p:txBody>
      </p:sp>
      <p:graphicFrame>
        <p:nvGraphicFramePr>
          <p:cNvPr id="17" name="Object 16" descr="F equals P times A.">
            <a:extLst>
              <a:ext uri="{FF2B5EF4-FFF2-40B4-BE49-F238E27FC236}">
                <a16:creationId xmlns:a16="http://schemas.microsoft.com/office/drawing/2014/main" id="{4877770B-4151-4023-A4D6-665706529B70}"/>
              </a:ext>
            </a:extLst>
          </p:cNvPr>
          <p:cNvGraphicFramePr>
            <a:graphicFrameLocks noChangeAspect="1"/>
          </p:cNvGraphicFramePr>
          <p:nvPr>
            <p:extLst>
              <p:ext uri="{D42A27DB-BD31-4B8C-83A1-F6EECF244321}">
                <p14:modId xmlns:p14="http://schemas.microsoft.com/office/powerpoint/2010/main" val="3641061284"/>
              </p:ext>
            </p:extLst>
          </p:nvPr>
        </p:nvGraphicFramePr>
        <p:xfrm>
          <a:off x="1268413" y="1725475"/>
          <a:ext cx="1181100" cy="315913"/>
        </p:xfrm>
        <a:graphic>
          <a:graphicData uri="http://schemas.openxmlformats.org/presentationml/2006/ole">
            <mc:AlternateContent xmlns:mc="http://schemas.openxmlformats.org/markup-compatibility/2006">
              <mc:Choice xmlns:v="urn:schemas-microsoft-com:vml" Requires="v">
                <p:oleObj name="Equation" r:id="rId3" imgW="609480" imgH="164880" progId="Equation.DSMT4">
                  <p:embed/>
                </p:oleObj>
              </mc:Choice>
              <mc:Fallback>
                <p:oleObj name="Equation" r:id="rId3" imgW="609480" imgH="164880" progId="Equation.DSMT4">
                  <p:embed/>
                  <p:pic>
                    <p:nvPicPr>
                      <p:cNvPr id="6" name="Object 5" descr="F equals P times A.">
                        <a:extLst>
                          <a:ext uri="{FF2B5EF4-FFF2-40B4-BE49-F238E27FC236}">
                            <a16:creationId xmlns:a16="http://schemas.microsoft.com/office/drawing/2014/main" id="{B00D0CDA-D67D-0A7C-0C9C-EE9DA163EE17}"/>
                          </a:ext>
                        </a:extLst>
                      </p:cNvPr>
                      <p:cNvPicPr>
                        <a:picLocks noChangeAspect="1" noChangeArrowheads="1"/>
                      </p:cNvPicPr>
                      <p:nvPr/>
                    </p:nvPicPr>
                    <p:blipFill>
                      <a:blip r:embed="rId4"/>
                      <a:srcRect/>
                      <a:stretch>
                        <a:fillRect/>
                      </a:stretch>
                    </p:blipFill>
                    <p:spPr bwMode="auto">
                      <a:xfrm>
                        <a:off x="1268413" y="1725475"/>
                        <a:ext cx="1181100" cy="315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4">
            <a:extLst>
              <a:ext uri="{FF2B5EF4-FFF2-40B4-BE49-F238E27FC236}">
                <a16:creationId xmlns:a16="http://schemas.microsoft.com/office/drawing/2014/main" id="{B030C7B8-0389-DAFE-D0DE-7BB944A22220}"/>
              </a:ext>
            </a:extLst>
          </p:cNvPr>
          <p:cNvSpPr>
            <a:spLocks noGrp="1"/>
          </p:cNvSpPr>
          <p:nvPr>
            <p:ph sz="quarter" idx="14"/>
          </p:nvPr>
        </p:nvSpPr>
        <p:spPr>
          <a:xfrm>
            <a:off x="2589978" y="1670430"/>
            <a:ext cx="4610922" cy="405683"/>
          </a:xfrm>
        </p:spPr>
        <p:txBody>
          <a:bodyPr wrap="square" lIns="0" tIns="18000" rIns="0" bIns="18000" anchor="ctr">
            <a:spAutoFit/>
          </a:bodyPr>
          <a:lstStyle/>
          <a:p>
            <a:pPr marL="0" lvl="1" indent="0">
              <a:buNone/>
            </a:pPr>
            <a:r>
              <a:rPr lang="en-US" sz="2400" dirty="0"/>
              <a:t>(force is equal to pressure x area)</a:t>
            </a:r>
          </a:p>
        </p:txBody>
      </p:sp>
      <p:sp>
        <p:nvSpPr>
          <p:cNvPr id="6" name="Content Placeholder 5">
            <a:extLst>
              <a:ext uri="{FF2B5EF4-FFF2-40B4-BE49-F238E27FC236}">
                <a16:creationId xmlns:a16="http://schemas.microsoft.com/office/drawing/2014/main" id="{C1C0ACDD-A35B-25D3-4C63-54D32CBC1EA0}"/>
              </a:ext>
            </a:extLst>
          </p:cNvPr>
          <p:cNvSpPr>
            <a:spLocks noGrp="1"/>
          </p:cNvSpPr>
          <p:nvPr>
            <p:ph sz="quarter" idx="15"/>
          </p:nvPr>
        </p:nvSpPr>
        <p:spPr>
          <a:xfrm>
            <a:off x="457430" y="2250623"/>
            <a:ext cx="676889" cy="405683"/>
          </a:xfrm>
        </p:spPr>
        <p:txBody>
          <a:bodyPr wrap="square" lIns="0" tIns="18000" rIns="0" bIns="18000" anchor="ctr">
            <a:spAutoFit/>
          </a:bodyPr>
          <a:lstStyle/>
          <a:p>
            <a:pPr marL="829818" lvl="1" indent="-342900"/>
            <a:r>
              <a:rPr lang="en-US" sz="2400" dirty="0"/>
              <a:t> </a:t>
            </a:r>
          </a:p>
        </p:txBody>
      </p:sp>
      <p:graphicFrame>
        <p:nvGraphicFramePr>
          <p:cNvPr id="18" name="Object 17" descr="F equals P times A.">
            <a:extLst>
              <a:ext uri="{FF2B5EF4-FFF2-40B4-BE49-F238E27FC236}">
                <a16:creationId xmlns:a16="http://schemas.microsoft.com/office/drawing/2014/main" id="{CD39FE8D-3332-4E9B-AA77-140A0CE76217}"/>
              </a:ext>
            </a:extLst>
          </p:cNvPr>
          <p:cNvGraphicFramePr>
            <a:graphicFrameLocks noChangeAspect="1"/>
          </p:cNvGraphicFramePr>
          <p:nvPr>
            <p:extLst>
              <p:ext uri="{D42A27DB-BD31-4B8C-83A1-F6EECF244321}">
                <p14:modId xmlns:p14="http://schemas.microsoft.com/office/powerpoint/2010/main" val="2914775348"/>
              </p:ext>
            </p:extLst>
          </p:nvPr>
        </p:nvGraphicFramePr>
        <p:xfrm>
          <a:off x="1285732" y="2276411"/>
          <a:ext cx="1075425" cy="328741"/>
        </p:xfrm>
        <a:graphic>
          <a:graphicData uri="http://schemas.openxmlformats.org/presentationml/2006/ole">
            <mc:AlternateContent xmlns:mc="http://schemas.openxmlformats.org/markup-compatibility/2006">
              <mc:Choice xmlns:v="urn:schemas-microsoft-com:vml" Requires="v">
                <p:oleObj name="Equation" r:id="rId5" imgW="533160" imgH="164880" progId="Equation.DSMT4">
                  <p:embed/>
                </p:oleObj>
              </mc:Choice>
              <mc:Fallback>
                <p:oleObj name="Equation" r:id="rId5" imgW="533160" imgH="164880" progId="Equation.DSMT4">
                  <p:embed/>
                  <p:pic>
                    <p:nvPicPr>
                      <p:cNvPr id="17" name="Object 16" descr="F equals P times A.">
                        <a:extLst>
                          <a:ext uri="{FF2B5EF4-FFF2-40B4-BE49-F238E27FC236}">
                            <a16:creationId xmlns:a16="http://schemas.microsoft.com/office/drawing/2014/main" id="{4877770B-4151-4023-A4D6-665706529B70}"/>
                          </a:ext>
                        </a:extLst>
                      </p:cNvPr>
                      <p:cNvPicPr>
                        <a:picLocks noChangeAspect="1" noChangeArrowheads="1"/>
                      </p:cNvPicPr>
                      <p:nvPr/>
                    </p:nvPicPr>
                    <p:blipFill>
                      <a:blip r:embed="rId6"/>
                      <a:srcRect/>
                      <a:stretch>
                        <a:fillRect/>
                      </a:stretch>
                    </p:blipFill>
                    <p:spPr bwMode="auto">
                      <a:xfrm>
                        <a:off x="1285732" y="2276411"/>
                        <a:ext cx="1075425" cy="3287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ontent Placeholder 6">
            <a:extLst>
              <a:ext uri="{FF2B5EF4-FFF2-40B4-BE49-F238E27FC236}">
                <a16:creationId xmlns:a16="http://schemas.microsoft.com/office/drawing/2014/main" id="{08C3A91A-079C-20AC-07FB-018BA09FEBE5}"/>
              </a:ext>
            </a:extLst>
          </p:cNvPr>
          <p:cNvSpPr>
            <a:spLocks noGrp="1"/>
          </p:cNvSpPr>
          <p:nvPr>
            <p:ph sz="quarter" idx="16"/>
          </p:nvPr>
        </p:nvSpPr>
        <p:spPr>
          <a:xfrm>
            <a:off x="2495813" y="2227473"/>
            <a:ext cx="5826567" cy="405683"/>
          </a:xfrm>
        </p:spPr>
        <p:txBody>
          <a:bodyPr wrap="square" lIns="0" tIns="18000" rIns="0" bIns="18000" anchor="ctr">
            <a:spAutoFit/>
          </a:bodyPr>
          <a:lstStyle/>
          <a:p>
            <a:pPr marL="0" lvl="1" indent="0">
              <a:buNone/>
            </a:pPr>
            <a:r>
              <a:rPr lang="en-US" sz="2400" dirty="0"/>
              <a:t>(pressure is equal to force divided by area)</a:t>
            </a:r>
          </a:p>
        </p:txBody>
      </p:sp>
      <p:sp>
        <p:nvSpPr>
          <p:cNvPr id="8" name="Content Placeholder 7">
            <a:extLst>
              <a:ext uri="{FF2B5EF4-FFF2-40B4-BE49-F238E27FC236}">
                <a16:creationId xmlns:a16="http://schemas.microsoft.com/office/drawing/2014/main" id="{96B42F65-93C6-54B7-C45E-C0D993CD1103}"/>
              </a:ext>
            </a:extLst>
          </p:cNvPr>
          <p:cNvSpPr>
            <a:spLocks noGrp="1"/>
          </p:cNvSpPr>
          <p:nvPr>
            <p:ph sz="quarter" idx="17"/>
          </p:nvPr>
        </p:nvSpPr>
        <p:spPr>
          <a:xfrm>
            <a:off x="457430" y="2803864"/>
            <a:ext cx="676889" cy="405683"/>
          </a:xfrm>
        </p:spPr>
        <p:txBody>
          <a:bodyPr wrap="square" lIns="0" tIns="18000" rIns="0" bIns="18000" anchor="ctr">
            <a:spAutoFit/>
          </a:bodyPr>
          <a:lstStyle/>
          <a:p>
            <a:pPr marL="829818" lvl="1" indent="-342900"/>
            <a:r>
              <a:rPr lang="en-US" sz="2400" dirty="0"/>
              <a:t> </a:t>
            </a:r>
          </a:p>
        </p:txBody>
      </p:sp>
      <p:graphicFrame>
        <p:nvGraphicFramePr>
          <p:cNvPr id="19" name="Object 18" descr="F equals P times A.">
            <a:extLst>
              <a:ext uri="{FF2B5EF4-FFF2-40B4-BE49-F238E27FC236}">
                <a16:creationId xmlns:a16="http://schemas.microsoft.com/office/drawing/2014/main" id="{8B90F8C4-EFB7-46EE-950F-4D5D0390258F}"/>
              </a:ext>
            </a:extLst>
          </p:cNvPr>
          <p:cNvGraphicFramePr>
            <a:graphicFrameLocks noChangeAspect="1"/>
          </p:cNvGraphicFramePr>
          <p:nvPr>
            <p:extLst>
              <p:ext uri="{D42A27DB-BD31-4B8C-83A1-F6EECF244321}">
                <p14:modId xmlns:p14="http://schemas.microsoft.com/office/powerpoint/2010/main" val="3635232897"/>
              </p:ext>
            </p:extLst>
          </p:nvPr>
        </p:nvGraphicFramePr>
        <p:xfrm>
          <a:off x="1273175" y="2842550"/>
          <a:ext cx="1100138" cy="328613"/>
        </p:xfrm>
        <a:graphic>
          <a:graphicData uri="http://schemas.openxmlformats.org/presentationml/2006/ole">
            <mc:AlternateContent xmlns:mc="http://schemas.openxmlformats.org/markup-compatibility/2006">
              <mc:Choice xmlns:v="urn:schemas-microsoft-com:vml" Requires="v">
                <p:oleObj name="Equation" r:id="rId7" imgW="545760" imgH="164880" progId="Equation.DSMT4">
                  <p:embed/>
                </p:oleObj>
              </mc:Choice>
              <mc:Fallback>
                <p:oleObj name="Equation" r:id="rId7" imgW="545760" imgH="164880" progId="Equation.DSMT4">
                  <p:embed/>
                  <p:pic>
                    <p:nvPicPr>
                      <p:cNvPr id="18" name="Object 17" descr="F equals P times A.">
                        <a:extLst>
                          <a:ext uri="{FF2B5EF4-FFF2-40B4-BE49-F238E27FC236}">
                            <a16:creationId xmlns:a16="http://schemas.microsoft.com/office/drawing/2014/main" id="{CD39FE8D-3332-4E9B-AA77-140A0CE76217}"/>
                          </a:ext>
                        </a:extLst>
                      </p:cNvPr>
                      <p:cNvPicPr>
                        <a:picLocks noChangeAspect="1" noChangeArrowheads="1"/>
                      </p:cNvPicPr>
                      <p:nvPr/>
                    </p:nvPicPr>
                    <p:blipFill>
                      <a:blip r:embed="rId8"/>
                      <a:srcRect/>
                      <a:stretch>
                        <a:fillRect/>
                      </a:stretch>
                    </p:blipFill>
                    <p:spPr bwMode="auto">
                      <a:xfrm>
                        <a:off x="1273175" y="2842550"/>
                        <a:ext cx="1100138"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ontent Placeholder 8">
            <a:extLst>
              <a:ext uri="{FF2B5EF4-FFF2-40B4-BE49-F238E27FC236}">
                <a16:creationId xmlns:a16="http://schemas.microsoft.com/office/drawing/2014/main" id="{B47779A3-F958-7565-C6CB-A7F65FAE18BC}"/>
              </a:ext>
            </a:extLst>
          </p:cNvPr>
          <p:cNvSpPr>
            <a:spLocks noGrp="1"/>
          </p:cNvSpPr>
          <p:nvPr>
            <p:ph sz="quarter" idx="18"/>
          </p:nvPr>
        </p:nvSpPr>
        <p:spPr>
          <a:xfrm>
            <a:off x="2518963" y="2775816"/>
            <a:ext cx="5826566" cy="405683"/>
          </a:xfrm>
        </p:spPr>
        <p:txBody>
          <a:bodyPr wrap="square" lIns="0" tIns="18000" rIns="0" bIns="18000" anchor="ctr">
            <a:spAutoFit/>
          </a:bodyPr>
          <a:lstStyle/>
          <a:p>
            <a:pPr marL="0" lvl="1" indent="0">
              <a:buNone/>
            </a:pPr>
            <a:r>
              <a:rPr lang="en-US" sz="2400" dirty="0"/>
              <a:t>(area is equal to force divided by pressure)</a:t>
            </a:r>
          </a:p>
        </p:txBody>
      </p:sp>
      <p:sp>
        <p:nvSpPr>
          <p:cNvPr id="10" name="Content Placeholder 9">
            <a:extLst>
              <a:ext uri="{FF2B5EF4-FFF2-40B4-BE49-F238E27FC236}">
                <a16:creationId xmlns:a16="http://schemas.microsoft.com/office/drawing/2014/main" id="{78AA0A67-8013-C11A-5E5B-E0A2B1054832}"/>
              </a:ext>
            </a:extLst>
          </p:cNvPr>
          <p:cNvSpPr>
            <a:spLocks noGrp="1"/>
          </p:cNvSpPr>
          <p:nvPr>
            <p:ph sz="quarter" idx="19"/>
          </p:nvPr>
        </p:nvSpPr>
        <p:spPr>
          <a:xfrm>
            <a:off x="479688" y="3377308"/>
            <a:ext cx="8257912" cy="1298235"/>
          </a:xfrm>
        </p:spPr>
        <p:txBody>
          <a:bodyPr wrap="square" lIns="0" tIns="18000" rIns="0" bIns="18000" anchor="ctr">
            <a:spAutoFit/>
          </a:bodyPr>
          <a:lstStyle/>
          <a:p>
            <a:pPr marL="1229868" lvl="2" indent="-342900"/>
            <a:r>
              <a:rPr lang="en-US" sz="2400" dirty="0"/>
              <a:t>F = force (</a:t>
            </a:r>
            <a:r>
              <a:rPr lang="en-US" sz="2400" spc="-300" dirty="0"/>
              <a:t>l </a:t>
            </a:r>
            <a:r>
              <a:rPr lang="en-US" sz="2400" dirty="0"/>
              <a:t>b) or (Newton), </a:t>
            </a:r>
          </a:p>
          <a:p>
            <a:pPr marL="1229868" lvl="2" indent="-342900"/>
            <a:r>
              <a:rPr lang="en-US" sz="2400" dirty="0"/>
              <a:t>P = pressure in pounds per </a:t>
            </a:r>
            <a:r>
              <a:rPr lang="en-US" sz="2400" spc="-300" dirty="0"/>
              <a:t>s </a:t>
            </a:r>
            <a:r>
              <a:rPr lang="en-US" sz="100" spc="-300" dirty="0"/>
              <a:t>   </a:t>
            </a:r>
            <a:r>
              <a:rPr lang="en-US" sz="2400" dirty="0"/>
              <a:t>q. in.</a:t>
            </a:r>
          </a:p>
          <a:p>
            <a:pPr marL="1229868" lvl="2" indent="-342900"/>
            <a:r>
              <a:rPr lang="en-US" sz="2400" dirty="0"/>
              <a:t>A = area in sq. in. or (</a:t>
            </a:r>
            <a:r>
              <a:rPr lang="en-US" sz="2400" spc="-300" dirty="0"/>
              <a:t>s </a:t>
            </a:r>
            <a:r>
              <a:rPr lang="en-US" sz="100" spc="-300" dirty="0"/>
              <a:t> </a:t>
            </a:r>
            <a:r>
              <a:rPr lang="en-US" sz="2400" dirty="0"/>
              <a:t>q.</a:t>
            </a:r>
            <a:r>
              <a:rPr lang="en-US" sz="2400" spc="-300" dirty="0"/>
              <a:t>c </a:t>
            </a:r>
            <a:r>
              <a:rPr lang="en-US" sz="100" spc="-300" dirty="0"/>
              <a:t> </a:t>
            </a:r>
            <a:r>
              <a:rPr lang="en-US" sz="2400" dirty="0"/>
              <a:t>m)</a:t>
            </a:r>
          </a:p>
        </p:txBody>
      </p:sp>
    </p:spTree>
    <p:extLst>
      <p:ext uri="{BB962C8B-B14F-4D97-AF65-F5344CB8AC3E}">
        <p14:creationId xmlns:p14="http://schemas.microsoft.com/office/powerpoint/2010/main" val="1858863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4.3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60373"/>
            <a:ext cx="8195096" cy="775015"/>
          </a:xfrm>
        </p:spPr>
        <p:txBody>
          <a:bodyPr wrap="square" lIns="0" tIns="18000" rIns="0" bIns="18000" anchor="ctr" anchorCtr="0">
            <a:spAutoFit/>
          </a:bodyPr>
          <a:lstStyle/>
          <a:p>
            <a:pPr marL="0" indent="0">
              <a:buNone/>
            </a:pPr>
            <a:r>
              <a:rPr lang="en-US" sz="2400" dirty="0">
                <a:solidFill>
                  <a:schemeClr val="tx1"/>
                </a:solidFill>
              </a:rPr>
              <a:t>A simple memory triangle can be used to help remember the commonly used hydraulic formulas </a:t>
            </a:r>
          </a:p>
        </p:txBody>
      </p:sp>
      <p:pic>
        <p:nvPicPr>
          <p:cNvPr id="5" name="Picture 4" descr="A triangle is shown with three divisions inside it.&#10;Long description is available in notes, Press F6.">
            <a:extLst>
              <a:ext uri="{FF2B5EF4-FFF2-40B4-BE49-F238E27FC236}">
                <a16:creationId xmlns:a16="http://schemas.microsoft.com/office/drawing/2014/main" id="{EEDC4A63-02BC-B498-B746-3273D638FA46}"/>
              </a:ext>
            </a:extLst>
          </p:cNvPr>
          <p:cNvPicPr>
            <a:picLocks noChangeAspect="1"/>
          </p:cNvPicPr>
          <p:nvPr/>
        </p:nvPicPr>
        <p:blipFill rotWithShape="1">
          <a:blip r:embed="rId3"/>
          <a:srcRect b="14946"/>
          <a:stretch/>
        </p:blipFill>
        <p:spPr>
          <a:xfrm>
            <a:off x="584082" y="2069775"/>
            <a:ext cx="7981950" cy="2940799"/>
          </a:xfrm>
          <a:prstGeom prst="rect">
            <a:avLst/>
          </a:prstGeom>
        </p:spPr>
      </p:pic>
    </p:spTree>
    <p:extLst>
      <p:ext uri="{BB962C8B-B14F-4D97-AF65-F5344CB8AC3E}">
        <p14:creationId xmlns:p14="http://schemas.microsoft.com/office/powerpoint/2010/main" val="116354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Pumps </a:t>
            </a:r>
            <a:r>
              <a:rPr lang="en-US" sz="2800" dirty="0"/>
              <a:t>(1 of 2)</a:t>
            </a:r>
          </a:p>
        </p:txBody>
      </p:sp>
      <p:pic>
        <p:nvPicPr>
          <p:cNvPr id="9" name="Picture 8" descr="A gear-type rotary pump is shown. A shaft is attached to a disc. The disc has gear-like teeth in the middle which surround the shaft.  There are a few holes for screws.">
            <a:extLst>
              <a:ext uri="{FF2B5EF4-FFF2-40B4-BE49-F238E27FC236}">
                <a16:creationId xmlns:a16="http://schemas.microsoft.com/office/drawing/2014/main" id="{F80530B7-E701-8780-47A7-E759AC4FDC55}"/>
              </a:ext>
            </a:extLst>
          </p:cNvPr>
          <p:cNvPicPr>
            <a:picLocks noChangeAspect="1"/>
          </p:cNvPicPr>
          <p:nvPr/>
        </p:nvPicPr>
        <p:blipFill rotWithShape="1">
          <a:blip r:embed="rId3"/>
          <a:srcRect t="-1" b="67422"/>
          <a:stretch/>
        </p:blipFill>
        <p:spPr>
          <a:xfrm>
            <a:off x="472237" y="1036074"/>
            <a:ext cx="1696657" cy="1387288"/>
          </a:xfrm>
          <a:prstGeom prst="rect">
            <a:avLst/>
          </a:prstGeom>
        </p:spPr>
      </p:pic>
      <p:pic>
        <p:nvPicPr>
          <p:cNvPr id="10" name="Picture 9" descr="The gerotor-type rotary pump is shown. &#10;Long description 1 is available in notes, Press F6.">
            <a:extLst>
              <a:ext uri="{FF2B5EF4-FFF2-40B4-BE49-F238E27FC236}">
                <a16:creationId xmlns:a16="http://schemas.microsoft.com/office/drawing/2014/main" id="{EAC3E62C-6002-D0BA-C40D-77FE02FA2F80}"/>
              </a:ext>
            </a:extLst>
          </p:cNvPr>
          <p:cNvPicPr>
            <a:picLocks noChangeAspect="1"/>
          </p:cNvPicPr>
          <p:nvPr/>
        </p:nvPicPr>
        <p:blipFill rotWithShape="1">
          <a:blip r:embed="rId3"/>
          <a:srcRect t="31969" b="34949"/>
          <a:stretch/>
        </p:blipFill>
        <p:spPr>
          <a:xfrm>
            <a:off x="466030" y="2577992"/>
            <a:ext cx="1696657" cy="1408714"/>
          </a:xfrm>
          <a:prstGeom prst="rect">
            <a:avLst/>
          </a:prstGeom>
        </p:spPr>
      </p:pic>
      <p:pic>
        <p:nvPicPr>
          <p:cNvPr id="11" name="Picture 10" descr="A vane-type pump is shown. &#10;Long description 2 is available in notes, Press F6.">
            <a:extLst>
              <a:ext uri="{FF2B5EF4-FFF2-40B4-BE49-F238E27FC236}">
                <a16:creationId xmlns:a16="http://schemas.microsoft.com/office/drawing/2014/main" id="{81567759-B018-2E3A-DBD9-F8C6F5C5AF56}"/>
              </a:ext>
            </a:extLst>
          </p:cNvPr>
          <p:cNvPicPr>
            <a:picLocks noChangeAspect="1"/>
          </p:cNvPicPr>
          <p:nvPr/>
        </p:nvPicPr>
        <p:blipFill rotWithShape="1">
          <a:blip r:embed="rId3"/>
          <a:srcRect t="65157" b="1847"/>
          <a:stretch/>
        </p:blipFill>
        <p:spPr>
          <a:xfrm>
            <a:off x="474395" y="4128104"/>
            <a:ext cx="1696657" cy="1405050"/>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2820838" y="1048675"/>
            <a:ext cx="5884434" cy="2560119"/>
          </a:xfrm>
        </p:spPr>
        <p:txBody>
          <a:bodyPr wrap="square" lIns="0" tIns="18000" rIns="0" bIns="18000" anchor="ctr" anchorCtr="0">
            <a:spAutoFit/>
          </a:bodyPr>
          <a:lstStyle/>
          <a:p>
            <a:pPr marL="342900" indent="-342900">
              <a:spcBef>
                <a:spcPts val="600"/>
              </a:spcBef>
            </a:pPr>
            <a:r>
              <a:rPr lang="en-US" sz="2400" dirty="0">
                <a:solidFill>
                  <a:schemeClr val="tx1"/>
                </a:solidFill>
              </a:rPr>
              <a:t>Pumps produce fluid flow </a:t>
            </a:r>
          </a:p>
          <a:p>
            <a:pPr marL="829818" lvl="1" indent="-342900"/>
            <a:r>
              <a:rPr lang="en-US" sz="2400" dirty="0">
                <a:solidFill>
                  <a:schemeClr val="tx1"/>
                </a:solidFill>
              </a:rPr>
              <a:t>Restriction to flow results in system pressure</a:t>
            </a:r>
          </a:p>
          <a:p>
            <a:pPr marL="829818" lvl="1" indent="-342900"/>
            <a:r>
              <a:rPr lang="en-US" sz="2400" dirty="0">
                <a:solidFill>
                  <a:schemeClr val="tx1"/>
                </a:solidFill>
              </a:rPr>
              <a:t>Internal-external gear</a:t>
            </a:r>
          </a:p>
          <a:p>
            <a:pPr marL="829818" lvl="1" indent="-342900"/>
            <a:r>
              <a:rPr lang="en-US" sz="2400" dirty="0">
                <a:solidFill>
                  <a:schemeClr val="tx1"/>
                </a:solidFill>
              </a:rPr>
              <a:t>Gerotor pump</a:t>
            </a:r>
          </a:p>
          <a:p>
            <a:pPr marL="829818" lvl="1" indent="-342900"/>
            <a:r>
              <a:rPr lang="en-US" sz="2400" dirty="0">
                <a:solidFill>
                  <a:schemeClr val="tx1"/>
                </a:solidFill>
              </a:rPr>
              <a:t>Vane pump</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638409"/>
            <a:ext cx="8229600" cy="775015"/>
          </a:xfrm>
        </p:spPr>
        <p:txBody>
          <a:bodyPr lIns="0" tIns="18000" rIns="0" bIns="18000" anchor="ctr" anchorCtr="0">
            <a:spAutoFit/>
          </a:bodyPr>
          <a:lstStyle/>
          <a:p>
            <a:pPr marL="0" indent="0">
              <a:buNone/>
            </a:pPr>
            <a:r>
              <a:rPr lang="en-US" sz="2400" b="1" dirty="0">
                <a:solidFill>
                  <a:schemeClr val="tx1"/>
                </a:solidFill>
              </a:rPr>
              <a:t>Figure 4.4 (a) </a:t>
            </a:r>
            <a:r>
              <a:rPr lang="en-US" sz="2400" dirty="0">
                <a:solidFill>
                  <a:schemeClr val="tx1"/>
                </a:solidFill>
              </a:rPr>
              <a:t>Gear-type pump. </a:t>
            </a:r>
            <a:r>
              <a:rPr lang="en-US" sz="2400" b="1" dirty="0">
                <a:solidFill>
                  <a:schemeClr val="tx1"/>
                </a:solidFill>
              </a:rPr>
              <a:t>(b) </a:t>
            </a:r>
            <a:r>
              <a:rPr lang="en-US" sz="2400" dirty="0">
                <a:solidFill>
                  <a:schemeClr val="tx1"/>
                </a:solidFill>
              </a:rPr>
              <a:t>Gerotor-type pump.</a:t>
            </a:r>
            <a:r>
              <a:rPr lang="en-US" sz="2400" b="1" dirty="0">
                <a:solidFill>
                  <a:schemeClr val="tx1"/>
                </a:solidFill>
              </a:rPr>
              <a:t> (c)</a:t>
            </a:r>
            <a:r>
              <a:rPr lang="en-US" sz="2400" dirty="0">
                <a:solidFill>
                  <a:schemeClr val="tx1"/>
                </a:solidFill>
              </a:rPr>
              <a:t> Vane-type pump.</a:t>
            </a:r>
          </a:p>
        </p:txBody>
      </p:sp>
    </p:spTree>
    <p:extLst>
      <p:ext uri="{BB962C8B-B14F-4D97-AF65-F5344CB8AC3E}">
        <p14:creationId xmlns:p14="http://schemas.microsoft.com/office/powerpoint/2010/main" val="614983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Figure 4.5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5" y="1056220"/>
            <a:ext cx="2268745" cy="405683"/>
          </a:xfrm>
        </p:spPr>
        <p:txBody>
          <a:bodyPr wrap="square" lIns="0" tIns="18000" rIns="0" bIns="18000" anchor="ctr" anchorCtr="0">
            <a:spAutoFit/>
          </a:bodyPr>
          <a:lstStyle/>
          <a:p>
            <a:pPr marL="0" indent="0">
              <a:spcBef>
                <a:spcPts val="600"/>
              </a:spcBef>
              <a:buNone/>
            </a:pPr>
            <a:r>
              <a:rPr lang="en-US" sz="2400" dirty="0">
                <a:solidFill>
                  <a:schemeClr val="tx1"/>
                </a:solidFill>
              </a:rPr>
              <a:t>Pump Operation</a:t>
            </a:r>
          </a:p>
        </p:txBody>
      </p:sp>
      <p:pic>
        <p:nvPicPr>
          <p:cNvPr id="8" name="Picture 7" descr="An illustration of a pump is shown.&#10;Long description is available in notes, Press F6.">
            <a:extLst>
              <a:ext uri="{FF2B5EF4-FFF2-40B4-BE49-F238E27FC236}">
                <a16:creationId xmlns:a16="http://schemas.microsoft.com/office/drawing/2014/main" id="{1E62E163-64ED-820F-0F38-7A980E31B201}"/>
              </a:ext>
            </a:extLst>
          </p:cNvPr>
          <p:cNvPicPr>
            <a:picLocks noChangeAspect="1"/>
          </p:cNvPicPr>
          <p:nvPr/>
        </p:nvPicPr>
        <p:blipFill rotWithShape="1">
          <a:blip r:embed="rId3"/>
          <a:srcRect b="5280"/>
          <a:stretch/>
        </p:blipFill>
        <p:spPr>
          <a:xfrm>
            <a:off x="2824336" y="1375281"/>
            <a:ext cx="3512567" cy="3434407"/>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4904206"/>
            <a:ext cx="8229600" cy="1513679"/>
          </a:xfrm>
        </p:spPr>
        <p:txBody>
          <a:bodyPr lIns="0" tIns="18000" rIns="0" bIns="18000" anchor="ctr" anchorCtr="0">
            <a:spAutoFit/>
          </a:bodyPr>
          <a:lstStyle/>
          <a:p>
            <a:pPr marL="0" indent="0">
              <a:buNone/>
            </a:pPr>
            <a:r>
              <a:rPr lang="en-US" sz="2400" dirty="0">
                <a:solidFill>
                  <a:schemeClr val="tx1"/>
                </a:solidFill>
              </a:rPr>
              <a:t>As a pump rotates, a low pressure (vacuum) is created as the pumping members move apart in one area, and atmospheric pressure will force fluid into this area. Pressure created where pumping members move together.</a:t>
            </a:r>
          </a:p>
        </p:txBody>
      </p:sp>
    </p:spTree>
    <p:extLst>
      <p:ext uri="{BB962C8B-B14F-4D97-AF65-F5344CB8AC3E}">
        <p14:creationId xmlns:p14="http://schemas.microsoft.com/office/powerpoint/2010/main" val="1682759688"/>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247</TotalTime>
  <Words>5906</Words>
  <Application>Microsoft Office PowerPoint</Application>
  <PresentationFormat>On-screen Show (4:3)</PresentationFormat>
  <Paragraphs>286</Paragraphs>
  <Slides>50</Slides>
  <Notes>50</Notes>
  <HiddenSlides>0</HiddenSlides>
  <MMClips>5</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56" baseType="lpstr">
      <vt:lpstr>Arial</vt:lpstr>
      <vt:lpstr>Verdana</vt:lpstr>
      <vt:lpstr>Times New Roman</vt:lpstr>
      <vt:lpstr>1_USHE</vt:lpstr>
      <vt:lpstr>USHE_slide options</vt:lpstr>
      <vt:lpstr>Equation</vt:lpstr>
      <vt:lpstr>Automatic Transmissions and Transaxles</vt:lpstr>
      <vt:lpstr>Learning Objectives</vt:lpstr>
      <vt:lpstr>The Hydraulic System</vt:lpstr>
      <vt:lpstr>Hydraulic Principles (1 of 2)</vt:lpstr>
      <vt:lpstr>Pascal’s Law</vt:lpstr>
      <vt:lpstr>Hydraulic Principles (2 of 2)</vt:lpstr>
      <vt:lpstr>Figure 4.3</vt:lpstr>
      <vt:lpstr>Pumps (1 of 2)</vt:lpstr>
      <vt:lpstr>Figure 4.5</vt:lpstr>
      <vt:lpstr>Animation: Internal-External Gear Pump with Crescent (Animation will automatically start)</vt:lpstr>
      <vt:lpstr>Animation: Gerotor Pump (Animation will automatically start)</vt:lpstr>
      <vt:lpstr>Pumps (2 of 2)</vt:lpstr>
      <vt:lpstr>Frequently Asked Question: What Is a Front Pump? </vt:lpstr>
      <vt:lpstr>Figure 4.6</vt:lpstr>
      <vt:lpstr>Figure 4.7</vt:lpstr>
      <vt:lpstr>Figure 4.8</vt:lpstr>
      <vt:lpstr>Hydraulic Valves</vt:lpstr>
      <vt:lpstr>Figure 4.9</vt:lpstr>
      <vt:lpstr>Figure 4.10</vt:lpstr>
      <vt:lpstr>Animation: Shift Valve (Animation will automatically start)</vt:lpstr>
      <vt:lpstr>Figure 4.11</vt:lpstr>
      <vt:lpstr>Valve Body (1 of 2)</vt:lpstr>
      <vt:lpstr>Valve Body (2 of 2)</vt:lpstr>
      <vt:lpstr>Figure 4.12</vt:lpstr>
      <vt:lpstr>Figure 4.13</vt:lpstr>
      <vt:lpstr>Animation: Inspect Valve Body (Animation will automatically start)</vt:lpstr>
      <vt:lpstr>Pressure Regulation</vt:lpstr>
      <vt:lpstr>Figure 4.14</vt:lpstr>
      <vt:lpstr>Figure 4.15</vt:lpstr>
      <vt:lpstr>Frequently Asked Question: Start-Stop Operation </vt:lpstr>
      <vt:lpstr>Figure 4.16</vt:lpstr>
      <vt:lpstr>Manual Valve</vt:lpstr>
      <vt:lpstr>Figure 4.17</vt:lpstr>
      <vt:lpstr>Animation: Manual Valve (Animation will automatically start)</vt:lpstr>
      <vt:lpstr>Figure 4.18</vt:lpstr>
      <vt:lpstr>Frequently Asked Question: What Is a Shift-By-Wire System? </vt:lpstr>
      <vt:lpstr>Figure 4.19</vt:lpstr>
      <vt:lpstr>Figure 4.20</vt:lpstr>
      <vt:lpstr>Hydraulic Seals</vt:lpstr>
      <vt:lpstr>Figure 4.21</vt:lpstr>
      <vt:lpstr>Figure 4.22</vt:lpstr>
      <vt:lpstr>Figure 4.23</vt:lpstr>
      <vt:lpstr>Figure 4.24</vt:lpstr>
      <vt:lpstr>Sealing Rings</vt:lpstr>
      <vt:lpstr>Question 1</vt:lpstr>
      <vt:lpstr>Answer 1</vt:lpstr>
      <vt:lpstr>Summary (1 of 2)</vt:lpstr>
      <vt:lpstr>Summary (2 of 2)</vt:lpstr>
      <vt:lpstr>Automatic Transmissions and Transaxles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4</dc:title>
  <dc:subject>Careers</dc:subject>
  <dc:creator>Halderman</dc:creator>
  <cp:keywords/>
  <dc:description>Additional information may be found in the Notes Pane of each slide by pressing F6.</dc:description>
  <cp:lastModifiedBy>Glen Plants</cp:lastModifiedBy>
  <cp:revision>133</cp:revision>
  <dcterms:modified xsi:type="dcterms:W3CDTF">2023-08-07T11:54:20Z</dcterms:modified>
</cp:coreProperties>
</file>