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30"/>
  </p:notesMasterIdLst>
  <p:handoutMasterIdLst>
    <p:handoutMasterId r:id="rId31"/>
  </p:handoutMasterIdLst>
  <p:sldIdLst>
    <p:sldId id="384" r:id="rId3"/>
    <p:sldId id="272" r:id="rId4"/>
    <p:sldId id="389" r:id="rId5"/>
    <p:sldId id="688" r:id="rId6"/>
    <p:sldId id="362" r:id="rId7"/>
    <p:sldId id="1190" r:id="rId8"/>
    <p:sldId id="332" r:id="rId9"/>
    <p:sldId id="703" r:id="rId10"/>
    <p:sldId id="390" r:id="rId11"/>
    <p:sldId id="391" r:id="rId12"/>
    <p:sldId id="690" r:id="rId13"/>
    <p:sldId id="392" r:id="rId14"/>
    <p:sldId id="691" r:id="rId15"/>
    <p:sldId id="692" r:id="rId16"/>
    <p:sldId id="693" r:id="rId17"/>
    <p:sldId id="694" r:id="rId18"/>
    <p:sldId id="700" r:id="rId19"/>
    <p:sldId id="695" r:id="rId20"/>
    <p:sldId id="696" r:id="rId21"/>
    <p:sldId id="697" r:id="rId22"/>
    <p:sldId id="698" r:id="rId23"/>
    <p:sldId id="399" r:id="rId24"/>
    <p:sldId id="702" r:id="rId25"/>
    <p:sldId id="411" r:id="rId26"/>
    <p:sldId id="412" r:id="rId27"/>
    <p:sldId id="1192" r:id="rId28"/>
    <p:sldId id="687" r:id="rId29"/>
  </p:sldIdLst>
  <p:sldSz cx="9144000" cy="6858000" type="screen4x3"/>
  <p:notesSz cx="6858000" cy="9144000"/>
  <p:embeddedFontLst>
    <p:embeddedFont>
      <p:font typeface="Arial Unicode MS" panose="020B0604020202020204" charset="-128"/>
      <p:regular r:id="rId32"/>
    </p:embeddedFont>
    <p:embeddedFont>
      <p:font typeface="Verdana" panose="020B060403050404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3567" autoAdjust="0"/>
  </p:normalViewPr>
  <p:slideViewPr>
    <p:cSldViewPr snapToGrid="0" snapToObjects="1">
      <p:cViewPr varScale="1">
        <p:scale>
          <a:sx n="107" d="100"/>
          <a:sy n="107" d="100"/>
        </p:scale>
        <p:origin x="1938" y="108"/>
      </p:cViewPr>
      <p:guideLst>
        <p:guide orient="horz" pos="4042"/>
        <p:guide pos="295"/>
      </p:guideLst>
    </p:cSldViewPr>
  </p:slideViewPr>
  <p:outlineViewPr>
    <p:cViewPr>
      <p:scale>
        <a:sx n="33" d="100"/>
        <a:sy n="33" d="100"/>
      </p:scale>
      <p:origin x="0" y="-1104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p>
          <a:p>
            <a:pPr marL="0" marR="0" indent="0" algn="l" defTabSz="914400" rtl="0" eaLnBrk="1" fontAlgn="auto" latinLnBrk="0" hangingPunct="1">
              <a:lnSpc>
                <a:spcPct val="100000"/>
              </a:lnSpc>
              <a:spcBef>
                <a:spcPts val="0"/>
              </a:spcBef>
              <a:spcAft>
                <a:spcPts val="0"/>
              </a:spcAft>
              <a:buClrTx/>
              <a:buSzTx/>
              <a:buFontTx/>
              <a:buNone/>
              <a:defRPr/>
            </a:pPr>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FE336E-A627-B6B9-EC36-D938F11F09E6}"/>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text reads as synthetic highly friction modified transmission fluid supplement with S E. Converts Dexron III slash Mercon fluid into a highly friction modified AT F such as Chrysler-A T F + 3 (7176) ampersand A T F +4 (9602), Honda, Toyota, Mitsubishi, or others requiring highly friction modified ATFs. Use 1 o z. per quart with Dexron III slash Mercon fluid to convert into a highly friction modified A T F saving time and dollars. 10 f l. O z. hyphen 296 milliliters.</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5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16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F688BEB-0965-004E-8407-892DB86B7EDD}"/>
              </a:ext>
            </a:extLst>
          </p:cNvPr>
          <p:cNvSpPr>
            <a:spLocks noGrp="1"/>
          </p:cNvSpPr>
          <p:nvPr>
            <p:ph type="body" idx="1"/>
          </p:nvPr>
        </p:nvSpPr>
        <p:spPr/>
        <p:txBody>
          <a:bodyPr/>
          <a:lstStyle/>
          <a:p>
            <a:r>
              <a:rPr lang="en-US" b="1" u="sng" dirty="0"/>
              <a:t>Figure 3.8 </a:t>
            </a:r>
            <a:r>
              <a:rPr lang="en-US" dirty="0"/>
              <a:t>Engine coolant from the engine block flows through the passages in the warmer/cooler, </a:t>
            </a:r>
          </a:p>
          <a:p>
            <a:r>
              <a:rPr lang="en-US" dirty="0"/>
              <a:t>and then out through the thermostatic valve to the upper radiator tank. The thermostatic valve uses a wax element–type valve to control the flow of engine coolant through the case-mounted cooler/warmer. The thermostatic valve improves the </a:t>
            </a:r>
            <a:r>
              <a:rPr lang="en-US" spc="0" baseline="0" dirty="0"/>
              <a:t>A T </a:t>
            </a:r>
            <a:r>
              <a:rPr lang="en-US" spc="0" dirty="0"/>
              <a:t>F</a:t>
            </a:r>
            <a:r>
              <a:rPr lang="en-US" dirty="0"/>
              <a:t> warm-up times and maintains </a:t>
            </a:r>
            <a:r>
              <a:rPr lang="en-US" spc="0" baseline="0" dirty="0"/>
              <a:t>A T </a:t>
            </a:r>
            <a:r>
              <a:rPr lang="en-US" spc="0" dirty="0"/>
              <a:t>F</a:t>
            </a:r>
            <a:r>
              <a:rPr lang="en-US" dirty="0"/>
              <a:t> temperature within the optimum operating range between 170°F and 180°F (77°C and 82°C).</a:t>
            </a:r>
          </a:p>
        </p:txBody>
      </p:sp>
    </p:spTree>
    <p:extLst>
      <p:ext uri="{BB962C8B-B14F-4D97-AF65-F5344CB8AC3E}">
        <p14:creationId xmlns:p14="http://schemas.microsoft.com/office/powerpoint/2010/main" val="239522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467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269531-81BA-33D9-1A50-74B4D04015FB}"/>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column is labeled transmission fluid temperature and the second column contains the mileage as 500, 2000, 16,000, 30,000, 50, 000 and 100, 000. For 325 degrees, the mileage is 400; for 300 degrees, the mileage is 1300; for 275 degrees, the mileage is 10, 000; for 250 degrees, the mileage is 24, 000; for 225 degrees, the mileage is 39, 000; for 200 degrees, the mileage is 75, 000; and for 175 degrees, the mileage is above 100, 000.</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53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FA3D2F-2A00-EE71-84F0-B31873903E05}"/>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There are two automatic transmission fluid cooler lines that go to the automatic transmission fluid cooler (inside the radiator). One line joins the cooler inlet and the other line joins the cooler outlet. The inlet is at the top and the outlet is at the bottom.</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98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CEC4464-B21F-9F22-9BAE-666598206629}"/>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6513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CEC4464-B21F-9F22-9BAE-666598206629}"/>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top of the arrangement has a layer of coolant. It is followed by a plain tube cooler which has cold oil on the walls and hot oil in the middle. This tube cooler is followed by a layer of coolant. This second layer of coolant is followed by a tube with turbulator. There are four turbulators in the pipe which result in the mixing of oil. This pipe is again followed by a layer of coolant.</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30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1F1CC55-A481-5FDC-E91A-8AD12978D261}"/>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26250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8071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789161-5F38-11BB-5D57-6BAC0DC35913}"/>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558315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303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27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352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B803F7E-FABC-4C91-BEBF-507838DBA959}"/>
              </a:ext>
            </a:extLst>
          </p:cNvPr>
          <p:cNvSpPr>
            <a:spLocks noGrp="1"/>
          </p:cNvSpPr>
          <p:nvPr>
            <p:ph type="body" idx="1"/>
          </p:nvPr>
        </p:nvSpPr>
        <p:spPr/>
        <p:txBody>
          <a:bodyPr/>
          <a:lstStyle/>
          <a:p>
            <a:r>
              <a:rPr lang="en-US" b="1" u="sng" dirty="0"/>
              <a:t>Additives</a:t>
            </a:r>
            <a:r>
              <a:rPr lang="en-US" dirty="0"/>
              <a:t> Transmission fluid is formulated with various additives to produce favorable operating </a:t>
            </a:r>
          </a:p>
          <a:p>
            <a:r>
              <a:rPr lang="en-US" dirty="0"/>
              <a:t>characteristics. Automatic transmission fluid contains about 10% to 15% additives. These additives </a:t>
            </a:r>
          </a:p>
          <a:p>
            <a:r>
              <a:rPr lang="en-US" dirty="0"/>
              <a:t>are chemical compounds, and the reasons for their use are as follows:</a:t>
            </a:r>
          </a:p>
          <a:p>
            <a:r>
              <a:rPr lang="en-US" dirty="0"/>
              <a:t>■ Detergents-dispersants. Keep the transmission clean and the valves free from sticking by keeping </a:t>
            </a:r>
          </a:p>
          <a:p>
            <a:r>
              <a:rPr lang="en-US" dirty="0"/>
              <a:t>foreign items in suspension until they are removed by the filter or by draining.</a:t>
            </a:r>
          </a:p>
          <a:p>
            <a:r>
              <a:rPr lang="en-US" dirty="0"/>
              <a:t>■ Oxidation inhibitors. Reduce oxidation and decomposition of the fluid, which can produce varnish </a:t>
            </a:r>
          </a:p>
          <a:p>
            <a:r>
              <a:rPr lang="en-US" dirty="0"/>
              <a:t>and sludge.</a:t>
            </a:r>
          </a:p>
          <a:p>
            <a:r>
              <a:rPr lang="en-US" dirty="0"/>
              <a:t>■ Viscosity index improvers. Changes viscosity with change in temperature so that fluid thickness and shift characteristics remain stable during a range of changing temperatures.</a:t>
            </a:r>
          </a:p>
          <a:p>
            <a:r>
              <a:rPr lang="en-US" dirty="0"/>
              <a:t>■ Friction modifiers. Changes the fluid’s coefficient of friction.</a:t>
            </a:r>
          </a:p>
          <a:p>
            <a:r>
              <a:rPr lang="en-US" dirty="0"/>
              <a:t>■ Foam inhibitors. Prevent formation of air bubbles and foam in the fluid.</a:t>
            </a:r>
          </a:p>
          <a:p>
            <a:r>
              <a:rPr lang="en-US" dirty="0"/>
              <a:t>■ Seal swelling agents. Produce a slight swelling of the elastomers (seals) to compensate for any wear that occurs.</a:t>
            </a:r>
          </a:p>
          <a:p>
            <a:r>
              <a:rPr lang="en-US" dirty="0"/>
              <a:t>■ Anti-wear agents. Reduce friction and prevent scoring and seizure of metal parts against each other.</a:t>
            </a:r>
          </a:p>
          <a:p>
            <a:r>
              <a:rPr lang="en-US" dirty="0"/>
              <a:t>■ Rust inhibitors. Prevent rust from forming on the iron and steel parts.</a:t>
            </a:r>
          </a:p>
          <a:p>
            <a:r>
              <a:rPr lang="en-US" dirty="0"/>
              <a:t>■ Corrosion inhibitors. Prevent corrosion of the nonferrous parts.</a:t>
            </a:r>
          </a:p>
          <a:p>
            <a:r>
              <a:rPr lang="en-US" dirty="0"/>
              <a:t>■ Metal deactivators. Form a protective film to inhibit oxidation of metal surfaces.</a:t>
            </a:r>
          </a:p>
          <a:p>
            <a:r>
              <a:rPr lang="en-US" dirty="0"/>
              <a:t>■ Dye. Dye is added to make </a:t>
            </a:r>
            <a:r>
              <a:rPr lang="en-US" spc="0" baseline="0" dirty="0"/>
              <a:t>A T </a:t>
            </a:r>
            <a:r>
              <a:rPr lang="en-US" spc="0" dirty="0"/>
              <a:t>F</a:t>
            </a:r>
            <a:r>
              <a:rPr lang="en-US" dirty="0"/>
              <a:t> red</a:t>
            </a:r>
            <a:r>
              <a:rPr lang="en-US" b="1" u="sng" dirty="0"/>
              <a:t>. ● See Figure 3.1</a:t>
            </a:r>
            <a:r>
              <a:rPr lang="en-US" dirty="0"/>
              <a:t>.</a:t>
            </a:r>
          </a:p>
          <a:p>
            <a:r>
              <a:rPr lang="en-US" b="1" u="sng" dirty="0"/>
              <a:t>American Petroleum Institute, oils are classified into the following groups</a:t>
            </a:r>
            <a:r>
              <a:rPr lang="en-US" dirty="0"/>
              <a:t>:</a:t>
            </a:r>
          </a:p>
          <a:p>
            <a:r>
              <a:rPr lang="en-US" dirty="0"/>
              <a:t>Group I—Solvent refined mineral oil with few, if any, additives. Not used in current formulations of </a:t>
            </a:r>
            <a:r>
              <a:rPr lang="en-US" spc="0" baseline="0" dirty="0"/>
              <a:t>A T </a:t>
            </a:r>
            <a:r>
              <a:rPr lang="en-US" spc="0" dirty="0"/>
              <a:t>F</a:t>
            </a:r>
            <a:r>
              <a:rPr lang="en-US" dirty="0"/>
              <a:t>.</a:t>
            </a:r>
          </a:p>
          <a:p>
            <a:r>
              <a:rPr lang="en-US" dirty="0"/>
              <a:t>Group II—Mineral oil with quality additive packages; includes most friction-modified fluids.</a:t>
            </a:r>
          </a:p>
          <a:p>
            <a:r>
              <a:rPr lang="en-US" dirty="0"/>
              <a:t>Group III—Hydrogenated (hydroisomerized) synthetic compounds, commonly referred to as hydrowaxes </a:t>
            </a:r>
          </a:p>
          <a:p>
            <a:r>
              <a:rPr lang="en-US" dirty="0"/>
              <a:t>or hydrocracked oil and is considered to be synthetic. Most “fill-for life” </a:t>
            </a:r>
            <a:r>
              <a:rPr lang="en-US" spc="0" baseline="0" dirty="0"/>
              <a:t>A T </a:t>
            </a:r>
            <a:r>
              <a:rPr lang="en-US" spc="0" dirty="0"/>
              <a:t>F</a:t>
            </a:r>
            <a:r>
              <a:rPr lang="en-US" dirty="0"/>
              <a:t> is made from Group </a:t>
            </a:r>
          </a:p>
          <a:p>
            <a:r>
              <a:rPr lang="en-US" dirty="0"/>
              <a:t>III base stock.</a:t>
            </a:r>
          </a:p>
          <a:p>
            <a:r>
              <a:rPr lang="en-US" dirty="0"/>
              <a:t>Group IV—Synthetic oils made from monomolecular oil are called polyalpholefin (</a:t>
            </a:r>
            <a:r>
              <a:rPr lang="en-US" spc="0" baseline="0" dirty="0"/>
              <a:t>P O </a:t>
            </a:r>
            <a:r>
              <a:rPr lang="en-US" spc="0" dirty="0"/>
              <a:t>A</a:t>
            </a:r>
            <a:r>
              <a:rPr lang="en-US" dirty="0"/>
              <a:t>) and include Mobil 1 </a:t>
            </a:r>
            <a:r>
              <a:rPr lang="en-US" spc="0" baseline="0" dirty="0"/>
              <a:t>A T </a:t>
            </a:r>
            <a:r>
              <a:rPr lang="en-US" spc="0" dirty="0"/>
              <a:t>F</a:t>
            </a:r>
            <a:r>
              <a:rPr lang="en-US" dirty="0"/>
              <a:t>.</a:t>
            </a:r>
          </a:p>
          <a:p>
            <a:r>
              <a:rPr lang="en-US" dirty="0"/>
              <a:t>Group V—Synthetic oils made from non-mineral sources such as alcohol from corn, called diesters or polyolesters and includes Red Line and Royal Purple </a:t>
            </a:r>
            <a:r>
              <a:rPr lang="en-US" spc="0" baseline="0" dirty="0"/>
              <a:t>A T </a:t>
            </a:r>
            <a:r>
              <a:rPr lang="en-US" spc="0" dirty="0"/>
              <a:t>F</a:t>
            </a:r>
            <a:r>
              <a:rPr lang="en-US" dirty="0"/>
              <a:t>.</a:t>
            </a:r>
          </a:p>
          <a:p>
            <a:r>
              <a:rPr lang="en-US" dirty="0"/>
              <a:t>Groups III, IV, and V are considered to be synthetic because the molecular structure of finished product does not occur naturally, but is man-made through chemical processes.</a:t>
            </a:r>
            <a:endParaRPr lang="en-IN" dirty="0"/>
          </a:p>
        </p:txBody>
      </p:sp>
    </p:spTree>
    <p:extLst>
      <p:ext uri="{BB962C8B-B14F-4D97-AF65-F5344CB8AC3E}">
        <p14:creationId xmlns:p14="http://schemas.microsoft.com/office/powerpoint/2010/main" val="8284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943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name of the company is Honda Genuine with the logo as capital H G. The details on the can are advanced protection, formulated specifically for Honda and Acura vehicles. The logo of Honda is written at the bottom of the front of the can.</a:t>
            </a:r>
            <a:r>
              <a:rPr lang="en-US" sz="1200"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11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764454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7010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Picture Placeholder 7">
            <a:extLst>
              <a:ext uri="{FF2B5EF4-FFF2-40B4-BE49-F238E27FC236}">
                <a16:creationId xmlns:a16="http://schemas.microsoft.com/office/drawing/2014/main" id="{A3A649BA-CDC6-3959-403D-0D58F10D93AD}"/>
              </a:ext>
            </a:extLst>
          </p:cNvPr>
          <p:cNvSpPr>
            <a:spLocks noGrp="1"/>
          </p:cNvSpPr>
          <p:nvPr>
            <p:ph type="pic" sz="quarter" idx="20"/>
          </p:nvPr>
        </p:nvSpPr>
        <p:spPr>
          <a:xfrm>
            <a:off x="93663" y="3230563"/>
            <a:ext cx="3176587" cy="2725737"/>
          </a:xfrm>
        </p:spPr>
        <p:txBody>
          <a:bodyPr/>
          <a:lstStyle/>
          <a:p>
            <a:endParaRPr lang="en-IN" dirty="0"/>
          </a:p>
        </p:txBody>
      </p:sp>
    </p:spTree>
    <p:extLst>
      <p:ext uri="{BB962C8B-B14F-4D97-AF65-F5344CB8AC3E}">
        <p14:creationId xmlns:p14="http://schemas.microsoft.com/office/powerpoint/2010/main" val="42047942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92" r:id="rId6"/>
    <p:sldLayoutId id="2147483681" r:id="rId7"/>
    <p:sldLayoutId id="2147483676" r:id="rId8"/>
    <p:sldLayoutId id="2147483677" r:id="rId9"/>
    <p:sldLayoutId id="2147483678" r:id="rId10"/>
    <p:sldLayoutId id="2147483687" r:id="rId11"/>
    <p:sldLayoutId id="2147483679" r:id="rId12"/>
    <p:sldLayoutId id="2147483671" r:id="rId13"/>
    <p:sldLayoutId id="2147483673" r:id="rId14"/>
    <p:sldLayoutId id="2147483670" r:id="rId15"/>
    <p:sldLayoutId id="2147483669" r:id="rId16"/>
    <p:sldLayoutId id="2147483655" r:id="rId17"/>
    <p:sldLayoutId id="2147483691" r:id="rId18"/>
    <p:sldLayoutId id="2147483693" r:id="rId19"/>
    <p:sldLayoutId id="214748369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hyperlink" Target="https://jameshalderman.com/a2_anim_lib_pag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8" name="Picture 7" descr="Front Cover: Automatic Transmissions and Transaxles Eighth Edition by James D. Halderman">
            <a:extLst>
              <a:ext uri="{FF2B5EF4-FFF2-40B4-BE49-F238E27FC236}">
                <a16:creationId xmlns:a16="http://schemas.microsoft.com/office/drawing/2014/main" id="{0B6E87A0-F931-7A9E-D0CF-AD795749306E}"/>
              </a:ext>
            </a:extLst>
          </p:cNvPr>
          <p:cNvPicPr>
            <a:picLocks noChangeAspect="1"/>
          </p:cNvPicPr>
          <p:nvPr/>
        </p:nvPicPr>
        <p:blipFill>
          <a:blip r:embed="rId3"/>
          <a:stretch>
            <a:fillRect/>
          </a:stretch>
        </p:blipFill>
        <p:spPr>
          <a:xfrm>
            <a:off x="483521" y="1894889"/>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068228"/>
            <a:ext cx="1690777" cy="498016"/>
          </a:xfrm>
        </p:spPr>
        <p:txBody>
          <a:bodyPr wrap="square" lIns="0" tIns="18000" rIns="0" bIns="18000" anchor="ctr">
            <a:spAutoFit/>
          </a:bodyPr>
          <a:lstStyle/>
          <a:p>
            <a:pPr marL="0"/>
            <a:r>
              <a:rPr lang="en-US" dirty="0"/>
              <a:t>Chapter 3</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2883737"/>
            <a:ext cx="4106170" cy="713460"/>
          </a:xfrm>
        </p:spPr>
        <p:txBody>
          <a:bodyPr wrap="square" lIns="0" tIns="18000" rIns="0" bIns="18000" anchor="ctr" anchorCtr="0">
            <a:spAutoFit/>
          </a:bodyPr>
          <a:lstStyle/>
          <a:p>
            <a:pPr marL="0"/>
            <a:r>
              <a:rPr lang="en-US" dirty="0"/>
              <a:t>Automatic Transmission Fluid, Filters, and Coolers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3.4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3422858" cy="405683"/>
          </a:xfrm>
        </p:spPr>
        <p:txBody>
          <a:bodyPr wrap="square" lIns="0" tIns="18000" rIns="0" bIns="18000" anchor="ctr" anchorCtr="0">
            <a:spAutoFit/>
          </a:bodyPr>
          <a:lstStyle/>
          <a:p>
            <a:pPr marL="0" indent="0">
              <a:buNone/>
            </a:pPr>
            <a:r>
              <a:rPr lang="en-US" sz="2400" dirty="0">
                <a:solidFill>
                  <a:schemeClr val="tx1"/>
                </a:solidFill>
              </a:rPr>
              <a:t>Friction-Modified </a:t>
            </a:r>
            <a:r>
              <a:rPr lang="en-US" sz="2400" spc="-300" dirty="0">
                <a:solidFill>
                  <a:schemeClr val="tx1"/>
                </a:solidFill>
              </a:rPr>
              <a:t>A T </a:t>
            </a:r>
            <a:r>
              <a:rPr lang="en-US" sz="2400" dirty="0">
                <a:solidFill>
                  <a:schemeClr val="tx1"/>
                </a:solidFill>
              </a:rPr>
              <a:t>F</a:t>
            </a:r>
          </a:p>
        </p:txBody>
      </p:sp>
      <p:pic>
        <p:nvPicPr>
          <p:cNvPr id="6" name="Picture 5" descr="The text on the can of modified transmission fluid supplement is shown.&#10;Long description is available in notes, Press F6.">
            <a:extLst>
              <a:ext uri="{FF2B5EF4-FFF2-40B4-BE49-F238E27FC236}">
                <a16:creationId xmlns:a16="http://schemas.microsoft.com/office/drawing/2014/main" id="{FF4E8940-F68D-D541-5C5E-C6BB6B89A29F}"/>
              </a:ext>
            </a:extLst>
          </p:cNvPr>
          <p:cNvPicPr>
            <a:picLocks noChangeAspect="1"/>
          </p:cNvPicPr>
          <p:nvPr/>
        </p:nvPicPr>
        <p:blipFill rotWithShape="1">
          <a:blip r:embed="rId3"/>
          <a:srcRect b="6445"/>
          <a:stretch/>
        </p:blipFill>
        <p:spPr>
          <a:xfrm>
            <a:off x="2337372" y="1580937"/>
            <a:ext cx="4469257" cy="3882902"/>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575467"/>
            <a:ext cx="8229600" cy="775015"/>
          </a:xfrm>
        </p:spPr>
        <p:txBody>
          <a:bodyPr lIns="0" tIns="18000" rIns="0" bIns="18000" anchor="ctr" anchorCtr="0">
            <a:spAutoFit/>
          </a:bodyPr>
          <a:lstStyle/>
          <a:p>
            <a:pPr marL="0" indent="0">
              <a:buNone/>
            </a:pPr>
            <a:r>
              <a:rPr lang="en-US" sz="2400" dirty="0">
                <a:solidFill>
                  <a:schemeClr val="tx1"/>
                </a:solidFill>
              </a:rPr>
              <a:t>Aftermarket additives are available that can convert friction-modified </a:t>
            </a:r>
            <a:r>
              <a:rPr lang="en-US" sz="2400" spc="-300" dirty="0">
                <a:solidFill>
                  <a:schemeClr val="tx1"/>
                </a:solidFill>
              </a:rPr>
              <a:t>A T </a:t>
            </a:r>
            <a:r>
              <a:rPr lang="en-US" sz="2400" dirty="0">
                <a:solidFill>
                  <a:schemeClr val="tx1"/>
                </a:solidFill>
              </a:rPr>
              <a:t>F into highly friction-modified </a:t>
            </a:r>
            <a:r>
              <a:rPr lang="en-US" sz="2400" spc="-300" dirty="0">
                <a:solidFill>
                  <a:schemeClr val="tx1"/>
                </a:solidFill>
              </a:rPr>
              <a:t>A T </a:t>
            </a:r>
            <a:r>
              <a:rPr lang="en-US" sz="2400" dirty="0">
                <a:solidFill>
                  <a:schemeClr val="tx1"/>
                </a:solidFill>
              </a:rPr>
              <a:t>F.</a:t>
            </a:r>
          </a:p>
        </p:txBody>
      </p:sp>
    </p:spTree>
    <p:extLst>
      <p:ext uri="{BB962C8B-B14F-4D97-AF65-F5344CB8AC3E}">
        <p14:creationId xmlns:p14="http://schemas.microsoft.com/office/powerpoint/2010/main" val="2306714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Filters: Surface &amp; Depth Types</a:t>
            </a:r>
            <a:endParaRPr lang="en-US" sz="3200" dirty="0"/>
          </a:p>
        </p:txBody>
      </p:sp>
      <p:pic>
        <p:nvPicPr>
          <p:cNvPr id="6" name="Picture 5" descr="The micro view of the surface filter is shown. The flow of direction is shown from left to right. The larger particles get trapped in the surface filter while the smaller particles pass through.">
            <a:extLst>
              <a:ext uri="{FF2B5EF4-FFF2-40B4-BE49-F238E27FC236}">
                <a16:creationId xmlns:a16="http://schemas.microsoft.com/office/drawing/2014/main" id="{161F4C4E-DCE3-FC20-780E-78ED2AC9B059}"/>
              </a:ext>
            </a:extLst>
          </p:cNvPr>
          <p:cNvPicPr>
            <a:picLocks noChangeAspect="1"/>
          </p:cNvPicPr>
          <p:nvPr/>
        </p:nvPicPr>
        <p:blipFill rotWithShape="1">
          <a:blip r:embed="rId3"/>
          <a:srcRect b="5582"/>
          <a:stretch/>
        </p:blipFill>
        <p:spPr>
          <a:xfrm>
            <a:off x="464668" y="1065307"/>
            <a:ext cx="3785015" cy="3322803"/>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3689" y="4521003"/>
            <a:ext cx="3580311" cy="1513679"/>
          </a:xfrm>
        </p:spPr>
        <p:txBody>
          <a:bodyPr wrap="square" lIns="0" tIns="18000" rIns="0" bIns="18000" anchor="ctr" anchorCtr="0">
            <a:spAutoFit/>
          </a:bodyPr>
          <a:lstStyle/>
          <a:p>
            <a:pPr marL="0" indent="0">
              <a:buNone/>
            </a:pPr>
            <a:r>
              <a:rPr lang="en-US" sz="2400" b="1" dirty="0">
                <a:solidFill>
                  <a:schemeClr val="tx1"/>
                </a:solidFill>
              </a:rPr>
              <a:t>Figure 3.5</a:t>
            </a:r>
            <a:r>
              <a:rPr lang="en-US" sz="2400" dirty="0">
                <a:solidFill>
                  <a:schemeClr val="tx1"/>
                </a:solidFill>
              </a:rPr>
              <a:t> A surface filter traps particles that are too big to pass through the openings in the screen.</a:t>
            </a:r>
          </a:p>
        </p:txBody>
      </p:sp>
      <p:pic>
        <p:nvPicPr>
          <p:cNvPr id="8" name="Picture 7" descr="A depth filter is shown as a group of fibers. The direction of flow is from left to right. Both small and large particles are trapped in the filter at different levels.">
            <a:extLst>
              <a:ext uri="{FF2B5EF4-FFF2-40B4-BE49-F238E27FC236}">
                <a16:creationId xmlns:a16="http://schemas.microsoft.com/office/drawing/2014/main" id="{1902D961-C586-B00E-FEB2-8F34C5BCE43D}"/>
              </a:ext>
            </a:extLst>
          </p:cNvPr>
          <p:cNvPicPr>
            <a:picLocks noChangeAspect="1"/>
          </p:cNvPicPr>
          <p:nvPr/>
        </p:nvPicPr>
        <p:blipFill rotWithShape="1">
          <a:blip r:embed="rId4"/>
          <a:srcRect b="6308"/>
          <a:stretch/>
        </p:blipFill>
        <p:spPr>
          <a:xfrm>
            <a:off x="4577787" y="1045596"/>
            <a:ext cx="3954255" cy="3127797"/>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331855" y="4508876"/>
            <a:ext cx="4354944" cy="1883011"/>
          </a:xfrm>
        </p:spPr>
        <p:txBody>
          <a:bodyPr wrap="square" lIns="0" tIns="18000" rIns="0" bIns="18000" anchor="ctr" anchorCtr="0">
            <a:spAutoFit/>
          </a:bodyPr>
          <a:lstStyle/>
          <a:p>
            <a:pPr marL="0" indent="0">
              <a:buNone/>
            </a:pPr>
            <a:r>
              <a:rPr lang="en-US" sz="2400" b="1" dirty="0">
                <a:solidFill>
                  <a:schemeClr val="tx1"/>
                </a:solidFill>
              </a:rPr>
              <a:t>Figure 3.7</a:t>
            </a:r>
            <a:r>
              <a:rPr lang="en-US" sz="2400" dirty="0">
                <a:solidFill>
                  <a:schemeClr val="tx1"/>
                </a:solidFill>
              </a:rPr>
              <a:t> Depth filter is group of woven fibers of certain thickness. Foreign particles are trapped at different levels as they try to flow through.</a:t>
            </a:r>
          </a:p>
        </p:txBody>
      </p:sp>
    </p:spTree>
    <p:extLst>
      <p:ext uri="{BB962C8B-B14F-4D97-AF65-F5344CB8AC3E}">
        <p14:creationId xmlns:p14="http://schemas.microsoft.com/office/powerpoint/2010/main" val="65067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spc="-500" dirty="0"/>
              <a:t>A T </a:t>
            </a:r>
            <a:r>
              <a:rPr lang="en-US" dirty="0"/>
              <a:t>F Heaters and Coolers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09662"/>
            <a:ext cx="8215747" cy="2929451"/>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Transmissions are expected to perform over a wide range of temperatures.</a:t>
            </a:r>
          </a:p>
          <a:p>
            <a:pPr marL="829818" lvl="1" indent="-342900"/>
            <a:r>
              <a:rPr lang="en-US" sz="2400" dirty="0">
                <a:solidFill>
                  <a:schemeClr val="tx1"/>
                </a:solidFill>
              </a:rPr>
              <a:t>Excess heat significantly shortens life of </a:t>
            </a:r>
            <a:r>
              <a:rPr lang="en-US" sz="2400" spc="-300" dirty="0">
                <a:solidFill>
                  <a:schemeClr val="tx1"/>
                </a:solidFill>
              </a:rPr>
              <a:t>A T </a:t>
            </a:r>
            <a:r>
              <a:rPr lang="en-US" sz="2400" dirty="0">
                <a:solidFill>
                  <a:schemeClr val="tx1"/>
                </a:solidFill>
              </a:rPr>
              <a:t>F</a:t>
            </a:r>
          </a:p>
          <a:p>
            <a:pPr marL="342900" indent="-342900">
              <a:spcBef>
                <a:spcPts val="600"/>
              </a:spcBef>
            </a:pPr>
            <a:r>
              <a:rPr lang="en-US" sz="2400" dirty="0">
                <a:solidFill>
                  <a:schemeClr val="tx1"/>
                </a:solidFill>
              </a:rPr>
              <a:t>Cooler oil flow begins as soon as pump begins to rotate.</a:t>
            </a:r>
          </a:p>
          <a:p>
            <a:pPr marL="829818" lvl="1" indent="-342900"/>
            <a:r>
              <a:rPr lang="en-US" sz="2400" dirty="0">
                <a:solidFill>
                  <a:schemeClr val="tx1"/>
                </a:solidFill>
              </a:rPr>
              <a:t>Fluid leaving torque converter is routed out of the transmission case and through a steel line to transmission cooler.</a:t>
            </a:r>
          </a:p>
        </p:txBody>
      </p:sp>
    </p:spTree>
    <p:extLst>
      <p:ext uri="{BB962C8B-B14F-4D97-AF65-F5344CB8AC3E}">
        <p14:creationId xmlns:p14="http://schemas.microsoft.com/office/powerpoint/2010/main" val="77794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3.8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3422858" cy="405683"/>
          </a:xfrm>
        </p:spPr>
        <p:txBody>
          <a:bodyPr wrap="square" lIns="0" tIns="18000" rIns="0" bIns="18000" anchor="ctr" anchorCtr="0">
            <a:spAutoFit/>
          </a:bodyPr>
          <a:lstStyle/>
          <a:p>
            <a:pPr marL="0" indent="0">
              <a:buNone/>
            </a:pPr>
            <a:r>
              <a:rPr lang="en-US" sz="2400" dirty="0">
                <a:solidFill>
                  <a:schemeClr val="tx1"/>
                </a:solidFill>
              </a:rPr>
              <a:t>Transmission Cooler</a:t>
            </a:r>
          </a:p>
        </p:txBody>
      </p:sp>
      <p:pic>
        <p:nvPicPr>
          <p:cNvPr id="5" name="Picture 4" descr="The engine coolant from the engine goes through the warmer slash cooler and then passes through the thermo valve to the radiator. The auxiliary cooler is attached near the thermos valve.">
            <a:extLst>
              <a:ext uri="{FF2B5EF4-FFF2-40B4-BE49-F238E27FC236}">
                <a16:creationId xmlns:a16="http://schemas.microsoft.com/office/drawing/2014/main" id="{F03CB10F-C57D-C180-E4AC-F5F6D4D17C36}"/>
              </a:ext>
            </a:extLst>
          </p:cNvPr>
          <p:cNvPicPr>
            <a:picLocks noChangeAspect="1"/>
          </p:cNvPicPr>
          <p:nvPr/>
        </p:nvPicPr>
        <p:blipFill rotWithShape="1">
          <a:blip r:embed="rId3"/>
          <a:srcRect b="6435"/>
          <a:stretch/>
        </p:blipFill>
        <p:spPr>
          <a:xfrm>
            <a:off x="1428318" y="1602272"/>
            <a:ext cx="6300643" cy="4745809"/>
          </a:xfrm>
          <a:prstGeom prst="rect">
            <a:avLst/>
          </a:prstGeom>
        </p:spPr>
      </p:pic>
    </p:spTree>
    <p:extLst>
      <p:ext uri="{BB962C8B-B14F-4D97-AF65-F5344CB8AC3E}">
        <p14:creationId xmlns:p14="http://schemas.microsoft.com/office/powerpoint/2010/main" val="3674438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spc="-500" dirty="0"/>
              <a:t>A T </a:t>
            </a:r>
            <a:r>
              <a:rPr lang="en-US" dirty="0"/>
              <a:t>F Heaters and Coolers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52311"/>
            <a:ext cx="8215747" cy="2190788"/>
          </a:xfrm>
        </p:spPr>
        <p:txBody>
          <a:bodyPr wrap="square" lIns="0" tIns="18000" rIns="0" bIns="18000" anchor="ctr" anchorCtr="0">
            <a:spAutoFit/>
          </a:bodyPr>
          <a:lstStyle/>
          <a:p>
            <a:pPr marL="342900" indent="-342900">
              <a:spcBef>
                <a:spcPts val="600"/>
              </a:spcBef>
            </a:pPr>
            <a:r>
              <a:rPr lang="en-US" sz="2400" dirty="0">
                <a:solidFill>
                  <a:schemeClr val="tx1"/>
                </a:solidFill>
              </a:rPr>
              <a:t>Cooler Flow</a:t>
            </a:r>
          </a:p>
          <a:p>
            <a:pPr marL="342900" indent="-342900">
              <a:spcBef>
                <a:spcPts val="600"/>
              </a:spcBef>
            </a:pPr>
            <a:r>
              <a:rPr lang="en-US" sz="2400" dirty="0">
                <a:solidFill>
                  <a:schemeClr val="tx1"/>
                </a:solidFill>
              </a:rPr>
              <a:t>Supplementary Coolers</a:t>
            </a:r>
          </a:p>
          <a:p>
            <a:pPr marL="829818" lvl="1" indent="-342900"/>
            <a:r>
              <a:rPr lang="en-US" sz="2400" dirty="0">
                <a:solidFill>
                  <a:schemeClr val="tx1"/>
                </a:solidFill>
              </a:rPr>
              <a:t>Option 1 and Option 2</a:t>
            </a:r>
          </a:p>
          <a:p>
            <a:pPr marL="342900" indent="-342900">
              <a:spcBef>
                <a:spcPts val="600"/>
              </a:spcBef>
            </a:pPr>
            <a:r>
              <a:rPr lang="en-US" sz="2400" dirty="0">
                <a:solidFill>
                  <a:schemeClr val="tx1"/>
                </a:solidFill>
              </a:rPr>
              <a:t>Auxiliary Filters</a:t>
            </a:r>
          </a:p>
          <a:p>
            <a:pPr marL="342900" indent="-342900">
              <a:spcBef>
                <a:spcPts val="600"/>
              </a:spcBef>
            </a:pPr>
            <a:r>
              <a:rPr lang="en-US" sz="2400" dirty="0">
                <a:solidFill>
                  <a:schemeClr val="tx1"/>
                </a:solidFill>
              </a:rPr>
              <a:t>Lubrication Flow</a:t>
            </a:r>
          </a:p>
        </p:txBody>
      </p:sp>
    </p:spTree>
    <p:extLst>
      <p:ext uri="{BB962C8B-B14F-4D97-AF65-F5344CB8AC3E}">
        <p14:creationId xmlns:p14="http://schemas.microsoft.com/office/powerpoint/2010/main" val="170563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3.9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3422858" cy="405683"/>
          </a:xfrm>
        </p:spPr>
        <p:txBody>
          <a:bodyPr wrap="square" lIns="0" tIns="18000" rIns="0" bIns="18000" anchor="ctr" anchorCtr="0">
            <a:spAutoFit/>
          </a:bodyPr>
          <a:lstStyle/>
          <a:p>
            <a:pPr marL="0" indent="0">
              <a:buNone/>
            </a:pPr>
            <a:r>
              <a:rPr lang="en-US" sz="2400" dirty="0">
                <a:solidFill>
                  <a:schemeClr val="tx1"/>
                </a:solidFill>
              </a:rPr>
              <a:t>Temperature Increase</a:t>
            </a:r>
          </a:p>
        </p:txBody>
      </p:sp>
      <p:pic>
        <p:nvPicPr>
          <p:cNvPr id="6" name="Picture 5" descr="The table is titled as approximately mileage to transmission failure at average temperature.&#10;Long description is available in notes, Press F6.">
            <a:extLst>
              <a:ext uri="{FF2B5EF4-FFF2-40B4-BE49-F238E27FC236}">
                <a16:creationId xmlns:a16="http://schemas.microsoft.com/office/drawing/2014/main" id="{5638FC55-4232-B838-7E94-DC4CF5636734}"/>
              </a:ext>
            </a:extLst>
          </p:cNvPr>
          <p:cNvPicPr>
            <a:picLocks noChangeAspect="1"/>
          </p:cNvPicPr>
          <p:nvPr/>
        </p:nvPicPr>
        <p:blipFill rotWithShape="1">
          <a:blip r:embed="rId3"/>
          <a:srcRect b="7406"/>
          <a:stretch/>
        </p:blipFill>
        <p:spPr>
          <a:xfrm>
            <a:off x="1418038" y="1608092"/>
            <a:ext cx="6307931" cy="3844425"/>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575467"/>
            <a:ext cx="8229600" cy="775015"/>
          </a:xfrm>
        </p:spPr>
        <p:txBody>
          <a:bodyPr lIns="0" tIns="18000" rIns="0" bIns="18000" anchor="ctr" anchorCtr="0">
            <a:spAutoFit/>
          </a:bodyPr>
          <a:lstStyle/>
          <a:p>
            <a:pPr marL="0" indent="0">
              <a:buNone/>
            </a:pPr>
            <a:r>
              <a:rPr lang="en-US" sz="2400" dirty="0">
                <a:solidFill>
                  <a:schemeClr val="tx1"/>
                </a:solidFill>
              </a:rPr>
              <a:t>The life of automatic transmission fluid drops drastically when the temperature increases above normal.</a:t>
            </a:r>
          </a:p>
        </p:txBody>
      </p:sp>
    </p:spTree>
    <p:extLst>
      <p:ext uri="{BB962C8B-B14F-4D97-AF65-F5344CB8AC3E}">
        <p14:creationId xmlns:p14="http://schemas.microsoft.com/office/powerpoint/2010/main" val="706035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3.10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80234"/>
            <a:ext cx="1398553" cy="374906"/>
          </a:xfrm>
        </p:spPr>
        <p:txBody>
          <a:bodyPr wrap="square" lIns="0" tIns="18000" rIns="0" bIns="18000" anchor="ctr" anchorCtr="0">
            <a:spAutoFit/>
          </a:bodyPr>
          <a:lstStyle/>
          <a:p>
            <a:pPr marL="0" indent="0">
              <a:buNone/>
            </a:pPr>
            <a:r>
              <a:rPr lang="en-US" sz="2200" dirty="0">
                <a:solidFill>
                  <a:schemeClr val="tx1"/>
                </a:solidFill>
              </a:rPr>
              <a:t>Oil Cooler </a:t>
            </a:r>
          </a:p>
        </p:txBody>
      </p:sp>
      <p:pic>
        <p:nvPicPr>
          <p:cNvPr id="6" name="Picture 5" descr="Cooler lines are shown from the torque converter to the radiator.&#10;Long description is available in notes, Press F6.">
            <a:extLst>
              <a:ext uri="{FF2B5EF4-FFF2-40B4-BE49-F238E27FC236}">
                <a16:creationId xmlns:a16="http://schemas.microsoft.com/office/drawing/2014/main" id="{2FCA5FB9-BE9F-7BB6-C8AE-D5EDDD58EF90}"/>
              </a:ext>
            </a:extLst>
          </p:cNvPr>
          <p:cNvPicPr>
            <a:picLocks noChangeAspect="1"/>
          </p:cNvPicPr>
          <p:nvPr/>
        </p:nvPicPr>
        <p:blipFill rotWithShape="1">
          <a:blip r:embed="rId3"/>
          <a:srcRect b="4780"/>
          <a:stretch/>
        </p:blipFill>
        <p:spPr>
          <a:xfrm>
            <a:off x="1886437" y="1550245"/>
            <a:ext cx="5371131" cy="3366319"/>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026150"/>
            <a:ext cx="8229600" cy="1390568"/>
          </a:xfrm>
        </p:spPr>
        <p:txBody>
          <a:bodyPr lIns="0" tIns="18000" rIns="0" bIns="18000" anchor="ctr" anchorCtr="0">
            <a:spAutoFit/>
          </a:bodyPr>
          <a:lstStyle/>
          <a:p>
            <a:pPr marL="0" indent="0">
              <a:buNone/>
            </a:pPr>
            <a:r>
              <a:rPr lang="en-US" sz="2200" dirty="0">
                <a:solidFill>
                  <a:schemeClr val="tx1"/>
                </a:solidFill>
              </a:rPr>
              <a:t>Automatic transmission fluid is routed from the torque converter, where most of the heat is generated, to the radiator where it is cooled. The fluid then returns to the transmission/transaxle to lubricate the bearings and bushings</a:t>
            </a:r>
          </a:p>
        </p:txBody>
      </p:sp>
    </p:spTree>
    <p:extLst>
      <p:ext uri="{BB962C8B-B14F-4D97-AF65-F5344CB8AC3E}">
        <p14:creationId xmlns:p14="http://schemas.microsoft.com/office/powerpoint/2010/main" val="211473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501"/>
            <a:ext cx="8229600" cy="1144347"/>
          </a:xfrm>
        </p:spPr>
        <p:txBody>
          <a:bodyPr lIns="0" tIns="18000" rIns="0" bIns="18000" anchor="ctr" anchorCtr="0">
            <a:spAutoFit/>
          </a:bodyPr>
          <a:lstStyle/>
          <a:p>
            <a:r>
              <a:rPr lang="en-US" dirty="0"/>
              <a:t>Frequently Asked Question: What is a “Turbulator”?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54954"/>
            <a:ext cx="8220364"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283782"/>
            <a:ext cx="8229600" cy="4099002"/>
          </a:xfrm>
        </p:spPr>
        <p:txBody>
          <a:bodyPr lIns="0" tIns="18000" rIns="0" bIns="18000" anchor="ctr" anchorCtr="0">
            <a:spAutoFit/>
          </a:bodyPr>
          <a:lstStyle/>
          <a:p>
            <a:pPr marL="0" indent="0">
              <a:buNone/>
            </a:pPr>
            <a:r>
              <a:rPr lang="en-US" sz="2400" b="1" dirty="0">
                <a:solidFill>
                  <a:schemeClr val="tx1"/>
                </a:solidFill>
              </a:rPr>
              <a:t>What is a “Turbulator”?</a:t>
            </a:r>
            <a:r>
              <a:rPr lang="en-US" sz="2400" dirty="0">
                <a:solidFill>
                  <a:schemeClr val="tx1"/>
                </a:solidFill>
              </a:rPr>
              <a:t> A plain-tube cooler is not very effective for cooling fluid because fluid tends to increase its viscosity and slow down as it cools. The cooler oil then tends to become stationary on outer, cooler areas of the cooler while hotter, thinner-viscosity fluid flows through the center. Turbulator in well-designed oil coolers continuously mixes fluid. </a:t>
            </a:r>
            <a:r>
              <a:rPr lang="en-US" sz="2400" spc="-300" dirty="0">
                <a:solidFill>
                  <a:schemeClr val="tx1"/>
                </a:solidFill>
              </a:rPr>
              <a:t>A T </a:t>
            </a:r>
            <a:r>
              <a:rPr lang="en-US" sz="2400" dirty="0">
                <a:solidFill>
                  <a:schemeClr val="tx1"/>
                </a:solidFill>
              </a:rPr>
              <a:t>F in contact with the outer part of cooler tubes is in contact with the relatively cool coolant in radiator tank. Screen-like turbulator causes turbulence in the fluid flow to ensure constant mixing and thorough cooling of all the fluid. SEE Figure 3.11</a:t>
            </a:r>
          </a:p>
        </p:txBody>
      </p:sp>
    </p:spTree>
    <p:extLst>
      <p:ext uri="{BB962C8B-B14F-4D97-AF65-F5344CB8AC3E}">
        <p14:creationId xmlns:p14="http://schemas.microsoft.com/office/powerpoint/2010/main" val="2564871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3.11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1491674" cy="405683"/>
          </a:xfrm>
        </p:spPr>
        <p:txBody>
          <a:bodyPr wrap="square" lIns="0" tIns="18000" rIns="0" bIns="18000" anchor="ctr" anchorCtr="0">
            <a:spAutoFit/>
          </a:bodyPr>
          <a:lstStyle/>
          <a:p>
            <a:pPr marL="0" indent="0">
              <a:buNone/>
            </a:pPr>
            <a:r>
              <a:rPr lang="en-US" sz="2400" dirty="0">
                <a:solidFill>
                  <a:schemeClr val="tx1"/>
                </a:solidFill>
              </a:rPr>
              <a:t>Turbulator</a:t>
            </a:r>
          </a:p>
        </p:txBody>
      </p:sp>
      <p:pic>
        <p:nvPicPr>
          <p:cNvPr id="6" name="Picture 5" descr="The difference between a plain tube cooler and a tube with turbulators is shown.&#10;Long description is available in notes, Press F6.">
            <a:extLst>
              <a:ext uri="{FF2B5EF4-FFF2-40B4-BE49-F238E27FC236}">
                <a16:creationId xmlns:a16="http://schemas.microsoft.com/office/drawing/2014/main" id="{699B49A8-383A-989A-9A97-B12071BA7C8B}"/>
              </a:ext>
            </a:extLst>
          </p:cNvPr>
          <p:cNvPicPr>
            <a:picLocks noChangeAspect="1"/>
          </p:cNvPicPr>
          <p:nvPr/>
        </p:nvPicPr>
        <p:blipFill rotWithShape="1">
          <a:blip r:embed="rId3"/>
          <a:srcRect b="6749"/>
          <a:stretch/>
        </p:blipFill>
        <p:spPr>
          <a:xfrm>
            <a:off x="2484715" y="1370103"/>
            <a:ext cx="4174585" cy="3794018"/>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70727"/>
            <a:ext cx="8229600" cy="1144347"/>
          </a:xfrm>
        </p:spPr>
        <p:txBody>
          <a:bodyPr lIns="0" tIns="18000" rIns="0" bIns="18000" anchor="ctr" anchorCtr="0">
            <a:spAutoFit/>
          </a:bodyPr>
          <a:lstStyle/>
          <a:p>
            <a:pPr marL="0" indent="0">
              <a:buNone/>
            </a:pPr>
            <a:r>
              <a:rPr lang="en-US" sz="2400" dirty="0">
                <a:solidFill>
                  <a:schemeClr val="tx1"/>
                </a:solidFill>
              </a:rPr>
              <a:t>Cold fluid tends to stick to the walls of a plain tube cooler (top). The turbulator causes fluid turbulence to promote mixing so all of the fluid cools (bottom).</a:t>
            </a:r>
          </a:p>
        </p:txBody>
      </p:sp>
    </p:spTree>
    <p:extLst>
      <p:ext uri="{BB962C8B-B14F-4D97-AF65-F5344CB8AC3E}">
        <p14:creationId xmlns:p14="http://schemas.microsoft.com/office/powerpoint/2010/main" val="134467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3.12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2378365" cy="405683"/>
          </a:xfrm>
        </p:spPr>
        <p:txBody>
          <a:bodyPr wrap="square" lIns="0" tIns="18000" rIns="0" bIns="18000" anchor="ctr" anchorCtr="0">
            <a:spAutoFit/>
          </a:bodyPr>
          <a:lstStyle/>
          <a:p>
            <a:pPr marL="0" indent="0">
              <a:buNone/>
            </a:pPr>
            <a:r>
              <a:rPr lang="en-US" sz="2400" dirty="0">
                <a:solidFill>
                  <a:schemeClr val="tx1"/>
                </a:solidFill>
              </a:rPr>
              <a:t>Auxiliary Cooler</a:t>
            </a:r>
          </a:p>
        </p:txBody>
      </p:sp>
      <p:pic>
        <p:nvPicPr>
          <p:cNvPr id="6" name="Picture 5" descr="The installation of an aft cooler is shown. Three washer bolts are used to keep it in place. There is a threaded hole to keep it in place. There is a clip at one end to attach the cooler to the vehicle.">
            <a:extLst>
              <a:ext uri="{FF2B5EF4-FFF2-40B4-BE49-F238E27FC236}">
                <a16:creationId xmlns:a16="http://schemas.microsoft.com/office/drawing/2014/main" id="{E3CC3D7F-7C0D-6379-1017-7F97DAB17234}"/>
              </a:ext>
            </a:extLst>
          </p:cNvPr>
          <p:cNvPicPr>
            <a:picLocks noChangeAspect="1"/>
          </p:cNvPicPr>
          <p:nvPr/>
        </p:nvPicPr>
        <p:blipFill rotWithShape="1">
          <a:blip r:embed="rId3"/>
          <a:srcRect b="6142"/>
          <a:stretch/>
        </p:blipFill>
        <p:spPr>
          <a:xfrm>
            <a:off x="2191882" y="1595345"/>
            <a:ext cx="4760242" cy="352655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70727"/>
            <a:ext cx="8229600" cy="1144347"/>
          </a:xfrm>
        </p:spPr>
        <p:txBody>
          <a:bodyPr lIns="0" tIns="18000" rIns="0" bIns="18000" anchor="ctr" anchorCtr="0">
            <a:spAutoFit/>
          </a:bodyPr>
          <a:lstStyle/>
          <a:p>
            <a:pPr marL="0" indent="0">
              <a:buNone/>
            </a:pPr>
            <a:r>
              <a:rPr lang="en-US" sz="2400" dirty="0">
                <a:solidFill>
                  <a:schemeClr val="tx1"/>
                </a:solidFill>
              </a:rPr>
              <a:t>If the vehicle is being used for towing and it is not equipped with a supplemental cooler, an aftermarket cooler can be installed.</a:t>
            </a:r>
          </a:p>
        </p:txBody>
      </p:sp>
    </p:spTree>
    <p:extLst>
      <p:ext uri="{BB962C8B-B14F-4D97-AF65-F5344CB8AC3E}">
        <p14:creationId xmlns:p14="http://schemas.microsoft.com/office/powerpoint/2010/main" val="1648990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4189"/>
            <a:ext cx="8212347" cy="1336708"/>
          </a:xfrm>
        </p:spPr>
        <p:txBody>
          <a:bodyPr lIns="0" tIns="18000" rIns="0" bIns="18000" anchor="ctr" anchorCtr="0">
            <a:spAutoFit/>
          </a:bodyPr>
          <a:lstStyle/>
          <a:p>
            <a:pPr marL="534988" indent="-534988">
              <a:buNone/>
            </a:pPr>
            <a:r>
              <a:rPr lang="en-US" sz="2400" b="1" dirty="0">
                <a:solidFill>
                  <a:srgbClr val="007FA3"/>
                </a:solidFill>
              </a:rPr>
              <a:t>3.1</a:t>
            </a:r>
            <a:r>
              <a:rPr lang="en-US" sz="2400" dirty="0">
                <a:solidFill>
                  <a:schemeClr val="tx1"/>
                </a:solidFill>
              </a:rPr>
              <a:t> Discuss the specifications and types of automatic transmission fluids (</a:t>
            </a:r>
            <a:r>
              <a:rPr lang="en-US" sz="2400" spc="-300" dirty="0">
                <a:solidFill>
                  <a:schemeClr val="tx1"/>
                </a:solidFill>
              </a:rPr>
              <a:t>A T F </a:t>
            </a:r>
            <a:r>
              <a:rPr lang="en-US" sz="2400" dirty="0">
                <a:solidFill>
                  <a:schemeClr val="tx1"/>
                </a:solidFill>
              </a:rPr>
              <a:t>s).</a:t>
            </a:r>
          </a:p>
          <a:p>
            <a:pPr marL="534988" indent="-534988">
              <a:buNone/>
            </a:pPr>
            <a:r>
              <a:rPr lang="en-US" sz="2400" b="1" dirty="0">
                <a:solidFill>
                  <a:srgbClr val="007FA3"/>
                </a:solidFill>
              </a:rPr>
              <a:t>3.2</a:t>
            </a:r>
            <a:r>
              <a:rPr lang="en-US" sz="2400" dirty="0">
                <a:solidFill>
                  <a:schemeClr val="tx1"/>
                </a:solidFill>
              </a:rPr>
              <a:t> Discuss </a:t>
            </a:r>
            <a:r>
              <a:rPr lang="en-US" sz="2400" spc="-300" dirty="0">
                <a:solidFill>
                  <a:schemeClr val="tx1"/>
                </a:solidFill>
              </a:rPr>
              <a:t>A T </a:t>
            </a:r>
            <a:r>
              <a:rPr lang="en-US" sz="2400" dirty="0">
                <a:solidFill>
                  <a:schemeClr val="tx1"/>
                </a:solidFill>
              </a:rPr>
              <a:t>F filters, heaters, and coolers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009" y="219455"/>
            <a:ext cx="8229600" cy="590349"/>
          </a:xfrm>
        </p:spPr>
        <p:txBody>
          <a:bodyPr lIns="0" tIns="18000" rIns="0" bIns="18000" anchor="ctr" anchorCtr="0">
            <a:spAutoFit/>
          </a:bodyPr>
          <a:lstStyle/>
          <a:p>
            <a:r>
              <a:rPr lang="en-US" dirty="0"/>
              <a:t>Figure 3.13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79948"/>
            <a:ext cx="1796474" cy="374906"/>
          </a:xfrm>
        </p:spPr>
        <p:txBody>
          <a:bodyPr wrap="square" lIns="0" tIns="18000" rIns="0" bIns="18000" anchor="ctr" anchorCtr="0">
            <a:spAutoFit/>
          </a:bodyPr>
          <a:lstStyle/>
          <a:p>
            <a:pPr marL="0" indent="0">
              <a:buNone/>
            </a:pPr>
            <a:r>
              <a:rPr lang="en-US" sz="2200" dirty="0">
                <a:solidFill>
                  <a:schemeClr val="tx1"/>
                </a:solidFill>
              </a:rPr>
              <a:t>Spin-On Filter</a:t>
            </a:r>
          </a:p>
        </p:txBody>
      </p:sp>
      <p:pic>
        <p:nvPicPr>
          <p:cNvPr id="6" name="Picture 5" descr="The Allison transmission is shown with a spin-on-type filter. The transmission is shown to be screwed down and a red bulb is present outside the transmission.">
            <a:extLst>
              <a:ext uri="{FF2B5EF4-FFF2-40B4-BE49-F238E27FC236}">
                <a16:creationId xmlns:a16="http://schemas.microsoft.com/office/drawing/2014/main" id="{C666648B-2948-2D9C-5670-93C439953AE5}"/>
              </a:ext>
            </a:extLst>
          </p:cNvPr>
          <p:cNvPicPr>
            <a:picLocks noChangeAspect="1"/>
          </p:cNvPicPr>
          <p:nvPr/>
        </p:nvPicPr>
        <p:blipFill rotWithShape="1">
          <a:blip r:embed="rId3"/>
          <a:srcRect b="6435"/>
          <a:stretch/>
        </p:blipFill>
        <p:spPr>
          <a:xfrm>
            <a:off x="472625" y="1595677"/>
            <a:ext cx="3837045" cy="290538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73448"/>
            <a:ext cx="4114799" cy="2790952"/>
          </a:xfrm>
        </p:spPr>
        <p:txBody>
          <a:bodyPr wrap="square" lIns="0" tIns="18000" rIns="0" bIns="18000" anchor="ctr" anchorCtr="0">
            <a:spAutoFit/>
          </a:bodyPr>
          <a:lstStyle/>
          <a:p>
            <a:pPr marL="342900" indent="-342900">
              <a:spcBef>
                <a:spcPts val="600"/>
              </a:spcBef>
            </a:pPr>
            <a:r>
              <a:rPr lang="en-US" sz="2200" dirty="0"/>
              <a:t>Many filters contain a magnet </a:t>
            </a:r>
          </a:p>
          <a:p>
            <a:pPr marL="829818" lvl="1" indent="-342900"/>
            <a:r>
              <a:rPr lang="en-US" sz="2200" dirty="0"/>
              <a:t>Remove iron particles</a:t>
            </a:r>
          </a:p>
          <a:p>
            <a:pPr marL="342900" indent="-342900">
              <a:spcBef>
                <a:spcPts val="600"/>
              </a:spcBef>
            </a:pPr>
            <a:r>
              <a:rPr lang="en-US" sz="2200" dirty="0"/>
              <a:t>Filter gets plugged</a:t>
            </a:r>
          </a:p>
          <a:p>
            <a:pPr marL="829818" lvl="1" indent="-342900"/>
            <a:r>
              <a:rPr lang="en-US" sz="2200" dirty="0"/>
              <a:t>Flow will be restricted</a:t>
            </a:r>
          </a:p>
          <a:p>
            <a:pPr marL="829818" lvl="1" indent="-342900"/>
            <a:r>
              <a:rPr lang="en-US" sz="2200" dirty="0"/>
              <a:t>Supplementary filters include a bypass valve</a:t>
            </a:r>
          </a:p>
          <a:p>
            <a:pPr marL="829818" lvl="1" indent="-342900"/>
            <a:r>
              <a:rPr lang="en-US" sz="2200" dirty="0"/>
              <a:t>Maintain fluid flow</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4653302"/>
            <a:ext cx="8220362" cy="1729123"/>
          </a:xfrm>
        </p:spPr>
        <p:txBody>
          <a:bodyPr wrap="square" lIns="0" tIns="18000" rIns="0" bIns="18000" anchor="ctr" anchorCtr="0">
            <a:spAutoFit/>
          </a:bodyPr>
          <a:lstStyle/>
          <a:p>
            <a:pPr marL="0" indent="0">
              <a:buNone/>
            </a:pPr>
            <a:r>
              <a:rPr lang="en-US" sz="2200" dirty="0"/>
              <a:t>While most automatic transmissions use an internal filter only, this Allison transmission uses a spin-on- type filter that is designed to be replaced as part of routine service. There is another filter inside that is designed to be replaced only if the unit is overhauled or repaired.</a:t>
            </a:r>
          </a:p>
        </p:txBody>
      </p:sp>
    </p:spTree>
    <p:extLst>
      <p:ext uri="{BB962C8B-B14F-4D97-AF65-F5344CB8AC3E}">
        <p14:creationId xmlns:p14="http://schemas.microsoft.com/office/powerpoint/2010/main" val="3027558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3.14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4846"/>
            <a:ext cx="2378365" cy="405683"/>
          </a:xfrm>
        </p:spPr>
        <p:txBody>
          <a:bodyPr wrap="square" lIns="0" tIns="18000" rIns="0" bIns="18000" anchor="ctr" anchorCtr="0">
            <a:spAutoFit/>
          </a:bodyPr>
          <a:lstStyle/>
          <a:p>
            <a:pPr marL="0" indent="0">
              <a:buNone/>
            </a:pPr>
            <a:r>
              <a:rPr lang="en-US" sz="2400" dirty="0">
                <a:solidFill>
                  <a:schemeClr val="tx1"/>
                </a:solidFill>
              </a:rPr>
              <a:t>Towing Vehicle</a:t>
            </a:r>
          </a:p>
        </p:txBody>
      </p:sp>
      <p:pic>
        <p:nvPicPr>
          <p:cNvPr id="6" name="Picture 5" descr="The towing of an all-wheel-drive vehicle can be done in two ways. In the first instance, a flatbed truck is shown with the vehicle at the back of the truck. In the second instance, a dolly is used with a regular truck to lift the car.">
            <a:extLst>
              <a:ext uri="{FF2B5EF4-FFF2-40B4-BE49-F238E27FC236}">
                <a16:creationId xmlns:a16="http://schemas.microsoft.com/office/drawing/2014/main" id="{9012CA15-9655-4731-BE40-28C3F336A1B2}"/>
              </a:ext>
            </a:extLst>
          </p:cNvPr>
          <p:cNvPicPr>
            <a:picLocks noChangeAspect="1"/>
          </p:cNvPicPr>
          <p:nvPr/>
        </p:nvPicPr>
        <p:blipFill rotWithShape="1">
          <a:blip r:embed="rId3"/>
          <a:srcRect b="8422"/>
          <a:stretch/>
        </p:blipFill>
        <p:spPr>
          <a:xfrm>
            <a:off x="1843919" y="1594205"/>
            <a:ext cx="5456163" cy="3669591"/>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446157"/>
            <a:ext cx="8229600" cy="775015"/>
          </a:xfrm>
        </p:spPr>
        <p:txBody>
          <a:bodyPr lIns="0" tIns="18000" rIns="0" bIns="18000" anchor="ctr" anchorCtr="0">
            <a:spAutoFit/>
          </a:bodyPr>
          <a:lstStyle/>
          <a:p>
            <a:pPr marL="0" indent="0">
              <a:buNone/>
            </a:pPr>
            <a:r>
              <a:rPr lang="en-US" sz="2400" dirty="0">
                <a:solidFill>
                  <a:schemeClr val="tx1"/>
                </a:solidFill>
              </a:rPr>
              <a:t>If an all-wheel-drive vehicle must be towed, it should be either on (a) flatbed truck or (b)</a:t>
            </a:r>
            <a:r>
              <a:rPr lang="en-US" sz="2400" b="1" dirty="0">
                <a:solidFill>
                  <a:schemeClr val="tx1"/>
                </a:solidFill>
              </a:rPr>
              <a:t> </a:t>
            </a:r>
            <a:r>
              <a:rPr lang="en-US" sz="2400" dirty="0">
                <a:solidFill>
                  <a:schemeClr val="tx1"/>
                </a:solidFill>
              </a:rPr>
              <a:t>a dolly.</a:t>
            </a:r>
          </a:p>
        </p:txBody>
      </p:sp>
    </p:spTree>
    <p:extLst>
      <p:ext uri="{BB962C8B-B14F-4D97-AF65-F5344CB8AC3E}">
        <p14:creationId xmlns:p14="http://schemas.microsoft.com/office/powerpoint/2010/main" val="279752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Why should a vehicle be towed with the drive wheels off the ground?</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0024"/>
            <a:ext cx="8218487" cy="2852507"/>
          </a:xfrm>
        </p:spPr>
        <p:txBody>
          <a:bodyPr lIns="0" tIns="18000" rIns="0" bIns="18000" anchor="ctr" anchorCtr="0">
            <a:spAutoFit/>
          </a:bodyPr>
          <a:lstStyle/>
          <a:p>
            <a:pPr marL="896938" lvl="1" indent="-411163">
              <a:buNone/>
            </a:pPr>
            <a:r>
              <a:rPr lang="en-US" sz="2400" dirty="0">
                <a:solidFill>
                  <a:srgbClr val="007FA3"/>
                </a:solidFill>
              </a:rPr>
              <a:t>A.</a:t>
            </a:r>
            <a:r>
              <a:rPr lang="en-US" sz="2400" dirty="0">
                <a:solidFill>
                  <a:schemeClr val="tx1"/>
                </a:solidFill>
              </a:rPr>
              <a:t> To reduce the number of miles registered on the odometer</a:t>
            </a:r>
          </a:p>
          <a:p>
            <a:pPr marL="896938" lvl="1" indent="-411163">
              <a:buNone/>
            </a:pPr>
            <a:r>
              <a:rPr lang="en-US" sz="2400" dirty="0">
                <a:solidFill>
                  <a:srgbClr val="007FA3"/>
                </a:solidFill>
              </a:rPr>
              <a:t>B.</a:t>
            </a:r>
            <a:r>
              <a:rPr lang="en-US" sz="2400" dirty="0">
                <a:solidFill>
                  <a:schemeClr val="tx1"/>
                </a:solidFill>
              </a:rPr>
              <a:t> To prevent transmission damage due to a lack of lubrication</a:t>
            </a:r>
          </a:p>
          <a:p>
            <a:pPr marL="896938" lvl="1" indent="-411163">
              <a:buNone/>
            </a:pPr>
            <a:r>
              <a:rPr lang="en-US" sz="2400" dirty="0">
                <a:solidFill>
                  <a:srgbClr val="007FA3"/>
                </a:solidFill>
              </a:rPr>
              <a:t>C.</a:t>
            </a:r>
            <a:r>
              <a:rPr lang="en-US" sz="2400" dirty="0">
                <a:solidFill>
                  <a:schemeClr val="tx1"/>
                </a:solidFill>
              </a:rPr>
              <a:t> To help keep the temperature of the </a:t>
            </a:r>
            <a:r>
              <a:rPr lang="en-US" sz="2400" spc="-300" dirty="0">
                <a:solidFill>
                  <a:schemeClr val="tx1"/>
                </a:solidFill>
              </a:rPr>
              <a:t>A T </a:t>
            </a:r>
            <a:r>
              <a:rPr lang="en-US" sz="2400" dirty="0">
                <a:solidFill>
                  <a:schemeClr val="tx1"/>
                </a:solidFill>
              </a:rPr>
              <a:t>F from increasing to dangerous levels</a:t>
            </a:r>
          </a:p>
          <a:p>
            <a:pPr marL="486918" lvl="1" indent="0">
              <a:buNone/>
            </a:pPr>
            <a:r>
              <a:rPr lang="en-US" sz="2400" dirty="0">
                <a:solidFill>
                  <a:srgbClr val="007FA3"/>
                </a:solidFill>
              </a:rPr>
              <a:t>D.</a:t>
            </a:r>
            <a:r>
              <a:rPr lang="en-US" sz="2400" dirty="0">
                <a:solidFill>
                  <a:schemeClr val="tx1"/>
                </a:solidFill>
              </a:rPr>
              <a:t> To reduce driveline (U-Joints and </a:t>
            </a:r>
            <a:r>
              <a:rPr lang="en-US" sz="2400" spc="-300" dirty="0">
                <a:solidFill>
                  <a:schemeClr val="tx1"/>
                </a:solidFill>
              </a:rPr>
              <a:t>C </a:t>
            </a:r>
            <a:r>
              <a:rPr lang="en-US" sz="2400" dirty="0">
                <a:solidFill>
                  <a:schemeClr val="tx1"/>
                </a:solidFill>
              </a:rPr>
              <a:t>V joint) wear</a:t>
            </a:r>
          </a:p>
        </p:txBody>
      </p:sp>
    </p:spTree>
    <p:extLst>
      <p:ext uri="{BB962C8B-B14F-4D97-AF65-F5344CB8AC3E}">
        <p14:creationId xmlns:p14="http://schemas.microsoft.com/office/powerpoint/2010/main" val="3273607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Why should a vehicle be towed with the drive wheels off the ground?</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82234"/>
            <a:ext cx="8218487" cy="775015"/>
          </a:xfrm>
        </p:spPr>
        <p:txBody>
          <a:bodyPr lIns="0" tIns="18000" rIns="0" bIns="18000" anchor="ctr" anchorCtr="0">
            <a:spAutoFit/>
          </a:bodyPr>
          <a:lstStyle/>
          <a:p>
            <a:pPr marL="896938" lvl="1" indent="-411163">
              <a:buNone/>
            </a:pPr>
            <a:r>
              <a:rPr lang="en-US" sz="2400" dirty="0">
                <a:solidFill>
                  <a:srgbClr val="007FA3"/>
                </a:solidFill>
              </a:rPr>
              <a:t>B.</a:t>
            </a:r>
            <a:r>
              <a:rPr lang="en-US" sz="2400" dirty="0">
                <a:solidFill>
                  <a:schemeClr val="tx1"/>
                </a:solidFill>
              </a:rPr>
              <a:t> To prevent transmission damage due to a lack of lubrication</a:t>
            </a:r>
          </a:p>
        </p:txBody>
      </p:sp>
    </p:spTree>
    <p:extLst>
      <p:ext uri="{BB962C8B-B14F-4D97-AF65-F5344CB8AC3E}">
        <p14:creationId xmlns:p14="http://schemas.microsoft.com/office/powerpoint/2010/main" val="4120322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4012"/>
            <a:ext cx="8229600" cy="2483175"/>
          </a:xfrm>
        </p:spPr>
        <p:txBody>
          <a:bodyPr wrap="square" lIns="0" tIns="18000" rIns="0" bIns="18000" anchor="ctr" anchorCtr="0">
            <a:spAutoFit/>
          </a:bodyPr>
          <a:lstStyle/>
          <a:p>
            <a:pPr marL="342900" indent="-342900">
              <a:spcBef>
                <a:spcPts val="600"/>
              </a:spcBef>
            </a:pPr>
            <a:r>
              <a:rPr lang="en-US" sz="2400" dirty="0">
                <a:solidFill>
                  <a:schemeClr val="tx1"/>
                </a:solidFill>
              </a:rPr>
              <a:t>Automatic transmission fluid is the lifeblood of an automatic transmission</a:t>
            </a:r>
          </a:p>
          <a:p>
            <a:pPr marL="342900" indent="-342900">
              <a:spcBef>
                <a:spcPts val="600"/>
              </a:spcBef>
            </a:pPr>
            <a:r>
              <a:rPr lang="en-US" sz="2400" dirty="0">
                <a:solidFill>
                  <a:schemeClr val="tx1"/>
                </a:solidFill>
              </a:rPr>
              <a:t>Only specified fluid should be used</a:t>
            </a:r>
          </a:p>
          <a:p>
            <a:pPr marL="342900" indent="-342900">
              <a:spcBef>
                <a:spcPts val="600"/>
              </a:spcBef>
            </a:pPr>
            <a:r>
              <a:rPr lang="en-US" sz="2400" dirty="0">
                <a:solidFill>
                  <a:schemeClr val="tx1"/>
                </a:solidFill>
              </a:rPr>
              <a:t>Pumps produce fluid flow in a transmission and restriction to flow </a:t>
            </a:r>
          </a:p>
          <a:p>
            <a:pPr marL="342900" indent="-342900">
              <a:spcBef>
                <a:spcPts val="600"/>
              </a:spcBef>
            </a:pPr>
            <a:r>
              <a:rPr lang="en-US" sz="2400" dirty="0">
                <a:solidFill>
                  <a:schemeClr val="tx1"/>
                </a:solidFill>
              </a:rPr>
              <a:t>Results in system pressure </a:t>
            </a:r>
          </a:p>
        </p:txBody>
      </p:sp>
    </p:spTree>
    <p:extLst>
      <p:ext uri="{BB962C8B-B14F-4D97-AF65-F5344CB8AC3E}">
        <p14:creationId xmlns:p14="http://schemas.microsoft.com/office/powerpoint/2010/main" val="306275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6495"/>
            <a:ext cx="8240050" cy="2036899"/>
          </a:xfrm>
        </p:spPr>
        <p:txBody>
          <a:bodyPr wrap="square" lIns="0" tIns="18000" rIns="0" bIns="18000" anchor="ctr" anchorCtr="0">
            <a:spAutoFit/>
          </a:bodyPr>
          <a:lstStyle/>
          <a:p>
            <a:pPr marL="342900" indent="-342900">
              <a:spcBef>
                <a:spcPts val="600"/>
              </a:spcBef>
            </a:pPr>
            <a:r>
              <a:rPr lang="en-US" sz="2400" dirty="0">
                <a:solidFill>
                  <a:schemeClr val="tx1"/>
                </a:solidFill>
              </a:rPr>
              <a:t>Technicians can select one of three possible fluids. </a:t>
            </a:r>
          </a:p>
          <a:p>
            <a:pPr marL="342900" indent="-342900">
              <a:spcBef>
                <a:spcPts val="600"/>
              </a:spcBef>
            </a:pPr>
            <a:r>
              <a:rPr lang="en-US" sz="2400" dirty="0">
                <a:solidFill>
                  <a:schemeClr val="tx1"/>
                </a:solidFill>
              </a:rPr>
              <a:t>Filter is at pump inlet to trap dirt, metal, and foreign particles.</a:t>
            </a:r>
          </a:p>
          <a:p>
            <a:pPr marL="342900" indent="-342900">
              <a:spcBef>
                <a:spcPts val="600"/>
              </a:spcBef>
            </a:pPr>
            <a:r>
              <a:rPr lang="en-US" sz="2400" dirty="0">
                <a:solidFill>
                  <a:schemeClr val="tx1"/>
                </a:solidFill>
              </a:rPr>
              <a:t>Fluid returning from torque converter and cooler lubricates transmission.</a:t>
            </a:r>
          </a:p>
        </p:txBody>
      </p:sp>
    </p:spTree>
    <p:extLst>
      <p:ext uri="{BB962C8B-B14F-4D97-AF65-F5344CB8AC3E}">
        <p14:creationId xmlns:p14="http://schemas.microsoft.com/office/powerpoint/2010/main" val="396744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Automatic Transmission Fluid </a:t>
            </a:r>
            <a:r>
              <a:rPr lang="en-US" sz="2800" dirty="0"/>
              <a:t>(1 of 4)</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6335"/>
            <a:ext cx="8212347" cy="2560119"/>
          </a:xfrm>
        </p:spPr>
        <p:txBody>
          <a:bodyPr lIns="0" tIns="18000" rIns="0" bIns="18000" anchor="ctr" anchorCtr="0">
            <a:spAutoFit/>
          </a:bodyPr>
          <a:lstStyle/>
          <a:p>
            <a:pPr marL="342900" indent="-342900">
              <a:spcBef>
                <a:spcPts val="600"/>
              </a:spcBef>
            </a:pPr>
            <a:r>
              <a:rPr lang="en-US" sz="2400" spc="-300" dirty="0">
                <a:solidFill>
                  <a:schemeClr val="tx1"/>
                </a:solidFill>
              </a:rPr>
              <a:t>A T </a:t>
            </a:r>
            <a:r>
              <a:rPr lang="en-US" sz="2400" dirty="0">
                <a:solidFill>
                  <a:schemeClr val="tx1"/>
                </a:solidFill>
              </a:rPr>
              <a:t>F is one of most complex fluids used. It has to:</a:t>
            </a:r>
          </a:p>
          <a:p>
            <a:pPr marL="829818" lvl="1" indent="-342900"/>
            <a:r>
              <a:rPr lang="en-US" sz="2400" dirty="0">
                <a:solidFill>
                  <a:schemeClr val="tx1"/>
                </a:solidFill>
              </a:rPr>
              <a:t>Transfers power in torque converters</a:t>
            </a:r>
          </a:p>
          <a:p>
            <a:pPr marL="829818" lvl="1" indent="-342900"/>
            <a:r>
              <a:rPr lang="en-US" sz="2400" dirty="0">
                <a:solidFill>
                  <a:schemeClr val="tx1"/>
                </a:solidFill>
              </a:rPr>
              <a:t>Provides hydraulic pressure in clutches and band servos</a:t>
            </a:r>
          </a:p>
          <a:p>
            <a:pPr marL="829818" lvl="1" indent="-342900"/>
            <a:r>
              <a:rPr lang="en-US" sz="2400" dirty="0">
                <a:solidFill>
                  <a:schemeClr val="tx1"/>
                </a:solidFill>
              </a:rPr>
              <a:t>Lubricates bearings, bushings, and gears</a:t>
            </a:r>
          </a:p>
          <a:p>
            <a:pPr marL="829818" lvl="1" indent="-342900"/>
            <a:r>
              <a:rPr lang="en-US" sz="2400" dirty="0">
                <a:solidFill>
                  <a:schemeClr val="tx1"/>
                </a:solidFill>
              </a:rPr>
              <a:t>Transfers heat to cool transmission parts</a:t>
            </a:r>
          </a:p>
        </p:txBody>
      </p:sp>
    </p:spTree>
    <p:extLst>
      <p:ext uri="{BB962C8B-B14F-4D97-AF65-F5344CB8AC3E}">
        <p14:creationId xmlns:p14="http://schemas.microsoft.com/office/powerpoint/2010/main" val="568791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Automatic Transmission Fluid </a:t>
            </a:r>
            <a:r>
              <a:rPr lang="en-US" sz="2800" dirty="0"/>
              <a:t>(2 of 4)</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0006"/>
            <a:ext cx="8212347" cy="3452671"/>
          </a:xfrm>
        </p:spPr>
        <p:txBody>
          <a:bodyPr lIns="0" tIns="18000" rIns="0" bIns="18000" anchor="ctr" anchorCtr="0">
            <a:spAutoFit/>
          </a:bodyPr>
          <a:lstStyle/>
          <a:p>
            <a:pPr marL="829818" lvl="1" indent="-342900"/>
            <a:r>
              <a:rPr lang="en-US" sz="2400" dirty="0">
                <a:solidFill>
                  <a:schemeClr val="tx1"/>
                </a:solidFill>
              </a:rPr>
              <a:t>Provides correct friction for clutch and band application</a:t>
            </a:r>
          </a:p>
          <a:p>
            <a:pPr marL="829818" lvl="1" indent="-342900"/>
            <a:r>
              <a:rPr lang="en-US" sz="2400" dirty="0">
                <a:solidFill>
                  <a:schemeClr val="tx1"/>
                </a:solidFill>
              </a:rPr>
              <a:t>Acts as medium to control transmission shifting </a:t>
            </a:r>
          </a:p>
          <a:p>
            <a:pPr marL="829818" lvl="1" indent="-342900"/>
            <a:r>
              <a:rPr lang="en-US" sz="2400" dirty="0">
                <a:solidFill>
                  <a:schemeClr val="tx1"/>
                </a:solidFill>
              </a:rPr>
              <a:t>Acting on valves, and being directed by solenoids</a:t>
            </a:r>
          </a:p>
          <a:p>
            <a:pPr marL="342900" indent="-342900">
              <a:spcBef>
                <a:spcPts val="600"/>
              </a:spcBef>
            </a:pPr>
            <a:r>
              <a:rPr lang="en-US" sz="2400" dirty="0">
                <a:solidFill>
                  <a:schemeClr val="tx1"/>
                </a:solidFill>
              </a:rPr>
              <a:t>Background</a:t>
            </a:r>
          </a:p>
          <a:p>
            <a:pPr marL="342900" indent="-342900">
              <a:spcBef>
                <a:spcPts val="600"/>
              </a:spcBef>
            </a:pPr>
            <a:r>
              <a:rPr lang="en-US" sz="2400" dirty="0">
                <a:solidFill>
                  <a:schemeClr val="tx1"/>
                </a:solidFill>
              </a:rPr>
              <a:t>Additives</a:t>
            </a:r>
          </a:p>
          <a:p>
            <a:pPr marL="829818" lvl="1" indent="-342900"/>
            <a:r>
              <a:rPr lang="en-US" sz="2400" dirty="0">
                <a:solidFill>
                  <a:schemeClr val="tx1"/>
                </a:solidFill>
              </a:rPr>
              <a:t>Detergents-dispersants</a:t>
            </a:r>
          </a:p>
          <a:p>
            <a:pPr marL="829818" lvl="1" indent="-342900"/>
            <a:r>
              <a:rPr lang="en-US" sz="2400" dirty="0">
                <a:solidFill>
                  <a:schemeClr val="tx1"/>
                </a:solidFill>
              </a:rPr>
              <a:t>Oxidation inhibitors</a:t>
            </a:r>
          </a:p>
        </p:txBody>
      </p:sp>
    </p:spTree>
    <p:extLst>
      <p:ext uri="{BB962C8B-B14F-4D97-AF65-F5344CB8AC3E}">
        <p14:creationId xmlns:p14="http://schemas.microsoft.com/office/powerpoint/2010/main" val="358624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3.1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4097548" cy="405683"/>
          </a:xfrm>
        </p:spPr>
        <p:txBody>
          <a:bodyPr wrap="square" lIns="0" tIns="18000" rIns="0" bIns="18000" anchor="ctr" anchorCtr="0">
            <a:spAutoFit/>
          </a:bodyPr>
          <a:lstStyle/>
          <a:p>
            <a:pPr marL="0" indent="0">
              <a:buNone/>
            </a:pPr>
            <a:r>
              <a:rPr lang="en-US" sz="2400" dirty="0">
                <a:solidFill>
                  <a:schemeClr val="tx1"/>
                </a:solidFill>
              </a:rPr>
              <a:t>Draining Transmission</a:t>
            </a:r>
          </a:p>
        </p:txBody>
      </p:sp>
      <p:pic>
        <p:nvPicPr>
          <p:cNvPr id="6" name="Picture 5" descr="The automatic transmission fluid is seen pouring out from an automatic transaxle.">
            <a:extLst>
              <a:ext uri="{FF2B5EF4-FFF2-40B4-BE49-F238E27FC236}">
                <a16:creationId xmlns:a16="http://schemas.microsoft.com/office/drawing/2014/main" id="{252DF82A-973E-DFE8-98B4-919B53AAA995}"/>
              </a:ext>
            </a:extLst>
          </p:cNvPr>
          <p:cNvPicPr>
            <a:picLocks noChangeAspect="1"/>
          </p:cNvPicPr>
          <p:nvPr/>
        </p:nvPicPr>
        <p:blipFill rotWithShape="1">
          <a:blip r:embed="rId3"/>
          <a:srcRect b="6311"/>
          <a:stretch/>
        </p:blipFill>
        <p:spPr>
          <a:xfrm>
            <a:off x="2090937" y="1586765"/>
            <a:ext cx="4962131" cy="3758338"/>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490935"/>
            <a:ext cx="8229600" cy="775015"/>
          </a:xfrm>
        </p:spPr>
        <p:txBody>
          <a:bodyPr lIns="0" tIns="18000" rIns="0" bIns="18000" anchor="ctr" anchorCtr="0">
            <a:spAutoFit/>
          </a:bodyPr>
          <a:lstStyle/>
          <a:p>
            <a:pPr marL="0" indent="0">
              <a:buNone/>
            </a:pPr>
            <a:r>
              <a:rPr lang="en-US" sz="2400" spc="-300" dirty="0">
                <a:solidFill>
                  <a:schemeClr val="tx1"/>
                </a:solidFill>
              </a:rPr>
              <a:t>A T </a:t>
            </a:r>
            <a:r>
              <a:rPr lang="en-US" sz="2400" dirty="0">
                <a:solidFill>
                  <a:schemeClr val="tx1"/>
                </a:solidFill>
              </a:rPr>
              <a:t>F being drained from a recycling center automatic transmission in this unit being used for training.</a:t>
            </a:r>
          </a:p>
        </p:txBody>
      </p:sp>
    </p:spTree>
    <p:extLst>
      <p:ext uri="{BB962C8B-B14F-4D97-AF65-F5344CB8AC3E}">
        <p14:creationId xmlns:p14="http://schemas.microsoft.com/office/powerpoint/2010/main" val="116354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Transmission Fluid Exchange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fluid_exchange">
            <a:hlinkClick r:id="" action="ppaction://media"/>
            <a:extLst>
              <a:ext uri="{FF2B5EF4-FFF2-40B4-BE49-F238E27FC236}">
                <a16:creationId xmlns:a16="http://schemas.microsoft.com/office/drawing/2014/main" id="{1D998E39-CA2B-A826-C154-3678E744AE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129749"/>
            <a:ext cx="9000565" cy="5062818"/>
          </a:xfrm>
          <a:prstGeom prst="rect">
            <a:avLst/>
          </a:prstGeom>
        </p:spPr>
      </p:pic>
    </p:spTree>
    <p:extLst>
      <p:ext uri="{BB962C8B-B14F-4D97-AF65-F5344CB8AC3E}">
        <p14:creationId xmlns:p14="http://schemas.microsoft.com/office/powerpoint/2010/main" val="35892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Automatic Transmission Fluid </a:t>
            </a:r>
            <a:r>
              <a:rPr lang="en-US" sz="2800" dirty="0"/>
              <a:t>(3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37293"/>
            <a:ext cx="8215747" cy="3975892"/>
          </a:xfrm>
        </p:spPr>
        <p:txBody>
          <a:bodyPr wrap="square" lIns="0" tIns="18000" rIns="0" bIns="18000" anchor="ctr" anchorCtr="0">
            <a:spAutoFit/>
          </a:bodyPr>
          <a:lstStyle/>
          <a:p>
            <a:pPr marL="829818" lvl="1" indent="-342900"/>
            <a:r>
              <a:rPr lang="en-US" sz="2400" dirty="0">
                <a:solidFill>
                  <a:schemeClr val="tx1"/>
                </a:solidFill>
              </a:rPr>
              <a:t>Viscosity index improvers</a:t>
            </a:r>
          </a:p>
          <a:p>
            <a:pPr marL="829818" lvl="1" indent="-342900"/>
            <a:r>
              <a:rPr lang="en-US" sz="2400" dirty="0">
                <a:solidFill>
                  <a:schemeClr val="tx1"/>
                </a:solidFill>
              </a:rPr>
              <a:t>Friction modifiers.</a:t>
            </a:r>
          </a:p>
          <a:p>
            <a:pPr marL="829818" lvl="1" indent="-342900"/>
            <a:r>
              <a:rPr lang="en-US" sz="2400" dirty="0">
                <a:solidFill>
                  <a:schemeClr val="tx1"/>
                </a:solidFill>
              </a:rPr>
              <a:t>Foam inhibitors</a:t>
            </a:r>
          </a:p>
          <a:p>
            <a:pPr marL="829818" lvl="1" indent="-342900"/>
            <a:r>
              <a:rPr lang="en-US" sz="2400" dirty="0">
                <a:solidFill>
                  <a:schemeClr val="tx1"/>
                </a:solidFill>
              </a:rPr>
              <a:t>Seal swelling agents</a:t>
            </a:r>
          </a:p>
          <a:p>
            <a:pPr marL="829818" lvl="1" indent="-342900"/>
            <a:r>
              <a:rPr lang="en-US" sz="2400" dirty="0">
                <a:solidFill>
                  <a:schemeClr val="tx1"/>
                </a:solidFill>
              </a:rPr>
              <a:t>Anti-wear agents</a:t>
            </a:r>
          </a:p>
          <a:p>
            <a:pPr marL="829818" lvl="1" indent="-342900"/>
            <a:r>
              <a:rPr lang="en-US" sz="2400" dirty="0">
                <a:solidFill>
                  <a:schemeClr val="tx1"/>
                </a:solidFill>
              </a:rPr>
              <a:t>Rust inhibitors</a:t>
            </a:r>
          </a:p>
          <a:p>
            <a:pPr marL="829818" lvl="1" indent="-342900"/>
            <a:r>
              <a:rPr lang="en-US" sz="2400" dirty="0">
                <a:solidFill>
                  <a:schemeClr val="tx1"/>
                </a:solidFill>
              </a:rPr>
              <a:t>Corrosion inhibitors</a:t>
            </a:r>
          </a:p>
          <a:p>
            <a:pPr marL="829818" lvl="1" indent="-342900"/>
            <a:r>
              <a:rPr lang="en-US" sz="2400" dirty="0">
                <a:solidFill>
                  <a:schemeClr val="tx1"/>
                </a:solidFill>
              </a:rPr>
              <a:t>Metal deactivators</a:t>
            </a:r>
          </a:p>
          <a:p>
            <a:pPr marL="829818" lvl="1" indent="-342900"/>
            <a:r>
              <a:rPr lang="en-US" sz="2400" dirty="0">
                <a:solidFill>
                  <a:schemeClr val="tx1"/>
                </a:solidFill>
              </a:rPr>
              <a:t>Dye</a:t>
            </a:r>
          </a:p>
        </p:txBody>
      </p:sp>
    </p:spTree>
    <p:extLst>
      <p:ext uri="{BB962C8B-B14F-4D97-AF65-F5344CB8AC3E}">
        <p14:creationId xmlns:p14="http://schemas.microsoft.com/office/powerpoint/2010/main" val="66501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009" y="219455"/>
            <a:ext cx="8229600" cy="590349"/>
          </a:xfrm>
        </p:spPr>
        <p:txBody>
          <a:bodyPr lIns="0" tIns="18000" rIns="0" bIns="18000" anchor="ctr" anchorCtr="0">
            <a:spAutoFit/>
          </a:bodyPr>
          <a:lstStyle/>
          <a:p>
            <a:r>
              <a:rPr lang="en-US" dirty="0"/>
              <a:t>Automatic Transmission Fluid </a:t>
            </a:r>
            <a:r>
              <a:rPr lang="en-US" sz="2800" dirty="0"/>
              <a:t>(4 of 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1895"/>
            <a:ext cx="8211126" cy="2190788"/>
          </a:xfrm>
        </p:spPr>
        <p:txBody>
          <a:bodyPr wrap="square" lIns="0" tIns="18000" rIns="0" bIns="18000" anchor="ctr" anchorCtr="0">
            <a:spAutoFit/>
          </a:bodyPr>
          <a:lstStyle/>
          <a:p>
            <a:pPr marL="342900" indent="-342900">
              <a:spcBef>
                <a:spcPts val="600"/>
              </a:spcBef>
            </a:pPr>
            <a:r>
              <a:rPr lang="en-US" sz="2400" dirty="0">
                <a:solidFill>
                  <a:schemeClr val="tx1"/>
                </a:solidFill>
              </a:rPr>
              <a:t>Types</a:t>
            </a:r>
          </a:p>
          <a:p>
            <a:pPr marL="829818" lvl="1" indent="-342900"/>
            <a:r>
              <a:rPr lang="en-US" sz="2400" dirty="0">
                <a:solidFill>
                  <a:schemeClr val="tx1"/>
                </a:solidFill>
              </a:rPr>
              <a:t>Non-friction modified</a:t>
            </a:r>
          </a:p>
          <a:p>
            <a:pPr marL="829818" lvl="1" indent="-342900"/>
            <a:r>
              <a:rPr lang="en-US" sz="2400" dirty="0">
                <a:solidFill>
                  <a:schemeClr val="tx1"/>
                </a:solidFill>
              </a:rPr>
              <a:t>Friction modified</a:t>
            </a:r>
          </a:p>
          <a:p>
            <a:pPr marL="829818" lvl="1" indent="-342900"/>
            <a:r>
              <a:rPr lang="en-US" sz="2400" dirty="0">
                <a:solidFill>
                  <a:schemeClr val="tx1"/>
                </a:solidFill>
              </a:rPr>
              <a:t>Highly friction modified</a:t>
            </a:r>
          </a:p>
          <a:p>
            <a:pPr marL="342900" indent="-342900">
              <a:spcBef>
                <a:spcPts val="600"/>
              </a:spcBef>
            </a:pPr>
            <a:r>
              <a:rPr lang="en-US" sz="2400" dirty="0">
                <a:solidFill>
                  <a:schemeClr val="tx1"/>
                </a:solidFill>
              </a:rPr>
              <a:t>Synthetic </a:t>
            </a:r>
            <a:r>
              <a:rPr lang="en-US" sz="2400" spc="-300" dirty="0">
                <a:solidFill>
                  <a:schemeClr val="tx1"/>
                </a:solidFill>
              </a:rPr>
              <a:t>A T </a:t>
            </a:r>
            <a:r>
              <a:rPr lang="en-US" sz="2400" dirty="0">
                <a:solidFill>
                  <a:schemeClr val="tx1"/>
                </a:solidFill>
              </a:rPr>
              <a:t>F</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5075" y="3361631"/>
            <a:ext cx="1681530" cy="405683"/>
          </a:xfrm>
        </p:spPr>
        <p:txBody>
          <a:bodyPr wrap="square" lIns="0" tIns="18000" rIns="0" bIns="18000" anchor="ctr" anchorCtr="0">
            <a:spAutoFit/>
          </a:bodyPr>
          <a:lstStyle/>
          <a:p>
            <a:pPr marL="829818" lvl="1" indent="-342900"/>
            <a:r>
              <a:rPr lang="en-US" sz="2400" dirty="0"/>
              <a:t>Group</a:t>
            </a:r>
          </a:p>
        </p:txBody>
      </p:sp>
      <p:graphicFrame>
        <p:nvGraphicFramePr>
          <p:cNvPr id="11" name="Object 10" descr="Roman one to Roman five">
            <a:extLst>
              <a:ext uri="{FF2B5EF4-FFF2-40B4-BE49-F238E27FC236}">
                <a16:creationId xmlns:a16="http://schemas.microsoft.com/office/drawing/2014/main" id="{5D815C7C-A7BC-0E5B-D2BE-0230389EC88A}"/>
              </a:ext>
            </a:extLst>
          </p:cNvPr>
          <p:cNvGraphicFramePr>
            <a:graphicFrameLocks noChangeAspect="1"/>
          </p:cNvGraphicFramePr>
          <p:nvPr>
            <p:extLst>
              <p:ext uri="{D42A27DB-BD31-4B8C-83A1-F6EECF244321}">
                <p14:modId xmlns:p14="http://schemas.microsoft.com/office/powerpoint/2010/main" val="153475079"/>
              </p:ext>
            </p:extLst>
          </p:nvPr>
        </p:nvGraphicFramePr>
        <p:xfrm>
          <a:off x="2254399" y="3427413"/>
          <a:ext cx="584200" cy="288925"/>
        </p:xfrm>
        <a:graphic>
          <a:graphicData uri="http://schemas.openxmlformats.org/presentationml/2006/ole">
            <mc:AlternateContent xmlns:mc="http://schemas.openxmlformats.org/markup-compatibility/2006">
              <mc:Choice xmlns:v="urn:schemas-microsoft-com:vml" Requires="v">
                <p:oleObj name="Equation" r:id="rId3" imgW="330120" imgH="164880" progId="Equation.DSMT4">
                  <p:embed/>
                </p:oleObj>
              </mc:Choice>
              <mc:Fallback>
                <p:oleObj name="Equation" r:id="rId3" imgW="330120" imgH="16488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2254399" y="3427413"/>
                        <a:ext cx="5842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5967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3078" y="218670"/>
            <a:ext cx="8229600" cy="590349"/>
          </a:xfrm>
        </p:spPr>
        <p:txBody>
          <a:bodyPr lIns="0" tIns="18000" rIns="0" bIns="18000" anchor="ctr" anchorCtr="0">
            <a:spAutoFit/>
          </a:bodyPr>
          <a:lstStyle/>
          <a:p>
            <a:r>
              <a:rPr lang="en-US" dirty="0"/>
              <a:t>Automatic Transmission Fluid (</a:t>
            </a:r>
            <a:r>
              <a:rPr lang="en-US" spc="-500" dirty="0"/>
              <a:t>A T </a:t>
            </a:r>
            <a:r>
              <a:rPr lang="en-US" dirty="0"/>
              <a:t>F) </a:t>
            </a:r>
            <a:endParaRPr lang="en-US" sz="3200" dirty="0"/>
          </a:p>
        </p:txBody>
      </p:sp>
      <p:pic>
        <p:nvPicPr>
          <p:cNvPr id="6" name="Picture 5" descr="A can of automatic transmission fluid ATF hyphen Z 1 is shown.&#10;Long description is available in notes, Press F6.">
            <a:extLst>
              <a:ext uri="{FF2B5EF4-FFF2-40B4-BE49-F238E27FC236}">
                <a16:creationId xmlns:a16="http://schemas.microsoft.com/office/drawing/2014/main" id="{6BB6D9DE-5873-4F12-918E-FCE1AB65B7EE}"/>
              </a:ext>
            </a:extLst>
          </p:cNvPr>
          <p:cNvPicPr>
            <a:picLocks noChangeAspect="1"/>
          </p:cNvPicPr>
          <p:nvPr/>
        </p:nvPicPr>
        <p:blipFill rotWithShape="1">
          <a:blip r:embed="rId3"/>
          <a:srcRect b="4531"/>
          <a:stretch/>
        </p:blipFill>
        <p:spPr>
          <a:xfrm>
            <a:off x="470184" y="913964"/>
            <a:ext cx="2978523" cy="3359811"/>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74453" y="4483150"/>
            <a:ext cx="3424687" cy="1883011"/>
          </a:xfrm>
        </p:spPr>
        <p:txBody>
          <a:bodyPr wrap="square" lIns="0" tIns="18000" rIns="0" bIns="18000" anchor="ctr" anchorCtr="0">
            <a:spAutoFit/>
          </a:bodyPr>
          <a:lstStyle/>
          <a:p>
            <a:pPr marL="0" indent="0">
              <a:buNone/>
            </a:pPr>
            <a:r>
              <a:rPr lang="en-US" sz="2400" b="1" dirty="0">
                <a:solidFill>
                  <a:schemeClr val="tx1"/>
                </a:solidFill>
              </a:rPr>
              <a:t>Figure 3.2</a:t>
            </a:r>
            <a:r>
              <a:rPr lang="en-US" sz="2400" dirty="0">
                <a:solidFill>
                  <a:schemeClr val="tx1"/>
                </a:solidFill>
              </a:rPr>
              <a:t> Use of factory-specific fluid is the recommend fluid to insure the best possible shifting and operation</a:t>
            </a:r>
          </a:p>
        </p:txBody>
      </p:sp>
      <p:pic>
        <p:nvPicPr>
          <p:cNvPr id="8" name="Picture 7" descr="A can of universal fluid is shown. The text on the surface of the can is as follows. Universal full synthetic premium ATF, for use in virtually all automatic transmissions, 1 quart (.946 liters.)">
            <a:extLst>
              <a:ext uri="{FF2B5EF4-FFF2-40B4-BE49-F238E27FC236}">
                <a16:creationId xmlns:a16="http://schemas.microsoft.com/office/drawing/2014/main" id="{7091416F-7D7A-483C-4B2C-4817713ADFAF}"/>
              </a:ext>
            </a:extLst>
          </p:cNvPr>
          <p:cNvPicPr>
            <a:picLocks noChangeAspect="1"/>
          </p:cNvPicPr>
          <p:nvPr/>
        </p:nvPicPr>
        <p:blipFill rotWithShape="1">
          <a:blip r:embed="rId4"/>
          <a:srcRect b="5321"/>
          <a:stretch/>
        </p:blipFill>
        <p:spPr>
          <a:xfrm>
            <a:off x="4577960" y="936955"/>
            <a:ext cx="3593919" cy="2753701"/>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511615" y="3790705"/>
            <a:ext cx="4175184" cy="2621675"/>
          </a:xfrm>
        </p:spPr>
        <p:txBody>
          <a:bodyPr wrap="square" lIns="0" tIns="18000" rIns="0" bIns="18000" anchor="ctr" anchorCtr="0">
            <a:spAutoFit/>
          </a:bodyPr>
          <a:lstStyle/>
          <a:p>
            <a:pPr marL="0" indent="0">
              <a:buNone/>
            </a:pPr>
            <a:r>
              <a:rPr lang="en-US" sz="2400" b="1" dirty="0">
                <a:solidFill>
                  <a:schemeClr val="tx1"/>
                </a:solidFill>
              </a:rPr>
              <a:t>Figure 3.3</a:t>
            </a:r>
            <a:r>
              <a:rPr lang="en-US" sz="2400" dirty="0">
                <a:solidFill>
                  <a:schemeClr val="tx1"/>
                </a:solidFill>
              </a:rPr>
              <a:t> Multi-vehicle, or universal fluid, is designed to meet specifications of many types of fluids, making it popular with independent shops that service many makes and models of vehicles</a:t>
            </a:r>
          </a:p>
        </p:txBody>
      </p:sp>
    </p:spTree>
    <p:extLst>
      <p:ext uri="{BB962C8B-B14F-4D97-AF65-F5344CB8AC3E}">
        <p14:creationId xmlns:p14="http://schemas.microsoft.com/office/powerpoint/2010/main" val="398396605"/>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TotalTime>
  <Words>2154</Words>
  <Application>Microsoft Office PowerPoint</Application>
  <PresentationFormat>On-screen Show (4:3)</PresentationFormat>
  <Paragraphs>174</Paragraphs>
  <Slides>27</Slides>
  <Notes>27</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4" baseType="lpstr">
      <vt:lpstr>Arial</vt:lpstr>
      <vt:lpstr>Verdana</vt:lpstr>
      <vt:lpstr>Times New Roman</vt:lpstr>
      <vt:lpstr>Arial Unicode MS</vt:lpstr>
      <vt:lpstr>1_USHE</vt:lpstr>
      <vt:lpstr>USHE_slide options</vt:lpstr>
      <vt:lpstr>Equation</vt:lpstr>
      <vt:lpstr>Automatic Transmissions and Transaxles</vt:lpstr>
      <vt:lpstr>Learning Objectives</vt:lpstr>
      <vt:lpstr>Automatic Transmission Fluid (1 of 4)</vt:lpstr>
      <vt:lpstr>Automatic Transmission Fluid (2 of 4)</vt:lpstr>
      <vt:lpstr>Figure 3.1</vt:lpstr>
      <vt:lpstr>Animation: Transmission Fluid Exchange (Animation will automatically start)</vt:lpstr>
      <vt:lpstr>Automatic Transmission Fluid (3 of 4)</vt:lpstr>
      <vt:lpstr>Automatic Transmission Fluid (4 of 4)</vt:lpstr>
      <vt:lpstr>Automatic Transmission Fluid (A T F) </vt:lpstr>
      <vt:lpstr>Figure 3.4</vt:lpstr>
      <vt:lpstr>Filters: Surface &amp; Depth Types</vt:lpstr>
      <vt:lpstr>A T F Heaters and Coolers (1 of 2)</vt:lpstr>
      <vt:lpstr>Figure 3.8</vt:lpstr>
      <vt:lpstr>A T F Heaters and Coolers (2 of 2)</vt:lpstr>
      <vt:lpstr>Figure 3.9</vt:lpstr>
      <vt:lpstr>Figure 3.10</vt:lpstr>
      <vt:lpstr>Frequently Asked Question: What is a “Turbulator”? </vt:lpstr>
      <vt:lpstr>Figure 3.11</vt:lpstr>
      <vt:lpstr>Figure 3.12</vt:lpstr>
      <vt:lpstr>Figure 3.13</vt:lpstr>
      <vt:lpstr>Figure 3.14</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3</dc:title>
  <dc:subject>Careers</dc:subject>
  <dc:creator>Halderman</dc:creator>
  <cp:keywords/>
  <dc:description>Additional information may be found in the Notes Pane of each slide by pressing F6.</dc:description>
  <cp:lastModifiedBy>Glen Plants</cp:lastModifiedBy>
  <cp:revision>79</cp:revision>
  <dcterms:modified xsi:type="dcterms:W3CDTF">2023-08-07T10:29:32Z</dcterms:modified>
</cp:coreProperties>
</file>