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3" r:id="rId1"/>
    <p:sldMasterId id="2147483683" r:id="rId2"/>
  </p:sldMasterIdLst>
  <p:notesMasterIdLst>
    <p:notesMasterId r:id="rId80"/>
  </p:notesMasterIdLst>
  <p:handoutMasterIdLst>
    <p:handoutMasterId r:id="rId81"/>
  </p:handoutMasterIdLst>
  <p:sldIdLst>
    <p:sldId id="482" r:id="rId3"/>
    <p:sldId id="410" r:id="rId4"/>
    <p:sldId id="468" r:id="rId5"/>
    <p:sldId id="411" r:id="rId6"/>
    <p:sldId id="412" r:id="rId7"/>
    <p:sldId id="480" r:id="rId8"/>
    <p:sldId id="414" r:id="rId9"/>
    <p:sldId id="1175" r:id="rId10"/>
    <p:sldId id="1176" r:id="rId11"/>
    <p:sldId id="415" r:id="rId12"/>
    <p:sldId id="1179" r:id="rId13"/>
    <p:sldId id="416" r:id="rId14"/>
    <p:sldId id="417" r:id="rId15"/>
    <p:sldId id="418" r:id="rId16"/>
    <p:sldId id="466" r:id="rId17"/>
    <p:sldId id="1177" r:id="rId18"/>
    <p:sldId id="420" r:id="rId19"/>
    <p:sldId id="504" r:id="rId20"/>
    <p:sldId id="422" r:id="rId21"/>
    <p:sldId id="423" r:id="rId22"/>
    <p:sldId id="424" r:id="rId23"/>
    <p:sldId id="1178" r:id="rId24"/>
    <p:sldId id="425" r:id="rId25"/>
    <p:sldId id="471" r:id="rId26"/>
    <p:sldId id="485" r:id="rId27"/>
    <p:sldId id="486" r:id="rId28"/>
    <p:sldId id="487" r:id="rId29"/>
    <p:sldId id="488" r:id="rId30"/>
    <p:sldId id="1180" r:id="rId31"/>
    <p:sldId id="489" r:id="rId32"/>
    <p:sldId id="432" r:id="rId33"/>
    <p:sldId id="490" r:id="rId34"/>
    <p:sldId id="434" r:id="rId35"/>
    <p:sldId id="491" r:id="rId36"/>
    <p:sldId id="436" r:id="rId37"/>
    <p:sldId id="1181" r:id="rId38"/>
    <p:sldId id="437" r:id="rId39"/>
    <p:sldId id="438" r:id="rId40"/>
    <p:sldId id="505" r:id="rId41"/>
    <p:sldId id="440" r:id="rId42"/>
    <p:sldId id="441" r:id="rId43"/>
    <p:sldId id="492" r:id="rId44"/>
    <p:sldId id="483" r:id="rId45"/>
    <p:sldId id="444" r:id="rId46"/>
    <p:sldId id="445" r:id="rId47"/>
    <p:sldId id="446" r:id="rId48"/>
    <p:sldId id="447" r:id="rId49"/>
    <p:sldId id="493" r:id="rId50"/>
    <p:sldId id="449" r:id="rId51"/>
    <p:sldId id="494" r:id="rId52"/>
    <p:sldId id="495" r:id="rId53"/>
    <p:sldId id="496" r:id="rId54"/>
    <p:sldId id="1182" r:id="rId55"/>
    <p:sldId id="1183" r:id="rId56"/>
    <p:sldId id="1184" r:id="rId57"/>
    <p:sldId id="1185" r:id="rId58"/>
    <p:sldId id="1186" r:id="rId59"/>
    <p:sldId id="1187" r:id="rId60"/>
    <p:sldId id="1188" r:id="rId61"/>
    <p:sldId id="497" r:id="rId62"/>
    <p:sldId id="498" r:id="rId63"/>
    <p:sldId id="499" r:id="rId64"/>
    <p:sldId id="500" r:id="rId65"/>
    <p:sldId id="1191" r:id="rId66"/>
    <p:sldId id="481" r:id="rId67"/>
    <p:sldId id="501" r:id="rId68"/>
    <p:sldId id="502" r:id="rId69"/>
    <p:sldId id="1189" r:id="rId70"/>
    <p:sldId id="506" r:id="rId71"/>
    <p:sldId id="461" r:id="rId72"/>
    <p:sldId id="462" r:id="rId73"/>
    <p:sldId id="503" r:id="rId74"/>
    <p:sldId id="1190" r:id="rId75"/>
    <p:sldId id="464" r:id="rId76"/>
    <p:sldId id="467" r:id="rId77"/>
    <p:sldId id="1192" r:id="rId78"/>
    <p:sldId id="465" r:id="rId79"/>
  </p:sldIdLst>
  <p:sldSz cx="9144000" cy="6858000" type="screen4x3"/>
  <p:notesSz cx="6858000" cy="9144000"/>
  <p:embeddedFontLst>
    <p:embeddedFont>
      <p:font typeface="Calibri" panose="020F0502020204030204" pitchFamily="34" charset="0"/>
      <p:regular r:id="rId82"/>
      <p:bold r:id="rId83"/>
      <p:italic r:id="rId84"/>
      <p:boldItalic r:id="rId85"/>
    </p:embeddedFont>
    <p:embeddedFont>
      <p:font typeface="Verdana" panose="020B0604030504040204" pitchFamily="3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997" userDrawn="1">
          <p15:clr>
            <a:srgbClr val="A4A3A4"/>
          </p15:clr>
        </p15:guide>
        <p15:guide id="2" pos="272" userDrawn="1">
          <p15:clr>
            <a:srgbClr val="A4A3A4"/>
          </p15:clr>
        </p15:guide>
        <p15:guide id="3" orient="horz" pos="2160" userDrawn="1">
          <p15:clr>
            <a:srgbClr val="A4A3A4"/>
          </p15:clr>
        </p15:guide>
        <p15:guide id="4" pos="2880" userDrawn="1">
          <p15:clr>
            <a:srgbClr val="A4A3A4"/>
          </p15:clr>
        </p15:guide>
        <p15:guide id="5" pos="5488" userDrawn="1">
          <p15:clr>
            <a:srgbClr val="A4A3A4"/>
          </p15:clr>
        </p15:guide>
        <p15:guide id="6" orient="horz" pos="414" userDrawn="1">
          <p15:clr>
            <a:srgbClr val="A4A3A4"/>
          </p15:clr>
        </p15:guide>
        <p15:guide id="7" orient="horz" pos="89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Editorial Integra" initials="AQ" lastIdx="1" clrIdx="8"/>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06" autoAdjust="0"/>
    <p:restoredTop sz="83895" autoAdjust="0"/>
  </p:normalViewPr>
  <p:slideViewPr>
    <p:cSldViewPr snapToGrid="0" snapToObjects="1">
      <p:cViewPr varScale="1">
        <p:scale>
          <a:sx n="96" d="100"/>
          <a:sy n="96" d="100"/>
        </p:scale>
        <p:origin x="1938" y="84"/>
      </p:cViewPr>
      <p:guideLst>
        <p:guide orient="horz" pos="3997"/>
        <p:guide pos="272"/>
        <p:guide orient="horz" pos="2160"/>
        <p:guide pos="2880"/>
        <p:guide pos="5488"/>
        <p:guide orient="horz" pos="414"/>
        <p:guide orient="horz" pos="890"/>
      </p:guideLst>
    </p:cSldViewPr>
  </p:slideViewPr>
  <p:outlineViewPr>
    <p:cViewPr>
      <p:scale>
        <a:sx n="33" d="100"/>
        <a:sy n="33" d="100"/>
      </p:scale>
      <p:origin x="0" y="-7867"/>
    </p:cViewPr>
  </p:outlineViewPr>
  <p:notesTextViewPr>
    <p:cViewPr>
      <p:scale>
        <a:sx n="100" d="100"/>
        <a:sy n="100" d="100"/>
      </p:scale>
      <p:origin x="0" y="0"/>
    </p:cViewPr>
  </p:notesTextViewPr>
  <p:sorterViewPr>
    <p:cViewPr varScale="1">
      <p:scale>
        <a:sx n="100" d="100"/>
        <a:sy n="100" d="100"/>
      </p:scale>
      <p:origin x="0" y="-3300"/>
    </p:cViewPr>
  </p:sorterViewPr>
  <p:notesViewPr>
    <p:cSldViewPr snapToGrid="0" snapToObjects="1">
      <p:cViewPr varScale="1">
        <p:scale>
          <a:sx n="66" d="100"/>
          <a:sy n="66" d="100"/>
        </p:scale>
        <p:origin x="164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font" Target="fonts/font3.fntdata"/><Relationship Id="rId89" Type="http://schemas.openxmlformats.org/officeDocument/2006/relationships/font" Target="fonts/font8.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6.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fntdata"/><Relationship Id="rId90"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font" Target="fonts/font4.fntdata"/><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86" Type="http://schemas.openxmlformats.org/officeDocument/2006/relationships/font" Target="fonts/font5.fntdata"/><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8/6/2023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10851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is done when a certain amount of mass (weight) is moved a certain distance by a force. Whether the object is moved in 10 seconds or 10 minutes does not make a difference in the amount of work accomplished, but it does affect the amount of power</a:t>
            </a:r>
          </a:p>
          <a:p>
            <a:r>
              <a:rPr lang="en-US" dirty="0"/>
              <a:t>needed. ● SEE FIGURE 2–4.</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13</a:t>
            </a:fld>
            <a:endParaRPr lang="en-US" dirty="0"/>
          </a:p>
        </p:txBody>
      </p:sp>
    </p:spTree>
    <p:extLst>
      <p:ext uri="{BB962C8B-B14F-4D97-AF65-F5344CB8AC3E}">
        <p14:creationId xmlns:p14="http://schemas.microsoft.com/office/powerpoint/2010/main" val="1545292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a:solidFill>
                  <a:schemeClr val="dk1"/>
                </a:solidFill>
                <a:latin typeface="Arial"/>
                <a:ea typeface="Arial"/>
                <a:cs typeface="Arial"/>
                <a:sym typeface="Arial"/>
              </a:rPr>
              <a:t>Power is expressed in units of foot-pounds per minute. One </a:t>
            </a:r>
            <a:r>
              <a:rPr lang="en-US" sz="1200" b="1" i="0" u="none" strike="noStrike" kern="1200" cap="none" baseline="0" dirty="0">
                <a:solidFill>
                  <a:schemeClr val="dk1"/>
                </a:solidFill>
                <a:latin typeface="Arial"/>
                <a:ea typeface="Arial"/>
                <a:cs typeface="Arial"/>
                <a:sym typeface="Arial"/>
              </a:rPr>
              <a:t>horsepower </a:t>
            </a:r>
            <a:r>
              <a:rPr lang="en-US" sz="1200" b="0" i="0" u="none" strike="noStrike" kern="1200" cap="none" baseline="0" dirty="0">
                <a:solidFill>
                  <a:schemeClr val="dk1"/>
                </a:solidFill>
                <a:latin typeface="Arial"/>
                <a:ea typeface="Arial"/>
                <a:cs typeface="Arial"/>
                <a:sym typeface="Arial"/>
              </a:rPr>
              <a:t>is the power required to move</a:t>
            </a:r>
          </a:p>
          <a:p>
            <a:r>
              <a:rPr lang="en-US" sz="1200" b="0" i="0" u="none" strike="noStrike" kern="1200" cap="none" baseline="0" dirty="0">
                <a:solidFill>
                  <a:schemeClr val="dk1"/>
                </a:solidFill>
                <a:latin typeface="Arial"/>
                <a:ea typeface="Arial"/>
                <a:cs typeface="Arial"/>
                <a:sym typeface="Arial"/>
              </a:rPr>
              <a:t>550 pounds one foot in one second, or 33,000 pounds one foot in one minute (550 lb × 60 sec = 33,000 lb). This is expressed as 550 foot-pounds (ft-lb) per second or 33,000 foot-pounds per minute. ● </a:t>
            </a:r>
            <a:r>
              <a:rPr lang="en-US" sz="1200" b="1" i="0" u="none" strike="noStrike" kern="1200" cap="none" baseline="0" dirty="0">
                <a:solidFill>
                  <a:schemeClr val="dk1"/>
                </a:solidFill>
                <a:latin typeface="Arial"/>
                <a:ea typeface="Arial"/>
                <a:cs typeface="Arial"/>
                <a:sym typeface="Arial"/>
              </a:rPr>
              <a:t>Figure 2–5.</a:t>
            </a:r>
          </a:p>
          <a:p>
            <a:r>
              <a:rPr lang="en-US" dirty="0"/>
              <a:t>Long </a:t>
            </a:r>
            <a:r>
              <a:rPr lang="en-US" sz="1200" b="0" i="0" u="none" strike="noStrike" cap="none" dirty="0">
                <a:solidFill>
                  <a:schemeClr val="dk1"/>
                </a:solidFill>
                <a:latin typeface="Arial"/>
                <a:ea typeface="Arial"/>
                <a:cs typeface="Arial"/>
                <a:sym typeface="Arial"/>
              </a:rPr>
              <a:t>description</a:t>
            </a:r>
            <a:r>
              <a:rPr lang="en-US" sz="1200" b="1" i="0" u="none" strike="noStrike" kern="1200" cap="none" baseline="0" dirty="0">
                <a:solidFill>
                  <a:schemeClr val="dk1"/>
                </a:solidFill>
                <a:latin typeface="Arial"/>
                <a:cs typeface="Arial"/>
                <a:sym typeface="Arial"/>
              </a:rPr>
              <a:t>:</a:t>
            </a:r>
          </a:p>
          <a:p>
            <a:r>
              <a:rPr lang="en-US" sz="1800" b="0" i="0" u="none" strike="noStrike" dirty="0">
                <a:solidFill>
                  <a:srgbClr val="000000"/>
                </a:solidFill>
                <a:effectLst/>
                <a:latin typeface="Calibri" panose="020F0502020204030204" pitchFamily="34" charset="0"/>
              </a:rPr>
              <a:t>A horse is tied to a rod by a rope and the rope is attached to a pulley weighting 200 pounds (91 kg). The distance between the weight and the ground is 165 feet (50 M). Under the weight, a dotted arrow is shown with the words 165 feet (50 M) per minute. </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14</a:t>
            </a:fld>
            <a:endParaRPr lang="en-US" dirty="0"/>
          </a:p>
        </p:txBody>
      </p:sp>
    </p:spTree>
    <p:extLst>
      <p:ext uri="{BB962C8B-B14F-4D97-AF65-F5344CB8AC3E}">
        <p14:creationId xmlns:p14="http://schemas.microsoft.com/office/powerpoint/2010/main" val="3874222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IN" sz="1200" b="0" i="0" u="none" strike="noStrike" cap="none" dirty="0">
                <a:solidFill>
                  <a:schemeClr val="dk1"/>
                </a:solidFill>
                <a:latin typeface="Arial"/>
                <a:ea typeface="Arial"/>
                <a:cs typeface="Arial"/>
                <a:sym typeface="Arial"/>
              </a:rPr>
              <a:t>Long </a:t>
            </a:r>
            <a:r>
              <a:rPr lang="en-US" sz="1200" b="0" i="0" u="none" strike="noStrike" cap="none" dirty="0">
                <a:solidFill>
                  <a:schemeClr val="dk1"/>
                </a:solidFill>
                <a:latin typeface="Arial"/>
                <a:ea typeface="Arial"/>
                <a:cs typeface="Arial"/>
                <a:sym typeface="Arial"/>
              </a:rPr>
              <a:t>description</a:t>
            </a:r>
            <a:r>
              <a:rPr lang="en-IN" sz="120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r>
              <a:rPr lang="en-US" sz="1800" b="0" i="0" u="none" strike="noStrike" dirty="0">
                <a:solidFill>
                  <a:srgbClr val="000000"/>
                </a:solidFill>
                <a:effectLst/>
                <a:latin typeface="Calibri" panose="020F0502020204030204" pitchFamily="34" charset="0"/>
              </a:rPr>
              <a:t>A horse is tied to a rod by a rope and the rope is attached to a pulley weighting 200 pounds (91 kg). The distance between the weight and the ground is 165 feet (50 M). Under the weight, a dotted arrow is shown with the words 165 feet (50 M) per minute. </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18916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2090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6904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GEARS</a:t>
            </a:r>
          </a:p>
          <a:p>
            <a:r>
              <a:rPr lang="en-US" dirty="0"/>
              <a:t>The torque from an engine can be increased or decreased through the use of gears, belts, and chains. Gears, belts, or chains cannot increase horsepower; they can only modify its effect. A gear set can increase torque, but it will decrease speed by the same amount.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0831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GEARS TERMINOLOGY The effective diameter of a gear is the pitch diameter (or pitch line). ● SEE FIGURE 2–6.</a:t>
            </a:r>
          </a:p>
          <a:p>
            <a:r>
              <a:rPr lang="en-US" dirty="0"/>
              <a:t>The pitch diameter is the diameter of the gear at the point where the teeth of the two gears meet and transfer power. The gear teeth are shaped to be able to slide in and out of mesh with a minimum amount of friction and wear.</a:t>
            </a:r>
          </a:p>
          <a:p>
            <a:r>
              <a:rPr lang="en-US" dirty="0"/>
              <a:t>Major points include the following:</a:t>
            </a:r>
          </a:p>
          <a:p>
            <a:pPr marL="171450" indent="-171450">
              <a:buFont typeface="Arial" panose="020B0604020202020204" pitchFamily="34" charset="0"/>
              <a:buChar char="•"/>
            </a:pPr>
            <a:r>
              <a:rPr lang="en-US" dirty="0"/>
              <a:t>Driven and driving gears will rotate in opposite directions</a:t>
            </a:r>
          </a:p>
          <a:p>
            <a:pPr marL="171450" indent="-171450">
              <a:buFont typeface="Arial" panose="020B0604020202020204" pitchFamily="34" charset="0"/>
              <a:buChar char="•"/>
            </a:pPr>
            <a:r>
              <a:rPr lang="en-US" dirty="0"/>
              <a:t>External gears will always reverse shaft motion.</a:t>
            </a:r>
          </a:p>
          <a:p>
            <a:pPr marL="171450" indent="-171450">
              <a:buFont typeface="Arial" panose="020B0604020202020204" pitchFamily="34" charset="0"/>
              <a:buChar char="•"/>
            </a:pPr>
            <a:r>
              <a:rPr lang="en-US" dirty="0"/>
              <a:t>If same-direction motion is required, the power will be routed through two gear sets.</a:t>
            </a:r>
          </a:p>
          <a:p>
            <a:pPr marL="171450" indent="-171450">
              <a:buFont typeface="Arial" panose="020B0604020202020204" pitchFamily="34" charset="0"/>
              <a:buChar char="•"/>
            </a:pPr>
            <a:r>
              <a:rPr lang="en-US" dirty="0"/>
              <a:t>When power goes through a series of gears, an even number of gears (2, 4, 6, and 8) will cause a reversal in direction and an odd number of gears (3, 5, 7, and 9) will produce same-direction of rotation.</a:t>
            </a:r>
          </a:p>
          <a:p>
            <a:r>
              <a:rPr lang="en-US" dirty="0"/>
              <a:t>● </a:t>
            </a:r>
            <a:r>
              <a:rPr lang="en-US" b="1" dirty="0"/>
              <a:t>SEE FIGURE 2–7.</a:t>
            </a:r>
          </a:p>
          <a:p>
            <a:r>
              <a:rPr lang="en-US" b="0" dirty="0"/>
              <a:t>Long </a:t>
            </a:r>
            <a:r>
              <a:rPr lang="en-US" sz="1200" b="0" i="0" u="none" strike="noStrike" cap="none" dirty="0">
                <a:solidFill>
                  <a:schemeClr val="dk1"/>
                </a:solidFill>
                <a:latin typeface="Arial"/>
                <a:ea typeface="Arial"/>
                <a:cs typeface="Arial"/>
                <a:sym typeface="Arial"/>
              </a:rPr>
              <a:t>description</a:t>
            </a:r>
            <a:r>
              <a:rPr lang="en-US" b="0" dirty="0"/>
              <a:t>:</a:t>
            </a:r>
          </a:p>
          <a:p>
            <a:r>
              <a:rPr lang="en-US" sz="1800" b="0" i="0" u="none" strike="noStrike" dirty="0">
                <a:solidFill>
                  <a:srgbClr val="000000"/>
                </a:solidFill>
                <a:effectLst/>
                <a:latin typeface="Calibri" panose="020F0502020204030204" pitchFamily="34" charset="0"/>
              </a:rPr>
              <a:t>The first part shows two gear wheels interlocked at a particular point. The two gear wheels are different in size and are moving in opposite directions. The left gear wheel is moving in the clockwise direction while the right gear wheel is moving in the anti-clockwise direction. The gap between the teeth of the gear wheel is labeled as pitch diameter. The second part shows a close-up view of the gear teeth. The pitch diameter of the driving gear is labeled. Three points are labeled point A, point B, and point C. These points show the point of contact between the teeth of the gear wheels.</a:t>
            </a:r>
            <a:r>
              <a:rPr lang="en-US" dirty="0"/>
              <a:t> </a:t>
            </a:r>
            <a:endParaRPr lang="en-US" b="0" dirty="0"/>
          </a:p>
        </p:txBody>
      </p:sp>
    </p:spTree>
    <p:extLst>
      <p:ext uri="{BB962C8B-B14F-4D97-AF65-F5344CB8AC3E}">
        <p14:creationId xmlns:p14="http://schemas.microsoft.com/office/powerpoint/2010/main" val="1013913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1C12148-517B-8891-609A-E97B8896DD40}"/>
              </a:ext>
            </a:extLst>
          </p:cNvPr>
          <p:cNvSpPr>
            <a:spLocks noGrp="1"/>
          </p:cNvSpPr>
          <p:nvPr>
            <p:ph type="body" idx="1"/>
          </p:nvPr>
        </p:nvSpPr>
        <p:spPr/>
        <p:txBody>
          <a:bodyPr/>
          <a:lstStyle/>
          <a:p>
            <a:r>
              <a:rPr lang="en-IN" dirty="0"/>
              <a:t>Long </a:t>
            </a:r>
            <a:r>
              <a:rPr lang="en-US" sz="1200" b="0" i="0" u="none" strike="noStrike" cap="none" dirty="0">
                <a:solidFill>
                  <a:schemeClr val="dk1"/>
                </a:solidFill>
                <a:latin typeface="Arial"/>
                <a:ea typeface="Arial"/>
                <a:cs typeface="Arial"/>
                <a:sym typeface="Arial"/>
              </a:rPr>
              <a:t>description</a:t>
            </a:r>
            <a:r>
              <a:rPr lang="en-IN" dirty="0"/>
              <a:t> 1:</a:t>
            </a:r>
          </a:p>
          <a:p>
            <a:r>
              <a:rPr lang="en-US" dirty="0"/>
              <a:t>The first part shows two gear wheels interlocked in one position. One gear wheel is smaller than the other and is shown to be moving in the clockwise direction. The other gear wheel is larger than the other and is shown to be moving in the anti-clockwise direction. The label is given as external gears.</a:t>
            </a:r>
          </a:p>
          <a:p>
            <a:r>
              <a:rPr lang="en-IN" dirty="0"/>
              <a:t>Long </a:t>
            </a:r>
            <a:r>
              <a:rPr lang="en-US" sz="1200" b="0" i="0" u="none" strike="noStrike" cap="none" dirty="0">
                <a:solidFill>
                  <a:schemeClr val="dk1"/>
                </a:solidFill>
                <a:latin typeface="Arial"/>
                <a:ea typeface="Arial"/>
                <a:cs typeface="Arial"/>
                <a:sym typeface="Arial"/>
              </a:rPr>
              <a:t>description</a:t>
            </a:r>
            <a:r>
              <a:rPr lang="en-IN" dirty="0"/>
              <a:t> 2:</a:t>
            </a:r>
          </a:p>
          <a:p>
            <a:r>
              <a:rPr lang="en-US" dirty="0"/>
              <a:t>The second part shows internal and external gears. A larger gear wheel has a smaller gear wheel inside it. Three teeth of the smaller gear wheel fit into the three teeth of the larger gear wheel. Both wheels are present inside a circle. The direction of both the gear wheels is clockwise.</a:t>
            </a:r>
            <a:endParaRPr lang="en-IN" dirty="0"/>
          </a:p>
        </p:txBody>
      </p:sp>
    </p:spTree>
    <p:extLst>
      <p:ext uri="{BB962C8B-B14F-4D97-AF65-F5344CB8AC3E}">
        <p14:creationId xmlns:p14="http://schemas.microsoft.com/office/powerpoint/2010/main" val="3494081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171450" marR="0" lvl="0" indent="-17145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Char char="•"/>
              <a:tabLst/>
              <a:defRPr/>
            </a:pPr>
            <a:r>
              <a:rPr lang="en-US" sz="1200" noProof="0" dirty="0">
                <a:latin typeface="Arial" panose="020B0604020202020204" pitchFamily="34" charset="0"/>
                <a:cs typeface="Arial" panose="020B0604020202020204" pitchFamily="34" charset="0"/>
              </a:rPr>
              <a:t>Engine torque is developed when combustion pressure pushes a piston downward to rotate the crankshaft. ● SEE FIGURE 2–1.</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Vehicle moves because of the torque the drive axle exerts on the wheels and tires to make them rotate. Being a form of mechanical energy, torque cannot be created or destroyed—it is converted from one form of energy to another form of energy.</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noProof="0" dirty="0">
                <a:solidFill>
                  <a:srgbClr val="000000"/>
                </a:solidFill>
                <a:effectLst/>
                <a:latin typeface="Arial" panose="020B0604020202020204" pitchFamily="34" charset="0"/>
                <a:cs typeface="Arial" panose="020B0604020202020204" pitchFamily="34" charset="0"/>
              </a:rPr>
              <a:t>In the first instance, the movement, force, and torque of a wrench are shown. The twisting force torque is in foot hyphen pounds. The length of the wrench is measured in feet. The pulling force at the end of the wrench is measured in pounds. In the second instance, an engine is shown with a crankshaft and a piston. The torque produced on the piston is shown by a circular arrow. The down arrows on top indicated combustion pressure.</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79822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Gear Types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Gears come in different types depending on the cut and relationship of the teeth to the shafts.</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Spur gears—Spur gears, the simplest gears, are on parallel shafts with teeth cut straight or parallel to the shaft. FIGURE 2–9.</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Helical gear—Helical gears are the most used gear type in transmissions. These gears have teeth cut in a spiral or helix shape. FIGURE 2–10.</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Helical gears are quieter than spur gears, but generate axial or end thrust under a load. A helical gear is stronger than a comparable-sized spur gear and has an almost continuous power flow because of the angled teeth. SEE FIGURE 2–10.</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NOTE: pinion gear is the smaller gear of a pair.</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67371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305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134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438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8F6AC49-294D-36CD-ACA0-80F80F55231D}"/>
              </a:ext>
            </a:extLst>
          </p:cNvPr>
          <p:cNvSpPr>
            <a:spLocks noGrp="1"/>
          </p:cNvSpPr>
          <p:nvPr>
            <p:ph type="body" idx="1"/>
          </p:nvPr>
        </p:nvSpPr>
        <p:spPr/>
        <p:txBody>
          <a:bodyPr/>
          <a:lstStyle/>
          <a:p>
            <a:r>
              <a:rPr lang="en-US" b="1" dirty="0"/>
              <a:t>Bevel Gears</a:t>
            </a:r>
          </a:p>
          <a:p>
            <a:r>
              <a:rPr lang="en-US" dirty="0"/>
              <a:t>Bevel gears are used on nonparallel shafts. The outer edge of the gear must be cut on the angle that bisects the angle of the two shafts. In other words, if the two shafts meet at an angle of 90 degrees and the two gears are the same size, the outer edge of the gears will be cut at 45 degrees. The simplest bevel gears have teeth cut straight and are called spur bevel gears. They are inexpensive but noisy. ● Figure 2–11.</a:t>
            </a:r>
            <a:endParaRPr lang="en-IN" dirty="0"/>
          </a:p>
        </p:txBody>
      </p:sp>
    </p:spTree>
    <p:extLst>
      <p:ext uri="{BB962C8B-B14F-4D97-AF65-F5344CB8AC3E}">
        <p14:creationId xmlns:p14="http://schemas.microsoft.com/office/powerpoint/2010/main" val="3748694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E547D0A-AB2B-BA7F-F0D2-73FD2238FC2A}"/>
              </a:ext>
            </a:extLst>
          </p:cNvPr>
          <p:cNvSpPr>
            <a:spLocks noGrp="1"/>
          </p:cNvSpPr>
          <p:nvPr>
            <p:ph type="body" idx="1"/>
          </p:nvPr>
        </p:nvSpPr>
        <p:spPr/>
        <p:txBody>
          <a:bodyPr/>
          <a:lstStyle/>
          <a:p>
            <a:r>
              <a:rPr lang="en-US" b="1" dirty="0"/>
              <a:t>Spiral bevel gears </a:t>
            </a:r>
            <a:r>
              <a:rPr lang="en-US" dirty="0"/>
              <a:t>—Spiral bevel gears, like helical gears, have curved teeth for quieter operation.</a:t>
            </a:r>
          </a:p>
          <a:p>
            <a:r>
              <a:rPr lang="en-US" b="1" dirty="0"/>
              <a:t>Hypoid gear </a:t>
            </a:r>
            <a:r>
              <a:rPr lang="en-US" dirty="0"/>
              <a:t>— A variation of the spiral bevel gear is the hypoid gear, also called an offset-bevel gear. Hypoid gears are used in most drive axles and transaxles that have longitudinal mounted engines. The hypoid gear design places the drive pinion gear lower in the housing (below the centerline) of the ring gear and axle shafts. Figure 2–12.</a:t>
            </a:r>
            <a:endParaRPr lang="en-IN" dirty="0"/>
          </a:p>
        </p:txBody>
      </p:sp>
    </p:spTree>
    <p:extLst>
      <p:ext uri="{BB962C8B-B14F-4D97-AF65-F5344CB8AC3E}">
        <p14:creationId xmlns:p14="http://schemas.microsoft.com/office/powerpoint/2010/main" val="2978276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F4FF153-B904-8AF6-DBFC-3B338E22514B}"/>
              </a:ext>
            </a:extLst>
          </p:cNvPr>
          <p:cNvSpPr>
            <a:spLocks noGrp="1"/>
          </p:cNvSpPr>
          <p:nvPr>
            <p:ph type="body" idx="1"/>
          </p:nvPr>
        </p:nvSpPr>
        <p:spPr/>
        <p:txBody>
          <a:bodyPr/>
          <a:lstStyle/>
          <a:p>
            <a:r>
              <a:rPr lang="en-US" b="1" dirty="0"/>
              <a:t>Worm Gear</a:t>
            </a:r>
          </a:p>
          <a:p>
            <a:r>
              <a:rPr lang="en-US" dirty="0"/>
              <a:t>A gear set used with shafts that cross each other but do not intersect is the worm gear. The worm gear or drive pinion is cut in a rather severe helix, much like a bolt thread, and the ring gear or wheel is cut almost like a spur gear. Worm gears are used in vehicle speed sensor drives. To determine the ratio of a worm gear, divide the number of teeth on the wheel by the pitch of the worm gear. For example, a single-pitch worm gear tooth driving a 20-tooth ring gear will have a ratio of 20:1, a very low ratio, and the wheel does not have to be 20 times larger than the worm gear. A 20:1 ratio in most gear sets requires the driven gear to be 20 times larger than the driving gear</a:t>
            </a:r>
            <a:r>
              <a:rPr lang="en-US" b="1" dirty="0"/>
              <a:t>. ● Figure 2–13.</a:t>
            </a:r>
            <a:endParaRPr lang="en-IN" dirty="0"/>
          </a:p>
        </p:txBody>
      </p:sp>
    </p:spTree>
    <p:extLst>
      <p:ext uri="{BB962C8B-B14F-4D97-AF65-F5344CB8AC3E}">
        <p14:creationId xmlns:p14="http://schemas.microsoft.com/office/powerpoint/2010/main" val="3277962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219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99C97C2-8A12-98E6-9EB5-5DCE91427259}"/>
              </a:ext>
            </a:extLst>
          </p:cNvPr>
          <p:cNvSpPr>
            <a:spLocks noGrp="1"/>
          </p:cNvSpPr>
          <p:nvPr>
            <p:ph type="body" idx="1"/>
          </p:nvPr>
        </p:nvSpPr>
        <p:spPr/>
        <p:txBody>
          <a:bodyPr/>
          <a:lstStyle/>
          <a:p>
            <a:r>
              <a:rPr lang="en-US" dirty="0"/>
              <a:t>Most of the time, the ratio will not end up as whole numbers. It will be something like an 11-tooth driving gear</a:t>
            </a:r>
          </a:p>
          <a:p>
            <a:r>
              <a:rPr lang="en-US" dirty="0"/>
              <a:t>and a 19-tooth driven gear, which results in a ratio of 19 divided by 11, which equals 1.7272727 and can be rounded</a:t>
            </a:r>
          </a:p>
          <a:p>
            <a:r>
              <a:rPr lang="en-US" dirty="0"/>
              <a:t>off to 1.73.</a:t>
            </a:r>
          </a:p>
          <a:p>
            <a:r>
              <a:rPr lang="en-IN" dirty="0"/>
              <a:t>Long </a:t>
            </a:r>
            <a:r>
              <a:rPr lang="en-US" sz="1200" b="0" i="0" u="none" strike="noStrike" cap="none" dirty="0">
                <a:solidFill>
                  <a:schemeClr val="dk1"/>
                </a:solidFill>
                <a:latin typeface="Arial"/>
                <a:ea typeface="Arial"/>
                <a:cs typeface="Arial"/>
                <a:sym typeface="Arial"/>
              </a:rPr>
              <a:t>description</a:t>
            </a:r>
            <a:r>
              <a:rPr lang="en-US" dirty="0"/>
              <a:t>:</a:t>
            </a:r>
          </a:p>
          <a:p>
            <a:r>
              <a:rPr lang="en-US" sz="1800" b="0" i="0" u="none" strike="noStrike" dirty="0">
                <a:solidFill>
                  <a:srgbClr val="000000"/>
                </a:solidFill>
                <a:effectLst/>
                <a:latin typeface="Calibri" panose="020F0502020204030204" pitchFamily="34" charset="0"/>
              </a:rPr>
              <a:t>In the first instance, a small and a large gear wheel are shown to be interlocked. The large gear wheel is 50 T, first gear, 2.5 is to 1. The small wheel is labeled as 20 T. The calculation is 50 over 20 is equal to 2.5. The direction of movement of the large wheel is anticlockwise and the small wheel is clockwise. In the second instance, a small and a medium gear wheel are shown to be interlocked. The large gear wheel is 40 T, second gear, 2 is to 1. The small wheel is labeled as 20 T. The calculation is 40 over 20 is equal to 2. The direction of movement of the large wheel is anticlockwise and the small wheel is clockwise. In the third instance, two small gear wheels are shown to be interlocked. Both wheels are labeled 20 T. The calculation is 20 over 20 is equal to 1. The details are third gear, 1 is to 1. In the fourth instance, two small gear wheels are shown to be interlocked. One of the wheels is slightly smaller than the other. One is labeled 20 T and the other 16 T. The calculation is 16 over 20 is equal to 0.8. The details are fourth gear, 0.8 is to 1. In the fifth instance, three gear wheels are present, one large and two small wheels. One wheel is 16 T, the other is 20 T and the third is 50 T. The details are reverse, 3.125 is to 1. The calculation is 50 over 16 which is equal to 3.125.</a:t>
            </a:r>
            <a:endParaRPr lang="en-IN" dirty="0"/>
          </a:p>
        </p:txBody>
      </p:sp>
    </p:spTree>
    <p:extLst>
      <p:ext uri="{BB962C8B-B14F-4D97-AF65-F5344CB8AC3E}">
        <p14:creationId xmlns:p14="http://schemas.microsoft.com/office/powerpoint/2010/main" val="225517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0878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Commonly Used Ratios </a:t>
            </a:r>
          </a:p>
          <a:p>
            <a:r>
              <a:rPr lang="en-US" dirty="0"/>
              <a:t>The automotive industry commonly rounds off gear ratios to two decimal points. Drivetrain engineers usually do not use even ratios like 3:1. or 4:1 but instead use ratios that are at least 10% greater or less than even numbers. An even ratio, like 3:1, repeats the same gear tooth contacts every third revolution. If there is a damaged tooth, a noise will be repeated continuously, and most drivers will not like the noise. A gear set with a ratio such as 3.23:1 is called a hunting gear set, and a tooth of one gear contacts all of the other gear teeth, which produces quieter operation.</a:t>
            </a:r>
          </a:p>
          <a:p>
            <a:r>
              <a:rPr lang="en-US" b="1" dirty="0"/>
              <a:t>Calculating Overall Ratios </a:t>
            </a:r>
          </a:p>
          <a:p>
            <a:r>
              <a:rPr lang="en-US" dirty="0"/>
              <a:t>When power goes through more than one gear set, two or more ratios are involved. In most cases, the simplest way to handle this is to</a:t>
            </a:r>
          </a:p>
          <a:p>
            <a:r>
              <a:rPr lang="en-US" dirty="0"/>
              <a:t>figure the ratio of each set and then multiply the ratios. An example of this is a vehicle with a first-gear ratio of 2.68:1 and a rear axle ratio of 3.45:1. The overall ratio in first gear is 2.68 × 3.45 or 9.246:1.</a:t>
            </a:r>
          </a:p>
          <a:p>
            <a:pPr marL="171450" indent="-171450">
              <a:buFont typeface="Arial" panose="020B0604020202020204" pitchFamily="34" charset="0"/>
              <a:buChar char="•"/>
            </a:pPr>
            <a:r>
              <a:rPr lang="en-US" dirty="0"/>
              <a:t>At the same time there will be 9.246 times as much torque at the rear wheels than the engine produced.</a:t>
            </a:r>
          </a:p>
          <a:p>
            <a:pPr marL="171450" indent="-171450">
              <a:buFont typeface="Arial" panose="020B0604020202020204" pitchFamily="34" charset="0"/>
              <a:buChar char="•"/>
            </a:pPr>
            <a:r>
              <a:rPr lang="en-US" dirty="0"/>
              <a:t>The engine will rotate at a speed that is 9.246 times faster than the rear axle shafts. The overall ratios for the other transmission gears would be figured in the same manner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3272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a:ea typeface="Arial"/>
                <a:cs typeface="Arial"/>
                <a:sym typeface="Arial"/>
              </a:rPr>
              <a:t>Left parenthesis M P H right parenthesis is to M P H equals left parenthesis R P M times tire diameter right parenthesis over left parenthesis gear ratio times 336 right parenthesis. Engine R P M equals left parenthesis M P H times gear ratio times 336 right parenthesis over gear diameter.</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9837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Overdrive </a:t>
            </a:r>
          </a:p>
          <a:p>
            <a:r>
              <a:rPr lang="en-US" dirty="0"/>
              <a:t>If the driving gear has more teeth (20) than the driven gear (5), there will be an increase in speed and a reduction</a:t>
            </a:r>
          </a:p>
          <a:p>
            <a:r>
              <a:rPr lang="en-US" dirty="0"/>
              <a:t>in torque. This is called an overdrive. The ratio is computed by dividing 5 by 20, 5 ÷ 20 = 0.25, so the ratio would be </a:t>
            </a:r>
          </a:p>
          <a:p>
            <a:r>
              <a:rPr lang="en-US" dirty="0"/>
              <a:t>expressed as 0.25:1. The driving gear will turn 0.25 or one fourth of a revolution for each turn of the driven gear. Note that</a:t>
            </a:r>
          </a:p>
          <a:p>
            <a:r>
              <a:rPr lang="en-US" dirty="0"/>
              <a:t>a gear ratio is always written with the number 1 to the right of the colon. This represents one turn of the output gear, while the</a:t>
            </a:r>
          </a:p>
          <a:p>
            <a:r>
              <a:rPr lang="en-US" dirty="0"/>
              <a:t>number to the left represents the revolutions of the input gear.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6579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dirty="0"/>
              <a:t>Gear Summary</a:t>
            </a:r>
          </a:p>
          <a:p>
            <a:pPr marL="171450" indent="-171450">
              <a:buFont typeface="Arial" panose="020B0604020202020204" pitchFamily="34" charset="0"/>
              <a:buChar char="•"/>
            </a:pPr>
            <a:r>
              <a:rPr lang="en-US" dirty="0"/>
              <a:t>Two mated external gears will always rotate in opposite directions.</a:t>
            </a:r>
          </a:p>
          <a:p>
            <a:pPr marL="171450" indent="-171450">
              <a:buFont typeface="Arial" panose="020B0604020202020204" pitchFamily="34" charset="0"/>
              <a:buChar char="•"/>
            </a:pPr>
            <a:r>
              <a:rPr lang="en-US" dirty="0"/>
              <a:t>Gear sets will multiply torque but at a reduced speed.</a:t>
            </a:r>
          </a:p>
          <a:p>
            <a:pPr marL="171450" indent="-171450">
              <a:buFont typeface="Arial" panose="020B0604020202020204" pitchFamily="34" charset="0"/>
              <a:buChar char="•"/>
            </a:pPr>
            <a:r>
              <a:rPr lang="en-US" dirty="0"/>
              <a:t>An idler gear allows the drive and driven gears to rotate in the same direction.</a:t>
            </a:r>
          </a:p>
          <a:p>
            <a:pPr marL="171450" indent="-171450">
              <a:buFont typeface="Arial" panose="020B0604020202020204" pitchFamily="34" charset="0"/>
              <a:buChar char="•"/>
            </a:pPr>
            <a:r>
              <a:rPr lang="en-US" dirty="0"/>
              <a:t>To find the ratio, divide the driven gear by the drive gear.</a:t>
            </a:r>
          </a:p>
          <a:p>
            <a:pPr marL="171450" indent="-171450">
              <a:buFont typeface="Arial" panose="020B0604020202020204" pitchFamily="34" charset="0"/>
              <a:buChar char="•"/>
            </a:pPr>
            <a:r>
              <a:rPr lang="en-US" dirty="0"/>
              <a:t>When power transfers through an even number (two or four) of gears, input and output gears rotate in opposite directions.</a:t>
            </a:r>
          </a:p>
          <a:p>
            <a:pPr marL="171450" indent="-171450">
              <a:buFont typeface="Arial" panose="020B0604020202020204" pitchFamily="34" charset="0"/>
              <a:buChar char="•"/>
            </a:pPr>
            <a:r>
              <a:rPr lang="en-US" dirty="0"/>
              <a:t>When power transfers through an uneven number (one, three, or five) of gears, input and output gears will rotate in same direction.</a:t>
            </a:r>
          </a:p>
          <a:p>
            <a:pPr marL="171450" indent="-171450">
              <a:buFont typeface="Arial" panose="020B0604020202020204" pitchFamily="34" charset="0"/>
              <a:buChar char="•"/>
            </a:pPr>
            <a:r>
              <a:rPr lang="en-US" dirty="0"/>
              <a:t>To find overall ratio of multiple gear sets, multiply ratios of gear sets.</a:t>
            </a:r>
          </a:p>
          <a:p>
            <a:pPr marL="171450" indent="-171450">
              <a:buFont typeface="Arial" panose="020B0604020202020204" pitchFamily="34" charset="0"/>
              <a:buChar char="•"/>
            </a:pPr>
            <a:r>
              <a:rPr lang="en-US" dirty="0"/>
              <a:t>2 gears transferring power push away from each other in an action called gear separation. The gear separation force (thrust) is proportional to the torque being transferred.</a:t>
            </a:r>
          </a:p>
          <a:p>
            <a:pPr marL="171450" indent="-171450">
              <a:buFont typeface="Arial" panose="020B0604020202020204" pitchFamily="34" charset="0"/>
              <a:buChar char="•"/>
            </a:pPr>
            <a:r>
              <a:rPr lang="en-US" dirty="0"/>
              <a:t>The smaller gear(s) in a gear set may also be called a pinion gear.</a:t>
            </a:r>
          </a:p>
          <a:p>
            <a:pPr marL="171450" indent="-171450">
              <a:buFont typeface="Arial" panose="020B0604020202020204" pitchFamily="34" charset="0"/>
              <a:buChar char="•"/>
            </a:pPr>
            <a:r>
              <a:rPr lang="en-US" dirty="0"/>
              <a:t>All gear sets must have backlash to prevent binding. FIGURE 2–15.</a:t>
            </a:r>
          </a:p>
          <a:p>
            <a:pPr marL="0" indent="0">
              <a:buFont typeface="Arial" panose="020B0604020202020204" pitchFamily="34" charset="0"/>
              <a:buNone/>
            </a:pPr>
            <a:r>
              <a:rPr lang="en-US" dirty="0"/>
              <a:t>Long </a:t>
            </a:r>
            <a:r>
              <a:rPr lang="en-US" sz="1200" b="0" i="0" u="none" strike="noStrike" cap="none" dirty="0">
                <a:solidFill>
                  <a:schemeClr val="dk1"/>
                </a:solidFill>
                <a:latin typeface="Arial"/>
                <a:ea typeface="Arial"/>
                <a:cs typeface="Arial"/>
                <a:sym typeface="Arial"/>
              </a:rPr>
              <a:t>description</a:t>
            </a:r>
            <a:r>
              <a:rPr lang="en-US" dirty="0"/>
              <a:t>:</a:t>
            </a:r>
          </a:p>
          <a:p>
            <a:pPr marL="0" indent="0">
              <a:buFont typeface="Arial" panose="020B0604020202020204" pitchFamily="34" charset="0"/>
              <a:buNone/>
            </a:pPr>
            <a:r>
              <a:rPr lang="en-US" sz="1800" b="0" i="0" u="none" strike="noStrike" dirty="0">
                <a:solidFill>
                  <a:srgbClr val="000000"/>
                </a:solidFill>
                <a:effectLst/>
                <a:latin typeface="Calibri" panose="020F0502020204030204" pitchFamily="34" charset="0"/>
              </a:rPr>
              <a:t>Backlash is present between the teeth of the gears. The gap between the teeth of the lower gear is labeled as A. The gap between the teeth of the second gear wheel is labeled as B. The equation given below the figure is A minus B is equal to backlash.</a:t>
            </a:r>
            <a:r>
              <a:rPr lang="en-US" dirty="0"/>
              <a:t> </a:t>
            </a:r>
          </a:p>
        </p:txBody>
      </p:sp>
    </p:spTree>
    <p:extLst>
      <p:ext uri="{BB962C8B-B14F-4D97-AF65-F5344CB8AC3E}">
        <p14:creationId xmlns:p14="http://schemas.microsoft.com/office/powerpoint/2010/main" val="578277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16653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9562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Trends: </a:t>
            </a:r>
            <a:r>
              <a:rPr lang="en-US" dirty="0"/>
              <a:t>Up to 1970s used 3-speed transmissions </a:t>
            </a:r>
          </a:p>
          <a:p>
            <a:pPr marL="171450" indent="-171450">
              <a:buFont typeface="Arial" panose="020B0604020202020204" pitchFamily="34" charset="0"/>
              <a:buChar char="•"/>
            </a:pPr>
            <a:r>
              <a:rPr lang="en-US" dirty="0"/>
              <a:t>Some added an overdrive unit for a fourth gear ratio</a:t>
            </a:r>
          </a:p>
          <a:p>
            <a:pPr marL="171450" indent="-171450">
              <a:buFont typeface="Arial" panose="020B0604020202020204" pitchFamily="34" charset="0"/>
              <a:buChar char="•"/>
            </a:pPr>
            <a:r>
              <a:rPr lang="en-US" dirty="0"/>
              <a:t>Lower engine RPM at cruise speeds.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42873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and Function: </a:t>
            </a:r>
          </a:p>
          <a:p>
            <a:r>
              <a:rPr lang="en-US" dirty="0"/>
              <a:t>A manual transmission, also called a standard transmission, is constructed with a group of paths through which power can flow with each path used being a different gear ratio. ● Figure 2–16. Synchronizer assemblies or sliding gears and the shift linkage are used to control or engage the power paths.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9840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9354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amount of torque produced will vary depending on the size and design of the engine and the throttle opening.</a:t>
            </a:r>
          </a:p>
          <a:p>
            <a:r>
              <a:rPr lang="en-US" dirty="0"/>
              <a:t>Torque is measured in pounds-feet (lb-ft) or Newton-meters (N-m). One Newton-meter of torque is equal to 0.737 lb-ft.</a:t>
            </a:r>
          </a:p>
          <a:p>
            <a:r>
              <a:rPr lang="en-US" dirty="0"/>
              <a:t>A factor that greatly affects drivetrain design is that very little or no torque is developed at engine speeds below</a:t>
            </a:r>
          </a:p>
          <a:p>
            <a:r>
              <a:rPr lang="en-US" dirty="0"/>
              <a:t>1000 RPM (revolutions per minute). An engine begins producing usable torque at about 1200 RPM and peak torque at</a:t>
            </a:r>
          </a:p>
          <a:p>
            <a:r>
              <a:rPr lang="en-US" dirty="0"/>
              <a:t>about 2500 to 4000 RPM, with an upper usable speed limit of 5000 to 7000 RPM. The gear ratios in the transmission and</a:t>
            </a:r>
          </a:p>
          <a:p>
            <a:r>
              <a:rPr lang="en-US" dirty="0"/>
              <a:t>drive axle are used to match the engine speed and torque output to the vehicle speed and torque requirements. </a:t>
            </a:r>
            <a:r>
              <a:rPr lang="en-US" b="1" dirty="0"/>
              <a:t>SEE FIGURE 2–2</a:t>
            </a:r>
            <a:r>
              <a:rPr lang="en-US" dirty="0"/>
              <a:t>.</a:t>
            </a:r>
          </a:p>
          <a:p>
            <a:r>
              <a:rPr lang="en-US" dirty="0"/>
              <a:t>Long </a:t>
            </a:r>
            <a:r>
              <a:rPr lang="en-US" sz="1200" b="0" i="0" u="none" strike="noStrike" cap="none" dirty="0">
                <a:solidFill>
                  <a:schemeClr val="dk1"/>
                </a:solidFill>
                <a:latin typeface="Arial"/>
                <a:ea typeface="Arial"/>
                <a:cs typeface="Arial"/>
                <a:sym typeface="Arial"/>
              </a:rPr>
              <a:t>description</a:t>
            </a:r>
            <a:r>
              <a:rPr lang="en-US" dirty="0"/>
              <a:t>:</a:t>
            </a:r>
          </a:p>
          <a:p>
            <a:r>
              <a:rPr lang="en-US" sz="1800" b="0" i="0" u="none" strike="noStrike" dirty="0">
                <a:solidFill>
                  <a:srgbClr val="000000"/>
                </a:solidFill>
                <a:effectLst/>
                <a:latin typeface="Calibri" panose="020F0502020204030204" pitchFamily="34" charset="0"/>
              </a:rPr>
              <a:t>The y-axis shows values from 0 to 400 in intervals of 100 and is labeled torque (foot hyphen pounds). The x-axis shows values from 0 to 6000 in intervals of 1000 and is labeled RPM. The curve starts at the intersection of 200 on the y-axis and 900 on the x-axis. The curve shows a concave downward shape and ends at the intersection of 299 on the y-axis and 5500 on the x-axis. The points in between are 1500, 270; 2000, 320; 2500, 350; 3000, 380; 3500, 380; 4000, 360; 4500, 350; and 5000, 320.</a:t>
            </a:r>
            <a:r>
              <a:rPr lang="en-US" dirty="0"/>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0261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54409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55639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CLUTCH</a:t>
            </a:r>
          </a:p>
          <a:p>
            <a:r>
              <a:rPr lang="en-US" dirty="0"/>
              <a:t>Engine power must be stopped when making a shift in a manual transmission. The clutch is used to stop the power flow to allow the transmission to be shifted. It is also used to ease the engagement of the power flow when the vehicle starts from a standstill. The slight slippage as the clutch engages allows the engine speed to stay up where it produces usable torque as the vehicle begins moving.</a:t>
            </a:r>
          </a:p>
          <a:p>
            <a:r>
              <a:rPr lang="en-US" dirty="0"/>
              <a:t>Most vehicles use a foot-pedal-operated single-plate clutch assembly that is mounted on the engine flywheel. When the pedal is pushed down, the power flow is disengaged and when the pedal is released, power can flow from the engine to the transmission through the engaged clutch. FIGURE 2–18.</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464713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A2B2D3B-32D3-B6F1-4A1A-D6AD99FE3F44}"/>
              </a:ext>
            </a:extLst>
          </p:cNvPr>
          <p:cNvSpPr>
            <a:spLocks noGrp="1"/>
          </p:cNvSpPr>
          <p:nvPr>
            <p:ph type="body" idx="1"/>
          </p:nvPr>
        </p:nvSpPr>
        <p:spPr/>
        <p:txBody>
          <a:bodyPr/>
          <a:lstStyle/>
          <a:p>
            <a:r>
              <a:rPr lang="en-IN" dirty="0"/>
              <a:t>Long </a:t>
            </a:r>
            <a:r>
              <a:rPr lang="en-US" sz="1200" b="0" i="0" u="none" strike="noStrike" cap="none" dirty="0">
                <a:solidFill>
                  <a:schemeClr val="dk1"/>
                </a:solidFill>
                <a:latin typeface="Arial"/>
                <a:ea typeface="Arial"/>
                <a:cs typeface="Arial"/>
                <a:sym typeface="Arial"/>
              </a:rPr>
              <a:t>description</a:t>
            </a:r>
            <a:r>
              <a:rPr lang="en-IN" dirty="0"/>
              <a:t>:</a:t>
            </a:r>
          </a:p>
          <a:p>
            <a:r>
              <a:rPr lang="en-US" sz="1800" b="0" i="0" u="none" strike="noStrike" dirty="0">
                <a:solidFill>
                  <a:srgbClr val="000000"/>
                </a:solidFill>
                <a:effectLst/>
                <a:latin typeface="Calibri" panose="020F0502020204030204" pitchFamily="34" charset="0"/>
              </a:rPr>
              <a:t>The first image is labeled as A. The top part of the image has a flywheel that is attached to a splined hub which is then attached to the clutch disc. A clutch cover is bolted on the flywheel. The release bearing and release fork is present adjacent to the splined hub. The clutch disc is adjacent to the pressure plate. The second image is labeled as B. The top part of the image has a flywheel that is attached to a splined hub which is then attached to the clutch disc. A clutch cover is bolted on the flywheel. The release bearing and release fork is present adjacent to the splined hub. The clutch disc is adjacent to the pressure plate. The movement toward the flywheel removes the clamp load from the clutch disc. The clutch is released. There is an arrow shown near the release fork.</a:t>
            </a:r>
            <a:r>
              <a:rPr lang="en-US" dirty="0"/>
              <a:t> </a:t>
            </a:r>
            <a:endParaRPr lang="en-IN" dirty="0"/>
          </a:p>
        </p:txBody>
      </p:sp>
    </p:spTree>
    <p:extLst>
      <p:ext uri="{BB962C8B-B14F-4D97-AF65-F5344CB8AC3E}">
        <p14:creationId xmlns:p14="http://schemas.microsoft.com/office/powerpoint/2010/main" val="837612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55915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Shift Modes </a:t>
            </a:r>
            <a:r>
              <a:rPr lang="en-US" sz="1200" b="0" i="0" u="none" strike="noStrike" cap="none" dirty="0">
                <a:solidFill>
                  <a:schemeClr val="dk1"/>
                </a:solidFill>
                <a:latin typeface="Arial"/>
                <a:ea typeface="Arial"/>
                <a:cs typeface="Arial"/>
                <a:sym typeface="Arial"/>
              </a:rPr>
              <a:t>transmission provides various gear ratios for forward and reverse operations as well as 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methods for the engine to run without moving the vehicle. Most automatic transmissions and transaxles include the following shift modes. </a:t>
            </a:r>
            <a:r>
              <a:rPr lang="en-US" sz="1200" b="1" i="0" u="sng" strike="noStrike" cap="none" dirty="0">
                <a:solidFill>
                  <a:schemeClr val="dk1"/>
                </a:solidFill>
                <a:latin typeface="Arial"/>
                <a:ea typeface="Arial"/>
                <a:cs typeface="Arial"/>
                <a:sym typeface="Arial"/>
              </a:rPr>
              <a:t>Figure 2–19</a:t>
            </a:r>
            <a:r>
              <a:rPr lang="en-US" sz="1200" b="0" i="0" u="none" strike="noStrike" cap="none" dirty="0">
                <a:solidFill>
                  <a:schemeClr val="dk1"/>
                </a:solidFill>
                <a:latin typeface="Arial"/>
                <a:ea typeface="Arial"/>
                <a:cs typeface="Arial"/>
                <a:sym typeface="Arial"/>
              </a:rPr>
              <a:t>.</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Park. output shaft is locked to case of transmission/transaxle which keeps vehicle from moving. In the park position</a:t>
            </a:r>
          </a:p>
          <a:p>
            <a:pPr marL="685800" marR="0" lvl="1" indent="-228600" algn="l" rtl="0">
              <a:lnSpc>
                <a:spcPct val="100000"/>
              </a:lnSpc>
              <a:spcBef>
                <a:spcPts val="0"/>
              </a:spcBef>
              <a:spcAft>
                <a:spcPts val="0"/>
              </a:spcAft>
              <a:buClr>
                <a:schemeClr val="dk1"/>
              </a:buClr>
              <a:buSzPct val="100000"/>
              <a:buFont typeface="+mj-lt"/>
              <a:buAutoNum type="arabicPeriod"/>
            </a:pPr>
            <a:r>
              <a:rPr lang="en-US" sz="1200" b="0" i="0" u="none" strike="noStrike" cap="none" dirty="0">
                <a:solidFill>
                  <a:schemeClr val="dk1"/>
                </a:solidFill>
                <a:latin typeface="Arial"/>
                <a:ea typeface="Arial"/>
                <a:cs typeface="Arial"/>
                <a:sym typeface="Arial"/>
              </a:rPr>
              <a:t>Engine can be started by driver. Move the shifter out of the park position on a late model vehicle, the brake pedal must be depressed to release the transmission shift interlock.</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1" i="0" u="none" strike="noStrike" cap="none" dirty="0">
                <a:solidFill>
                  <a:schemeClr val="dk1"/>
                </a:solidFill>
                <a:latin typeface="Arial"/>
                <a:ea typeface="Arial"/>
                <a:cs typeface="Arial"/>
                <a:sym typeface="Arial"/>
              </a:rPr>
              <a:t>Reverse. </a:t>
            </a:r>
            <a:r>
              <a:rPr lang="en-US" sz="1200" b="0" i="0" u="none" strike="noStrike" cap="none" dirty="0">
                <a:solidFill>
                  <a:schemeClr val="dk1"/>
                </a:solidFill>
                <a:latin typeface="Arial"/>
                <a:ea typeface="Arial"/>
                <a:cs typeface="Arial"/>
                <a:sym typeface="Arial"/>
              </a:rPr>
              <a:t>Move the vehicle in reverse. Reverse usually uses a gear ratio similar to first gear.</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1" i="0" u="none" strike="noStrike" cap="none" dirty="0">
                <a:solidFill>
                  <a:schemeClr val="dk1"/>
                </a:solidFill>
                <a:latin typeface="Arial"/>
                <a:ea typeface="Arial"/>
                <a:cs typeface="Arial"/>
                <a:sym typeface="Arial"/>
              </a:rPr>
              <a:t>Neutral. N</a:t>
            </a:r>
            <a:r>
              <a:rPr lang="en-US" sz="1200" b="0" i="0" u="none" strike="noStrike" cap="none" dirty="0">
                <a:solidFill>
                  <a:schemeClr val="dk1"/>
                </a:solidFill>
                <a:latin typeface="Arial"/>
                <a:ea typeface="Arial"/>
                <a:cs typeface="Arial"/>
                <a:sym typeface="Arial"/>
              </a:rPr>
              <a:t>o torque is being transmitted through the automatic transmission/ transaxle. Engine can be started by the driver.</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1" i="0" u="none" strike="noStrike" cap="none" dirty="0">
                <a:solidFill>
                  <a:schemeClr val="dk1"/>
                </a:solidFill>
                <a:latin typeface="Arial"/>
                <a:ea typeface="Arial"/>
                <a:cs typeface="Arial"/>
                <a:sym typeface="Arial"/>
              </a:rPr>
              <a:t>Overdrive (OD). </a:t>
            </a:r>
            <a:r>
              <a:rPr lang="en-US" sz="1200" b="0" i="0" u="none" strike="noStrike" cap="none" dirty="0">
                <a:solidFill>
                  <a:schemeClr val="dk1"/>
                </a:solidFill>
                <a:latin typeface="Arial"/>
                <a:ea typeface="Arial"/>
                <a:cs typeface="Arial"/>
                <a:sym typeface="Arial"/>
              </a:rPr>
              <a:t>Normal position Allows transmission/transaxle to shift through all forward gears as needed. The overdrive button on many automatic transmissions is used to turn off overdrive and is used while towing or when in driving in city traffic to prevent the transmission from shifting in and out of overdrive</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1" i="0" u="none" strike="noStrike" cap="none" dirty="0">
                <a:solidFill>
                  <a:schemeClr val="dk1"/>
                </a:solidFill>
                <a:latin typeface="Arial"/>
                <a:ea typeface="Arial"/>
                <a:cs typeface="Arial"/>
                <a:sym typeface="Arial"/>
              </a:rPr>
              <a:t>Drive (D). </a:t>
            </a:r>
            <a:r>
              <a:rPr lang="en-US" sz="1200" b="0" i="0" u="none" strike="noStrike" cap="none" dirty="0">
                <a:solidFill>
                  <a:schemeClr val="dk1"/>
                </a:solidFill>
                <a:latin typeface="Arial"/>
                <a:ea typeface="Arial"/>
                <a:cs typeface="Arial"/>
                <a:sym typeface="Arial"/>
              </a:rPr>
              <a:t>D position includes the overdrive ratios provide all forward gears</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1" i="0" u="none" strike="noStrike" cap="none" dirty="0">
                <a:solidFill>
                  <a:schemeClr val="dk1"/>
                </a:solidFill>
                <a:latin typeface="Arial"/>
                <a:ea typeface="Arial"/>
                <a:cs typeface="Arial"/>
                <a:sym typeface="Arial"/>
              </a:rPr>
              <a:t>Third (3). </a:t>
            </a:r>
            <a:r>
              <a:rPr lang="en-US" sz="1200" b="0" i="0" u="none" strike="noStrike" cap="none" dirty="0">
                <a:solidFill>
                  <a:schemeClr val="dk1"/>
                </a:solidFill>
                <a:latin typeface="Arial"/>
                <a:ea typeface="Arial"/>
                <a:cs typeface="Arial"/>
                <a:sym typeface="Arial"/>
              </a:rPr>
              <a:t>In the third position, the transmission/transaxle will upshift normally to third gear</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1" i="0" u="none" strike="noStrike" cap="none" dirty="0">
                <a:solidFill>
                  <a:schemeClr val="dk1"/>
                </a:solidFill>
                <a:latin typeface="Arial"/>
                <a:ea typeface="Arial"/>
                <a:cs typeface="Arial"/>
                <a:sym typeface="Arial"/>
              </a:rPr>
              <a:t>Second (2). </a:t>
            </a:r>
            <a:r>
              <a:rPr lang="en-US" sz="1200" b="0" i="0" u="none" strike="noStrike" cap="none" dirty="0">
                <a:solidFill>
                  <a:schemeClr val="dk1"/>
                </a:solidFill>
                <a:latin typeface="Arial"/>
                <a:ea typeface="Arial"/>
                <a:cs typeface="Arial"/>
                <a:sym typeface="Arial"/>
              </a:rPr>
              <a:t>The second position is used for slowing the vehicle while descending long grades. </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1" i="0" u="none" strike="noStrike" cap="none" dirty="0">
                <a:solidFill>
                  <a:schemeClr val="dk1"/>
                </a:solidFill>
                <a:latin typeface="Arial"/>
                <a:ea typeface="Arial"/>
                <a:cs typeface="Arial"/>
                <a:sym typeface="Arial"/>
              </a:rPr>
              <a:t>First (1 or Low). </a:t>
            </a:r>
            <a:r>
              <a:rPr lang="en-US" sz="1200" b="0" i="0" u="none" strike="noStrike" cap="none" dirty="0">
                <a:solidFill>
                  <a:schemeClr val="dk1"/>
                </a:solidFill>
                <a:latin typeface="Arial"/>
                <a:ea typeface="Arial"/>
                <a:cs typeface="Arial"/>
                <a:sym typeface="Arial"/>
              </a:rPr>
              <a:t>The first (or low) position is used for slowing the vehicle while descending steep grades.</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44456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dirty="0"/>
              <a:t>A torque converter replaces manual transmission clutch. It is a type of fluid coupling that can release the power flow at slow engine speeds and also multiply the engine torque during acceleration. Torque converters in newer vehicles include a friction clutch that locks up to eliminate slippage at cruising speeds, improving fuel economy.</a:t>
            </a:r>
            <a:r>
              <a:rPr lang="en-US" baseline="0" dirty="0"/>
              <a:t> </a:t>
            </a:r>
            <a:r>
              <a:rPr lang="en-US" dirty="0"/>
              <a:t>SEE FIGURE 2–20.</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553459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dirty="0"/>
              <a:t>PLANETARY GEAR SETS </a:t>
            </a:r>
          </a:p>
          <a:p>
            <a:r>
              <a:rPr lang="en-US" dirty="0"/>
              <a:t>Combination of gears. When the gear set is assembled, the sun gear is in the center and meshed with the planet gears, which are located around it, somewhat like planets in solar system. The ring gear is meshed around outside of te planet gears. The 3 </a:t>
            </a:r>
          </a:p>
          <a:p>
            <a:r>
              <a:rPr lang="en-US" dirty="0"/>
              <a:t>main members of planetary gear set include:</a:t>
            </a:r>
          </a:p>
          <a:p>
            <a:r>
              <a:rPr lang="en-US" dirty="0"/>
              <a:t>1. Sun gear—gear in the center.</a:t>
            </a:r>
          </a:p>
          <a:p>
            <a:r>
              <a:rPr lang="en-US" dirty="0"/>
              <a:t>2. Ring gear—annulus gear or internal gear.</a:t>
            </a:r>
          </a:p>
          <a:p>
            <a:r>
              <a:rPr lang="en-US" dirty="0"/>
              <a:t>3. Planet carrier—holds planet gears (also called pinions) in position. FIGURE 2–21.</a:t>
            </a:r>
          </a:p>
          <a:p>
            <a:r>
              <a:rPr lang="en-US" dirty="0"/>
              <a:t>Long </a:t>
            </a:r>
            <a:r>
              <a:rPr lang="en-US" sz="1200" b="0" i="0" u="none" strike="noStrike" cap="none" dirty="0">
                <a:solidFill>
                  <a:schemeClr val="dk1"/>
                </a:solidFill>
                <a:latin typeface="Arial"/>
                <a:ea typeface="Arial"/>
                <a:cs typeface="Arial"/>
                <a:sym typeface="Arial"/>
              </a:rPr>
              <a:t>description</a:t>
            </a:r>
            <a:r>
              <a:rPr lang="en-US" dirty="0"/>
              <a:t>:</a:t>
            </a:r>
          </a:p>
          <a:p>
            <a:r>
              <a:rPr lang="en-US" sz="1800" b="0" i="0" u="none" strike="noStrike" dirty="0">
                <a:solidFill>
                  <a:srgbClr val="000000"/>
                </a:solidFill>
                <a:effectLst/>
                <a:latin typeface="Calibri" panose="020F0502020204030204" pitchFamily="34" charset="0"/>
              </a:rPr>
              <a:t>The ring gear is also known as internal gear or annulus gear. Inside the ring gear, there are three planet pinions (carrier) gear wheels which are interlocked on the inner side of the ring gear. The sun gear is present in the middle of the three planet pinions and interlocks with all three wheels.</a:t>
            </a:r>
            <a:r>
              <a:rPr lang="en-US" dirty="0"/>
              <a:t> </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0029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Planetary Gear Set Operation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Planetary gear sets are arranged that power enters through one of the members and leaves through one of the other members while the third member is held stationary in reaction. Power flow through a planetary gear set is controlled by clutches, bands, and one-way clutches. One or more clutches will control the power coming to a planetary member and one or more reaction members can hold a gear set member stationary. The third planetary member will be the output. Figure 2–22.</a:t>
            </a:r>
          </a:p>
          <a:p>
            <a:pPr marL="0" marR="0" lvl="0" indent="0" algn="l" rtl="0">
              <a:lnSpc>
                <a:spcPct val="100000"/>
              </a:lnSpc>
              <a:spcBef>
                <a:spcPts val="0"/>
              </a:spcBef>
              <a:spcAft>
                <a:spcPts val="0"/>
              </a:spcAft>
              <a:buClr>
                <a:schemeClr val="dk1"/>
              </a:buClr>
              <a:buSzPct val="25000"/>
              <a:buFont typeface="Arial"/>
              <a:buNone/>
            </a:pPr>
            <a:r>
              <a:rPr lang="en-US" dirty="0"/>
              <a:t>Long </a:t>
            </a:r>
            <a:r>
              <a:rPr lang="en-US" sz="1200" b="0" i="0" u="none" strike="noStrike" cap="none" dirty="0">
                <a:solidFill>
                  <a:schemeClr val="dk1"/>
                </a:solidFill>
                <a:latin typeface="Arial"/>
                <a:ea typeface="Arial"/>
                <a:cs typeface="Arial"/>
                <a:sym typeface="Arial"/>
              </a:rPr>
              <a:t>Description</a:t>
            </a:r>
            <a:r>
              <a:rPr lang="en-US" sz="1200" b="0" i="0" u="none" strike="noStrike" cap="none" dirty="0">
                <a:solidFill>
                  <a:schemeClr val="dk1"/>
                </a:solidFill>
                <a:latin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r>
              <a:rPr lang="en-US" sz="1800" b="0" i="0" u="none" strike="noStrike" dirty="0">
                <a:solidFill>
                  <a:srgbClr val="000000"/>
                </a:solidFill>
                <a:effectLst/>
                <a:latin typeface="Calibri" panose="020F0502020204030204" pitchFamily="34" charset="0"/>
              </a:rPr>
              <a:t>In the first scenario, the sun gear shows rotation in the clockwise direction. The sun gear input is labeled. The planet carrier is held in reaction. The ring gear output is shown to move in the anti-clockwise direction. The planet gears are rotating on their axes in the anti-clockwise direction. In the second scenario, the sun gear is held in reaction. The ring gear output is shown to move in the clockwise direction. The planet gears are walking around the ring gear in a clockwise direction. The planet carrier input is labeled. In the third scenario, the ring gear output is shown to move in the clockwise direction. The sun gear shows rotation in the clockwise direction. The sun gear input is labeled. The planet carrier input is labeled. The planet gears are locked and are rotating with the carrier.</a:t>
            </a:r>
            <a:endParaRPr lang="en-US" dirty="0"/>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343020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01170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indent="0">
              <a:buFontTx/>
              <a:buNone/>
            </a:pPr>
            <a:r>
              <a:rPr lang="en-US" sz="1200" b="1" i="0" u="sng" strike="noStrike" kern="1200" cap="none" dirty="0">
                <a:solidFill>
                  <a:schemeClr val="dk1"/>
                </a:solidFill>
                <a:latin typeface="Arial"/>
                <a:ea typeface="Verdana" panose="020B0604030504040204" pitchFamily="34" charset="0"/>
                <a:cs typeface="Verdana" panose="020B0604030504040204" pitchFamily="34" charset="0"/>
                <a:sym typeface="Arial"/>
              </a:rPr>
              <a:t>Figure 2-23 </a:t>
            </a:r>
            <a:r>
              <a:rPr lang="en-US" sz="1200" b="0" i="0" u="none" strike="noStrike" kern="1200" cap="none" dirty="0">
                <a:solidFill>
                  <a:schemeClr val="dk1"/>
                </a:solidFill>
                <a:latin typeface="Arial"/>
                <a:ea typeface="Verdana" panose="020B0604030504040204" pitchFamily="34" charset="0"/>
                <a:cs typeface="Verdana" panose="020B0604030504040204" pitchFamily="34" charset="0"/>
                <a:sym typeface="Arial"/>
              </a:rPr>
              <a:t>RWD drivetrain uses a transmission to provide the necessary gear ratio and a single driveshaft to transfer power to the rear axle (a). A FWD drivetrain uses a transaxle that combines the transmission’s final drive, and differential (b). A driveshaft is used for each front drive wheel</a:t>
            </a:r>
            <a:endParaRPr lang="en-US" dirty="0"/>
          </a:p>
          <a:p>
            <a:pPr marL="171450" indent="-171450">
              <a:buFont typeface="Arial" panose="020B0604020202020204" pitchFamily="34" charset="0"/>
              <a:buChar char="•"/>
            </a:pPr>
            <a:r>
              <a:rPr lang="en-US" dirty="0"/>
              <a:t>Most vehicles had the transmission mounted behind the engine and used a driveshaft to transfer power to the rear axle and driving wheels. This drivetrain is called rear-wheel drive (RWD).</a:t>
            </a:r>
          </a:p>
          <a:p>
            <a:pPr marL="171450" indent="-171450">
              <a:buFont typeface="Arial" panose="020B0604020202020204" pitchFamily="34" charset="0"/>
              <a:buChar char="•"/>
            </a:pPr>
            <a:r>
              <a:rPr lang="en-US" dirty="0"/>
              <a:t>Many vehicles use a transaxle to drive the front wheels, called front-wheel drive (FWD). Most FWD vehicles have the engine mounted in a transverse position, crosswise in the vehicle. Some are longitudinally mounted, in a lengthwise position as in RWD vehicles.</a:t>
            </a:r>
          </a:p>
          <a:p>
            <a:pPr marL="171450" indent="-171450">
              <a:buFont typeface="Arial" panose="020B0604020202020204" pitchFamily="34" charset="0"/>
              <a:buChar char="•"/>
            </a:pPr>
            <a:r>
              <a:rPr lang="en-US" dirty="0"/>
              <a:t>Two short driveshafts, called half shafts, are used to connect the transaxle to the front wheels. Driving only two wheels is adequate for most driving conditions. When the roads are slippery or driving off road, driving all four wheels provides better vehicle control. SEE FIGURE 2–23.</a:t>
            </a:r>
          </a:p>
          <a:p>
            <a:pPr marL="0" indent="0">
              <a:buFont typeface="Arial" panose="020B0604020202020204" pitchFamily="34" charset="0"/>
              <a:buNone/>
            </a:pPr>
            <a:r>
              <a:rPr lang="en-US" dirty="0"/>
              <a:t>Long </a:t>
            </a:r>
            <a:r>
              <a:rPr lang="en-US" sz="1200" b="0" i="0" u="none" strike="noStrike" cap="none" dirty="0">
                <a:solidFill>
                  <a:schemeClr val="dk1"/>
                </a:solidFill>
                <a:latin typeface="Arial"/>
                <a:ea typeface="Arial"/>
                <a:cs typeface="Arial"/>
                <a:sym typeface="Arial"/>
              </a:rPr>
              <a:t>Description</a:t>
            </a:r>
            <a:r>
              <a:rPr lang="en-US" dirty="0"/>
              <a:t>:</a:t>
            </a:r>
          </a:p>
          <a:p>
            <a:pPr marL="0" indent="0">
              <a:buFont typeface="Arial" panose="020B0604020202020204" pitchFamily="34" charset="0"/>
              <a:buNone/>
            </a:pPr>
            <a:r>
              <a:rPr lang="en-US" sz="1800" b="0" i="0" u="none" strike="noStrike" dirty="0">
                <a:solidFill>
                  <a:srgbClr val="000000"/>
                </a:solidFill>
                <a:effectLst/>
                <a:latin typeface="Calibri" panose="020F0502020204030204" pitchFamily="34" charset="0"/>
              </a:rPr>
              <a:t>In the rear-wheel-drive drivetrain, the transmission consists of many gear sets and a single driveshaft. The input is indicated by an arrow. Another arrow is present on the other side of the transmission moving outward. The transaxle is present. In the front-wheel-drive drivetrain, the transmission is much bigger than the rear wheel drive. It is also vertical rather than horizontal. The input is given in the right upper part of the transmission. In the right and left lower parts of the transmission, a single arrow is present moving outward. The differential is present near the bottom of the transmission.</a:t>
            </a:r>
            <a:endParaRPr lang="en-US" dirty="0"/>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681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dirty="0"/>
              <a:t>Transaxle Operation</a:t>
            </a:r>
          </a:p>
          <a:p>
            <a:r>
              <a:rPr lang="en-US" dirty="0"/>
              <a:t>A transmission normally has one output shaft that couples to the rear axle through the driveshaft. A transaxle has two output shafts that couple to the two front wheels through a pair of driveshafts. The differential used in transaxles or drive axles is a torque-splitting device</a:t>
            </a:r>
          </a:p>
          <a:p>
            <a:r>
              <a:rPr lang="en-US" dirty="0"/>
              <a:t>that allows the two axle shafts to operate at different speeds so that a vehicle can turn corners. When a vehicle turns a</a:t>
            </a:r>
          </a:p>
          <a:p>
            <a:r>
              <a:rPr lang="en-US" dirty="0"/>
              <a:t>corner, the wheel on the outer side of the turning radius must travel farther than the inner wheel, but it must do this in the same period of time. Therefore, it must rotate faster while turning. Most differentials are composed of a group of four or more gears. One gear is coupled to each axle and two are mounted on the differential pinion shaft.</a:t>
            </a:r>
          </a:p>
          <a:p>
            <a:r>
              <a:rPr lang="en-US" dirty="0"/>
              <a:t>Long </a:t>
            </a:r>
            <a:r>
              <a:rPr lang="en-US" sz="1200" b="0" i="0" u="none" strike="noStrike" cap="none" dirty="0">
                <a:solidFill>
                  <a:schemeClr val="dk1"/>
                </a:solidFill>
                <a:latin typeface="Arial"/>
                <a:ea typeface="Arial"/>
                <a:cs typeface="Arial"/>
                <a:sym typeface="Arial"/>
              </a:rPr>
              <a:t>Description</a:t>
            </a:r>
            <a:r>
              <a:rPr lang="en-US" dirty="0"/>
              <a:t>:</a:t>
            </a:r>
          </a:p>
          <a:p>
            <a:r>
              <a:rPr lang="en-US" sz="1800" b="0" i="0" u="none" strike="noStrike" dirty="0">
                <a:solidFill>
                  <a:srgbClr val="000000"/>
                </a:solidFill>
                <a:effectLst/>
                <a:latin typeface="Calibri" panose="020F0502020204030204" pitchFamily="34" charset="0"/>
              </a:rPr>
              <a:t>In the rear-wheel-drive drivetrain, the transmission consists of many gear sets and a single driveshaft. The input is indicated by an arrow. Another arrow is present on the other side of the transmission moving outward. The transaxle is present. In the front-wheel-drive drivetrain, the transmission is much bigger than the rear wheel drive. It is also vertical rather than horizontal. The input is given in the right upper part of the transmission. In the right and left lower parts of the transmission, a single arrow is present moving outward. The differential is present near the bottom of the transmission. </a:t>
            </a:r>
            <a:endParaRPr lang="en-US" dirty="0"/>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27581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A </a:t>
            </a:r>
            <a:r>
              <a:rPr lang="en-US" b="1" dirty="0"/>
              <a:t>transaxle</a:t>
            </a:r>
            <a:r>
              <a:rPr lang="en-US" dirty="0"/>
              <a:t> is a compact combination of a transmission, the final drive gear reduction, and the differential.</a:t>
            </a:r>
          </a:p>
          <a:p>
            <a:r>
              <a:rPr lang="en-US" dirty="0"/>
              <a:t>It can be either a manual, automatic, or continuously variable transaxle. Transaxles are used in nearly all front-</a:t>
            </a:r>
          </a:p>
          <a:p>
            <a:r>
              <a:rPr lang="en-US" dirty="0"/>
              <a:t>wheel-drive vehicles, some mid-engine vehicles, rear engine, and even a few rear-wheel-drive vehicles. ● </a:t>
            </a:r>
            <a:r>
              <a:rPr lang="en-US" b="1" u="sng" dirty="0"/>
              <a:t>Figure</a:t>
            </a:r>
            <a:r>
              <a:rPr lang="en-US" b="1" dirty="0"/>
              <a:t> 2–24.</a:t>
            </a:r>
          </a:p>
          <a:p>
            <a:r>
              <a:rPr lang="en-US" b="0" dirty="0"/>
              <a:t>Long </a:t>
            </a:r>
            <a:r>
              <a:rPr lang="en-US" sz="1200" b="0" i="0" u="none" strike="noStrike" cap="none" dirty="0">
                <a:solidFill>
                  <a:schemeClr val="dk1"/>
                </a:solidFill>
                <a:latin typeface="Arial"/>
                <a:ea typeface="Arial"/>
                <a:cs typeface="Arial"/>
                <a:sym typeface="Arial"/>
              </a:rPr>
              <a:t>Description</a:t>
            </a:r>
            <a:r>
              <a:rPr lang="en-US" b="0" dirty="0"/>
              <a:t>:</a:t>
            </a:r>
          </a:p>
          <a:p>
            <a:r>
              <a:rPr lang="en-US" sz="1800" b="0" i="0" u="none" strike="noStrike" dirty="0">
                <a:solidFill>
                  <a:srgbClr val="000000"/>
                </a:solidFill>
                <a:effectLst/>
                <a:latin typeface="Calibri" panose="020F0502020204030204" pitchFamily="34" charset="0"/>
              </a:rPr>
              <a:t>In the transverse part, the front of the drivetrain is marked. The top of the drivetrain consists of the front axle connected to the drive shaft which is then connected to the differential. The differential then connects to the drive shaft of the other axle. The engine is present to the left of the drivetrain. The clutch is present adjacent to the engine. The clutch is joined to the transaxle, input shaft, and output shaft. This assembly of clutch, transaxle, input shaft, and the output shaft is connected to the differential. In the longitudinal part, the drive shaft is marked at both ends. The assembly in the middle of the drivetrain consists of the engine, flywheel, clutch disc, input shaft, idler gear, output shaft, counter gear, and drive pinion.</a:t>
            </a:r>
            <a:r>
              <a:rPr lang="en-US" dirty="0"/>
              <a:t> </a:t>
            </a:r>
            <a:endParaRPr lang="en-US" b="0" dirty="0"/>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02513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indent="0">
              <a:buFontTx/>
              <a:buNone/>
            </a:pPr>
            <a:r>
              <a:rPr lang="en-US" dirty="0"/>
              <a:t>Long </a:t>
            </a:r>
            <a:r>
              <a:rPr lang="en-US" sz="1200" b="0" i="0" u="none" strike="noStrike" cap="none" dirty="0">
                <a:solidFill>
                  <a:schemeClr val="dk1"/>
                </a:solidFill>
                <a:latin typeface="Arial"/>
                <a:ea typeface="Arial"/>
                <a:cs typeface="Arial"/>
                <a:sym typeface="Arial"/>
              </a:rPr>
              <a:t>Description</a:t>
            </a:r>
            <a:r>
              <a:rPr lang="en-US" dirty="0"/>
              <a:t>:</a:t>
            </a:r>
          </a:p>
          <a:p>
            <a:pPr marL="0" indent="0">
              <a:buFontTx/>
              <a:buNone/>
            </a:pPr>
            <a:r>
              <a:rPr lang="en-US" sz="1800" b="0" i="0" u="none" strike="noStrike" dirty="0">
                <a:solidFill>
                  <a:srgbClr val="000000"/>
                </a:solidFill>
                <a:effectLst/>
                <a:latin typeface="Calibri" panose="020F0502020204030204" pitchFamily="34" charset="0"/>
              </a:rPr>
              <a:t>In the rear-wheel-drive, the figure of a car is shown. The car shows the transmission connected to the rear wheel by a shaft. Two u-joints are present on either end of the shaft. The close-up view of the u-joint is given. The joint consists of a cross and a yoke. In the front-wheel-drive, the transmission is present between two wheels. The driveshaft has constant two velocity universal joints. The image of the car is shown and the transmission is present between the rear wheels. The two front wheels have a dotted line between them which is labeled as Lc. A dotted line is present in the middle through the length of the car. This dotted line passes through the transmission. It is labeled as a geometric centerline. The rear wheels are present at a tilted angle.</a:t>
            </a:r>
            <a:r>
              <a:rPr lang="en-US" dirty="0"/>
              <a:t> </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96861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Rear-wheel-drive vehicles use a drive axle assembly at the rear. A drive axle performs four functions:</a:t>
            </a:r>
          </a:p>
          <a:p>
            <a:pPr marL="228600" indent="-228600">
              <a:buFont typeface="+mj-lt"/>
              <a:buAutoNum type="arabicPeriod"/>
            </a:pPr>
            <a:r>
              <a:rPr lang="en-US" dirty="0"/>
              <a:t>Supports the weight of the rear of the vehicle.</a:t>
            </a:r>
          </a:p>
          <a:p>
            <a:pPr marL="228600" indent="-228600">
              <a:buFont typeface="+mj-lt"/>
              <a:buAutoNum type="arabicPeriod"/>
            </a:pPr>
            <a:r>
              <a:rPr lang="en-US" dirty="0"/>
              <a:t>Contains the final drive reduction gears.</a:t>
            </a:r>
          </a:p>
          <a:p>
            <a:pPr marL="228600" indent="-228600">
              <a:buFont typeface="+mj-lt"/>
              <a:buAutoNum type="arabicPeriod"/>
            </a:pPr>
            <a:r>
              <a:rPr lang="en-US" dirty="0"/>
              <a:t>Contains differential, which transfers torque to both drive wheels and allows the wheels to rotate at different speeds when cornering.</a:t>
            </a:r>
          </a:p>
          <a:p>
            <a:pPr marL="228600" indent="-228600">
              <a:buFont typeface="+mj-lt"/>
              <a:buAutoNum type="arabicPeriod"/>
            </a:pPr>
            <a:r>
              <a:rPr lang="en-US" dirty="0"/>
              <a:t>Allows the power to turn 90 degrees.</a:t>
            </a:r>
          </a:p>
          <a:p>
            <a:pPr marL="171450" indent="-171450">
              <a:buFont typeface="Arial" panose="020B0604020202020204" pitchFamily="34" charset="0"/>
              <a:buChar char="•"/>
            </a:pPr>
            <a:r>
              <a:rPr lang="en-US" dirty="0"/>
              <a:t>Most axle assemblies use strong axle shafts to transfer torque from the differential gears to the wheels and tires.</a:t>
            </a:r>
          </a:p>
          <a:p>
            <a:pPr marL="171450" indent="-171450">
              <a:buFont typeface="Arial" panose="020B0604020202020204" pitchFamily="34" charset="0"/>
              <a:buChar char="•"/>
            </a:pPr>
            <a:r>
              <a:rPr lang="en-US" dirty="0"/>
              <a:t>A bearing at the outer end of the axle housing serves to transfer vehicle weight to the axle and then to the wheels and tires while allowing the shaft to rotate.</a:t>
            </a:r>
          </a:p>
          <a:p>
            <a:pPr marL="171450" indent="-171450">
              <a:buFont typeface="Arial" panose="020B0604020202020204" pitchFamily="34" charset="0"/>
              <a:buChar char="•"/>
            </a:pPr>
            <a:r>
              <a:rPr lang="en-US" dirty="0"/>
              <a:t>The term final drive refers to the last set of reduction gears in a gear train. The torque that is applied to the drive wheels, and cruising speed engine RPM, is determined by the reduction gears and the drive wheel</a:t>
            </a:r>
          </a:p>
          <a:p>
            <a:pPr marL="0" indent="0">
              <a:buFont typeface="Arial" panose="020B0604020202020204" pitchFamily="34" charset="0"/>
              <a:buNone/>
            </a:pPr>
            <a:r>
              <a:rPr lang="en-US" dirty="0"/>
              <a:t>Long </a:t>
            </a:r>
            <a:r>
              <a:rPr lang="en-US" sz="1200" b="0" i="0" u="none" strike="noStrike" cap="none" dirty="0">
                <a:solidFill>
                  <a:schemeClr val="dk1"/>
                </a:solidFill>
                <a:latin typeface="Arial"/>
                <a:ea typeface="Arial"/>
                <a:cs typeface="Arial"/>
                <a:sym typeface="Arial"/>
              </a:rPr>
              <a:t>Description</a:t>
            </a:r>
            <a:r>
              <a:rPr lang="en-US" dirty="0"/>
              <a:t>:</a:t>
            </a:r>
          </a:p>
          <a:p>
            <a:pPr marL="0" indent="0">
              <a:buFont typeface="Arial" panose="020B0604020202020204" pitchFamily="34" charset="0"/>
              <a:buNone/>
            </a:pPr>
            <a:r>
              <a:rPr lang="en-US" sz="1800" b="0" i="0" u="none" strike="noStrike" dirty="0">
                <a:solidFill>
                  <a:srgbClr val="000000"/>
                </a:solidFill>
                <a:effectLst/>
                <a:latin typeface="Calibri" panose="020F0502020204030204" pitchFamily="34" charset="0"/>
              </a:rPr>
              <a:t>The ring gear and drive pinion are present in the middle of the drive axle. The shaft is attached to the left and right wheels. The close-up view of the pinion shaft and gear is shown. The pinion shaft is in a vertical position and is surrounded by the side gear. Some gears are present at a perpendicular angle.</a:t>
            </a:r>
            <a:r>
              <a:rPr lang="en-US" dirty="0"/>
              <a:t> </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23056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00261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SAE J2807 Standard for Towing Starting in 2013, standard includes three vehicle performance standards</a:t>
            </a:r>
          </a:p>
          <a:p>
            <a:r>
              <a:rPr lang="en-US" dirty="0"/>
              <a:t>including:</a:t>
            </a:r>
          </a:p>
          <a:p>
            <a:pPr marL="228600" indent="-228600">
              <a:buFont typeface="+mj-lt"/>
              <a:buAutoNum type="arabicPeriod"/>
            </a:pPr>
            <a:r>
              <a:rPr lang="en-US" dirty="0"/>
              <a:t>Climbing test. During the climbing test, the vehicle with the loaded trailer (at the specified rating that the vehicle manufacturer states is the capacity of the vehicle) has to climb a hill that rises 3,000 feet (900 m) over a length of 11.4 miles (18 km) without dropping below 40 MPH (64 km/h). This test is based on the Davis Dam grade, a stretch of road in Arizona southeast of Las Vegas.</a:t>
            </a:r>
          </a:p>
          <a:p>
            <a:pPr marL="228600" indent="-228600">
              <a:buFont typeface="+mj-lt"/>
              <a:buAutoNum type="arabicPeriod"/>
            </a:pPr>
            <a:r>
              <a:rPr lang="en-US" dirty="0"/>
              <a:t>Acceleration test. During this test, the vehicle with loaded trailer must accelerate from 0 to 30 MPH (48 km/h) in 12 seconds and less than 30 seconds to reach 60 MPH (100 km/h).</a:t>
            </a:r>
          </a:p>
          <a:p>
            <a:pPr marL="228600" indent="-228600">
              <a:buFont typeface="+mj-lt"/>
              <a:buAutoNum type="arabicPeriod"/>
            </a:pPr>
            <a:r>
              <a:rPr lang="en-US" dirty="0"/>
              <a:t>Launching. This test is used to test the vehicle and loaded trailer in both forward and reverse. The test places the vehicle at the base of a long hill with a 12% grade. The vehicle must be able to climb the grade 16 feet (5 m) from a stop five times within five minutes.</a:t>
            </a:r>
          </a:p>
          <a:p>
            <a:pPr marL="228600" indent="-228600">
              <a:buFont typeface="+mj-lt"/>
              <a:buAutoNum type="arabicPeriod"/>
            </a:pPr>
            <a:r>
              <a:rPr lang="en-US" dirty="0"/>
              <a:t>These tests not only test the power of the vehicle but also that the engine and transmission can be kept at the proper temperature, meaning that the engine and transmission (if automatic) be equipped with a cooler.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73318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Four-wheel drive (4WD) is often designated 4 × 4” and refers to a vehicle that has 4 driven wheels.</a:t>
            </a:r>
          </a:p>
          <a:p>
            <a:r>
              <a:rPr lang="en-US" dirty="0"/>
              <a:t>■ The first 4 indicates that the vehicle has four wheels.</a:t>
            </a:r>
          </a:p>
          <a:p>
            <a:r>
              <a:rPr lang="en-US" dirty="0"/>
              <a:t>■ The second 4 indicates that all four wheels are driven.</a:t>
            </a:r>
          </a:p>
          <a:p>
            <a:r>
              <a:rPr lang="en-US" dirty="0"/>
              <a:t>A vehicle will have more pulling power and traction if all of its wheels are driven. This requires a drive axle at each end of the vehicle, another driveshaft, and a transfer case or power transfer unit to drive the additional driveshaft and drive axle. The transfer case is normally attached to the rear of the transmission. It has a single input shaft from the transmission and two output shafts, one to the front drive axle and one to the rear drive axle. Some transfer cases are two-speed and include a set of reduction gears for lower-speed, higher torque operation. Four-wheel drive can be built into</a:t>
            </a:r>
          </a:p>
          <a:p>
            <a:pPr marL="171450" indent="-171450">
              <a:buFont typeface="Arial" panose="020B0604020202020204" pitchFamily="34" charset="0"/>
              <a:buChar char="•"/>
            </a:pPr>
            <a:r>
              <a:rPr lang="en-US" dirty="0"/>
              <a:t>Front-engine rear-wheel drive</a:t>
            </a:r>
          </a:p>
          <a:p>
            <a:pPr marL="171450" indent="-171450">
              <a:buFont typeface="Arial" panose="020B0604020202020204" pitchFamily="34" charset="0"/>
              <a:buChar char="•"/>
            </a:pPr>
            <a:r>
              <a:rPr lang="en-US" dirty="0"/>
              <a:t>Front-engine front-wheel drive</a:t>
            </a:r>
          </a:p>
          <a:p>
            <a:pPr marL="171450" indent="-171450">
              <a:buFont typeface="Arial" panose="020B0604020202020204" pitchFamily="34" charset="0"/>
              <a:buChar char="•"/>
            </a:pPr>
            <a:r>
              <a:rPr lang="en-US" dirty="0"/>
              <a:t>Rear-engine rear-wheel drive ● SEE FIGURE 2–27.</a:t>
            </a:r>
          </a:p>
          <a:p>
            <a:pPr marL="171450" indent="-171450">
              <a:buFont typeface="Arial" panose="020B0604020202020204" pitchFamily="34" charset="0"/>
              <a:buChar char="•"/>
            </a:pPr>
            <a:r>
              <a:rPr lang="en-US" b="1" dirty="0"/>
              <a:t>ALL-WHEEL DRIVE (AWD), </a:t>
            </a:r>
            <a:r>
              <a:rPr lang="en-US" dirty="0"/>
              <a:t>also called full-time four-wheel drive, vehicles are four-wheel-drive vehicles equipped with a center (inner-axle) differential so they can be operated on pavement in four-wheel drive. Full-time four-wheel drive is another name for all-wheel drive. All-wheel-drive vehicles are designed for improved on-road handling. There will be one differential in each drive axle assembly plus a differential between the two drive axles. The inter-axle differential allows the front-to-rear wheel speed differential. Because all wheels are driven, these vehicles are excellent for use in rain and snow where added control is needed.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991296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Rear-wheel-drive vehicles use a drive axle assembly at the rear. A drive axle performs four functions:</a:t>
            </a:r>
          </a:p>
          <a:p>
            <a:pPr marL="228600" indent="-228600">
              <a:buFont typeface="+mj-lt"/>
              <a:buAutoNum type="arabicPeriod"/>
            </a:pPr>
            <a:r>
              <a:rPr lang="en-US" dirty="0"/>
              <a:t>Supports the weight of the rear of the vehicle.</a:t>
            </a:r>
          </a:p>
          <a:p>
            <a:pPr marL="228600" indent="-228600">
              <a:buFont typeface="+mj-lt"/>
              <a:buAutoNum type="arabicPeriod"/>
            </a:pPr>
            <a:r>
              <a:rPr lang="en-US" dirty="0"/>
              <a:t>Contains the final drive reduction gears.</a:t>
            </a:r>
          </a:p>
          <a:p>
            <a:pPr marL="228600" indent="-228600">
              <a:buFont typeface="+mj-lt"/>
              <a:buAutoNum type="arabicPeriod"/>
            </a:pPr>
            <a:r>
              <a:rPr lang="en-US" dirty="0"/>
              <a:t>Contains differential, which transfers torque to both drive wheels and allows the wheels to rotate at different speeds when cornering.</a:t>
            </a:r>
          </a:p>
          <a:p>
            <a:pPr marL="228600" indent="-228600">
              <a:buFont typeface="+mj-lt"/>
              <a:buAutoNum type="arabicPeriod"/>
            </a:pPr>
            <a:r>
              <a:rPr lang="en-US" dirty="0"/>
              <a:t>Allows the power to turn 90 degrees.</a:t>
            </a:r>
          </a:p>
          <a:p>
            <a:pPr marL="171450" indent="-171450">
              <a:buFont typeface="Arial" panose="020B0604020202020204" pitchFamily="34" charset="0"/>
              <a:buChar char="•"/>
            </a:pPr>
            <a:r>
              <a:rPr lang="en-US" dirty="0"/>
              <a:t>Most axle assemblies use strong axle shafts to transfer torque from the differential gears to the wheels and tires.</a:t>
            </a:r>
          </a:p>
          <a:p>
            <a:pPr marL="171450" indent="-171450">
              <a:buFont typeface="Arial" panose="020B0604020202020204" pitchFamily="34" charset="0"/>
              <a:buChar char="•"/>
            </a:pPr>
            <a:r>
              <a:rPr lang="en-US" dirty="0"/>
              <a:t>A bearing at the outer end of the axle housing serves to transfer vehicle weight to the axle and then to the wheels and tires while allowing the shaft to rotate.</a:t>
            </a:r>
          </a:p>
          <a:p>
            <a:pPr marL="171450" indent="-171450">
              <a:buFont typeface="Arial" panose="020B0604020202020204" pitchFamily="34" charset="0"/>
              <a:buChar char="•"/>
            </a:pPr>
            <a:r>
              <a:rPr lang="en-US" dirty="0"/>
              <a:t>The term final drive refers to the last set of reduction gears in a gear train. The torque that is applied to the drive wheels, and cruising speed engine RPM, is determined by the reduction gears and the drive wheel</a:t>
            </a:r>
          </a:p>
          <a:p>
            <a:pPr marL="0" indent="0">
              <a:buFont typeface="Arial" panose="020B0604020202020204" pitchFamily="34" charset="0"/>
              <a:buNone/>
            </a:pPr>
            <a:r>
              <a:rPr lang="en-US" dirty="0"/>
              <a:t>Long </a:t>
            </a:r>
            <a:r>
              <a:rPr lang="en-US" sz="1200" b="0" i="0" u="none" strike="noStrike" cap="none" dirty="0">
                <a:solidFill>
                  <a:schemeClr val="dk1"/>
                </a:solidFill>
                <a:latin typeface="Arial"/>
                <a:ea typeface="Arial"/>
                <a:cs typeface="Arial"/>
                <a:sym typeface="Arial"/>
              </a:rPr>
              <a:t>Description</a:t>
            </a:r>
            <a:r>
              <a:rPr lang="en-US" dirty="0"/>
              <a:t>:</a:t>
            </a:r>
          </a:p>
          <a:p>
            <a:pPr marL="0" indent="0">
              <a:buFont typeface="Arial" panose="020B0604020202020204" pitchFamily="34" charset="0"/>
              <a:buNone/>
            </a:pPr>
            <a:r>
              <a:rPr lang="en-US" sz="1800" b="0" i="0" u="none" strike="noStrike" dirty="0">
                <a:solidFill>
                  <a:srgbClr val="000000"/>
                </a:solidFill>
                <a:effectLst/>
                <a:latin typeface="Calibri" panose="020F0502020204030204" pitchFamily="34" charset="0"/>
              </a:rPr>
              <a:t>In the first configuration, the outline of a car is shown. The engine is present near the front axle.  The transmission is present adjacent to the engine. The transfer case is present adjacent to the transmission. This assembly is connected to the rear axle by a shaft. In the second configuration, the transaxle is present on the shaft between the front wheels. The engine is present on top of the transaxle. The transfer gears are present adjacent to the transaxle. This assembly is connected to the rear axle by a shaft. In the third configuration, the transaxle is present on the shaft between the front wheels. The transfer gears are present adjacent to the transaxle. The engine is present near the transaxle. This assembly is connected to the rear axle by a shaft.</a:t>
            </a:r>
            <a:r>
              <a:rPr lang="en-US" dirty="0"/>
              <a:t> </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847575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Driven vs Drive Gears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drive gear is the gear that is the source of the engine torque and rotation. The driven gear is the gear that is driven or rotated by the drive gear. Two gears meshed together are used to transmit torque and rotational motion. The driven gear can then rotate yet another gear. In this case, the second gear becomes the drive gear and the third gear is the driven gear.</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Torque Multiplication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gear teeth are cut proportional to the diameter of the gear. If one of two mating gears were twice as large as the other, it would have twice as many teeth. For example, if the smaller gear has 10 teeth, a gear twice as large will have 20 teeth. If the teeth of these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gears are intermeshed, 10 teeth of each gear will come into contact when the smaller gear rotates one revolution. This will require one revolution of the small gear and one-half revolution of the larger gear. It will take two revolutions of the small gear to produce one revolution of the larger gear. This is a gear ratio of 2:1, assuming that the small gear is the drive gear. To determine a gear ratio, divide the driven gear by the driving gear. ● </a:t>
            </a:r>
            <a:r>
              <a:rPr lang="en-US" sz="1200" b="1" i="0" u="none" strike="noStrike" cap="none" dirty="0">
                <a:solidFill>
                  <a:schemeClr val="dk1"/>
                </a:solidFill>
                <a:latin typeface="Arial"/>
                <a:ea typeface="Arial"/>
                <a:cs typeface="Arial"/>
                <a:sym typeface="Arial"/>
              </a:rPr>
              <a:t>Figure 2–3.</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Gears Are Levers </a:t>
            </a:r>
            <a:r>
              <a:rPr lang="en-US" sz="1200" b="0" i="0" u="none" strike="noStrike" cap="none" dirty="0">
                <a:solidFill>
                  <a:schemeClr val="dk1"/>
                </a:solidFill>
                <a:latin typeface="Arial"/>
                <a:ea typeface="Arial"/>
                <a:cs typeface="Arial"/>
                <a:sym typeface="Arial"/>
              </a:rPr>
              <a:t>Torque is increased because of the length of the gear lever, as measured from the center of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gear. Think of each tooth as a lever, with the fulcrum being the center of the gear. Physics does not allow energy to become lost in a gear set, other than what is lost as heat in overcoming friction. Therefore, whatever power that comes in one shaft, goes out through another.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If speed is reduced, torque will increase by same amount.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If speed is increased, torque will decrease by same amount.</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514175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77</a:t>
            </a:fld>
            <a:endParaRPr lang="en-US" dirty="0"/>
          </a:p>
        </p:txBody>
      </p:sp>
    </p:spTree>
    <p:extLst>
      <p:ext uri="{BB962C8B-B14F-4D97-AF65-F5344CB8AC3E}">
        <p14:creationId xmlns:p14="http://schemas.microsoft.com/office/powerpoint/2010/main" val="3757212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51059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201"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253837234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747696475"/>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9" name="Logo"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10" name="Copyright"/>
          <p:cNvSpPr txBox="1"/>
          <p:nvPr userDrawn="1"/>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421594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162067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941156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222BDB8C-4461-9819-54ED-D17DC7CA4E49}"/>
              </a:ext>
            </a:extLst>
          </p:cNvPr>
          <p:cNvSpPr>
            <a:spLocks noGrp="1"/>
          </p:cNvSpPr>
          <p:nvPr>
            <p:ph type="pic" sz="quarter" idx="15"/>
          </p:nvPr>
        </p:nvSpPr>
        <p:spPr>
          <a:xfrm>
            <a:off x="2489200" y="3017838"/>
            <a:ext cx="3282950" cy="2284412"/>
          </a:xfrm>
        </p:spPr>
        <p:txBody>
          <a:bodyPr/>
          <a:lstStyle/>
          <a:p>
            <a:endParaRPr lang="en-IN" dirty="0"/>
          </a:p>
        </p:txBody>
      </p:sp>
      <p:sp>
        <p:nvSpPr>
          <p:cNvPr id="6" name="Content Placeholder 5">
            <a:extLst>
              <a:ext uri="{FF2B5EF4-FFF2-40B4-BE49-F238E27FC236}">
                <a16:creationId xmlns:a16="http://schemas.microsoft.com/office/drawing/2014/main" id="{35BDE98A-7FA3-2FFE-F878-CE6851D8BCE0}"/>
              </a:ext>
            </a:extLst>
          </p:cNvPr>
          <p:cNvSpPr>
            <a:spLocks noGrp="1"/>
          </p:cNvSpPr>
          <p:nvPr>
            <p:ph sz="quarter" idx="16"/>
          </p:nvPr>
        </p:nvSpPr>
        <p:spPr>
          <a:xfrm>
            <a:off x="231775" y="2919413"/>
            <a:ext cx="914400" cy="91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a:extLst>
              <a:ext uri="{FF2B5EF4-FFF2-40B4-BE49-F238E27FC236}">
                <a16:creationId xmlns:a16="http://schemas.microsoft.com/office/drawing/2014/main" id="{7533F0F2-CA6D-DFDE-4106-43920836599A}"/>
              </a:ext>
            </a:extLst>
          </p:cNvPr>
          <p:cNvSpPr>
            <a:spLocks noGrp="1"/>
          </p:cNvSpPr>
          <p:nvPr>
            <p:ph sz="quarter" idx="17"/>
          </p:nvPr>
        </p:nvSpPr>
        <p:spPr>
          <a:xfrm>
            <a:off x="7007225" y="2919413"/>
            <a:ext cx="1462088" cy="17557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6DCA56DB-D8C6-9309-4D1F-342D61DBCDD9}"/>
              </a:ext>
            </a:extLst>
          </p:cNvPr>
          <p:cNvSpPr>
            <a:spLocks noGrp="1"/>
          </p:cNvSpPr>
          <p:nvPr>
            <p:ph sz="quarter" idx="18"/>
          </p:nvPr>
        </p:nvSpPr>
        <p:spPr>
          <a:xfrm>
            <a:off x="136525" y="224313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1" name="Picture Placeholder 10">
            <a:extLst>
              <a:ext uri="{FF2B5EF4-FFF2-40B4-BE49-F238E27FC236}">
                <a16:creationId xmlns:a16="http://schemas.microsoft.com/office/drawing/2014/main" id="{84FA4CA0-C44F-0D2F-60A4-ED598CEBC2DD}"/>
              </a:ext>
            </a:extLst>
          </p:cNvPr>
          <p:cNvSpPr>
            <a:spLocks noGrp="1"/>
          </p:cNvSpPr>
          <p:nvPr>
            <p:ph type="pic" sz="quarter" idx="19"/>
          </p:nvPr>
        </p:nvSpPr>
        <p:spPr>
          <a:xfrm>
            <a:off x="1725613" y="2378075"/>
            <a:ext cx="914400" cy="914400"/>
          </a:xfrm>
        </p:spPr>
        <p:txBody>
          <a:bodyPr/>
          <a:lstStyle/>
          <a:p>
            <a:endParaRPr lang="en-IN" dirty="0"/>
          </a:p>
        </p:txBody>
      </p:sp>
      <p:sp>
        <p:nvSpPr>
          <p:cNvPr id="8" name="Content Placeholder 7">
            <a:extLst>
              <a:ext uri="{FF2B5EF4-FFF2-40B4-BE49-F238E27FC236}">
                <a16:creationId xmlns:a16="http://schemas.microsoft.com/office/drawing/2014/main" id="{2C3D8A9B-18A6-25DD-E5A8-31BE8F7765B0}"/>
              </a:ext>
            </a:extLst>
          </p:cNvPr>
          <p:cNvSpPr>
            <a:spLocks noGrp="1"/>
          </p:cNvSpPr>
          <p:nvPr>
            <p:ph sz="quarter" idx="20"/>
          </p:nvPr>
        </p:nvSpPr>
        <p:spPr>
          <a:xfrm>
            <a:off x="3165475" y="211455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9">
            <a:extLst>
              <a:ext uri="{FF2B5EF4-FFF2-40B4-BE49-F238E27FC236}">
                <a16:creationId xmlns:a16="http://schemas.microsoft.com/office/drawing/2014/main" id="{C4E1E44C-C592-6DC1-64CE-0C489790417B}"/>
              </a:ext>
            </a:extLst>
          </p:cNvPr>
          <p:cNvSpPr>
            <a:spLocks noGrp="1"/>
          </p:cNvSpPr>
          <p:nvPr>
            <p:ph sz="quarter" idx="21"/>
          </p:nvPr>
        </p:nvSpPr>
        <p:spPr>
          <a:xfrm>
            <a:off x="5538788" y="1898650"/>
            <a:ext cx="2057400" cy="167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B8859AC9-1ED7-31D6-5E17-9ADDA16E347F}"/>
              </a:ext>
            </a:extLst>
          </p:cNvPr>
          <p:cNvSpPr>
            <a:spLocks noGrp="1"/>
          </p:cNvSpPr>
          <p:nvPr>
            <p:ph sz="quarter" idx="22"/>
          </p:nvPr>
        </p:nvSpPr>
        <p:spPr>
          <a:xfrm>
            <a:off x="6092825" y="4325938"/>
            <a:ext cx="1711325" cy="1751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967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157829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864081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3717763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DF19EEB6-143F-844E-4891-A2B5D09A46EA}"/>
              </a:ext>
            </a:extLst>
          </p:cNvPr>
          <p:cNvSpPr>
            <a:spLocks noGrp="1"/>
          </p:cNvSpPr>
          <p:nvPr>
            <p:ph type="pic" sz="quarter" idx="18"/>
          </p:nvPr>
        </p:nvSpPr>
        <p:spPr>
          <a:xfrm>
            <a:off x="2705100" y="4851400"/>
            <a:ext cx="914400" cy="914400"/>
          </a:xfrm>
        </p:spPr>
        <p:txBody>
          <a:bodyPr/>
          <a:lstStyle/>
          <a:p>
            <a:endParaRPr lang="en-IN" dirty="0"/>
          </a:p>
        </p:txBody>
      </p:sp>
    </p:spTree>
    <p:extLst>
      <p:ext uri="{BB962C8B-B14F-4D97-AF65-F5344CB8AC3E}">
        <p14:creationId xmlns:p14="http://schemas.microsoft.com/office/powerpoint/2010/main" val="3154166513"/>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2" name="Picture Placeholder 25">
            <a:extLst>
              <a:ext uri="{FF2B5EF4-FFF2-40B4-BE49-F238E27FC236}">
                <a16:creationId xmlns:a16="http://schemas.microsoft.com/office/drawing/2014/main" id="{CF6D09B3-76CB-6325-FADC-697756EFBE2E}"/>
              </a:ext>
            </a:extLst>
          </p:cNvPr>
          <p:cNvPicPr>
            <a:picLocks noChangeAspect="1"/>
          </p:cNvPicPr>
          <p:nvPr userDrawn="1"/>
        </p:nvPicPr>
        <p:blipFill rotWithShape="1">
          <a:blip r:embed="rId10"/>
          <a:stretch/>
        </p:blipFill>
        <p:spPr>
          <a:xfrm>
            <a:off x="450165" y="6415715"/>
            <a:ext cx="947056" cy="298417"/>
          </a:xfrm>
          <a:prstGeom prst="rect">
            <a:avLst/>
          </a:prstGeom>
        </p:spPr>
      </p:pic>
      <p:sp>
        <p:nvSpPr>
          <p:cNvPr id="3" name="Content Placeholder 14">
            <a:extLst>
              <a:ext uri="{FF2B5EF4-FFF2-40B4-BE49-F238E27FC236}">
                <a16:creationId xmlns:a16="http://schemas.microsoft.com/office/drawing/2014/main" id="{C7ADB7E2-7A9A-C10E-6F25-B1397BFB2C3B}"/>
              </a:ext>
            </a:extLst>
          </p:cNvPr>
          <p:cNvSpPr txBox="1">
            <a:spLocks/>
          </p:cNvSpPr>
          <p:nvPr userDrawn="1"/>
        </p:nvSpPr>
        <p:spPr>
          <a:xfrm>
            <a:off x="2861685" y="6459343"/>
            <a:ext cx="5866677" cy="221018"/>
          </a:xfrm>
          <a:prstGeom prst="rect">
            <a:avLst/>
          </a:prstGeom>
        </p:spPr>
        <p:txBody>
          <a:bodyPr wrap="square" lIns="18000" tIns="18000" rIns="1800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indent="0" algn="r">
              <a:buNone/>
            </a:pPr>
            <a:r>
              <a:rPr lang="en-US" altLang="en-US" sz="1200" b="0" noProof="0" dirty="0">
                <a:latin typeface="Verdana"/>
                <a:ea typeface="Verdana" panose="020B0604030504040204" pitchFamily="34" charset="0"/>
                <a:cs typeface="Verdana" panose="020B0604030504040204" pitchFamily="34" charset="0"/>
              </a:rPr>
              <a:t>Copyright © 2024, 2018, 2015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64" r:id="rId2"/>
    <p:sldLayoutId id="2147483676" r:id="rId3"/>
    <p:sldLayoutId id="2147483677" r:id="rId4"/>
    <p:sldLayoutId id="2147483680" r:id="rId5"/>
    <p:sldLayoutId id="2147483682" r:id="rId6"/>
    <p:sldLayoutId id="2147483687" r:id="rId7"/>
    <p:sldLayoutId id="214748368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350135894"/>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3.w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5.wm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oleObject" Target="../embeddings/oleObject4.bin"/><Relationship Id="rId5" Type="http://schemas.openxmlformats.org/officeDocument/2006/relationships/image" Target="../media/image14.w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29.wmf"/><Relationship Id="rId5" Type="http://schemas.openxmlformats.org/officeDocument/2006/relationships/oleObject" Target="../embeddings/oleObject6.bin"/><Relationship Id="rId10" Type="http://schemas.openxmlformats.org/officeDocument/2006/relationships/image" Target="../media/image31.wmf"/><Relationship Id="rId4" Type="http://schemas.openxmlformats.org/officeDocument/2006/relationships/image" Target="../media/image28.wmf"/><Relationship Id="rId9" Type="http://schemas.openxmlformats.org/officeDocument/2006/relationships/oleObject" Target="../embeddings/oleObject8.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2.wmf"/></Relationships>
</file>

<file path=ppt/slides/_rels/slide35.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4.wmf"/><Relationship Id="rId5" Type="http://schemas.openxmlformats.org/officeDocument/2006/relationships/oleObject" Target="../embeddings/oleObject11.bin"/><Relationship Id="rId4" Type="http://schemas.openxmlformats.org/officeDocument/2006/relationships/image" Target="../media/image33.wm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6.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40.wmf"/><Relationship Id="rId5" Type="http://schemas.openxmlformats.org/officeDocument/2006/relationships/oleObject" Target="../embeddings/oleObject14.bin"/><Relationship Id="rId4" Type="http://schemas.openxmlformats.org/officeDocument/2006/relationships/image" Target="../media/image39.wmf"/></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48.png"/><Relationship Id="rId4"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49.png"/><Relationship Id="rId4" Type="http://schemas.openxmlformats.org/officeDocument/2006/relationships/notesSlide" Target="../notesSlides/notesSlide5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50.png"/><Relationship Id="rId4"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51.png"/><Relationship Id="rId4"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52.png"/><Relationship Id="rId4" Type="http://schemas.openxmlformats.org/officeDocument/2006/relationships/notesSlide" Target="../notesSlides/notesSlide5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53.png"/><Relationship Id="rId4" Type="http://schemas.openxmlformats.org/officeDocument/2006/relationships/notesSlide" Target="../notesSlides/notesSlide5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54.png"/><Relationship Id="rId4"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57.png"/><Relationship Id="rId4" Type="http://schemas.openxmlformats.org/officeDocument/2006/relationships/notesSlide" Target="../notesSlides/notesSlide6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60.png"/><Relationship Id="rId4" Type="http://schemas.openxmlformats.org/officeDocument/2006/relationships/notesSlide" Target="../notesSlides/notesSlide63.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61.wmf"/></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62.wmf"/></Relationships>
</file>

<file path=ppt/slides/_rels/slide7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64.png"/><Relationship Id="rId4" Type="http://schemas.openxmlformats.org/officeDocument/2006/relationships/notesSlide" Target="../notesSlides/notesSlide6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 Id="rId4" Type="http://schemas.openxmlformats.org/officeDocument/2006/relationships/hyperlink" Target="https://jameshalderman.com/a2_anim_lib_page/"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66.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44500" y="208612"/>
            <a:ext cx="8267700" cy="1144347"/>
          </a:xfrm>
        </p:spPr>
        <p:txBody>
          <a:bodyPr wrap="square" lIns="18000" tIns="18000" rIns="18000" bIns="18000" anchor="ctr" anchorCtr="0">
            <a:spAutoFit/>
          </a:bodyPr>
          <a:lstStyle/>
          <a:p>
            <a:r>
              <a:rPr lang="en-US" noProof="0" dirty="0"/>
              <a:t>Automatic Transmissions and Transaxles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4500" y="1455350"/>
            <a:ext cx="8267700" cy="344128"/>
          </a:xfrm>
        </p:spPr>
        <p:txBody>
          <a:bodyPr wrap="square" lIns="18000" tIns="18000" rIns="18000" bIns="18000" anchor="ctr" anchorCtr="0">
            <a:spAutoFit/>
          </a:bodyPr>
          <a:lstStyle/>
          <a:p>
            <a:r>
              <a:rPr lang="en-US" b="1" noProof="0" dirty="0"/>
              <a:t>Eighth Edition</a:t>
            </a:r>
          </a:p>
        </p:txBody>
      </p:sp>
      <p:pic>
        <p:nvPicPr>
          <p:cNvPr id="20" name="Picture Placeholder 19" descr="Front Cover: Automatic Transmissions and Transaxles Eighth Edition by James D. Halderman">
            <a:extLst>
              <a:ext uri="{FF2B5EF4-FFF2-40B4-BE49-F238E27FC236}">
                <a16:creationId xmlns:a16="http://schemas.microsoft.com/office/drawing/2014/main" id="{1F54A00E-4348-1D76-4E91-36D6CC4B625E}"/>
              </a:ext>
            </a:extLst>
          </p:cNvPr>
          <p:cNvPicPr>
            <a:picLocks noGrp="1" noChangeAspect="1"/>
          </p:cNvPicPr>
          <p:nvPr>
            <p:ph type="pic" sz="quarter" idx="18"/>
          </p:nvPr>
        </p:nvPicPr>
        <p:blipFill rotWithShape="1">
          <a:blip r:embed="rId3"/>
          <a:stretch/>
        </p:blipFill>
        <p:spPr>
          <a:xfrm>
            <a:off x="442913" y="1865538"/>
            <a:ext cx="3419856" cy="4389120"/>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4700" y="3011716"/>
            <a:ext cx="4127500" cy="498016"/>
          </a:xfrm>
        </p:spPr>
        <p:txBody>
          <a:bodyPr wrap="square" lIns="18000" tIns="18000" rIns="18000" bIns="18000" anchor="ctr" anchorCtr="0">
            <a:spAutoFit/>
          </a:bodyPr>
          <a:lstStyle/>
          <a:p>
            <a:pPr marL="0"/>
            <a:r>
              <a:rPr lang="en-US" noProof="0" dirty="0"/>
              <a:t>Chapter 2</a:t>
            </a:r>
          </a:p>
        </p:txBody>
      </p:sp>
      <p:sp>
        <p:nvSpPr>
          <p:cNvPr id="36" name="Content Placeholder 35">
            <a:extLst>
              <a:ext uri="{FF2B5EF4-FFF2-40B4-BE49-F238E27FC236}">
                <a16:creationId xmlns:a16="http://schemas.microsoft.com/office/drawing/2014/main" id="{890C3066-05A6-1362-D6C2-23AA8B78FFD5}"/>
              </a:ext>
            </a:extLst>
          </p:cNvPr>
          <p:cNvSpPr>
            <a:spLocks noGrp="1"/>
          </p:cNvSpPr>
          <p:nvPr>
            <p:ph sz="quarter" idx="15"/>
          </p:nvPr>
        </p:nvSpPr>
        <p:spPr>
          <a:xfrm>
            <a:off x="4583548" y="3792441"/>
            <a:ext cx="4128652" cy="374906"/>
          </a:xfrm>
        </p:spPr>
        <p:txBody>
          <a:bodyPr wrap="square" lIns="18000" tIns="18000" rIns="18000" bIns="18000" anchor="ctr" anchorCtr="0">
            <a:spAutoFit/>
          </a:bodyPr>
          <a:lstStyle/>
          <a:p>
            <a:pPr marL="0"/>
            <a:r>
              <a:rPr lang="en-US" noProof="0" dirty="0"/>
              <a:t>Introduction to Drivetrains</a:t>
            </a:r>
          </a:p>
        </p:txBody>
      </p:sp>
      <p:pic>
        <p:nvPicPr>
          <p:cNvPr id="26" name="Picture Placeholder 25" descr="Pearson Logo">
            <a:extLst>
              <a:ext uri="{FF2B5EF4-FFF2-40B4-BE49-F238E27FC236}">
                <a16:creationId xmlns:a16="http://schemas.microsoft.com/office/drawing/2014/main" id="{FA22A066-D885-3B79-58F6-5F7B2222C86C}"/>
              </a:ext>
            </a:extLst>
          </p:cNvPr>
          <p:cNvPicPr>
            <a:picLocks noGrp="1" noChangeAspect="1"/>
          </p:cNvPicPr>
          <p:nvPr>
            <p:ph type="pic" sz="quarter" idx="4294967295"/>
          </p:nvPr>
        </p:nvPicPr>
        <p:blipFill rotWithShape="1">
          <a:blip r:embed="rId4"/>
          <a:stretch/>
        </p:blipFill>
        <p:spPr>
          <a:xfrm>
            <a:off x="450165" y="6415715"/>
            <a:ext cx="947056" cy="298417"/>
          </a:xfrm>
          <a:prstGeom prst="rect">
            <a:avLst/>
          </a:prstGeom>
        </p:spPr>
      </p:pic>
      <p:sp>
        <p:nvSpPr>
          <p:cNvPr id="15" name="Content Placeholder 14">
            <a:extLst>
              <a:ext uri="{FF2B5EF4-FFF2-40B4-BE49-F238E27FC236}">
                <a16:creationId xmlns:a16="http://schemas.microsoft.com/office/drawing/2014/main" id="{294B4986-4575-F91C-2AE0-0D97D71FDC00}"/>
              </a:ext>
            </a:extLst>
          </p:cNvPr>
          <p:cNvSpPr>
            <a:spLocks noGrp="1"/>
          </p:cNvSpPr>
          <p:nvPr>
            <p:ph sz="quarter" idx="4294967295"/>
          </p:nvPr>
        </p:nvSpPr>
        <p:spPr>
          <a:xfrm>
            <a:off x="2861685" y="6459343"/>
            <a:ext cx="5866677" cy="221018"/>
          </a:xfrm>
        </p:spPr>
        <p:txBody>
          <a:bodyPr wrap="square" lIns="18000" tIns="18000" rIns="18000" bIns="18000" anchor="ctr" anchorCtr="0">
            <a:spAutoFit/>
          </a:bodyPr>
          <a:lstStyle/>
          <a:p>
            <a:pPr marL="0" indent="0" algn="r">
              <a:buNone/>
            </a:pPr>
            <a:r>
              <a:rPr lang="en-US" altLang="en-US" sz="1200" b="0" noProof="0" dirty="0">
                <a:latin typeface="Verdana"/>
                <a:ea typeface="Verdana" panose="020B0604030504040204" pitchFamily="34" charset="0"/>
                <a:cs typeface="Verdana" panose="020B0604030504040204" pitchFamily="34" charset="0"/>
              </a:rPr>
              <a:t>Copyright © 2024, 2018, 2015 Pearson Education, Inc. All Rights Reserved</a:t>
            </a:r>
          </a:p>
        </p:txBody>
      </p:sp>
    </p:spTree>
    <p:extLst>
      <p:ext uri="{BB962C8B-B14F-4D97-AF65-F5344CB8AC3E}">
        <p14:creationId xmlns:p14="http://schemas.microsoft.com/office/powerpoint/2010/main" val="58145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1979" y="200985"/>
            <a:ext cx="8255969" cy="590349"/>
          </a:xfrm>
        </p:spPr>
        <p:txBody>
          <a:bodyPr wrap="square" lIns="0" tIns="18000" rIns="0" bIns="18000" anchor="ctr" anchorCtr="0">
            <a:spAutoFit/>
          </a:bodyPr>
          <a:lstStyle/>
          <a:p>
            <a:r>
              <a:rPr lang="en-US" noProof="0" dirty="0"/>
              <a:t>Figure 2.3</a:t>
            </a:r>
            <a:endParaRPr lang="en-US" sz="2800" noProof="0" dirty="0">
              <a:solidFill>
                <a:srgbClr val="FF0000"/>
              </a:solidFill>
            </a:endParaRPr>
          </a:p>
        </p:txBody>
      </p:sp>
      <p:sp>
        <p:nvSpPr>
          <p:cNvPr id="19" name="Content Placeholder 18">
            <a:extLst>
              <a:ext uri="{FF2B5EF4-FFF2-40B4-BE49-F238E27FC236}">
                <a16:creationId xmlns:a16="http://schemas.microsoft.com/office/drawing/2014/main" id="{74A783C5-3C88-3497-1ED7-FD8693C07C74}"/>
              </a:ext>
            </a:extLst>
          </p:cNvPr>
          <p:cNvSpPr>
            <a:spLocks noGrp="1"/>
          </p:cNvSpPr>
          <p:nvPr>
            <p:ph sz="quarter" idx="13"/>
          </p:nvPr>
        </p:nvSpPr>
        <p:spPr>
          <a:xfrm>
            <a:off x="438728" y="1122487"/>
            <a:ext cx="8273472" cy="374906"/>
          </a:xfrm>
        </p:spPr>
        <p:txBody>
          <a:bodyPr wrap="square" lIns="0" tIns="18000" rIns="0" bIns="18000" anchor="ctr" anchorCtr="0">
            <a:spAutoFit/>
          </a:bodyPr>
          <a:lstStyle/>
          <a:p>
            <a:pPr marL="0" indent="0">
              <a:buNone/>
            </a:pPr>
            <a:r>
              <a:rPr lang="en-US" sz="2200" dirty="0"/>
              <a:t>Drive v</a:t>
            </a:r>
            <a:r>
              <a:rPr lang="en-US" sz="100" dirty="0"/>
              <a:t>ersu</a:t>
            </a:r>
            <a:r>
              <a:rPr lang="en-US" sz="2200" dirty="0"/>
              <a:t>s Driven Gears</a:t>
            </a:r>
          </a:p>
        </p:txBody>
      </p:sp>
      <p:sp>
        <p:nvSpPr>
          <p:cNvPr id="20" name="Content Placeholder 19">
            <a:extLst>
              <a:ext uri="{FF2B5EF4-FFF2-40B4-BE49-F238E27FC236}">
                <a16:creationId xmlns:a16="http://schemas.microsoft.com/office/drawing/2014/main" id="{B557645A-574B-1134-4376-B5D653F08C20}"/>
              </a:ext>
            </a:extLst>
          </p:cNvPr>
          <p:cNvSpPr>
            <a:spLocks noGrp="1"/>
          </p:cNvSpPr>
          <p:nvPr>
            <p:ph sz="quarter" idx="14"/>
          </p:nvPr>
        </p:nvSpPr>
        <p:spPr>
          <a:xfrm>
            <a:off x="440743" y="1462006"/>
            <a:ext cx="4606925" cy="3806614"/>
          </a:xfrm>
        </p:spPr>
        <p:txBody>
          <a:bodyPr wrap="square" lIns="0" tIns="18000" rIns="0" bIns="18000" anchor="ctr" anchorCtr="0">
            <a:spAutoFit/>
          </a:bodyPr>
          <a:lstStyle/>
          <a:p>
            <a:pPr marL="342000" indent="-342000">
              <a:spcBef>
                <a:spcPts val="600"/>
              </a:spcBef>
            </a:pPr>
            <a:r>
              <a:rPr lang="en-US" sz="2200" dirty="0"/>
              <a:t>Torque varies on: </a:t>
            </a:r>
          </a:p>
          <a:p>
            <a:pPr marL="342000" indent="-342000">
              <a:spcBef>
                <a:spcPts val="600"/>
              </a:spcBef>
            </a:pPr>
            <a:r>
              <a:rPr lang="en-US" sz="2200" dirty="0"/>
              <a:t>Design of engine and throttle opening</a:t>
            </a:r>
          </a:p>
          <a:p>
            <a:pPr marL="342000" indent="-342000">
              <a:spcBef>
                <a:spcPts val="600"/>
              </a:spcBef>
            </a:pPr>
            <a:r>
              <a:rPr lang="en-US" sz="2200" dirty="0"/>
              <a:t>Two gears meshed together  transmit torque &amp; rotational motion.</a:t>
            </a:r>
          </a:p>
          <a:p>
            <a:pPr marL="342000" indent="-342000">
              <a:spcBef>
                <a:spcPts val="600"/>
              </a:spcBef>
            </a:pPr>
            <a:r>
              <a:rPr lang="en-US" sz="2200" dirty="0"/>
              <a:t>Gear teeth cut proportional to gear diameter.</a:t>
            </a:r>
          </a:p>
          <a:p>
            <a:pPr marL="342000" indent="-342000">
              <a:spcBef>
                <a:spcPts val="600"/>
              </a:spcBef>
            </a:pPr>
            <a:r>
              <a:rPr lang="en-US" sz="2200" dirty="0"/>
              <a:t>Each tooth like a lever, </a:t>
            </a:r>
          </a:p>
          <a:p>
            <a:pPr marL="342000" indent="-342000">
              <a:spcBef>
                <a:spcPts val="600"/>
              </a:spcBef>
            </a:pPr>
            <a:r>
              <a:rPr lang="en-US" sz="2200" dirty="0"/>
              <a:t>Fulcrum center of gear.</a:t>
            </a:r>
          </a:p>
        </p:txBody>
      </p:sp>
      <p:pic>
        <p:nvPicPr>
          <p:cNvPr id="4" name="Picture 3" descr="Two gears are shown. One is the driving gear with 12 teeth and the second is the driven gear with 24 teeth. Both the gear wheels are positioned next to each other and are interlocked at one point. The two gear wheels have red arrows that point in a downward direction.">
            <a:extLst>
              <a:ext uri="{FF2B5EF4-FFF2-40B4-BE49-F238E27FC236}">
                <a16:creationId xmlns:a16="http://schemas.microsoft.com/office/drawing/2014/main" id="{7AE93D92-1525-8C90-D13C-A288D338365C}"/>
              </a:ext>
            </a:extLst>
          </p:cNvPr>
          <p:cNvPicPr>
            <a:picLocks noChangeAspect="1"/>
          </p:cNvPicPr>
          <p:nvPr/>
        </p:nvPicPr>
        <p:blipFill rotWithShape="1">
          <a:blip r:embed="rId3"/>
          <a:srcRect b="7646"/>
          <a:stretch/>
        </p:blipFill>
        <p:spPr>
          <a:xfrm>
            <a:off x="5206830" y="2072494"/>
            <a:ext cx="3501119" cy="2441891"/>
          </a:xfrm>
          <a:prstGeom prst="rect">
            <a:avLst/>
          </a:prstGeom>
        </p:spPr>
      </p:pic>
      <p:sp>
        <p:nvSpPr>
          <p:cNvPr id="21" name="Content Placeholder 20">
            <a:extLst>
              <a:ext uri="{FF2B5EF4-FFF2-40B4-BE49-F238E27FC236}">
                <a16:creationId xmlns:a16="http://schemas.microsoft.com/office/drawing/2014/main" id="{FB02CDCF-F842-D16F-D492-C7C547C7252D}"/>
              </a:ext>
            </a:extLst>
          </p:cNvPr>
          <p:cNvSpPr>
            <a:spLocks noGrp="1"/>
          </p:cNvSpPr>
          <p:nvPr>
            <p:ph sz="quarter" idx="16"/>
          </p:nvPr>
        </p:nvSpPr>
        <p:spPr>
          <a:xfrm>
            <a:off x="444209" y="5253465"/>
            <a:ext cx="8267992" cy="713460"/>
          </a:xfrm>
        </p:spPr>
        <p:txBody>
          <a:bodyPr wrap="square" lIns="0" tIns="18000" rIns="0" bIns="18000" anchor="ctr" anchorCtr="0">
            <a:spAutoFit/>
          </a:bodyPr>
          <a:lstStyle/>
          <a:p>
            <a:pPr marL="0" indent="0">
              <a:buNone/>
            </a:pPr>
            <a:r>
              <a:rPr lang="en-US" sz="2200" noProof="0" dirty="0"/>
              <a:t>Gear ratio determined by dividing number of teeth of driven (output) gear (24 teeth) by the number of teeth on driving (input)</a:t>
            </a:r>
            <a:endParaRPr lang="en-US" sz="2200" dirty="0"/>
          </a:p>
        </p:txBody>
      </p:sp>
      <p:sp>
        <p:nvSpPr>
          <p:cNvPr id="22" name="Content Placeholder 21">
            <a:extLst>
              <a:ext uri="{FF2B5EF4-FFF2-40B4-BE49-F238E27FC236}">
                <a16:creationId xmlns:a16="http://schemas.microsoft.com/office/drawing/2014/main" id="{C9EC1055-D669-EE97-87F1-4E9AC4121B74}"/>
              </a:ext>
            </a:extLst>
          </p:cNvPr>
          <p:cNvSpPr>
            <a:spLocks noGrp="1"/>
          </p:cNvSpPr>
          <p:nvPr>
            <p:ph sz="quarter" idx="17"/>
          </p:nvPr>
        </p:nvSpPr>
        <p:spPr>
          <a:xfrm>
            <a:off x="440152" y="6037160"/>
            <a:ext cx="2958831" cy="309840"/>
          </a:xfrm>
        </p:spPr>
        <p:txBody>
          <a:bodyPr wrap="square" lIns="0" tIns="18000" rIns="0" bIns="18000" anchor="ctr" anchorCtr="0">
            <a:spAutoFit/>
          </a:bodyPr>
          <a:lstStyle/>
          <a:p>
            <a:pPr marL="0" indent="0">
              <a:buNone/>
            </a:pPr>
            <a:r>
              <a:rPr lang="en-US" sz="2200" noProof="0" dirty="0"/>
              <a:t>gear (12 teeth). Ratio is</a:t>
            </a:r>
            <a:endParaRPr lang="en-US" sz="2200" dirty="0"/>
          </a:p>
        </p:txBody>
      </p:sp>
      <p:graphicFrame>
        <p:nvGraphicFramePr>
          <p:cNvPr id="26" name="Object 25" descr="2 is to 1.">
            <a:extLst>
              <a:ext uri="{FF2B5EF4-FFF2-40B4-BE49-F238E27FC236}">
                <a16:creationId xmlns:a16="http://schemas.microsoft.com/office/drawing/2014/main" id="{A8D3E994-E3A6-9ACA-C308-C3FAF234BCF1}"/>
              </a:ext>
            </a:extLst>
          </p:cNvPr>
          <p:cNvGraphicFramePr>
            <a:graphicFrameLocks noChangeAspect="1"/>
          </p:cNvGraphicFramePr>
          <p:nvPr>
            <p:extLst>
              <p:ext uri="{D42A27DB-BD31-4B8C-83A1-F6EECF244321}">
                <p14:modId xmlns:p14="http://schemas.microsoft.com/office/powerpoint/2010/main" val="4010316764"/>
              </p:ext>
            </p:extLst>
          </p:nvPr>
        </p:nvGraphicFramePr>
        <p:xfrm>
          <a:off x="3527425" y="6034088"/>
          <a:ext cx="552450" cy="273050"/>
        </p:xfrm>
        <a:graphic>
          <a:graphicData uri="http://schemas.openxmlformats.org/presentationml/2006/ole">
            <mc:AlternateContent xmlns:mc="http://schemas.openxmlformats.org/markup-compatibility/2006">
              <mc:Choice xmlns:v="urn:schemas-microsoft-com:vml" Requires="v">
                <p:oleObj name="Equation" r:id="rId4" imgW="330120" imgH="164880" progId="Equation.DSMT4">
                  <p:embed/>
                </p:oleObj>
              </mc:Choice>
              <mc:Fallback>
                <p:oleObj name="Equation" r:id="rId4" imgW="330120" imgH="164880" progId="Equation.DSMT4">
                  <p:embed/>
                  <p:pic>
                    <p:nvPicPr>
                      <p:cNvPr id="36" name="Object 35">
                        <a:extLst>
                          <a:ext uri="{FF2B5EF4-FFF2-40B4-BE49-F238E27FC236}">
                            <a16:creationId xmlns:a16="http://schemas.microsoft.com/office/drawing/2014/main" id="{C94CB9AF-8CAD-A8C1-E976-D5A87E85EFA1}"/>
                          </a:ext>
                        </a:extLst>
                      </p:cNvPr>
                      <p:cNvPicPr>
                        <a:picLocks noChangeAspect="1" noChangeArrowheads="1"/>
                      </p:cNvPicPr>
                      <p:nvPr/>
                    </p:nvPicPr>
                    <p:blipFill>
                      <a:blip r:embed="rId5"/>
                      <a:srcRect/>
                      <a:stretch>
                        <a:fillRect/>
                      </a:stretch>
                    </p:blipFill>
                    <p:spPr bwMode="auto">
                      <a:xfrm>
                        <a:off x="3527425" y="6034088"/>
                        <a:ext cx="552450" cy="273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35021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External Gears 2:1</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ex_gear_set">
            <a:hlinkClick r:id="" action="ppaction://media"/>
            <a:extLst>
              <a:ext uri="{FF2B5EF4-FFF2-40B4-BE49-F238E27FC236}">
                <a16:creationId xmlns:a16="http://schemas.microsoft.com/office/drawing/2014/main" id="{0E72F18E-2A58-0823-6A18-C903FA5257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367" y="1149533"/>
            <a:ext cx="8811265" cy="4956337"/>
          </a:xfrm>
          <a:prstGeom prst="rect">
            <a:avLst/>
          </a:prstGeom>
        </p:spPr>
      </p:pic>
    </p:spTree>
    <p:extLst>
      <p:ext uri="{BB962C8B-B14F-4D97-AF65-F5344CB8AC3E}">
        <p14:creationId xmlns:p14="http://schemas.microsoft.com/office/powerpoint/2010/main" val="319630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42686" y="199540"/>
            <a:ext cx="8269514" cy="590349"/>
          </a:xfrm>
        </p:spPr>
        <p:txBody>
          <a:bodyPr wrap="square" lIns="0" tIns="18000" rIns="0" bIns="18000" anchor="ctr" anchorCtr="0">
            <a:spAutoFit/>
          </a:bodyPr>
          <a:lstStyle/>
          <a:p>
            <a:r>
              <a:rPr lang="en-US" noProof="0" dirty="0"/>
              <a:t>Horsepower </a:t>
            </a:r>
            <a:r>
              <a:rPr lang="en-US" sz="2800" noProof="0" dirty="0"/>
              <a:t>(1 of 2)</a:t>
            </a:r>
            <a:endParaRPr lang="en-US" noProof="0" dirty="0"/>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42686" y="1099325"/>
            <a:ext cx="8269514" cy="1744511"/>
          </a:xfrm>
        </p:spPr>
        <p:txBody>
          <a:bodyPr wrap="square" lIns="0" tIns="18000" rIns="0" bIns="18000" anchor="ctr" anchorCtr="0">
            <a:spAutoFit/>
          </a:bodyPr>
          <a:lstStyle/>
          <a:p>
            <a:pPr marL="342000" indent="-342000">
              <a:spcBef>
                <a:spcPts val="600"/>
              </a:spcBef>
            </a:pPr>
            <a:r>
              <a:rPr lang="en-US" sz="2400" noProof="0" dirty="0"/>
              <a:t>Power: Rate of doing </a:t>
            </a:r>
            <a:r>
              <a:rPr lang="en-US" sz="2400" dirty="0"/>
              <a:t>w</a:t>
            </a:r>
            <a:r>
              <a:rPr lang="en-US" sz="2400" noProof="0" dirty="0"/>
              <a:t>ork.</a:t>
            </a:r>
          </a:p>
          <a:p>
            <a:pPr lvl="1" indent="-342000"/>
            <a:r>
              <a:rPr lang="en-US" sz="2400" noProof="0" dirty="0"/>
              <a:t>Power equals work divided by time</a:t>
            </a:r>
          </a:p>
          <a:p>
            <a:pPr lvl="1" indent="-342000"/>
            <a:r>
              <a:rPr lang="en-US" sz="2400" noProof="0" dirty="0"/>
              <a:t>Work is done when a certain amount of mass (weight)</a:t>
            </a:r>
          </a:p>
          <a:p>
            <a:pPr marL="400950" lvl="1" indent="0">
              <a:buNone/>
            </a:pPr>
            <a:r>
              <a:rPr lang="en-US" sz="2400" noProof="0" dirty="0"/>
              <a:t>	is moved a certain distance by a force</a:t>
            </a:r>
          </a:p>
        </p:txBody>
      </p:sp>
    </p:spTree>
    <p:extLst>
      <p:ext uri="{BB962C8B-B14F-4D97-AF65-F5344CB8AC3E}">
        <p14:creationId xmlns:p14="http://schemas.microsoft.com/office/powerpoint/2010/main" val="1001930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052" y="203568"/>
            <a:ext cx="8270148" cy="590349"/>
          </a:xfrm>
        </p:spPr>
        <p:txBody>
          <a:bodyPr wrap="square" lIns="0" tIns="18000" rIns="0" bIns="18000" anchor="ctr" anchorCtr="0">
            <a:spAutoFit/>
          </a:bodyPr>
          <a:lstStyle/>
          <a:p>
            <a:r>
              <a:rPr lang="en-US" noProof="0" dirty="0"/>
              <a:t>Figure 2.4</a:t>
            </a:r>
          </a:p>
        </p:txBody>
      </p:sp>
      <p:sp>
        <p:nvSpPr>
          <p:cNvPr id="3" name="Content Placeholder 2">
            <a:extLst>
              <a:ext uri="{FF2B5EF4-FFF2-40B4-BE49-F238E27FC236}">
                <a16:creationId xmlns:a16="http://schemas.microsoft.com/office/drawing/2014/main" id="{401E7B92-E76A-3134-EACA-B0DCAD5B4F7A}"/>
              </a:ext>
            </a:extLst>
          </p:cNvPr>
          <p:cNvSpPr>
            <a:spLocks noGrp="1"/>
          </p:cNvSpPr>
          <p:nvPr>
            <p:ph sz="quarter" idx="13"/>
          </p:nvPr>
        </p:nvSpPr>
        <p:spPr>
          <a:xfrm>
            <a:off x="442052" y="1109554"/>
            <a:ext cx="8270148" cy="405683"/>
          </a:xfrm>
        </p:spPr>
        <p:txBody>
          <a:bodyPr wrap="square" lIns="0" tIns="18000" rIns="0" bIns="18000" anchor="ctr" anchorCtr="0">
            <a:spAutoFit/>
          </a:bodyPr>
          <a:lstStyle/>
          <a:p>
            <a:pPr marL="0" indent="0">
              <a:buNone/>
            </a:pPr>
            <a:r>
              <a:rPr lang="en-US" sz="2400" noProof="0" dirty="0"/>
              <a:t>Work</a:t>
            </a:r>
          </a:p>
        </p:txBody>
      </p:sp>
      <p:pic>
        <p:nvPicPr>
          <p:cNvPr id="6" name="Picture 5" descr="A person is shown pushing a block. The pressure in the person’s hands is 100 lbs. The distance marked between the block and the wall is 10 feet.">
            <a:extLst>
              <a:ext uri="{FF2B5EF4-FFF2-40B4-BE49-F238E27FC236}">
                <a16:creationId xmlns:a16="http://schemas.microsoft.com/office/drawing/2014/main" id="{1BB9466B-9C9C-3BDE-48C1-893DAF17DA18}"/>
              </a:ext>
            </a:extLst>
          </p:cNvPr>
          <p:cNvPicPr>
            <a:picLocks noChangeAspect="1"/>
          </p:cNvPicPr>
          <p:nvPr/>
        </p:nvPicPr>
        <p:blipFill rotWithShape="1">
          <a:blip r:embed="rId3"/>
          <a:srcRect b="8617"/>
          <a:stretch/>
        </p:blipFill>
        <p:spPr>
          <a:xfrm>
            <a:off x="1746400" y="1670036"/>
            <a:ext cx="5677705" cy="3359439"/>
          </a:xfrm>
          <a:prstGeom prst="rect">
            <a:avLst/>
          </a:prstGeom>
        </p:spPr>
      </p:pic>
      <p:sp>
        <p:nvSpPr>
          <p:cNvPr id="4" name="Content Placeholder 3">
            <a:extLst>
              <a:ext uri="{FF2B5EF4-FFF2-40B4-BE49-F238E27FC236}">
                <a16:creationId xmlns:a16="http://schemas.microsoft.com/office/drawing/2014/main" id="{9359252A-1CD7-BEEC-96FD-031168C1AC92}"/>
              </a:ext>
            </a:extLst>
          </p:cNvPr>
          <p:cNvSpPr>
            <a:spLocks noGrp="1"/>
          </p:cNvSpPr>
          <p:nvPr>
            <p:ph sz="quarter" idx="14"/>
          </p:nvPr>
        </p:nvSpPr>
        <p:spPr>
          <a:xfrm>
            <a:off x="442052" y="5209228"/>
            <a:ext cx="8270148" cy="1144347"/>
          </a:xfrm>
        </p:spPr>
        <p:txBody>
          <a:bodyPr wrap="square" lIns="0" tIns="18000" rIns="0" bIns="18000" anchor="ctr" anchorCtr="0">
            <a:spAutoFit/>
          </a:bodyPr>
          <a:lstStyle/>
          <a:p>
            <a:pPr marL="432" indent="0">
              <a:spcBef>
                <a:spcPts val="600"/>
              </a:spcBef>
              <a:buNone/>
            </a:pPr>
            <a:r>
              <a:rPr lang="en-US" sz="2400" noProof="0" dirty="0"/>
              <a:t>Work is calculated by multiplying force times distance. If you push 100 pounds 10 feet, you have done 1,000 foot-pounds of work.</a:t>
            </a:r>
          </a:p>
        </p:txBody>
      </p:sp>
    </p:spTree>
    <p:extLst>
      <p:ext uri="{BB962C8B-B14F-4D97-AF65-F5344CB8AC3E}">
        <p14:creationId xmlns:p14="http://schemas.microsoft.com/office/powerpoint/2010/main" val="1117149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980" y="200984"/>
            <a:ext cx="8260220" cy="590349"/>
          </a:xfrm>
        </p:spPr>
        <p:txBody>
          <a:bodyPr wrap="square" lIns="0" tIns="18000" rIns="0" bIns="18000" anchor="ctr" anchorCtr="0">
            <a:spAutoFit/>
          </a:bodyPr>
          <a:lstStyle/>
          <a:p>
            <a:r>
              <a:rPr lang="en-US" noProof="0" dirty="0"/>
              <a:t>Figure 2.5</a:t>
            </a:r>
            <a:endParaRPr lang="en-US" sz="2800" noProof="0" dirty="0"/>
          </a:p>
        </p:txBody>
      </p:sp>
      <p:sp>
        <p:nvSpPr>
          <p:cNvPr id="7" name="Content Placeholder 15">
            <a:extLst>
              <a:ext uri="{FF2B5EF4-FFF2-40B4-BE49-F238E27FC236}">
                <a16:creationId xmlns:a16="http://schemas.microsoft.com/office/drawing/2014/main" id="{35D5C674-CC23-4C31-90F1-35C93CDCE8F5}"/>
              </a:ext>
            </a:extLst>
          </p:cNvPr>
          <p:cNvSpPr>
            <a:spLocks noGrp="1"/>
          </p:cNvSpPr>
          <p:nvPr>
            <p:ph sz="quarter" idx="13"/>
          </p:nvPr>
        </p:nvSpPr>
        <p:spPr>
          <a:xfrm>
            <a:off x="438728" y="1135653"/>
            <a:ext cx="8273472" cy="374906"/>
          </a:xfrm>
          <a:prstGeom prst="rect">
            <a:avLst/>
          </a:prstGeom>
        </p:spPr>
        <p:txBody>
          <a:bodyPr wrap="square" lIns="0" tIns="18000" rIns="0" bIns="18000" anchor="ctr" anchorCtr="0">
            <a:spAutoFit/>
          </a:bodyPr>
          <a:lstStyle/>
          <a:p>
            <a:pPr marL="0" indent="0">
              <a:buNone/>
            </a:pPr>
            <a:r>
              <a:rPr lang="en-US" sz="2200" noProof="0" dirty="0"/>
              <a:t>Horsepower</a:t>
            </a:r>
          </a:p>
        </p:txBody>
      </p:sp>
      <p:pic>
        <p:nvPicPr>
          <p:cNvPr id="5" name="Picture 4" descr="An illustration shows a horse striving to pull a weight balanced on a pulley.&#10;Long description is available in notes, Press F6.">
            <a:extLst>
              <a:ext uri="{FF2B5EF4-FFF2-40B4-BE49-F238E27FC236}">
                <a16:creationId xmlns:a16="http://schemas.microsoft.com/office/drawing/2014/main" id="{EA8A20A6-6C8A-4DA4-C735-0A95029F41CF}"/>
              </a:ext>
            </a:extLst>
          </p:cNvPr>
          <p:cNvPicPr>
            <a:picLocks noChangeAspect="1"/>
          </p:cNvPicPr>
          <p:nvPr/>
        </p:nvPicPr>
        <p:blipFill rotWithShape="1">
          <a:blip r:embed="rId3"/>
          <a:srcRect b="6011"/>
          <a:stretch/>
        </p:blipFill>
        <p:spPr>
          <a:xfrm>
            <a:off x="1631131" y="1681019"/>
            <a:ext cx="5908242" cy="3696319"/>
          </a:xfrm>
          <a:prstGeom prst="rect">
            <a:avLst/>
          </a:prstGeom>
        </p:spPr>
      </p:pic>
      <p:sp>
        <p:nvSpPr>
          <p:cNvPr id="4" name="Content Placeholder 3">
            <a:extLst>
              <a:ext uri="{FF2B5EF4-FFF2-40B4-BE49-F238E27FC236}">
                <a16:creationId xmlns:a16="http://schemas.microsoft.com/office/drawing/2014/main" id="{FA9017F9-6855-98AE-2C4C-2C81CAADA86F}"/>
              </a:ext>
            </a:extLst>
          </p:cNvPr>
          <p:cNvSpPr>
            <a:spLocks noGrp="1"/>
          </p:cNvSpPr>
          <p:nvPr>
            <p:ph sz="quarter" idx="14"/>
          </p:nvPr>
        </p:nvSpPr>
        <p:spPr>
          <a:xfrm>
            <a:off x="438729" y="5511232"/>
            <a:ext cx="5851236" cy="374906"/>
          </a:xfrm>
        </p:spPr>
        <p:txBody>
          <a:bodyPr wrap="square" lIns="0" tIns="18000" rIns="0" bIns="18000" anchor="ctr" anchorCtr="0">
            <a:spAutoFit/>
          </a:bodyPr>
          <a:lstStyle/>
          <a:p>
            <a:pPr marL="0" indent="0">
              <a:spcBef>
                <a:spcPts val="600"/>
              </a:spcBef>
              <a:buNone/>
            </a:pPr>
            <a:r>
              <a:rPr lang="en-US" sz="2200" noProof="0" dirty="0"/>
              <a:t>One horsepower is equal to 33,000 footpounds</a:t>
            </a:r>
          </a:p>
        </p:txBody>
      </p:sp>
      <p:graphicFrame>
        <p:nvGraphicFramePr>
          <p:cNvPr id="16" name="Object 15" descr="Left parenthesis 200 pounds (l b s) times 165 feet right parenthesis.">
            <a:extLst>
              <a:ext uri="{FF2B5EF4-FFF2-40B4-BE49-F238E27FC236}">
                <a16:creationId xmlns:a16="http://schemas.microsoft.com/office/drawing/2014/main" id="{B76979D8-E437-EADA-BA73-1AEE7D92DF47}"/>
              </a:ext>
            </a:extLst>
          </p:cNvPr>
          <p:cNvGraphicFramePr>
            <a:graphicFrameLocks noChangeAspect="1"/>
          </p:cNvGraphicFramePr>
          <p:nvPr>
            <p:extLst>
              <p:ext uri="{D42A27DB-BD31-4B8C-83A1-F6EECF244321}">
                <p14:modId xmlns:p14="http://schemas.microsoft.com/office/powerpoint/2010/main" val="1182065158"/>
              </p:ext>
            </p:extLst>
          </p:nvPr>
        </p:nvGraphicFramePr>
        <p:xfrm>
          <a:off x="6410335" y="5509733"/>
          <a:ext cx="1972537" cy="435071"/>
        </p:xfrm>
        <a:graphic>
          <a:graphicData uri="http://schemas.openxmlformats.org/presentationml/2006/ole">
            <mc:AlternateContent xmlns:mc="http://schemas.openxmlformats.org/markup-compatibility/2006">
              <mc:Choice xmlns:v="urn:schemas-microsoft-com:vml" Requires="v">
                <p:oleObj name="Equation" r:id="rId4" imgW="1143000" imgH="253800" progId="Equation.DSMT4">
                  <p:embed/>
                </p:oleObj>
              </mc:Choice>
              <mc:Fallback>
                <p:oleObj name="Equation" r:id="rId4" imgW="1143000" imgH="253800" progId="Equation.DSMT4">
                  <p:embed/>
                  <p:pic>
                    <p:nvPicPr>
                      <p:cNvPr id="26" name="Object 25">
                        <a:extLst>
                          <a:ext uri="{FF2B5EF4-FFF2-40B4-BE49-F238E27FC236}">
                            <a16:creationId xmlns:a16="http://schemas.microsoft.com/office/drawing/2014/main" id="{A8D3E994-E3A6-9ACA-C308-C3FAF234BCF1}"/>
                          </a:ext>
                        </a:extLst>
                      </p:cNvPr>
                      <p:cNvPicPr>
                        <a:picLocks noChangeAspect="1" noChangeArrowheads="1"/>
                      </p:cNvPicPr>
                      <p:nvPr/>
                    </p:nvPicPr>
                    <p:blipFill>
                      <a:blip r:embed="rId5"/>
                      <a:srcRect/>
                      <a:stretch>
                        <a:fillRect/>
                      </a:stretch>
                    </p:blipFill>
                    <p:spPr bwMode="auto">
                      <a:xfrm>
                        <a:off x="6410335" y="5509733"/>
                        <a:ext cx="1972537" cy="435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ontent Placeholder 7">
            <a:extLst>
              <a:ext uri="{FF2B5EF4-FFF2-40B4-BE49-F238E27FC236}">
                <a16:creationId xmlns:a16="http://schemas.microsoft.com/office/drawing/2014/main" id="{20F0A3FD-6263-1225-5422-DD493590D1E9}"/>
              </a:ext>
            </a:extLst>
          </p:cNvPr>
          <p:cNvSpPr>
            <a:spLocks noGrp="1"/>
          </p:cNvSpPr>
          <p:nvPr>
            <p:ph sz="quarter" idx="16"/>
          </p:nvPr>
        </p:nvSpPr>
        <p:spPr>
          <a:xfrm>
            <a:off x="439161" y="6001068"/>
            <a:ext cx="8273039" cy="340824"/>
          </a:xfrm>
        </p:spPr>
        <p:txBody>
          <a:bodyPr wrap="square" lIns="0" tIns="18000" rIns="0" bIns="18000" anchor="ctr" anchorCtr="0">
            <a:spAutoFit/>
          </a:bodyPr>
          <a:lstStyle/>
          <a:p>
            <a:pPr marL="0" indent="0">
              <a:buNone/>
            </a:pPr>
            <a:r>
              <a:rPr lang="en-US" sz="2200" noProof="0" dirty="0"/>
              <a:t>of work per minute</a:t>
            </a:r>
            <a:endParaRPr lang="en-US" sz="2200" dirty="0"/>
          </a:p>
        </p:txBody>
      </p:sp>
    </p:spTree>
    <p:extLst>
      <p:ext uri="{BB962C8B-B14F-4D97-AF65-F5344CB8AC3E}">
        <p14:creationId xmlns:p14="http://schemas.microsoft.com/office/powerpoint/2010/main" val="2648121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3450" y="207582"/>
            <a:ext cx="8278750" cy="590349"/>
          </a:xfrm>
        </p:spPr>
        <p:txBody>
          <a:bodyPr wrap="square" lIns="0" tIns="18000" rIns="0" bIns="18000" anchor="ctr" anchorCtr="0">
            <a:spAutoFit/>
          </a:bodyPr>
          <a:lstStyle/>
          <a:p>
            <a:r>
              <a:rPr lang="en-US" noProof="0" dirty="0"/>
              <a:t>Horsepower </a:t>
            </a:r>
            <a:r>
              <a:rPr lang="en-US" sz="2800" noProof="0" dirty="0"/>
              <a:t>(2 of 2)</a:t>
            </a:r>
          </a:p>
        </p:txBody>
      </p:sp>
      <p:pic>
        <p:nvPicPr>
          <p:cNvPr id="4" name="Picture 3" descr="An illustration shows a horse striving to pull a balanced on a pulley.&#10;Long description is available in notes, Press F6.">
            <a:extLst>
              <a:ext uri="{FF2B5EF4-FFF2-40B4-BE49-F238E27FC236}">
                <a16:creationId xmlns:a16="http://schemas.microsoft.com/office/drawing/2014/main" id="{D01E13A4-4FC1-3994-1147-D3D7598A1EA8}"/>
              </a:ext>
            </a:extLst>
          </p:cNvPr>
          <p:cNvPicPr>
            <a:picLocks noChangeAspect="1"/>
          </p:cNvPicPr>
          <p:nvPr/>
        </p:nvPicPr>
        <p:blipFill rotWithShape="1">
          <a:blip r:embed="rId3"/>
          <a:srcRect b="7260"/>
          <a:stretch/>
        </p:blipFill>
        <p:spPr>
          <a:xfrm>
            <a:off x="446418" y="1435981"/>
            <a:ext cx="3877949" cy="2393897"/>
          </a:xfrm>
          <a:prstGeom prst="rect">
            <a:avLst/>
          </a:prstGeom>
        </p:spPr>
      </p:pic>
      <p:sp>
        <p:nvSpPr>
          <p:cNvPr id="29" name="Content Placeholder 28">
            <a:extLst>
              <a:ext uri="{FF2B5EF4-FFF2-40B4-BE49-F238E27FC236}">
                <a16:creationId xmlns:a16="http://schemas.microsoft.com/office/drawing/2014/main" id="{52D95AF7-2B82-9143-B70C-43565557797D}"/>
              </a:ext>
            </a:extLst>
          </p:cNvPr>
          <p:cNvSpPr>
            <a:spLocks noGrp="1"/>
          </p:cNvSpPr>
          <p:nvPr>
            <p:ph sz="quarter" idx="13"/>
          </p:nvPr>
        </p:nvSpPr>
        <p:spPr>
          <a:xfrm>
            <a:off x="4585220" y="1145901"/>
            <a:ext cx="4126980" cy="1128958"/>
          </a:xfrm>
        </p:spPr>
        <p:txBody>
          <a:bodyPr wrap="square" lIns="0" tIns="18000" rIns="0" bIns="18000" anchor="ctr" anchorCtr="0">
            <a:spAutoFit/>
          </a:bodyPr>
          <a:lstStyle/>
          <a:p>
            <a:pPr marL="342000" indent="-342000">
              <a:spcBef>
                <a:spcPts val="600"/>
              </a:spcBef>
            </a:pPr>
            <a:r>
              <a:rPr lang="en-US" sz="2200" noProof="0" dirty="0"/>
              <a:t>Power equals </a:t>
            </a:r>
            <a:r>
              <a:rPr lang="en-US" sz="2200" dirty="0"/>
              <a:t>w</a:t>
            </a:r>
            <a:r>
              <a:rPr lang="en-US" sz="2200" noProof="0" dirty="0"/>
              <a:t>ork </a:t>
            </a:r>
            <a:r>
              <a:rPr lang="en-US" sz="2200" dirty="0"/>
              <a:t>d</a:t>
            </a:r>
            <a:r>
              <a:rPr lang="en-US" sz="2200" noProof="0" dirty="0"/>
              <a:t>ivided by time.</a:t>
            </a:r>
          </a:p>
          <a:p>
            <a:pPr marL="342000" indent="-342000">
              <a:spcBef>
                <a:spcPts val="600"/>
              </a:spcBef>
            </a:pPr>
            <a:r>
              <a:rPr lang="en-US" sz="2200" noProof="0" dirty="0"/>
              <a:t>Torque and horsepower:</a:t>
            </a:r>
          </a:p>
        </p:txBody>
      </p:sp>
      <p:sp>
        <p:nvSpPr>
          <p:cNvPr id="30" name="Content Placeholder 29">
            <a:extLst>
              <a:ext uri="{FF2B5EF4-FFF2-40B4-BE49-F238E27FC236}">
                <a16:creationId xmlns:a16="http://schemas.microsoft.com/office/drawing/2014/main" id="{680CA368-51F9-3B93-B31B-1593BA080B16}"/>
              </a:ext>
            </a:extLst>
          </p:cNvPr>
          <p:cNvSpPr>
            <a:spLocks noGrp="1"/>
          </p:cNvSpPr>
          <p:nvPr>
            <p:ph sz="quarter" idx="14"/>
          </p:nvPr>
        </p:nvSpPr>
        <p:spPr>
          <a:xfrm>
            <a:off x="4585220" y="2374462"/>
            <a:ext cx="168389" cy="374906"/>
          </a:xfrm>
        </p:spPr>
        <p:txBody>
          <a:bodyPr wrap="square" lIns="0" tIns="18000" rIns="0" bIns="18000" anchor="ctr" anchorCtr="0">
            <a:spAutoFit/>
          </a:bodyPr>
          <a:lstStyle/>
          <a:p>
            <a:pPr marL="342000" indent="-342000">
              <a:spcBef>
                <a:spcPts val="600"/>
              </a:spcBef>
            </a:pPr>
            <a:r>
              <a:rPr lang="en-US" sz="2200" noProof="0" dirty="0"/>
              <a:t>  </a:t>
            </a:r>
          </a:p>
        </p:txBody>
      </p:sp>
      <p:graphicFrame>
        <p:nvGraphicFramePr>
          <p:cNvPr id="35" name="Object 34" descr="Horsepower equals torque times r p m over 5,252.">
            <a:extLst>
              <a:ext uri="{FF2B5EF4-FFF2-40B4-BE49-F238E27FC236}">
                <a16:creationId xmlns:a16="http://schemas.microsoft.com/office/drawing/2014/main" id="{616C63DA-3E8A-FC00-20F0-D5717B6649DC}"/>
              </a:ext>
            </a:extLst>
          </p:cNvPr>
          <p:cNvGraphicFramePr>
            <a:graphicFrameLocks noChangeAspect="1"/>
          </p:cNvGraphicFramePr>
          <p:nvPr>
            <p:extLst>
              <p:ext uri="{D42A27DB-BD31-4B8C-83A1-F6EECF244321}">
                <p14:modId xmlns:p14="http://schemas.microsoft.com/office/powerpoint/2010/main" val="2004532819"/>
              </p:ext>
            </p:extLst>
          </p:nvPr>
        </p:nvGraphicFramePr>
        <p:xfrm>
          <a:off x="4736811" y="2432050"/>
          <a:ext cx="3994150" cy="320675"/>
        </p:xfrm>
        <a:graphic>
          <a:graphicData uri="http://schemas.openxmlformats.org/presentationml/2006/ole">
            <mc:AlternateContent xmlns:mc="http://schemas.openxmlformats.org/markup-compatibility/2006">
              <mc:Choice xmlns:v="urn:schemas-microsoft-com:vml" Requires="v">
                <p:oleObj name="Equation" r:id="rId4" imgW="2489040" imgH="203040" progId="Equation.DSMT4">
                  <p:embed/>
                </p:oleObj>
              </mc:Choice>
              <mc:Fallback>
                <p:oleObj name="Equation" r:id="rId4" imgW="2489040" imgH="203040" progId="Equation.DSMT4">
                  <p:embed/>
                  <p:pic>
                    <p:nvPicPr>
                      <p:cNvPr id="14" name="Object 13">
                        <a:extLst>
                          <a:ext uri="{FF2B5EF4-FFF2-40B4-BE49-F238E27FC236}">
                            <a16:creationId xmlns:a16="http://schemas.microsoft.com/office/drawing/2014/main" id="{C9FBCE39-2199-4E7C-AE24-CB74936A2BF7}"/>
                          </a:ext>
                        </a:extLst>
                      </p:cNvPr>
                      <p:cNvPicPr>
                        <a:picLocks noChangeAspect="1" noChangeArrowheads="1"/>
                      </p:cNvPicPr>
                      <p:nvPr/>
                    </p:nvPicPr>
                    <p:blipFill>
                      <a:blip r:embed="rId5"/>
                      <a:srcRect/>
                      <a:stretch>
                        <a:fillRect/>
                      </a:stretch>
                    </p:blipFill>
                    <p:spPr bwMode="auto">
                      <a:xfrm>
                        <a:off x="4736811" y="2432050"/>
                        <a:ext cx="3994150" cy="320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Content Placeholder 31">
            <a:extLst>
              <a:ext uri="{FF2B5EF4-FFF2-40B4-BE49-F238E27FC236}">
                <a16:creationId xmlns:a16="http://schemas.microsoft.com/office/drawing/2014/main" id="{B816D3C0-A9B9-DCD3-C7C4-75CE0524D8CF}"/>
              </a:ext>
            </a:extLst>
          </p:cNvPr>
          <p:cNvSpPr>
            <a:spLocks noGrp="1"/>
          </p:cNvSpPr>
          <p:nvPr>
            <p:ph sz="quarter" idx="16"/>
          </p:nvPr>
        </p:nvSpPr>
        <p:spPr>
          <a:xfrm>
            <a:off x="4583875" y="2945413"/>
            <a:ext cx="4126989" cy="1467513"/>
          </a:xfrm>
        </p:spPr>
        <p:txBody>
          <a:bodyPr wrap="square" lIns="0" tIns="18000" rIns="0" bIns="18000" anchor="ctr" anchorCtr="0">
            <a:spAutoFit/>
          </a:bodyPr>
          <a:lstStyle/>
          <a:p>
            <a:pPr marL="342000" indent="-342000">
              <a:spcBef>
                <a:spcPts val="600"/>
              </a:spcBef>
            </a:pPr>
            <a:r>
              <a:rPr lang="en-US" sz="2200" noProof="0" dirty="0"/>
              <a:t>Torque increased using gears</a:t>
            </a:r>
          </a:p>
          <a:p>
            <a:pPr marL="342000" indent="-342000">
              <a:spcBef>
                <a:spcPts val="600"/>
              </a:spcBef>
            </a:pPr>
            <a:r>
              <a:rPr lang="en-US" sz="2200" noProof="0" dirty="0"/>
              <a:t>Gear set can increase torque, but decrease speed by same amount</a:t>
            </a:r>
          </a:p>
        </p:txBody>
      </p:sp>
      <p:sp>
        <p:nvSpPr>
          <p:cNvPr id="33" name="Content Placeholder 32">
            <a:extLst>
              <a:ext uri="{FF2B5EF4-FFF2-40B4-BE49-F238E27FC236}">
                <a16:creationId xmlns:a16="http://schemas.microsoft.com/office/drawing/2014/main" id="{B0A1C764-1E77-6F5E-7E1E-B04480C0DD0F}"/>
              </a:ext>
            </a:extLst>
          </p:cNvPr>
          <p:cNvSpPr>
            <a:spLocks noGrp="1"/>
          </p:cNvSpPr>
          <p:nvPr>
            <p:ph sz="quarter" idx="17"/>
          </p:nvPr>
        </p:nvSpPr>
        <p:spPr>
          <a:xfrm>
            <a:off x="433450" y="5446882"/>
            <a:ext cx="8278750" cy="374906"/>
          </a:xfrm>
        </p:spPr>
        <p:txBody>
          <a:bodyPr wrap="square" lIns="0" tIns="18000" rIns="0" bIns="18000" anchor="ctr" anchorCtr="0">
            <a:spAutoFit/>
          </a:bodyPr>
          <a:lstStyle/>
          <a:p>
            <a:pPr marL="432" indent="0">
              <a:spcBef>
                <a:spcPts val="600"/>
              </a:spcBef>
              <a:buNone/>
            </a:pPr>
            <a:r>
              <a:rPr lang="en-US" sz="2200" noProof="0" dirty="0"/>
              <a:t>Figure 2.5 One horsepower is equal to 33,000 footpounds</a:t>
            </a:r>
          </a:p>
        </p:txBody>
      </p:sp>
      <p:graphicFrame>
        <p:nvGraphicFramePr>
          <p:cNvPr id="36" name="Object 35" descr="Left parenthesis 200 pounds (l b s) times 165 feet right parenthesis.">
            <a:extLst>
              <a:ext uri="{FF2B5EF4-FFF2-40B4-BE49-F238E27FC236}">
                <a16:creationId xmlns:a16="http://schemas.microsoft.com/office/drawing/2014/main" id="{C94CB9AF-8CAD-A8C1-E976-D5A87E85EFA1}"/>
              </a:ext>
            </a:extLst>
          </p:cNvPr>
          <p:cNvGraphicFramePr>
            <a:graphicFrameLocks noChangeAspect="1"/>
          </p:cNvGraphicFramePr>
          <p:nvPr>
            <p:extLst>
              <p:ext uri="{D42A27DB-BD31-4B8C-83A1-F6EECF244321}">
                <p14:modId xmlns:p14="http://schemas.microsoft.com/office/powerpoint/2010/main" val="1559839155"/>
              </p:ext>
            </p:extLst>
          </p:nvPr>
        </p:nvGraphicFramePr>
        <p:xfrm>
          <a:off x="439706" y="5935462"/>
          <a:ext cx="1957126" cy="418787"/>
        </p:xfrm>
        <a:graphic>
          <a:graphicData uri="http://schemas.openxmlformats.org/presentationml/2006/ole">
            <mc:AlternateContent xmlns:mc="http://schemas.openxmlformats.org/markup-compatibility/2006">
              <mc:Choice xmlns:v="urn:schemas-microsoft-com:vml" Requires="v">
                <p:oleObj name="Equation" r:id="rId6" imgW="1168200" imgH="253800" progId="Equation.DSMT4">
                  <p:embed/>
                </p:oleObj>
              </mc:Choice>
              <mc:Fallback>
                <p:oleObj name="Equation" r:id="rId6" imgW="1168200" imgH="253800" progId="Equation.DSMT4">
                  <p:embed/>
                  <p:pic>
                    <p:nvPicPr>
                      <p:cNvPr id="35" name="Object 34">
                        <a:extLst>
                          <a:ext uri="{FF2B5EF4-FFF2-40B4-BE49-F238E27FC236}">
                            <a16:creationId xmlns:a16="http://schemas.microsoft.com/office/drawing/2014/main" id="{616C63DA-3E8A-FC00-20F0-D5717B6649DC}"/>
                          </a:ext>
                        </a:extLst>
                      </p:cNvPr>
                      <p:cNvPicPr>
                        <a:picLocks noChangeAspect="1" noChangeArrowheads="1"/>
                      </p:cNvPicPr>
                      <p:nvPr/>
                    </p:nvPicPr>
                    <p:blipFill>
                      <a:blip r:embed="rId7"/>
                      <a:srcRect/>
                      <a:stretch>
                        <a:fillRect/>
                      </a:stretch>
                    </p:blipFill>
                    <p:spPr bwMode="auto">
                      <a:xfrm>
                        <a:off x="439706" y="5935462"/>
                        <a:ext cx="1957126" cy="418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Content Placeholder 33">
            <a:extLst>
              <a:ext uri="{FF2B5EF4-FFF2-40B4-BE49-F238E27FC236}">
                <a16:creationId xmlns:a16="http://schemas.microsoft.com/office/drawing/2014/main" id="{0DB25A85-677B-BE07-A28C-95BD06420758}"/>
              </a:ext>
            </a:extLst>
          </p:cNvPr>
          <p:cNvSpPr>
            <a:spLocks noGrp="1"/>
          </p:cNvSpPr>
          <p:nvPr>
            <p:ph sz="quarter" idx="18"/>
          </p:nvPr>
        </p:nvSpPr>
        <p:spPr>
          <a:xfrm>
            <a:off x="2486068" y="5968161"/>
            <a:ext cx="2432161" cy="374906"/>
          </a:xfrm>
        </p:spPr>
        <p:txBody>
          <a:bodyPr wrap="square" lIns="0" tIns="18000" rIns="0" bIns="18000" anchor="ctr" anchorCtr="0">
            <a:spAutoFit/>
          </a:bodyPr>
          <a:lstStyle/>
          <a:p>
            <a:pPr marL="0" indent="0">
              <a:buNone/>
            </a:pPr>
            <a:r>
              <a:rPr lang="en-US" sz="2200" noProof="0" dirty="0"/>
              <a:t>of work per minute</a:t>
            </a:r>
          </a:p>
        </p:txBody>
      </p:sp>
    </p:spTree>
    <p:extLst>
      <p:ext uri="{BB962C8B-B14F-4D97-AF65-F5344CB8AC3E}">
        <p14:creationId xmlns:p14="http://schemas.microsoft.com/office/powerpoint/2010/main" val="3459813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Math Formula: Horsepower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math_formula_horsepower">
            <a:hlinkClick r:id="" action="ppaction://media"/>
            <a:extLst>
              <a:ext uri="{FF2B5EF4-FFF2-40B4-BE49-F238E27FC236}">
                <a16:creationId xmlns:a16="http://schemas.microsoft.com/office/drawing/2014/main" id="{B4B7AA86-91CC-E504-BAE7-D9C2598069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208" y="1151823"/>
            <a:ext cx="8885583" cy="4998140"/>
          </a:xfrm>
          <a:prstGeom prst="rect">
            <a:avLst/>
          </a:prstGeom>
        </p:spPr>
      </p:pic>
    </p:spTree>
    <p:extLst>
      <p:ext uri="{BB962C8B-B14F-4D97-AF65-F5344CB8AC3E}">
        <p14:creationId xmlns:p14="http://schemas.microsoft.com/office/powerpoint/2010/main" val="120378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42686" y="207581"/>
            <a:ext cx="8269514" cy="590349"/>
          </a:xfrm>
        </p:spPr>
        <p:txBody>
          <a:bodyPr wrap="square" lIns="0" tIns="18000" rIns="0" bIns="18000" anchor="ctr" anchorCtr="0">
            <a:spAutoFit/>
          </a:bodyPr>
          <a:lstStyle/>
          <a:p>
            <a:r>
              <a:rPr lang="en-US" noProof="0" dirty="0"/>
              <a:t>Question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42686" y="1109710"/>
            <a:ext cx="8269514" cy="405683"/>
          </a:xfrm>
        </p:spPr>
        <p:txBody>
          <a:bodyPr wrap="square" lIns="0" tIns="18000" rIns="0" bIns="18000" anchor="ctr" anchorCtr="0">
            <a:spAutoFit/>
          </a:bodyPr>
          <a:lstStyle/>
          <a:p>
            <a:pPr marL="342000" indent="-342000">
              <a:spcBef>
                <a:spcPts val="600"/>
              </a:spcBef>
            </a:pPr>
            <a:r>
              <a:rPr lang="en-US" sz="2400" noProof="0" dirty="0"/>
              <a:t>Horsepower is which of these? </a:t>
            </a:r>
          </a:p>
        </p:txBody>
      </p:sp>
      <p:sp>
        <p:nvSpPr>
          <p:cNvPr id="3" name="Content Placeholder 2">
            <a:extLst>
              <a:ext uri="{FF2B5EF4-FFF2-40B4-BE49-F238E27FC236}">
                <a16:creationId xmlns:a16="http://schemas.microsoft.com/office/drawing/2014/main" id="{3A19DB6D-E92C-F957-089F-B3C75FE4D373}"/>
              </a:ext>
            </a:extLst>
          </p:cNvPr>
          <p:cNvSpPr>
            <a:spLocks noGrp="1"/>
          </p:cNvSpPr>
          <p:nvPr>
            <p:ph sz="quarter" idx="14"/>
          </p:nvPr>
        </p:nvSpPr>
        <p:spPr>
          <a:xfrm>
            <a:off x="442686" y="1691862"/>
            <a:ext cx="8269514" cy="1744511"/>
          </a:xfrm>
        </p:spPr>
        <p:txBody>
          <a:bodyPr wrap="square" lIns="0" tIns="18000" rIns="0" bIns="18000" anchor="ctr" anchorCtr="0">
            <a:spAutoFit/>
          </a:bodyPr>
          <a:lstStyle/>
          <a:p>
            <a:pPr marL="486918" lvl="1" indent="0">
              <a:buNone/>
            </a:pPr>
            <a:r>
              <a:rPr lang="en-US" sz="2400" noProof="0" dirty="0">
                <a:solidFill>
                  <a:srgbClr val="007FA3"/>
                </a:solidFill>
              </a:rPr>
              <a:t>A. </a:t>
            </a:r>
            <a:r>
              <a:rPr lang="en-US" sz="2400" noProof="0" dirty="0"/>
              <a:t>Rate of doing work</a:t>
            </a:r>
          </a:p>
          <a:p>
            <a:pPr marL="486918" lvl="1" indent="0">
              <a:buNone/>
            </a:pPr>
            <a:r>
              <a:rPr lang="en-US" sz="2400" noProof="0" dirty="0">
                <a:solidFill>
                  <a:srgbClr val="007FA3"/>
                </a:solidFill>
              </a:rPr>
              <a:t>B. </a:t>
            </a:r>
            <a:r>
              <a:rPr lang="en-US" sz="2400" noProof="0" dirty="0"/>
              <a:t>Same as torque</a:t>
            </a:r>
          </a:p>
          <a:p>
            <a:pPr marL="486918" lvl="1" indent="0">
              <a:buNone/>
            </a:pPr>
            <a:r>
              <a:rPr lang="en-US" sz="2400" noProof="0" dirty="0">
                <a:solidFill>
                  <a:srgbClr val="007FA3"/>
                </a:solidFill>
              </a:rPr>
              <a:t>C. </a:t>
            </a:r>
            <a:r>
              <a:rPr lang="en-US" sz="2400" noProof="0" dirty="0"/>
              <a:t>Determines vehicle speed </a:t>
            </a:r>
          </a:p>
          <a:p>
            <a:pPr marL="862013" lvl="1" indent="-376238">
              <a:buNone/>
            </a:pPr>
            <a:r>
              <a:rPr lang="en-US" sz="2400" spc="-300" noProof="0" dirty="0">
                <a:solidFill>
                  <a:srgbClr val="007FA3"/>
                </a:solidFill>
              </a:rPr>
              <a:t>D.  	</a:t>
            </a:r>
            <a:r>
              <a:rPr lang="en-US" sz="2400" spc="-300" noProof="0" dirty="0"/>
              <a:t>R P </a:t>
            </a:r>
            <a:r>
              <a:rPr lang="en-US" sz="2400" noProof="0" dirty="0"/>
              <a:t>M times 5252</a:t>
            </a:r>
          </a:p>
        </p:txBody>
      </p:sp>
    </p:spTree>
    <p:extLst>
      <p:ext uri="{BB962C8B-B14F-4D97-AF65-F5344CB8AC3E}">
        <p14:creationId xmlns:p14="http://schemas.microsoft.com/office/powerpoint/2010/main" val="622127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42686" y="207581"/>
            <a:ext cx="8269514" cy="590349"/>
          </a:xfrm>
        </p:spPr>
        <p:txBody>
          <a:bodyPr wrap="square" lIns="0" tIns="18000" rIns="0" bIns="18000" anchor="ctr" anchorCtr="0">
            <a:spAutoFit/>
          </a:bodyPr>
          <a:lstStyle/>
          <a:p>
            <a:r>
              <a:rPr lang="en-US" noProof="0" dirty="0"/>
              <a:t>Answer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42686" y="1109710"/>
            <a:ext cx="8269514" cy="405683"/>
          </a:xfrm>
        </p:spPr>
        <p:txBody>
          <a:bodyPr wrap="square" lIns="0" tIns="18000" rIns="0" bIns="18000" anchor="ctr" anchorCtr="0">
            <a:spAutoFit/>
          </a:bodyPr>
          <a:lstStyle/>
          <a:p>
            <a:pPr marL="342000" indent="-342000">
              <a:spcBef>
                <a:spcPts val="600"/>
              </a:spcBef>
            </a:pPr>
            <a:r>
              <a:rPr lang="en-US" sz="2400" noProof="0" dirty="0"/>
              <a:t>Horsepower is which of these? </a:t>
            </a:r>
          </a:p>
        </p:txBody>
      </p:sp>
      <p:sp>
        <p:nvSpPr>
          <p:cNvPr id="3" name="Content Placeholder 2">
            <a:extLst>
              <a:ext uri="{FF2B5EF4-FFF2-40B4-BE49-F238E27FC236}">
                <a16:creationId xmlns:a16="http://schemas.microsoft.com/office/drawing/2014/main" id="{3A19DB6D-E92C-F957-089F-B3C75FE4D373}"/>
              </a:ext>
            </a:extLst>
          </p:cNvPr>
          <p:cNvSpPr>
            <a:spLocks noGrp="1"/>
          </p:cNvSpPr>
          <p:nvPr>
            <p:ph sz="quarter" idx="14"/>
          </p:nvPr>
        </p:nvSpPr>
        <p:spPr>
          <a:xfrm>
            <a:off x="442686" y="1668551"/>
            <a:ext cx="8269514" cy="405683"/>
          </a:xfrm>
        </p:spPr>
        <p:txBody>
          <a:bodyPr wrap="square" lIns="0" tIns="18000" rIns="0" bIns="18000" anchor="ctr" anchorCtr="0">
            <a:spAutoFit/>
          </a:bodyPr>
          <a:lstStyle/>
          <a:p>
            <a:pPr marL="486918" lvl="1" indent="0">
              <a:buNone/>
              <a:defRPr/>
            </a:pPr>
            <a:r>
              <a:rPr kumimoji="0" lang="en-US" sz="2400" b="0" i="0" u="none" strike="noStrike" kern="0" cap="none" spc="0" normalizeH="0" baseline="0" noProof="0" dirty="0">
                <a:ln>
                  <a:noFill/>
                </a:ln>
                <a:solidFill>
                  <a:srgbClr val="007FA3"/>
                </a:solidFill>
                <a:effectLst/>
                <a:uLnTx/>
                <a:uFillTx/>
                <a:latin typeface="Arial"/>
                <a:cs typeface="Arial"/>
                <a:sym typeface="Arial"/>
              </a:rPr>
              <a:t>A. </a:t>
            </a:r>
            <a:r>
              <a:rPr kumimoji="0" lang="en-US" sz="2400" b="0" i="0" u="none" strike="noStrike" kern="0" cap="none" spc="0" normalizeH="0" baseline="0" noProof="0" dirty="0">
                <a:ln>
                  <a:noFill/>
                </a:ln>
                <a:solidFill>
                  <a:srgbClr val="000000"/>
                </a:solidFill>
                <a:effectLst/>
                <a:uLnTx/>
                <a:uFillTx/>
                <a:latin typeface="Arial"/>
                <a:cs typeface="Arial"/>
                <a:sym typeface="Arial"/>
              </a:rPr>
              <a:t>Rate of doing work</a:t>
            </a:r>
          </a:p>
        </p:txBody>
      </p:sp>
    </p:spTree>
    <p:extLst>
      <p:ext uri="{BB962C8B-B14F-4D97-AF65-F5344CB8AC3E}">
        <p14:creationId xmlns:p14="http://schemas.microsoft.com/office/powerpoint/2010/main" val="2424916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33450" y="208773"/>
            <a:ext cx="8278750" cy="590349"/>
          </a:xfrm>
        </p:spPr>
        <p:txBody>
          <a:bodyPr wrap="square" lIns="18000" tIns="18000" rIns="18000" bIns="18000" anchor="ctr" anchorCtr="0">
            <a:spAutoFit/>
          </a:bodyPr>
          <a:lstStyle/>
          <a:p>
            <a:r>
              <a:rPr lang="en-US" noProof="0" dirty="0"/>
              <a:t>Gears </a:t>
            </a:r>
            <a:r>
              <a:rPr lang="en-US" sz="2800" noProof="0" dirty="0"/>
              <a:t>(1 of 2)</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33450" y="1049970"/>
            <a:ext cx="8278750" cy="3645032"/>
          </a:xfrm>
        </p:spPr>
        <p:txBody>
          <a:bodyPr wrap="square" lIns="0" tIns="18000" rIns="0" bIns="18000" anchor="ctr" anchorCtr="0">
            <a:spAutoFit/>
          </a:bodyPr>
          <a:lstStyle/>
          <a:p>
            <a:pPr marL="342000" indent="-342000">
              <a:spcBef>
                <a:spcPts val="600"/>
              </a:spcBef>
            </a:pPr>
            <a:r>
              <a:rPr lang="en-US" sz="2400" noProof="0" dirty="0"/>
              <a:t>Used to increase </a:t>
            </a:r>
            <a:r>
              <a:rPr lang="en-US" sz="2400" dirty="0"/>
              <a:t>t</a:t>
            </a:r>
            <a:r>
              <a:rPr lang="en-US" sz="2400" noProof="0" dirty="0"/>
              <a:t>orque</a:t>
            </a:r>
          </a:p>
          <a:p>
            <a:pPr marL="342000" indent="-342000">
              <a:spcBef>
                <a:spcPts val="600"/>
              </a:spcBef>
            </a:pPr>
            <a:r>
              <a:rPr lang="en-US" sz="2400" noProof="0" dirty="0"/>
              <a:t>Types</a:t>
            </a:r>
          </a:p>
          <a:p>
            <a:pPr lvl="1" indent="-342000"/>
            <a:r>
              <a:rPr lang="en-US" sz="2400" noProof="0" dirty="0"/>
              <a:t>Spur gears</a:t>
            </a:r>
          </a:p>
          <a:p>
            <a:pPr lvl="1" indent="-342000"/>
            <a:r>
              <a:rPr lang="en-US" sz="2400" noProof="0" dirty="0"/>
              <a:t>Helical gear</a:t>
            </a:r>
          </a:p>
          <a:p>
            <a:pPr lvl="1" indent="-342000"/>
            <a:r>
              <a:rPr lang="en-US" sz="2400" noProof="0" dirty="0"/>
              <a:t>Bevel gears</a:t>
            </a:r>
          </a:p>
          <a:p>
            <a:pPr lvl="1" indent="-342000"/>
            <a:r>
              <a:rPr lang="en-US" sz="2400" noProof="0" dirty="0"/>
              <a:t>Spiral bevel gears</a:t>
            </a:r>
          </a:p>
          <a:p>
            <a:pPr lvl="1" indent="-342000"/>
            <a:r>
              <a:rPr lang="en-US" sz="2400" noProof="0" dirty="0"/>
              <a:t>Hypoid gear</a:t>
            </a:r>
          </a:p>
          <a:p>
            <a:pPr lvl="1" indent="-342000"/>
            <a:r>
              <a:rPr lang="en-US" sz="2400" noProof="0" dirty="0"/>
              <a:t>Worm gear (used in speed sensor drives)</a:t>
            </a:r>
          </a:p>
        </p:txBody>
      </p:sp>
    </p:spTree>
    <p:extLst>
      <p:ext uri="{BB962C8B-B14F-4D97-AF65-F5344CB8AC3E}">
        <p14:creationId xmlns:p14="http://schemas.microsoft.com/office/powerpoint/2010/main" val="3925662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150" y="209927"/>
            <a:ext cx="8266050" cy="590349"/>
          </a:xfrm>
        </p:spPr>
        <p:txBody>
          <a:bodyPr wrap="square" lIns="0" tIns="18000" rIns="0" bIns="18000" anchor="ctr" anchorCtr="0">
            <a:spAutoFit/>
          </a:bodyPr>
          <a:lstStyle/>
          <a:p>
            <a:r>
              <a:rPr lang="en-US" noProof="0" dirty="0"/>
              <a:t>Learning Objectives </a:t>
            </a:r>
            <a:r>
              <a:rPr lang="en-US" sz="2800" noProof="0" dirty="0"/>
              <a:t>(1 of 1)</a:t>
            </a:r>
          </a:p>
        </p:txBody>
      </p:sp>
      <p:sp>
        <p:nvSpPr>
          <p:cNvPr id="3" name="Content Placeholder 2"/>
          <p:cNvSpPr>
            <a:spLocks noGrp="1"/>
          </p:cNvSpPr>
          <p:nvPr>
            <p:ph idx="4294967295"/>
          </p:nvPr>
        </p:nvSpPr>
        <p:spPr>
          <a:xfrm>
            <a:off x="444500" y="1091085"/>
            <a:ext cx="8267700" cy="3198756"/>
          </a:xfrm>
          <a:prstGeom prst="rect">
            <a:avLst/>
          </a:prstGeom>
          <a:noFill/>
        </p:spPr>
        <p:txBody>
          <a:bodyPr wrap="square" lIns="0" tIns="18000" rIns="0" bIns="18000" anchor="ctr" anchorCtr="0">
            <a:spAutoFit/>
          </a:bodyPr>
          <a:lstStyle/>
          <a:p>
            <a:pPr marL="521208" indent="-521208">
              <a:buNone/>
            </a:pPr>
            <a:r>
              <a:rPr lang="en-US" sz="2400" b="1" noProof="0" dirty="0">
                <a:solidFill>
                  <a:srgbClr val="007FA3"/>
                </a:solidFill>
              </a:rPr>
              <a:t>2.1</a:t>
            </a:r>
            <a:r>
              <a:rPr lang="en-US" sz="2400" b="1" noProof="0" dirty="0">
                <a:solidFill>
                  <a:srgbClr val="005A70"/>
                </a:solidFill>
              </a:rPr>
              <a:t> </a:t>
            </a:r>
            <a:r>
              <a:rPr lang="en-US" sz="2400" noProof="0" dirty="0"/>
              <a:t>Define torque, and explain the relationship between torque and horsepower.</a:t>
            </a:r>
          </a:p>
          <a:p>
            <a:pPr marL="521208" indent="-521208">
              <a:buNone/>
            </a:pPr>
            <a:r>
              <a:rPr lang="en-US" sz="2400" b="1" noProof="0" dirty="0">
                <a:solidFill>
                  <a:srgbClr val="007FA3"/>
                </a:solidFill>
              </a:rPr>
              <a:t>2.2 </a:t>
            </a:r>
            <a:r>
              <a:rPr lang="en-US" sz="2400" noProof="0" dirty="0"/>
              <a:t>Describe the various gear types and their effect on speed, torque, and direction of rotation.</a:t>
            </a:r>
          </a:p>
          <a:p>
            <a:pPr marL="521208" indent="-521208">
              <a:buNone/>
            </a:pPr>
            <a:r>
              <a:rPr lang="en-US" sz="2400" b="1" noProof="0" dirty="0">
                <a:solidFill>
                  <a:srgbClr val="007FA3"/>
                </a:solidFill>
              </a:rPr>
              <a:t>2.3</a:t>
            </a:r>
            <a:r>
              <a:rPr lang="en-US" sz="2400" b="1" noProof="0" dirty="0">
                <a:solidFill>
                  <a:srgbClr val="005A70"/>
                </a:solidFill>
              </a:rPr>
              <a:t> </a:t>
            </a:r>
            <a:r>
              <a:rPr lang="en-US" sz="2400" noProof="0" dirty="0"/>
              <a:t>Explain gear ratios and their effect on vehicle operation.</a:t>
            </a:r>
          </a:p>
          <a:p>
            <a:pPr marL="521208" indent="-521208">
              <a:buNone/>
            </a:pPr>
            <a:r>
              <a:rPr lang="en-US" sz="2400" b="1" noProof="0" dirty="0">
                <a:solidFill>
                  <a:srgbClr val="007FA3"/>
                </a:solidFill>
              </a:rPr>
              <a:t>2.4</a:t>
            </a:r>
            <a:r>
              <a:rPr lang="en-US" sz="2400" b="1" noProof="0" dirty="0">
                <a:solidFill>
                  <a:srgbClr val="005A70"/>
                </a:solidFill>
              </a:rPr>
              <a:t> </a:t>
            </a:r>
            <a:r>
              <a:rPr lang="en-US" sz="2400" noProof="0" dirty="0"/>
              <a:t>Discuss the types of manual transmissions and transaxles that are currently in use.</a:t>
            </a:r>
          </a:p>
        </p:txBody>
      </p:sp>
    </p:spTree>
    <p:extLst>
      <p:ext uri="{BB962C8B-B14F-4D97-AF65-F5344CB8AC3E}">
        <p14:creationId xmlns:p14="http://schemas.microsoft.com/office/powerpoint/2010/main" val="3117612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6702" y="207581"/>
            <a:ext cx="8265498" cy="590349"/>
          </a:xfrm>
        </p:spPr>
        <p:txBody>
          <a:bodyPr wrap="square" lIns="0" tIns="18000" rIns="0" bIns="18000" anchor="ctr">
            <a:spAutoFit/>
          </a:bodyPr>
          <a:lstStyle/>
          <a:p>
            <a:r>
              <a:rPr lang="en-US" noProof="0" dirty="0"/>
              <a:t>Figure 2.6</a:t>
            </a:r>
          </a:p>
        </p:txBody>
      </p:sp>
      <p:sp>
        <p:nvSpPr>
          <p:cNvPr id="10" name="Content Placeholder 9">
            <a:extLst>
              <a:ext uri="{FF2B5EF4-FFF2-40B4-BE49-F238E27FC236}">
                <a16:creationId xmlns:a16="http://schemas.microsoft.com/office/drawing/2014/main" id="{4D83705C-CC4A-2785-A6C2-04B3F1D36CCE}"/>
              </a:ext>
            </a:extLst>
          </p:cNvPr>
          <p:cNvSpPr>
            <a:spLocks noGrp="1"/>
          </p:cNvSpPr>
          <p:nvPr>
            <p:ph sz="quarter" idx="13"/>
          </p:nvPr>
        </p:nvSpPr>
        <p:spPr>
          <a:xfrm>
            <a:off x="433450" y="1097839"/>
            <a:ext cx="8278750" cy="405683"/>
          </a:xfrm>
        </p:spPr>
        <p:txBody>
          <a:bodyPr wrap="square" lIns="0" tIns="18000" rIns="0" bIns="18000" anchor="ctr">
            <a:spAutoFit/>
          </a:bodyPr>
          <a:lstStyle/>
          <a:p>
            <a:pPr marL="0" indent="0">
              <a:buNone/>
            </a:pPr>
            <a:r>
              <a:rPr lang="en-US" sz="2400" noProof="0" dirty="0"/>
              <a:t>Gear Pitch</a:t>
            </a:r>
          </a:p>
        </p:txBody>
      </p:sp>
      <p:pic>
        <p:nvPicPr>
          <p:cNvPr id="4" name="Picture 3" descr="The figure contains two parts.&#10;Long description is available in notes, Press F6.">
            <a:extLst>
              <a:ext uri="{FF2B5EF4-FFF2-40B4-BE49-F238E27FC236}">
                <a16:creationId xmlns:a16="http://schemas.microsoft.com/office/drawing/2014/main" id="{102C8CE6-22E0-96A7-5381-0722E2349229}"/>
              </a:ext>
            </a:extLst>
          </p:cNvPr>
          <p:cNvPicPr>
            <a:picLocks noChangeAspect="1"/>
          </p:cNvPicPr>
          <p:nvPr/>
        </p:nvPicPr>
        <p:blipFill rotWithShape="1">
          <a:blip r:embed="rId3"/>
          <a:srcRect b="3918"/>
          <a:stretch/>
        </p:blipFill>
        <p:spPr>
          <a:xfrm>
            <a:off x="2990596" y="1649145"/>
            <a:ext cx="3189310" cy="3381353"/>
          </a:xfrm>
          <a:prstGeom prst="rect">
            <a:avLst/>
          </a:prstGeom>
        </p:spPr>
      </p:pic>
      <p:sp>
        <p:nvSpPr>
          <p:cNvPr id="11" name="Content Placeholder 10">
            <a:extLst>
              <a:ext uri="{FF2B5EF4-FFF2-40B4-BE49-F238E27FC236}">
                <a16:creationId xmlns:a16="http://schemas.microsoft.com/office/drawing/2014/main" id="{7E35B52F-D8D8-3B7E-6A11-A456C55AC7E2}"/>
              </a:ext>
            </a:extLst>
          </p:cNvPr>
          <p:cNvSpPr>
            <a:spLocks noGrp="1"/>
          </p:cNvSpPr>
          <p:nvPr>
            <p:ph sz="quarter" idx="14"/>
          </p:nvPr>
        </p:nvSpPr>
        <p:spPr>
          <a:xfrm>
            <a:off x="433450" y="5200405"/>
            <a:ext cx="8278750" cy="1144347"/>
          </a:xfrm>
        </p:spPr>
        <p:txBody>
          <a:bodyPr wrap="square" lIns="0" tIns="18000" rIns="0" bIns="18000" anchor="ctr">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The pitch diameter is the effective diameter of the gear. Note how the contact points slide on the gear teeth as they move in and out of contact</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1850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3450" y="208773"/>
            <a:ext cx="8278750" cy="590349"/>
          </a:xfrm>
        </p:spPr>
        <p:txBody>
          <a:bodyPr wrap="square" lIns="0" tIns="18000" rIns="0" bIns="18000" anchor="ctr" anchorCtr="0">
            <a:spAutoFit/>
          </a:bodyPr>
          <a:lstStyle/>
          <a:p>
            <a:r>
              <a:rPr lang="en-US" noProof="0" dirty="0"/>
              <a:t>Figure 2.7 </a:t>
            </a:r>
            <a:r>
              <a:rPr lang="en-US" sz="2800" noProof="0" dirty="0"/>
              <a:t>(1 of 2)</a:t>
            </a:r>
          </a:p>
        </p:txBody>
      </p:sp>
      <p:sp>
        <p:nvSpPr>
          <p:cNvPr id="14" name="Content Placeholder 13">
            <a:extLst>
              <a:ext uri="{FF2B5EF4-FFF2-40B4-BE49-F238E27FC236}">
                <a16:creationId xmlns:a16="http://schemas.microsoft.com/office/drawing/2014/main" id="{362F8559-AD2B-3B4C-E8D9-15557E556CA8}"/>
              </a:ext>
            </a:extLst>
          </p:cNvPr>
          <p:cNvSpPr>
            <a:spLocks noGrp="1"/>
          </p:cNvSpPr>
          <p:nvPr>
            <p:ph sz="quarter" idx="13"/>
          </p:nvPr>
        </p:nvSpPr>
        <p:spPr>
          <a:xfrm>
            <a:off x="433450" y="1105777"/>
            <a:ext cx="8278750" cy="405683"/>
          </a:xfrm>
        </p:spPr>
        <p:txBody>
          <a:bodyPr wrap="square" lIns="0" tIns="18000" rIns="0" bIns="18000" anchor="ctr" anchorCtr="0">
            <a:spAutoFit/>
          </a:bodyPr>
          <a:lstStyle/>
          <a:p>
            <a:pPr marL="0" indent="0">
              <a:buNone/>
            </a:pPr>
            <a:r>
              <a:rPr lang="en-US" sz="2400" noProof="0" dirty="0"/>
              <a:t>External Internal Gears</a:t>
            </a:r>
          </a:p>
        </p:txBody>
      </p:sp>
      <p:pic>
        <p:nvPicPr>
          <p:cNvPr id="4" name="Picture 3" descr="There are two parts to the figure.&#10;Long description 1 is available in notes, Press F6.">
            <a:extLst>
              <a:ext uri="{FF2B5EF4-FFF2-40B4-BE49-F238E27FC236}">
                <a16:creationId xmlns:a16="http://schemas.microsoft.com/office/drawing/2014/main" id="{39BEBFD1-93F5-BFD1-5DE3-FA990514F1FC}"/>
              </a:ext>
            </a:extLst>
          </p:cNvPr>
          <p:cNvPicPr>
            <a:picLocks noChangeAspect="1"/>
          </p:cNvPicPr>
          <p:nvPr/>
        </p:nvPicPr>
        <p:blipFill rotWithShape="1">
          <a:blip r:embed="rId3"/>
          <a:srcRect b="7629"/>
          <a:stretch/>
        </p:blipFill>
        <p:spPr>
          <a:xfrm>
            <a:off x="1265046" y="1845361"/>
            <a:ext cx="3274358" cy="2607369"/>
          </a:xfrm>
          <a:prstGeom prst="rect">
            <a:avLst/>
          </a:prstGeom>
        </p:spPr>
      </p:pic>
      <p:pic>
        <p:nvPicPr>
          <p:cNvPr id="7" name="Picture 6" descr="There are two parts to the figure.&#10;Long description 2 is available in notes, Press F6.">
            <a:extLst>
              <a:ext uri="{FF2B5EF4-FFF2-40B4-BE49-F238E27FC236}">
                <a16:creationId xmlns:a16="http://schemas.microsoft.com/office/drawing/2014/main" id="{84819B6A-6EDD-58C6-547A-E9908CC865B0}"/>
              </a:ext>
            </a:extLst>
          </p:cNvPr>
          <p:cNvPicPr>
            <a:picLocks noChangeAspect="1"/>
          </p:cNvPicPr>
          <p:nvPr/>
        </p:nvPicPr>
        <p:blipFill rotWithShape="1">
          <a:blip r:embed="rId4"/>
          <a:srcRect b="5121"/>
          <a:stretch/>
        </p:blipFill>
        <p:spPr>
          <a:xfrm>
            <a:off x="5014960" y="1656157"/>
            <a:ext cx="2453635" cy="3035478"/>
          </a:xfrm>
          <a:prstGeom prst="rect">
            <a:avLst/>
          </a:prstGeom>
        </p:spPr>
      </p:pic>
      <p:sp>
        <p:nvSpPr>
          <p:cNvPr id="15" name="Content Placeholder 14">
            <a:extLst>
              <a:ext uri="{FF2B5EF4-FFF2-40B4-BE49-F238E27FC236}">
                <a16:creationId xmlns:a16="http://schemas.microsoft.com/office/drawing/2014/main" id="{CAFAF705-395D-2AD7-2972-26DCD032F77C}"/>
              </a:ext>
            </a:extLst>
          </p:cNvPr>
          <p:cNvSpPr>
            <a:spLocks noGrp="1"/>
          </p:cNvSpPr>
          <p:nvPr>
            <p:ph sz="quarter" idx="14"/>
          </p:nvPr>
        </p:nvSpPr>
        <p:spPr>
          <a:xfrm>
            <a:off x="442686" y="4828641"/>
            <a:ext cx="8269514" cy="1513679"/>
          </a:xfrm>
        </p:spPr>
        <p:txBody>
          <a:bodyPr wrap="square" lIns="0" tIns="18000" rIns="0" bIns="18000" anchor="ctr" anchorCtr="0">
            <a:spAutoFit/>
          </a:bodyPr>
          <a:lstStyle/>
          <a:p>
            <a:pPr marL="0" indent="0">
              <a:spcBef>
                <a:spcPts val="600"/>
              </a:spcBef>
              <a:buNone/>
            </a:pPr>
            <a:r>
              <a:rPr lang="en-US" sz="2400" dirty="0">
                <a:latin typeface="Arial" panose="020B0604020202020204" pitchFamily="34" charset="0"/>
                <a:ea typeface="Verdana" panose="020B0604030504040204" pitchFamily="34" charset="0"/>
                <a:cs typeface="Arial" panose="020B0604020202020204" pitchFamily="34" charset="0"/>
              </a:rPr>
              <a:t>(a) When one external gear drives another, the direction of rotation is always reversed. (b) When an external gear drives an internal gear, the two gears will rotate in the same direction.</a:t>
            </a:r>
            <a:endParaRPr lang="en-US" sz="2400" noProof="0"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670157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Internal &amp; External Gear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i_x_gearset">
            <a:hlinkClick r:id="" action="ppaction://media"/>
            <a:extLst>
              <a:ext uri="{FF2B5EF4-FFF2-40B4-BE49-F238E27FC236}">
                <a16:creationId xmlns:a16="http://schemas.microsoft.com/office/drawing/2014/main" id="{F7B3B2DD-8C0A-9C1A-271C-EBC828EA2F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778" y="1192695"/>
            <a:ext cx="8966444" cy="5043625"/>
          </a:xfrm>
          <a:prstGeom prst="rect">
            <a:avLst/>
          </a:prstGeom>
        </p:spPr>
      </p:pic>
    </p:spTree>
    <p:extLst>
      <p:ext uri="{BB962C8B-B14F-4D97-AF65-F5344CB8AC3E}">
        <p14:creationId xmlns:p14="http://schemas.microsoft.com/office/powerpoint/2010/main" val="61028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3450" y="208774"/>
            <a:ext cx="8278750" cy="590349"/>
          </a:xfrm>
        </p:spPr>
        <p:txBody>
          <a:bodyPr wrap="square" lIns="0" tIns="18000" rIns="0" bIns="18000" anchor="ctr" anchorCtr="0">
            <a:spAutoFit/>
          </a:bodyPr>
          <a:lstStyle/>
          <a:p>
            <a:r>
              <a:rPr lang="en-US" noProof="0" dirty="0"/>
              <a:t>Gears </a:t>
            </a:r>
            <a:r>
              <a:rPr lang="en-US" sz="2800" noProof="0" dirty="0"/>
              <a:t>(2 of 2)</a:t>
            </a:r>
            <a:endParaRPr lang="en-US" sz="2000" noProof="0" dirty="0"/>
          </a:p>
        </p:txBody>
      </p:sp>
      <p:pic>
        <p:nvPicPr>
          <p:cNvPr id="4" name="Picture 3" descr="Two gear shafts are shown with the gear teeth interlocked. Both the shafts have gear teeth parallel to the shaft, but the shafts are in opposite directions.">
            <a:extLst>
              <a:ext uri="{FF2B5EF4-FFF2-40B4-BE49-F238E27FC236}">
                <a16:creationId xmlns:a16="http://schemas.microsoft.com/office/drawing/2014/main" id="{3E6FD68B-45BE-8167-B60E-8CF5D96F51DA}"/>
              </a:ext>
            </a:extLst>
          </p:cNvPr>
          <p:cNvPicPr>
            <a:picLocks noChangeAspect="1"/>
          </p:cNvPicPr>
          <p:nvPr/>
        </p:nvPicPr>
        <p:blipFill rotWithShape="1">
          <a:blip r:embed="rId3"/>
          <a:srcRect b="7048"/>
          <a:stretch/>
        </p:blipFill>
        <p:spPr>
          <a:xfrm>
            <a:off x="450186" y="1433623"/>
            <a:ext cx="3817396" cy="2723723"/>
          </a:xfrm>
          <a:prstGeom prst="rect">
            <a:avLst/>
          </a:prstGeom>
        </p:spPr>
      </p:pic>
      <p:sp>
        <p:nvSpPr>
          <p:cNvPr id="9" name="Content Placeholder 8">
            <a:extLst>
              <a:ext uri="{FF2B5EF4-FFF2-40B4-BE49-F238E27FC236}">
                <a16:creationId xmlns:a16="http://schemas.microsoft.com/office/drawing/2014/main" id="{CDD9FB48-D4F7-3C48-0B0D-B76286F724BD}"/>
              </a:ext>
            </a:extLst>
          </p:cNvPr>
          <p:cNvSpPr>
            <a:spLocks noGrp="1"/>
          </p:cNvSpPr>
          <p:nvPr>
            <p:ph sz="quarter" idx="13"/>
          </p:nvPr>
        </p:nvSpPr>
        <p:spPr>
          <a:xfrm>
            <a:off x="4583875" y="1103872"/>
            <a:ext cx="4128325" cy="2190788"/>
          </a:xfrm>
        </p:spPr>
        <p:txBody>
          <a:bodyPr wrap="square" lIns="0" tIns="18000" rIns="0" bIns="18000" anchor="ctr" anchorCtr="0">
            <a:spAutoFit/>
          </a:bodyPr>
          <a:lstStyle/>
          <a:p>
            <a:pPr marL="342000" indent="-342000">
              <a:spcBef>
                <a:spcPts val="600"/>
              </a:spcBef>
            </a:pPr>
            <a:r>
              <a:rPr lang="en-US" sz="2400" noProof="0" dirty="0"/>
              <a:t>Gear Types</a:t>
            </a:r>
          </a:p>
          <a:p>
            <a:pPr lvl="1" indent="-342000"/>
            <a:r>
              <a:rPr lang="en-US" sz="2400" noProof="0" dirty="0"/>
              <a:t>Spur</a:t>
            </a:r>
          </a:p>
          <a:p>
            <a:pPr lvl="2" indent="-342000"/>
            <a:r>
              <a:rPr lang="en-US" sz="2400" noProof="0" dirty="0"/>
              <a:t>Straight teeth</a:t>
            </a:r>
          </a:p>
          <a:p>
            <a:pPr lvl="1" indent="-342000"/>
            <a:r>
              <a:rPr lang="en-US" sz="2400" noProof="0" dirty="0"/>
              <a:t>Helical</a:t>
            </a:r>
          </a:p>
          <a:p>
            <a:pPr lvl="2" indent="-342000"/>
            <a:r>
              <a:rPr lang="en-US" sz="2400" noProof="0" dirty="0"/>
              <a:t>Teeth cut spiral</a:t>
            </a:r>
          </a:p>
        </p:txBody>
      </p:sp>
      <p:pic>
        <p:nvPicPr>
          <p:cNvPr id="7" name="Picture 6" descr="The helical gear is shown with two gear wheels interlocked at one position. The axial thrust of the driving gear is shown in the opposite direction to the axial thrust of the driven gear.">
            <a:extLst>
              <a:ext uri="{FF2B5EF4-FFF2-40B4-BE49-F238E27FC236}">
                <a16:creationId xmlns:a16="http://schemas.microsoft.com/office/drawing/2014/main" id="{E2595C35-759B-8CED-4FA9-57A910855DAD}"/>
              </a:ext>
            </a:extLst>
          </p:cNvPr>
          <p:cNvPicPr>
            <a:picLocks noChangeAspect="1"/>
          </p:cNvPicPr>
          <p:nvPr/>
        </p:nvPicPr>
        <p:blipFill rotWithShape="1">
          <a:blip r:embed="rId4"/>
          <a:srcRect b="8578"/>
          <a:stretch/>
        </p:blipFill>
        <p:spPr>
          <a:xfrm>
            <a:off x="450053" y="4689954"/>
            <a:ext cx="4692318" cy="1654765"/>
          </a:xfrm>
          <a:prstGeom prst="rect">
            <a:avLst/>
          </a:prstGeom>
        </p:spPr>
      </p:pic>
    </p:spTree>
    <p:extLst>
      <p:ext uri="{BB962C8B-B14F-4D97-AF65-F5344CB8AC3E}">
        <p14:creationId xmlns:p14="http://schemas.microsoft.com/office/powerpoint/2010/main" val="2644312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3450" y="208771"/>
            <a:ext cx="8278750" cy="590349"/>
          </a:xfrm>
        </p:spPr>
        <p:txBody>
          <a:bodyPr wrap="square" lIns="0" tIns="18000" rIns="0" bIns="18000" anchor="ctr" anchorCtr="0">
            <a:spAutoFit/>
          </a:bodyPr>
          <a:lstStyle/>
          <a:p>
            <a:r>
              <a:rPr lang="en-US" noProof="0" dirty="0"/>
              <a:t>Figure 2.7 </a:t>
            </a:r>
            <a:r>
              <a:rPr lang="en-US" sz="2800" noProof="0" dirty="0"/>
              <a:t>(2 of 2)</a:t>
            </a:r>
          </a:p>
        </p:txBody>
      </p:sp>
      <p:sp>
        <p:nvSpPr>
          <p:cNvPr id="7" name="Content Placeholder 6">
            <a:extLst>
              <a:ext uri="{FF2B5EF4-FFF2-40B4-BE49-F238E27FC236}">
                <a16:creationId xmlns:a16="http://schemas.microsoft.com/office/drawing/2014/main" id="{243FF1D8-E8C5-DE4E-C170-891D05482B70}"/>
              </a:ext>
            </a:extLst>
          </p:cNvPr>
          <p:cNvSpPr>
            <a:spLocks noGrp="1"/>
          </p:cNvSpPr>
          <p:nvPr>
            <p:ph sz="quarter" idx="13"/>
          </p:nvPr>
        </p:nvSpPr>
        <p:spPr>
          <a:xfrm>
            <a:off x="433450" y="1105779"/>
            <a:ext cx="8229600" cy="405683"/>
          </a:xfrm>
        </p:spPr>
        <p:txBody>
          <a:bodyPr lIns="0" tIns="18000" rIns="0" bIns="18000" anchor="ctr" anchorCtr="0">
            <a:spAutoFit/>
          </a:bodyPr>
          <a:lstStyle/>
          <a:p>
            <a:pPr marL="0" indent="0">
              <a:buNone/>
            </a:pPr>
            <a:r>
              <a:rPr lang="en-US" sz="2400" noProof="0" dirty="0"/>
              <a:t>External Internal Gears </a:t>
            </a:r>
          </a:p>
        </p:txBody>
      </p:sp>
      <p:pic>
        <p:nvPicPr>
          <p:cNvPr id="4" name="Picture 3" descr="Two gear shafts are shown with the gear teeth interlocked. Both the shafts have gear teeth parallel to the shaft, but the shafts are in opposite directions.  ">
            <a:extLst>
              <a:ext uri="{FF2B5EF4-FFF2-40B4-BE49-F238E27FC236}">
                <a16:creationId xmlns:a16="http://schemas.microsoft.com/office/drawing/2014/main" id="{826FA912-41C2-0E39-11DF-0DC2E33FDE67}"/>
              </a:ext>
            </a:extLst>
          </p:cNvPr>
          <p:cNvPicPr>
            <a:picLocks noChangeAspect="1"/>
          </p:cNvPicPr>
          <p:nvPr/>
        </p:nvPicPr>
        <p:blipFill rotWithShape="1">
          <a:blip r:embed="rId3"/>
          <a:srcRect b="7558"/>
          <a:stretch/>
        </p:blipFill>
        <p:spPr>
          <a:xfrm>
            <a:off x="2275727" y="1726525"/>
            <a:ext cx="4619050" cy="3277602"/>
          </a:xfrm>
          <a:prstGeom prst="rect">
            <a:avLst/>
          </a:prstGeom>
        </p:spPr>
      </p:pic>
      <p:sp>
        <p:nvSpPr>
          <p:cNvPr id="8" name="Content Placeholder 7">
            <a:extLst>
              <a:ext uri="{FF2B5EF4-FFF2-40B4-BE49-F238E27FC236}">
                <a16:creationId xmlns:a16="http://schemas.microsoft.com/office/drawing/2014/main" id="{EB68A9E3-8F69-BBB0-B81B-2AD6E7D5992C}"/>
              </a:ext>
            </a:extLst>
          </p:cNvPr>
          <p:cNvSpPr>
            <a:spLocks noGrp="1"/>
          </p:cNvSpPr>
          <p:nvPr>
            <p:ph sz="quarter" idx="14"/>
          </p:nvPr>
        </p:nvSpPr>
        <p:spPr>
          <a:xfrm>
            <a:off x="433450" y="5194598"/>
            <a:ext cx="8278750" cy="1144347"/>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The teeth of a spur gear are cut parallel to the shaft, and this produces a straight pressure between the driving and the driven gear teeth.</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6628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3450" y="208771"/>
            <a:ext cx="8278750" cy="590349"/>
          </a:xfrm>
        </p:spPr>
        <p:txBody>
          <a:bodyPr wrap="square" lIns="0" tIns="18000" rIns="0" bIns="18000" anchor="ctr" anchorCtr="0">
            <a:spAutoFit/>
          </a:bodyPr>
          <a:lstStyle/>
          <a:p>
            <a:r>
              <a:rPr lang="en-US" noProof="0" dirty="0"/>
              <a:t>Figure 2.10</a:t>
            </a:r>
          </a:p>
        </p:txBody>
      </p:sp>
      <p:sp>
        <p:nvSpPr>
          <p:cNvPr id="7" name="Content Placeholder 6">
            <a:extLst>
              <a:ext uri="{FF2B5EF4-FFF2-40B4-BE49-F238E27FC236}">
                <a16:creationId xmlns:a16="http://schemas.microsoft.com/office/drawing/2014/main" id="{243FF1D8-E8C5-DE4E-C170-891D05482B70}"/>
              </a:ext>
            </a:extLst>
          </p:cNvPr>
          <p:cNvSpPr>
            <a:spLocks noGrp="1"/>
          </p:cNvSpPr>
          <p:nvPr>
            <p:ph sz="quarter" idx="13"/>
          </p:nvPr>
        </p:nvSpPr>
        <p:spPr>
          <a:xfrm>
            <a:off x="433450" y="1105779"/>
            <a:ext cx="8278750" cy="405683"/>
          </a:xfrm>
        </p:spPr>
        <p:txBody>
          <a:bodyPr wrap="square" lIns="0" tIns="18000" rIns="0" bIns="18000" anchor="ctr" anchorCtr="0">
            <a:spAutoFit/>
          </a:bodyPr>
          <a:lstStyle/>
          <a:p>
            <a:pPr marL="0" indent="0">
              <a:buNone/>
            </a:pPr>
            <a:r>
              <a:rPr lang="en-US" sz="2400" noProof="0" dirty="0"/>
              <a:t>Helical Gears</a:t>
            </a:r>
          </a:p>
        </p:txBody>
      </p:sp>
      <p:pic>
        <p:nvPicPr>
          <p:cNvPr id="4" name="Picture 3" descr="The helical gear is shown with two gear wheels interlocked at one position. The axial thrust of the driving gear is shown in the opposite direction to the axial thrust of the driven gear.">
            <a:extLst>
              <a:ext uri="{FF2B5EF4-FFF2-40B4-BE49-F238E27FC236}">
                <a16:creationId xmlns:a16="http://schemas.microsoft.com/office/drawing/2014/main" id="{6CC0E0B1-8269-5F8C-BDE3-936041951C67}"/>
              </a:ext>
            </a:extLst>
          </p:cNvPr>
          <p:cNvPicPr>
            <a:picLocks noChangeAspect="1"/>
          </p:cNvPicPr>
          <p:nvPr/>
        </p:nvPicPr>
        <p:blipFill rotWithShape="1">
          <a:blip r:embed="rId3"/>
          <a:srcRect b="8953"/>
          <a:stretch/>
        </p:blipFill>
        <p:spPr>
          <a:xfrm>
            <a:off x="768955" y="1944045"/>
            <a:ext cx="7632595" cy="2680602"/>
          </a:xfrm>
          <a:prstGeom prst="rect">
            <a:avLst/>
          </a:prstGeom>
        </p:spPr>
      </p:pic>
      <p:sp>
        <p:nvSpPr>
          <p:cNvPr id="8" name="Content Placeholder 7">
            <a:extLst>
              <a:ext uri="{FF2B5EF4-FFF2-40B4-BE49-F238E27FC236}">
                <a16:creationId xmlns:a16="http://schemas.microsoft.com/office/drawing/2014/main" id="{EB68A9E3-8F69-BBB0-B81B-2AD6E7D5992C}"/>
              </a:ext>
            </a:extLst>
          </p:cNvPr>
          <p:cNvSpPr>
            <a:spLocks noGrp="1"/>
          </p:cNvSpPr>
          <p:nvPr>
            <p:ph sz="quarter" idx="14"/>
          </p:nvPr>
        </p:nvSpPr>
        <p:spPr>
          <a:xfrm>
            <a:off x="433450" y="5379264"/>
            <a:ext cx="8278750" cy="775015"/>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The teeth of a helical gear are cut on a slant, and this produces an axial or side thrust.</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0116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3450" y="201036"/>
            <a:ext cx="8278750" cy="1144347"/>
          </a:xfrm>
        </p:spPr>
        <p:txBody>
          <a:bodyPr wrap="square" lIns="0" tIns="18000" rIns="0" bIns="18000" anchor="ctr" anchorCtr="0">
            <a:spAutoFit/>
          </a:bodyPr>
          <a:lstStyle/>
          <a:p>
            <a:r>
              <a:rPr lang="en-US" noProof="0" dirty="0"/>
              <a:t>Frequently Asked Question: What Is a “Rock Crusher” Transmission?</a:t>
            </a:r>
            <a:endParaRPr lang="en-US" noProof="0" dirty="0">
              <a:solidFill>
                <a:srgbClr val="FF0000"/>
              </a:solidFill>
            </a:endParaRPr>
          </a:p>
        </p:txBody>
      </p:sp>
      <p:sp>
        <p:nvSpPr>
          <p:cNvPr id="9" name="Content Placeholder 8">
            <a:extLst>
              <a:ext uri="{FF2B5EF4-FFF2-40B4-BE49-F238E27FC236}">
                <a16:creationId xmlns:a16="http://schemas.microsoft.com/office/drawing/2014/main" id="{C0948AE7-A86E-AF90-7178-29F81FA495E7}"/>
              </a:ext>
            </a:extLst>
          </p:cNvPr>
          <p:cNvSpPr>
            <a:spLocks noGrp="1"/>
          </p:cNvSpPr>
          <p:nvPr>
            <p:ph sz="quarter" idx="13"/>
          </p:nvPr>
        </p:nvSpPr>
        <p:spPr>
          <a:xfrm>
            <a:off x="433450" y="1652045"/>
            <a:ext cx="8278750" cy="405683"/>
          </a:xfrm>
        </p:spPr>
        <p:txBody>
          <a:bodyPr wrap="square" lIns="0" tIns="18000" rIns="0" bIns="18000" anchor="ctr" anchorCtr="0">
            <a:spAutoFit/>
          </a:bodyPr>
          <a:lstStyle/>
          <a:p>
            <a:pPr marL="0" indent="0">
              <a:spcBef>
                <a:spcPts val="600"/>
              </a:spcBef>
              <a:buNone/>
            </a:pPr>
            <a:r>
              <a:rPr lang="en-US" sz="2400" b="1" noProof="0" dirty="0">
                <a:solidFill>
                  <a:schemeClr val="tx1"/>
                </a:solidFill>
              </a:rPr>
              <a:t>? Frequently Asked Question</a:t>
            </a:r>
          </a:p>
        </p:txBody>
      </p:sp>
      <p:sp>
        <p:nvSpPr>
          <p:cNvPr id="10" name="Content Placeholder 9">
            <a:extLst>
              <a:ext uri="{FF2B5EF4-FFF2-40B4-BE49-F238E27FC236}">
                <a16:creationId xmlns:a16="http://schemas.microsoft.com/office/drawing/2014/main" id="{10758BB2-A7F4-C399-2C88-0FC505FFDD93}"/>
              </a:ext>
            </a:extLst>
          </p:cNvPr>
          <p:cNvSpPr>
            <a:spLocks noGrp="1"/>
          </p:cNvSpPr>
          <p:nvPr>
            <p:ph sz="quarter" idx="14"/>
          </p:nvPr>
        </p:nvSpPr>
        <p:spPr>
          <a:xfrm>
            <a:off x="433450" y="2209813"/>
            <a:ext cx="8278750" cy="3052562"/>
          </a:xfrm>
        </p:spPr>
        <p:txBody>
          <a:bodyPr wrap="square" lIns="0" tIns="18000" rIns="0" bIns="18000" anchor="ctr" anchorCtr="0">
            <a:spAutoFit/>
          </a:bodyPr>
          <a:lstStyle/>
          <a:p>
            <a:pPr marL="0" indent="0">
              <a:buNone/>
            </a:pPr>
            <a:r>
              <a:rPr lang="en-US" sz="2400" b="1" noProof="0" dirty="0">
                <a:solidFill>
                  <a:schemeClr val="tx1"/>
                </a:solidFill>
                <a:latin typeface="Arial" panose="020B0604020202020204" pitchFamily="34" charset="0"/>
                <a:cs typeface="Arial" panose="020B0604020202020204" pitchFamily="34" charset="0"/>
              </a:rPr>
              <a:t>What Is a “Rock Crusher” Transmission? </a:t>
            </a:r>
            <a:r>
              <a:rPr lang="en-US" sz="2400" noProof="0" dirty="0">
                <a:solidFill>
                  <a:schemeClr val="tx1"/>
                </a:solidFill>
                <a:latin typeface="Arial" panose="020B0604020202020204" pitchFamily="34" charset="0"/>
                <a:cs typeface="Arial" panose="020B0604020202020204" pitchFamily="34" charset="0"/>
              </a:rPr>
              <a:t>A manual Muncie (M22) four-speed manual transmission in the muscle car era, was called the </a:t>
            </a:r>
            <a:r>
              <a:rPr lang="en-US" sz="2400" i="1" noProof="0" dirty="0">
                <a:solidFill>
                  <a:schemeClr val="tx1"/>
                </a:solidFill>
                <a:latin typeface="Arial" panose="020B0604020202020204" pitchFamily="34" charset="0"/>
                <a:cs typeface="Arial" panose="020B0604020202020204" pitchFamily="34" charset="0"/>
              </a:rPr>
              <a:t>rock crusher </a:t>
            </a:r>
            <a:r>
              <a:rPr lang="en-US" sz="2400" noProof="0" dirty="0">
                <a:solidFill>
                  <a:schemeClr val="tx1"/>
                </a:solidFill>
                <a:latin typeface="Arial" panose="020B0604020202020204" pitchFamily="34" charset="0"/>
                <a:cs typeface="Arial" panose="020B0604020202020204" pitchFamily="34" charset="0"/>
              </a:rPr>
              <a:t>because it used straight cut spur gears. It was designed as a racing transmission because by using spur gear, end thrust loads were reduced. However, spur gears are noisy and sounded like rocks being chewed up, hence the slang term “rock crusher” for this once popular transmission.</a:t>
            </a:r>
          </a:p>
        </p:txBody>
      </p:sp>
    </p:spTree>
    <p:extLst>
      <p:ext uri="{BB962C8B-B14F-4D97-AF65-F5344CB8AC3E}">
        <p14:creationId xmlns:p14="http://schemas.microsoft.com/office/powerpoint/2010/main" val="1373657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5938" y="208771"/>
            <a:ext cx="8256262" cy="590349"/>
          </a:xfrm>
        </p:spPr>
        <p:txBody>
          <a:bodyPr wrap="square" lIns="0" tIns="18000" rIns="0" bIns="18000" anchor="ctr" anchorCtr="0">
            <a:spAutoFit/>
          </a:bodyPr>
          <a:lstStyle/>
          <a:p>
            <a:r>
              <a:rPr lang="en-US" noProof="0" dirty="0"/>
              <a:t>Figure 2.11</a:t>
            </a:r>
          </a:p>
        </p:txBody>
      </p:sp>
      <p:sp>
        <p:nvSpPr>
          <p:cNvPr id="7" name="Content Placeholder 6">
            <a:extLst>
              <a:ext uri="{FF2B5EF4-FFF2-40B4-BE49-F238E27FC236}">
                <a16:creationId xmlns:a16="http://schemas.microsoft.com/office/drawing/2014/main" id="{243FF1D8-E8C5-DE4E-C170-891D05482B70}"/>
              </a:ext>
            </a:extLst>
          </p:cNvPr>
          <p:cNvSpPr>
            <a:spLocks noGrp="1"/>
          </p:cNvSpPr>
          <p:nvPr>
            <p:ph sz="quarter" idx="13"/>
          </p:nvPr>
        </p:nvSpPr>
        <p:spPr>
          <a:xfrm>
            <a:off x="442686" y="1105779"/>
            <a:ext cx="8269514" cy="405683"/>
          </a:xfrm>
        </p:spPr>
        <p:txBody>
          <a:bodyPr wrap="square" lIns="0" tIns="18000" rIns="0" bIns="18000" anchor="ctr" anchorCtr="0">
            <a:spAutoFit/>
          </a:bodyPr>
          <a:lstStyle/>
          <a:p>
            <a:pPr marL="0" indent="0">
              <a:buNone/>
            </a:pPr>
            <a:r>
              <a:rPr lang="en-US" sz="2400" noProof="0" dirty="0"/>
              <a:t>Bevel Gears</a:t>
            </a:r>
          </a:p>
        </p:txBody>
      </p:sp>
      <p:pic>
        <p:nvPicPr>
          <p:cNvPr id="4" name="Picture 3" descr="Two bevel gears are positioned perpendicular to each other. The gear teeth of the two bevel gears are interlocked at one position.">
            <a:extLst>
              <a:ext uri="{FF2B5EF4-FFF2-40B4-BE49-F238E27FC236}">
                <a16:creationId xmlns:a16="http://schemas.microsoft.com/office/drawing/2014/main" id="{C3FEED2D-9C6C-0FA1-85B7-474F1A23A294}"/>
              </a:ext>
            </a:extLst>
          </p:cNvPr>
          <p:cNvPicPr>
            <a:picLocks noChangeAspect="1"/>
          </p:cNvPicPr>
          <p:nvPr/>
        </p:nvPicPr>
        <p:blipFill rotWithShape="1">
          <a:blip r:embed="rId3"/>
          <a:srcRect b="5121"/>
          <a:stretch/>
        </p:blipFill>
        <p:spPr>
          <a:xfrm>
            <a:off x="2669582" y="1657365"/>
            <a:ext cx="3831341" cy="4040222"/>
          </a:xfrm>
          <a:prstGeom prst="rect">
            <a:avLst/>
          </a:prstGeom>
        </p:spPr>
      </p:pic>
      <p:sp>
        <p:nvSpPr>
          <p:cNvPr id="8" name="Content Placeholder 7">
            <a:extLst>
              <a:ext uri="{FF2B5EF4-FFF2-40B4-BE49-F238E27FC236}">
                <a16:creationId xmlns:a16="http://schemas.microsoft.com/office/drawing/2014/main" id="{EB68A9E3-8F69-BBB0-B81B-2AD6E7D5992C}"/>
              </a:ext>
            </a:extLst>
          </p:cNvPr>
          <p:cNvSpPr>
            <a:spLocks noGrp="1"/>
          </p:cNvSpPr>
          <p:nvPr>
            <p:ph sz="quarter" idx="14"/>
          </p:nvPr>
        </p:nvSpPr>
        <p:spPr>
          <a:xfrm>
            <a:off x="442686" y="5935786"/>
            <a:ext cx="8269514" cy="405683"/>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Bevel gears are commonly used in differentials.</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393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6702" y="208771"/>
            <a:ext cx="8265498" cy="590349"/>
          </a:xfrm>
        </p:spPr>
        <p:txBody>
          <a:bodyPr wrap="square" lIns="0" tIns="18000" rIns="0" bIns="18000" anchor="ctr" anchorCtr="0">
            <a:spAutoFit/>
          </a:bodyPr>
          <a:lstStyle/>
          <a:p>
            <a:r>
              <a:rPr lang="en-US" noProof="0" dirty="0"/>
              <a:t>Figure 2.12</a:t>
            </a:r>
          </a:p>
        </p:txBody>
      </p:sp>
      <p:sp>
        <p:nvSpPr>
          <p:cNvPr id="7" name="Content Placeholder 6">
            <a:extLst>
              <a:ext uri="{FF2B5EF4-FFF2-40B4-BE49-F238E27FC236}">
                <a16:creationId xmlns:a16="http://schemas.microsoft.com/office/drawing/2014/main" id="{243FF1D8-E8C5-DE4E-C170-891D05482B70}"/>
              </a:ext>
            </a:extLst>
          </p:cNvPr>
          <p:cNvSpPr>
            <a:spLocks noGrp="1"/>
          </p:cNvSpPr>
          <p:nvPr>
            <p:ph sz="quarter" idx="13"/>
          </p:nvPr>
        </p:nvSpPr>
        <p:spPr>
          <a:xfrm>
            <a:off x="446702" y="1119031"/>
            <a:ext cx="8265498" cy="405683"/>
          </a:xfrm>
        </p:spPr>
        <p:txBody>
          <a:bodyPr wrap="square" lIns="0" tIns="18000" rIns="0" bIns="18000" anchor="ctr" anchorCtr="0">
            <a:spAutoFit/>
          </a:bodyPr>
          <a:lstStyle/>
          <a:p>
            <a:pPr marL="0" indent="0">
              <a:buNone/>
            </a:pPr>
            <a:r>
              <a:rPr lang="en-US" sz="2400" noProof="0" dirty="0"/>
              <a:t>Hypoid Gearset</a:t>
            </a:r>
          </a:p>
        </p:txBody>
      </p:sp>
      <p:pic>
        <p:nvPicPr>
          <p:cNvPr id="4" name="Picture 3" descr="A hypoid gear with ring gear is shown. The centerline of the gear is marked. The pinion gear is attached below the centerline and holds the axle shaft. The distance between the centerline and the pinion gear is labeled as the offset.">
            <a:extLst>
              <a:ext uri="{FF2B5EF4-FFF2-40B4-BE49-F238E27FC236}">
                <a16:creationId xmlns:a16="http://schemas.microsoft.com/office/drawing/2014/main" id="{BB53D68D-7575-3EAE-8BFE-50D69193735B}"/>
              </a:ext>
            </a:extLst>
          </p:cNvPr>
          <p:cNvPicPr>
            <a:picLocks noChangeAspect="1"/>
          </p:cNvPicPr>
          <p:nvPr/>
        </p:nvPicPr>
        <p:blipFill rotWithShape="1">
          <a:blip r:embed="rId3"/>
          <a:srcRect b="5507"/>
          <a:stretch/>
        </p:blipFill>
        <p:spPr>
          <a:xfrm>
            <a:off x="2546110" y="1670208"/>
            <a:ext cx="4078284" cy="3325425"/>
          </a:xfrm>
          <a:prstGeom prst="rect">
            <a:avLst/>
          </a:prstGeom>
        </p:spPr>
      </p:pic>
      <p:sp>
        <p:nvSpPr>
          <p:cNvPr id="8" name="Content Placeholder 7">
            <a:extLst>
              <a:ext uri="{FF2B5EF4-FFF2-40B4-BE49-F238E27FC236}">
                <a16:creationId xmlns:a16="http://schemas.microsoft.com/office/drawing/2014/main" id="{EB68A9E3-8F69-BBB0-B81B-2AD6E7D5992C}"/>
              </a:ext>
            </a:extLst>
          </p:cNvPr>
          <p:cNvSpPr>
            <a:spLocks noGrp="1"/>
          </p:cNvSpPr>
          <p:nvPr>
            <p:ph sz="quarter" idx="14"/>
          </p:nvPr>
        </p:nvSpPr>
        <p:spPr>
          <a:xfrm>
            <a:off x="446702" y="5207850"/>
            <a:ext cx="8265498" cy="1144347"/>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A hypoid gear set uses a pinion gear that is located below the centerline of the ring gear and is commonly used in drive axles.</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8576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Hypoid Ring &amp; Pinion  Gear Set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hypoid_g5">
            <a:hlinkClick r:id="" action="ppaction://media"/>
            <a:extLst>
              <a:ext uri="{FF2B5EF4-FFF2-40B4-BE49-F238E27FC236}">
                <a16:creationId xmlns:a16="http://schemas.microsoft.com/office/drawing/2014/main" id="{7AFF3524-A109-189B-8B11-18C94FA436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844" y="1192695"/>
            <a:ext cx="8912311" cy="5013175"/>
          </a:xfrm>
          <a:prstGeom prst="rect">
            <a:avLst/>
          </a:prstGeom>
        </p:spPr>
      </p:pic>
    </p:spTree>
    <p:extLst>
      <p:ext uri="{BB962C8B-B14F-4D97-AF65-F5344CB8AC3E}">
        <p14:creationId xmlns:p14="http://schemas.microsoft.com/office/powerpoint/2010/main" val="31937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203659"/>
            <a:ext cx="8267700" cy="590349"/>
          </a:xfrm>
        </p:spPr>
        <p:txBody>
          <a:bodyPr wrap="square" lIns="0" tIns="18000" rIns="0" bIns="18000" anchor="ctr" anchorCtr="0">
            <a:spAutoFit/>
          </a:bodyPr>
          <a:lstStyle/>
          <a:p>
            <a:r>
              <a:rPr lang="en-US" noProof="0" dirty="0"/>
              <a:t>Learning Objectives </a:t>
            </a:r>
            <a:r>
              <a:rPr lang="en-US" sz="2800" noProof="0" dirty="0"/>
              <a:t>(2 of 2)</a:t>
            </a:r>
          </a:p>
        </p:txBody>
      </p:sp>
      <p:sp>
        <p:nvSpPr>
          <p:cNvPr id="3" name="Content Placeholder 2"/>
          <p:cNvSpPr>
            <a:spLocks noGrp="1"/>
          </p:cNvSpPr>
          <p:nvPr>
            <p:ph idx="4294967295"/>
          </p:nvPr>
        </p:nvSpPr>
        <p:spPr>
          <a:xfrm>
            <a:off x="444500" y="1099166"/>
            <a:ext cx="8267700" cy="2637064"/>
          </a:xfrm>
          <a:prstGeom prst="rect">
            <a:avLst/>
          </a:prstGeom>
        </p:spPr>
        <p:txBody>
          <a:bodyPr wrap="square" lIns="0" tIns="18000" rIns="0" bIns="18000" anchor="ctr" anchorCtr="0">
            <a:spAutoFit/>
          </a:bodyPr>
          <a:lstStyle/>
          <a:p>
            <a:pPr marL="521208" indent="-521208">
              <a:buNone/>
            </a:pPr>
            <a:r>
              <a:rPr lang="en-US" sz="2400" b="1" noProof="0" dirty="0">
                <a:solidFill>
                  <a:srgbClr val="007FA3"/>
                </a:solidFill>
              </a:rPr>
              <a:t>2.5</a:t>
            </a:r>
            <a:r>
              <a:rPr lang="en-US" sz="2400" noProof="0" dirty="0"/>
              <a:t> Discuss automatic transmissions and the planetary gear sets used for automatic transmissions.</a:t>
            </a:r>
          </a:p>
          <a:p>
            <a:pPr marL="521208" indent="-521208">
              <a:buNone/>
            </a:pPr>
            <a:r>
              <a:rPr lang="en-US" sz="2400" b="1" noProof="0" dirty="0">
                <a:solidFill>
                  <a:srgbClr val="007FA3"/>
                </a:solidFill>
              </a:rPr>
              <a:t>2.6</a:t>
            </a:r>
            <a:r>
              <a:rPr lang="en-US" sz="2400" noProof="0" dirty="0"/>
              <a:t> Compare rear-wheel drive, front-wheel drive, four-wheel drive, and all-wheel drive systems.</a:t>
            </a:r>
          </a:p>
          <a:p>
            <a:pPr marL="521208" indent="-521208">
              <a:buNone/>
            </a:pPr>
            <a:r>
              <a:rPr lang="en-US" sz="2400" b="1" noProof="0" dirty="0">
                <a:solidFill>
                  <a:srgbClr val="007FA3"/>
                </a:solidFill>
              </a:rPr>
              <a:t>2.7</a:t>
            </a:r>
            <a:r>
              <a:rPr lang="en-US" sz="2400" noProof="0" dirty="0"/>
              <a:t> Explain the characteristics of drive shafts and drive axle assemblies.</a:t>
            </a:r>
          </a:p>
        </p:txBody>
      </p:sp>
    </p:spTree>
    <p:extLst>
      <p:ext uri="{BB962C8B-B14F-4D97-AF65-F5344CB8AC3E}">
        <p14:creationId xmlns:p14="http://schemas.microsoft.com/office/powerpoint/2010/main" val="1105197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3450" y="208771"/>
            <a:ext cx="8278750" cy="590349"/>
          </a:xfrm>
        </p:spPr>
        <p:txBody>
          <a:bodyPr wrap="square" lIns="0" tIns="18000" rIns="0" bIns="18000" anchor="ctr" anchorCtr="0">
            <a:spAutoFit/>
          </a:bodyPr>
          <a:lstStyle/>
          <a:p>
            <a:r>
              <a:rPr lang="en-US" noProof="0" dirty="0"/>
              <a:t>Figure 2.13</a:t>
            </a:r>
          </a:p>
        </p:txBody>
      </p:sp>
      <p:sp>
        <p:nvSpPr>
          <p:cNvPr id="7" name="Content Placeholder 6">
            <a:extLst>
              <a:ext uri="{FF2B5EF4-FFF2-40B4-BE49-F238E27FC236}">
                <a16:creationId xmlns:a16="http://schemas.microsoft.com/office/drawing/2014/main" id="{243FF1D8-E8C5-DE4E-C170-891D05482B70}"/>
              </a:ext>
            </a:extLst>
          </p:cNvPr>
          <p:cNvSpPr>
            <a:spLocks noGrp="1"/>
          </p:cNvSpPr>
          <p:nvPr>
            <p:ph sz="quarter" idx="13"/>
          </p:nvPr>
        </p:nvSpPr>
        <p:spPr>
          <a:xfrm>
            <a:off x="433450" y="1105779"/>
            <a:ext cx="8278750" cy="405683"/>
          </a:xfrm>
        </p:spPr>
        <p:txBody>
          <a:bodyPr wrap="square" lIns="0" tIns="18000" rIns="0" bIns="18000" anchor="ctr" anchorCtr="0">
            <a:spAutoFit/>
          </a:bodyPr>
          <a:lstStyle/>
          <a:p>
            <a:pPr marL="0" indent="0">
              <a:buNone/>
            </a:pPr>
            <a:r>
              <a:rPr lang="en-US" sz="2400" noProof="0" dirty="0"/>
              <a:t>Worm Gear</a:t>
            </a:r>
          </a:p>
        </p:txBody>
      </p:sp>
      <p:pic>
        <p:nvPicPr>
          <p:cNvPr id="9" name="Picture 8" descr="A worm gear is seen on a shaft. It interlocks with the teeth of an adjoining gear wheel.">
            <a:extLst>
              <a:ext uri="{FF2B5EF4-FFF2-40B4-BE49-F238E27FC236}">
                <a16:creationId xmlns:a16="http://schemas.microsoft.com/office/drawing/2014/main" id="{56FA734B-E891-BDF7-6AED-FEF05380F270}"/>
              </a:ext>
            </a:extLst>
          </p:cNvPr>
          <p:cNvPicPr>
            <a:picLocks noChangeAspect="1"/>
          </p:cNvPicPr>
          <p:nvPr/>
        </p:nvPicPr>
        <p:blipFill rotWithShape="1">
          <a:blip r:embed="rId3"/>
          <a:srcRect b="7049"/>
          <a:stretch/>
        </p:blipFill>
        <p:spPr>
          <a:xfrm>
            <a:off x="2719174" y="1689504"/>
            <a:ext cx="3732154" cy="3743209"/>
          </a:xfrm>
          <a:prstGeom prst="rect">
            <a:avLst/>
          </a:prstGeom>
        </p:spPr>
      </p:pic>
      <p:sp>
        <p:nvSpPr>
          <p:cNvPr id="8" name="Content Placeholder 7">
            <a:extLst>
              <a:ext uri="{FF2B5EF4-FFF2-40B4-BE49-F238E27FC236}">
                <a16:creationId xmlns:a16="http://schemas.microsoft.com/office/drawing/2014/main" id="{EB68A9E3-8F69-BBB0-B81B-2AD6E7D5992C}"/>
              </a:ext>
            </a:extLst>
          </p:cNvPr>
          <p:cNvSpPr>
            <a:spLocks noGrp="1"/>
          </p:cNvSpPr>
          <p:nvPr>
            <p:ph sz="quarter" idx="14"/>
          </p:nvPr>
        </p:nvSpPr>
        <p:spPr>
          <a:xfrm>
            <a:off x="433450" y="5569265"/>
            <a:ext cx="8278750" cy="775015"/>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A worm gear set is also used to transmit power between angled shafts.</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0210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28" y="191748"/>
            <a:ext cx="8273472" cy="590349"/>
          </a:xfrm>
        </p:spPr>
        <p:txBody>
          <a:bodyPr wrap="square" lIns="0" tIns="18000" rIns="0" bIns="18000" anchor="ctr" anchorCtr="0">
            <a:spAutoFit/>
          </a:bodyPr>
          <a:lstStyle/>
          <a:p>
            <a:r>
              <a:rPr lang="en-US" noProof="0" dirty="0"/>
              <a:t>Gear Ratios </a:t>
            </a:r>
            <a:r>
              <a:rPr lang="en-US" sz="2800" noProof="0" dirty="0"/>
              <a:t>(1of 3)</a:t>
            </a:r>
            <a:endParaRPr lang="en-US" noProof="0" dirty="0"/>
          </a:p>
        </p:txBody>
      </p:sp>
      <p:sp>
        <p:nvSpPr>
          <p:cNvPr id="3" name="Content Placeholder 2">
            <a:extLst>
              <a:ext uri="{FF2B5EF4-FFF2-40B4-BE49-F238E27FC236}">
                <a16:creationId xmlns:a16="http://schemas.microsoft.com/office/drawing/2014/main" id="{8AAB1382-F365-4348-3EAB-6817B944A143}"/>
              </a:ext>
            </a:extLst>
          </p:cNvPr>
          <p:cNvSpPr>
            <a:spLocks noGrp="1"/>
          </p:cNvSpPr>
          <p:nvPr>
            <p:ph sz="quarter" idx="13"/>
          </p:nvPr>
        </p:nvSpPr>
        <p:spPr>
          <a:xfrm>
            <a:off x="438728" y="1373111"/>
            <a:ext cx="8273472" cy="2560119"/>
          </a:xfrm>
        </p:spPr>
        <p:txBody>
          <a:bodyPr wrap="square" lIns="0" tIns="18000" rIns="0" bIns="18000" anchor="ctr" anchorCtr="0">
            <a:spAutoFit/>
          </a:bodyPr>
          <a:lstStyle/>
          <a:p>
            <a:pPr marL="342000" indent="-342000">
              <a:spcBef>
                <a:spcPts val="600"/>
              </a:spcBef>
            </a:pPr>
            <a:r>
              <a:rPr lang="en-US" sz="2400" noProof="0" dirty="0"/>
              <a:t>Gear ratio = Driven gear/drive </a:t>
            </a:r>
            <a:r>
              <a:rPr lang="en-US" sz="2400" dirty="0"/>
              <a:t>g</a:t>
            </a:r>
            <a:r>
              <a:rPr lang="en-US" sz="2400" noProof="0" dirty="0"/>
              <a:t>ear</a:t>
            </a:r>
          </a:p>
          <a:p>
            <a:pPr lvl="1" indent="-342000"/>
            <a:r>
              <a:rPr lang="en-US" sz="2400" noProof="0" dirty="0"/>
              <a:t>Gear ratio determined by dividing number of driven gear teeth </a:t>
            </a:r>
            <a:r>
              <a:rPr lang="en-US" sz="2400" dirty="0"/>
              <a:t>b</a:t>
            </a:r>
            <a:r>
              <a:rPr lang="en-US" sz="2400" noProof="0" dirty="0"/>
              <a:t>y number of teeth on driving gear.</a:t>
            </a:r>
          </a:p>
          <a:p>
            <a:pPr lvl="1" indent="-342000"/>
            <a:r>
              <a:rPr lang="en-US" sz="2400" noProof="0" dirty="0"/>
              <a:t>Driving gear turns 4 times </a:t>
            </a:r>
          </a:p>
          <a:p>
            <a:pPr lvl="2" indent="-342000"/>
            <a:r>
              <a:rPr lang="en-US" sz="2400" noProof="0" dirty="0"/>
              <a:t>For each revolution of driven gear.</a:t>
            </a:r>
          </a:p>
          <a:p>
            <a:pPr lvl="2" indent="-342000"/>
            <a:r>
              <a:rPr lang="en-US" sz="2400" noProof="0" dirty="0"/>
              <a:t>Results in a speed reduction and torque increase.</a:t>
            </a:r>
          </a:p>
        </p:txBody>
      </p:sp>
    </p:spTree>
    <p:extLst>
      <p:ext uri="{BB962C8B-B14F-4D97-AF65-F5344CB8AC3E}">
        <p14:creationId xmlns:p14="http://schemas.microsoft.com/office/powerpoint/2010/main" val="19537129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2685" y="199535"/>
            <a:ext cx="8269515" cy="590349"/>
          </a:xfrm>
        </p:spPr>
        <p:txBody>
          <a:bodyPr wrap="square" lIns="0" tIns="18000" rIns="0" bIns="18000" anchor="ctr" anchorCtr="0">
            <a:spAutoFit/>
          </a:bodyPr>
          <a:lstStyle/>
          <a:p>
            <a:r>
              <a:rPr lang="en-US" noProof="0" dirty="0"/>
              <a:t>Figure 2.14</a:t>
            </a:r>
          </a:p>
        </p:txBody>
      </p:sp>
      <p:sp>
        <p:nvSpPr>
          <p:cNvPr id="7" name="Content Placeholder 6">
            <a:extLst>
              <a:ext uri="{FF2B5EF4-FFF2-40B4-BE49-F238E27FC236}">
                <a16:creationId xmlns:a16="http://schemas.microsoft.com/office/drawing/2014/main" id="{243FF1D8-E8C5-DE4E-C170-891D05482B70}"/>
              </a:ext>
            </a:extLst>
          </p:cNvPr>
          <p:cNvSpPr>
            <a:spLocks noGrp="1"/>
          </p:cNvSpPr>
          <p:nvPr>
            <p:ph sz="quarter" idx="13"/>
          </p:nvPr>
        </p:nvSpPr>
        <p:spPr>
          <a:xfrm>
            <a:off x="442686" y="1105779"/>
            <a:ext cx="8269514" cy="405683"/>
          </a:xfrm>
        </p:spPr>
        <p:txBody>
          <a:bodyPr wrap="square" lIns="0" tIns="18000" rIns="0" bIns="18000" anchor="ctr" anchorCtr="0">
            <a:spAutoFit/>
          </a:bodyPr>
          <a:lstStyle/>
          <a:p>
            <a:pPr marL="0" indent="0">
              <a:buNone/>
            </a:pPr>
            <a:r>
              <a:rPr lang="en-US" sz="2400" noProof="0" dirty="0"/>
              <a:t>Gear Ratios</a:t>
            </a:r>
          </a:p>
        </p:txBody>
      </p:sp>
      <p:pic>
        <p:nvPicPr>
          <p:cNvPr id="4" name="Picture 3" descr="The calculation of the gear ratio is shown in five different instances.&#10;Long description is available in notes, Press F6.">
            <a:extLst>
              <a:ext uri="{FF2B5EF4-FFF2-40B4-BE49-F238E27FC236}">
                <a16:creationId xmlns:a16="http://schemas.microsoft.com/office/drawing/2014/main" id="{D0D5628F-E456-24A0-69AE-05659537F929}"/>
              </a:ext>
            </a:extLst>
          </p:cNvPr>
          <p:cNvPicPr>
            <a:picLocks noChangeAspect="1"/>
          </p:cNvPicPr>
          <p:nvPr/>
        </p:nvPicPr>
        <p:blipFill rotWithShape="1">
          <a:blip r:embed="rId3"/>
          <a:srcRect b="3965"/>
          <a:stretch/>
        </p:blipFill>
        <p:spPr>
          <a:xfrm>
            <a:off x="2924153" y="1669383"/>
            <a:ext cx="3322197" cy="3379696"/>
          </a:xfrm>
          <a:prstGeom prst="rect">
            <a:avLst/>
          </a:prstGeom>
        </p:spPr>
      </p:pic>
      <p:sp>
        <p:nvSpPr>
          <p:cNvPr id="8" name="Content Placeholder 7">
            <a:extLst>
              <a:ext uri="{FF2B5EF4-FFF2-40B4-BE49-F238E27FC236}">
                <a16:creationId xmlns:a16="http://schemas.microsoft.com/office/drawing/2014/main" id="{EB68A9E3-8F69-BBB0-B81B-2AD6E7D5992C}"/>
              </a:ext>
            </a:extLst>
          </p:cNvPr>
          <p:cNvSpPr>
            <a:spLocks noGrp="1"/>
          </p:cNvSpPr>
          <p:nvPr>
            <p:ph sz="quarter" idx="14"/>
          </p:nvPr>
        </p:nvSpPr>
        <p:spPr>
          <a:xfrm>
            <a:off x="442686" y="5203829"/>
            <a:ext cx="8269514" cy="1144347"/>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The gear ratio is determined by dividing the number of teeth on the driven (output) gear by the number of teeth on the driving (input) gear.</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208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38728" y="200985"/>
            <a:ext cx="8273472" cy="590349"/>
          </a:xfrm>
        </p:spPr>
        <p:txBody>
          <a:bodyPr wrap="square" lIns="0" tIns="18000" rIns="0" bIns="18000" anchor="ctr" anchorCtr="0">
            <a:spAutoFit/>
          </a:bodyPr>
          <a:lstStyle/>
          <a:p>
            <a:r>
              <a:rPr lang="en-US" dirty="0"/>
              <a:t>Gear Ratios </a:t>
            </a:r>
            <a:r>
              <a:rPr lang="en-US" sz="2800" dirty="0"/>
              <a:t>(2 of 3)</a:t>
            </a:r>
          </a:p>
        </p:txBody>
      </p:sp>
      <p:sp>
        <p:nvSpPr>
          <p:cNvPr id="6" name="Content Placeholder 5">
            <a:extLst>
              <a:ext uri="{FF2B5EF4-FFF2-40B4-BE49-F238E27FC236}">
                <a16:creationId xmlns:a16="http://schemas.microsoft.com/office/drawing/2014/main" id="{74A926EE-7FCC-CCA8-7AF2-41BB28D5C0D3}"/>
              </a:ext>
            </a:extLst>
          </p:cNvPr>
          <p:cNvSpPr>
            <a:spLocks noGrp="1"/>
          </p:cNvSpPr>
          <p:nvPr>
            <p:ph sz="quarter" idx="13"/>
          </p:nvPr>
        </p:nvSpPr>
        <p:spPr>
          <a:xfrm>
            <a:off x="438728" y="1111034"/>
            <a:ext cx="8273472" cy="405683"/>
          </a:xfrm>
        </p:spPr>
        <p:txBody>
          <a:bodyPr wrap="square" lIns="0" tIns="18000" rIns="0" bIns="18000" anchor="ctr" anchorCtr="0">
            <a:spAutoFit/>
          </a:bodyPr>
          <a:lstStyle/>
          <a:p>
            <a:pPr marL="342900" indent="-342900">
              <a:spcBef>
                <a:spcPts val="600"/>
              </a:spcBef>
            </a:pPr>
            <a:r>
              <a:rPr lang="en-US" sz="2400" dirty="0"/>
              <a:t>Commonly used ratios</a:t>
            </a:r>
          </a:p>
        </p:txBody>
      </p:sp>
      <p:sp>
        <p:nvSpPr>
          <p:cNvPr id="7" name="Content Placeholder 6">
            <a:extLst>
              <a:ext uri="{FF2B5EF4-FFF2-40B4-BE49-F238E27FC236}">
                <a16:creationId xmlns:a16="http://schemas.microsoft.com/office/drawing/2014/main" id="{465C38C4-BA5D-332B-A5CE-9B205C8B7061}"/>
              </a:ext>
            </a:extLst>
          </p:cNvPr>
          <p:cNvSpPr>
            <a:spLocks noGrp="1"/>
          </p:cNvSpPr>
          <p:nvPr>
            <p:ph sz="quarter" idx="14"/>
          </p:nvPr>
        </p:nvSpPr>
        <p:spPr>
          <a:xfrm>
            <a:off x="438728" y="1613329"/>
            <a:ext cx="6552622" cy="405683"/>
          </a:xfrm>
        </p:spPr>
        <p:txBody>
          <a:bodyPr wrap="square" lIns="0" tIns="18000" rIns="0" bIns="18000" anchor="ctr" anchorCtr="0">
            <a:spAutoFit/>
          </a:bodyPr>
          <a:lstStyle/>
          <a:p>
            <a:pPr marL="829818" lvl="1" indent="-342900"/>
            <a:r>
              <a:rPr lang="en-US" sz="2400" dirty="0"/>
              <a:t>Rounds off gear ratios to 2 decimal points;</a:t>
            </a:r>
          </a:p>
        </p:txBody>
      </p:sp>
      <p:graphicFrame>
        <p:nvGraphicFramePr>
          <p:cNvPr id="18" name="Object 17" descr="3 is to 1.">
            <a:extLst>
              <a:ext uri="{FF2B5EF4-FFF2-40B4-BE49-F238E27FC236}">
                <a16:creationId xmlns:a16="http://schemas.microsoft.com/office/drawing/2014/main" id="{68803990-C592-0E3F-2CB3-ACBBA23BB3CE}"/>
              </a:ext>
            </a:extLst>
          </p:cNvPr>
          <p:cNvGraphicFramePr>
            <a:graphicFrameLocks noChangeAspect="1"/>
          </p:cNvGraphicFramePr>
          <p:nvPr>
            <p:extLst>
              <p:ext uri="{D42A27DB-BD31-4B8C-83A1-F6EECF244321}">
                <p14:modId xmlns:p14="http://schemas.microsoft.com/office/powerpoint/2010/main" val="4028655784"/>
              </p:ext>
            </p:extLst>
          </p:nvPr>
        </p:nvGraphicFramePr>
        <p:xfrm>
          <a:off x="7077173" y="1706884"/>
          <a:ext cx="497123" cy="311756"/>
        </p:xfrm>
        <a:graphic>
          <a:graphicData uri="http://schemas.openxmlformats.org/presentationml/2006/ole">
            <mc:AlternateContent xmlns:mc="http://schemas.openxmlformats.org/markup-compatibility/2006">
              <mc:Choice xmlns:v="urn:schemas-microsoft-com:vml" Requires="v">
                <p:oleObj name="Equation" r:id="rId3" imgW="279360" imgH="177480" progId="Equation.DSMT4">
                  <p:embed/>
                </p:oleObj>
              </mc:Choice>
              <mc:Fallback>
                <p:oleObj name="Equation" r:id="rId3" imgW="279360" imgH="177480" progId="Equation.DSMT4">
                  <p:embed/>
                  <p:pic>
                    <p:nvPicPr>
                      <p:cNvPr id="36" name="Object 35">
                        <a:extLst>
                          <a:ext uri="{FF2B5EF4-FFF2-40B4-BE49-F238E27FC236}">
                            <a16:creationId xmlns:a16="http://schemas.microsoft.com/office/drawing/2014/main" id="{C94CB9AF-8CAD-A8C1-E976-D5A87E85EFA1}"/>
                          </a:ext>
                        </a:extLst>
                      </p:cNvPr>
                      <p:cNvPicPr>
                        <a:picLocks noChangeAspect="1" noChangeArrowheads="1"/>
                      </p:cNvPicPr>
                      <p:nvPr/>
                    </p:nvPicPr>
                    <p:blipFill>
                      <a:blip r:embed="rId4"/>
                      <a:srcRect/>
                      <a:stretch>
                        <a:fillRect/>
                      </a:stretch>
                    </p:blipFill>
                    <p:spPr bwMode="auto">
                      <a:xfrm>
                        <a:off x="7077173" y="1706884"/>
                        <a:ext cx="497123" cy="3117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Content Placeholder 8">
            <a:extLst>
              <a:ext uri="{FF2B5EF4-FFF2-40B4-BE49-F238E27FC236}">
                <a16:creationId xmlns:a16="http://schemas.microsoft.com/office/drawing/2014/main" id="{17AFBCD7-25D1-C24A-483E-25F0C2D6C036}"/>
              </a:ext>
            </a:extLst>
          </p:cNvPr>
          <p:cNvSpPr>
            <a:spLocks noGrp="1"/>
          </p:cNvSpPr>
          <p:nvPr>
            <p:ph sz="quarter" idx="16"/>
          </p:nvPr>
        </p:nvSpPr>
        <p:spPr>
          <a:xfrm>
            <a:off x="7686180" y="1628702"/>
            <a:ext cx="291356" cy="405683"/>
          </a:xfrm>
        </p:spPr>
        <p:txBody>
          <a:bodyPr lIns="0" tIns="18000" rIns="0" bIns="18000" anchor="ctr" anchorCtr="0">
            <a:spAutoFit/>
          </a:bodyPr>
          <a:lstStyle/>
          <a:p>
            <a:pPr marL="0" lvl="1" indent="0">
              <a:buNone/>
            </a:pPr>
            <a:r>
              <a:rPr lang="en-US" sz="2400" dirty="0"/>
              <a:t>or</a:t>
            </a:r>
            <a:endParaRPr lang="en-US" dirty="0"/>
          </a:p>
        </p:txBody>
      </p:sp>
      <p:graphicFrame>
        <p:nvGraphicFramePr>
          <p:cNvPr id="19" name="Object 18" descr="4 is to 1.">
            <a:extLst>
              <a:ext uri="{FF2B5EF4-FFF2-40B4-BE49-F238E27FC236}">
                <a16:creationId xmlns:a16="http://schemas.microsoft.com/office/drawing/2014/main" id="{0B4646C6-92E4-281C-A096-84E0035DF4E3}"/>
              </a:ext>
            </a:extLst>
          </p:cNvPr>
          <p:cNvGraphicFramePr>
            <a:graphicFrameLocks noChangeAspect="1"/>
          </p:cNvGraphicFramePr>
          <p:nvPr>
            <p:extLst>
              <p:ext uri="{D42A27DB-BD31-4B8C-83A1-F6EECF244321}">
                <p14:modId xmlns:p14="http://schemas.microsoft.com/office/powerpoint/2010/main" val="1370256246"/>
              </p:ext>
            </p:extLst>
          </p:nvPr>
        </p:nvGraphicFramePr>
        <p:xfrm>
          <a:off x="8092528" y="1678783"/>
          <a:ext cx="497123" cy="289848"/>
        </p:xfrm>
        <a:graphic>
          <a:graphicData uri="http://schemas.openxmlformats.org/presentationml/2006/ole">
            <mc:AlternateContent xmlns:mc="http://schemas.openxmlformats.org/markup-compatibility/2006">
              <mc:Choice xmlns:v="urn:schemas-microsoft-com:vml" Requires="v">
                <p:oleObj name="Equation" r:id="rId5" imgW="279360" imgH="164880" progId="Equation.DSMT4">
                  <p:embed/>
                </p:oleObj>
              </mc:Choice>
              <mc:Fallback>
                <p:oleObj name="Equation" r:id="rId5" imgW="279360" imgH="164880" progId="Equation.DSMT4">
                  <p:embed/>
                  <p:pic>
                    <p:nvPicPr>
                      <p:cNvPr id="18" name="Object 17">
                        <a:extLst>
                          <a:ext uri="{FF2B5EF4-FFF2-40B4-BE49-F238E27FC236}">
                            <a16:creationId xmlns:a16="http://schemas.microsoft.com/office/drawing/2014/main" id="{68803990-C592-0E3F-2CB3-ACBBA23BB3CE}"/>
                          </a:ext>
                        </a:extLst>
                      </p:cNvPr>
                      <p:cNvPicPr>
                        <a:picLocks noChangeAspect="1" noChangeArrowheads="1"/>
                      </p:cNvPicPr>
                      <p:nvPr/>
                    </p:nvPicPr>
                    <p:blipFill>
                      <a:blip r:embed="rId6"/>
                      <a:srcRect/>
                      <a:stretch>
                        <a:fillRect/>
                      </a:stretch>
                    </p:blipFill>
                    <p:spPr bwMode="auto">
                      <a:xfrm>
                        <a:off x="8092528" y="1678783"/>
                        <a:ext cx="497123" cy="2898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Content Placeholder 9">
            <a:extLst>
              <a:ext uri="{FF2B5EF4-FFF2-40B4-BE49-F238E27FC236}">
                <a16:creationId xmlns:a16="http://schemas.microsoft.com/office/drawing/2014/main" id="{52229783-BD20-6B50-07D1-787D8910047D}"/>
              </a:ext>
            </a:extLst>
          </p:cNvPr>
          <p:cNvSpPr>
            <a:spLocks noGrp="1"/>
          </p:cNvSpPr>
          <p:nvPr>
            <p:ph sz="quarter" idx="17"/>
          </p:nvPr>
        </p:nvSpPr>
        <p:spPr>
          <a:xfrm>
            <a:off x="438151" y="2122415"/>
            <a:ext cx="2838450" cy="405683"/>
          </a:xfrm>
        </p:spPr>
        <p:txBody>
          <a:bodyPr wrap="square" lIns="0" tIns="18000" rIns="0" bIns="18000" anchor="ctr" anchorCtr="0">
            <a:spAutoFit/>
          </a:bodyPr>
          <a:lstStyle/>
          <a:p>
            <a:pPr marL="831600" lvl="1" indent="-342000"/>
            <a:r>
              <a:rPr lang="en-US" sz="2400" dirty="0"/>
              <a:t>Even ratio, like</a:t>
            </a:r>
          </a:p>
        </p:txBody>
      </p:sp>
      <p:graphicFrame>
        <p:nvGraphicFramePr>
          <p:cNvPr id="20" name="Object 19" descr="3 is to 1,">
            <a:extLst>
              <a:ext uri="{FF2B5EF4-FFF2-40B4-BE49-F238E27FC236}">
                <a16:creationId xmlns:a16="http://schemas.microsoft.com/office/drawing/2014/main" id="{F66AFE2F-4F03-CEB4-2552-8338B656CA0C}"/>
              </a:ext>
            </a:extLst>
          </p:cNvPr>
          <p:cNvGraphicFramePr>
            <a:graphicFrameLocks noChangeAspect="1"/>
          </p:cNvGraphicFramePr>
          <p:nvPr>
            <p:extLst>
              <p:ext uri="{D42A27DB-BD31-4B8C-83A1-F6EECF244321}">
                <p14:modId xmlns:p14="http://schemas.microsoft.com/office/powerpoint/2010/main" val="547551448"/>
              </p:ext>
            </p:extLst>
          </p:nvPr>
        </p:nvGraphicFramePr>
        <p:xfrm>
          <a:off x="3373869" y="2162175"/>
          <a:ext cx="587375" cy="334963"/>
        </p:xfrm>
        <a:graphic>
          <a:graphicData uri="http://schemas.openxmlformats.org/presentationml/2006/ole">
            <mc:AlternateContent xmlns:mc="http://schemas.openxmlformats.org/markup-compatibility/2006">
              <mc:Choice xmlns:v="urn:schemas-microsoft-com:vml" Requires="v">
                <p:oleObj name="Equation" r:id="rId7" imgW="330120" imgH="190440" progId="Equation.DSMT4">
                  <p:embed/>
                </p:oleObj>
              </mc:Choice>
              <mc:Fallback>
                <p:oleObj name="Equation" r:id="rId7" imgW="330120" imgH="190440" progId="Equation.DSMT4">
                  <p:embed/>
                  <p:pic>
                    <p:nvPicPr>
                      <p:cNvPr id="18" name="Object 17">
                        <a:extLst>
                          <a:ext uri="{FF2B5EF4-FFF2-40B4-BE49-F238E27FC236}">
                            <a16:creationId xmlns:a16="http://schemas.microsoft.com/office/drawing/2014/main" id="{68803990-C592-0E3F-2CB3-ACBBA23BB3CE}"/>
                          </a:ext>
                        </a:extLst>
                      </p:cNvPr>
                      <p:cNvPicPr>
                        <a:picLocks noChangeAspect="1" noChangeArrowheads="1"/>
                      </p:cNvPicPr>
                      <p:nvPr/>
                    </p:nvPicPr>
                    <p:blipFill>
                      <a:blip r:embed="rId8"/>
                      <a:srcRect/>
                      <a:stretch>
                        <a:fillRect/>
                      </a:stretch>
                    </p:blipFill>
                    <p:spPr bwMode="auto">
                      <a:xfrm>
                        <a:off x="3373869" y="2162175"/>
                        <a:ext cx="587375"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Content Placeholder 10">
            <a:extLst>
              <a:ext uri="{FF2B5EF4-FFF2-40B4-BE49-F238E27FC236}">
                <a16:creationId xmlns:a16="http://schemas.microsoft.com/office/drawing/2014/main" id="{650551BD-1078-48FD-E1ED-165B54378F97}"/>
              </a:ext>
            </a:extLst>
          </p:cNvPr>
          <p:cNvSpPr>
            <a:spLocks noGrp="1"/>
          </p:cNvSpPr>
          <p:nvPr>
            <p:ph sz="quarter" idx="18"/>
          </p:nvPr>
        </p:nvSpPr>
        <p:spPr>
          <a:xfrm>
            <a:off x="4070475" y="2116208"/>
            <a:ext cx="4635374" cy="405683"/>
          </a:xfrm>
        </p:spPr>
        <p:txBody>
          <a:bodyPr wrap="square" lIns="0" tIns="18000" rIns="0" bIns="18000" anchor="ctr" anchorCtr="0">
            <a:spAutoFit/>
          </a:bodyPr>
          <a:lstStyle/>
          <a:p>
            <a:pPr marL="0" lvl="1" indent="0">
              <a:buNone/>
            </a:pPr>
            <a:r>
              <a:rPr lang="en-US" sz="2400" dirty="0"/>
              <a:t>repeats same gear tooth contact</a:t>
            </a:r>
          </a:p>
        </p:txBody>
      </p:sp>
      <p:sp>
        <p:nvSpPr>
          <p:cNvPr id="13" name="Content Placeholder 12">
            <a:extLst>
              <a:ext uri="{FF2B5EF4-FFF2-40B4-BE49-F238E27FC236}">
                <a16:creationId xmlns:a16="http://schemas.microsoft.com/office/drawing/2014/main" id="{74E5C4C0-45C6-01DB-7E5F-9D8B7AA54121}"/>
              </a:ext>
            </a:extLst>
          </p:cNvPr>
          <p:cNvSpPr>
            <a:spLocks noGrp="1"/>
          </p:cNvSpPr>
          <p:nvPr>
            <p:ph sz="quarter" idx="20"/>
          </p:nvPr>
        </p:nvSpPr>
        <p:spPr>
          <a:xfrm>
            <a:off x="440724" y="2656103"/>
            <a:ext cx="687003" cy="405683"/>
          </a:xfrm>
        </p:spPr>
        <p:txBody>
          <a:bodyPr wrap="square" lIns="0" tIns="18000" rIns="0" bIns="18000" anchor="ctr" anchorCtr="0">
            <a:spAutoFit/>
          </a:bodyPr>
          <a:lstStyle/>
          <a:p>
            <a:pPr marL="829818" lvl="1" indent="-342900"/>
            <a:r>
              <a:rPr lang="en-US" sz="2400" dirty="0"/>
              <a:t>  </a:t>
            </a:r>
          </a:p>
        </p:txBody>
      </p:sp>
      <p:graphicFrame>
        <p:nvGraphicFramePr>
          <p:cNvPr id="21" name="Object 20" descr="3.23 is to 1.">
            <a:extLst>
              <a:ext uri="{FF2B5EF4-FFF2-40B4-BE49-F238E27FC236}">
                <a16:creationId xmlns:a16="http://schemas.microsoft.com/office/drawing/2014/main" id="{8260D735-5BB8-6251-34C3-43CB2ACF524D}"/>
              </a:ext>
            </a:extLst>
          </p:cNvPr>
          <p:cNvGraphicFramePr>
            <a:graphicFrameLocks noChangeAspect="1"/>
          </p:cNvGraphicFramePr>
          <p:nvPr>
            <p:extLst>
              <p:ext uri="{D42A27DB-BD31-4B8C-83A1-F6EECF244321}">
                <p14:modId xmlns:p14="http://schemas.microsoft.com/office/powerpoint/2010/main" val="362676242"/>
              </p:ext>
            </p:extLst>
          </p:nvPr>
        </p:nvGraphicFramePr>
        <p:xfrm>
          <a:off x="1247344" y="2723576"/>
          <a:ext cx="881062" cy="312738"/>
        </p:xfrm>
        <a:graphic>
          <a:graphicData uri="http://schemas.openxmlformats.org/presentationml/2006/ole">
            <mc:AlternateContent xmlns:mc="http://schemas.openxmlformats.org/markup-compatibility/2006">
              <mc:Choice xmlns:v="urn:schemas-microsoft-com:vml" Requires="v">
                <p:oleObj name="Equation" r:id="rId9" imgW="495000" imgH="177480" progId="Equation.DSMT4">
                  <p:embed/>
                </p:oleObj>
              </mc:Choice>
              <mc:Fallback>
                <p:oleObj name="Equation" r:id="rId9" imgW="495000" imgH="177480" progId="Equation.DSMT4">
                  <p:embed/>
                  <p:pic>
                    <p:nvPicPr>
                      <p:cNvPr id="20" name="Object 19">
                        <a:extLst>
                          <a:ext uri="{FF2B5EF4-FFF2-40B4-BE49-F238E27FC236}">
                            <a16:creationId xmlns:a16="http://schemas.microsoft.com/office/drawing/2014/main" id="{F66AFE2F-4F03-CEB4-2552-8338B656CA0C}"/>
                          </a:ext>
                        </a:extLst>
                      </p:cNvPr>
                      <p:cNvPicPr>
                        <a:picLocks noChangeAspect="1" noChangeArrowheads="1"/>
                      </p:cNvPicPr>
                      <p:nvPr/>
                    </p:nvPicPr>
                    <p:blipFill>
                      <a:blip r:embed="rId10"/>
                      <a:srcRect/>
                      <a:stretch>
                        <a:fillRect/>
                      </a:stretch>
                    </p:blipFill>
                    <p:spPr bwMode="auto">
                      <a:xfrm>
                        <a:off x="1247344" y="2723576"/>
                        <a:ext cx="881062" cy="312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Content Placeholder 15">
            <a:extLst>
              <a:ext uri="{FF2B5EF4-FFF2-40B4-BE49-F238E27FC236}">
                <a16:creationId xmlns:a16="http://schemas.microsoft.com/office/drawing/2014/main" id="{690EFAD0-81D8-0897-6127-7B0D840EB40A}"/>
              </a:ext>
            </a:extLst>
          </p:cNvPr>
          <p:cNvSpPr>
            <a:spLocks noGrp="1"/>
          </p:cNvSpPr>
          <p:nvPr>
            <p:ph sz="quarter" idx="21"/>
          </p:nvPr>
        </p:nvSpPr>
        <p:spPr>
          <a:xfrm>
            <a:off x="2266329" y="2645819"/>
            <a:ext cx="6445871" cy="405683"/>
          </a:xfrm>
        </p:spPr>
        <p:txBody>
          <a:bodyPr wrap="square" lIns="0" tIns="18000" rIns="0" bIns="18000" anchor="ctr" anchorCtr="0">
            <a:spAutoFit/>
          </a:bodyPr>
          <a:lstStyle/>
          <a:p>
            <a:pPr marL="0" indent="0">
              <a:buNone/>
            </a:pPr>
            <a:r>
              <a:rPr lang="en-US" sz="2400" dirty="0"/>
              <a:t>ratio called a hunting gear set</a:t>
            </a:r>
          </a:p>
        </p:txBody>
      </p:sp>
      <p:sp>
        <p:nvSpPr>
          <p:cNvPr id="17" name="Content Placeholder 16">
            <a:extLst>
              <a:ext uri="{FF2B5EF4-FFF2-40B4-BE49-F238E27FC236}">
                <a16:creationId xmlns:a16="http://schemas.microsoft.com/office/drawing/2014/main" id="{0059267D-1717-0C19-0E70-8D4D2C063F84}"/>
              </a:ext>
            </a:extLst>
          </p:cNvPr>
          <p:cNvSpPr>
            <a:spLocks noGrp="1"/>
          </p:cNvSpPr>
          <p:nvPr>
            <p:ph sz="quarter" idx="22"/>
          </p:nvPr>
        </p:nvSpPr>
        <p:spPr>
          <a:xfrm>
            <a:off x="441325" y="3182630"/>
            <a:ext cx="8270875" cy="851959"/>
          </a:xfrm>
        </p:spPr>
        <p:txBody>
          <a:bodyPr wrap="square" lIns="0" tIns="18000" rIns="0" bIns="18000" anchor="ctr" anchorCtr="0">
            <a:spAutoFit/>
          </a:bodyPr>
          <a:lstStyle/>
          <a:p>
            <a:pPr lvl="1" indent="-342000"/>
            <a:r>
              <a:rPr lang="en-US" sz="2400" dirty="0"/>
              <a:t>Gear tooth contacts all of the other gear teeth</a:t>
            </a:r>
          </a:p>
          <a:p>
            <a:pPr lvl="1" indent="-342000"/>
            <a:r>
              <a:rPr lang="en-US" sz="2400" dirty="0"/>
              <a:t>Produces quieter operation.</a:t>
            </a:r>
          </a:p>
        </p:txBody>
      </p:sp>
    </p:spTree>
    <p:extLst>
      <p:ext uri="{BB962C8B-B14F-4D97-AF65-F5344CB8AC3E}">
        <p14:creationId xmlns:p14="http://schemas.microsoft.com/office/powerpoint/2010/main" val="1287961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4564" y="203712"/>
            <a:ext cx="8267636" cy="1144347"/>
          </a:xfrm>
        </p:spPr>
        <p:txBody>
          <a:bodyPr wrap="square" lIns="0" tIns="18000" rIns="0" bIns="18000" anchor="ctr" anchorCtr="0">
            <a:spAutoFit/>
          </a:bodyPr>
          <a:lstStyle/>
          <a:p>
            <a:r>
              <a:rPr lang="en-US" noProof="0" dirty="0"/>
              <a:t>Frequently Asked Question: Speed and Gear Ratio</a:t>
            </a:r>
            <a:endParaRPr lang="en-US" noProof="0" dirty="0">
              <a:solidFill>
                <a:srgbClr val="FF0000"/>
              </a:solidFill>
            </a:endParaRPr>
          </a:p>
        </p:txBody>
      </p:sp>
      <p:sp>
        <p:nvSpPr>
          <p:cNvPr id="9" name="Content Placeholder 8">
            <a:extLst>
              <a:ext uri="{FF2B5EF4-FFF2-40B4-BE49-F238E27FC236}">
                <a16:creationId xmlns:a16="http://schemas.microsoft.com/office/drawing/2014/main" id="{C0948AE7-A86E-AF90-7178-29F81FA495E7}"/>
              </a:ext>
            </a:extLst>
          </p:cNvPr>
          <p:cNvSpPr>
            <a:spLocks noGrp="1"/>
          </p:cNvSpPr>
          <p:nvPr>
            <p:ph sz="quarter" idx="13"/>
          </p:nvPr>
        </p:nvSpPr>
        <p:spPr>
          <a:xfrm>
            <a:off x="433449" y="1489724"/>
            <a:ext cx="8278751" cy="405683"/>
          </a:xfrm>
        </p:spPr>
        <p:txBody>
          <a:bodyPr wrap="square" lIns="0" tIns="18000" rIns="0" bIns="18000" anchor="ctr" anchorCtr="0">
            <a:spAutoFit/>
          </a:bodyPr>
          <a:lstStyle/>
          <a:p>
            <a:pPr marL="0" indent="0">
              <a:spcBef>
                <a:spcPts val="600"/>
              </a:spcBef>
              <a:buNone/>
            </a:pPr>
            <a:r>
              <a:rPr lang="en-US" sz="2400" b="1" noProof="0" dirty="0">
                <a:solidFill>
                  <a:schemeClr val="tx1"/>
                </a:solidFill>
              </a:rPr>
              <a:t>? Frequently Asked Question</a:t>
            </a:r>
          </a:p>
        </p:txBody>
      </p:sp>
      <p:sp>
        <p:nvSpPr>
          <p:cNvPr id="10" name="Content Placeholder 9">
            <a:extLst>
              <a:ext uri="{FF2B5EF4-FFF2-40B4-BE49-F238E27FC236}">
                <a16:creationId xmlns:a16="http://schemas.microsoft.com/office/drawing/2014/main" id="{10758BB2-A7F4-C399-2C88-0FC505FFDD93}"/>
              </a:ext>
            </a:extLst>
          </p:cNvPr>
          <p:cNvSpPr>
            <a:spLocks noGrp="1"/>
          </p:cNvSpPr>
          <p:nvPr>
            <p:ph sz="quarter" idx="14"/>
          </p:nvPr>
        </p:nvSpPr>
        <p:spPr>
          <a:xfrm>
            <a:off x="433449" y="2094416"/>
            <a:ext cx="8278751" cy="1513679"/>
          </a:xfrm>
        </p:spPr>
        <p:txBody>
          <a:bodyPr wrap="square" lIns="0" tIns="18000" rIns="0" bIns="18000" anchor="ctr" anchorCtr="0">
            <a:spAutoFit/>
          </a:bodyPr>
          <a:lstStyle/>
          <a:p>
            <a:pPr marL="0" indent="0">
              <a:spcBef>
                <a:spcPts val="600"/>
              </a:spcBef>
              <a:buNone/>
            </a:pPr>
            <a:r>
              <a:rPr lang="en-US" sz="2400" b="1" noProof="0" dirty="0"/>
              <a:t>What Is the Relationship between Speed and Gear Ratio? </a:t>
            </a:r>
            <a:r>
              <a:rPr lang="en-US" sz="2400" noProof="0" dirty="0"/>
              <a:t>The following formulas can be used to determine the vehicle speed based on the gear ratio and engine speed, or the engine speed based on the gear ratio and miles per hour</a:t>
            </a:r>
            <a:endParaRPr lang="en-US" sz="2400" noProof="0" dirty="0">
              <a:solidFill>
                <a:srgbClr val="231F20"/>
              </a:solidFill>
              <a:latin typeface="Arial" panose="020B0604020202020204" pitchFamily="34" charset="0"/>
              <a:cs typeface="Arial" panose="020B0604020202020204" pitchFamily="34" charset="0"/>
            </a:endParaRPr>
          </a:p>
        </p:txBody>
      </p:sp>
      <p:graphicFrame>
        <p:nvGraphicFramePr>
          <p:cNvPr id="8" name="Object 7" descr="Formulas for calculating M P H and engine R P M.&#10;Long description is available in notes, press F6.">
            <a:extLst>
              <a:ext uri="{FF2B5EF4-FFF2-40B4-BE49-F238E27FC236}">
                <a16:creationId xmlns:a16="http://schemas.microsoft.com/office/drawing/2014/main" id="{92BB1308-BA77-74AA-8C4C-E7E50BF73ACF}"/>
              </a:ext>
            </a:extLst>
          </p:cNvPr>
          <p:cNvGraphicFramePr>
            <a:graphicFrameLocks noChangeAspect="1"/>
          </p:cNvGraphicFramePr>
          <p:nvPr>
            <p:extLst>
              <p:ext uri="{D42A27DB-BD31-4B8C-83A1-F6EECF244321}">
                <p14:modId xmlns:p14="http://schemas.microsoft.com/office/powerpoint/2010/main" val="3155650525"/>
              </p:ext>
            </p:extLst>
          </p:nvPr>
        </p:nvGraphicFramePr>
        <p:xfrm>
          <a:off x="433388" y="3722688"/>
          <a:ext cx="8234362" cy="1028700"/>
        </p:xfrm>
        <a:graphic>
          <a:graphicData uri="http://schemas.openxmlformats.org/presentationml/2006/ole">
            <mc:AlternateContent xmlns:mc="http://schemas.openxmlformats.org/markup-compatibility/2006">
              <mc:Choice xmlns:v="urn:schemas-microsoft-com:vml" Requires="v">
                <p:oleObj name="Equation" r:id="rId3" imgW="3987720" imgH="507960" progId="Equation.DSMT4">
                  <p:embed/>
                </p:oleObj>
              </mc:Choice>
              <mc:Fallback>
                <p:oleObj name="Equation" r:id="rId3" imgW="3987720" imgH="507960" progId="Equation.DSMT4">
                  <p:embed/>
                  <p:pic>
                    <p:nvPicPr>
                      <p:cNvPr id="36" name="Object 35">
                        <a:extLst>
                          <a:ext uri="{FF2B5EF4-FFF2-40B4-BE49-F238E27FC236}">
                            <a16:creationId xmlns:a16="http://schemas.microsoft.com/office/drawing/2014/main" id="{C94CB9AF-8CAD-A8C1-E976-D5A87E85EFA1}"/>
                          </a:ext>
                        </a:extLst>
                      </p:cNvPr>
                      <p:cNvPicPr>
                        <a:picLocks noChangeAspect="1" noChangeArrowheads="1"/>
                      </p:cNvPicPr>
                      <p:nvPr/>
                    </p:nvPicPr>
                    <p:blipFill>
                      <a:blip r:embed="rId4"/>
                      <a:srcRect/>
                      <a:stretch>
                        <a:fillRect/>
                      </a:stretch>
                    </p:blipFill>
                    <p:spPr bwMode="auto">
                      <a:xfrm>
                        <a:off x="433388" y="3722688"/>
                        <a:ext cx="8234362" cy="1028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Content Placeholder 3">
            <a:extLst>
              <a:ext uri="{FF2B5EF4-FFF2-40B4-BE49-F238E27FC236}">
                <a16:creationId xmlns:a16="http://schemas.microsoft.com/office/drawing/2014/main" id="{0D095781-4EBF-DB8C-DAB3-84DF8BACD661}"/>
              </a:ext>
            </a:extLst>
          </p:cNvPr>
          <p:cNvSpPr>
            <a:spLocks noGrp="1"/>
          </p:cNvSpPr>
          <p:nvPr>
            <p:ph sz="quarter" idx="16"/>
          </p:nvPr>
        </p:nvSpPr>
        <p:spPr>
          <a:xfrm>
            <a:off x="436004" y="4865407"/>
            <a:ext cx="8276196" cy="775015"/>
          </a:xfrm>
        </p:spPr>
        <p:txBody>
          <a:bodyPr wrap="square" lIns="0" tIns="18000" rIns="0" bIns="18000" anchor="ctr">
            <a:spAutoFit/>
          </a:bodyPr>
          <a:lstStyle/>
          <a:p>
            <a:pPr marL="0" indent="0">
              <a:spcBef>
                <a:spcPts val="600"/>
              </a:spcBef>
              <a:buNone/>
            </a:pPr>
            <a:r>
              <a:rPr lang="en-US" sz="2400" noProof="0" dirty="0"/>
              <a:t>NOTE: The constant 336 is used to convert the units from inches (tire diameter) to feet and MPH to feet per hour.</a:t>
            </a:r>
          </a:p>
        </p:txBody>
      </p:sp>
    </p:spTree>
    <p:extLst>
      <p:ext uri="{BB962C8B-B14F-4D97-AF65-F5344CB8AC3E}">
        <p14:creationId xmlns:p14="http://schemas.microsoft.com/office/powerpoint/2010/main" val="1707349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33450" y="207580"/>
            <a:ext cx="8278750" cy="590349"/>
          </a:xfrm>
        </p:spPr>
        <p:txBody>
          <a:bodyPr wrap="square" lIns="0" tIns="18000" rIns="0" bIns="18000" anchor="ctr" anchorCtr="0">
            <a:spAutoFit/>
          </a:bodyPr>
          <a:lstStyle/>
          <a:p>
            <a:r>
              <a:rPr lang="en-US" noProof="0" dirty="0"/>
              <a:t>Gear Ratios </a:t>
            </a:r>
            <a:r>
              <a:rPr lang="en-US" sz="2800" noProof="0" dirty="0"/>
              <a:t>(3 of 3)</a:t>
            </a:r>
          </a:p>
        </p:txBody>
      </p:sp>
      <p:sp>
        <p:nvSpPr>
          <p:cNvPr id="6" name="Content Placeholder 5">
            <a:extLst>
              <a:ext uri="{FF2B5EF4-FFF2-40B4-BE49-F238E27FC236}">
                <a16:creationId xmlns:a16="http://schemas.microsoft.com/office/drawing/2014/main" id="{FC1F16F7-969E-7EA2-8611-C75F07B423BF}"/>
              </a:ext>
            </a:extLst>
          </p:cNvPr>
          <p:cNvSpPr>
            <a:spLocks noGrp="1"/>
          </p:cNvSpPr>
          <p:nvPr>
            <p:ph sz="quarter" idx="13"/>
          </p:nvPr>
        </p:nvSpPr>
        <p:spPr>
          <a:xfrm>
            <a:off x="433450" y="1102823"/>
            <a:ext cx="8278750" cy="1298235"/>
          </a:xfrm>
        </p:spPr>
        <p:txBody>
          <a:bodyPr wrap="square" lIns="0" tIns="18000" rIns="0" bIns="18000" anchor="ctr" anchorCtr="0">
            <a:spAutoFit/>
          </a:bodyPr>
          <a:lstStyle/>
          <a:p>
            <a:pPr marL="342000" indent="-342000">
              <a:spcBef>
                <a:spcPts val="600"/>
              </a:spcBef>
            </a:pPr>
            <a:r>
              <a:rPr lang="en-US" sz="2400" noProof="0" dirty="0"/>
              <a:t>Overdrive</a:t>
            </a:r>
          </a:p>
          <a:p>
            <a:pPr lvl="1" indent="-342000"/>
            <a:r>
              <a:rPr lang="en-US" sz="2400" noProof="0" dirty="0"/>
              <a:t>Driving gear has more teeth (20) than driven gear (5)</a:t>
            </a:r>
          </a:p>
          <a:p>
            <a:pPr lvl="1" indent="-342000"/>
            <a:r>
              <a:rPr lang="en-US" sz="2400" noProof="0" dirty="0"/>
              <a:t>Increase in speed &amp; reduction in torque</a:t>
            </a:r>
          </a:p>
        </p:txBody>
      </p:sp>
      <p:sp>
        <p:nvSpPr>
          <p:cNvPr id="7" name="Content Placeholder 6">
            <a:extLst>
              <a:ext uri="{FF2B5EF4-FFF2-40B4-BE49-F238E27FC236}">
                <a16:creationId xmlns:a16="http://schemas.microsoft.com/office/drawing/2014/main" id="{4B4EA814-A162-639D-751C-AD226C4C1D93}"/>
              </a:ext>
            </a:extLst>
          </p:cNvPr>
          <p:cNvSpPr>
            <a:spLocks noGrp="1"/>
          </p:cNvSpPr>
          <p:nvPr>
            <p:ph sz="quarter" idx="14"/>
          </p:nvPr>
        </p:nvSpPr>
        <p:spPr>
          <a:xfrm>
            <a:off x="438827" y="2505910"/>
            <a:ext cx="2494939" cy="405683"/>
          </a:xfrm>
        </p:spPr>
        <p:txBody>
          <a:bodyPr lIns="0" tIns="18000" rIns="0" bIns="18000" anchor="ctr" anchorCtr="0">
            <a:spAutoFit/>
          </a:bodyPr>
          <a:lstStyle/>
          <a:p>
            <a:pPr lvl="1" indent="-342000"/>
            <a:r>
              <a:rPr lang="en-US" sz="2400" noProof="0" dirty="0"/>
              <a:t>Dividing 5 by</a:t>
            </a:r>
          </a:p>
        </p:txBody>
      </p:sp>
      <p:graphicFrame>
        <p:nvGraphicFramePr>
          <p:cNvPr id="13" name="Object 12" descr="20.5 over 20 equals 0.25.">
            <a:extLst>
              <a:ext uri="{FF2B5EF4-FFF2-40B4-BE49-F238E27FC236}">
                <a16:creationId xmlns:a16="http://schemas.microsoft.com/office/drawing/2014/main" id="{D7541736-16D8-8FFA-0FF7-99D93C1942ED}"/>
              </a:ext>
            </a:extLst>
          </p:cNvPr>
          <p:cNvGraphicFramePr>
            <a:graphicFrameLocks noChangeAspect="1"/>
          </p:cNvGraphicFramePr>
          <p:nvPr>
            <p:extLst>
              <p:ext uri="{D42A27DB-BD31-4B8C-83A1-F6EECF244321}">
                <p14:modId xmlns:p14="http://schemas.microsoft.com/office/powerpoint/2010/main" val="3618945052"/>
              </p:ext>
            </p:extLst>
          </p:nvPr>
        </p:nvGraphicFramePr>
        <p:xfrm>
          <a:off x="3079520" y="2549541"/>
          <a:ext cx="2480421" cy="415274"/>
        </p:xfrm>
        <a:graphic>
          <a:graphicData uri="http://schemas.openxmlformats.org/presentationml/2006/ole">
            <mc:AlternateContent xmlns:mc="http://schemas.openxmlformats.org/markup-compatibility/2006">
              <mc:Choice xmlns:v="urn:schemas-microsoft-com:vml" Requires="v">
                <p:oleObj name="Equation" r:id="rId3" imgW="1193760" imgH="203040" progId="Equation.DSMT4">
                  <p:embed/>
                </p:oleObj>
              </mc:Choice>
              <mc:Fallback>
                <p:oleObj name="Equation" r:id="rId3" imgW="1193760" imgH="203040" progId="Equation.DSMT4">
                  <p:embed/>
                  <p:pic>
                    <p:nvPicPr>
                      <p:cNvPr id="8" name="Object 7">
                        <a:extLst>
                          <a:ext uri="{FF2B5EF4-FFF2-40B4-BE49-F238E27FC236}">
                            <a16:creationId xmlns:a16="http://schemas.microsoft.com/office/drawing/2014/main" id="{92BB1308-BA77-74AA-8C4C-E7E50BF73ACF}"/>
                          </a:ext>
                        </a:extLst>
                      </p:cNvPr>
                      <p:cNvPicPr>
                        <a:picLocks noChangeAspect="1" noChangeArrowheads="1"/>
                      </p:cNvPicPr>
                      <p:nvPr/>
                    </p:nvPicPr>
                    <p:blipFill>
                      <a:blip r:embed="rId4"/>
                      <a:srcRect/>
                      <a:stretch>
                        <a:fillRect/>
                      </a:stretch>
                    </p:blipFill>
                    <p:spPr bwMode="auto">
                      <a:xfrm>
                        <a:off x="3079520" y="2549541"/>
                        <a:ext cx="2480421" cy="4152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Content Placeholder 8">
            <a:extLst>
              <a:ext uri="{FF2B5EF4-FFF2-40B4-BE49-F238E27FC236}">
                <a16:creationId xmlns:a16="http://schemas.microsoft.com/office/drawing/2014/main" id="{6D70A6BC-F5C9-30D7-4CB3-8028E3DBB1C7}"/>
              </a:ext>
            </a:extLst>
          </p:cNvPr>
          <p:cNvSpPr>
            <a:spLocks noGrp="1"/>
          </p:cNvSpPr>
          <p:nvPr>
            <p:ph sz="quarter" idx="16"/>
          </p:nvPr>
        </p:nvSpPr>
        <p:spPr>
          <a:xfrm>
            <a:off x="5681946" y="2532504"/>
            <a:ext cx="1845690" cy="405683"/>
          </a:xfrm>
        </p:spPr>
        <p:txBody>
          <a:bodyPr wrap="square" lIns="0" tIns="18000" rIns="0" bIns="18000" anchor="ctr" anchorCtr="0">
            <a:spAutoFit/>
          </a:bodyPr>
          <a:lstStyle/>
          <a:p>
            <a:pPr marL="0" lvl="1" indent="0">
              <a:buNone/>
            </a:pPr>
            <a:r>
              <a:rPr lang="en-US" sz="2400" noProof="0" dirty="0"/>
              <a:t>so the ratio is</a:t>
            </a:r>
          </a:p>
        </p:txBody>
      </p:sp>
      <p:graphicFrame>
        <p:nvGraphicFramePr>
          <p:cNvPr id="3" name="Object 2" descr="0.25 is to 1.">
            <a:extLst>
              <a:ext uri="{FF2B5EF4-FFF2-40B4-BE49-F238E27FC236}">
                <a16:creationId xmlns:a16="http://schemas.microsoft.com/office/drawing/2014/main" id="{99A1BFB9-8353-A2F2-676B-147B78F0A6BC}"/>
              </a:ext>
            </a:extLst>
          </p:cNvPr>
          <p:cNvGraphicFramePr>
            <a:graphicFrameLocks noChangeAspect="1"/>
          </p:cNvGraphicFramePr>
          <p:nvPr>
            <p:extLst>
              <p:ext uri="{D42A27DB-BD31-4B8C-83A1-F6EECF244321}">
                <p14:modId xmlns:p14="http://schemas.microsoft.com/office/powerpoint/2010/main" val="254816514"/>
              </p:ext>
            </p:extLst>
          </p:nvPr>
        </p:nvGraphicFramePr>
        <p:xfrm>
          <a:off x="7616825" y="2570163"/>
          <a:ext cx="1031875" cy="330200"/>
        </p:xfrm>
        <a:graphic>
          <a:graphicData uri="http://schemas.openxmlformats.org/presentationml/2006/ole">
            <mc:AlternateContent xmlns:mc="http://schemas.openxmlformats.org/markup-compatibility/2006">
              <mc:Choice xmlns:v="urn:schemas-microsoft-com:vml" Requires="v">
                <p:oleObj name="Equation" r:id="rId5" imgW="545760" imgH="177480" progId="Equation.DSMT4">
                  <p:embed/>
                </p:oleObj>
              </mc:Choice>
              <mc:Fallback>
                <p:oleObj name="Equation" r:id="rId5" imgW="545760" imgH="177480" progId="Equation.DSMT4">
                  <p:embed/>
                  <p:pic>
                    <p:nvPicPr>
                      <p:cNvPr id="14" name="Object 13">
                        <a:extLst>
                          <a:ext uri="{FF2B5EF4-FFF2-40B4-BE49-F238E27FC236}">
                            <a16:creationId xmlns:a16="http://schemas.microsoft.com/office/drawing/2014/main" id="{65354CE7-DCBE-FAE2-CE5C-CDCFB9982ED5}"/>
                          </a:ext>
                        </a:extLst>
                      </p:cNvPr>
                      <p:cNvPicPr>
                        <a:picLocks noChangeAspect="1" noChangeArrowheads="1"/>
                      </p:cNvPicPr>
                      <p:nvPr/>
                    </p:nvPicPr>
                    <p:blipFill>
                      <a:blip r:embed="rId6"/>
                      <a:srcRect/>
                      <a:stretch>
                        <a:fillRect/>
                      </a:stretch>
                    </p:blipFill>
                    <p:spPr bwMode="auto">
                      <a:xfrm>
                        <a:off x="7616825" y="2570163"/>
                        <a:ext cx="1031875"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Content Placeholder 9">
            <a:extLst>
              <a:ext uri="{FF2B5EF4-FFF2-40B4-BE49-F238E27FC236}">
                <a16:creationId xmlns:a16="http://schemas.microsoft.com/office/drawing/2014/main" id="{93555AB6-E8BC-4B5C-7D9E-4A64F77F9704}"/>
              </a:ext>
            </a:extLst>
          </p:cNvPr>
          <p:cNvSpPr>
            <a:spLocks noGrp="1"/>
          </p:cNvSpPr>
          <p:nvPr>
            <p:ph sz="quarter" idx="17"/>
          </p:nvPr>
        </p:nvSpPr>
        <p:spPr>
          <a:xfrm>
            <a:off x="440844" y="3009938"/>
            <a:ext cx="3179450" cy="405683"/>
          </a:xfrm>
        </p:spPr>
        <p:txBody>
          <a:bodyPr wrap="square" lIns="0" tIns="18000" rIns="0" bIns="18000" anchor="ctr" anchorCtr="0">
            <a:spAutoFit/>
          </a:bodyPr>
          <a:lstStyle/>
          <a:p>
            <a:pPr lvl="1" indent="-342000"/>
            <a:r>
              <a:rPr lang="en-US" sz="2400" noProof="0" dirty="0"/>
              <a:t>Driving gear turns</a:t>
            </a:r>
          </a:p>
        </p:txBody>
      </p:sp>
      <p:graphicFrame>
        <p:nvGraphicFramePr>
          <p:cNvPr id="14" name="Object 13" descr="1 over 4.">
            <a:extLst>
              <a:ext uri="{FF2B5EF4-FFF2-40B4-BE49-F238E27FC236}">
                <a16:creationId xmlns:a16="http://schemas.microsoft.com/office/drawing/2014/main" id="{65354CE7-DCBE-FAE2-CE5C-CDCFB9982ED5}"/>
              </a:ext>
            </a:extLst>
          </p:cNvPr>
          <p:cNvGraphicFramePr>
            <a:graphicFrameLocks noChangeAspect="1"/>
          </p:cNvGraphicFramePr>
          <p:nvPr>
            <p:extLst>
              <p:ext uri="{D42A27DB-BD31-4B8C-83A1-F6EECF244321}">
                <p14:modId xmlns:p14="http://schemas.microsoft.com/office/powerpoint/2010/main" val="2405112058"/>
              </p:ext>
            </p:extLst>
          </p:nvPr>
        </p:nvGraphicFramePr>
        <p:xfrm>
          <a:off x="3755845" y="3007481"/>
          <a:ext cx="428927" cy="533774"/>
        </p:xfrm>
        <a:graphic>
          <a:graphicData uri="http://schemas.openxmlformats.org/presentationml/2006/ole">
            <mc:AlternateContent xmlns:mc="http://schemas.openxmlformats.org/markup-compatibility/2006">
              <mc:Choice xmlns:v="urn:schemas-microsoft-com:vml" Requires="v">
                <p:oleObj name="Equation" r:id="rId7" imgW="241200" imgH="304560" progId="Equation.DSMT4">
                  <p:embed/>
                </p:oleObj>
              </mc:Choice>
              <mc:Fallback>
                <p:oleObj name="Equation" r:id="rId7" imgW="241200" imgH="304560" progId="Equation.DSMT4">
                  <p:embed/>
                  <p:pic>
                    <p:nvPicPr>
                      <p:cNvPr id="13" name="Object 12">
                        <a:extLst>
                          <a:ext uri="{FF2B5EF4-FFF2-40B4-BE49-F238E27FC236}">
                            <a16:creationId xmlns:a16="http://schemas.microsoft.com/office/drawing/2014/main" id="{D7541736-16D8-8FFA-0FF7-99D93C1942ED}"/>
                          </a:ext>
                        </a:extLst>
                      </p:cNvPr>
                      <p:cNvPicPr>
                        <a:picLocks noChangeAspect="1" noChangeArrowheads="1"/>
                      </p:cNvPicPr>
                      <p:nvPr/>
                    </p:nvPicPr>
                    <p:blipFill>
                      <a:blip r:embed="rId8"/>
                      <a:srcRect/>
                      <a:stretch>
                        <a:fillRect/>
                      </a:stretch>
                    </p:blipFill>
                    <p:spPr bwMode="auto">
                      <a:xfrm>
                        <a:off x="3755845" y="3007481"/>
                        <a:ext cx="428927" cy="5337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Content Placeholder 10">
            <a:extLst>
              <a:ext uri="{FF2B5EF4-FFF2-40B4-BE49-F238E27FC236}">
                <a16:creationId xmlns:a16="http://schemas.microsoft.com/office/drawing/2014/main" id="{518703EF-2AC2-EBA1-4C21-CD3BEAB5D0DC}"/>
              </a:ext>
            </a:extLst>
          </p:cNvPr>
          <p:cNvSpPr>
            <a:spLocks noGrp="1"/>
          </p:cNvSpPr>
          <p:nvPr>
            <p:ph sz="quarter" idx="18"/>
          </p:nvPr>
        </p:nvSpPr>
        <p:spPr>
          <a:xfrm>
            <a:off x="4381995" y="3041129"/>
            <a:ext cx="4330163" cy="405683"/>
          </a:xfrm>
        </p:spPr>
        <p:txBody>
          <a:bodyPr wrap="square" lIns="0" tIns="18000" rIns="0" bIns="18000" anchor="ctr" anchorCtr="0">
            <a:spAutoFit/>
          </a:bodyPr>
          <a:lstStyle/>
          <a:p>
            <a:pPr marL="0" lvl="1" indent="0">
              <a:buNone/>
            </a:pPr>
            <a:r>
              <a:rPr lang="en-US" sz="2400" noProof="0" dirty="0"/>
              <a:t>revolution for each turn of the</a:t>
            </a:r>
          </a:p>
        </p:txBody>
      </p:sp>
      <p:sp>
        <p:nvSpPr>
          <p:cNvPr id="17" name="Content Placeholder 16">
            <a:extLst>
              <a:ext uri="{FF2B5EF4-FFF2-40B4-BE49-F238E27FC236}">
                <a16:creationId xmlns:a16="http://schemas.microsoft.com/office/drawing/2014/main" id="{3C283C9E-5A74-DF2D-89EB-097BA659EF80}"/>
              </a:ext>
            </a:extLst>
          </p:cNvPr>
          <p:cNvSpPr>
            <a:spLocks noGrp="1"/>
          </p:cNvSpPr>
          <p:nvPr>
            <p:ph sz="quarter" idx="20"/>
          </p:nvPr>
        </p:nvSpPr>
        <p:spPr>
          <a:xfrm>
            <a:off x="1212761" y="3527025"/>
            <a:ext cx="1559348" cy="405683"/>
          </a:xfrm>
        </p:spPr>
        <p:txBody>
          <a:bodyPr wrap="square" lIns="0" tIns="18000" rIns="0" bIns="18000" anchor="ctr" anchorCtr="0">
            <a:spAutoFit/>
          </a:bodyPr>
          <a:lstStyle/>
          <a:p>
            <a:pPr marL="0" lvl="1" indent="0">
              <a:buNone/>
            </a:pPr>
            <a:r>
              <a:rPr lang="en-US" sz="2400" noProof="0" dirty="0"/>
              <a:t>driven gear</a:t>
            </a:r>
          </a:p>
        </p:txBody>
      </p:sp>
    </p:spTree>
    <p:extLst>
      <p:ext uri="{BB962C8B-B14F-4D97-AF65-F5344CB8AC3E}">
        <p14:creationId xmlns:p14="http://schemas.microsoft.com/office/powerpoint/2010/main" val="3512380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Math Formula: Gear Ratio</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mf_gear_ratio">
            <a:hlinkClick r:id="" action="ppaction://media"/>
            <a:extLst>
              <a:ext uri="{FF2B5EF4-FFF2-40B4-BE49-F238E27FC236}">
                <a16:creationId xmlns:a16="http://schemas.microsoft.com/office/drawing/2014/main" id="{26D5FB0F-189E-A715-6C19-ECF970D00E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31945"/>
            <a:ext cx="9144000" cy="5143500"/>
          </a:xfrm>
          <a:prstGeom prst="rect">
            <a:avLst/>
          </a:prstGeom>
        </p:spPr>
      </p:pic>
    </p:spTree>
    <p:extLst>
      <p:ext uri="{BB962C8B-B14F-4D97-AF65-F5344CB8AC3E}">
        <p14:creationId xmlns:p14="http://schemas.microsoft.com/office/powerpoint/2010/main" val="240330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2686" y="199538"/>
            <a:ext cx="8269514" cy="590349"/>
          </a:xfrm>
        </p:spPr>
        <p:txBody>
          <a:bodyPr wrap="square" lIns="0" tIns="18000" rIns="0" bIns="18000" anchor="ctr" anchorCtr="0">
            <a:spAutoFit/>
          </a:bodyPr>
          <a:lstStyle/>
          <a:p>
            <a:r>
              <a:rPr lang="en-US" noProof="0" dirty="0"/>
              <a:t>Figure 2.15</a:t>
            </a:r>
          </a:p>
        </p:txBody>
      </p:sp>
      <p:sp>
        <p:nvSpPr>
          <p:cNvPr id="7" name="Content Placeholder 6">
            <a:extLst>
              <a:ext uri="{FF2B5EF4-FFF2-40B4-BE49-F238E27FC236}">
                <a16:creationId xmlns:a16="http://schemas.microsoft.com/office/drawing/2014/main" id="{DEE52963-E097-9058-0485-22462BEF5FD4}"/>
              </a:ext>
            </a:extLst>
          </p:cNvPr>
          <p:cNvSpPr>
            <a:spLocks noGrp="1"/>
          </p:cNvSpPr>
          <p:nvPr>
            <p:ph sz="quarter" idx="13"/>
          </p:nvPr>
        </p:nvSpPr>
        <p:spPr>
          <a:xfrm>
            <a:off x="442686" y="1105780"/>
            <a:ext cx="8269514" cy="405683"/>
          </a:xfrm>
        </p:spPr>
        <p:txBody>
          <a:bodyPr wrap="square" lIns="0" tIns="18000" rIns="0" bIns="18000" anchor="ctr" anchorCtr="0">
            <a:spAutoFit/>
          </a:bodyPr>
          <a:lstStyle/>
          <a:p>
            <a:pPr marL="0" indent="0">
              <a:buNone/>
            </a:pPr>
            <a:r>
              <a:rPr lang="en-US" sz="2400" noProof="0" dirty="0"/>
              <a:t>Gear Backlash </a:t>
            </a:r>
          </a:p>
        </p:txBody>
      </p:sp>
      <p:pic>
        <p:nvPicPr>
          <p:cNvPr id="4" name="Picture 3" descr="Two meshing gears are shown. &#10;Long description is available in notes, Press F6.">
            <a:extLst>
              <a:ext uri="{FF2B5EF4-FFF2-40B4-BE49-F238E27FC236}">
                <a16:creationId xmlns:a16="http://schemas.microsoft.com/office/drawing/2014/main" id="{EA30C127-6A29-316E-3444-7B16E340ABBD}"/>
              </a:ext>
            </a:extLst>
          </p:cNvPr>
          <p:cNvPicPr>
            <a:picLocks noChangeAspect="1"/>
          </p:cNvPicPr>
          <p:nvPr/>
        </p:nvPicPr>
        <p:blipFill rotWithShape="1">
          <a:blip r:embed="rId3"/>
          <a:srcRect b="6835"/>
          <a:stretch/>
        </p:blipFill>
        <p:spPr>
          <a:xfrm>
            <a:off x="2470159" y="1695485"/>
            <a:ext cx="4230186" cy="2998026"/>
          </a:xfrm>
          <a:prstGeom prst="rect">
            <a:avLst/>
          </a:prstGeom>
        </p:spPr>
      </p:pic>
      <p:sp>
        <p:nvSpPr>
          <p:cNvPr id="8" name="Content Placeholder 7">
            <a:extLst>
              <a:ext uri="{FF2B5EF4-FFF2-40B4-BE49-F238E27FC236}">
                <a16:creationId xmlns:a16="http://schemas.microsoft.com/office/drawing/2014/main" id="{B063DF93-7A48-E9AB-A247-49F0BEF30CB3}"/>
              </a:ext>
            </a:extLst>
          </p:cNvPr>
          <p:cNvSpPr>
            <a:spLocks noGrp="1"/>
          </p:cNvSpPr>
          <p:nvPr>
            <p:ph sz="quarter" idx="14"/>
          </p:nvPr>
        </p:nvSpPr>
        <p:spPr>
          <a:xfrm>
            <a:off x="442686" y="4831799"/>
            <a:ext cx="8269514" cy="1513679"/>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Backlash is the clearance between the teeth of two meshing gears. There has to be some clearance (backlash) to prevent the gears from getting into a bind condition when they are transmitting torque.</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9716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42686" y="198342"/>
            <a:ext cx="8269514" cy="590349"/>
          </a:xfrm>
        </p:spPr>
        <p:txBody>
          <a:bodyPr wrap="square" lIns="0" tIns="18000" rIns="0" bIns="18000" anchor="ctr" anchorCtr="0">
            <a:spAutoFit/>
          </a:bodyPr>
          <a:lstStyle/>
          <a:p>
            <a:r>
              <a:rPr lang="en-US" noProof="0" dirty="0"/>
              <a:t>Question 2</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42686" y="1108518"/>
            <a:ext cx="8269514" cy="1144347"/>
          </a:xfrm>
        </p:spPr>
        <p:txBody>
          <a:bodyPr wrap="square" lIns="0" tIns="18000" rIns="0" bIns="18000" anchor="ctr" anchorCtr="0">
            <a:spAutoFit/>
          </a:bodyPr>
          <a:lstStyle/>
          <a:p>
            <a:pPr marL="342900" indent="-342900">
              <a:spcBef>
                <a:spcPts val="600"/>
              </a:spcBef>
            </a:pPr>
            <a:r>
              <a:rPr lang="en-US" sz="2400" noProof="0" dirty="0"/>
              <a:t>Which of these is determined by dividing the number of teeth on the driven (output) gear by the number of teeth on the driving (input) gear?</a:t>
            </a:r>
          </a:p>
        </p:txBody>
      </p:sp>
      <p:sp>
        <p:nvSpPr>
          <p:cNvPr id="6" name="Content Placeholder 5">
            <a:extLst>
              <a:ext uri="{FF2B5EF4-FFF2-40B4-BE49-F238E27FC236}">
                <a16:creationId xmlns:a16="http://schemas.microsoft.com/office/drawing/2014/main" id="{E9461108-0BBD-5B7F-E81C-FFE1D4148157}"/>
              </a:ext>
            </a:extLst>
          </p:cNvPr>
          <p:cNvSpPr>
            <a:spLocks noGrp="1"/>
          </p:cNvSpPr>
          <p:nvPr>
            <p:ph sz="quarter" idx="14"/>
          </p:nvPr>
        </p:nvSpPr>
        <p:spPr>
          <a:xfrm>
            <a:off x="442686" y="2412578"/>
            <a:ext cx="8269514" cy="1744511"/>
          </a:xfrm>
        </p:spPr>
        <p:txBody>
          <a:bodyPr wrap="square" lIns="0" tIns="18000" rIns="0" bIns="18000" anchor="ctr" anchorCtr="0">
            <a:spAutoFit/>
          </a:bodyPr>
          <a:lstStyle/>
          <a:p>
            <a:pPr marL="857250" lvl="2" indent="-457200">
              <a:buFont typeface="+mj-lt"/>
              <a:buAutoNum type="alphaUcPeriod"/>
            </a:pPr>
            <a:r>
              <a:rPr lang="en-US" sz="2400" noProof="0" dirty="0"/>
              <a:t>Torque</a:t>
            </a:r>
          </a:p>
          <a:p>
            <a:pPr marL="857250" lvl="2" indent="-457200">
              <a:buFont typeface="+mj-lt"/>
              <a:buAutoNum type="alphaUcPeriod"/>
            </a:pPr>
            <a:r>
              <a:rPr lang="en-US" sz="2400" noProof="0" dirty="0"/>
              <a:t>Gear ratio</a:t>
            </a:r>
          </a:p>
          <a:p>
            <a:pPr marL="857250" lvl="2" indent="-457200">
              <a:buFont typeface="+mj-lt"/>
              <a:buAutoNum type="alphaUcPeriod"/>
            </a:pPr>
            <a:r>
              <a:rPr lang="en-US" sz="2400" noProof="0" dirty="0"/>
              <a:t>Horsepower </a:t>
            </a:r>
          </a:p>
          <a:p>
            <a:pPr marL="857250" lvl="2" indent="-457200">
              <a:buFont typeface="+mj-lt"/>
              <a:buAutoNum type="alphaUcPeriod"/>
            </a:pPr>
            <a:r>
              <a:rPr lang="en-US" sz="2400" noProof="0" dirty="0"/>
              <a:t>Work</a:t>
            </a:r>
          </a:p>
        </p:txBody>
      </p:sp>
    </p:spTree>
    <p:extLst>
      <p:ext uri="{BB962C8B-B14F-4D97-AF65-F5344CB8AC3E}">
        <p14:creationId xmlns:p14="http://schemas.microsoft.com/office/powerpoint/2010/main" val="3208366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42686" y="207578"/>
            <a:ext cx="8269514" cy="590349"/>
          </a:xfrm>
        </p:spPr>
        <p:txBody>
          <a:bodyPr wrap="square" lIns="0" tIns="18000" rIns="0" bIns="18000" anchor="ctr" anchorCtr="0">
            <a:spAutoFit/>
          </a:bodyPr>
          <a:lstStyle/>
          <a:p>
            <a:r>
              <a:rPr lang="en-US" noProof="0" dirty="0"/>
              <a:t>Answer 2</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42686" y="1108518"/>
            <a:ext cx="8269514" cy="1144347"/>
          </a:xfrm>
        </p:spPr>
        <p:txBody>
          <a:bodyPr wrap="square" lIns="0" tIns="18000" rIns="0" bIns="18000" anchor="ctr" anchorCtr="0">
            <a:spAutoFit/>
          </a:bodyPr>
          <a:lstStyle/>
          <a:p>
            <a:pPr marL="342900" indent="-342900">
              <a:spcBef>
                <a:spcPts val="600"/>
              </a:spcBef>
            </a:pPr>
            <a:r>
              <a:rPr lang="en-US" sz="2400" noProof="0" dirty="0"/>
              <a:t>Which of these is determined by dividing the number of teeth on the driven (output) gear by the number of teeth on the driving (input) gear?</a:t>
            </a:r>
          </a:p>
        </p:txBody>
      </p:sp>
      <p:sp>
        <p:nvSpPr>
          <p:cNvPr id="6" name="Content Placeholder 5">
            <a:extLst>
              <a:ext uri="{FF2B5EF4-FFF2-40B4-BE49-F238E27FC236}">
                <a16:creationId xmlns:a16="http://schemas.microsoft.com/office/drawing/2014/main" id="{E9461108-0BBD-5B7F-E81C-FFE1D4148157}"/>
              </a:ext>
            </a:extLst>
          </p:cNvPr>
          <p:cNvSpPr>
            <a:spLocks noGrp="1"/>
          </p:cNvSpPr>
          <p:nvPr>
            <p:ph sz="quarter" idx="14"/>
          </p:nvPr>
        </p:nvSpPr>
        <p:spPr>
          <a:xfrm>
            <a:off x="442686" y="2389270"/>
            <a:ext cx="8269514" cy="405683"/>
          </a:xfrm>
        </p:spPr>
        <p:txBody>
          <a:bodyPr wrap="square" lIns="0" tIns="18000" rIns="0" bIns="18000" anchor="ctr" anchorCtr="0">
            <a:spAutoFit/>
          </a:bodyPr>
          <a:lstStyle/>
          <a:p>
            <a:pPr marL="857250" lvl="2" indent="-457200">
              <a:buFont typeface="+mj-lt"/>
              <a:buAutoNum type="alphaUcPeriod" startAt="2"/>
            </a:pPr>
            <a:r>
              <a:rPr lang="en-US" sz="2400" noProof="0" dirty="0"/>
              <a:t>Gear ratio</a:t>
            </a:r>
          </a:p>
        </p:txBody>
      </p:sp>
    </p:spTree>
    <p:extLst>
      <p:ext uri="{BB962C8B-B14F-4D97-AF65-F5344CB8AC3E}">
        <p14:creationId xmlns:p14="http://schemas.microsoft.com/office/powerpoint/2010/main" val="607131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44500" y="201058"/>
            <a:ext cx="8267700" cy="590349"/>
          </a:xfrm>
        </p:spPr>
        <p:txBody>
          <a:bodyPr wrap="square" lIns="0" tIns="18000" rIns="0" bIns="18000" anchor="ctr" anchorCtr="0">
            <a:spAutoFit/>
          </a:bodyPr>
          <a:lstStyle/>
          <a:p>
            <a:r>
              <a:rPr lang="en-US" noProof="0" dirty="0"/>
              <a:t>Drivetrains</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44500" y="1068140"/>
            <a:ext cx="8267700" cy="2693030"/>
          </a:xfrm>
        </p:spPr>
        <p:txBody>
          <a:bodyPr wrap="square" lIns="0" tIns="18000" rIns="0" bIns="18000" anchor="ctr" anchorCtr="0">
            <a:spAutoFit/>
          </a:bodyPr>
          <a:lstStyle/>
          <a:p>
            <a:pPr marL="342900" indent="-342900">
              <a:spcBef>
                <a:spcPts val="600"/>
              </a:spcBef>
            </a:pPr>
            <a:r>
              <a:rPr lang="en-US" sz="2400" noProof="0" dirty="0"/>
              <a:t>Vehicle Drivetrain/Powertrain</a:t>
            </a:r>
          </a:p>
          <a:p>
            <a:pPr marL="743850" lvl="1" indent="-342900"/>
            <a:r>
              <a:rPr lang="en-US" sz="2400" noProof="0" dirty="0"/>
              <a:t>Transfer power from engine to drive wheels</a:t>
            </a:r>
          </a:p>
          <a:p>
            <a:pPr marL="743850" lvl="1" indent="-342900"/>
            <a:r>
              <a:rPr lang="en-US" sz="2400" noProof="0" dirty="0"/>
              <a:t>Serves following functions:</a:t>
            </a:r>
          </a:p>
          <a:p>
            <a:pPr marL="1143900" lvl="2" indent="-342900"/>
            <a:r>
              <a:rPr lang="en-US" sz="2400" noProof="0" dirty="0"/>
              <a:t>Allows driver to control power flow</a:t>
            </a:r>
          </a:p>
          <a:p>
            <a:pPr marL="1143900" lvl="2" indent="-342900"/>
            <a:r>
              <a:rPr lang="en-US" sz="2400" noProof="0" dirty="0"/>
              <a:t>Multiplies engine torque</a:t>
            </a:r>
          </a:p>
          <a:p>
            <a:pPr marL="1143900" lvl="2" indent="-342900"/>
            <a:r>
              <a:rPr lang="en-US" sz="2400" noProof="0" dirty="0"/>
              <a:t>Controls engine speed</a:t>
            </a:r>
          </a:p>
        </p:txBody>
      </p:sp>
    </p:spTree>
    <p:extLst>
      <p:ext uri="{BB962C8B-B14F-4D97-AF65-F5344CB8AC3E}">
        <p14:creationId xmlns:p14="http://schemas.microsoft.com/office/powerpoint/2010/main" val="932730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28" y="200983"/>
            <a:ext cx="8273472" cy="590349"/>
          </a:xfrm>
        </p:spPr>
        <p:txBody>
          <a:bodyPr wrap="square" lIns="0" tIns="18000" rIns="0" bIns="18000" anchor="ctr" anchorCtr="0">
            <a:spAutoFit/>
          </a:bodyPr>
          <a:lstStyle/>
          <a:p>
            <a:r>
              <a:rPr lang="en-US" noProof="0" dirty="0"/>
              <a:t>Transmissions</a:t>
            </a:r>
          </a:p>
        </p:txBody>
      </p:sp>
      <p:sp>
        <p:nvSpPr>
          <p:cNvPr id="4" name="Content Placeholder 3">
            <a:extLst>
              <a:ext uri="{FF2B5EF4-FFF2-40B4-BE49-F238E27FC236}">
                <a16:creationId xmlns:a16="http://schemas.microsoft.com/office/drawing/2014/main" id="{373DF66A-448D-555D-58B4-A496BF1AEED3}"/>
              </a:ext>
            </a:extLst>
          </p:cNvPr>
          <p:cNvSpPr>
            <a:spLocks noGrp="1"/>
          </p:cNvSpPr>
          <p:nvPr>
            <p:ph sz="quarter" idx="13"/>
          </p:nvPr>
        </p:nvSpPr>
        <p:spPr>
          <a:xfrm>
            <a:off x="438728" y="1092511"/>
            <a:ext cx="8273472" cy="3006395"/>
          </a:xfrm>
        </p:spPr>
        <p:txBody>
          <a:bodyPr wrap="square" lIns="0" tIns="18000" rIns="0" bIns="18000" anchor="ctr" anchorCtr="0">
            <a:spAutoFit/>
          </a:bodyPr>
          <a:lstStyle/>
          <a:p>
            <a:pPr marL="342000" indent="-342000">
              <a:spcBef>
                <a:spcPts val="600"/>
              </a:spcBef>
            </a:pPr>
            <a:r>
              <a:rPr lang="en-US" sz="2400" noProof="0" dirty="0"/>
              <a:t>Transmission facts</a:t>
            </a:r>
          </a:p>
          <a:p>
            <a:pPr lvl="1" indent="-342000"/>
            <a:r>
              <a:rPr lang="en-US" sz="2400" noProof="0" dirty="0"/>
              <a:t>Low/first gear provides torque to get vehicle moving.</a:t>
            </a:r>
          </a:p>
          <a:p>
            <a:pPr lvl="1" indent="-342000"/>
            <a:r>
              <a:rPr lang="en-US" sz="2400" noProof="0" dirty="0"/>
              <a:t>High gear should provide an engine speed for fuel-efficient operation</a:t>
            </a:r>
          </a:p>
          <a:p>
            <a:pPr lvl="1" indent="-342000"/>
            <a:r>
              <a:rPr lang="en-US" sz="2400" noProof="0" dirty="0"/>
              <a:t>Intermediate ratios provide adequate acceleration </a:t>
            </a:r>
          </a:p>
          <a:p>
            <a:pPr lvl="2" indent="-342000"/>
            <a:r>
              <a:rPr lang="en-US" sz="2400" noProof="0" dirty="0"/>
              <a:t>Minimizing overrevving the engine before shift </a:t>
            </a:r>
          </a:p>
          <a:p>
            <a:pPr lvl="2" indent="-342000"/>
            <a:r>
              <a:rPr lang="en-US" sz="2400" noProof="0" dirty="0"/>
              <a:t>Lugging engine after shift</a:t>
            </a:r>
          </a:p>
        </p:txBody>
      </p:sp>
    </p:spTree>
    <p:extLst>
      <p:ext uri="{BB962C8B-B14F-4D97-AF65-F5344CB8AC3E}">
        <p14:creationId xmlns:p14="http://schemas.microsoft.com/office/powerpoint/2010/main" val="2926483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28" y="200983"/>
            <a:ext cx="8273472" cy="590349"/>
          </a:xfrm>
        </p:spPr>
        <p:txBody>
          <a:bodyPr wrap="square" lIns="0" tIns="18000" rIns="0" bIns="18000" anchor="ctr" anchorCtr="0">
            <a:spAutoFit/>
          </a:bodyPr>
          <a:lstStyle/>
          <a:p>
            <a:r>
              <a:rPr lang="en-US" noProof="0" dirty="0"/>
              <a:t>Manual Transmission </a:t>
            </a:r>
            <a:r>
              <a:rPr lang="en-US" sz="2800" noProof="0" dirty="0"/>
              <a:t>(1 of 2)</a:t>
            </a:r>
          </a:p>
        </p:txBody>
      </p:sp>
      <p:sp>
        <p:nvSpPr>
          <p:cNvPr id="34819" name="Content Placeholder 2"/>
          <p:cNvSpPr>
            <a:spLocks noGrp="1"/>
          </p:cNvSpPr>
          <p:nvPr>
            <p:ph sz="quarter" idx="13"/>
          </p:nvPr>
        </p:nvSpPr>
        <p:spPr>
          <a:xfrm>
            <a:off x="438728" y="1108003"/>
            <a:ext cx="8273472" cy="1221291"/>
          </a:xfrm>
          <a:prstGeom prst="rect">
            <a:avLst/>
          </a:prstGeom>
        </p:spPr>
        <p:txBody>
          <a:bodyPr wrap="square" lIns="0" tIns="18000" rIns="0" bIns="18000" anchor="ctr" anchorCtr="0">
            <a:spAutoFit/>
          </a:bodyPr>
          <a:lstStyle/>
          <a:p>
            <a:pPr marL="342000" indent="-342000">
              <a:spcBef>
                <a:spcPts val="600"/>
              </a:spcBef>
            </a:pPr>
            <a:r>
              <a:rPr lang="en-US" sz="2400" noProof="0" dirty="0"/>
              <a:t>Manual transmissions use clutch.</a:t>
            </a:r>
          </a:p>
          <a:p>
            <a:pPr marL="342000" indent="-342000">
              <a:spcBef>
                <a:spcPts val="600"/>
              </a:spcBef>
            </a:pPr>
            <a:r>
              <a:rPr lang="en-US" sz="2400" noProof="0" dirty="0"/>
              <a:t>Most vehicles use foot-pedal-operated single-plate clutch assembly.</a:t>
            </a:r>
          </a:p>
        </p:txBody>
      </p:sp>
    </p:spTree>
    <p:extLst>
      <p:ext uri="{BB962C8B-B14F-4D97-AF65-F5344CB8AC3E}">
        <p14:creationId xmlns:p14="http://schemas.microsoft.com/office/powerpoint/2010/main" val="227615409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2686" y="199538"/>
            <a:ext cx="8269514" cy="590349"/>
          </a:xfrm>
        </p:spPr>
        <p:txBody>
          <a:bodyPr wrap="square" lIns="0" tIns="18000" rIns="0" bIns="18000" anchor="ctr" anchorCtr="0">
            <a:spAutoFit/>
          </a:bodyPr>
          <a:lstStyle/>
          <a:p>
            <a:r>
              <a:rPr lang="en-US" noProof="0" dirty="0"/>
              <a:t>Figure 2.16</a:t>
            </a:r>
          </a:p>
        </p:txBody>
      </p:sp>
      <p:sp>
        <p:nvSpPr>
          <p:cNvPr id="7" name="Content Placeholder 6">
            <a:extLst>
              <a:ext uri="{FF2B5EF4-FFF2-40B4-BE49-F238E27FC236}">
                <a16:creationId xmlns:a16="http://schemas.microsoft.com/office/drawing/2014/main" id="{DEE52963-E097-9058-0485-22462BEF5FD4}"/>
              </a:ext>
            </a:extLst>
          </p:cNvPr>
          <p:cNvSpPr>
            <a:spLocks noGrp="1"/>
          </p:cNvSpPr>
          <p:nvPr>
            <p:ph sz="quarter" idx="13"/>
          </p:nvPr>
        </p:nvSpPr>
        <p:spPr>
          <a:xfrm>
            <a:off x="442686" y="1105780"/>
            <a:ext cx="8269514" cy="405683"/>
          </a:xfrm>
        </p:spPr>
        <p:txBody>
          <a:bodyPr wrap="square" lIns="0" tIns="18000" rIns="0" bIns="18000" anchor="ctr" anchorCtr="0">
            <a:spAutoFit/>
          </a:bodyPr>
          <a:lstStyle/>
          <a:p>
            <a:pPr marL="0" indent="0">
              <a:buNone/>
            </a:pPr>
            <a:r>
              <a:rPr lang="en-US" sz="2400" noProof="0" dirty="0"/>
              <a:t>Manual Transmission</a:t>
            </a:r>
          </a:p>
        </p:txBody>
      </p:sp>
      <p:pic>
        <p:nvPicPr>
          <p:cNvPr id="4" name="Picture 3" descr="A photo of a manual transmission is shown. There are several gear sets inside the transmission in different colors.">
            <a:extLst>
              <a:ext uri="{FF2B5EF4-FFF2-40B4-BE49-F238E27FC236}">
                <a16:creationId xmlns:a16="http://schemas.microsoft.com/office/drawing/2014/main" id="{C0B5C9DF-4792-F3B7-1670-2E2C8DBDCCD9}"/>
              </a:ext>
            </a:extLst>
          </p:cNvPr>
          <p:cNvPicPr>
            <a:picLocks noChangeAspect="1"/>
          </p:cNvPicPr>
          <p:nvPr/>
        </p:nvPicPr>
        <p:blipFill rotWithShape="1">
          <a:blip r:embed="rId3"/>
          <a:srcRect b="4927"/>
          <a:stretch/>
        </p:blipFill>
        <p:spPr>
          <a:xfrm>
            <a:off x="2106798" y="1644670"/>
            <a:ext cx="4956907" cy="3813822"/>
          </a:xfrm>
          <a:prstGeom prst="rect">
            <a:avLst/>
          </a:prstGeom>
        </p:spPr>
      </p:pic>
      <p:sp>
        <p:nvSpPr>
          <p:cNvPr id="8" name="Content Placeholder 7">
            <a:extLst>
              <a:ext uri="{FF2B5EF4-FFF2-40B4-BE49-F238E27FC236}">
                <a16:creationId xmlns:a16="http://schemas.microsoft.com/office/drawing/2014/main" id="{B063DF93-7A48-E9AB-A247-49F0BEF30CB3}"/>
              </a:ext>
            </a:extLst>
          </p:cNvPr>
          <p:cNvSpPr>
            <a:spLocks noGrp="1"/>
          </p:cNvSpPr>
          <p:nvPr>
            <p:ph sz="quarter" idx="14"/>
          </p:nvPr>
        </p:nvSpPr>
        <p:spPr>
          <a:xfrm>
            <a:off x="442686" y="5569263"/>
            <a:ext cx="8269514" cy="775015"/>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A manual transmission provides several gear ratios and a method to shift them.</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7484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728" y="201073"/>
            <a:ext cx="8273472" cy="1144347"/>
          </a:xfrm>
        </p:spPr>
        <p:txBody>
          <a:bodyPr wrap="square" lIns="0" tIns="18000" rIns="0" bIns="18000" anchor="ctr" anchorCtr="0">
            <a:spAutoFit/>
          </a:bodyPr>
          <a:lstStyle/>
          <a:p>
            <a:r>
              <a:rPr lang="en-US" noProof="0" dirty="0"/>
              <a:t>Frequently Asked Question: Close Ratio Transmission</a:t>
            </a:r>
            <a:endParaRPr lang="en-US" sz="2800" noProof="0" dirty="0">
              <a:solidFill>
                <a:srgbClr val="FF0000"/>
              </a:solidFill>
            </a:endParaRPr>
          </a:p>
        </p:txBody>
      </p:sp>
      <p:sp>
        <p:nvSpPr>
          <p:cNvPr id="18" name="Content Placeholder 17">
            <a:extLst>
              <a:ext uri="{FF2B5EF4-FFF2-40B4-BE49-F238E27FC236}">
                <a16:creationId xmlns:a16="http://schemas.microsoft.com/office/drawing/2014/main" id="{8465FA5D-2DEF-EA26-A29A-ACEE0CAC6A01}"/>
              </a:ext>
            </a:extLst>
          </p:cNvPr>
          <p:cNvSpPr>
            <a:spLocks noGrp="1"/>
          </p:cNvSpPr>
          <p:nvPr>
            <p:ph sz="quarter" idx="13"/>
          </p:nvPr>
        </p:nvSpPr>
        <p:spPr>
          <a:xfrm>
            <a:off x="438728" y="1581223"/>
            <a:ext cx="8273472" cy="344128"/>
          </a:xfrm>
        </p:spPr>
        <p:txBody>
          <a:bodyPr wrap="square" lIns="0" tIns="18000" rIns="0" bIns="18000" anchor="ctr" anchorCtr="0">
            <a:spAutoFit/>
          </a:bodyPr>
          <a:lstStyle/>
          <a:p>
            <a:pPr marL="0" indent="0">
              <a:buNone/>
            </a:pPr>
            <a:r>
              <a:rPr lang="en-US" sz="2000" b="1" noProof="0" dirty="0">
                <a:solidFill>
                  <a:schemeClr val="tx1"/>
                </a:solidFill>
              </a:rPr>
              <a:t>? Frequently Asked Question</a:t>
            </a:r>
            <a:endParaRPr lang="en-US" sz="2000" dirty="0"/>
          </a:p>
        </p:txBody>
      </p:sp>
      <p:sp>
        <p:nvSpPr>
          <p:cNvPr id="19" name="Content Placeholder 18">
            <a:extLst>
              <a:ext uri="{FF2B5EF4-FFF2-40B4-BE49-F238E27FC236}">
                <a16:creationId xmlns:a16="http://schemas.microsoft.com/office/drawing/2014/main" id="{2766DE9B-F609-272F-F057-364C420D4AA1}"/>
              </a:ext>
            </a:extLst>
          </p:cNvPr>
          <p:cNvSpPr>
            <a:spLocks noGrp="1"/>
          </p:cNvSpPr>
          <p:nvPr>
            <p:ph sz="quarter" idx="14"/>
          </p:nvPr>
        </p:nvSpPr>
        <p:spPr>
          <a:xfrm>
            <a:off x="438728" y="2091147"/>
            <a:ext cx="8273472" cy="959681"/>
          </a:xfrm>
        </p:spPr>
        <p:txBody>
          <a:bodyPr wrap="square" lIns="0" tIns="18000" rIns="0" bIns="18000" anchor="ctr" anchorCtr="0">
            <a:spAutoFit/>
          </a:bodyPr>
          <a:lstStyle/>
          <a:p>
            <a:pPr marL="0" indent="0">
              <a:buNone/>
            </a:pPr>
            <a:r>
              <a:rPr lang="en-US" sz="2000" b="1" noProof="0" dirty="0">
                <a:latin typeface="Arial" panose="020B0604020202020204" pitchFamily="34" charset="0"/>
                <a:cs typeface="Arial" panose="020B0604020202020204" pitchFamily="34" charset="0"/>
              </a:rPr>
              <a:t>What Is a “Close-Ratio” Transmission? </a:t>
            </a:r>
            <a:r>
              <a:rPr lang="en-US" sz="2000" i="1" noProof="0" dirty="0">
                <a:latin typeface="Arial" panose="020B0604020202020204" pitchFamily="34" charset="0"/>
                <a:cs typeface="Arial" panose="020B0604020202020204" pitchFamily="34" charset="0"/>
              </a:rPr>
              <a:t>Gear ratio spread </a:t>
            </a:r>
            <a:r>
              <a:rPr lang="en-US" sz="2000" noProof="0" dirty="0">
                <a:latin typeface="Arial" panose="020B0604020202020204" pitchFamily="34" charset="0"/>
                <a:cs typeface="Arial" panose="020B0604020202020204" pitchFamily="34" charset="0"/>
              </a:rPr>
              <a:t>(</a:t>
            </a:r>
            <a:r>
              <a:rPr lang="en-US" sz="2000" spc="-300" noProof="0" dirty="0">
                <a:latin typeface="Arial" panose="020B0604020202020204" pitchFamily="34" charset="0"/>
                <a:cs typeface="Arial" panose="020B0604020202020204" pitchFamily="34" charset="0"/>
              </a:rPr>
              <a:t>G R </a:t>
            </a:r>
            <a:r>
              <a:rPr lang="en-US" sz="2000" noProof="0" dirty="0">
                <a:latin typeface="Arial" panose="020B0604020202020204" pitchFamily="34" charset="0"/>
                <a:cs typeface="Arial" panose="020B0604020202020204" pitchFamily="34" charset="0"/>
              </a:rPr>
              <a:t>S), is the difference between the lowest and highest ratios or, in other words, the overall range of the transmission gear ratios. In transmissions, it is</a:t>
            </a:r>
            <a:endParaRPr lang="en-US" sz="2000" dirty="0"/>
          </a:p>
        </p:txBody>
      </p:sp>
      <p:sp>
        <p:nvSpPr>
          <p:cNvPr id="22" name="Content Placeholder 21">
            <a:extLst>
              <a:ext uri="{FF2B5EF4-FFF2-40B4-BE49-F238E27FC236}">
                <a16:creationId xmlns:a16="http://schemas.microsoft.com/office/drawing/2014/main" id="{B73EC072-B794-C012-42F9-878DD2D88CB4}"/>
              </a:ext>
            </a:extLst>
          </p:cNvPr>
          <p:cNvSpPr>
            <a:spLocks noGrp="1"/>
          </p:cNvSpPr>
          <p:nvPr>
            <p:ph sz="quarter" idx="16"/>
          </p:nvPr>
        </p:nvSpPr>
        <p:spPr>
          <a:xfrm>
            <a:off x="441146" y="3124865"/>
            <a:ext cx="4928249" cy="334008"/>
          </a:xfrm>
        </p:spPr>
        <p:txBody>
          <a:bodyPr wrap="square" lIns="0" tIns="18000" rIns="0" bIns="18000" anchor="ctr" anchorCtr="0">
            <a:spAutoFit/>
          </a:bodyPr>
          <a:lstStyle/>
          <a:p>
            <a:pPr marL="0" indent="0">
              <a:buNone/>
            </a:pPr>
            <a:r>
              <a:rPr lang="en-US" sz="2000" noProof="0" dirty="0">
                <a:latin typeface="Arial" panose="020B0604020202020204" pitchFamily="34" charset="0"/>
                <a:cs typeface="Arial" panose="020B0604020202020204" pitchFamily="34" charset="0"/>
              </a:rPr>
              <a:t>fairly easy to visualize difference between a</a:t>
            </a:r>
            <a:endParaRPr lang="en-US" sz="2000" dirty="0"/>
          </a:p>
        </p:txBody>
      </p:sp>
      <p:graphicFrame>
        <p:nvGraphicFramePr>
          <p:cNvPr id="29" name="Object 28" descr="3.59 is to 1.">
            <a:extLst>
              <a:ext uri="{FF2B5EF4-FFF2-40B4-BE49-F238E27FC236}">
                <a16:creationId xmlns:a16="http://schemas.microsoft.com/office/drawing/2014/main" id="{5D681428-AAA9-A92B-87E4-92575CC0C63B}"/>
              </a:ext>
            </a:extLst>
          </p:cNvPr>
          <p:cNvGraphicFramePr>
            <a:graphicFrameLocks noChangeAspect="1"/>
          </p:cNvGraphicFramePr>
          <p:nvPr>
            <p:extLst>
              <p:ext uri="{D42A27DB-BD31-4B8C-83A1-F6EECF244321}">
                <p14:modId xmlns:p14="http://schemas.microsoft.com/office/powerpoint/2010/main" val="7379744"/>
              </p:ext>
            </p:extLst>
          </p:nvPr>
        </p:nvGraphicFramePr>
        <p:xfrm>
          <a:off x="5488427" y="3171898"/>
          <a:ext cx="827728" cy="292066"/>
        </p:xfrm>
        <a:graphic>
          <a:graphicData uri="http://schemas.openxmlformats.org/presentationml/2006/ole">
            <mc:AlternateContent xmlns:mc="http://schemas.openxmlformats.org/markup-compatibility/2006">
              <mc:Choice xmlns:v="urn:schemas-microsoft-com:vml" Requires="v">
                <p:oleObj name="Equation" r:id="rId3" imgW="495000" imgH="177480" progId="Equation.DSMT4">
                  <p:embed/>
                </p:oleObj>
              </mc:Choice>
              <mc:Fallback>
                <p:oleObj name="Equation" r:id="rId3" imgW="495000" imgH="177480" progId="Equation.DSMT4">
                  <p:embed/>
                  <p:pic>
                    <p:nvPicPr>
                      <p:cNvPr id="20" name="Object 19">
                        <a:extLst>
                          <a:ext uri="{FF2B5EF4-FFF2-40B4-BE49-F238E27FC236}">
                            <a16:creationId xmlns:a16="http://schemas.microsoft.com/office/drawing/2014/main" id="{C3E222B6-4165-BCFB-0914-9C76815A5A8D}"/>
                          </a:ext>
                        </a:extLst>
                      </p:cNvPr>
                      <p:cNvPicPr>
                        <a:picLocks noChangeAspect="1" noChangeArrowheads="1"/>
                      </p:cNvPicPr>
                      <p:nvPr/>
                    </p:nvPicPr>
                    <p:blipFill>
                      <a:blip r:embed="rId4"/>
                      <a:srcRect/>
                      <a:stretch>
                        <a:fillRect/>
                      </a:stretch>
                    </p:blipFill>
                    <p:spPr bwMode="auto">
                      <a:xfrm>
                        <a:off x="5488427" y="3171898"/>
                        <a:ext cx="827728" cy="2920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Content Placeholder 22">
            <a:extLst>
              <a:ext uri="{FF2B5EF4-FFF2-40B4-BE49-F238E27FC236}">
                <a16:creationId xmlns:a16="http://schemas.microsoft.com/office/drawing/2014/main" id="{023570FF-1432-FD67-218B-4AD90A3A93C2}"/>
              </a:ext>
            </a:extLst>
          </p:cNvPr>
          <p:cNvSpPr>
            <a:spLocks noGrp="1"/>
          </p:cNvSpPr>
          <p:nvPr>
            <p:ph sz="quarter" idx="17"/>
          </p:nvPr>
        </p:nvSpPr>
        <p:spPr>
          <a:xfrm>
            <a:off x="6434561" y="3129025"/>
            <a:ext cx="2277639" cy="344128"/>
          </a:xfrm>
        </p:spPr>
        <p:txBody>
          <a:bodyPr wrap="square" lIns="0" tIns="18000" rIns="0" bIns="18000" anchor="ctr" anchorCtr="0">
            <a:spAutoFit/>
          </a:bodyPr>
          <a:lstStyle/>
          <a:p>
            <a:pPr marL="0" indent="0">
              <a:buNone/>
            </a:pPr>
            <a:r>
              <a:rPr lang="en-US" sz="2000" noProof="0" dirty="0">
                <a:latin typeface="Arial" panose="020B0604020202020204" pitchFamily="34" charset="0"/>
                <a:cs typeface="Arial" panose="020B0604020202020204" pitchFamily="34" charset="0"/>
              </a:rPr>
              <a:t>first gear and a</a:t>
            </a:r>
            <a:endParaRPr lang="en-US" dirty="0"/>
          </a:p>
        </p:txBody>
      </p:sp>
      <p:graphicFrame>
        <p:nvGraphicFramePr>
          <p:cNvPr id="30" name="Object 29" descr="0.83 is to 1.">
            <a:extLst>
              <a:ext uri="{FF2B5EF4-FFF2-40B4-BE49-F238E27FC236}">
                <a16:creationId xmlns:a16="http://schemas.microsoft.com/office/drawing/2014/main" id="{197A789B-2E19-8798-B61A-C95F49D3BCF8}"/>
              </a:ext>
            </a:extLst>
          </p:cNvPr>
          <p:cNvGraphicFramePr>
            <a:graphicFrameLocks noChangeAspect="1"/>
          </p:cNvGraphicFramePr>
          <p:nvPr>
            <p:extLst>
              <p:ext uri="{D42A27DB-BD31-4B8C-83A1-F6EECF244321}">
                <p14:modId xmlns:p14="http://schemas.microsoft.com/office/powerpoint/2010/main" val="813634743"/>
              </p:ext>
            </p:extLst>
          </p:nvPr>
        </p:nvGraphicFramePr>
        <p:xfrm>
          <a:off x="438728" y="3552686"/>
          <a:ext cx="827728" cy="292066"/>
        </p:xfrm>
        <a:graphic>
          <a:graphicData uri="http://schemas.openxmlformats.org/presentationml/2006/ole">
            <mc:AlternateContent xmlns:mc="http://schemas.openxmlformats.org/markup-compatibility/2006">
              <mc:Choice xmlns:v="urn:schemas-microsoft-com:vml" Requires="v">
                <p:oleObj name="Equation" r:id="rId5" imgW="495000" imgH="177480" progId="Equation.DSMT4">
                  <p:embed/>
                </p:oleObj>
              </mc:Choice>
              <mc:Fallback>
                <p:oleObj name="Equation" r:id="rId5" imgW="495000" imgH="177480" progId="Equation.DSMT4">
                  <p:embed/>
                  <p:pic>
                    <p:nvPicPr>
                      <p:cNvPr id="29" name="Object 28">
                        <a:extLst>
                          <a:ext uri="{FF2B5EF4-FFF2-40B4-BE49-F238E27FC236}">
                            <a16:creationId xmlns:a16="http://schemas.microsoft.com/office/drawing/2014/main" id="{5D681428-AAA9-A92B-87E4-92575CC0C63B}"/>
                          </a:ext>
                        </a:extLst>
                      </p:cNvPr>
                      <p:cNvPicPr>
                        <a:picLocks noChangeAspect="1" noChangeArrowheads="1"/>
                      </p:cNvPicPr>
                      <p:nvPr/>
                    </p:nvPicPr>
                    <p:blipFill>
                      <a:blip r:embed="rId6"/>
                      <a:srcRect/>
                      <a:stretch>
                        <a:fillRect/>
                      </a:stretch>
                    </p:blipFill>
                    <p:spPr bwMode="auto">
                      <a:xfrm>
                        <a:off x="438728" y="3552686"/>
                        <a:ext cx="827728" cy="2920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Content Placeholder 23">
            <a:extLst>
              <a:ext uri="{FF2B5EF4-FFF2-40B4-BE49-F238E27FC236}">
                <a16:creationId xmlns:a16="http://schemas.microsoft.com/office/drawing/2014/main" id="{6F1F2952-AB61-D309-70C4-52602075BAA2}"/>
              </a:ext>
            </a:extLst>
          </p:cNvPr>
          <p:cNvSpPr>
            <a:spLocks noGrp="1"/>
          </p:cNvSpPr>
          <p:nvPr>
            <p:ph sz="quarter" idx="18"/>
          </p:nvPr>
        </p:nvSpPr>
        <p:spPr>
          <a:xfrm>
            <a:off x="1413164" y="3527353"/>
            <a:ext cx="7283520" cy="344128"/>
          </a:xfrm>
        </p:spPr>
        <p:txBody>
          <a:bodyPr wrap="square" lIns="0" tIns="18000" rIns="0" bIns="18000" anchor="ctr" anchorCtr="0">
            <a:spAutoFit/>
          </a:bodyPr>
          <a:lstStyle/>
          <a:p>
            <a:pPr marL="0" indent="0">
              <a:buNone/>
            </a:pPr>
            <a:r>
              <a:rPr lang="en-US" sz="2000" noProof="0" dirty="0">
                <a:latin typeface="Arial" panose="020B0604020202020204" pitchFamily="34" charset="0"/>
                <a:cs typeface="Arial" panose="020B0604020202020204" pitchFamily="34" charset="0"/>
              </a:rPr>
              <a:t>fifth gear. Gear ratio spread is determined by dividing the low</a:t>
            </a:r>
            <a:endParaRPr lang="en-US" dirty="0"/>
          </a:p>
        </p:txBody>
      </p:sp>
      <p:sp>
        <p:nvSpPr>
          <p:cNvPr id="26" name="Content Placeholder 25">
            <a:extLst>
              <a:ext uri="{FF2B5EF4-FFF2-40B4-BE49-F238E27FC236}">
                <a16:creationId xmlns:a16="http://schemas.microsoft.com/office/drawing/2014/main" id="{84EF6B45-3058-8AA3-A0F3-54DF23D8A10B}"/>
              </a:ext>
            </a:extLst>
          </p:cNvPr>
          <p:cNvSpPr>
            <a:spLocks noGrp="1"/>
          </p:cNvSpPr>
          <p:nvPr>
            <p:ph sz="quarter" idx="20"/>
          </p:nvPr>
        </p:nvSpPr>
        <p:spPr>
          <a:xfrm>
            <a:off x="431800" y="3931295"/>
            <a:ext cx="8280400" cy="344128"/>
          </a:xfrm>
        </p:spPr>
        <p:txBody>
          <a:bodyPr wrap="square" lIns="0" tIns="18000" rIns="0" bIns="18000" anchor="ctr" anchorCtr="0">
            <a:spAutoFit/>
          </a:bodyPr>
          <a:lstStyle/>
          <a:p>
            <a:pPr marL="0" indent="0">
              <a:buNone/>
            </a:pPr>
            <a:r>
              <a:rPr lang="en-US" sz="2000" noProof="0" dirty="0">
                <a:latin typeface="Arial" panose="020B0604020202020204" pitchFamily="34" charset="0"/>
                <a:cs typeface="Arial" panose="020B0604020202020204" pitchFamily="34" charset="0"/>
              </a:rPr>
              <a:t>gear ratio by the high gear ratio. The </a:t>
            </a:r>
            <a:r>
              <a:rPr lang="en-US" sz="2000" spc="-300" noProof="0" dirty="0">
                <a:latin typeface="Arial" panose="020B0604020202020204" pitchFamily="34" charset="0"/>
                <a:cs typeface="Arial" panose="020B0604020202020204" pitchFamily="34" charset="0"/>
              </a:rPr>
              <a:t>G R </a:t>
            </a:r>
            <a:r>
              <a:rPr lang="en-US" sz="2000" noProof="0" dirty="0">
                <a:latin typeface="Arial" panose="020B0604020202020204" pitchFamily="34" charset="0"/>
                <a:cs typeface="Arial" panose="020B0604020202020204" pitchFamily="34" charset="0"/>
              </a:rPr>
              <a:t>S for the gear transmission is</a:t>
            </a:r>
            <a:endParaRPr lang="en-US" sz="2000" dirty="0"/>
          </a:p>
        </p:txBody>
      </p:sp>
      <p:graphicFrame>
        <p:nvGraphicFramePr>
          <p:cNvPr id="20" name="Object 19" descr="3.59 over 0.83 equals 4.33.">
            <a:extLst>
              <a:ext uri="{FF2B5EF4-FFF2-40B4-BE49-F238E27FC236}">
                <a16:creationId xmlns:a16="http://schemas.microsoft.com/office/drawing/2014/main" id="{C3E222B6-4165-BCFB-0914-9C76815A5A8D}"/>
              </a:ext>
            </a:extLst>
          </p:cNvPr>
          <p:cNvGraphicFramePr>
            <a:graphicFrameLocks noChangeAspect="1"/>
          </p:cNvGraphicFramePr>
          <p:nvPr>
            <p:extLst>
              <p:ext uri="{D42A27DB-BD31-4B8C-83A1-F6EECF244321}">
                <p14:modId xmlns:p14="http://schemas.microsoft.com/office/powerpoint/2010/main" val="140327981"/>
              </p:ext>
            </p:extLst>
          </p:nvPr>
        </p:nvGraphicFramePr>
        <p:xfrm>
          <a:off x="441768" y="4384479"/>
          <a:ext cx="2163064" cy="334153"/>
        </p:xfrm>
        <a:graphic>
          <a:graphicData uri="http://schemas.openxmlformats.org/presentationml/2006/ole">
            <mc:AlternateContent xmlns:mc="http://schemas.openxmlformats.org/markup-compatibility/2006">
              <mc:Choice xmlns:v="urn:schemas-microsoft-com:vml" Requires="v">
                <p:oleObj name="Equation" r:id="rId7" imgW="1295280" imgH="203040" progId="Equation.DSMT4">
                  <p:embed/>
                </p:oleObj>
              </mc:Choice>
              <mc:Fallback>
                <p:oleObj name="Equation" r:id="rId7" imgW="1295280" imgH="203040" progId="Equation.DSMT4">
                  <p:embed/>
                  <p:pic>
                    <p:nvPicPr>
                      <p:cNvPr id="13" name="Object 12">
                        <a:extLst>
                          <a:ext uri="{FF2B5EF4-FFF2-40B4-BE49-F238E27FC236}">
                            <a16:creationId xmlns:a16="http://schemas.microsoft.com/office/drawing/2014/main" id="{D7541736-16D8-8FFA-0FF7-99D93C1942ED}"/>
                          </a:ext>
                        </a:extLst>
                      </p:cNvPr>
                      <p:cNvPicPr>
                        <a:picLocks noChangeAspect="1" noChangeArrowheads="1"/>
                      </p:cNvPicPr>
                      <p:nvPr/>
                    </p:nvPicPr>
                    <p:blipFill>
                      <a:blip r:embed="rId8"/>
                      <a:srcRect/>
                      <a:stretch>
                        <a:fillRect/>
                      </a:stretch>
                    </p:blipFill>
                    <p:spPr bwMode="auto">
                      <a:xfrm>
                        <a:off x="441768" y="4384479"/>
                        <a:ext cx="2163064" cy="3341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Content Placeholder 26">
            <a:extLst>
              <a:ext uri="{FF2B5EF4-FFF2-40B4-BE49-F238E27FC236}">
                <a16:creationId xmlns:a16="http://schemas.microsoft.com/office/drawing/2014/main" id="{E28A75C8-8579-06EE-338D-46C49FE31B2B}"/>
              </a:ext>
            </a:extLst>
          </p:cNvPr>
          <p:cNvSpPr>
            <a:spLocks noGrp="1"/>
          </p:cNvSpPr>
          <p:nvPr>
            <p:ph sz="quarter" idx="21"/>
          </p:nvPr>
        </p:nvSpPr>
        <p:spPr>
          <a:xfrm>
            <a:off x="2687782" y="4360912"/>
            <a:ext cx="6024417" cy="314650"/>
          </a:xfrm>
        </p:spPr>
        <p:txBody>
          <a:bodyPr wrap="square" lIns="0" tIns="18000" rIns="0" bIns="18000" anchor="ctr" anchorCtr="0">
            <a:spAutoFit/>
          </a:bodyPr>
          <a:lstStyle/>
          <a:p>
            <a:pPr marL="0" indent="0">
              <a:buNone/>
            </a:pPr>
            <a:r>
              <a:rPr lang="en-US" sz="2000" spc="-300" noProof="0" dirty="0">
                <a:latin typeface="Arial" panose="020B0604020202020204" pitchFamily="34" charset="0"/>
                <a:cs typeface="Arial" panose="020B0604020202020204" pitchFamily="34" charset="0"/>
              </a:rPr>
              <a:t>R P </a:t>
            </a:r>
            <a:r>
              <a:rPr lang="en-US" sz="2000" noProof="0" dirty="0">
                <a:latin typeface="Arial" panose="020B0604020202020204" pitchFamily="34" charset="0"/>
                <a:cs typeface="Arial" panose="020B0604020202020204" pitchFamily="34" charset="0"/>
              </a:rPr>
              <a:t>M change/drop is fairly easy to determine:</a:t>
            </a:r>
          </a:p>
        </p:txBody>
      </p:sp>
      <p:sp>
        <p:nvSpPr>
          <p:cNvPr id="28" name="Content Placeholder 27">
            <a:extLst>
              <a:ext uri="{FF2B5EF4-FFF2-40B4-BE49-F238E27FC236}">
                <a16:creationId xmlns:a16="http://schemas.microsoft.com/office/drawing/2014/main" id="{B5860754-9280-1E3D-9750-D99F2DF26840}"/>
              </a:ext>
            </a:extLst>
          </p:cNvPr>
          <p:cNvSpPr>
            <a:spLocks noGrp="1"/>
          </p:cNvSpPr>
          <p:nvPr>
            <p:ph sz="quarter" idx="22"/>
          </p:nvPr>
        </p:nvSpPr>
        <p:spPr>
          <a:xfrm>
            <a:off x="441036" y="4752899"/>
            <a:ext cx="8271163" cy="922234"/>
          </a:xfrm>
        </p:spPr>
        <p:txBody>
          <a:bodyPr wrap="square" lIns="0" tIns="18000" rIns="0" bIns="18000" anchor="ctr" anchorCtr="0">
            <a:spAutoFit/>
          </a:bodyPr>
          <a:lstStyle/>
          <a:p>
            <a:pPr marL="0" indent="0">
              <a:buNone/>
            </a:pPr>
            <a:r>
              <a:rPr lang="en-US" sz="2000" noProof="0" dirty="0">
                <a:solidFill>
                  <a:schemeClr val="tx1"/>
                </a:solidFill>
                <a:latin typeface="Arial" panose="020B0604020202020204" pitchFamily="34" charset="0"/>
                <a:cs typeface="Arial" panose="020B0604020202020204" pitchFamily="34" charset="0"/>
              </a:rPr>
              <a:t>Subtract higher ratio from lower ratio and divide product by lower ratio. A close-ratio Muncie four-speed has ratios spaced fairly close together (25% or less), closer than the wide-ratio version. </a:t>
            </a:r>
            <a:r>
              <a:rPr lang="en-US" sz="2000" b="1" noProof="0" dirty="0">
                <a:solidFill>
                  <a:schemeClr val="tx1"/>
                </a:solidFill>
                <a:latin typeface="Arial" panose="020B0604020202020204" pitchFamily="34" charset="0"/>
                <a:cs typeface="Arial" panose="020B0604020202020204" pitchFamily="34" charset="0"/>
              </a:rPr>
              <a:t>SEE FIGURE 2–17.</a:t>
            </a:r>
            <a:endParaRPr lang="en-US" sz="2000" dirty="0">
              <a:solidFill>
                <a:schemeClr val="tx1"/>
              </a:solidFill>
            </a:endParaRPr>
          </a:p>
        </p:txBody>
      </p:sp>
    </p:spTree>
    <p:extLst>
      <p:ext uri="{BB962C8B-B14F-4D97-AF65-F5344CB8AC3E}">
        <p14:creationId xmlns:p14="http://schemas.microsoft.com/office/powerpoint/2010/main" val="13496851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3450" y="207579"/>
            <a:ext cx="8278750" cy="590349"/>
          </a:xfrm>
        </p:spPr>
        <p:txBody>
          <a:bodyPr wrap="square" lIns="0" tIns="18000" rIns="0" bIns="18000" anchor="ctr" anchorCtr="0">
            <a:spAutoFit/>
          </a:bodyPr>
          <a:lstStyle/>
          <a:p>
            <a:r>
              <a:rPr lang="en-US" noProof="0" dirty="0"/>
              <a:t>Figure 2.17</a:t>
            </a:r>
          </a:p>
        </p:txBody>
      </p:sp>
      <p:pic>
        <p:nvPicPr>
          <p:cNvPr id="4" name="Picture 3" descr="A four-speed manual transmission of a car is shown.">
            <a:extLst>
              <a:ext uri="{FF2B5EF4-FFF2-40B4-BE49-F238E27FC236}">
                <a16:creationId xmlns:a16="http://schemas.microsoft.com/office/drawing/2014/main" id="{90ED0D9A-81C2-CDC9-5388-1ED0F57B8E5D}"/>
              </a:ext>
            </a:extLst>
          </p:cNvPr>
          <p:cNvPicPr>
            <a:picLocks noChangeAspect="1"/>
          </p:cNvPicPr>
          <p:nvPr/>
        </p:nvPicPr>
        <p:blipFill rotWithShape="1">
          <a:blip r:embed="rId3"/>
          <a:srcRect b="5121"/>
          <a:stretch/>
        </p:blipFill>
        <p:spPr>
          <a:xfrm>
            <a:off x="2410930" y="1636903"/>
            <a:ext cx="4348642" cy="3339026"/>
          </a:xfrm>
          <a:prstGeom prst="rect">
            <a:avLst/>
          </a:prstGeom>
        </p:spPr>
      </p:pic>
      <p:sp>
        <p:nvSpPr>
          <p:cNvPr id="8" name="Content Placeholder 7">
            <a:extLst>
              <a:ext uri="{FF2B5EF4-FFF2-40B4-BE49-F238E27FC236}">
                <a16:creationId xmlns:a16="http://schemas.microsoft.com/office/drawing/2014/main" id="{16523A45-16DD-B7D1-0FA3-9BC1CE01AF75}"/>
              </a:ext>
            </a:extLst>
          </p:cNvPr>
          <p:cNvSpPr>
            <a:spLocks noGrp="1"/>
          </p:cNvSpPr>
          <p:nvPr>
            <p:ph sz="quarter" idx="14"/>
          </p:nvPr>
        </p:nvSpPr>
        <p:spPr>
          <a:xfrm>
            <a:off x="433450" y="5200406"/>
            <a:ext cx="8278750" cy="1144347"/>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A Muncie four-speed manual transmission on a restored muscle car is an example of a close-ratio manual transmission.</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6820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33450" y="208771"/>
            <a:ext cx="8278750" cy="590349"/>
          </a:xfrm>
        </p:spPr>
        <p:txBody>
          <a:bodyPr wrap="square" lIns="0" tIns="18000" rIns="0" bIns="18000" anchor="ctr" anchorCtr="0">
            <a:spAutoFit/>
          </a:bodyPr>
          <a:lstStyle/>
          <a:p>
            <a:r>
              <a:rPr lang="en-US" noProof="0" dirty="0"/>
              <a:t>Manual Transmission </a:t>
            </a:r>
            <a:r>
              <a:rPr lang="en-US" sz="2800" noProof="0" dirty="0"/>
              <a:t>(2 of 2)</a:t>
            </a:r>
          </a:p>
        </p:txBody>
      </p:sp>
      <p:sp>
        <p:nvSpPr>
          <p:cNvPr id="4" name="Content Placeholder 3">
            <a:extLst>
              <a:ext uri="{FF2B5EF4-FFF2-40B4-BE49-F238E27FC236}">
                <a16:creationId xmlns:a16="http://schemas.microsoft.com/office/drawing/2014/main" id="{B80EA527-7F2D-B6C5-7F80-B0A53394848F}"/>
              </a:ext>
            </a:extLst>
          </p:cNvPr>
          <p:cNvSpPr>
            <a:spLocks noGrp="1"/>
          </p:cNvSpPr>
          <p:nvPr>
            <p:ph sz="quarter" idx="13"/>
          </p:nvPr>
        </p:nvSpPr>
        <p:spPr>
          <a:xfrm>
            <a:off x="433450" y="1090522"/>
            <a:ext cx="8278750" cy="3452671"/>
          </a:xfrm>
        </p:spPr>
        <p:txBody>
          <a:bodyPr wrap="square" lIns="0" tIns="18000" rIns="0" bIns="18000" anchor="ctr" anchorCtr="0">
            <a:spAutoFit/>
          </a:bodyPr>
          <a:lstStyle/>
          <a:p>
            <a:pPr marL="342000" indent="-342000">
              <a:spcBef>
                <a:spcPts val="600"/>
              </a:spcBef>
            </a:pPr>
            <a:r>
              <a:rPr lang="en-US" sz="2400" b="1" noProof="0" dirty="0"/>
              <a:t>Clutch</a:t>
            </a:r>
          </a:p>
          <a:p>
            <a:pPr lvl="1" indent="-342000"/>
            <a:r>
              <a:rPr lang="en-US" sz="2400" noProof="0" dirty="0"/>
              <a:t>Stop power flow to allow transmission to be shifted</a:t>
            </a:r>
          </a:p>
          <a:p>
            <a:pPr lvl="1" indent="-342000"/>
            <a:r>
              <a:rPr lang="en-US" sz="2400" noProof="0" dirty="0"/>
              <a:t>Slight slippage as the clutch engages allows </a:t>
            </a:r>
          </a:p>
          <a:p>
            <a:pPr lvl="2" indent="-342000"/>
            <a:r>
              <a:rPr lang="en-US" sz="2400" noProof="0" dirty="0"/>
              <a:t>Engine speed to stay up where it produces usable torque</a:t>
            </a:r>
          </a:p>
          <a:p>
            <a:pPr lvl="1" indent="-342000"/>
            <a:r>
              <a:rPr lang="en-US" sz="2400" noProof="0" dirty="0"/>
              <a:t>Foot-pedal-operated single-plate clutch assembly</a:t>
            </a:r>
          </a:p>
          <a:p>
            <a:pPr lvl="2" indent="-342000"/>
            <a:r>
              <a:rPr lang="en-US" sz="2400" noProof="0" dirty="0"/>
              <a:t>Pedal pushed down, power flow is disengaged </a:t>
            </a:r>
          </a:p>
          <a:p>
            <a:pPr lvl="2" indent="-342000"/>
            <a:r>
              <a:rPr lang="en-US" sz="2400" noProof="0" dirty="0"/>
              <a:t>Pedal is released, power flow engaged</a:t>
            </a:r>
          </a:p>
        </p:txBody>
      </p:sp>
    </p:spTree>
    <p:extLst>
      <p:ext uri="{BB962C8B-B14F-4D97-AF65-F5344CB8AC3E}">
        <p14:creationId xmlns:p14="http://schemas.microsoft.com/office/powerpoint/2010/main" val="2737804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5938" y="198342"/>
            <a:ext cx="8256262" cy="590349"/>
          </a:xfrm>
        </p:spPr>
        <p:txBody>
          <a:bodyPr wrap="square" lIns="0" tIns="18000" rIns="0" bIns="18000" anchor="ctr">
            <a:spAutoFit/>
          </a:bodyPr>
          <a:lstStyle/>
          <a:p>
            <a:r>
              <a:rPr lang="en-US" noProof="0" dirty="0"/>
              <a:t>Figure 2.18</a:t>
            </a:r>
          </a:p>
        </p:txBody>
      </p:sp>
      <p:sp>
        <p:nvSpPr>
          <p:cNvPr id="14" name="Content Placeholder 13">
            <a:extLst>
              <a:ext uri="{FF2B5EF4-FFF2-40B4-BE49-F238E27FC236}">
                <a16:creationId xmlns:a16="http://schemas.microsoft.com/office/drawing/2014/main" id="{7C67990C-BE66-4AB8-5E4A-7EC5A744CD13}"/>
              </a:ext>
            </a:extLst>
          </p:cNvPr>
          <p:cNvSpPr>
            <a:spLocks noGrp="1"/>
          </p:cNvSpPr>
          <p:nvPr>
            <p:ph sz="quarter" idx="13"/>
          </p:nvPr>
        </p:nvSpPr>
        <p:spPr>
          <a:xfrm>
            <a:off x="433450" y="1152367"/>
            <a:ext cx="8278750" cy="344128"/>
          </a:xfrm>
        </p:spPr>
        <p:txBody>
          <a:bodyPr wrap="square" lIns="0" tIns="18000" rIns="0" bIns="18000" anchor="ctr">
            <a:spAutoFit/>
          </a:bodyPr>
          <a:lstStyle/>
          <a:p>
            <a:pPr marL="0" indent="0">
              <a:buNone/>
            </a:pPr>
            <a:r>
              <a:rPr lang="en-US" sz="2000" noProof="0" dirty="0"/>
              <a:t>Clutch</a:t>
            </a:r>
          </a:p>
        </p:txBody>
      </p:sp>
      <p:pic>
        <p:nvPicPr>
          <p:cNvPr id="4" name="Picture 3" descr="Two images of a pressure plate assembly are shown, one with the clutch engaged and one with the clutch released.&#10;Long description is available in notes, Press F6.">
            <a:extLst>
              <a:ext uri="{FF2B5EF4-FFF2-40B4-BE49-F238E27FC236}">
                <a16:creationId xmlns:a16="http://schemas.microsoft.com/office/drawing/2014/main" id="{8685A35E-42CF-9290-6487-32B2E713D7B6}"/>
              </a:ext>
            </a:extLst>
          </p:cNvPr>
          <p:cNvPicPr>
            <a:picLocks noChangeAspect="1"/>
          </p:cNvPicPr>
          <p:nvPr/>
        </p:nvPicPr>
        <p:blipFill>
          <a:blip r:embed="rId3"/>
          <a:stretch>
            <a:fillRect/>
          </a:stretch>
        </p:blipFill>
        <p:spPr>
          <a:xfrm>
            <a:off x="2128763" y="1670360"/>
            <a:ext cx="4912977" cy="2642643"/>
          </a:xfrm>
          <a:prstGeom prst="rect">
            <a:avLst/>
          </a:prstGeom>
        </p:spPr>
      </p:pic>
      <p:sp>
        <p:nvSpPr>
          <p:cNvPr id="15" name="Content Placeholder 14">
            <a:extLst>
              <a:ext uri="{FF2B5EF4-FFF2-40B4-BE49-F238E27FC236}">
                <a16:creationId xmlns:a16="http://schemas.microsoft.com/office/drawing/2014/main" id="{F68470AC-5356-06B5-489C-77ACB08626D6}"/>
              </a:ext>
            </a:extLst>
          </p:cNvPr>
          <p:cNvSpPr>
            <a:spLocks noGrp="1"/>
          </p:cNvSpPr>
          <p:nvPr>
            <p:ph sz="quarter" idx="14"/>
          </p:nvPr>
        </p:nvSpPr>
        <p:spPr>
          <a:xfrm>
            <a:off x="446702" y="4449688"/>
            <a:ext cx="8265498" cy="1883011"/>
          </a:xfrm>
        </p:spPr>
        <p:txBody>
          <a:bodyPr wrap="square" lIns="0" tIns="18000" rIns="0" bIns="18000" anchor="ctr">
            <a:spAutoFit/>
          </a:bodyPr>
          <a:lstStyle/>
          <a:p>
            <a:pPr marL="0" indent="0">
              <a:buNone/>
            </a:pPr>
            <a:r>
              <a:rPr lang="en-US" sz="2000" noProof="0" dirty="0">
                <a:latin typeface="Arial" panose="020B0604020202020204" pitchFamily="34" charset="0"/>
                <a:ea typeface="Verdana" panose="020B0604030504040204" pitchFamily="34" charset="0"/>
                <a:cs typeface="Arial" panose="020B0604020202020204" pitchFamily="34" charset="0"/>
              </a:rPr>
              <a:t>A clutch cover (pressure plate assembly) is bolted onto the flywheel with the clutch disc between them. The release bearing and fork provide a method to release (disengage) the clutch. (a) When the clutch is engaged, the disc is squeezed against the flywheel by the pressure plate. (b) Releasing the clutch separates the disc from the flywheel and pressure plate.</a:t>
            </a:r>
            <a:endParaRPr lang="en-US" sz="20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5665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28" y="200983"/>
            <a:ext cx="8273472" cy="590349"/>
          </a:xfrm>
        </p:spPr>
        <p:txBody>
          <a:bodyPr wrap="square" lIns="0" tIns="18000" rIns="0" bIns="18000" anchor="ctr" anchorCtr="0">
            <a:spAutoFit/>
          </a:bodyPr>
          <a:lstStyle/>
          <a:p>
            <a:r>
              <a:rPr lang="en-US" noProof="0" dirty="0"/>
              <a:t>Automatic Transmissions</a:t>
            </a:r>
          </a:p>
        </p:txBody>
      </p:sp>
      <p:sp>
        <p:nvSpPr>
          <p:cNvPr id="37891" name="Content Placeholder 2"/>
          <p:cNvSpPr>
            <a:spLocks noGrp="1"/>
          </p:cNvSpPr>
          <p:nvPr>
            <p:ph sz="quarter" idx="13"/>
          </p:nvPr>
        </p:nvSpPr>
        <p:spPr>
          <a:xfrm>
            <a:off x="438728" y="1092511"/>
            <a:ext cx="8273472" cy="3006395"/>
          </a:xfrm>
          <a:prstGeom prst="rect">
            <a:avLst/>
          </a:prstGeom>
        </p:spPr>
        <p:txBody>
          <a:bodyPr wrap="square" lIns="0" tIns="18000" rIns="0" bIns="18000" anchor="ctr" anchorCtr="0">
            <a:spAutoFit/>
          </a:bodyPr>
          <a:lstStyle/>
          <a:p>
            <a:pPr marL="342000" indent="-342000">
              <a:spcBef>
                <a:spcPts val="600"/>
              </a:spcBef>
            </a:pPr>
            <a:r>
              <a:rPr lang="en-US" sz="2400" noProof="0" dirty="0"/>
              <a:t>Automatic transmissions use a torque converter.</a:t>
            </a:r>
          </a:p>
          <a:p>
            <a:pPr lvl="1" indent="-342000"/>
            <a:r>
              <a:rPr lang="en-US" sz="2400" noProof="0" dirty="0"/>
              <a:t>Provides forward &amp; reverse gear ratios needed</a:t>
            </a:r>
          </a:p>
          <a:p>
            <a:pPr lvl="1" indent="-342000"/>
            <a:r>
              <a:rPr lang="en-US" sz="2400" noProof="0" dirty="0"/>
              <a:t>Not requiring driver to change in gearing as with manual transmission.</a:t>
            </a:r>
          </a:p>
          <a:p>
            <a:pPr marL="342000" indent="-342000">
              <a:spcBef>
                <a:spcPts val="600"/>
              </a:spcBef>
            </a:pPr>
            <a:r>
              <a:rPr lang="en-US" sz="2400" noProof="0" dirty="0"/>
              <a:t>Most automatic transmissions use planetary gear sets:</a:t>
            </a:r>
          </a:p>
          <a:p>
            <a:pPr lvl="1" indent="-342000"/>
            <a:r>
              <a:rPr lang="en-US" sz="2400" noProof="0" dirty="0"/>
              <a:t>sun gear, ring gear, planet carrier.</a:t>
            </a:r>
          </a:p>
          <a:p>
            <a:pPr marL="342000" indent="-342000">
              <a:spcBef>
                <a:spcPts val="600"/>
              </a:spcBef>
            </a:pPr>
            <a:r>
              <a:rPr lang="en-US" sz="2400" noProof="0" dirty="0"/>
              <a:t>What Is an Automated Manual Transmission?</a:t>
            </a:r>
          </a:p>
        </p:txBody>
      </p:sp>
    </p:spTree>
    <p:extLst>
      <p:ext uri="{BB962C8B-B14F-4D97-AF65-F5344CB8AC3E}">
        <p14:creationId xmlns:p14="http://schemas.microsoft.com/office/powerpoint/2010/main" val="212474118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2685" y="201036"/>
            <a:ext cx="8269515" cy="1144347"/>
          </a:xfrm>
        </p:spPr>
        <p:txBody>
          <a:bodyPr wrap="square" lIns="0" tIns="18000" rIns="0" bIns="18000" anchor="ctr" anchorCtr="0">
            <a:spAutoFit/>
          </a:bodyPr>
          <a:lstStyle/>
          <a:p>
            <a:r>
              <a:rPr lang="en-US" noProof="0" dirty="0"/>
              <a:t>Frequently Asked Question: What Is an Automated Manual Transmission?</a:t>
            </a:r>
            <a:endParaRPr lang="en-US" noProof="0" dirty="0">
              <a:solidFill>
                <a:srgbClr val="FF0000"/>
              </a:solidFill>
            </a:endParaRPr>
          </a:p>
        </p:txBody>
      </p:sp>
      <p:sp>
        <p:nvSpPr>
          <p:cNvPr id="9" name="Content Placeholder 8">
            <a:extLst>
              <a:ext uri="{FF2B5EF4-FFF2-40B4-BE49-F238E27FC236}">
                <a16:creationId xmlns:a16="http://schemas.microsoft.com/office/drawing/2014/main" id="{C0948AE7-A86E-AF90-7178-29F81FA495E7}"/>
              </a:ext>
            </a:extLst>
          </p:cNvPr>
          <p:cNvSpPr>
            <a:spLocks noGrp="1"/>
          </p:cNvSpPr>
          <p:nvPr>
            <p:ph sz="quarter" idx="13"/>
          </p:nvPr>
        </p:nvSpPr>
        <p:spPr>
          <a:xfrm>
            <a:off x="442686" y="1652045"/>
            <a:ext cx="8269514" cy="405683"/>
          </a:xfrm>
        </p:spPr>
        <p:txBody>
          <a:bodyPr wrap="square" lIns="0" tIns="18000" rIns="0" bIns="18000" anchor="ctr" anchorCtr="0">
            <a:spAutoFit/>
          </a:bodyPr>
          <a:lstStyle/>
          <a:p>
            <a:pPr marL="0" indent="0">
              <a:spcBef>
                <a:spcPts val="600"/>
              </a:spcBef>
              <a:buNone/>
            </a:pPr>
            <a:r>
              <a:rPr lang="en-US" sz="2400" b="1" noProof="0" dirty="0">
                <a:solidFill>
                  <a:schemeClr val="tx1"/>
                </a:solidFill>
              </a:rPr>
              <a:t>? Frequently Asked Question</a:t>
            </a:r>
          </a:p>
        </p:txBody>
      </p:sp>
      <p:sp>
        <p:nvSpPr>
          <p:cNvPr id="10" name="Content Placeholder 9">
            <a:extLst>
              <a:ext uri="{FF2B5EF4-FFF2-40B4-BE49-F238E27FC236}">
                <a16:creationId xmlns:a16="http://schemas.microsoft.com/office/drawing/2014/main" id="{10758BB2-A7F4-C399-2C88-0FC505FFDD93}"/>
              </a:ext>
            </a:extLst>
          </p:cNvPr>
          <p:cNvSpPr>
            <a:spLocks noGrp="1"/>
          </p:cNvSpPr>
          <p:nvPr>
            <p:ph sz="quarter" idx="14"/>
          </p:nvPr>
        </p:nvSpPr>
        <p:spPr>
          <a:xfrm>
            <a:off x="442686" y="2223372"/>
            <a:ext cx="8269514" cy="2621675"/>
          </a:xfrm>
        </p:spPr>
        <p:txBody>
          <a:bodyPr wrap="square" lIns="0" tIns="18000" rIns="0" bIns="18000" anchor="ctr" anchorCtr="0">
            <a:spAutoFit/>
          </a:bodyPr>
          <a:lstStyle/>
          <a:p>
            <a:pPr marL="0" indent="0">
              <a:spcBef>
                <a:spcPts val="600"/>
              </a:spcBef>
              <a:buNone/>
            </a:pPr>
            <a:r>
              <a:rPr lang="en-US" sz="2400" b="1" noProof="0" dirty="0"/>
              <a:t>What Is an Automated Manual Transmission? </a:t>
            </a:r>
            <a:r>
              <a:rPr lang="en-US" sz="2400" noProof="0" dirty="0"/>
              <a:t>An automated manual transmission is a type of automatic transmission/transaxle that uses two clutches and a manual transmission-type gears and is shifted hydraulically by computer-controlled solenoids. This type of transmission is commonly called a dual clutch or an electronically controlled manual transmission.</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925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2686" y="208775"/>
            <a:ext cx="8278750" cy="590349"/>
          </a:xfrm>
        </p:spPr>
        <p:txBody>
          <a:bodyPr wrap="square" lIns="0" tIns="18000" rIns="0" bIns="18000" anchor="ctr" anchorCtr="0">
            <a:spAutoFit/>
          </a:bodyPr>
          <a:lstStyle/>
          <a:p>
            <a:r>
              <a:rPr lang="en-US" noProof="0" dirty="0"/>
              <a:t>Figure 2.19</a:t>
            </a:r>
            <a:endParaRPr lang="en-US" sz="2800" noProof="0" dirty="0">
              <a:solidFill>
                <a:srgbClr val="FF0000"/>
              </a:solidFill>
            </a:endParaRPr>
          </a:p>
        </p:txBody>
      </p:sp>
      <p:sp>
        <p:nvSpPr>
          <p:cNvPr id="8" name="Content Placeholder 7">
            <a:extLst>
              <a:ext uri="{FF2B5EF4-FFF2-40B4-BE49-F238E27FC236}">
                <a16:creationId xmlns:a16="http://schemas.microsoft.com/office/drawing/2014/main" id="{C329FAD4-7A36-C41F-0601-B8D4125D8443}"/>
              </a:ext>
            </a:extLst>
          </p:cNvPr>
          <p:cNvSpPr>
            <a:spLocks noGrp="1"/>
          </p:cNvSpPr>
          <p:nvPr>
            <p:ph sz="quarter" idx="13"/>
          </p:nvPr>
        </p:nvSpPr>
        <p:spPr>
          <a:xfrm>
            <a:off x="442686" y="1105781"/>
            <a:ext cx="8278750" cy="405683"/>
          </a:xfrm>
        </p:spPr>
        <p:txBody>
          <a:bodyPr wrap="square" lIns="0" tIns="18000" rIns="0" bIns="18000" anchor="ctr" anchorCtr="0">
            <a:spAutoFit/>
          </a:bodyPr>
          <a:lstStyle/>
          <a:p>
            <a:pPr marL="0" indent="0">
              <a:buNone/>
            </a:pPr>
            <a:r>
              <a:rPr lang="en-US" sz="2400" noProof="0" dirty="0"/>
              <a:t>Shifter</a:t>
            </a:r>
          </a:p>
        </p:txBody>
      </p:sp>
      <p:pic>
        <p:nvPicPr>
          <p:cNvPr id="4" name="Picture 3" descr="The image shows a gear selector of an automobile. The different options are P, R, N, D, 2, and L.">
            <a:extLst>
              <a:ext uri="{FF2B5EF4-FFF2-40B4-BE49-F238E27FC236}">
                <a16:creationId xmlns:a16="http://schemas.microsoft.com/office/drawing/2014/main" id="{EB4A0A9A-09EB-5718-FA8C-28AC086E8D7D}"/>
              </a:ext>
            </a:extLst>
          </p:cNvPr>
          <p:cNvPicPr>
            <a:picLocks noChangeAspect="1"/>
          </p:cNvPicPr>
          <p:nvPr/>
        </p:nvPicPr>
        <p:blipFill rotWithShape="1">
          <a:blip r:embed="rId3"/>
          <a:srcRect b="7469"/>
          <a:stretch/>
        </p:blipFill>
        <p:spPr>
          <a:xfrm>
            <a:off x="498377" y="1965380"/>
            <a:ext cx="4039084" cy="3024555"/>
          </a:xfrm>
          <a:prstGeom prst="rect">
            <a:avLst/>
          </a:prstGeom>
        </p:spPr>
      </p:pic>
      <p:sp>
        <p:nvSpPr>
          <p:cNvPr id="9" name="Content Placeholder 8">
            <a:extLst>
              <a:ext uri="{FF2B5EF4-FFF2-40B4-BE49-F238E27FC236}">
                <a16:creationId xmlns:a16="http://schemas.microsoft.com/office/drawing/2014/main" id="{825F76DF-D1C3-FAAA-7FD0-C11295755FAE}"/>
              </a:ext>
            </a:extLst>
          </p:cNvPr>
          <p:cNvSpPr>
            <a:spLocks noGrp="1"/>
          </p:cNvSpPr>
          <p:nvPr>
            <p:ph sz="quarter" idx="14"/>
          </p:nvPr>
        </p:nvSpPr>
        <p:spPr>
          <a:xfrm>
            <a:off x="4830618" y="1940760"/>
            <a:ext cx="3881582" cy="1144347"/>
          </a:xfrm>
        </p:spPr>
        <p:txBody>
          <a:bodyPr wrap="square" lIns="0" tIns="18000" rIns="0" bIns="18000" anchor="ctr" anchorCtr="0">
            <a:spAutoFit/>
          </a:bodyPr>
          <a:lstStyle/>
          <a:p>
            <a:pPr marL="0" indent="0">
              <a:buNone/>
            </a:pPr>
            <a:r>
              <a:rPr lang="en-US" sz="2400" noProof="0" dirty="0"/>
              <a:t>Shift modes: Park, Reverse, Neutral, Overdrive, Drive, Third, Second, First</a:t>
            </a:r>
          </a:p>
        </p:txBody>
      </p:sp>
      <p:sp>
        <p:nvSpPr>
          <p:cNvPr id="11" name="Content Placeholder 10">
            <a:extLst>
              <a:ext uri="{FF2B5EF4-FFF2-40B4-BE49-F238E27FC236}">
                <a16:creationId xmlns:a16="http://schemas.microsoft.com/office/drawing/2014/main" id="{4BCABECF-5DD3-91DE-9772-B952F4D5D47B}"/>
              </a:ext>
            </a:extLst>
          </p:cNvPr>
          <p:cNvSpPr>
            <a:spLocks noGrp="1"/>
          </p:cNvSpPr>
          <p:nvPr>
            <p:ph sz="quarter" idx="16"/>
          </p:nvPr>
        </p:nvSpPr>
        <p:spPr>
          <a:xfrm>
            <a:off x="442687" y="5570701"/>
            <a:ext cx="8269514" cy="775015"/>
          </a:xfrm>
        </p:spPr>
        <p:txBody>
          <a:bodyPr wrap="square" lIns="0" tIns="18000" rIns="0" bIns="18000" anchor="ctr" anchorCtr="0">
            <a:spAutoFit/>
          </a:bodyPr>
          <a:lstStyle/>
          <a:p>
            <a:pPr marL="0" indent="0">
              <a:buNone/>
            </a:pPr>
            <a:r>
              <a:rPr lang="en-US" sz="2400" noProof="0" dirty="0"/>
              <a:t>The gear selector is often called the “</a:t>
            </a:r>
            <a:r>
              <a:rPr lang="en-US" sz="2400" spc="-300" noProof="0" dirty="0"/>
              <a:t>P R N D </a:t>
            </a:r>
            <a:r>
              <a:rPr lang="en-US" sz="2400" noProof="0" dirty="0"/>
              <a:t>L,” pronounced “prindle,” regardless of the actual letters or numbers used</a:t>
            </a:r>
          </a:p>
        </p:txBody>
      </p:sp>
    </p:spTree>
    <p:extLst>
      <p:ext uri="{BB962C8B-B14F-4D97-AF65-F5344CB8AC3E}">
        <p14:creationId xmlns:p14="http://schemas.microsoft.com/office/powerpoint/2010/main" val="79288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3450" y="207580"/>
            <a:ext cx="8229600" cy="590349"/>
          </a:xfrm>
        </p:spPr>
        <p:txBody>
          <a:bodyPr wrap="square" lIns="0" tIns="18000" rIns="0" bIns="18000" anchor="ctr" anchorCtr="0">
            <a:spAutoFit/>
          </a:bodyPr>
          <a:lstStyle/>
          <a:p>
            <a:r>
              <a:rPr lang="en-US" noProof="0" dirty="0"/>
              <a:t>Figure 2.1</a:t>
            </a:r>
            <a:endParaRPr lang="en-US" sz="2800" noProof="0" dirty="0"/>
          </a:p>
        </p:txBody>
      </p:sp>
      <p:sp>
        <p:nvSpPr>
          <p:cNvPr id="11" name="Content Placeholder 10">
            <a:extLst>
              <a:ext uri="{FF2B5EF4-FFF2-40B4-BE49-F238E27FC236}">
                <a16:creationId xmlns:a16="http://schemas.microsoft.com/office/drawing/2014/main" id="{8CAAFD72-DB0D-79F4-3B8C-1973BB9EAC89}"/>
              </a:ext>
            </a:extLst>
          </p:cNvPr>
          <p:cNvSpPr>
            <a:spLocks noGrp="1"/>
          </p:cNvSpPr>
          <p:nvPr>
            <p:ph sz="quarter" idx="13"/>
          </p:nvPr>
        </p:nvSpPr>
        <p:spPr>
          <a:xfrm>
            <a:off x="439392" y="1104484"/>
            <a:ext cx="8272808" cy="405683"/>
          </a:xfrm>
        </p:spPr>
        <p:txBody>
          <a:bodyPr wrap="square" lIns="0" tIns="18000" rIns="0" bIns="18000" anchor="ctr" anchorCtr="0">
            <a:spAutoFit/>
          </a:bodyPr>
          <a:lstStyle/>
          <a:p>
            <a:pPr marL="432" indent="0">
              <a:spcBef>
                <a:spcPts val="600"/>
              </a:spcBef>
              <a:buNone/>
            </a:pPr>
            <a:r>
              <a:rPr lang="en-US" sz="2400" noProof="0" dirty="0"/>
              <a:t>Torque</a:t>
            </a:r>
          </a:p>
        </p:txBody>
      </p:sp>
      <p:pic>
        <p:nvPicPr>
          <p:cNvPr id="4" name="Picture 3" descr="Two instances of torque are shown.&#10;Long description is available in notes, Press F6.">
            <a:extLst>
              <a:ext uri="{FF2B5EF4-FFF2-40B4-BE49-F238E27FC236}">
                <a16:creationId xmlns:a16="http://schemas.microsoft.com/office/drawing/2014/main" id="{92C808C1-8A57-44A8-BB2E-40D0D5200E76}"/>
              </a:ext>
            </a:extLst>
          </p:cNvPr>
          <p:cNvPicPr>
            <a:picLocks noChangeAspect="1"/>
          </p:cNvPicPr>
          <p:nvPr/>
        </p:nvPicPr>
        <p:blipFill rotWithShape="1">
          <a:blip r:embed="rId3"/>
          <a:srcRect b="3027"/>
          <a:stretch/>
        </p:blipFill>
        <p:spPr>
          <a:xfrm>
            <a:off x="1050941" y="1632104"/>
            <a:ext cx="2721912" cy="3412716"/>
          </a:xfrm>
          <a:prstGeom prst="rect">
            <a:avLst/>
          </a:prstGeom>
        </p:spPr>
      </p:pic>
      <p:sp>
        <p:nvSpPr>
          <p:cNvPr id="12" name="Content Placeholder 11">
            <a:extLst>
              <a:ext uri="{FF2B5EF4-FFF2-40B4-BE49-F238E27FC236}">
                <a16:creationId xmlns:a16="http://schemas.microsoft.com/office/drawing/2014/main" id="{F35A9723-8F34-3902-243C-D8455E98382E}"/>
              </a:ext>
            </a:extLst>
          </p:cNvPr>
          <p:cNvSpPr>
            <a:spLocks noGrp="1"/>
          </p:cNvSpPr>
          <p:nvPr>
            <p:ph sz="quarter" idx="14"/>
          </p:nvPr>
        </p:nvSpPr>
        <p:spPr>
          <a:xfrm>
            <a:off x="3942608" y="1665351"/>
            <a:ext cx="4769592" cy="2775563"/>
          </a:xfrm>
        </p:spPr>
        <p:txBody>
          <a:bodyPr wrap="square" lIns="0" tIns="18000" rIns="0" bIns="18000" anchor="ctr" anchorCtr="0">
            <a:spAutoFit/>
          </a:bodyPr>
          <a:lstStyle/>
          <a:p>
            <a:pPr marL="342900" indent="-342900">
              <a:spcBef>
                <a:spcPts val="600"/>
              </a:spcBef>
            </a:pPr>
            <a:r>
              <a:rPr lang="en-US" sz="2400" noProof="0" dirty="0"/>
              <a:t>Definition</a:t>
            </a:r>
          </a:p>
          <a:p>
            <a:pPr marL="743850" lvl="1" indent="-342900"/>
            <a:r>
              <a:rPr lang="en-US" sz="2400" noProof="0" dirty="0"/>
              <a:t>Rotating or twisting force that may or may not result in motion</a:t>
            </a:r>
          </a:p>
          <a:p>
            <a:pPr marL="743850" lvl="1" indent="-342900"/>
            <a:r>
              <a:rPr lang="en-US" sz="2400" noProof="0" dirty="0"/>
              <a:t>Engines develop torque &amp; drivetrains modify that torque to move vehicle</a:t>
            </a:r>
            <a:endParaRPr lang="en-US" noProof="0" dirty="0"/>
          </a:p>
        </p:txBody>
      </p:sp>
      <p:sp>
        <p:nvSpPr>
          <p:cNvPr id="13" name="Content Placeholder 12">
            <a:extLst>
              <a:ext uri="{FF2B5EF4-FFF2-40B4-BE49-F238E27FC236}">
                <a16:creationId xmlns:a16="http://schemas.microsoft.com/office/drawing/2014/main" id="{CCC2099B-49C0-5737-39B0-6EA8B9FE7C48}"/>
              </a:ext>
            </a:extLst>
          </p:cNvPr>
          <p:cNvSpPr>
            <a:spLocks noGrp="1"/>
          </p:cNvSpPr>
          <p:nvPr>
            <p:ph sz="quarter" idx="16"/>
          </p:nvPr>
        </p:nvSpPr>
        <p:spPr>
          <a:xfrm>
            <a:off x="439392" y="5199883"/>
            <a:ext cx="8272807" cy="1144347"/>
          </a:xfrm>
        </p:spPr>
        <p:txBody>
          <a:bodyPr wrap="square" lIns="0" tIns="18000" rIns="0" bIns="18000" anchor="ctr" anchorCtr="0">
            <a:spAutoFit/>
          </a:bodyPr>
          <a:lstStyle/>
          <a:p>
            <a:pPr marL="0" indent="0">
              <a:spcBef>
                <a:spcPts val="600"/>
              </a:spcBef>
              <a:buNone/>
            </a:pPr>
            <a:r>
              <a:rPr lang="en-US" sz="2400" noProof="0" dirty="0"/>
              <a:t>Torque, a twisting force, is produced when you pull on a wrench. An engine produces torque at the crankshaft as combustion pressure pushes the piston downward</a:t>
            </a:r>
          </a:p>
        </p:txBody>
      </p:sp>
    </p:spTree>
    <p:extLst>
      <p:ext uri="{BB962C8B-B14F-4D97-AF65-F5344CB8AC3E}">
        <p14:creationId xmlns:p14="http://schemas.microsoft.com/office/powerpoint/2010/main" val="37565197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2686" y="208775"/>
            <a:ext cx="8269514" cy="590349"/>
          </a:xfrm>
        </p:spPr>
        <p:txBody>
          <a:bodyPr wrap="square" lIns="0" tIns="18000" rIns="0" bIns="18000" anchor="ctr" anchorCtr="0">
            <a:spAutoFit/>
          </a:bodyPr>
          <a:lstStyle/>
          <a:p>
            <a:r>
              <a:rPr lang="en-US" noProof="0" dirty="0"/>
              <a:t>Figure 2.20</a:t>
            </a:r>
            <a:endParaRPr lang="en-US" sz="2800" noProof="0" dirty="0">
              <a:solidFill>
                <a:srgbClr val="FF0000"/>
              </a:solidFill>
            </a:endParaRPr>
          </a:p>
        </p:txBody>
      </p:sp>
      <p:sp>
        <p:nvSpPr>
          <p:cNvPr id="8" name="Content Placeholder 7">
            <a:extLst>
              <a:ext uri="{FF2B5EF4-FFF2-40B4-BE49-F238E27FC236}">
                <a16:creationId xmlns:a16="http://schemas.microsoft.com/office/drawing/2014/main" id="{C329FAD4-7A36-C41F-0601-B8D4125D8443}"/>
              </a:ext>
            </a:extLst>
          </p:cNvPr>
          <p:cNvSpPr>
            <a:spLocks noGrp="1"/>
          </p:cNvSpPr>
          <p:nvPr>
            <p:ph sz="quarter" idx="13"/>
          </p:nvPr>
        </p:nvSpPr>
        <p:spPr>
          <a:xfrm>
            <a:off x="442686" y="1160308"/>
            <a:ext cx="8269514" cy="344128"/>
          </a:xfrm>
        </p:spPr>
        <p:txBody>
          <a:bodyPr wrap="square" lIns="0" tIns="18000" rIns="0" bIns="18000" anchor="ctr" anchorCtr="0">
            <a:spAutoFit/>
          </a:bodyPr>
          <a:lstStyle/>
          <a:p>
            <a:pPr marL="0" indent="0">
              <a:buNone/>
            </a:pPr>
            <a:r>
              <a:rPr lang="en-US" sz="2000" noProof="0" dirty="0"/>
              <a:t>Torque Converter</a:t>
            </a:r>
          </a:p>
        </p:txBody>
      </p:sp>
      <p:pic>
        <p:nvPicPr>
          <p:cNvPr id="4" name="Picture 3" descr="A torque converter is attached to the engine crankshaft. The flexplate is also attached to the engine crankshaft.">
            <a:extLst>
              <a:ext uri="{FF2B5EF4-FFF2-40B4-BE49-F238E27FC236}">
                <a16:creationId xmlns:a16="http://schemas.microsoft.com/office/drawing/2014/main" id="{4D327DA5-301B-C9B5-A5C0-B664360667DB}"/>
              </a:ext>
            </a:extLst>
          </p:cNvPr>
          <p:cNvPicPr>
            <a:picLocks noChangeAspect="1"/>
          </p:cNvPicPr>
          <p:nvPr/>
        </p:nvPicPr>
        <p:blipFill rotWithShape="1">
          <a:blip r:embed="rId3"/>
          <a:srcRect b="5893"/>
          <a:stretch/>
        </p:blipFill>
        <p:spPr>
          <a:xfrm>
            <a:off x="2464218" y="1653647"/>
            <a:ext cx="4242069" cy="3279034"/>
          </a:xfrm>
          <a:prstGeom prst="rect">
            <a:avLst/>
          </a:prstGeom>
        </p:spPr>
      </p:pic>
      <p:sp>
        <p:nvSpPr>
          <p:cNvPr id="9" name="Content Placeholder 8">
            <a:extLst>
              <a:ext uri="{FF2B5EF4-FFF2-40B4-BE49-F238E27FC236}">
                <a16:creationId xmlns:a16="http://schemas.microsoft.com/office/drawing/2014/main" id="{825F76DF-D1C3-FAAA-7FD0-C11295755FAE}"/>
              </a:ext>
            </a:extLst>
          </p:cNvPr>
          <p:cNvSpPr>
            <a:spLocks noGrp="1"/>
          </p:cNvSpPr>
          <p:nvPr>
            <p:ph sz="quarter" idx="14"/>
          </p:nvPr>
        </p:nvSpPr>
        <p:spPr>
          <a:xfrm>
            <a:off x="442686" y="5073663"/>
            <a:ext cx="8269514" cy="1267458"/>
          </a:xfrm>
        </p:spPr>
        <p:txBody>
          <a:bodyPr wrap="square" lIns="0" tIns="18000" rIns="0" bIns="18000" anchor="ctr" anchorCtr="0">
            <a:spAutoFit/>
          </a:bodyPr>
          <a:lstStyle/>
          <a:p>
            <a:pPr marL="0" indent="0">
              <a:buNone/>
            </a:pPr>
            <a:r>
              <a:rPr lang="en-US" sz="2000" noProof="0" dirty="0"/>
              <a:t>A torque converter is attached to the engine crankshaft and the other end is splined to the input shaft of the automatic transmission. The torque converter is used to transmit engine torque to the transmission yet slip when the engine is at idle speed.</a:t>
            </a:r>
          </a:p>
        </p:txBody>
      </p:sp>
    </p:spTree>
    <p:extLst>
      <p:ext uri="{BB962C8B-B14F-4D97-AF65-F5344CB8AC3E}">
        <p14:creationId xmlns:p14="http://schemas.microsoft.com/office/powerpoint/2010/main" val="1152802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2686" y="199539"/>
            <a:ext cx="8269514" cy="590349"/>
          </a:xfrm>
        </p:spPr>
        <p:txBody>
          <a:bodyPr wrap="square" lIns="0" tIns="18000" rIns="0" bIns="18000" anchor="ctr" anchorCtr="0">
            <a:spAutoFit/>
          </a:bodyPr>
          <a:lstStyle/>
          <a:p>
            <a:r>
              <a:rPr lang="en-US" noProof="0" dirty="0"/>
              <a:t>Figure 2.21</a:t>
            </a:r>
            <a:endParaRPr lang="en-US" sz="2800" noProof="0" dirty="0">
              <a:solidFill>
                <a:srgbClr val="FF0000"/>
              </a:solidFill>
            </a:endParaRPr>
          </a:p>
        </p:txBody>
      </p:sp>
      <p:sp>
        <p:nvSpPr>
          <p:cNvPr id="8" name="Content Placeholder 7">
            <a:extLst>
              <a:ext uri="{FF2B5EF4-FFF2-40B4-BE49-F238E27FC236}">
                <a16:creationId xmlns:a16="http://schemas.microsoft.com/office/drawing/2014/main" id="{C329FAD4-7A36-C41F-0601-B8D4125D8443}"/>
              </a:ext>
            </a:extLst>
          </p:cNvPr>
          <p:cNvSpPr>
            <a:spLocks noGrp="1"/>
          </p:cNvSpPr>
          <p:nvPr>
            <p:ph sz="quarter" idx="13"/>
          </p:nvPr>
        </p:nvSpPr>
        <p:spPr>
          <a:xfrm>
            <a:off x="442686" y="1103142"/>
            <a:ext cx="8269514" cy="405683"/>
          </a:xfrm>
        </p:spPr>
        <p:txBody>
          <a:bodyPr wrap="square" lIns="0" tIns="18000" rIns="0" bIns="18000" anchor="ctr" anchorCtr="0">
            <a:spAutoFit/>
          </a:bodyPr>
          <a:lstStyle/>
          <a:p>
            <a:pPr marL="0" indent="0">
              <a:buNone/>
            </a:pPr>
            <a:r>
              <a:rPr lang="en-US" sz="2400" noProof="0" dirty="0"/>
              <a:t>Planetary Gear Set</a:t>
            </a:r>
          </a:p>
        </p:txBody>
      </p:sp>
      <p:pic>
        <p:nvPicPr>
          <p:cNvPr id="4" name="Picture 3" descr="A planetary gear set is shown.&#10;Long description is available in notes, Press F6.">
            <a:extLst>
              <a:ext uri="{FF2B5EF4-FFF2-40B4-BE49-F238E27FC236}">
                <a16:creationId xmlns:a16="http://schemas.microsoft.com/office/drawing/2014/main" id="{08B14D28-230D-B530-D204-91D8DCA8C7D2}"/>
              </a:ext>
            </a:extLst>
          </p:cNvPr>
          <p:cNvPicPr>
            <a:picLocks noChangeAspect="1"/>
          </p:cNvPicPr>
          <p:nvPr/>
        </p:nvPicPr>
        <p:blipFill rotWithShape="1">
          <a:blip r:embed="rId3"/>
          <a:srcRect b="7477"/>
          <a:stretch/>
        </p:blipFill>
        <p:spPr>
          <a:xfrm>
            <a:off x="2357318" y="1713059"/>
            <a:ext cx="4455869" cy="3581722"/>
          </a:xfrm>
          <a:prstGeom prst="rect">
            <a:avLst/>
          </a:prstGeom>
        </p:spPr>
      </p:pic>
      <p:sp>
        <p:nvSpPr>
          <p:cNvPr id="9" name="Content Placeholder 8">
            <a:extLst>
              <a:ext uri="{FF2B5EF4-FFF2-40B4-BE49-F238E27FC236}">
                <a16:creationId xmlns:a16="http://schemas.microsoft.com/office/drawing/2014/main" id="{825F76DF-D1C3-FAAA-7FD0-C11295755FAE}"/>
              </a:ext>
            </a:extLst>
          </p:cNvPr>
          <p:cNvSpPr>
            <a:spLocks noGrp="1"/>
          </p:cNvSpPr>
          <p:nvPr>
            <p:ph sz="quarter" idx="14"/>
          </p:nvPr>
        </p:nvSpPr>
        <p:spPr>
          <a:xfrm>
            <a:off x="442686" y="5569263"/>
            <a:ext cx="8269514" cy="775015"/>
          </a:xfrm>
        </p:spPr>
        <p:txBody>
          <a:bodyPr wrap="square" lIns="0" tIns="18000" rIns="0" bIns="18000" anchor="ctr" anchorCtr="0">
            <a:spAutoFit/>
          </a:bodyPr>
          <a:lstStyle/>
          <a:p>
            <a:pPr marL="0" indent="0">
              <a:buNone/>
            </a:pPr>
            <a:r>
              <a:rPr lang="en-US" sz="2400" noProof="0" dirty="0"/>
              <a:t>A typical planetary gear set showing the terms that are used to describe each member.</a:t>
            </a:r>
          </a:p>
        </p:txBody>
      </p:sp>
    </p:spTree>
    <p:extLst>
      <p:ext uri="{BB962C8B-B14F-4D97-AF65-F5344CB8AC3E}">
        <p14:creationId xmlns:p14="http://schemas.microsoft.com/office/powerpoint/2010/main" val="2645150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2686" y="208775"/>
            <a:ext cx="8269514" cy="590349"/>
          </a:xfrm>
        </p:spPr>
        <p:txBody>
          <a:bodyPr wrap="square" lIns="0" tIns="18000" rIns="0" bIns="18000" anchor="ctr" anchorCtr="0">
            <a:spAutoFit/>
          </a:bodyPr>
          <a:lstStyle/>
          <a:p>
            <a:r>
              <a:rPr lang="en-US" noProof="0" dirty="0"/>
              <a:t>Figure 2.22</a:t>
            </a:r>
            <a:endParaRPr lang="en-US" sz="2800" noProof="0" dirty="0">
              <a:solidFill>
                <a:srgbClr val="FF0000"/>
              </a:solidFill>
            </a:endParaRPr>
          </a:p>
        </p:txBody>
      </p:sp>
      <p:sp>
        <p:nvSpPr>
          <p:cNvPr id="8" name="Content Placeholder 7">
            <a:extLst>
              <a:ext uri="{FF2B5EF4-FFF2-40B4-BE49-F238E27FC236}">
                <a16:creationId xmlns:a16="http://schemas.microsoft.com/office/drawing/2014/main" id="{C329FAD4-7A36-C41F-0601-B8D4125D8443}"/>
              </a:ext>
            </a:extLst>
          </p:cNvPr>
          <p:cNvSpPr>
            <a:spLocks noGrp="1"/>
          </p:cNvSpPr>
          <p:nvPr>
            <p:ph sz="quarter" idx="13"/>
          </p:nvPr>
        </p:nvSpPr>
        <p:spPr>
          <a:xfrm>
            <a:off x="442686" y="1137002"/>
            <a:ext cx="2309750" cy="374906"/>
          </a:xfrm>
        </p:spPr>
        <p:txBody>
          <a:bodyPr wrap="square" lIns="0" tIns="18000" rIns="0" bIns="18000" anchor="ctr" anchorCtr="0">
            <a:spAutoFit/>
          </a:bodyPr>
          <a:lstStyle/>
          <a:p>
            <a:pPr marL="0" indent="0">
              <a:buNone/>
            </a:pPr>
            <a:r>
              <a:rPr lang="en-US" sz="2200" noProof="0" dirty="0"/>
              <a:t>Planetary Gearset</a:t>
            </a:r>
          </a:p>
        </p:txBody>
      </p:sp>
      <p:sp>
        <p:nvSpPr>
          <p:cNvPr id="9" name="Content Placeholder 8">
            <a:extLst>
              <a:ext uri="{FF2B5EF4-FFF2-40B4-BE49-F238E27FC236}">
                <a16:creationId xmlns:a16="http://schemas.microsoft.com/office/drawing/2014/main" id="{825F76DF-D1C3-FAAA-7FD0-C11295755FAE}"/>
              </a:ext>
            </a:extLst>
          </p:cNvPr>
          <p:cNvSpPr>
            <a:spLocks noGrp="1"/>
          </p:cNvSpPr>
          <p:nvPr>
            <p:ph sz="quarter" idx="14"/>
          </p:nvPr>
        </p:nvSpPr>
        <p:spPr>
          <a:xfrm>
            <a:off x="442686" y="1752564"/>
            <a:ext cx="4452588" cy="4099002"/>
          </a:xfrm>
        </p:spPr>
        <p:txBody>
          <a:bodyPr wrap="square" lIns="0" tIns="18000" rIns="0" bIns="18000" anchor="ctr" anchorCtr="0">
            <a:spAutoFit/>
          </a:bodyPr>
          <a:lstStyle/>
          <a:p>
            <a:pPr marL="0" indent="0">
              <a:spcBef>
                <a:spcPts val="600"/>
              </a:spcBef>
              <a:buNone/>
            </a:pPr>
            <a:r>
              <a:rPr lang="en-US" sz="2200" dirty="0"/>
              <a:t>(</a:t>
            </a:r>
            <a:r>
              <a:rPr lang="en-US" sz="2200" b="1" dirty="0"/>
              <a:t>a</a:t>
            </a:r>
            <a:r>
              <a:rPr lang="en-US" sz="2200" dirty="0"/>
              <a:t>) If planet carrier is held with sun gear rotating, planet gears simply rotate in the carrier and act as idler gears between sun and ring gears. (</a:t>
            </a:r>
            <a:r>
              <a:rPr lang="en-US" sz="2200" b="1" dirty="0"/>
              <a:t>b</a:t>
            </a:r>
            <a:r>
              <a:rPr lang="en-US" sz="2200" dirty="0"/>
              <a:t>) If sun or ring is held, planet gears will walk around that stationary gear; they rotate on their shafts as carrier rotates. (</a:t>
            </a:r>
            <a:r>
              <a:rPr lang="en-US" sz="2200" b="1" dirty="0"/>
              <a:t>c</a:t>
            </a:r>
            <a:r>
              <a:rPr lang="en-US" sz="2200" dirty="0"/>
              <a:t>) If two parts are driven and no parts are held, planet gears are stationary on their shafts, and whole assembly rotates as a unit.</a:t>
            </a:r>
            <a:endParaRPr lang="en-US" sz="2200" noProof="0" dirty="0"/>
          </a:p>
        </p:txBody>
      </p:sp>
      <p:pic>
        <p:nvPicPr>
          <p:cNvPr id="4" name="Picture 3" descr="Three different scenarios of the planetary gear set are shown.&#10;Long description is available in notes, Press F6.">
            <a:extLst>
              <a:ext uri="{FF2B5EF4-FFF2-40B4-BE49-F238E27FC236}">
                <a16:creationId xmlns:a16="http://schemas.microsoft.com/office/drawing/2014/main" id="{6E6EA080-A25E-2E64-A79F-D7237B935180}"/>
              </a:ext>
            </a:extLst>
          </p:cNvPr>
          <p:cNvPicPr>
            <a:picLocks noChangeAspect="1"/>
          </p:cNvPicPr>
          <p:nvPr/>
        </p:nvPicPr>
        <p:blipFill rotWithShape="1">
          <a:blip r:embed="rId3"/>
          <a:srcRect b="3225"/>
          <a:stretch/>
        </p:blipFill>
        <p:spPr>
          <a:xfrm>
            <a:off x="5578139" y="668150"/>
            <a:ext cx="2811513" cy="5399526"/>
          </a:xfrm>
          <a:prstGeom prst="rect">
            <a:avLst/>
          </a:prstGeom>
        </p:spPr>
      </p:pic>
    </p:spTree>
    <p:extLst>
      <p:ext uri="{BB962C8B-B14F-4D97-AF65-F5344CB8AC3E}">
        <p14:creationId xmlns:p14="http://schemas.microsoft.com/office/powerpoint/2010/main" val="3110431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PGS 1, Reduction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pgs_1">
            <a:hlinkClick r:id="" action="ppaction://media"/>
            <a:extLst>
              <a:ext uri="{FF2B5EF4-FFF2-40B4-BE49-F238E27FC236}">
                <a16:creationId xmlns:a16="http://schemas.microsoft.com/office/drawing/2014/main" id="{D2D27E9E-B4E7-3EB2-89A9-80B46804B6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84784"/>
            <a:ext cx="9144000" cy="5143500"/>
          </a:xfrm>
          <a:prstGeom prst="rect">
            <a:avLst/>
          </a:prstGeom>
        </p:spPr>
      </p:pic>
    </p:spTree>
    <p:extLst>
      <p:ext uri="{BB962C8B-B14F-4D97-AF65-F5344CB8AC3E}">
        <p14:creationId xmlns:p14="http://schemas.microsoft.com/office/powerpoint/2010/main" val="215714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PGS 2, Rev. Red.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pgs_2">
            <a:hlinkClick r:id="" action="ppaction://media"/>
            <a:extLst>
              <a:ext uri="{FF2B5EF4-FFF2-40B4-BE49-F238E27FC236}">
                <a16:creationId xmlns:a16="http://schemas.microsoft.com/office/drawing/2014/main" id="{FC8EE0D4-EF81-FD88-070C-DF465FA623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84784"/>
            <a:ext cx="9144000" cy="5143500"/>
          </a:xfrm>
          <a:prstGeom prst="rect">
            <a:avLst/>
          </a:prstGeom>
        </p:spPr>
      </p:pic>
    </p:spTree>
    <p:extLst>
      <p:ext uri="{BB962C8B-B14F-4D97-AF65-F5344CB8AC3E}">
        <p14:creationId xmlns:p14="http://schemas.microsoft.com/office/powerpoint/2010/main" val="184765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PGS 3,Reduction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pgs_3">
            <a:hlinkClick r:id="" action="ppaction://media"/>
            <a:extLst>
              <a:ext uri="{FF2B5EF4-FFF2-40B4-BE49-F238E27FC236}">
                <a16:creationId xmlns:a16="http://schemas.microsoft.com/office/drawing/2014/main" id="{D7FA67D1-DCBA-3024-9144-F852148965C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604" y="1182756"/>
            <a:ext cx="9000660" cy="5062871"/>
          </a:xfrm>
          <a:prstGeom prst="rect">
            <a:avLst/>
          </a:prstGeom>
        </p:spPr>
      </p:pic>
    </p:spTree>
    <p:extLst>
      <p:ext uri="{BB962C8B-B14F-4D97-AF65-F5344CB8AC3E}">
        <p14:creationId xmlns:p14="http://schemas.microsoft.com/office/powerpoint/2010/main" val="106156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PGS 4, Rev. OD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pgs_4">
            <a:hlinkClick r:id="" action="ppaction://media"/>
            <a:extLst>
              <a:ext uri="{FF2B5EF4-FFF2-40B4-BE49-F238E27FC236}">
                <a16:creationId xmlns:a16="http://schemas.microsoft.com/office/drawing/2014/main" id="{C08F58EA-F571-AD77-8724-92D93437C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72046"/>
            <a:ext cx="9144000" cy="5143500"/>
          </a:xfrm>
          <a:prstGeom prst="rect">
            <a:avLst/>
          </a:prstGeom>
        </p:spPr>
      </p:pic>
    </p:spTree>
    <p:extLst>
      <p:ext uri="{BB962C8B-B14F-4D97-AF65-F5344CB8AC3E}">
        <p14:creationId xmlns:p14="http://schemas.microsoft.com/office/powerpoint/2010/main" val="310481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PGS 5, OD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pgs_5">
            <a:hlinkClick r:id="" action="ppaction://media"/>
            <a:extLst>
              <a:ext uri="{FF2B5EF4-FFF2-40B4-BE49-F238E27FC236}">
                <a16:creationId xmlns:a16="http://schemas.microsoft.com/office/drawing/2014/main" id="{CFAB5E95-3690-75D7-29B0-924DB7C53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317" y="1073426"/>
            <a:ext cx="8986414" cy="5054858"/>
          </a:xfrm>
          <a:prstGeom prst="rect">
            <a:avLst/>
          </a:prstGeom>
        </p:spPr>
      </p:pic>
    </p:spTree>
    <p:extLst>
      <p:ext uri="{BB962C8B-B14F-4D97-AF65-F5344CB8AC3E}">
        <p14:creationId xmlns:p14="http://schemas.microsoft.com/office/powerpoint/2010/main" val="197518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PGS 6, OD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pgs_6">
            <a:hlinkClick r:id="" action="ppaction://media"/>
            <a:extLst>
              <a:ext uri="{FF2B5EF4-FFF2-40B4-BE49-F238E27FC236}">
                <a16:creationId xmlns:a16="http://schemas.microsoft.com/office/drawing/2014/main" id="{0581F1D3-A4E1-6346-AE09-F0CF408327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72598"/>
            <a:ext cx="9144000" cy="5143500"/>
          </a:xfrm>
          <a:prstGeom prst="rect">
            <a:avLst/>
          </a:prstGeom>
        </p:spPr>
      </p:pic>
    </p:spTree>
    <p:extLst>
      <p:ext uri="{BB962C8B-B14F-4D97-AF65-F5344CB8AC3E}">
        <p14:creationId xmlns:p14="http://schemas.microsoft.com/office/powerpoint/2010/main" val="365010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PGS 7, Direct Drive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pgs_7">
            <a:hlinkClick r:id="" action="ppaction://media"/>
            <a:extLst>
              <a:ext uri="{FF2B5EF4-FFF2-40B4-BE49-F238E27FC236}">
                <a16:creationId xmlns:a16="http://schemas.microsoft.com/office/drawing/2014/main" id="{11B06575-9E85-2075-5CBC-BFBE27C153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031" y="1093304"/>
            <a:ext cx="8951076" cy="5034980"/>
          </a:xfrm>
          <a:prstGeom prst="rect">
            <a:avLst/>
          </a:prstGeom>
        </p:spPr>
      </p:pic>
    </p:spTree>
    <p:extLst>
      <p:ext uri="{BB962C8B-B14F-4D97-AF65-F5344CB8AC3E}">
        <p14:creationId xmlns:p14="http://schemas.microsoft.com/office/powerpoint/2010/main" val="132873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2685" y="231813"/>
            <a:ext cx="8269515" cy="1082792"/>
          </a:xfrm>
        </p:spPr>
        <p:txBody>
          <a:bodyPr wrap="square" lIns="0" tIns="18000" rIns="0" bIns="18000" anchor="ctr" anchorCtr="0">
            <a:spAutoFit/>
          </a:bodyPr>
          <a:lstStyle/>
          <a:p>
            <a:r>
              <a:rPr lang="en-US" sz="3400" noProof="0" dirty="0"/>
              <a:t>Frequently Asked Question: Is It </a:t>
            </a:r>
            <a:r>
              <a:rPr lang="en-US" sz="3400" spc="-500" noProof="0" dirty="0"/>
              <a:t>L </a:t>
            </a:r>
            <a:r>
              <a:rPr lang="en-US" sz="3400" noProof="0" dirty="0"/>
              <a:t>b-</a:t>
            </a:r>
            <a:r>
              <a:rPr lang="en-US" sz="3400" spc="-500" noProof="0" dirty="0"/>
              <a:t>F </a:t>
            </a:r>
            <a:r>
              <a:rPr lang="en-US" sz="3400" noProof="0" dirty="0"/>
              <a:t>t or </a:t>
            </a:r>
            <a:r>
              <a:rPr lang="en-US" sz="3400" spc="-500" noProof="0" dirty="0"/>
              <a:t>F </a:t>
            </a:r>
            <a:r>
              <a:rPr lang="en-US" sz="3400" noProof="0" dirty="0"/>
              <a:t>t-</a:t>
            </a:r>
            <a:r>
              <a:rPr lang="en-US" sz="3400" spc="-500" noProof="0" dirty="0"/>
              <a:t>L </a:t>
            </a:r>
            <a:r>
              <a:rPr lang="en-US" sz="3400" noProof="0" dirty="0"/>
              <a:t>b of Torque?</a:t>
            </a:r>
            <a:endParaRPr lang="en-US" sz="3400" noProof="0" dirty="0">
              <a:solidFill>
                <a:srgbClr val="FF0000"/>
              </a:solidFill>
            </a:endParaRPr>
          </a:p>
        </p:txBody>
      </p:sp>
      <p:sp>
        <p:nvSpPr>
          <p:cNvPr id="9" name="Content Placeholder 8">
            <a:extLst>
              <a:ext uri="{FF2B5EF4-FFF2-40B4-BE49-F238E27FC236}">
                <a16:creationId xmlns:a16="http://schemas.microsoft.com/office/drawing/2014/main" id="{C0948AE7-A86E-AF90-7178-29F81FA495E7}"/>
              </a:ext>
            </a:extLst>
          </p:cNvPr>
          <p:cNvSpPr>
            <a:spLocks noGrp="1"/>
          </p:cNvSpPr>
          <p:nvPr>
            <p:ph sz="quarter" idx="13"/>
          </p:nvPr>
        </p:nvSpPr>
        <p:spPr>
          <a:xfrm>
            <a:off x="442686" y="1652045"/>
            <a:ext cx="8269514" cy="405683"/>
          </a:xfrm>
        </p:spPr>
        <p:txBody>
          <a:bodyPr wrap="square" lIns="0" tIns="18000" rIns="0" bIns="18000" anchor="ctr" anchorCtr="0">
            <a:spAutoFit/>
          </a:bodyPr>
          <a:lstStyle/>
          <a:p>
            <a:pPr marL="0" indent="0">
              <a:spcBef>
                <a:spcPts val="600"/>
              </a:spcBef>
              <a:buNone/>
            </a:pPr>
            <a:r>
              <a:rPr lang="en-US" sz="2400" b="1" noProof="0" dirty="0">
                <a:solidFill>
                  <a:schemeClr val="tx1"/>
                </a:solidFill>
              </a:rPr>
              <a:t>? Frequently Asked Question</a:t>
            </a:r>
          </a:p>
        </p:txBody>
      </p:sp>
      <p:sp>
        <p:nvSpPr>
          <p:cNvPr id="10" name="Content Placeholder 9">
            <a:extLst>
              <a:ext uri="{FF2B5EF4-FFF2-40B4-BE49-F238E27FC236}">
                <a16:creationId xmlns:a16="http://schemas.microsoft.com/office/drawing/2014/main" id="{10758BB2-A7F4-C399-2C88-0FC505FFDD93}"/>
              </a:ext>
            </a:extLst>
          </p:cNvPr>
          <p:cNvSpPr>
            <a:spLocks noGrp="1"/>
          </p:cNvSpPr>
          <p:nvPr>
            <p:ph sz="quarter" idx="14"/>
          </p:nvPr>
        </p:nvSpPr>
        <p:spPr>
          <a:xfrm>
            <a:off x="442685" y="2301163"/>
            <a:ext cx="8269515" cy="2252343"/>
          </a:xfrm>
        </p:spPr>
        <p:txBody>
          <a:bodyPr wrap="square" lIns="0" tIns="18000" rIns="0" bIns="18000" anchor="ctr" anchorCtr="0">
            <a:spAutoFit/>
          </a:bodyPr>
          <a:lstStyle/>
          <a:p>
            <a:pPr marL="0" indent="0">
              <a:spcBef>
                <a:spcPts val="600"/>
              </a:spcBef>
              <a:buNone/>
            </a:pPr>
            <a:r>
              <a:rPr lang="en-US" sz="2400" b="1" dirty="0">
                <a:latin typeface="Arial" panose="020B0604020202020204" pitchFamily="34" charset="0"/>
                <a:cs typeface="Arial" panose="020B0604020202020204" pitchFamily="34" charset="0"/>
              </a:rPr>
              <a:t>Is </a:t>
            </a:r>
            <a:r>
              <a:rPr lang="en-US" sz="2400" b="1" noProof="0" dirty="0">
                <a:latin typeface="Arial" panose="020B0604020202020204" pitchFamily="34" charset="0"/>
                <a:cs typeface="Arial" panose="020B0604020202020204" pitchFamily="34" charset="0"/>
              </a:rPr>
              <a:t>It </a:t>
            </a:r>
            <a:r>
              <a:rPr lang="en-US" sz="2400" b="1" spc="-300" noProof="0" dirty="0">
                <a:latin typeface="Arial" panose="020B0604020202020204" pitchFamily="34" charset="0"/>
                <a:cs typeface="Arial" panose="020B0604020202020204" pitchFamily="34" charset="0"/>
              </a:rPr>
              <a:t>L </a:t>
            </a:r>
            <a:r>
              <a:rPr lang="en-US" sz="2400" b="1" noProof="0" dirty="0">
                <a:latin typeface="Arial" panose="020B0604020202020204" pitchFamily="34" charset="0"/>
                <a:cs typeface="Arial" panose="020B0604020202020204" pitchFamily="34" charset="0"/>
              </a:rPr>
              <a:t>b-</a:t>
            </a:r>
            <a:r>
              <a:rPr lang="en-US" sz="2400" b="1" spc="-300" noProof="0" dirty="0">
                <a:latin typeface="Arial" panose="020B0604020202020204" pitchFamily="34" charset="0"/>
                <a:cs typeface="Arial" panose="020B0604020202020204" pitchFamily="34" charset="0"/>
              </a:rPr>
              <a:t>F </a:t>
            </a:r>
            <a:r>
              <a:rPr lang="en-US" sz="2400" b="1" noProof="0" dirty="0">
                <a:latin typeface="Arial" panose="020B0604020202020204" pitchFamily="34" charset="0"/>
                <a:cs typeface="Arial" panose="020B0604020202020204" pitchFamily="34" charset="0"/>
              </a:rPr>
              <a:t>t or </a:t>
            </a:r>
            <a:r>
              <a:rPr lang="en-US" sz="2400" b="1" spc="-300" noProof="0" dirty="0">
                <a:latin typeface="Arial" panose="020B0604020202020204" pitchFamily="34" charset="0"/>
                <a:cs typeface="Arial" panose="020B0604020202020204" pitchFamily="34" charset="0"/>
              </a:rPr>
              <a:t>F </a:t>
            </a:r>
            <a:r>
              <a:rPr lang="en-US" sz="2400" b="1" noProof="0" dirty="0">
                <a:latin typeface="Arial" panose="020B0604020202020204" pitchFamily="34" charset="0"/>
                <a:cs typeface="Arial" panose="020B0604020202020204" pitchFamily="34" charset="0"/>
              </a:rPr>
              <a:t>t-</a:t>
            </a:r>
            <a:r>
              <a:rPr lang="en-US" sz="2400" b="1" spc="-300" noProof="0" dirty="0">
                <a:latin typeface="Arial" panose="020B0604020202020204" pitchFamily="34" charset="0"/>
                <a:cs typeface="Arial" panose="020B0604020202020204" pitchFamily="34" charset="0"/>
              </a:rPr>
              <a:t>L </a:t>
            </a:r>
            <a:r>
              <a:rPr lang="en-US" sz="2400" b="1" noProof="0" dirty="0">
                <a:latin typeface="Arial" panose="020B0604020202020204" pitchFamily="34" charset="0"/>
                <a:cs typeface="Arial" panose="020B0604020202020204" pitchFamily="34" charset="0"/>
              </a:rPr>
              <a:t>b of Torque? </a:t>
            </a:r>
            <a:r>
              <a:rPr lang="en-US" sz="2400" noProof="0" dirty="0">
                <a:latin typeface="Arial" panose="020B0604020202020204" pitchFamily="34" charset="0"/>
                <a:cs typeface="Arial" panose="020B0604020202020204" pitchFamily="34" charset="0"/>
              </a:rPr>
              <a:t>The unit for torque is expressed as a force times the distance (leverage) from the object. Therefore, the official unit for torque is </a:t>
            </a:r>
            <a:r>
              <a:rPr lang="en-US" sz="2400" spc="-300" noProof="0" dirty="0">
                <a:latin typeface="Arial" panose="020B0604020202020204" pitchFamily="34" charset="0"/>
                <a:cs typeface="Arial" panose="020B0604020202020204" pitchFamily="34" charset="0"/>
              </a:rPr>
              <a:t>l </a:t>
            </a:r>
            <a:r>
              <a:rPr lang="en-US" sz="2400" noProof="0" dirty="0">
                <a:latin typeface="Arial" panose="020B0604020202020204" pitchFamily="34" charset="0"/>
                <a:cs typeface="Arial" panose="020B0604020202020204" pitchFamily="34" charset="0"/>
              </a:rPr>
              <a:t>b-</a:t>
            </a:r>
            <a:r>
              <a:rPr lang="en-US" sz="2400" spc="-300" noProof="0" dirty="0">
                <a:latin typeface="Arial" panose="020B0604020202020204" pitchFamily="34" charset="0"/>
                <a:cs typeface="Arial" panose="020B0604020202020204" pitchFamily="34" charset="0"/>
              </a:rPr>
              <a:t>f </a:t>
            </a:r>
            <a:r>
              <a:rPr lang="en-US" sz="2400" noProof="0" dirty="0">
                <a:latin typeface="Arial" panose="020B0604020202020204" pitchFamily="34" charset="0"/>
                <a:cs typeface="Arial" panose="020B0604020202020204" pitchFamily="34" charset="0"/>
              </a:rPr>
              <a:t>t (pound-feet) or Newton-meters (a force times a distance). However, it is commonly expressed in </a:t>
            </a:r>
            <a:r>
              <a:rPr lang="en-US" sz="2400" spc="-300" noProof="0" dirty="0">
                <a:latin typeface="Arial" panose="020B0604020202020204" pitchFamily="34" charset="0"/>
                <a:cs typeface="Arial" panose="020B0604020202020204" pitchFamily="34" charset="0"/>
              </a:rPr>
              <a:t>f </a:t>
            </a:r>
            <a:r>
              <a:rPr lang="en-US" sz="2400" noProof="0" dirty="0">
                <a:latin typeface="Arial" panose="020B0604020202020204" pitchFamily="34" charset="0"/>
                <a:cs typeface="Arial" panose="020B0604020202020204" pitchFamily="34" charset="0"/>
              </a:rPr>
              <a:t>t-</a:t>
            </a:r>
            <a:r>
              <a:rPr lang="en-US" sz="2400" spc="-300" noProof="0" dirty="0">
                <a:latin typeface="Arial" panose="020B0604020202020204" pitchFamily="34" charset="0"/>
                <a:cs typeface="Arial" panose="020B0604020202020204" pitchFamily="34" charset="0"/>
              </a:rPr>
              <a:t>l </a:t>
            </a:r>
            <a:r>
              <a:rPr lang="en-US" sz="2400" noProof="0" dirty="0">
                <a:latin typeface="Arial" panose="020B0604020202020204" pitchFamily="34" charset="0"/>
                <a:cs typeface="Arial" panose="020B0604020202020204" pitchFamily="34" charset="0"/>
              </a:rPr>
              <a:t>b and most torque wrenches are labeled with this unit</a:t>
            </a:r>
          </a:p>
        </p:txBody>
      </p:sp>
    </p:spTree>
    <p:extLst>
      <p:ext uri="{BB962C8B-B14F-4D97-AF65-F5344CB8AC3E}">
        <p14:creationId xmlns:p14="http://schemas.microsoft.com/office/powerpoint/2010/main" val="793002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3449" y="201036"/>
            <a:ext cx="8278751" cy="1144347"/>
          </a:xfrm>
        </p:spPr>
        <p:txBody>
          <a:bodyPr wrap="square" lIns="0" tIns="18000" rIns="0" bIns="18000" anchor="ctr" anchorCtr="0">
            <a:spAutoFit/>
          </a:bodyPr>
          <a:lstStyle/>
          <a:p>
            <a:r>
              <a:rPr lang="en-US" noProof="0" dirty="0"/>
              <a:t>Frequently Asked Question: What do Letters &amp; Numbers Mean</a:t>
            </a:r>
            <a:endParaRPr lang="en-US" noProof="0" dirty="0">
              <a:solidFill>
                <a:srgbClr val="FF0000"/>
              </a:solidFill>
            </a:endParaRPr>
          </a:p>
        </p:txBody>
      </p:sp>
      <p:sp>
        <p:nvSpPr>
          <p:cNvPr id="9" name="Content Placeholder 8">
            <a:extLst>
              <a:ext uri="{FF2B5EF4-FFF2-40B4-BE49-F238E27FC236}">
                <a16:creationId xmlns:a16="http://schemas.microsoft.com/office/drawing/2014/main" id="{C0948AE7-A86E-AF90-7178-29F81FA495E7}"/>
              </a:ext>
            </a:extLst>
          </p:cNvPr>
          <p:cNvSpPr>
            <a:spLocks noGrp="1"/>
          </p:cNvSpPr>
          <p:nvPr>
            <p:ph sz="quarter" idx="13"/>
          </p:nvPr>
        </p:nvSpPr>
        <p:spPr>
          <a:xfrm>
            <a:off x="442686" y="1618599"/>
            <a:ext cx="8269514" cy="282573"/>
          </a:xfrm>
        </p:spPr>
        <p:txBody>
          <a:bodyPr wrap="square" lIns="0" tIns="18000" rIns="0" bIns="18000" anchor="ctr" anchorCtr="0">
            <a:spAutoFit/>
          </a:bodyPr>
          <a:lstStyle/>
          <a:p>
            <a:pPr marL="0" indent="0">
              <a:spcBef>
                <a:spcPts val="600"/>
              </a:spcBef>
              <a:buNone/>
            </a:pPr>
            <a:r>
              <a:rPr lang="en-US" b="1" noProof="0" dirty="0">
                <a:solidFill>
                  <a:schemeClr val="tx1"/>
                </a:solidFill>
              </a:rPr>
              <a:t>? Frequently Asked Question</a:t>
            </a:r>
          </a:p>
        </p:txBody>
      </p:sp>
      <p:sp>
        <p:nvSpPr>
          <p:cNvPr id="10" name="Content Placeholder 9">
            <a:extLst>
              <a:ext uri="{FF2B5EF4-FFF2-40B4-BE49-F238E27FC236}">
                <a16:creationId xmlns:a16="http://schemas.microsoft.com/office/drawing/2014/main" id="{10758BB2-A7F4-C399-2C88-0FC505FFDD93}"/>
              </a:ext>
            </a:extLst>
          </p:cNvPr>
          <p:cNvSpPr>
            <a:spLocks noGrp="1"/>
          </p:cNvSpPr>
          <p:nvPr>
            <p:ph sz="quarter" idx="14"/>
          </p:nvPr>
        </p:nvSpPr>
        <p:spPr>
          <a:xfrm>
            <a:off x="442686" y="2026836"/>
            <a:ext cx="8269514" cy="2991007"/>
          </a:xfrm>
        </p:spPr>
        <p:txBody>
          <a:bodyPr wrap="square" lIns="0" tIns="18000" rIns="0" bIns="18000" anchor="ctr" anchorCtr="0">
            <a:spAutoFit/>
          </a:bodyPr>
          <a:lstStyle/>
          <a:p>
            <a:pPr marL="0" indent="0">
              <a:spcBef>
                <a:spcPts val="600"/>
              </a:spcBef>
              <a:buNone/>
            </a:pPr>
            <a:r>
              <a:rPr lang="en-US" b="1" noProof="0" dirty="0">
                <a:solidFill>
                  <a:schemeClr val="tx1"/>
                </a:solidFill>
              </a:rPr>
              <a:t>What Do All the Letters and Numbers Mean in Transmission Designations</a:t>
            </a:r>
            <a:r>
              <a:rPr lang="en-US" noProof="0" dirty="0">
                <a:solidFill>
                  <a:schemeClr val="tx1"/>
                </a:solidFill>
              </a:rPr>
              <a:t>? Numbers and letters mean: </a:t>
            </a:r>
            <a:r>
              <a:rPr lang="en-US" b="1" noProof="0" dirty="0">
                <a:solidFill>
                  <a:schemeClr val="tx1"/>
                </a:solidFill>
              </a:rPr>
              <a:t>Number of forward speeds</a:t>
            </a:r>
            <a:r>
              <a:rPr lang="en-US" noProof="0" dirty="0">
                <a:solidFill>
                  <a:schemeClr val="tx1"/>
                </a:solidFill>
              </a:rPr>
              <a:t>. Number of forward speeds may include 4, 5, or 6 such as </a:t>
            </a:r>
            <a:r>
              <a:rPr lang="en-US" spc="-300" noProof="0" dirty="0">
                <a:solidFill>
                  <a:schemeClr val="tx1"/>
                </a:solidFill>
              </a:rPr>
              <a:t>G </a:t>
            </a:r>
            <a:r>
              <a:rPr lang="en-US" noProof="0" dirty="0">
                <a:solidFill>
                  <a:schemeClr val="tx1"/>
                </a:solidFill>
              </a:rPr>
              <a:t>M 4T60-E 4-speed unit and the </a:t>
            </a:r>
            <a:r>
              <a:rPr lang="en-US" spc="-300" noProof="0" dirty="0">
                <a:solidFill>
                  <a:schemeClr val="tx1"/>
                </a:solidFill>
              </a:rPr>
              <a:t>Z </a:t>
            </a:r>
            <a:r>
              <a:rPr lang="en-US" noProof="0" dirty="0">
                <a:solidFill>
                  <a:schemeClr val="tx1"/>
                </a:solidFill>
              </a:rPr>
              <a:t>F 5</a:t>
            </a:r>
            <a:r>
              <a:rPr lang="en-US" spc="-300" noProof="0" dirty="0">
                <a:solidFill>
                  <a:schemeClr val="tx1"/>
                </a:solidFill>
              </a:rPr>
              <a:t>H </a:t>
            </a:r>
            <a:r>
              <a:rPr lang="en-US" noProof="0" dirty="0">
                <a:solidFill>
                  <a:schemeClr val="tx1"/>
                </a:solidFill>
              </a:rPr>
              <a:t>P24 five-speed unit. </a:t>
            </a:r>
            <a:r>
              <a:rPr lang="en-US" b="1" spc="-300" noProof="0" dirty="0">
                <a:solidFill>
                  <a:schemeClr val="tx1"/>
                </a:solidFill>
              </a:rPr>
              <a:t>F W </a:t>
            </a:r>
            <a:r>
              <a:rPr lang="en-US" b="1" noProof="0" dirty="0">
                <a:solidFill>
                  <a:schemeClr val="tx1"/>
                </a:solidFill>
              </a:rPr>
              <a:t>D or </a:t>
            </a:r>
            <a:r>
              <a:rPr lang="en-US" b="1" spc="-300" noProof="0" dirty="0">
                <a:solidFill>
                  <a:schemeClr val="tx1"/>
                </a:solidFill>
              </a:rPr>
              <a:t>R W </a:t>
            </a:r>
            <a:r>
              <a:rPr lang="en-US" b="1" noProof="0" dirty="0">
                <a:solidFill>
                  <a:schemeClr val="tx1"/>
                </a:solidFill>
              </a:rPr>
              <a:t>D. </a:t>
            </a:r>
            <a:r>
              <a:rPr lang="en-US" noProof="0" dirty="0">
                <a:solidFill>
                  <a:schemeClr val="tx1"/>
                </a:solidFill>
              </a:rPr>
              <a:t>Letter T usually means transverse (</a:t>
            </a:r>
            <a:r>
              <a:rPr lang="en-US" spc="-300" noProof="0" dirty="0">
                <a:solidFill>
                  <a:schemeClr val="tx1"/>
                </a:solidFill>
              </a:rPr>
              <a:t>F W </a:t>
            </a:r>
            <a:r>
              <a:rPr lang="en-US" noProof="0" dirty="0">
                <a:solidFill>
                  <a:schemeClr val="tx1"/>
                </a:solidFill>
              </a:rPr>
              <a:t>D transaxle) such as the Chrysler 41-</a:t>
            </a:r>
            <a:r>
              <a:rPr lang="en-US" spc="-300" noProof="0" dirty="0">
                <a:solidFill>
                  <a:schemeClr val="tx1"/>
                </a:solidFill>
              </a:rPr>
              <a:t>T </a:t>
            </a:r>
            <a:r>
              <a:rPr lang="en-US" noProof="0" dirty="0">
                <a:solidFill>
                  <a:schemeClr val="tx1"/>
                </a:solidFill>
              </a:rPr>
              <a:t>E; L means longitudinal (rear-wheel-drive transmission) such as the </a:t>
            </a:r>
            <a:r>
              <a:rPr lang="en-US" spc="-300" noProof="0" dirty="0">
                <a:solidFill>
                  <a:schemeClr val="tx1"/>
                </a:solidFill>
              </a:rPr>
              <a:t>G </a:t>
            </a:r>
            <a:r>
              <a:rPr lang="en-US" noProof="0" dirty="0">
                <a:solidFill>
                  <a:schemeClr val="tx1"/>
                </a:solidFill>
              </a:rPr>
              <a:t>M 6L80; and R means </a:t>
            </a:r>
            <a:r>
              <a:rPr lang="en-US" spc="-300" noProof="0" dirty="0">
                <a:solidFill>
                  <a:schemeClr val="tx1"/>
                </a:solidFill>
              </a:rPr>
              <a:t>R W </a:t>
            </a:r>
            <a:r>
              <a:rPr lang="en-US" noProof="0" dirty="0">
                <a:solidFill>
                  <a:schemeClr val="tx1"/>
                </a:solidFill>
              </a:rPr>
              <a:t>D such as Ford 5R55E. </a:t>
            </a:r>
            <a:r>
              <a:rPr lang="en-US" b="1" noProof="0" dirty="0">
                <a:solidFill>
                  <a:schemeClr val="tx1"/>
                </a:solidFill>
              </a:rPr>
              <a:t>Electronically controlled</a:t>
            </a:r>
            <a:r>
              <a:rPr lang="en-US" noProof="0" dirty="0">
                <a:solidFill>
                  <a:schemeClr val="tx1"/>
                </a:solidFill>
              </a:rPr>
              <a:t>. The letter E is often used to indicate that the unit is electronically controlled, and M or H is used to designate older mechanically (hydraulically) controlled units. Most automatic transmissions built since the early 1990s are electronically controlled and therefore the E is often included in designation of newer designs. </a:t>
            </a:r>
            <a:r>
              <a:rPr lang="en-US" b="1" noProof="0" dirty="0">
                <a:solidFill>
                  <a:schemeClr val="tx1"/>
                </a:solidFill>
              </a:rPr>
              <a:t>Torque rating. </a:t>
            </a:r>
            <a:r>
              <a:rPr lang="en-US" noProof="0" dirty="0">
                <a:solidFill>
                  <a:schemeClr val="tx1"/>
                </a:solidFill>
              </a:rPr>
              <a:t>The torque rating is usually designated by a number where the higher the number, the higher the amount of torque load the unit is designed to handle. In a </a:t>
            </a:r>
            <a:r>
              <a:rPr lang="en-US" spc="-300" noProof="0" dirty="0">
                <a:solidFill>
                  <a:schemeClr val="tx1"/>
                </a:solidFill>
              </a:rPr>
              <a:t>G </a:t>
            </a:r>
            <a:r>
              <a:rPr lang="en-US" noProof="0" dirty="0">
                <a:solidFill>
                  <a:schemeClr val="tx1"/>
                </a:solidFill>
              </a:rPr>
              <a:t>M 6L80-E, the torque rating is 80.</a:t>
            </a:r>
            <a:endParaRPr lang="en-US"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74634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2686" y="199539"/>
            <a:ext cx="8269513" cy="590349"/>
          </a:xfrm>
        </p:spPr>
        <p:txBody>
          <a:bodyPr wrap="square" lIns="0" tIns="18000" rIns="0" bIns="18000" anchor="ctr" anchorCtr="0">
            <a:spAutoFit/>
          </a:bodyPr>
          <a:lstStyle/>
          <a:p>
            <a:r>
              <a:rPr lang="en-US" noProof="0" dirty="0"/>
              <a:t>Figure 2.23</a:t>
            </a:r>
            <a:endParaRPr lang="en-US" sz="2800" noProof="0" dirty="0">
              <a:solidFill>
                <a:srgbClr val="FF0000"/>
              </a:solidFill>
            </a:endParaRPr>
          </a:p>
        </p:txBody>
      </p:sp>
      <p:sp>
        <p:nvSpPr>
          <p:cNvPr id="8" name="Content Placeholder 7">
            <a:extLst>
              <a:ext uri="{FF2B5EF4-FFF2-40B4-BE49-F238E27FC236}">
                <a16:creationId xmlns:a16="http://schemas.microsoft.com/office/drawing/2014/main" id="{C329FAD4-7A36-C41F-0601-B8D4125D8443}"/>
              </a:ext>
            </a:extLst>
          </p:cNvPr>
          <p:cNvSpPr>
            <a:spLocks noGrp="1"/>
          </p:cNvSpPr>
          <p:nvPr>
            <p:ph sz="quarter" idx="13"/>
          </p:nvPr>
        </p:nvSpPr>
        <p:spPr>
          <a:xfrm>
            <a:off x="442686" y="1105781"/>
            <a:ext cx="8269514" cy="405683"/>
          </a:xfrm>
        </p:spPr>
        <p:txBody>
          <a:bodyPr wrap="square" lIns="0" tIns="18000" rIns="0" bIns="18000" anchor="ctr" anchorCtr="0">
            <a:spAutoFit/>
          </a:bodyPr>
          <a:lstStyle/>
          <a:p>
            <a:pPr marL="0" indent="0">
              <a:buNone/>
            </a:pPr>
            <a:r>
              <a:rPr lang="en-US" sz="2400" noProof="0" dirty="0"/>
              <a:t>Rear-wheel Drive v</a:t>
            </a:r>
            <a:r>
              <a:rPr lang="en-US" sz="100" noProof="0" dirty="0"/>
              <a:t>ersu</a:t>
            </a:r>
            <a:r>
              <a:rPr lang="en-US" sz="2400" noProof="0" dirty="0"/>
              <a:t>s. Front-wheel Drive</a:t>
            </a:r>
          </a:p>
        </p:txBody>
      </p:sp>
      <p:sp>
        <p:nvSpPr>
          <p:cNvPr id="9" name="Content Placeholder 8">
            <a:extLst>
              <a:ext uri="{FF2B5EF4-FFF2-40B4-BE49-F238E27FC236}">
                <a16:creationId xmlns:a16="http://schemas.microsoft.com/office/drawing/2014/main" id="{825F76DF-D1C3-FAAA-7FD0-C11295755FAE}"/>
              </a:ext>
            </a:extLst>
          </p:cNvPr>
          <p:cNvSpPr>
            <a:spLocks noGrp="1"/>
          </p:cNvSpPr>
          <p:nvPr>
            <p:ph sz="quarter" idx="14"/>
          </p:nvPr>
        </p:nvSpPr>
        <p:spPr>
          <a:xfrm>
            <a:off x="442685" y="1657894"/>
            <a:ext cx="8269514" cy="2113843"/>
          </a:xfrm>
        </p:spPr>
        <p:txBody>
          <a:bodyPr wrap="square" lIns="0" tIns="18000" rIns="0" bIns="18000" anchor="ctr" anchorCtr="0">
            <a:spAutoFit/>
          </a:bodyPr>
          <a:lstStyle/>
          <a:p>
            <a:pPr marL="342000" indent="-342000">
              <a:spcBef>
                <a:spcPts val="600"/>
              </a:spcBef>
            </a:pPr>
            <a:r>
              <a:rPr lang="en-US" sz="2400" noProof="0" dirty="0"/>
              <a:t>Rear Wheel Drive (</a:t>
            </a:r>
            <a:r>
              <a:rPr lang="en-US" sz="2400" spc="-300" noProof="0" dirty="0"/>
              <a:t>R W </a:t>
            </a:r>
            <a:r>
              <a:rPr lang="en-US" sz="2400" noProof="0" dirty="0"/>
              <a:t>D)</a:t>
            </a:r>
          </a:p>
          <a:p>
            <a:pPr marL="342000" indent="-342000">
              <a:spcBef>
                <a:spcPts val="600"/>
              </a:spcBef>
            </a:pPr>
            <a:r>
              <a:rPr lang="en-US" sz="2400" noProof="0" dirty="0"/>
              <a:t>Front Wheel Drive (</a:t>
            </a:r>
            <a:r>
              <a:rPr lang="en-US" sz="2400" spc="-300" noProof="0" dirty="0"/>
              <a:t>F W </a:t>
            </a:r>
            <a:r>
              <a:rPr lang="en-US" sz="2400" noProof="0" dirty="0"/>
              <a:t>D)</a:t>
            </a:r>
          </a:p>
          <a:p>
            <a:pPr lvl="1" indent="-342000"/>
            <a:r>
              <a:rPr lang="en-US" sz="2400" noProof="0" dirty="0"/>
              <a:t>Many vehicles use transaxle to drive front wheels, called </a:t>
            </a:r>
            <a:r>
              <a:rPr lang="en-US" sz="2400" spc="-300" noProof="0" dirty="0"/>
              <a:t>F W </a:t>
            </a:r>
            <a:r>
              <a:rPr lang="en-US" sz="2400" noProof="0" dirty="0"/>
              <a:t>D</a:t>
            </a:r>
          </a:p>
          <a:p>
            <a:pPr marL="342000" indent="-342000">
              <a:spcBef>
                <a:spcPts val="600"/>
              </a:spcBef>
            </a:pPr>
            <a:r>
              <a:rPr lang="en-US" sz="2400" noProof="0" dirty="0"/>
              <a:t>Half shafts: drive front wheels</a:t>
            </a:r>
          </a:p>
        </p:txBody>
      </p:sp>
      <p:pic>
        <p:nvPicPr>
          <p:cNvPr id="4" name="Picture 3" descr="There are two parts in the image. The first part shows the rear-wheel-drive and the second part shows the front-wheel-drive.&#10;Long description is available in notes, Press F6.">
            <a:extLst>
              <a:ext uri="{FF2B5EF4-FFF2-40B4-BE49-F238E27FC236}">
                <a16:creationId xmlns:a16="http://schemas.microsoft.com/office/drawing/2014/main" id="{20580466-8A8B-9825-466D-433E399EA1F8}"/>
              </a:ext>
            </a:extLst>
          </p:cNvPr>
          <p:cNvPicPr>
            <a:picLocks noChangeAspect="1"/>
          </p:cNvPicPr>
          <p:nvPr/>
        </p:nvPicPr>
        <p:blipFill rotWithShape="1">
          <a:blip r:embed="rId3"/>
          <a:srcRect b="10407"/>
          <a:stretch/>
        </p:blipFill>
        <p:spPr>
          <a:xfrm>
            <a:off x="1690214" y="3982774"/>
            <a:ext cx="5790076" cy="2360581"/>
          </a:xfrm>
          <a:prstGeom prst="rect">
            <a:avLst/>
          </a:prstGeom>
        </p:spPr>
      </p:pic>
    </p:spTree>
    <p:extLst>
      <p:ext uri="{BB962C8B-B14F-4D97-AF65-F5344CB8AC3E}">
        <p14:creationId xmlns:p14="http://schemas.microsoft.com/office/powerpoint/2010/main" val="20929412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2686" y="208775"/>
            <a:ext cx="8269514" cy="590349"/>
          </a:xfrm>
        </p:spPr>
        <p:txBody>
          <a:bodyPr wrap="square" lIns="0" tIns="18000" rIns="0" bIns="18000" anchor="ctr" anchorCtr="0">
            <a:spAutoFit/>
          </a:bodyPr>
          <a:lstStyle/>
          <a:p>
            <a:r>
              <a:rPr lang="en-US" noProof="0" dirty="0"/>
              <a:t>Transaxle Differential</a:t>
            </a:r>
            <a:endParaRPr lang="en-US" sz="2800" noProof="0" dirty="0">
              <a:solidFill>
                <a:srgbClr val="FF0000"/>
              </a:solidFill>
            </a:endParaRPr>
          </a:p>
        </p:txBody>
      </p:sp>
      <p:sp>
        <p:nvSpPr>
          <p:cNvPr id="8" name="Content Placeholder 7">
            <a:extLst>
              <a:ext uri="{FF2B5EF4-FFF2-40B4-BE49-F238E27FC236}">
                <a16:creationId xmlns:a16="http://schemas.microsoft.com/office/drawing/2014/main" id="{C329FAD4-7A36-C41F-0601-B8D4125D8443}"/>
              </a:ext>
            </a:extLst>
          </p:cNvPr>
          <p:cNvSpPr>
            <a:spLocks noGrp="1"/>
          </p:cNvSpPr>
          <p:nvPr>
            <p:ph sz="quarter" idx="13"/>
          </p:nvPr>
        </p:nvSpPr>
        <p:spPr>
          <a:xfrm>
            <a:off x="442686" y="1097342"/>
            <a:ext cx="8269514" cy="2560119"/>
          </a:xfrm>
        </p:spPr>
        <p:txBody>
          <a:bodyPr wrap="square" lIns="0" tIns="18000" rIns="0" bIns="18000" anchor="ctr" anchorCtr="0">
            <a:spAutoFit/>
          </a:bodyPr>
          <a:lstStyle/>
          <a:p>
            <a:pPr marL="342000" indent="-342000">
              <a:spcBef>
                <a:spcPts val="600"/>
              </a:spcBef>
            </a:pPr>
            <a:r>
              <a:rPr lang="en-US" sz="2400" noProof="0" dirty="0"/>
              <a:t>Compact combination of a transmission</a:t>
            </a:r>
          </a:p>
          <a:p>
            <a:pPr marL="342000" indent="-342000">
              <a:spcBef>
                <a:spcPts val="600"/>
              </a:spcBef>
            </a:pPr>
            <a:r>
              <a:rPr lang="en-US" sz="2400" noProof="0" dirty="0"/>
              <a:t>Final drive gear reduction, and differential.</a:t>
            </a:r>
          </a:p>
          <a:p>
            <a:pPr lvl="1" indent="-342000"/>
            <a:r>
              <a:rPr lang="en-US" sz="2400" noProof="0" dirty="0"/>
              <a:t>It can be either a manual, automatic, or continuously variable transaxle.</a:t>
            </a:r>
          </a:p>
          <a:p>
            <a:pPr marL="342000" indent="-342000">
              <a:spcBef>
                <a:spcPts val="600"/>
              </a:spcBef>
            </a:pPr>
            <a:r>
              <a:rPr lang="en-US" sz="2400" noProof="0" dirty="0"/>
              <a:t>How does it operate?</a:t>
            </a:r>
          </a:p>
          <a:p>
            <a:pPr marL="342000" indent="-342000">
              <a:spcBef>
                <a:spcPts val="600"/>
              </a:spcBef>
            </a:pPr>
            <a:r>
              <a:rPr lang="en-US" sz="2400" noProof="0" dirty="0"/>
              <a:t>Differential– What is it?</a:t>
            </a:r>
            <a:endParaRPr lang="en-US" sz="3200" noProof="0" dirty="0"/>
          </a:p>
        </p:txBody>
      </p:sp>
      <p:pic>
        <p:nvPicPr>
          <p:cNvPr id="7" name="Picture 6" descr="There are two parts in the image. The first part shows the rear-wheel-drive and the second part shows the front-wheel-drive.&#10;Long description is available in notes, Press F6.">
            <a:extLst>
              <a:ext uri="{FF2B5EF4-FFF2-40B4-BE49-F238E27FC236}">
                <a16:creationId xmlns:a16="http://schemas.microsoft.com/office/drawing/2014/main" id="{263FA35E-6F3C-BBFD-6C3C-C15F465BE854}"/>
              </a:ext>
            </a:extLst>
          </p:cNvPr>
          <p:cNvPicPr>
            <a:picLocks noChangeAspect="1"/>
          </p:cNvPicPr>
          <p:nvPr/>
        </p:nvPicPr>
        <p:blipFill>
          <a:blip r:embed="rId3"/>
          <a:stretch>
            <a:fillRect/>
          </a:stretch>
        </p:blipFill>
        <p:spPr>
          <a:xfrm>
            <a:off x="1873652" y="3878095"/>
            <a:ext cx="5423200" cy="2467861"/>
          </a:xfrm>
          <a:prstGeom prst="rect">
            <a:avLst/>
          </a:prstGeom>
        </p:spPr>
      </p:pic>
    </p:spTree>
    <p:extLst>
      <p:ext uri="{BB962C8B-B14F-4D97-AF65-F5344CB8AC3E}">
        <p14:creationId xmlns:p14="http://schemas.microsoft.com/office/powerpoint/2010/main" val="32189210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2686" y="208775"/>
            <a:ext cx="8269513" cy="590349"/>
          </a:xfrm>
        </p:spPr>
        <p:txBody>
          <a:bodyPr wrap="square" lIns="0" tIns="18000" rIns="0" bIns="18000" anchor="ctr" anchorCtr="0">
            <a:spAutoFit/>
          </a:bodyPr>
          <a:lstStyle/>
          <a:p>
            <a:r>
              <a:rPr lang="en-US" noProof="0" dirty="0"/>
              <a:t>Figure 2.24</a:t>
            </a:r>
            <a:endParaRPr lang="en-US" sz="2800" noProof="0" dirty="0">
              <a:solidFill>
                <a:srgbClr val="FF0000"/>
              </a:solidFill>
            </a:endParaRPr>
          </a:p>
        </p:txBody>
      </p:sp>
      <p:sp>
        <p:nvSpPr>
          <p:cNvPr id="8" name="Content Placeholder 7">
            <a:extLst>
              <a:ext uri="{FF2B5EF4-FFF2-40B4-BE49-F238E27FC236}">
                <a16:creationId xmlns:a16="http://schemas.microsoft.com/office/drawing/2014/main" id="{C329FAD4-7A36-C41F-0601-B8D4125D8443}"/>
              </a:ext>
            </a:extLst>
          </p:cNvPr>
          <p:cNvSpPr>
            <a:spLocks noGrp="1"/>
          </p:cNvSpPr>
          <p:nvPr>
            <p:ph sz="quarter" idx="13"/>
          </p:nvPr>
        </p:nvSpPr>
        <p:spPr>
          <a:xfrm>
            <a:off x="442686" y="1105781"/>
            <a:ext cx="8269513" cy="405683"/>
          </a:xfrm>
        </p:spPr>
        <p:txBody>
          <a:bodyPr wrap="square" lIns="0" tIns="18000" rIns="0" bIns="18000" anchor="ctr" anchorCtr="0">
            <a:spAutoFit/>
          </a:bodyPr>
          <a:lstStyle/>
          <a:p>
            <a:pPr marL="0" indent="0">
              <a:buNone/>
            </a:pPr>
            <a:r>
              <a:rPr lang="en-US" sz="2400" noProof="0" dirty="0"/>
              <a:t>Transaxle</a:t>
            </a:r>
          </a:p>
        </p:txBody>
      </p:sp>
      <p:pic>
        <p:nvPicPr>
          <p:cNvPr id="4" name="Picture 3" descr="The image consists of two parts: the transverse and longitudinal mounted front-wheel-drive drivetrains.&#10;Long description is available in notes, Press F6.">
            <a:extLst>
              <a:ext uri="{FF2B5EF4-FFF2-40B4-BE49-F238E27FC236}">
                <a16:creationId xmlns:a16="http://schemas.microsoft.com/office/drawing/2014/main" id="{11B8939C-C1D4-75C7-2966-CF6F858DD9D8}"/>
              </a:ext>
            </a:extLst>
          </p:cNvPr>
          <p:cNvPicPr>
            <a:picLocks noChangeAspect="1"/>
          </p:cNvPicPr>
          <p:nvPr/>
        </p:nvPicPr>
        <p:blipFill>
          <a:blip r:embed="rId3"/>
          <a:stretch>
            <a:fillRect/>
          </a:stretch>
        </p:blipFill>
        <p:spPr>
          <a:xfrm>
            <a:off x="1208639" y="1711393"/>
            <a:ext cx="6753225" cy="3514725"/>
          </a:xfrm>
          <a:prstGeom prst="rect">
            <a:avLst/>
          </a:prstGeom>
        </p:spPr>
      </p:pic>
      <p:sp>
        <p:nvSpPr>
          <p:cNvPr id="9" name="Content Placeholder 8">
            <a:extLst>
              <a:ext uri="{FF2B5EF4-FFF2-40B4-BE49-F238E27FC236}">
                <a16:creationId xmlns:a16="http://schemas.microsoft.com/office/drawing/2014/main" id="{825F76DF-D1C3-FAAA-7FD0-C11295755FAE}"/>
              </a:ext>
            </a:extLst>
          </p:cNvPr>
          <p:cNvSpPr>
            <a:spLocks noGrp="1"/>
          </p:cNvSpPr>
          <p:nvPr>
            <p:ph sz="quarter" idx="14"/>
          </p:nvPr>
        </p:nvSpPr>
        <p:spPr>
          <a:xfrm>
            <a:off x="433449" y="5569265"/>
            <a:ext cx="8278750" cy="775015"/>
          </a:xfrm>
        </p:spPr>
        <p:txBody>
          <a:bodyPr wrap="square" lIns="0" tIns="18000" rIns="0" bIns="18000" anchor="ctr" anchorCtr="0">
            <a:spAutoFit/>
          </a:bodyPr>
          <a:lstStyle/>
          <a:p>
            <a:pPr marL="432" indent="0">
              <a:spcBef>
                <a:spcPts val="600"/>
              </a:spcBef>
              <a:buNone/>
            </a:pPr>
            <a:r>
              <a:rPr lang="en-US" sz="2400" noProof="0" dirty="0"/>
              <a:t>Transverse (a) and longitudinal (b) mounted front-wheel-drive (</a:t>
            </a:r>
            <a:r>
              <a:rPr lang="en-US" sz="2400" spc="-300" noProof="0" dirty="0"/>
              <a:t>F W </a:t>
            </a:r>
            <a:r>
              <a:rPr lang="en-US" sz="2400" noProof="0" dirty="0"/>
              <a:t>D) drivetrains.</a:t>
            </a:r>
          </a:p>
        </p:txBody>
      </p:sp>
    </p:spTree>
    <p:extLst>
      <p:ext uri="{BB962C8B-B14F-4D97-AF65-F5344CB8AC3E}">
        <p14:creationId xmlns:p14="http://schemas.microsoft.com/office/powerpoint/2010/main" val="25257399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FWD Drivetrain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FWD_drivetrain">
            <a:hlinkClick r:id="" action="ppaction://media"/>
            <a:extLst>
              <a:ext uri="{FF2B5EF4-FFF2-40B4-BE49-F238E27FC236}">
                <a16:creationId xmlns:a16="http://schemas.microsoft.com/office/drawing/2014/main" id="{39861152-CF99-A3C6-9549-530CF92ECF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696" y="1430476"/>
            <a:ext cx="9144000" cy="5143500"/>
          </a:xfrm>
          <a:prstGeom prst="rect">
            <a:avLst/>
          </a:prstGeom>
        </p:spPr>
      </p:pic>
    </p:spTree>
    <p:extLst>
      <p:ext uri="{BB962C8B-B14F-4D97-AF65-F5344CB8AC3E}">
        <p14:creationId xmlns:p14="http://schemas.microsoft.com/office/powerpoint/2010/main" val="40782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42686" y="199537"/>
            <a:ext cx="8269514" cy="590349"/>
          </a:xfrm>
        </p:spPr>
        <p:txBody>
          <a:bodyPr wrap="square" lIns="0" tIns="18000" rIns="0" bIns="18000" anchor="ctr" anchorCtr="0">
            <a:spAutoFit/>
          </a:bodyPr>
          <a:lstStyle/>
          <a:p>
            <a:r>
              <a:rPr lang="en-US" noProof="0" dirty="0"/>
              <a:t>Driveshafts </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42686" y="1096764"/>
            <a:ext cx="8269514" cy="3083340"/>
          </a:xfrm>
        </p:spPr>
        <p:txBody>
          <a:bodyPr wrap="square" lIns="0" tIns="18000" rIns="0" bIns="18000" anchor="ctr" anchorCtr="0">
            <a:spAutoFit/>
          </a:bodyPr>
          <a:lstStyle/>
          <a:p>
            <a:pPr indent="-255600">
              <a:spcBef>
                <a:spcPts val="600"/>
              </a:spcBef>
            </a:pPr>
            <a:r>
              <a:rPr lang="en-US" sz="2400" noProof="0" dirty="0"/>
              <a:t>Driveshafts </a:t>
            </a:r>
          </a:p>
          <a:p>
            <a:pPr lvl="1" indent="-327600"/>
            <a:r>
              <a:rPr lang="en-US" sz="2400" noProof="0" dirty="0"/>
              <a:t>Driveshafts, also called propeller shaft or prop shaft</a:t>
            </a:r>
          </a:p>
          <a:p>
            <a:pPr lvl="1" indent="-327600"/>
            <a:r>
              <a:rPr lang="en-US" sz="2400" noProof="0" dirty="0"/>
              <a:t>Transfer power from one component to another</a:t>
            </a:r>
          </a:p>
          <a:p>
            <a:pPr lvl="1" indent="-327600"/>
            <a:r>
              <a:rPr lang="en-US" sz="2400" noProof="0" dirty="0"/>
              <a:t>Drive axle supports weight of rear of vehicle</a:t>
            </a:r>
          </a:p>
          <a:p>
            <a:pPr lvl="2" indent="-327600"/>
            <a:r>
              <a:rPr lang="en-US" sz="2400" noProof="0" dirty="0"/>
              <a:t>Contains final drive reduction gears</a:t>
            </a:r>
          </a:p>
          <a:p>
            <a:pPr lvl="2" indent="-327600"/>
            <a:r>
              <a:rPr lang="en-US" sz="2400" noProof="0" dirty="0"/>
              <a:t>Contains differential</a:t>
            </a:r>
          </a:p>
          <a:p>
            <a:pPr lvl="2" indent="-327600"/>
            <a:r>
              <a:rPr lang="en-US" sz="2400" noProof="0" dirty="0"/>
              <a:t>Allows power to turn 90 degrees</a:t>
            </a:r>
          </a:p>
        </p:txBody>
      </p:sp>
    </p:spTree>
    <p:extLst>
      <p:ext uri="{BB962C8B-B14F-4D97-AF65-F5344CB8AC3E}">
        <p14:creationId xmlns:p14="http://schemas.microsoft.com/office/powerpoint/2010/main" val="31194104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2686" y="208775"/>
            <a:ext cx="8269514" cy="590349"/>
          </a:xfrm>
        </p:spPr>
        <p:txBody>
          <a:bodyPr wrap="square" lIns="0" tIns="18000" rIns="0" bIns="18000" anchor="ctr" anchorCtr="0">
            <a:spAutoFit/>
          </a:bodyPr>
          <a:lstStyle/>
          <a:p>
            <a:r>
              <a:rPr lang="en-US" noProof="0" dirty="0"/>
              <a:t>Figure 2.26</a:t>
            </a:r>
            <a:endParaRPr lang="en-US" sz="2800" noProof="0" dirty="0">
              <a:solidFill>
                <a:srgbClr val="FF0000"/>
              </a:solidFill>
            </a:endParaRPr>
          </a:p>
        </p:txBody>
      </p:sp>
      <p:sp>
        <p:nvSpPr>
          <p:cNvPr id="8" name="Content Placeholder 7">
            <a:extLst>
              <a:ext uri="{FF2B5EF4-FFF2-40B4-BE49-F238E27FC236}">
                <a16:creationId xmlns:a16="http://schemas.microsoft.com/office/drawing/2014/main" id="{C329FAD4-7A36-C41F-0601-B8D4125D8443}"/>
              </a:ext>
            </a:extLst>
          </p:cNvPr>
          <p:cNvSpPr>
            <a:spLocks noGrp="1"/>
          </p:cNvSpPr>
          <p:nvPr>
            <p:ph sz="quarter" idx="13"/>
          </p:nvPr>
        </p:nvSpPr>
        <p:spPr>
          <a:xfrm>
            <a:off x="442686" y="1130405"/>
            <a:ext cx="8269514" cy="374906"/>
          </a:xfrm>
        </p:spPr>
        <p:txBody>
          <a:bodyPr wrap="square" lIns="0" tIns="18000" rIns="0" bIns="18000" anchor="ctr" anchorCtr="0">
            <a:spAutoFit/>
          </a:bodyPr>
          <a:lstStyle/>
          <a:p>
            <a:pPr marL="0" indent="0">
              <a:buNone/>
            </a:pPr>
            <a:r>
              <a:rPr lang="en-US" sz="2200" spc="-300" noProof="0" dirty="0"/>
              <a:t>R W </a:t>
            </a:r>
            <a:r>
              <a:rPr lang="en-US" sz="2200" noProof="0" dirty="0"/>
              <a:t>D &amp; </a:t>
            </a:r>
            <a:r>
              <a:rPr lang="en-US" sz="2200" spc="-300" noProof="0" dirty="0"/>
              <a:t>F W </a:t>
            </a:r>
            <a:r>
              <a:rPr lang="en-US" sz="2200" noProof="0" dirty="0"/>
              <a:t>D</a:t>
            </a:r>
          </a:p>
        </p:txBody>
      </p:sp>
      <p:pic>
        <p:nvPicPr>
          <p:cNvPr id="4" name="Picture 3" descr="The image consists of two parts. The first shows a rear-wheel-drive and the second shows a front-wheel-drive.&#10;Long description is available in notes, Press F6.">
            <a:extLst>
              <a:ext uri="{FF2B5EF4-FFF2-40B4-BE49-F238E27FC236}">
                <a16:creationId xmlns:a16="http://schemas.microsoft.com/office/drawing/2014/main" id="{15F235DB-E941-323F-F21E-79D3720E3F9C}"/>
              </a:ext>
            </a:extLst>
          </p:cNvPr>
          <p:cNvPicPr>
            <a:picLocks noChangeAspect="1"/>
          </p:cNvPicPr>
          <p:nvPr/>
        </p:nvPicPr>
        <p:blipFill rotWithShape="1">
          <a:blip r:embed="rId3"/>
          <a:srcRect b="5696"/>
          <a:stretch/>
        </p:blipFill>
        <p:spPr>
          <a:xfrm>
            <a:off x="1320775" y="1568748"/>
            <a:ext cx="6528955" cy="3201007"/>
          </a:xfrm>
          <a:prstGeom prst="rect">
            <a:avLst/>
          </a:prstGeom>
        </p:spPr>
      </p:pic>
      <p:sp>
        <p:nvSpPr>
          <p:cNvPr id="9" name="Content Placeholder 8">
            <a:extLst>
              <a:ext uri="{FF2B5EF4-FFF2-40B4-BE49-F238E27FC236}">
                <a16:creationId xmlns:a16="http://schemas.microsoft.com/office/drawing/2014/main" id="{825F76DF-D1C3-FAAA-7FD0-C11295755FAE}"/>
              </a:ext>
            </a:extLst>
          </p:cNvPr>
          <p:cNvSpPr>
            <a:spLocks noGrp="1"/>
          </p:cNvSpPr>
          <p:nvPr>
            <p:ph sz="quarter" idx="14"/>
          </p:nvPr>
        </p:nvSpPr>
        <p:spPr>
          <a:xfrm>
            <a:off x="442685" y="4952724"/>
            <a:ext cx="8269515" cy="1390568"/>
          </a:xfrm>
        </p:spPr>
        <p:txBody>
          <a:bodyPr wrap="square" lIns="0" tIns="18000" rIns="0" bIns="18000" anchor="ctr" anchorCtr="0">
            <a:spAutoFit/>
          </a:bodyPr>
          <a:lstStyle/>
          <a:p>
            <a:pPr marL="432" indent="0">
              <a:spcBef>
                <a:spcPts val="600"/>
              </a:spcBef>
              <a:buNone/>
            </a:pPr>
            <a:r>
              <a:rPr lang="en-US" sz="2200" noProof="0" dirty="0">
                <a:latin typeface="Arial" panose="020B0604020202020204" pitchFamily="34" charset="0"/>
                <a:cs typeface="Arial" panose="020B0604020202020204" pitchFamily="34" charset="0"/>
              </a:rPr>
              <a:t>(a) A rear-wheel-drive (</a:t>
            </a:r>
            <a:r>
              <a:rPr lang="en-US" sz="2200" spc="-300" noProof="0" dirty="0">
                <a:latin typeface="Arial" panose="020B0604020202020204" pitchFamily="34" charset="0"/>
                <a:cs typeface="Arial" panose="020B0604020202020204" pitchFamily="34" charset="0"/>
              </a:rPr>
              <a:t>R W </a:t>
            </a:r>
            <a:r>
              <a:rPr lang="en-US" sz="2200" noProof="0" dirty="0">
                <a:latin typeface="Arial" panose="020B0604020202020204" pitchFamily="34" charset="0"/>
                <a:cs typeface="Arial" panose="020B0604020202020204" pitchFamily="34" charset="0"/>
              </a:rPr>
              <a:t>D) driveshaft uses a pair of universal joints to allow the rear axle to move up and down. (b) A front-wheel-drive (</a:t>
            </a:r>
            <a:r>
              <a:rPr lang="en-US" sz="2200" spc="-300" noProof="0" dirty="0">
                <a:latin typeface="Arial" panose="020B0604020202020204" pitchFamily="34" charset="0"/>
                <a:cs typeface="Arial" panose="020B0604020202020204" pitchFamily="34" charset="0"/>
              </a:rPr>
              <a:t>F W </a:t>
            </a:r>
            <a:r>
              <a:rPr lang="en-US" sz="2200" noProof="0" dirty="0">
                <a:latin typeface="Arial" panose="020B0604020202020204" pitchFamily="34" charset="0"/>
                <a:cs typeface="Arial" panose="020B0604020202020204" pitchFamily="34" charset="0"/>
              </a:rPr>
              <a:t>D) driveshaft uses a pair of constant-velocity joints to allow the front wheels to move up and down and steer.</a:t>
            </a:r>
          </a:p>
        </p:txBody>
      </p:sp>
    </p:spTree>
    <p:extLst>
      <p:ext uri="{BB962C8B-B14F-4D97-AF65-F5344CB8AC3E}">
        <p14:creationId xmlns:p14="http://schemas.microsoft.com/office/powerpoint/2010/main" val="11908092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2686" y="208775"/>
            <a:ext cx="8269513" cy="590349"/>
          </a:xfrm>
        </p:spPr>
        <p:txBody>
          <a:bodyPr wrap="square" lIns="0" tIns="18000" rIns="0" bIns="18000" anchor="ctr" anchorCtr="0">
            <a:spAutoFit/>
          </a:bodyPr>
          <a:lstStyle/>
          <a:p>
            <a:r>
              <a:rPr lang="en-US" noProof="0" dirty="0"/>
              <a:t>Figure 2.27</a:t>
            </a:r>
            <a:endParaRPr lang="en-US" sz="2800" noProof="0" dirty="0">
              <a:solidFill>
                <a:srgbClr val="FF0000"/>
              </a:solidFill>
            </a:endParaRPr>
          </a:p>
        </p:txBody>
      </p:sp>
      <p:sp>
        <p:nvSpPr>
          <p:cNvPr id="8" name="Content Placeholder 7">
            <a:extLst>
              <a:ext uri="{FF2B5EF4-FFF2-40B4-BE49-F238E27FC236}">
                <a16:creationId xmlns:a16="http://schemas.microsoft.com/office/drawing/2014/main" id="{C329FAD4-7A36-C41F-0601-B8D4125D8443}"/>
              </a:ext>
            </a:extLst>
          </p:cNvPr>
          <p:cNvSpPr>
            <a:spLocks noGrp="1"/>
          </p:cNvSpPr>
          <p:nvPr>
            <p:ph sz="quarter" idx="13"/>
          </p:nvPr>
        </p:nvSpPr>
        <p:spPr>
          <a:xfrm>
            <a:off x="442686" y="1105781"/>
            <a:ext cx="8269513" cy="405683"/>
          </a:xfrm>
        </p:spPr>
        <p:txBody>
          <a:bodyPr wrap="square" lIns="0" tIns="18000" rIns="0" bIns="18000" anchor="ctr" anchorCtr="0">
            <a:spAutoFit/>
          </a:bodyPr>
          <a:lstStyle/>
          <a:p>
            <a:pPr marL="0" indent="0">
              <a:buNone/>
            </a:pPr>
            <a:r>
              <a:rPr lang="en-US" sz="2400" noProof="0" dirty="0"/>
              <a:t>Drive Axle Assemblies</a:t>
            </a:r>
          </a:p>
        </p:txBody>
      </p:sp>
      <p:pic>
        <p:nvPicPr>
          <p:cNvPr id="4" name="Picture 3" descr="A drive axle is shown. &#10;Long description is available in notes, Press F6.">
            <a:extLst>
              <a:ext uri="{FF2B5EF4-FFF2-40B4-BE49-F238E27FC236}">
                <a16:creationId xmlns:a16="http://schemas.microsoft.com/office/drawing/2014/main" id="{9AD77F86-44EE-34DC-121B-E110B359E55E}"/>
              </a:ext>
            </a:extLst>
          </p:cNvPr>
          <p:cNvPicPr>
            <a:picLocks noChangeAspect="1"/>
          </p:cNvPicPr>
          <p:nvPr/>
        </p:nvPicPr>
        <p:blipFill rotWithShape="1">
          <a:blip r:embed="rId3"/>
          <a:srcRect b="5507"/>
          <a:stretch/>
        </p:blipFill>
        <p:spPr>
          <a:xfrm>
            <a:off x="2909478" y="1813006"/>
            <a:ext cx="3351547" cy="2748285"/>
          </a:xfrm>
          <a:prstGeom prst="rect">
            <a:avLst/>
          </a:prstGeom>
        </p:spPr>
      </p:pic>
      <p:sp>
        <p:nvSpPr>
          <p:cNvPr id="9" name="Content Placeholder 8">
            <a:extLst>
              <a:ext uri="{FF2B5EF4-FFF2-40B4-BE49-F238E27FC236}">
                <a16:creationId xmlns:a16="http://schemas.microsoft.com/office/drawing/2014/main" id="{825F76DF-D1C3-FAAA-7FD0-C11295755FAE}"/>
              </a:ext>
            </a:extLst>
          </p:cNvPr>
          <p:cNvSpPr>
            <a:spLocks noGrp="1"/>
          </p:cNvSpPr>
          <p:nvPr>
            <p:ph sz="quarter" idx="14"/>
          </p:nvPr>
        </p:nvSpPr>
        <p:spPr>
          <a:xfrm>
            <a:off x="442685" y="4831797"/>
            <a:ext cx="8269513" cy="1513679"/>
          </a:xfrm>
        </p:spPr>
        <p:txBody>
          <a:bodyPr wrap="square" lIns="0" tIns="18000" rIns="0" bIns="18000" anchor="ctr" anchorCtr="0">
            <a:spAutoFit/>
          </a:bodyPr>
          <a:lstStyle/>
          <a:p>
            <a:pPr marL="432" indent="0">
              <a:spcBef>
                <a:spcPts val="600"/>
              </a:spcBef>
              <a:buNone/>
            </a:pPr>
            <a:r>
              <a:rPr lang="en-US" sz="2400" noProof="0" dirty="0"/>
              <a:t>Drive axle includes a ring and pinion gear to produce a lower gear ratio as it turns power flow 90 degrees and differential (differential pinion, side gears) to allow drive wheels to rotate at different speeds.</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1388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FWD Driveshaft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fwd_driveshaft">
            <a:hlinkClick r:id="" action="ppaction://media"/>
            <a:extLst>
              <a:ext uri="{FF2B5EF4-FFF2-40B4-BE49-F238E27FC236}">
                <a16:creationId xmlns:a16="http://schemas.microsoft.com/office/drawing/2014/main" id="{60B2DFF3-90AB-46A8-C84D-82C738B0BA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0993" y="1391477"/>
            <a:ext cx="8682014" cy="4883633"/>
          </a:xfrm>
          <a:prstGeom prst="rect">
            <a:avLst/>
          </a:prstGeom>
        </p:spPr>
      </p:pic>
    </p:spTree>
    <p:extLst>
      <p:ext uri="{BB962C8B-B14F-4D97-AF65-F5344CB8AC3E}">
        <p14:creationId xmlns:p14="http://schemas.microsoft.com/office/powerpoint/2010/main" val="239837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2686" y="199845"/>
            <a:ext cx="8263633" cy="1698345"/>
          </a:xfrm>
        </p:spPr>
        <p:txBody>
          <a:bodyPr wrap="square" lIns="0" tIns="18000" rIns="0" bIns="18000" anchor="ctr" anchorCtr="0">
            <a:spAutoFit/>
          </a:bodyPr>
          <a:lstStyle/>
          <a:p>
            <a:r>
              <a:rPr lang="en-US" noProof="0" dirty="0"/>
              <a:t>Frequently Asked Question: What Must Powertrain Overcome to Move Vehicle?</a:t>
            </a:r>
            <a:endParaRPr lang="en-US" sz="2800" noProof="0" dirty="0">
              <a:solidFill>
                <a:srgbClr val="FF0000"/>
              </a:solidFill>
            </a:endParaRPr>
          </a:p>
        </p:txBody>
      </p:sp>
      <p:sp>
        <p:nvSpPr>
          <p:cNvPr id="13" name="Content Placeholder 12">
            <a:extLst>
              <a:ext uri="{FF2B5EF4-FFF2-40B4-BE49-F238E27FC236}">
                <a16:creationId xmlns:a16="http://schemas.microsoft.com/office/drawing/2014/main" id="{A0ADBD4D-0D7F-F7A7-76D2-50EFB236621D}"/>
              </a:ext>
            </a:extLst>
          </p:cNvPr>
          <p:cNvSpPr>
            <a:spLocks noGrp="1"/>
          </p:cNvSpPr>
          <p:nvPr>
            <p:ph sz="quarter" idx="13"/>
          </p:nvPr>
        </p:nvSpPr>
        <p:spPr>
          <a:xfrm>
            <a:off x="442686" y="2066766"/>
            <a:ext cx="8278750" cy="344128"/>
          </a:xfrm>
        </p:spPr>
        <p:txBody>
          <a:bodyPr wrap="square" lIns="0" tIns="18000" rIns="0" bIns="18000" anchor="ctr" anchorCtr="0">
            <a:spAutoFit/>
          </a:bodyPr>
          <a:lstStyle/>
          <a:p>
            <a:pPr marL="0" indent="0">
              <a:buNone/>
            </a:pPr>
            <a:r>
              <a:rPr lang="en-US" sz="2000" b="1" noProof="0" dirty="0">
                <a:solidFill>
                  <a:schemeClr val="tx1"/>
                </a:solidFill>
              </a:rPr>
              <a:t>? Frequently Asked Question</a:t>
            </a:r>
          </a:p>
        </p:txBody>
      </p:sp>
      <p:sp>
        <p:nvSpPr>
          <p:cNvPr id="14" name="Content Placeholder 13">
            <a:extLst>
              <a:ext uri="{FF2B5EF4-FFF2-40B4-BE49-F238E27FC236}">
                <a16:creationId xmlns:a16="http://schemas.microsoft.com/office/drawing/2014/main" id="{CEA290AF-327F-C756-78E1-1D6EA3F974A1}"/>
              </a:ext>
            </a:extLst>
          </p:cNvPr>
          <p:cNvSpPr>
            <a:spLocks noGrp="1"/>
          </p:cNvSpPr>
          <p:nvPr>
            <p:ph sz="quarter" idx="14"/>
          </p:nvPr>
        </p:nvSpPr>
        <p:spPr>
          <a:xfrm>
            <a:off x="431800" y="2533024"/>
            <a:ext cx="8263633" cy="2652452"/>
          </a:xfrm>
        </p:spPr>
        <p:txBody>
          <a:bodyPr wrap="square" lIns="0" tIns="18000" rIns="0" bIns="18000" anchor="ctr" anchorCtr="0">
            <a:spAutoFit/>
          </a:bodyPr>
          <a:lstStyle/>
          <a:p>
            <a:pPr marL="0" indent="0">
              <a:spcBef>
                <a:spcPts val="600"/>
              </a:spcBef>
              <a:buNone/>
            </a:pPr>
            <a:r>
              <a:rPr lang="en-US" sz="2000" b="1" noProof="0" dirty="0"/>
              <a:t>What Must Powertrain Overcome to Move Vehicle? </a:t>
            </a:r>
            <a:r>
              <a:rPr lang="en-US" sz="2000" noProof="0" dirty="0"/>
              <a:t>To propel vehicle, engine and drivetrain must overcome following: </a:t>
            </a:r>
          </a:p>
          <a:p>
            <a:pPr marL="342900" indent="-342900">
              <a:spcBef>
                <a:spcPts val="600"/>
              </a:spcBef>
            </a:pPr>
            <a:r>
              <a:rPr lang="en-US" sz="2000" noProof="0" dirty="0"/>
              <a:t>Rolling friction, which is the drag of the tires on the road, and bearing friction. These frictions increase at a constant rate, doubling as the speed is doubled. </a:t>
            </a:r>
          </a:p>
          <a:p>
            <a:pPr marL="342900" indent="-342900">
              <a:spcBef>
                <a:spcPts val="600"/>
              </a:spcBef>
            </a:pPr>
            <a:r>
              <a:rPr lang="en-US" sz="2000" noProof="0" dirty="0"/>
              <a:t>Aerodynamic drag, which is the wind resistance of air moving over the size and shape of the vehicle. It increases at a rapid rate, roughly four times as the speed is doubled (actually, velocity squared). </a:t>
            </a:r>
          </a:p>
        </p:txBody>
      </p:sp>
      <p:sp>
        <p:nvSpPr>
          <p:cNvPr id="16" name="Content Placeholder 15">
            <a:extLst>
              <a:ext uri="{FF2B5EF4-FFF2-40B4-BE49-F238E27FC236}">
                <a16:creationId xmlns:a16="http://schemas.microsoft.com/office/drawing/2014/main" id="{9F7E4D4A-0A83-C74F-751B-CA5D4CE472CB}"/>
              </a:ext>
            </a:extLst>
          </p:cNvPr>
          <p:cNvSpPr>
            <a:spLocks noGrp="1"/>
          </p:cNvSpPr>
          <p:nvPr>
            <p:ph sz="quarter" idx="16"/>
          </p:nvPr>
        </p:nvSpPr>
        <p:spPr>
          <a:xfrm>
            <a:off x="446917" y="5251822"/>
            <a:ext cx="4312370" cy="344128"/>
          </a:xfrm>
        </p:spPr>
        <p:txBody>
          <a:bodyPr wrap="square" lIns="0" tIns="18000" rIns="0" bIns="18000" anchor="ctr" anchorCtr="0">
            <a:spAutoFit/>
          </a:bodyPr>
          <a:lstStyle/>
          <a:p>
            <a:pPr marL="342900" indent="-342900"/>
            <a:r>
              <a:rPr lang="en-US" sz="2000" noProof="0" dirty="0"/>
              <a:t>Grade resistance, which is equal to</a:t>
            </a:r>
          </a:p>
        </p:txBody>
      </p:sp>
      <p:graphicFrame>
        <p:nvGraphicFramePr>
          <p:cNvPr id="22" name="Object 21" descr="0.01.">
            <a:extLst>
              <a:ext uri="{FF2B5EF4-FFF2-40B4-BE49-F238E27FC236}">
                <a16:creationId xmlns:a16="http://schemas.microsoft.com/office/drawing/2014/main" id="{5ACDFE00-C5A1-63CE-A457-E1A5CA3A5686}"/>
              </a:ext>
            </a:extLst>
          </p:cNvPr>
          <p:cNvGraphicFramePr>
            <a:graphicFrameLocks noChangeAspect="1"/>
          </p:cNvGraphicFramePr>
          <p:nvPr/>
        </p:nvGraphicFramePr>
        <p:xfrm>
          <a:off x="4792338" y="5274555"/>
          <a:ext cx="557627" cy="306964"/>
        </p:xfrm>
        <a:graphic>
          <a:graphicData uri="http://schemas.openxmlformats.org/presentationml/2006/ole">
            <mc:AlternateContent xmlns:mc="http://schemas.openxmlformats.org/markup-compatibility/2006">
              <mc:Choice xmlns:v="urn:schemas-microsoft-com:vml" Requires="v">
                <p:oleObj name="Equation" r:id="rId3" imgW="317160" imgH="177480" progId="Equation.DSMT4">
                  <p:embed/>
                </p:oleObj>
              </mc:Choice>
              <mc:Fallback>
                <p:oleObj name="Equation" r:id="rId3" imgW="317160" imgH="177480" progId="Equation.DSMT4">
                  <p:embed/>
                  <p:pic>
                    <p:nvPicPr>
                      <p:cNvPr id="22" name="Object 21" descr="0.01.">
                        <a:extLst>
                          <a:ext uri="{FF2B5EF4-FFF2-40B4-BE49-F238E27FC236}">
                            <a16:creationId xmlns:a16="http://schemas.microsoft.com/office/drawing/2014/main" id="{5ACDFE00-C5A1-63CE-A457-E1A5CA3A5686}"/>
                          </a:ext>
                        </a:extLst>
                      </p:cNvPr>
                      <p:cNvPicPr>
                        <a:picLocks noChangeAspect="1" noChangeArrowheads="1"/>
                      </p:cNvPicPr>
                      <p:nvPr/>
                    </p:nvPicPr>
                    <p:blipFill>
                      <a:blip r:embed="rId4"/>
                      <a:srcRect/>
                      <a:stretch>
                        <a:fillRect/>
                      </a:stretch>
                    </p:blipFill>
                    <p:spPr bwMode="auto">
                      <a:xfrm>
                        <a:off x="4792338" y="5274555"/>
                        <a:ext cx="557627" cy="3069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Content Placeholder 17">
            <a:extLst>
              <a:ext uri="{FF2B5EF4-FFF2-40B4-BE49-F238E27FC236}">
                <a16:creationId xmlns:a16="http://schemas.microsoft.com/office/drawing/2014/main" id="{AB37FFB5-82F9-D5A8-859B-5C5612589AE0}"/>
              </a:ext>
            </a:extLst>
          </p:cNvPr>
          <p:cNvSpPr>
            <a:spLocks noGrp="1"/>
          </p:cNvSpPr>
          <p:nvPr>
            <p:ph sz="quarter" idx="17"/>
          </p:nvPr>
        </p:nvSpPr>
        <p:spPr>
          <a:xfrm>
            <a:off x="5412407" y="5262839"/>
            <a:ext cx="3283026" cy="344128"/>
          </a:xfrm>
        </p:spPr>
        <p:txBody>
          <a:bodyPr wrap="square" lIns="0" tIns="18000" rIns="0" bIns="18000" anchor="ctr" anchorCtr="0">
            <a:spAutoFit/>
          </a:bodyPr>
          <a:lstStyle/>
          <a:p>
            <a:pPr marL="0" indent="0">
              <a:buNone/>
            </a:pPr>
            <a:r>
              <a:rPr lang="en-US" sz="2000" noProof="0" dirty="0"/>
              <a:t>times the vehicle weight</a:t>
            </a:r>
          </a:p>
        </p:txBody>
      </p:sp>
      <p:sp>
        <p:nvSpPr>
          <p:cNvPr id="19" name="Content Placeholder 18">
            <a:extLst>
              <a:ext uri="{FF2B5EF4-FFF2-40B4-BE49-F238E27FC236}">
                <a16:creationId xmlns:a16="http://schemas.microsoft.com/office/drawing/2014/main" id="{D7CA7FA2-0EEB-9C8B-EE11-236F0CD501DC}"/>
              </a:ext>
            </a:extLst>
          </p:cNvPr>
          <p:cNvSpPr>
            <a:spLocks noGrp="1"/>
          </p:cNvSpPr>
          <p:nvPr>
            <p:ph sz="quarter" idx="18"/>
          </p:nvPr>
        </p:nvSpPr>
        <p:spPr>
          <a:xfrm>
            <a:off x="859998" y="5659795"/>
            <a:ext cx="7741350" cy="344128"/>
          </a:xfrm>
        </p:spPr>
        <p:txBody>
          <a:bodyPr wrap="square" lIns="0" tIns="18000" rIns="0" bIns="18000" anchor="ctr" anchorCtr="0">
            <a:spAutoFit/>
          </a:bodyPr>
          <a:lstStyle/>
          <a:p>
            <a:pPr marL="0" indent="0">
              <a:buNone/>
            </a:pPr>
            <a:r>
              <a:rPr lang="en-US" sz="2000" noProof="0" dirty="0"/>
              <a:t>times the angle of the grade in percent.</a:t>
            </a:r>
          </a:p>
        </p:txBody>
      </p:sp>
    </p:spTree>
    <p:extLst>
      <p:ext uri="{BB962C8B-B14F-4D97-AF65-F5344CB8AC3E}">
        <p14:creationId xmlns:p14="http://schemas.microsoft.com/office/powerpoint/2010/main" val="2608008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2ADC8B-F3C7-4C93-9CF9-28A7B7546F91}"/>
              </a:ext>
            </a:extLst>
          </p:cNvPr>
          <p:cNvSpPr>
            <a:spLocks noGrp="1"/>
          </p:cNvSpPr>
          <p:nvPr>
            <p:ph type="title"/>
          </p:nvPr>
        </p:nvSpPr>
        <p:spPr>
          <a:xfrm>
            <a:off x="455938" y="208773"/>
            <a:ext cx="8247420" cy="590349"/>
          </a:xfrm>
        </p:spPr>
        <p:txBody>
          <a:bodyPr wrap="square" lIns="0" tIns="18000" rIns="0" bIns="18000" anchor="ctr" anchorCtr="0">
            <a:spAutoFit/>
          </a:bodyPr>
          <a:lstStyle/>
          <a:p>
            <a:r>
              <a:rPr lang="en-US" noProof="0" dirty="0"/>
              <a:t>Figure 2.2</a:t>
            </a:r>
            <a:endParaRPr lang="en-US" sz="2800" noProof="0" dirty="0"/>
          </a:p>
        </p:txBody>
      </p:sp>
      <p:sp>
        <p:nvSpPr>
          <p:cNvPr id="7" name="Content Placeholder 6">
            <a:extLst>
              <a:ext uri="{FF2B5EF4-FFF2-40B4-BE49-F238E27FC236}">
                <a16:creationId xmlns:a16="http://schemas.microsoft.com/office/drawing/2014/main" id="{6D0F2BFA-0953-4BAD-8EAD-B3CB2E0784C9}"/>
              </a:ext>
            </a:extLst>
          </p:cNvPr>
          <p:cNvSpPr>
            <a:spLocks noGrp="1"/>
          </p:cNvSpPr>
          <p:nvPr>
            <p:ph sz="quarter" idx="13"/>
          </p:nvPr>
        </p:nvSpPr>
        <p:spPr>
          <a:xfrm>
            <a:off x="442686" y="1117648"/>
            <a:ext cx="1003464" cy="405683"/>
          </a:xfrm>
        </p:spPr>
        <p:txBody>
          <a:bodyPr wrap="square" lIns="0" tIns="18000" rIns="0" bIns="18000" anchor="ctr" anchorCtr="0">
            <a:spAutoFit/>
          </a:bodyPr>
          <a:lstStyle/>
          <a:p>
            <a:pPr marL="0" indent="0">
              <a:buNone/>
            </a:pPr>
            <a:r>
              <a:rPr lang="en-US" sz="2400" noProof="0" dirty="0"/>
              <a:t>Torque</a:t>
            </a:r>
          </a:p>
        </p:txBody>
      </p:sp>
      <p:sp>
        <p:nvSpPr>
          <p:cNvPr id="9" name="Content Placeholder 8">
            <a:extLst>
              <a:ext uri="{FF2B5EF4-FFF2-40B4-BE49-F238E27FC236}">
                <a16:creationId xmlns:a16="http://schemas.microsoft.com/office/drawing/2014/main" id="{A504B902-6589-1DC4-3C86-8D1D263F2E3A}"/>
              </a:ext>
            </a:extLst>
          </p:cNvPr>
          <p:cNvSpPr>
            <a:spLocks noGrp="1"/>
          </p:cNvSpPr>
          <p:nvPr>
            <p:ph sz="quarter" idx="14"/>
          </p:nvPr>
        </p:nvSpPr>
        <p:spPr>
          <a:xfrm>
            <a:off x="444249" y="1684212"/>
            <a:ext cx="2298951" cy="374906"/>
          </a:xfrm>
        </p:spPr>
        <p:txBody>
          <a:bodyPr wrap="square" lIns="0" tIns="18000" rIns="0" bIns="18000" anchor="ctr" anchorCtr="0">
            <a:spAutoFit/>
          </a:bodyPr>
          <a:lstStyle/>
          <a:p>
            <a:pPr marL="342000" indent="-342000">
              <a:spcBef>
                <a:spcPts val="600"/>
              </a:spcBef>
            </a:pPr>
            <a:r>
              <a:rPr lang="en-US" sz="2200" noProof="0" dirty="0"/>
              <a:t>Units of Torque </a:t>
            </a:r>
          </a:p>
        </p:txBody>
      </p:sp>
      <p:pic>
        <p:nvPicPr>
          <p:cNvPr id="3" name="Picture 2" descr="A curve showing the torque in foot hyphen pounds.&#10;Long description is available in notes, Press F6.">
            <a:extLst>
              <a:ext uri="{FF2B5EF4-FFF2-40B4-BE49-F238E27FC236}">
                <a16:creationId xmlns:a16="http://schemas.microsoft.com/office/drawing/2014/main" id="{D7FCAD58-B571-629A-2E1D-134F029138E5}"/>
              </a:ext>
            </a:extLst>
          </p:cNvPr>
          <p:cNvPicPr>
            <a:picLocks noChangeAspect="1"/>
          </p:cNvPicPr>
          <p:nvPr/>
        </p:nvPicPr>
        <p:blipFill rotWithShape="1">
          <a:blip r:embed="rId3"/>
          <a:srcRect b="4615"/>
          <a:stretch/>
        </p:blipFill>
        <p:spPr>
          <a:xfrm>
            <a:off x="4628332" y="1437220"/>
            <a:ext cx="4075025" cy="3021449"/>
          </a:xfrm>
          <a:prstGeom prst="rect">
            <a:avLst/>
          </a:prstGeom>
        </p:spPr>
      </p:pic>
      <p:sp>
        <p:nvSpPr>
          <p:cNvPr id="11" name="Content Placeholder 10">
            <a:extLst>
              <a:ext uri="{FF2B5EF4-FFF2-40B4-BE49-F238E27FC236}">
                <a16:creationId xmlns:a16="http://schemas.microsoft.com/office/drawing/2014/main" id="{4EA766FF-F937-34A4-3142-221FA0622F6E}"/>
              </a:ext>
            </a:extLst>
          </p:cNvPr>
          <p:cNvSpPr>
            <a:spLocks noGrp="1"/>
          </p:cNvSpPr>
          <p:nvPr>
            <p:ph sz="quarter" idx="16"/>
          </p:nvPr>
        </p:nvSpPr>
        <p:spPr>
          <a:xfrm>
            <a:off x="442687" y="4610917"/>
            <a:ext cx="8269514" cy="1729123"/>
          </a:xfrm>
        </p:spPr>
        <p:txBody>
          <a:bodyPr wrap="square" lIns="0" tIns="18000" rIns="0" bIns="18000" anchor="ctr" anchorCtr="0">
            <a:spAutoFit/>
          </a:bodyPr>
          <a:lstStyle/>
          <a:p>
            <a:pPr marL="0" indent="0">
              <a:spcBef>
                <a:spcPts val="600"/>
              </a:spcBef>
              <a:buNone/>
            </a:pPr>
            <a:r>
              <a:rPr lang="en-US" sz="2200" noProof="0" dirty="0">
                <a:solidFill>
                  <a:schemeClr val="tx1"/>
                </a:solidFill>
                <a:latin typeface="Arial" panose="020B0604020202020204" pitchFamily="34" charset="0"/>
                <a:cs typeface="Arial" panose="020B0604020202020204" pitchFamily="34" charset="0"/>
              </a:rPr>
              <a:t>The torque produced by a 5.7 L engine as plotted on a graph. Note that the engine begins producing usable torque at 1000 to 1200 </a:t>
            </a:r>
            <a:r>
              <a:rPr lang="en-US" sz="2200" spc="-300" noProof="0" dirty="0">
                <a:solidFill>
                  <a:schemeClr val="tx1"/>
                </a:solidFill>
                <a:latin typeface="Arial" panose="020B0604020202020204" pitchFamily="34" charset="0"/>
                <a:cs typeface="Arial" panose="020B0604020202020204" pitchFamily="34" charset="0"/>
              </a:rPr>
              <a:t>R P </a:t>
            </a:r>
            <a:r>
              <a:rPr lang="en-US" sz="2200" noProof="0" dirty="0">
                <a:solidFill>
                  <a:schemeClr val="tx1"/>
                </a:solidFill>
                <a:latin typeface="Arial" panose="020B0604020202020204" pitchFamily="34" charset="0"/>
                <a:cs typeface="Arial" panose="020B0604020202020204" pitchFamily="34" charset="0"/>
              </a:rPr>
              <a:t>M and a maximum torque (381 </a:t>
            </a:r>
            <a:r>
              <a:rPr lang="en-US" sz="2200" spc="-300" noProof="0" dirty="0">
                <a:solidFill>
                  <a:schemeClr val="tx1"/>
                </a:solidFill>
                <a:latin typeface="Arial" panose="020B0604020202020204" pitchFamily="34" charset="0"/>
                <a:cs typeface="Arial" panose="020B0604020202020204" pitchFamily="34" charset="0"/>
              </a:rPr>
              <a:t>f </a:t>
            </a:r>
            <a:r>
              <a:rPr lang="en-US" sz="2200" noProof="0" dirty="0">
                <a:solidFill>
                  <a:schemeClr val="tx1"/>
                </a:solidFill>
                <a:latin typeface="Arial" panose="020B0604020202020204" pitchFamily="34" charset="0"/>
                <a:cs typeface="Arial" panose="020B0604020202020204" pitchFamily="34" charset="0"/>
              </a:rPr>
              <a:t>t-</a:t>
            </a:r>
            <a:r>
              <a:rPr lang="en-US" sz="2200" spc="-300" noProof="0" dirty="0">
                <a:solidFill>
                  <a:schemeClr val="tx1"/>
                </a:solidFill>
                <a:latin typeface="Arial" panose="020B0604020202020204" pitchFamily="34" charset="0"/>
                <a:cs typeface="Arial" panose="020B0604020202020204" pitchFamily="34" charset="0"/>
              </a:rPr>
              <a:t>l </a:t>
            </a:r>
            <a:r>
              <a:rPr lang="en-US" sz="2200" noProof="0" dirty="0">
                <a:solidFill>
                  <a:schemeClr val="tx1"/>
                </a:solidFill>
                <a:latin typeface="Arial" panose="020B0604020202020204" pitchFamily="34" charset="0"/>
                <a:cs typeface="Arial" panose="020B0604020202020204" pitchFamily="34" charset="0"/>
              </a:rPr>
              <a:t>b) at 3500 </a:t>
            </a:r>
            <a:r>
              <a:rPr lang="en-US" sz="2200" spc="-300" noProof="0" dirty="0">
                <a:solidFill>
                  <a:schemeClr val="tx1"/>
                </a:solidFill>
                <a:latin typeface="Arial" panose="020B0604020202020204" pitchFamily="34" charset="0"/>
                <a:cs typeface="Arial" panose="020B0604020202020204" pitchFamily="34" charset="0"/>
              </a:rPr>
              <a:t>R P </a:t>
            </a:r>
            <a:r>
              <a:rPr lang="en-US" sz="2200" noProof="0" dirty="0">
                <a:solidFill>
                  <a:schemeClr val="tx1"/>
                </a:solidFill>
                <a:latin typeface="Arial" panose="020B0604020202020204" pitchFamily="34" charset="0"/>
                <a:cs typeface="Arial" panose="020B0604020202020204" pitchFamily="34" charset="0"/>
              </a:rPr>
              <a:t>M. The torque produced by the engine decreases at higher </a:t>
            </a:r>
            <a:r>
              <a:rPr lang="en-US" sz="2200" spc="-300" noProof="0" dirty="0">
                <a:solidFill>
                  <a:schemeClr val="tx1"/>
                </a:solidFill>
                <a:latin typeface="Arial" panose="020B0604020202020204" pitchFamily="34" charset="0"/>
                <a:cs typeface="Arial" panose="020B0604020202020204" pitchFamily="34" charset="0"/>
              </a:rPr>
              <a:t>R P </a:t>
            </a:r>
            <a:r>
              <a:rPr lang="en-US" sz="2200" noProof="0" dirty="0">
                <a:solidFill>
                  <a:schemeClr val="tx1"/>
                </a:solidFill>
                <a:latin typeface="Arial" panose="020B0604020202020204" pitchFamily="34" charset="0"/>
                <a:cs typeface="Arial" panose="020B0604020202020204" pitchFamily="34" charset="0"/>
              </a:rPr>
              <a:t>M due to a decrease in volumetric efficiency.</a:t>
            </a:r>
          </a:p>
        </p:txBody>
      </p:sp>
    </p:spTree>
    <p:extLst>
      <p:ext uri="{BB962C8B-B14F-4D97-AF65-F5344CB8AC3E}">
        <p14:creationId xmlns:p14="http://schemas.microsoft.com/office/powerpoint/2010/main" val="35271819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28" y="200981"/>
            <a:ext cx="8273472" cy="590349"/>
          </a:xfrm>
        </p:spPr>
        <p:txBody>
          <a:bodyPr wrap="square" lIns="0" tIns="18000" rIns="0" bIns="18000" anchor="ctr" anchorCtr="0">
            <a:spAutoFit/>
          </a:bodyPr>
          <a:lstStyle/>
          <a:p>
            <a:r>
              <a:rPr lang="en-US" noProof="0" dirty="0"/>
              <a:t>Towing Capability</a:t>
            </a:r>
          </a:p>
        </p:txBody>
      </p:sp>
      <p:sp>
        <p:nvSpPr>
          <p:cNvPr id="3" name="Content Placeholder 2"/>
          <p:cNvSpPr>
            <a:spLocks noGrp="1"/>
          </p:cNvSpPr>
          <p:nvPr>
            <p:ph sz="quarter" idx="13"/>
          </p:nvPr>
        </p:nvSpPr>
        <p:spPr>
          <a:xfrm>
            <a:off x="438728" y="1092445"/>
            <a:ext cx="8273472" cy="2637064"/>
          </a:xfrm>
          <a:prstGeom prst="rect">
            <a:avLst/>
          </a:prstGeom>
        </p:spPr>
        <p:txBody>
          <a:bodyPr wrap="square" lIns="0" tIns="18000" rIns="0" bIns="18000" anchor="ctr" anchorCtr="0">
            <a:spAutoFit/>
          </a:bodyPr>
          <a:lstStyle/>
          <a:p>
            <a:pPr marL="342000" indent="-342000">
              <a:spcBef>
                <a:spcPts val="600"/>
              </a:spcBef>
            </a:pPr>
            <a:r>
              <a:rPr lang="en-US" sz="2400" noProof="0" dirty="0"/>
              <a:t>Drivetrain requirements</a:t>
            </a:r>
          </a:p>
          <a:p>
            <a:pPr lvl="1" indent="-342000"/>
            <a:r>
              <a:rPr lang="en-US" sz="2400" noProof="0" dirty="0"/>
              <a:t>What are the features needed to tow a heavy load?</a:t>
            </a:r>
          </a:p>
          <a:p>
            <a:pPr marL="342000" indent="-342000">
              <a:spcBef>
                <a:spcPts val="600"/>
              </a:spcBef>
            </a:pPr>
            <a:r>
              <a:rPr lang="en-US" sz="2400" spc="-300" noProof="0" dirty="0"/>
              <a:t>S A </a:t>
            </a:r>
            <a:r>
              <a:rPr lang="en-US" sz="2400" noProof="0" dirty="0"/>
              <a:t>E J2807 standard</a:t>
            </a:r>
          </a:p>
          <a:p>
            <a:pPr lvl="1" indent="-342000"/>
            <a:r>
              <a:rPr lang="en-US" sz="2400" noProof="0" dirty="0"/>
              <a:t>Climbing test</a:t>
            </a:r>
          </a:p>
          <a:p>
            <a:pPr lvl="1" indent="-342000"/>
            <a:r>
              <a:rPr lang="en-US" sz="2400" noProof="0" dirty="0"/>
              <a:t>Acceleration test</a:t>
            </a:r>
          </a:p>
          <a:p>
            <a:pPr lvl="1" indent="-342000"/>
            <a:r>
              <a:rPr lang="en-US" sz="2400" noProof="0" dirty="0"/>
              <a:t>Launching</a:t>
            </a:r>
          </a:p>
        </p:txBody>
      </p:sp>
    </p:spTree>
    <p:extLst>
      <p:ext uri="{BB962C8B-B14F-4D97-AF65-F5344CB8AC3E}">
        <p14:creationId xmlns:p14="http://schemas.microsoft.com/office/powerpoint/2010/main" val="938594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28" y="200985"/>
            <a:ext cx="8273472" cy="590349"/>
          </a:xfrm>
        </p:spPr>
        <p:txBody>
          <a:bodyPr wrap="square" lIns="0" tIns="18000" rIns="0" bIns="18000" anchor="ctr" anchorCtr="0">
            <a:spAutoFit/>
          </a:bodyPr>
          <a:lstStyle/>
          <a:p>
            <a:r>
              <a:rPr lang="en-US" noProof="0" dirty="0"/>
              <a:t>Four-Wheel Drive</a:t>
            </a:r>
          </a:p>
        </p:txBody>
      </p:sp>
      <p:sp>
        <p:nvSpPr>
          <p:cNvPr id="3" name="Content Placeholder 2"/>
          <p:cNvSpPr>
            <a:spLocks noGrp="1"/>
          </p:cNvSpPr>
          <p:nvPr>
            <p:ph sz="quarter" idx="13"/>
          </p:nvPr>
        </p:nvSpPr>
        <p:spPr>
          <a:xfrm>
            <a:off x="438727" y="1113044"/>
            <a:ext cx="5592617" cy="401666"/>
          </a:xfrm>
          <a:prstGeom prst="rect">
            <a:avLst/>
          </a:prstGeom>
        </p:spPr>
        <p:txBody>
          <a:bodyPr wrap="square" lIns="0" tIns="18000" rIns="0" bIns="18000" anchor="ctr" anchorCtr="0">
            <a:spAutoFit/>
          </a:bodyPr>
          <a:lstStyle/>
          <a:p>
            <a:pPr marL="342000" indent="-342000">
              <a:spcBef>
                <a:spcPts val="600"/>
              </a:spcBef>
            </a:pPr>
            <a:r>
              <a:rPr lang="en-US" sz="2400" dirty="0"/>
              <a:t>Four-wheel drive (4WD) designated as</a:t>
            </a:r>
            <a:endParaRPr lang="en-US" sz="2400" noProof="0" dirty="0"/>
          </a:p>
        </p:txBody>
      </p:sp>
      <p:graphicFrame>
        <p:nvGraphicFramePr>
          <p:cNvPr id="13" name="Object 12" descr="Double prime 4 times 4 double prime.">
            <a:extLst>
              <a:ext uri="{FF2B5EF4-FFF2-40B4-BE49-F238E27FC236}">
                <a16:creationId xmlns:a16="http://schemas.microsoft.com/office/drawing/2014/main" id="{2798449D-8633-DF8D-354B-5E8B86553B37}"/>
              </a:ext>
            </a:extLst>
          </p:cNvPr>
          <p:cNvGraphicFramePr>
            <a:graphicFrameLocks noChangeAspect="1"/>
          </p:cNvGraphicFramePr>
          <p:nvPr>
            <p:extLst>
              <p:ext uri="{D42A27DB-BD31-4B8C-83A1-F6EECF244321}">
                <p14:modId xmlns:p14="http://schemas.microsoft.com/office/powerpoint/2010/main" val="1879345811"/>
              </p:ext>
            </p:extLst>
          </p:nvPr>
        </p:nvGraphicFramePr>
        <p:xfrm>
          <a:off x="6142911" y="1187041"/>
          <a:ext cx="804862" cy="287337"/>
        </p:xfrm>
        <a:graphic>
          <a:graphicData uri="http://schemas.openxmlformats.org/presentationml/2006/ole">
            <mc:AlternateContent xmlns:mc="http://schemas.openxmlformats.org/markup-compatibility/2006">
              <mc:Choice xmlns:v="urn:schemas-microsoft-com:vml" Requires="v">
                <p:oleObj name="Equation" r:id="rId3" imgW="457200" imgH="164880" progId="Equation.DSMT4">
                  <p:embed/>
                </p:oleObj>
              </mc:Choice>
              <mc:Fallback>
                <p:oleObj name="Equation" r:id="rId3" imgW="457200" imgH="164880" progId="Equation.DSMT4">
                  <p:embed/>
                  <p:pic>
                    <p:nvPicPr>
                      <p:cNvPr id="22" name="Object 21">
                        <a:extLst>
                          <a:ext uri="{FF2B5EF4-FFF2-40B4-BE49-F238E27FC236}">
                            <a16:creationId xmlns:a16="http://schemas.microsoft.com/office/drawing/2014/main" id="{5ACDFE00-C5A1-63CE-A457-E1A5CA3A5686}"/>
                          </a:ext>
                        </a:extLst>
                      </p:cNvPr>
                      <p:cNvPicPr>
                        <a:picLocks noChangeAspect="1" noChangeArrowheads="1"/>
                      </p:cNvPicPr>
                      <p:nvPr/>
                    </p:nvPicPr>
                    <p:blipFill>
                      <a:blip r:embed="rId4"/>
                      <a:srcRect/>
                      <a:stretch>
                        <a:fillRect/>
                      </a:stretch>
                    </p:blipFill>
                    <p:spPr bwMode="auto">
                      <a:xfrm>
                        <a:off x="6142911" y="1187041"/>
                        <a:ext cx="804862" cy="287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Content Placeholder 3">
            <a:extLst>
              <a:ext uri="{FF2B5EF4-FFF2-40B4-BE49-F238E27FC236}">
                <a16:creationId xmlns:a16="http://schemas.microsoft.com/office/drawing/2014/main" id="{6C027D02-AF81-3CDA-6F8E-BCA7AC8A2641}"/>
              </a:ext>
            </a:extLst>
          </p:cNvPr>
          <p:cNvSpPr>
            <a:spLocks noGrp="1"/>
          </p:cNvSpPr>
          <p:nvPr>
            <p:ph sz="quarter" idx="14"/>
          </p:nvPr>
        </p:nvSpPr>
        <p:spPr>
          <a:xfrm>
            <a:off x="438728" y="1671094"/>
            <a:ext cx="8273472" cy="2113843"/>
          </a:xfrm>
        </p:spPr>
        <p:txBody>
          <a:bodyPr wrap="square" lIns="0" tIns="18000" rIns="0" bIns="18000" anchor="ctr" anchorCtr="0">
            <a:spAutoFit/>
          </a:bodyPr>
          <a:lstStyle/>
          <a:p>
            <a:pPr marL="342900" indent="-342900">
              <a:spcBef>
                <a:spcPts val="600"/>
              </a:spcBef>
            </a:pPr>
            <a:r>
              <a:rPr lang="en-US" sz="2400" dirty="0"/>
              <a:t>Vehicle that has four driven wheels.</a:t>
            </a:r>
          </a:p>
          <a:p>
            <a:pPr marL="342900" indent="-342900">
              <a:spcBef>
                <a:spcPts val="600"/>
              </a:spcBef>
            </a:pPr>
            <a:r>
              <a:rPr lang="en-US" sz="2400" dirty="0"/>
              <a:t>All-wheel-drive (</a:t>
            </a:r>
            <a:r>
              <a:rPr lang="en-US" sz="2400" spc="-300" dirty="0"/>
              <a:t>A W </a:t>
            </a:r>
            <a:r>
              <a:rPr lang="en-US" sz="2400" dirty="0"/>
              <a:t>D), called full-time four-wheel drive</a:t>
            </a:r>
          </a:p>
          <a:p>
            <a:pPr marL="342900" indent="-342900">
              <a:spcBef>
                <a:spcPts val="600"/>
              </a:spcBef>
            </a:pPr>
            <a:r>
              <a:rPr lang="en-US" sz="2400" dirty="0"/>
              <a:t>Four-wheel-drive vehicles equipped with center (inner-axle) differential</a:t>
            </a:r>
          </a:p>
          <a:p>
            <a:pPr marL="342900" indent="-342900">
              <a:spcBef>
                <a:spcPts val="600"/>
              </a:spcBef>
            </a:pPr>
            <a:r>
              <a:rPr lang="en-US" sz="2400" dirty="0"/>
              <a:t>Operated on pavement in four-wheel drive.</a:t>
            </a:r>
          </a:p>
        </p:txBody>
      </p:sp>
    </p:spTree>
    <p:extLst>
      <p:ext uri="{BB962C8B-B14F-4D97-AF65-F5344CB8AC3E}">
        <p14:creationId xmlns:p14="http://schemas.microsoft.com/office/powerpoint/2010/main" val="17266322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3450" y="208775"/>
            <a:ext cx="8278750" cy="590349"/>
          </a:xfrm>
        </p:spPr>
        <p:txBody>
          <a:bodyPr wrap="square" lIns="0" tIns="18000" rIns="0" bIns="18000" anchor="ctr" anchorCtr="0">
            <a:spAutoFit/>
          </a:bodyPr>
          <a:lstStyle/>
          <a:p>
            <a:r>
              <a:rPr lang="en-US" noProof="0" dirty="0"/>
              <a:t>Figure 2.28</a:t>
            </a:r>
            <a:endParaRPr lang="en-US" sz="2800" noProof="0" dirty="0">
              <a:solidFill>
                <a:srgbClr val="FF0000"/>
              </a:solidFill>
            </a:endParaRPr>
          </a:p>
        </p:txBody>
      </p:sp>
      <p:sp>
        <p:nvSpPr>
          <p:cNvPr id="8" name="Content Placeholder 7">
            <a:extLst>
              <a:ext uri="{FF2B5EF4-FFF2-40B4-BE49-F238E27FC236}">
                <a16:creationId xmlns:a16="http://schemas.microsoft.com/office/drawing/2014/main" id="{C329FAD4-7A36-C41F-0601-B8D4125D8443}"/>
              </a:ext>
            </a:extLst>
          </p:cNvPr>
          <p:cNvSpPr>
            <a:spLocks noGrp="1"/>
          </p:cNvSpPr>
          <p:nvPr>
            <p:ph sz="quarter" idx="13"/>
          </p:nvPr>
        </p:nvSpPr>
        <p:spPr>
          <a:xfrm>
            <a:off x="433450" y="1105779"/>
            <a:ext cx="2927267" cy="405683"/>
          </a:xfrm>
        </p:spPr>
        <p:txBody>
          <a:bodyPr wrap="square" lIns="0" tIns="18000" rIns="0" bIns="18000" anchor="ctr" anchorCtr="0">
            <a:spAutoFit/>
          </a:bodyPr>
          <a:lstStyle/>
          <a:p>
            <a:pPr marL="0" indent="0">
              <a:buNone/>
            </a:pPr>
            <a:r>
              <a:rPr lang="en-US" sz="2400" noProof="0" dirty="0"/>
              <a:t>4</a:t>
            </a:r>
            <a:r>
              <a:rPr lang="en-US" sz="2400" spc="-300" noProof="0" dirty="0"/>
              <a:t>W </a:t>
            </a:r>
            <a:r>
              <a:rPr lang="en-US" sz="2400" noProof="0" dirty="0"/>
              <a:t>D Configurations</a:t>
            </a:r>
            <a:endParaRPr lang="en-US" sz="1100" noProof="0" dirty="0"/>
          </a:p>
        </p:txBody>
      </p:sp>
      <p:sp>
        <p:nvSpPr>
          <p:cNvPr id="9" name="Content Placeholder 8">
            <a:extLst>
              <a:ext uri="{FF2B5EF4-FFF2-40B4-BE49-F238E27FC236}">
                <a16:creationId xmlns:a16="http://schemas.microsoft.com/office/drawing/2014/main" id="{825F76DF-D1C3-FAAA-7FD0-C11295755FAE}"/>
              </a:ext>
            </a:extLst>
          </p:cNvPr>
          <p:cNvSpPr>
            <a:spLocks noGrp="1"/>
          </p:cNvSpPr>
          <p:nvPr>
            <p:ph sz="quarter" idx="14"/>
          </p:nvPr>
        </p:nvSpPr>
        <p:spPr>
          <a:xfrm>
            <a:off x="433449" y="1962111"/>
            <a:ext cx="4138551" cy="2621675"/>
          </a:xfrm>
        </p:spPr>
        <p:txBody>
          <a:bodyPr wrap="square" lIns="0" tIns="18000" rIns="0" bIns="18000" anchor="ctr" anchorCtr="0">
            <a:spAutoFit/>
          </a:bodyPr>
          <a:lstStyle/>
          <a:p>
            <a:pPr marL="432" indent="0">
              <a:spcBef>
                <a:spcPts val="600"/>
              </a:spcBef>
              <a:buNone/>
            </a:pPr>
            <a:r>
              <a:rPr lang="en-US" sz="2400" noProof="0" dirty="0"/>
              <a:t>Three major 4</a:t>
            </a:r>
            <a:r>
              <a:rPr lang="en-US" sz="2400" spc="-300" noProof="0" dirty="0"/>
              <a:t>W </a:t>
            </a:r>
            <a:r>
              <a:rPr lang="en-US" sz="2400" noProof="0" dirty="0"/>
              <a:t>D configurations. The traditional form (a) uses a transfer case to split the torque for the front and rear drive axles. Both (b) and (c) are typical </a:t>
            </a:r>
            <a:r>
              <a:rPr lang="en-US" sz="2400" spc="-300" noProof="0" dirty="0"/>
              <a:t>A W </a:t>
            </a:r>
            <a:r>
              <a:rPr lang="en-US" sz="2400" noProof="0" dirty="0"/>
              <a:t>D configurations.</a:t>
            </a:r>
            <a:endParaRPr lang="en-US" sz="2400" noProof="0" dirty="0">
              <a:latin typeface="Arial" panose="020B0604020202020204" pitchFamily="34" charset="0"/>
              <a:cs typeface="Arial" panose="020B0604020202020204" pitchFamily="34" charset="0"/>
            </a:endParaRPr>
          </a:p>
        </p:txBody>
      </p:sp>
      <p:pic>
        <p:nvPicPr>
          <p:cNvPr id="4" name="Picture 3" descr="Three different four-wheel drive configurations are shown.&#10;Long description is available in notes, Press F6.">
            <a:extLst>
              <a:ext uri="{FF2B5EF4-FFF2-40B4-BE49-F238E27FC236}">
                <a16:creationId xmlns:a16="http://schemas.microsoft.com/office/drawing/2014/main" id="{B0816006-C3A4-34E2-2D6A-2FBF45810629}"/>
              </a:ext>
            </a:extLst>
          </p:cNvPr>
          <p:cNvPicPr>
            <a:picLocks noChangeAspect="1"/>
          </p:cNvPicPr>
          <p:nvPr/>
        </p:nvPicPr>
        <p:blipFill rotWithShape="1">
          <a:blip r:embed="rId3"/>
          <a:srcRect b="5441"/>
          <a:stretch/>
        </p:blipFill>
        <p:spPr>
          <a:xfrm>
            <a:off x="5162197" y="1210551"/>
            <a:ext cx="3139815" cy="4872197"/>
          </a:xfrm>
          <a:prstGeom prst="rect">
            <a:avLst/>
          </a:prstGeom>
        </p:spPr>
      </p:pic>
    </p:spTree>
    <p:extLst>
      <p:ext uri="{BB962C8B-B14F-4D97-AF65-F5344CB8AC3E}">
        <p14:creationId xmlns:p14="http://schemas.microsoft.com/office/powerpoint/2010/main" val="32026267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4WD Drivetrain FWD Based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4WD_drivetrain_fwd_based">
            <a:hlinkClick r:id="" action="ppaction://media"/>
            <a:extLst>
              <a:ext uri="{FF2B5EF4-FFF2-40B4-BE49-F238E27FC236}">
                <a16:creationId xmlns:a16="http://schemas.microsoft.com/office/drawing/2014/main" id="{20866E60-F83F-534C-055E-63790EF416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8319" y="1371599"/>
            <a:ext cx="8965321" cy="5042993"/>
          </a:xfrm>
          <a:prstGeom prst="rect">
            <a:avLst/>
          </a:prstGeom>
        </p:spPr>
      </p:pic>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A808547-7461-03E3-FD98-7D0CBCC9D24A}"/>
              </a:ext>
            </a:extLst>
          </p:cNvPr>
          <p:cNvSpPr txBox="1"/>
          <p:nvPr/>
        </p:nvSpPr>
        <p:spPr>
          <a:xfrm>
            <a:off x="1073426" y="1393020"/>
            <a:ext cx="4035287" cy="553968"/>
          </a:xfrm>
          <a:prstGeom prst="rect">
            <a:avLst/>
          </a:prstGeom>
          <a:noFill/>
          <a:ln>
            <a:noFill/>
          </a:ln>
        </p:spPr>
        <p:txBody>
          <a:bodyPr wrap="square" lIns="91425" tIns="91425" rIns="91425" bIns="91425" rtlCol="0" anchor="b" anchorCtr="0">
            <a:spAutoFit/>
          </a:bodyPr>
          <a:lstStyle/>
          <a:p>
            <a:r>
              <a:rPr lang="en-US" sz="2400" dirty="0">
                <a:solidFill>
                  <a:schemeClr val="tx1"/>
                </a:solidFill>
                <a:latin typeface="Times New Roman" panose="02020603050405020304" pitchFamily="18" charset="0"/>
                <a:cs typeface="Times New Roman" panose="02020603050405020304" pitchFamily="18" charset="0"/>
              </a:rPr>
              <a:t>4WD Drivetrain FWD Based</a:t>
            </a:r>
          </a:p>
        </p:txBody>
      </p:sp>
    </p:spTree>
    <p:extLst>
      <p:ext uri="{BB962C8B-B14F-4D97-AF65-F5344CB8AC3E}">
        <p14:creationId xmlns:p14="http://schemas.microsoft.com/office/powerpoint/2010/main" val="358920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28" y="191747"/>
            <a:ext cx="8273472" cy="590349"/>
          </a:xfrm>
        </p:spPr>
        <p:txBody>
          <a:bodyPr wrap="square" lIns="0" tIns="18000" rIns="0" bIns="18000" anchor="ctr" anchorCtr="0">
            <a:spAutoFit/>
          </a:bodyPr>
          <a:lstStyle/>
          <a:p>
            <a:r>
              <a:rPr lang="en-US" noProof="0" dirty="0"/>
              <a:t>Summary </a:t>
            </a:r>
            <a:r>
              <a:rPr lang="en-US" sz="2800" noProof="0" dirty="0"/>
              <a:t>(1 of 2)</a:t>
            </a:r>
          </a:p>
        </p:txBody>
      </p:sp>
      <p:sp>
        <p:nvSpPr>
          <p:cNvPr id="47107" name="Content Placeholder 2"/>
          <p:cNvSpPr>
            <a:spLocks noGrp="1"/>
          </p:cNvSpPr>
          <p:nvPr>
            <p:ph sz="quarter" idx="13"/>
          </p:nvPr>
        </p:nvSpPr>
        <p:spPr>
          <a:xfrm>
            <a:off x="438728" y="1095623"/>
            <a:ext cx="8273472" cy="3221839"/>
          </a:xfrm>
          <a:prstGeom prst="rect">
            <a:avLst/>
          </a:prstGeom>
        </p:spPr>
        <p:txBody>
          <a:bodyPr wrap="square" lIns="0" tIns="18000" rIns="0" bIns="18000" anchor="ctr" anchorCtr="0">
            <a:spAutoFit/>
          </a:bodyPr>
          <a:lstStyle/>
          <a:p>
            <a:pPr marL="342000" indent="-342000">
              <a:spcBef>
                <a:spcPts val="600"/>
              </a:spcBef>
            </a:pPr>
            <a:r>
              <a:rPr lang="en-US" sz="2400" noProof="0" dirty="0"/>
              <a:t>Vehicles are built as rear-wheel drive, front-wheel drive, and four- or all-wheel drive.</a:t>
            </a:r>
          </a:p>
          <a:p>
            <a:pPr marL="342000" indent="-342000">
              <a:spcBef>
                <a:spcPts val="600"/>
              </a:spcBef>
            </a:pPr>
            <a:r>
              <a:rPr lang="en-US" sz="2400" noProof="0" dirty="0"/>
              <a:t>Engines develop torque and the drivetrains modify that torque to move the vehicle.</a:t>
            </a:r>
          </a:p>
          <a:p>
            <a:pPr marL="342000" indent="-342000">
              <a:spcBef>
                <a:spcPts val="600"/>
              </a:spcBef>
            </a:pPr>
            <a:r>
              <a:rPr lang="en-US" sz="2400" noProof="0" dirty="0"/>
              <a:t>A variety of gears are used to modify torque.</a:t>
            </a:r>
          </a:p>
          <a:p>
            <a:pPr marL="342000" indent="-342000">
              <a:spcBef>
                <a:spcPts val="600"/>
              </a:spcBef>
            </a:pPr>
            <a:r>
              <a:rPr lang="en-US" sz="2400" noProof="0" dirty="0"/>
              <a:t>The gear ratio is determined by dividing the number of driven gear teeth by the number of teeth on the driving gear.</a:t>
            </a:r>
          </a:p>
        </p:txBody>
      </p:sp>
    </p:spTree>
    <p:extLst>
      <p:ext uri="{BB962C8B-B14F-4D97-AF65-F5344CB8AC3E}">
        <p14:creationId xmlns:p14="http://schemas.microsoft.com/office/powerpoint/2010/main" val="389835948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28" y="200981"/>
            <a:ext cx="8273472" cy="590349"/>
          </a:xfrm>
        </p:spPr>
        <p:txBody>
          <a:bodyPr wrap="square" lIns="0" tIns="18000" rIns="0" bIns="18000" anchor="ctr" anchorCtr="0">
            <a:spAutoFit/>
          </a:bodyPr>
          <a:lstStyle/>
          <a:p>
            <a:r>
              <a:rPr lang="en-US" noProof="0" dirty="0"/>
              <a:t>Summary </a:t>
            </a:r>
            <a:r>
              <a:rPr lang="en-US" sz="2800" noProof="0" dirty="0"/>
              <a:t>(2 of 2)</a:t>
            </a:r>
          </a:p>
        </p:txBody>
      </p:sp>
      <p:sp>
        <p:nvSpPr>
          <p:cNvPr id="47107" name="Content Placeholder 2"/>
          <p:cNvSpPr>
            <a:spLocks noGrp="1"/>
          </p:cNvSpPr>
          <p:nvPr>
            <p:ph sz="quarter" idx="13"/>
          </p:nvPr>
        </p:nvSpPr>
        <p:spPr>
          <a:xfrm>
            <a:off x="438728" y="1096966"/>
            <a:ext cx="8273472" cy="2036899"/>
          </a:xfrm>
          <a:prstGeom prst="rect">
            <a:avLst/>
          </a:prstGeom>
        </p:spPr>
        <p:txBody>
          <a:bodyPr wrap="square" lIns="0" tIns="18000" rIns="0" bIns="18000" anchor="ctr" anchorCtr="0">
            <a:spAutoFit/>
          </a:bodyPr>
          <a:lstStyle/>
          <a:p>
            <a:pPr marL="342000" indent="-342000">
              <a:spcBef>
                <a:spcPts val="600"/>
              </a:spcBef>
            </a:pPr>
            <a:r>
              <a:rPr lang="en-US" sz="2400" noProof="0" dirty="0"/>
              <a:t>Manual transmissions use a clutch and automatic transmissions use a torque converter.</a:t>
            </a:r>
          </a:p>
          <a:p>
            <a:pPr marL="342000" indent="-342000">
              <a:spcBef>
                <a:spcPts val="600"/>
              </a:spcBef>
            </a:pPr>
            <a:r>
              <a:rPr lang="en-US" sz="2400" noProof="0" dirty="0"/>
              <a:t>Driveshafts and the drive axle complete the drivetrain.</a:t>
            </a:r>
          </a:p>
          <a:p>
            <a:pPr marL="342000" indent="-342000">
              <a:spcBef>
                <a:spcPts val="600"/>
              </a:spcBef>
            </a:pPr>
            <a:r>
              <a:rPr lang="en-US" sz="2400" noProof="0" dirty="0"/>
              <a:t>Four-wheel-drive and all-wheel-drive vehicles have a transfer case or transfer gears and a second drive axle.</a:t>
            </a:r>
          </a:p>
        </p:txBody>
      </p:sp>
    </p:spTree>
    <p:extLst>
      <p:ext uri="{BB962C8B-B14F-4D97-AF65-F5344CB8AC3E}">
        <p14:creationId xmlns:p14="http://schemas.microsoft.com/office/powerpoint/2010/main" val="208578002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07886"/>
          </a:xfrm>
          <a:prstGeom prst="rect">
            <a:avLst/>
          </a:prstGeom>
          <a:noFill/>
        </p:spPr>
        <p:txBody>
          <a:bodyPr wrap="square" rtlCol="0">
            <a:spAutoFit/>
          </a:bodyPr>
          <a:lstStyle/>
          <a:p>
            <a:r>
              <a:rPr lang="en-US" sz="2000" dirty="0"/>
              <a:t>Animations Link: </a:t>
            </a:r>
            <a:r>
              <a:rPr lang="en-US" sz="2000" dirty="0">
                <a:hlinkClick r:id="rId4"/>
              </a:rPr>
              <a:t>(A2) Automatic Transmissions and Transaxles Animations</a:t>
            </a:r>
            <a:endParaRPr lang="en-US" sz="2000" dirty="0"/>
          </a:p>
        </p:txBody>
      </p:sp>
    </p:spTree>
    <p:extLst>
      <p:ext uri="{BB962C8B-B14F-4D97-AF65-F5344CB8AC3E}">
        <p14:creationId xmlns:p14="http://schemas.microsoft.com/office/powerpoint/2010/main" val="33809045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a:xfrm>
            <a:off x="433450" y="196898"/>
            <a:ext cx="8278750" cy="590349"/>
          </a:xfrm>
        </p:spPr>
        <p:txBody>
          <a:bodyPr wrap="square" lIns="0" tIns="18000" rIns="0" bIns="18000" anchor="ctr" anchorCtr="0">
            <a:spAutoFit/>
          </a:bodyPr>
          <a:lstStyle/>
          <a:p>
            <a:r>
              <a:rPr lang="en-US" noProof="0" dirty="0"/>
              <a:t>Copyright</a:t>
            </a:r>
          </a:p>
        </p:txBody>
      </p:sp>
      <p:pic>
        <p:nvPicPr>
          <p:cNvPr id="16" name="Graphic 15" descr="Warning">
            <a:extLst>
              <a:ext uri="{FF2B5EF4-FFF2-40B4-BE49-F238E27FC236}">
                <a16:creationId xmlns:a16="http://schemas.microsoft.com/office/drawing/2014/main" id="{5FE68F30-0507-F970-68BC-0E2CFA169E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048" y="2391696"/>
            <a:ext cx="1145336" cy="1285352"/>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745672" y="1724525"/>
            <a:ext cx="6976753" cy="2832998"/>
          </a:xfrm>
          <a:ln/>
        </p:spPr>
        <p:style>
          <a:lnRef idx="2">
            <a:schemeClr val="dk1"/>
          </a:lnRef>
          <a:fillRef idx="1">
            <a:schemeClr val="lt1"/>
          </a:fillRef>
          <a:effectRef idx="0">
            <a:schemeClr val="dk1"/>
          </a:effectRef>
          <a:fontRef idx="minor">
            <a:schemeClr val="dk1"/>
          </a:fontRef>
        </p:style>
        <p:txBody>
          <a:bodyPr wrap="square" lIns="183600" tIns="183600" rIns="183600" bIns="183600" anchor="ctr" anchorCtr="0">
            <a:spAutoFit/>
          </a:bodyPr>
          <a:lstStyle/>
          <a:p>
            <a:pPr marL="101600" indent="0">
              <a:buNone/>
            </a:pPr>
            <a:r>
              <a:rPr lang="en-US" b="1" noProof="0" dirty="0"/>
              <a:t>This work is protected by United States copyright laws and is</a:t>
            </a:r>
            <a:r>
              <a:rPr lang="en-US" b="1" baseline="0" noProof="0" dirty="0"/>
              <a:t> </a:t>
            </a:r>
            <a:r>
              <a:rPr lang="en-US" b="1" noProof="0"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2746612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Math Formula, Ib ft to Ib in, Torque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mf_ft_to_in_conv_torque">
            <a:hlinkClick r:id="" action="ppaction://media"/>
            <a:extLst>
              <a:ext uri="{FF2B5EF4-FFF2-40B4-BE49-F238E27FC236}">
                <a16:creationId xmlns:a16="http://schemas.microsoft.com/office/drawing/2014/main" id="{5447D448-7491-EDEC-4AF0-200798BAB9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127" y="1246818"/>
            <a:ext cx="8943746" cy="5030857"/>
          </a:xfrm>
          <a:prstGeom prst="rect">
            <a:avLst/>
          </a:prstGeom>
        </p:spPr>
      </p:pic>
    </p:spTree>
    <p:extLst>
      <p:ext uri="{BB962C8B-B14F-4D97-AF65-F5344CB8AC3E}">
        <p14:creationId xmlns:p14="http://schemas.microsoft.com/office/powerpoint/2010/main" val="242921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Math Formula, Ib in to Lb ft, Torque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mf_in_to_ft_conv_torque">
            <a:hlinkClick r:id="" action="ppaction://media"/>
            <a:extLst>
              <a:ext uri="{FF2B5EF4-FFF2-40B4-BE49-F238E27FC236}">
                <a16:creationId xmlns:a16="http://schemas.microsoft.com/office/drawing/2014/main" id="{894014AB-F9E6-3C97-7797-ACCFCA0ADC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8782" y="1096598"/>
            <a:ext cx="8945217" cy="5031685"/>
          </a:xfrm>
          <a:prstGeom prst="rect">
            <a:avLst/>
          </a:prstGeom>
        </p:spPr>
      </p:pic>
    </p:spTree>
    <p:extLst>
      <p:ext uri="{BB962C8B-B14F-4D97-AF65-F5344CB8AC3E}">
        <p14:creationId xmlns:p14="http://schemas.microsoft.com/office/powerpoint/2010/main" val="159934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lIns="91425" tIns="91425" rIns="91425" bIns="91425" anchor="b" anchorCtr="0"/>
      <a:lstStyle>
        <a:defPPr>
          <a:defRPr dirty="0" smtClean="0">
            <a:solidFill>
              <a:schemeClr val="bg1"/>
            </a:solidFill>
          </a:defRPr>
        </a:defPPr>
      </a:lstStyle>
    </a:txDef>
  </a:objectDefaults>
  <a:extraClrSchemeLst/>
</a:theme>
</file>

<file path=ppt/theme/theme2.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364</TotalTime>
  <Words>9531</Words>
  <Application>Microsoft Office PowerPoint</Application>
  <PresentationFormat>On-screen Show (4:3)</PresentationFormat>
  <Paragraphs>543</Paragraphs>
  <Slides>77</Slides>
  <Notes>70</Notes>
  <HiddenSlides>0</HiddenSlides>
  <MMClips>17</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77</vt:i4>
      </vt:variant>
    </vt:vector>
  </HeadingPairs>
  <TitlesOfParts>
    <vt:vector size="84" baseType="lpstr">
      <vt:lpstr>Calibri</vt:lpstr>
      <vt:lpstr>Arial</vt:lpstr>
      <vt:lpstr>Verdana</vt:lpstr>
      <vt:lpstr>Times New Roman</vt:lpstr>
      <vt:lpstr>USHE</vt:lpstr>
      <vt:lpstr>1_USHE</vt:lpstr>
      <vt:lpstr>Equation</vt:lpstr>
      <vt:lpstr>Automatic Transmissions and Transaxles</vt:lpstr>
      <vt:lpstr>Learning Objectives (1 of 1)</vt:lpstr>
      <vt:lpstr>Learning Objectives (2 of 2)</vt:lpstr>
      <vt:lpstr>Drivetrains</vt:lpstr>
      <vt:lpstr>Figure 2.1</vt:lpstr>
      <vt:lpstr>Frequently Asked Question: Is It L b-F t or F t-L b of Torque?</vt:lpstr>
      <vt:lpstr>Figure 2.2</vt:lpstr>
      <vt:lpstr>Animation: Math Formula, Ib ft to Ib in, Torque (Animation will automatically start)</vt:lpstr>
      <vt:lpstr>Animation: Math Formula, Ib in to Lb ft, Torque (Animation will automatically start)</vt:lpstr>
      <vt:lpstr>Figure 2.3</vt:lpstr>
      <vt:lpstr>Animation: External Gears 2:1 (Animation will automatically start)</vt:lpstr>
      <vt:lpstr>Horsepower (1 of 2)</vt:lpstr>
      <vt:lpstr>Figure 2.4</vt:lpstr>
      <vt:lpstr>Figure 2.5</vt:lpstr>
      <vt:lpstr>Horsepower (2 of 2)</vt:lpstr>
      <vt:lpstr>Animation: Math Formula: Horsepower (Animation will automatically start)</vt:lpstr>
      <vt:lpstr>Question 1</vt:lpstr>
      <vt:lpstr>Answer 1</vt:lpstr>
      <vt:lpstr>Gears (1 of 2)</vt:lpstr>
      <vt:lpstr>Figure 2.6</vt:lpstr>
      <vt:lpstr>Figure 2.7 (1 of 2)</vt:lpstr>
      <vt:lpstr>Animation: Internal &amp; External Gear (Animation will automatically start)</vt:lpstr>
      <vt:lpstr>Gears (2 of 2)</vt:lpstr>
      <vt:lpstr>Figure 2.7 (2 of 2)</vt:lpstr>
      <vt:lpstr>Figure 2.10</vt:lpstr>
      <vt:lpstr>Frequently Asked Question: What Is a “Rock Crusher” Transmission?</vt:lpstr>
      <vt:lpstr>Figure 2.11</vt:lpstr>
      <vt:lpstr>Figure 2.12</vt:lpstr>
      <vt:lpstr>Animation: Hypoid Ring &amp; Pinion  Gear Set (Animation will automatically start)</vt:lpstr>
      <vt:lpstr>Figure 2.13</vt:lpstr>
      <vt:lpstr>Gear Ratios (1of 3)</vt:lpstr>
      <vt:lpstr>Figure 2.14</vt:lpstr>
      <vt:lpstr>Gear Ratios (2 of 3)</vt:lpstr>
      <vt:lpstr>Frequently Asked Question: Speed and Gear Ratio</vt:lpstr>
      <vt:lpstr>Gear Ratios (3 of 3)</vt:lpstr>
      <vt:lpstr>Animation: Math Formula: Gear Ratio (Animation will automatically start)</vt:lpstr>
      <vt:lpstr>Figure 2.15</vt:lpstr>
      <vt:lpstr>Question 2</vt:lpstr>
      <vt:lpstr>Answer 2</vt:lpstr>
      <vt:lpstr>Transmissions</vt:lpstr>
      <vt:lpstr>Manual Transmission (1 of 2)</vt:lpstr>
      <vt:lpstr>Figure 2.16</vt:lpstr>
      <vt:lpstr>Frequently Asked Question: Close Ratio Transmission</vt:lpstr>
      <vt:lpstr>Figure 2.17</vt:lpstr>
      <vt:lpstr>Manual Transmission (2 of 2)</vt:lpstr>
      <vt:lpstr>Figure 2.18</vt:lpstr>
      <vt:lpstr>Automatic Transmissions</vt:lpstr>
      <vt:lpstr>Frequently Asked Question: What Is an Automated Manual Transmission?</vt:lpstr>
      <vt:lpstr>Figure 2.19</vt:lpstr>
      <vt:lpstr>Figure 2.20</vt:lpstr>
      <vt:lpstr>Figure 2.21</vt:lpstr>
      <vt:lpstr>Figure 2.22</vt:lpstr>
      <vt:lpstr>Animation: PGS 1, Reduction (Animation will automatically start)</vt:lpstr>
      <vt:lpstr>Animation: PGS 2, Rev. Red. (Animation will automatically start)</vt:lpstr>
      <vt:lpstr>Animation: PGS 3,Reduction (Animation will automatically start)</vt:lpstr>
      <vt:lpstr>Animation: PGS 4, Rev. OD (Animation will automatically start)</vt:lpstr>
      <vt:lpstr>Animation: PGS 5, OD (Animation will automatically start)</vt:lpstr>
      <vt:lpstr>Animation: PGS 6, OD (Animation will automatically start)</vt:lpstr>
      <vt:lpstr>Animation: PGS 7, Direct Drive (Animation will automatically start)</vt:lpstr>
      <vt:lpstr>Frequently Asked Question: What do Letters &amp; Numbers Mean</vt:lpstr>
      <vt:lpstr>Figure 2.23</vt:lpstr>
      <vt:lpstr>Transaxle Differential</vt:lpstr>
      <vt:lpstr>Figure 2.24</vt:lpstr>
      <vt:lpstr>Animation: FWD Drivetrain (Animation will automatically start)</vt:lpstr>
      <vt:lpstr>Driveshafts </vt:lpstr>
      <vt:lpstr>Figure 2.26</vt:lpstr>
      <vt:lpstr>Figure 2.27</vt:lpstr>
      <vt:lpstr>Animation: FWD Driveshaft Operation (Animation will automatically start)</vt:lpstr>
      <vt:lpstr>Frequently Asked Question: What Must Powertrain Overcome to Move Vehicle?</vt:lpstr>
      <vt:lpstr>Towing Capability</vt:lpstr>
      <vt:lpstr>Four-Wheel Drive</vt:lpstr>
      <vt:lpstr>Figure 2.28</vt:lpstr>
      <vt:lpstr>Animation: 4WD Drivetrain FWD Based (Animation will automatically start)</vt:lpstr>
      <vt:lpstr>Summary (1 of 2)</vt:lpstr>
      <vt:lpstr>Summary (2 of 2)</vt:lpstr>
      <vt:lpstr>Automatic Transmissions and Transaxles Videos and Animations</vt:lpstr>
      <vt:lpstr>Copyright</vt:lpstr>
    </vt:vector>
  </TitlesOfParts>
  <Manager/>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Transmissions and Transaxles, Eighth Edition, Chapter 2</dc:title>
  <dc:subject>Careers</dc:subject>
  <dc:creator>Halderman</dc:creator>
  <cp:keywords/>
  <dc:description>Additional information may be found in the Notes Pane of each slide by pressing F6._x000d_
</dc:description>
  <cp:lastModifiedBy>Glen Plants</cp:lastModifiedBy>
  <cp:revision>66</cp:revision>
  <dcterms:modified xsi:type="dcterms:W3CDTF">2023-08-06T20:15:05Z</dcterms:modified>
  <cp:contentStatus/>
</cp:coreProperties>
</file>