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38"/>
  </p:notesMasterIdLst>
  <p:handoutMasterIdLst>
    <p:handoutMasterId r:id="rId39"/>
  </p:handoutMasterIdLst>
  <p:sldIdLst>
    <p:sldId id="384" r:id="rId3"/>
    <p:sldId id="272" r:id="rId4"/>
    <p:sldId id="387" r:id="rId5"/>
    <p:sldId id="389" r:id="rId6"/>
    <p:sldId id="362" r:id="rId7"/>
    <p:sldId id="332" r:id="rId8"/>
    <p:sldId id="390" r:id="rId9"/>
    <p:sldId id="391" r:id="rId10"/>
    <p:sldId id="392" r:id="rId11"/>
    <p:sldId id="393" r:id="rId12"/>
    <p:sldId id="394" r:id="rId13"/>
    <p:sldId id="395" r:id="rId14"/>
    <p:sldId id="396" r:id="rId15"/>
    <p:sldId id="397" r:id="rId16"/>
    <p:sldId id="382" r:id="rId17"/>
    <p:sldId id="398" r:id="rId18"/>
    <p:sldId id="1175" r:id="rId19"/>
    <p:sldId id="1178" r:id="rId20"/>
    <p:sldId id="1179" r:id="rId21"/>
    <p:sldId id="1180" r:id="rId22"/>
    <p:sldId id="399" r:id="rId23"/>
    <p:sldId id="688" r:id="rId24"/>
    <p:sldId id="401" r:id="rId25"/>
    <p:sldId id="402" r:id="rId26"/>
    <p:sldId id="404" r:id="rId27"/>
    <p:sldId id="405" r:id="rId28"/>
    <p:sldId id="407" r:id="rId29"/>
    <p:sldId id="408" r:id="rId30"/>
    <p:sldId id="1181" r:id="rId31"/>
    <p:sldId id="409" r:id="rId32"/>
    <p:sldId id="410" r:id="rId33"/>
    <p:sldId id="411" r:id="rId34"/>
    <p:sldId id="412" r:id="rId35"/>
    <p:sldId id="1177" r:id="rId36"/>
    <p:sldId id="687" r:id="rId37"/>
  </p:sldIdLst>
  <p:sldSz cx="9144000" cy="6858000" type="screen4x3"/>
  <p:notesSz cx="6858000" cy="9144000"/>
  <p:embeddedFontLst>
    <p:embeddedFont>
      <p:font typeface="Verdana" panose="020B060403050404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DBF9E1"/>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5673" autoAdjust="0"/>
  </p:normalViewPr>
  <p:slideViewPr>
    <p:cSldViewPr snapToGrid="0" snapToObjects="1">
      <p:cViewPr varScale="1">
        <p:scale>
          <a:sx n="109" d="100"/>
          <a:sy n="109" d="100"/>
        </p:scale>
        <p:origin x="1698" y="114"/>
      </p:cViewPr>
      <p:guideLst>
        <p:guide orient="horz" pos="4042"/>
        <p:guide pos="295"/>
      </p:guideLst>
    </p:cSldViewPr>
  </p:slideViewPr>
  <p:outlineViewPr>
    <p:cViewPr>
      <p:scale>
        <a:sx n="33" d="100"/>
        <a:sy n="33" d="100"/>
      </p:scale>
      <p:origin x="0" y="-1356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8/6/2023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htsa.gov/recall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htsa.gov/recall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Technical Service Bulletins</a:t>
            </a:r>
          </a:p>
          <a:p>
            <a:pPr marL="171450" indent="-171450">
              <a:buFont typeface="Arial" panose="020B0604020202020204" pitchFamily="34" charset="0"/>
              <a:buChar char="•"/>
            </a:pPr>
            <a:r>
              <a:rPr lang="en-US" dirty="0">
                <a:solidFill>
                  <a:schemeClr val="tx1"/>
                </a:solidFill>
              </a:rPr>
              <a:t>A technical service bulletin (</a:t>
            </a:r>
            <a:r>
              <a:rPr lang="en-US" spc="0" baseline="0" dirty="0">
                <a:solidFill>
                  <a:schemeClr val="tx1"/>
                </a:solidFill>
              </a:rPr>
              <a:t>T S </a:t>
            </a:r>
            <a:r>
              <a:rPr lang="en-US" spc="0" dirty="0">
                <a:solidFill>
                  <a:schemeClr val="tx1"/>
                </a:solidFill>
              </a:rPr>
              <a:t>B</a:t>
            </a:r>
            <a:r>
              <a:rPr lang="en-US" dirty="0">
                <a:solidFill>
                  <a:schemeClr val="tx1"/>
                </a:solidFill>
              </a:rPr>
              <a:t>) is issued by the vehicle manufacturer to notify service technicians of a potential problem or other critical information. </a:t>
            </a:r>
          </a:p>
          <a:p>
            <a:pPr marL="171450" indent="-171450">
              <a:buFont typeface="Arial" panose="020B0604020202020204" pitchFamily="34" charset="0"/>
              <a:buChar char="•"/>
            </a:pPr>
            <a:r>
              <a:rPr lang="en-US" dirty="0">
                <a:solidFill>
                  <a:schemeClr val="tx1"/>
                </a:solidFill>
              </a:rPr>
              <a:t>The </a:t>
            </a:r>
            <a:r>
              <a:rPr lang="en-US" spc="0" baseline="0" dirty="0">
                <a:solidFill>
                  <a:schemeClr val="tx1"/>
                </a:solidFill>
              </a:rPr>
              <a:t>T S </a:t>
            </a:r>
            <a:r>
              <a:rPr lang="en-US" spc="0" dirty="0">
                <a:solidFill>
                  <a:schemeClr val="tx1"/>
                </a:solidFill>
              </a:rPr>
              <a:t>B </a:t>
            </a:r>
            <a:r>
              <a:rPr lang="en-US" dirty="0">
                <a:solidFill>
                  <a:schemeClr val="tx1"/>
                </a:solidFill>
              </a:rPr>
              <a:t>may include diagnostic procedures and the necessary corrective action. </a:t>
            </a:r>
          </a:p>
          <a:p>
            <a:pPr marL="171450" indent="-171450">
              <a:buFont typeface="Arial" panose="020B0604020202020204" pitchFamily="34" charset="0"/>
              <a:buChar char="•"/>
            </a:pPr>
            <a:r>
              <a:rPr lang="en-US" spc="0" baseline="0" dirty="0">
                <a:solidFill>
                  <a:schemeClr val="tx1"/>
                </a:solidFill>
              </a:rPr>
              <a:t>T S B </a:t>
            </a:r>
            <a:r>
              <a:rPr lang="en-US" spc="0" dirty="0">
                <a:solidFill>
                  <a:schemeClr val="tx1"/>
                </a:solidFill>
              </a:rPr>
              <a:t>s</a:t>
            </a:r>
            <a:r>
              <a:rPr lang="en-US" dirty="0">
                <a:solidFill>
                  <a:schemeClr val="tx1"/>
                </a:solidFill>
              </a:rPr>
              <a:t> are not an authorization for repair or a guarantee to correct a concern.</a:t>
            </a:r>
          </a:p>
          <a:p>
            <a:pPr marL="171450" indent="-171450">
              <a:buFont typeface="Arial" panose="020B0604020202020204" pitchFamily="34" charset="0"/>
              <a:buChar char="•"/>
            </a:pPr>
            <a:r>
              <a:rPr lang="en-US" spc="0" baseline="0" dirty="0">
                <a:solidFill>
                  <a:schemeClr val="tx1"/>
                </a:solidFill>
              </a:rPr>
              <a:t>T S B </a:t>
            </a:r>
            <a:r>
              <a:rPr lang="en-US" spc="0" dirty="0">
                <a:solidFill>
                  <a:schemeClr val="tx1"/>
                </a:solidFill>
              </a:rPr>
              <a:t>s</a:t>
            </a:r>
            <a:r>
              <a:rPr lang="en-US" dirty="0">
                <a:solidFill>
                  <a:schemeClr val="tx1"/>
                </a:solidFill>
              </a:rPr>
              <a:t> are designed for dealership technicians, but are republished by aftermarket companies and made available along with other service information to shops and vehicle repair facilities.</a:t>
            </a:r>
          </a:p>
          <a:p>
            <a:r>
              <a:rPr lang="en-US" b="1" dirty="0">
                <a:solidFill>
                  <a:schemeClr val="tx1"/>
                </a:solidFill>
              </a:rPr>
              <a:t>Recalls and Campaigns</a:t>
            </a:r>
          </a:p>
          <a:p>
            <a:pPr marL="171450" indent="-171450">
              <a:buFont typeface="Arial" panose="020B0604020202020204" pitchFamily="34" charset="0"/>
              <a:buChar char="•"/>
            </a:pPr>
            <a:r>
              <a:rPr lang="en-US" dirty="0">
                <a:solidFill>
                  <a:schemeClr val="tx1"/>
                </a:solidFill>
              </a:rPr>
              <a:t>A campaign is typically issued when a manufacturer wants to improve a product’s performance or increase the customer’s satisfaction.</a:t>
            </a:r>
          </a:p>
          <a:p>
            <a:pPr marL="171450" indent="-171450">
              <a:buFont typeface="Arial" panose="020B0604020202020204" pitchFamily="34" charset="0"/>
              <a:buChar char="•"/>
            </a:pPr>
            <a:r>
              <a:rPr lang="en-US" dirty="0">
                <a:solidFill>
                  <a:schemeClr val="tx1"/>
                </a:solidFill>
              </a:rPr>
              <a:t>If the campaign involves a safety or emissions concern, it is considered a recall. </a:t>
            </a:r>
          </a:p>
          <a:p>
            <a:pPr marL="171450" indent="-171450">
              <a:buFont typeface="Arial" panose="020B0604020202020204" pitchFamily="34" charset="0"/>
              <a:buChar char="•"/>
            </a:pPr>
            <a:r>
              <a:rPr lang="en-US" dirty="0">
                <a:solidFill>
                  <a:schemeClr val="tx1"/>
                </a:solidFill>
              </a:rPr>
              <a:t>A recall can occur when either the manufacturer or the National Highway Traffic Safety Administration (</a:t>
            </a:r>
            <a:r>
              <a:rPr lang="en-US" spc="0" baseline="0" dirty="0">
                <a:solidFill>
                  <a:schemeClr val="tx1"/>
                </a:solidFill>
              </a:rPr>
              <a:t>N H T S </a:t>
            </a:r>
            <a:r>
              <a:rPr lang="en-US" spc="0" dirty="0">
                <a:solidFill>
                  <a:schemeClr val="tx1"/>
                </a:solidFill>
              </a:rPr>
              <a:t>A</a:t>
            </a:r>
            <a:r>
              <a:rPr lang="en-US" dirty="0">
                <a:solidFill>
                  <a:schemeClr val="tx1"/>
                </a:solidFill>
              </a:rPr>
              <a:t>) determines there is a concern.</a:t>
            </a:r>
          </a:p>
          <a:p>
            <a:pPr marL="171450" indent="-171450">
              <a:buFont typeface="Arial" panose="020B0604020202020204" pitchFamily="34" charset="0"/>
              <a:buChar char="•"/>
            </a:pPr>
            <a:r>
              <a:rPr lang="en-US" kern="1200" spc="0" baseline="0" dirty="0">
                <a:solidFill>
                  <a:schemeClr val="tx1"/>
                </a:solidFill>
              </a:rPr>
              <a:t>N H T S </a:t>
            </a:r>
            <a:r>
              <a:rPr lang="en-US" spc="0" dirty="0">
                <a:solidFill>
                  <a:schemeClr val="tx1"/>
                </a:solidFill>
              </a:rPr>
              <a:t>A </a:t>
            </a:r>
            <a:r>
              <a:rPr lang="en-US" dirty="0">
                <a:solidFill>
                  <a:schemeClr val="tx1"/>
                </a:solidFill>
              </a:rPr>
              <a:t>WEB SITE</a:t>
            </a:r>
            <a:r>
              <a:rPr lang="en-US" baseline="0" dirty="0">
                <a:solidFill>
                  <a:schemeClr val="tx1"/>
                </a:solidFill>
              </a:rPr>
              <a:t> FOR RECALLS: </a:t>
            </a:r>
            <a:r>
              <a:rPr lang="en-US" dirty="0">
                <a:solidFill>
                  <a:schemeClr val="tx1"/>
                </a:solidFill>
                <a:hlinkClick r:id="rId3">
                  <a:extLst>
                    <a:ext uri="{A12FA001-AC4F-418D-AE19-62706E023703}">
                      <ahyp:hlinkClr xmlns:ahyp="http://schemas.microsoft.com/office/drawing/2018/hyperlinkcolor" val="tx"/>
                    </a:ext>
                  </a:extLst>
                </a:hlinkClick>
              </a:rPr>
              <a:t>Check for Recalls: Vehicle, Car Seat, Tire, Equipment | </a:t>
            </a:r>
            <a:r>
              <a:rPr lang="en-US" baseline="0" dirty="0">
                <a:solidFill>
                  <a:schemeClr val="tx1"/>
                </a:solidFill>
                <a:hlinkClick r:id="rId3">
                  <a:extLst>
                    <a:ext uri="{A12FA001-AC4F-418D-AE19-62706E023703}">
                      <ahyp:hlinkClr xmlns:ahyp="http://schemas.microsoft.com/office/drawing/2018/hyperlinkcolor" val="tx"/>
                    </a:ext>
                  </a:extLst>
                </a:hlinkClick>
              </a:rPr>
              <a:t>N H T S A</a:t>
            </a:r>
            <a:endParaRPr lang="en-US" baseline="0" dirty="0">
              <a:solidFill>
                <a:schemeClr val="tx1"/>
              </a:solidFil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0590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Service Advisor Documentation</a:t>
            </a:r>
          </a:p>
          <a:p>
            <a:pPr marL="171450" indent="-171450">
              <a:buFont typeface="Arial" panose="020B0604020202020204" pitchFamily="34" charset="0"/>
              <a:buChar char="•"/>
            </a:pPr>
            <a:r>
              <a:rPr lang="en-US" dirty="0"/>
              <a:t>The work order or</a:t>
            </a:r>
            <a:r>
              <a:rPr lang="en-US" baseline="0" dirty="0"/>
              <a:t> </a:t>
            </a:r>
            <a:r>
              <a:rPr lang="en-US" dirty="0"/>
              <a:t>repair order (</a:t>
            </a:r>
            <a:r>
              <a:rPr lang="en-US" spc="0" baseline="0" dirty="0"/>
              <a:t>R </a:t>
            </a:r>
            <a:r>
              <a:rPr lang="en-US" spc="0" dirty="0"/>
              <a:t>O</a:t>
            </a:r>
            <a:r>
              <a:rPr lang="en-US" dirty="0"/>
              <a:t>), is a legal document that is signed by the vehicle owner or his/her representative. </a:t>
            </a:r>
          </a:p>
          <a:p>
            <a:pPr marL="171450" indent="-171450">
              <a:buFont typeface="Arial" panose="020B0604020202020204" pitchFamily="34" charset="0"/>
              <a:buChar char="•"/>
            </a:pPr>
            <a:r>
              <a:rPr lang="en-US" dirty="0"/>
              <a:t>The service advisor or the person designated to complete the work order has to include the following information:</a:t>
            </a:r>
          </a:p>
          <a:p>
            <a:pPr marL="171450" indent="-171450">
              <a:buFont typeface="Arial" panose="020B0604020202020204" pitchFamily="34" charset="0"/>
              <a:buChar char="•"/>
            </a:pPr>
            <a:r>
              <a:rPr lang="en-US" dirty="0"/>
              <a:t>Make, model, and year and other identifying information, such as color and vehicle identification number (</a:t>
            </a:r>
            <a:r>
              <a:rPr lang="en-US" spc="0" baseline="0" dirty="0"/>
              <a:t>V I </a:t>
            </a:r>
            <a:r>
              <a:rPr lang="en-US" spc="0" dirty="0"/>
              <a:t>N</a:t>
            </a:r>
            <a:r>
              <a:rPr lang="en-US" dirty="0"/>
              <a:t>)</a:t>
            </a:r>
          </a:p>
          <a:p>
            <a:pPr marL="171450" indent="-171450">
              <a:buFont typeface="Arial" panose="020B0604020202020204" pitchFamily="34" charset="0"/>
              <a:buChar char="•"/>
            </a:pPr>
            <a:r>
              <a:rPr lang="en-US" dirty="0"/>
              <a:t>Name and address of the owner with contact information, such as the cell phone number and email address</a:t>
            </a:r>
          </a:p>
          <a:p>
            <a:pPr marL="171450" indent="-171450">
              <a:buFont typeface="Arial" panose="020B0604020202020204" pitchFamily="34" charset="0"/>
              <a:buChar char="•"/>
            </a:pPr>
            <a:r>
              <a:rPr lang="en-US" dirty="0"/>
              <a:t>Date of service and the name of the person who wrote the service invoice</a:t>
            </a:r>
          </a:p>
          <a:p>
            <a:pPr marL="171450" indent="-171450">
              <a:buFont typeface="Arial" panose="020B0604020202020204" pitchFamily="34" charset="0"/>
              <a:buChar char="•"/>
            </a:pPr>
            <a:r>
              <a:rPr lang="en-US" dirty="0"/>
              <a:t>The miles shown on the odometer</a:t>
            </a:r>
          </a:p>
          <a:p>
            <a:pPr marL="171450" indent="-171450">
              <a:buFont typeface="Arial" panose="020B0604020202020204" pitchFamily="34" charset="0"/>
              <a:buChar char="•"/>
            </a:pPr>
            <a:r>
              <a:rPr lang="en-US" dirty="0"/>
              <a:t>Estimate amount and list of requested work</a:t>
            </a:r>
          </a:p>
          <a:p>
            <a:pPr marL="171450" indent="-171450">
              <a:buFont typeface="Arial" panose="020B0604020202020204" pitchFamily="34" charset="0"/>
              <a:buChar char="•"/>
            </a:pPr>
            <a:r>
              <a:rPr lang="en-US" dirty="0"/>
              <a:t>All professional service facilities and shops use a form that is designed for their purposes and include all of the required information, as specified by the local area and state.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5441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Service Technician Documentation</a:t>
            </a:r>
          </a:p>
          <a:p>
            <a:pPr marL="171450" indent="-171450">
              <a:buFont typeface="Arial" panose="020B0604020202020204" pitchFamily="34" charset="0"/>
              <a:buChar char="•"/>
            </a:pPr>
            <a:r>
              <a:rPr lang="en-US" dirty="0"/>
              <a:t>The role of the service technician is to not only perform the services and repairs as requested by the vehicle owner, but also to document the work order so that an accurate record of what was performed and the parts used on the work order. </a:t>
            </a:r>
          </a:p>
          <a:p>
            <a:pPr marL="171450" indent="-171450">
              <a:buFont typeface="Arial" panose="020B0604020202020204" pitchFamily="34" charset="0"/>
              <a:buChar char="•"/>
            </a:pPr>
            <a:r>
              <a:rPr lang="en-US" dirty="0"/>
              <a:t>The technician should document the work order by stating not only what was done, but what service tools were used such as:</a:t>
            </a:r>
          </a:p>
          <a:p>
            <a:pPr marL="171450" indent="-171450">
              <a:buFont typeface="Arial" panose="020B0604020202020204" pitchFamily="34" charset="0"/>
              <a:buChar char="•"/>
            </a:pPr>
            <a:r>
              <a:rPr lang="en-US" dirty="0"/>
              <a:t>Verified the customer concern of a rough running engine and the “check engine light” was on by visual inspection.</a:t>
            </a:r>
          </a:p>
          <a:p>
            <a:pPr marL="171450" indent="-171450">
              <a:buFont typeface="Arial" panose="020B0604020202020204" pitchFamily="34" charset="0"/>
              <a:buChar char="•"/>
            </a:pPr>
            <a:r>
              <a:rPr lang="en-US" dirty="0"/>
              <a:t>Looked for stored diagnostic trouble codes using a factory scan tool and noted that a </a:t>
            </a:r>
            <a:r>
              <a:rPr lang="en-US" baseline="0" dirty="0"/>
              <a:t>P0300</a:t>
            </a:r>
            <a:r>
              <a:rPr lang="en-US" dirty="0"/>
              <a:t> (random misfire detected) was set.</a:t>
            </a:r>
          </a:p>
          <a:p>
            <a:pPr marL="171450" indent="-171450">
              <a:buFont typeface="Arial" panose="020B0604020202020204" pitchFamily="34" charset="0"/>
              <a:buChar char="•"/>
            </a:pPr>
            <a:r>
              <a:rPr lang="en-US" dirty="0"/>
              <a:t>Performed a visual inspection of the secondary ignition system components.</a:t>
            </a:r>
          </a:p>
          <a:p>
            <a:pPr marL="171450" indent="-171450">
              <a:buFont typeface="Arial" panose="020B0604020202020204" pitchFamily="34" charset="0"/>
              <a:buChar char="•"/>
            </a:pPr>
            <a:r>
              <a:rPr lang="en-US" dirty="0"/>
              <a:t>Found evidence of a coil boot that arced to the cylinder head on cylinders 2 and 3</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28476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2F85600-8535-4635-AF3E-DD1155DDAE41}"/>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Text in the top left corner is a box with the following text: Customer’s Description of Problem or Repair; This accurately describes the problem or symptom I am experiencing with my motor vehicle. Customer’s Initials blank space. Below this is a table with column headings such as cost, quantity, part number or description, and price. The text at the lower part of this table reads as SUBLET REPAIRS. On the top right corner is number 8993 and below this is a table with column headings as TECH ID number slash INIT and LABOR CHARGE. Row headings are CHANGE OIL, CHANGE OIL FILTER CART, and CHANGE TRANS. OIL and so on with checkboxes. In the center are details of name, address, date received and completion date, city, state, zip, mileage in and out, VIN, ENGINE Number, MAKE, type of model, year, license number, phone when ready yes or no, terms, order accepted by and phone. Below this is another table that lists operation numbers and instructions. The bottom part is divided into three sections, first tilted estimate, second titled ALL PARTS ARE NEW UNLESS SPECIFIED OTHERWISE, and third is a table. Text in the first section reads as follows; (UNDER OHIO LAW) YOU HAVE THE RIGHT TO AN ESTIMATE IF THE EXPECTED COST OF RE-PAIRS OR SEVENTY-FIVE DOLLARS. INITIAL YOUR CHOICE. WRITTEN ORAL Blank ESTIMATE blank ESTIMATE I DO NOT REQUEST blank AN ESTIMATE. WARRANTY STATEMENT AND DISCLAIMER: THE DEALER HEREBY DISCLAIMS ALL WARRANTIES EXPRESS OR IMPLIED, INCLUDING ANY IMPLIED WARRANTIES OF MERCHANTABILITY OR FITNESS FOR A PARTICULAR PURPOSE, AND NEITHER ASSUMES NOR AUTHORIZES ANY OTHER PERSON TO ASSUME FOR IT ANY LIABILITY IN CONNECTION WITH THE SALE OF SAID PARTS OR THIS REPAIR. THIS DISCLAIMER IN NO WAY AFFECTS THE PROVISIONS OF ANY MANUFACTURER OR OTHER SUPPLIER WARRANTIES. IF DEALER PROVIDES A WRITTEN WARRANTY, ANY IMPLIED WARRANTIES ARE EXPRESSLY LIMITED TO THE TERM OF THE WRITTEN WARRANTY. ORIGINAL ESTIMATE dollar blank, CUSTOMERS ACCEPTANCE INITIAL HERE, space to fill DATE, TIME, BY. AUTHORIZED ADDITIONS dollar blank. In the event that you, the customer, authorize commencement but do not authorize completion of a repair or service, a charge will be imposed for disassembly, reassembly or partially completed work. Such charge will be directly related to the actual amount of labor or parts involved in the inspection, repair or service. Text in second section reads as follows: This Facility charges blank % of the Total Blank Charges, up to a Maximum of blank dollars, for Shop Materials. WE WILL OFFER TO RETURN TO YOU ALL REPLACED PARTS, AS REQUIRED BY LAW, UNLESS THEY ARE TO BE REBUILT, SOLD, OR RETURNED TO THE MANUFACTURER. I hereby authorize the repair work herein set forth to be done by you, together with the furnishing by you of the necessary parts and other material for such repair, and agree: that you are not responsible for any delays caused by unavailability or delayed availability of parts or material for any reason; that you neither assume nor authorize any other person to assume for you any liability in connection with such repair; that you shall not be responsible for loss of or damage to the above vehicle, or articles left therein, in case of fire, theft or other cause beyond your control; that an express mechanic’s lien is hereby acknowledged on the above vehicle to secure the amount of repairs thereto; that your employees may operate the above vehicle on streets, highways or elsewhere for the purpose of testing and/or inspecting such vehicle. I HEREBY ACKNOWLEDGE RECEIPT OF A COPY HEREOF. X blank line. Table in third section shows details of sales for TOTAL LABOR, TOTAL PARTS GAS, OIL &amp; GREASE and SUBLET REPAIRS. Total Tax at bottom.</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01544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Parts Documentation</a:t>
            </a:r>
          </a:p>
          <a:p>
            <a:pPr marL="171450" indent="-171450">
              <a:buFont typeface="Arial" panose="020B0604020202020204" pitchFamily="34" charset="0"/>
              <a:buChar char="•"/>
            </a:pPr>
            <a:r>
              <a:rPr lang="en-US" dirty="0"/>
              <a:t>Parts are those items used to repair a vehicle or to restore it to useful service. </a:t>
            </a:r>
          </a:p>
          <a:p>
            <a:pPr marL="171450" indent="-171450">
              <a:buFont typeface="Arial" panose="020B0604020202020204" pitchFamily="34" charset="0"/>
              <a:buChar char="•"/>
            </a:pPr>
            <a:r>
              <a:rPr lang="en-US" dirty="0"/>
              <a:t>The part number(s) and the costs are usually documented on the work order by the parts department personnel in larger shops, or the shop owner or service manager in smaller shops.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41592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Labor Time Documentation</a:t>
            </a:r>
          </a:p>
          <a:p>
            <a:pPr marL="171450" marR="0" lvl="0" indent="-171450" algn="l" rtl="0">
              <a:lnSpc>
                <a:spcPct val="100000"/>
              </a:lnSpc>
              <a:spcBef>
                <a:spcPts val="0"/>
              </a:spcBef>
              <a:spcAft>
                <a:spcPts val="0"/>
              </a:spcAft>
              <a:buClr>
                <a:schemeClr val="dk1"/>
              </a:buClr>
              <a:buSzPct val="92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labor time, called flat rate, is found in labor guides, and lists vehicle service procedures and the time it should take an average technician to complete the task. </a:t>
            </a:r>
          </a:p>
          <a:p>
            <a:pPr marL="171450" marR="0" lvl="0" indent="-171450" algn="l" rtl="0">
              <a:lnSpc>
                <a:spcPct val="100000"/>
              </a:lnSpc>
              <a:spcBef>
                <a:spcPts val="0"/>
              </a:spcBef>
              <a:spcAft>
                <a:spcPts val="0"/>
              </a:spcAft>
              <a:buClr>
                <a:schemeClr val="dk1"/>
              </a:buClr>
              <a:buSzPct val="92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This flat-rate time is the basis for estimates and the pay for the technicians. </a:t>
            </a:r>
          </a:p>
          <a:p>
            <a:pPr marL="171450" marR="0" lvl="0" indent="-171450" algn="l" rtl="0">
              <a:lnSpc>
                <a:spcPct val="100000"/>
              </a:lnSpc>
              <a:spcBef>
                <a:spcPts val="0"/>
              </a:spcBef>
              <a:spcAft>
                <a:spcPts val="0"/>
              </a:spcAft>
              <a:buClr>
                <a:schemeClr val="dk1"/>
              </a:buClr>
              <a:buSzPct val="92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Some </a:t>
            </a:r>
            <a:r>
              <a:rPr lang="en-US" sz="1200" b="0" i="0" u="none" strike="noStrike" cap="none" spc="0" baseline="0" dirty="0">
                <a:solidFill>
                  <a:schemeClr val="dk1"/>
                </a:solidFill>
                <a:latin typeface="Arial" panose="020B0604020202020204" pitchFamily="34" charset="0"/>
                <a:ea typeface="Arial"/>
                <a:cs typeface="Arial" panose="020B0604020202020204" pitchFamily="34" charset="0"/>
                <a:sym typeface="Arial"/>
              </a:rPr>
              <a:t>T S B </a:t>
            </a:r>
            <a:r>
              <a:rPr lang="en-US" sz="1200" b="0" i="0" u="none" strike="noStrike" cap="none" spc="0" dirty="0">
                <a:solidFill>
                  <a:schemeClr val="dk1"/>
                </a:solidFill>
                <a:latin typeface="Arial" panose="020B0604020202020204" pitchFamily="34" charset="0"/>
                <a:ea typeface="Arial"/>
                <a:cs typeface="Arial" panose="020B0604020202020204" pitchFamily="34" charset="0"/>
                <a:sym typeface="Arial"/>
              </a:rPr>
              <a:t>s</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include the time needed to accomplish the task.</a:t>
            </a:r>
          </a:p>
          <a:p>
            <a:pPr marL="0" marR="0" lvl="0" indent="0" algn="l" rtl="0">
              <a:lnSpc>
                <a:spcPct val="100000"/>
              </a:lnSpc>
              <a:spcBef>
                <a:spcPts val="0"/>
              </a:spcBef>
              <a:spcAft>
                <a:spcPts val="0"/>
              </a:spcAft>
              <a:buClr>
                <a:schemeClr val="dk1"/>
              </a:buClr>
              <a:buSzPct val="92000"/>
              <a:buFont typeface="Arial" panose="020B0604020202020204" pitchFamily="34" charset="0"/>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92000"/>
              <a:buFont typeface="Arial" panose="020B0604020202020204" pitchFamily="34" charset="0"/>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92000"/>
              <a:buFont typeface="Arial" panose="020B0604020202020204" pitchFamily="34" charset="0"/>
              <a:buNone/>
            </a:pPr>
            <a:r>
              <a:rPr lang="en-US" sz="1200" b="0" i="0" u="none" strike="noStrike" dirty="0">
                <a:solidFill>
                  <a:srgbClr val="000000"/>
                </a:solidFill>
                <a:effectLst/>
                <a:latin typeface="Arial" panose="020B0604020202020204" pitchFamily="34" charset="0"/>
                <a:cs typeface="Arial" panose="020B0604020202020204" pitchFamily="34" charset="0"/>
              </a:rPr>
              <a:t>The description and labor time for each procedure is given. The first procedure is brake burnish which has a time of 0.2 hours. The second procedure is the replacement of pads, front disc, and brake. The third procedure is R &amp; R or replacing pads, and rear disc brake. For both the second and third procedures the comment given is to use published labor operation time.</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6896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0B8A6E5-8CEF-D7CE-AEFF-C19B4B33921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description and labor time for each procedure is given. The first procedure is brake burnish which has a time of 0.2 hours. The second procedure is the replacement of pads, front disc, and brake. The third procedure is R &amp; R or replacing pads, and rear disc brake. For both the second and third procedures the comment given is to use published labor operation time.</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47078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378755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3768862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59755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1861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48438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p>
          <a:p>
            <a:pPr marL="171450" indent="-171450">
              <a:buFont typeface="Arial" panose="020B0604020202020204" pitchFamily="34" charset="0"/>
              <a:buChar char="•"/>
            </a:pPr>
            <a:r>
              <a:rPr lang="en-US" dirty="0"/>
              <a:t>The purpose of service records is to provide a history of the service work that has been performed on the vehicle in the past.</a:t>
            </a:r>
          </a:p>
          <a:p>
            <a:pPr marL="171450" indent="-171450">
              <a:buFont typeface="Arial" panose="020B0604020202020204" pitchFamily="34" charset="0"/>
              <a:buChar char="•"/>
            </a:pPr>
            <a:r>
              <a:rPr lang="en-US" dirty="0"/>
              <a:t>Often, a previous repair may indicate the reason for the current problem or it could be related to the same circuit or components.</a:t>
            </a:r>
          </a:p>
          <a:p>
            <a:pPr marL="171450" indent="-171450">
              <a:buFont typeface="Arial" panose="020B0604020202020204" pitchFamily="34" charset="0"/>
              <a:buChar char="•"/>
            </a:pPr>
            <a:r>
              <a:rPr lang="en-US" dirty="0"/>
              <a:t>Example #1—A collision could have caused hidden damage that can affect the operation of the vehicle.</a:t>
            </a:r>
          </a:p>
          <a:p>
            <a:pPr marL="171450" indent="-171450">
              <a:buFont typeface="Arial" panose="020B0604020202020204" pitchFamily="34" charset="0"/>
              <a:buChar char="•"/>
            </a:pPr>
            <a:r>
              <a:rPr lang="en-US" dirty="0"/>
              <a:t>Example #2—If the current issue is an error code for an engine misfire and the history of the service work on the vehicle does not show an oil change for several years, this might help the technician to find the root cause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20901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Parts of Vehicle</a:t>
            </a:r>
          </a:p>
          <a:p>
            <a:r>
              <a:rPr lang="en-US" dirty="0"/>
              <a:t>The names of the parts of a vehicle are based on the location and purpose of the component.</a:t>
            </a:r>
          </a:p>
          <a:p>
            <a:r>
              <a:rPr lang="en-US" b="1" dirty="0"/>
              <a:t>Left Side of the Vehicle—Right Side of a Vehicle</a:t>
            </a:r>
          </a:p>
          <a:p>
            <a:r>
              <a:rPr lang="en-US" dirty="0"/>
              <a:t>Both of these terms refer to the left and right as if the driver is sitting behind the steering wheel.</a:t>
            </a:r>
          </a:p>
          <a:p>
            <a:r>
              <a:rPr lang="en-US" b="1" dirty="0"/>
              <a:t>Front and Rear</a:t>
            </a:r>
          </a:p>
          <a:p>
            <a:r>
              <a:rPr lang="en-US" dirty="0"/>
              <a:t>The proper term for the back portion of any vehicle is rear (e.g., left rear tire).</a:t>
            </a:r>
          </a:p>
          <a:p>
            <a:r>
              <a:rPr lang="en-US" b="1" dirty="0"/>
              <a:t>Front-Wheel Drive Versus Rear-Wheel Drive</a:t>
            </a:r>
          </a:p>
          <a:p>
            <a:r>
              <a:rPr lang="en-US" dirty="0"/>
              <a:t>Front-wheel drive (</a:t>
            </a:r>
            <a:r>
              <a:rPr lang="en-US" spc="0" baseline="0" dirty="0"/>
              <a:t>F W </a:t>
            </a:r>
            <a:r>
              <a:rPr lang="en-US" spc="0" dirty="0"/>
              <a:t>D</a:t>
            </a:r>
            <a:r>
              <a:rPr lang="en-US" dirty="0"/>
              <a:t>) means that the front wheels are being driven by the engine, as well as turned by the steering wheel. </a:t>
            </a:r>
          </a:p>
          <a:p>
            <a:r>
              <a:rPr lang="en-US" dirty="0"/>
              <a:t>Rear-wheel drive (</a:t>
            </a:r>
            <a:r>
              <a:rPr lang="en-US" spc="0" baseline="0" dirty="0"/>
              <a:t>R W </a:t>
            </a:r>
            <a:r>
              <a:rPr lang="en-US" spc="0" dirty="0"/>
              <a:t>D</a:t>
            </a:r>
            <a:r>
              <a:rPr lang="en-US" dirty="0"/>
              <a:t>) means that the rear wheels are driven by the engine. </a:t>
            </a:r>
          </a:p>
          <a:p>
            <a:r>
              <a:rPr lang="en-US" dirty="0"/>
              <a:t>If the engine is in the front, it can be either front- or rear-wheel drive. In many cases, a front engine vehicle can also drive all four wheels, called four wheel drive (</a:t>
            </a:r>
            <a:r>
              <a:rPr lang="en-US" spc="0" baseline="0" dirty="0"/>
              <a:t>4 W </a:t>
            </a:r>
            <a:r>
              <a:rPr lang="en-US" spc="0" dirty="0"/>
              <a:t>D</a:t>
            </a:r>
            <a:r>
              <a:rPr lang="en-US" dirty="0"/>
              <a:t>) or all-wheel drive (</a:t>
            </a:r>
            <a:r>
              <a:rPr lang="en-US" spc="0" baseline="0" dirty="0"/>
              <a:t>A W </a:t>
            </a:r>
            <a:r>
              <a:rPr lang="en-US" spc="0" dirty="0"/>
              <a:t>D</a:t>
            </a:r>
            <a:r>
              <a:rPr lang="en-US" dirty="0"/>
              <a:t>). </a:t>
            </a:r>
          </a:p>
          <a:p>
            <a:r>
              <a:rPr lang="en-US" dirty="0"/>
              <a:t>If the engine is located at the rear of the vehicle, it can be rear-wheel drive or four-wheel drive.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40385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All service work requires that the vehicle, including the engine and accessories, be properly identified.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most common identification is the make, model, and year of the vehicle.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Make: e.g., Chevrolet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Model: e.g., Cruze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Year: e.g., 2014</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year of the vehicle is often difficult to determine exactly.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model may be introduced as the next year’s model as soon as January of the previous year.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Typically, a new model year (abbreviated </a:t>
            </a:r>
            <a:r>
              <a:rPr lang="en-US" sz="1200" b="0" i="0" u="none" strike="noStrike" cap="none" spc="0" baseline="0" dirty="0">
                <a:solidFill>
                  <a:schemeClr val="dk1"/>
                </a:solidFill>
                <a:latin typeface="Arial"/>
                <a:ea typeface="Arial"/>
                <a:cs typeface="Arial"/>
                <a:sym typeface="Arial"/>
              </a:rPr>
              <a:t>M </a:t>
            </a:r>
            <a:r>
              <a:rPr lang="en-US" sz="1200" b="0" i="0" u="none" strike="noStrike" cap="none" spc="0" dirty="0">
                <a:solidFill>
                  <a:schemeClr val="dk1"/>
                </a:solidFill>
                <a:latin typeface="Arial"/>
                <a:ea typeface="Arial"/>
                <a:cs typeface="Arial"/>
                <a:sym typeface="Arial"/>
              </a:rPr>
              <a:t>Y</a:t>
            </a:r>
            <a:r>
              <a:rPr lang="en-US" sz="1200" b="0" i="0" u="none" strike="noStrike" cap="none" dirty="0">
                <a:solidFill>
                  <a:schemeClr val="dk1"/>
                </a:solidFill>
                <a:latin typeface="Arial"/>
                <a:ea typeface="Arial"/>
                <a:cs typeface="Arial"/>
                <a:sym typeface="Arial"/>
              </a:rPr>
              <a:t>) starts in September or October of the year prior to the actual new year, but not always.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This is why the vehicle identification number, usually abbreviated </a:t>
            </a:r>
            <a:r>
              <a:rPr lang="en-US" sz="1200" b="0" i="0" u="none" strike="noStrike" cap="none" spc="0" baseline="0" dirty="0">
                <a:solidFill>
                  <a:schemeClr val="dk1"/>
                </a:solidFill>
                <a:latin typeface="Arial"/>
                <a:ea typeface="Arial"/>
                <a:cs typeface="Arial"/>
                <a:sym typeface="Arial"/>
              </a:rPr>
              <a:t>V I </a:t>
            </a:r>
            <a:r>
              <a:rPr lang="en-US" sz="1200" b="0" i="0" u="none" strike="noStrike" cap="none" spc="0" dirty="0">
                <a:solidFill>
                  <a:schemeClr val="dk1"/>
                </a:solidFill>
                <a:latin typeface="Arial"/>
                <a:ea typeface="Arial"/>
                <a:cs typeface="Arial"/>
                <a:sym typeface="Arial"/>
              </a:rPr>
              <a:t>N</a:t>
            </a:r>
            <a:r>
              <a:rPr lang="en-US" sz="1200" b="0" i="0" u="none" strike="noStrike" cap="none" dirty="0">
                <a:solidFill>
                  <a:schemeClr val="dk1"/>
                </a:solidFill>
                <a:latin typeface="Arial"/>
                <a:ea typeface="Arial"/>
                <a:cs typeface="Arial"/>
                <a:sym typeface="Arial"/>
              </a:rPr>
              <a:t>, is so important</a:t>
            </a:r>
          </a:p>
        </p:txBody>
      </p:sp>
    </p:spTree>
    <p:extLst>
      <p:ext uri="{BB962C8B-B14F-4D97-AF65-F5344CB8AC3E}">
        <p14:creationId xmlns:p14="http://schemas.microsoft.com/office/powerpoint/2010/main" val="909923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Vehicle Identification</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Since 1981, all vehicle manufacturers have used a </a:t>
            </a:r>
            <a:r>
              <a:rPr lang="en-US" sz="1200" b="0" i="0" u="none" strike="noStrike" cap="none" spc="0" baseline="0" dirty="0">
                <a:solidFill>
                  <a:schemeClr val="dk1"/>
                </a:solidFill>
                <a:latin typeface="Arial" panose="020B0604020202020204" pitchFamily="34" charset="0"/>
                <a:ea typeface="Arial"/>
                <a:cs typeface="Arial" panose="020B0604020202020204" pitchFamily="34" charset="0"/>
                <a:sym typeface="Arial"/>
              </a:rPr>
              <a:t>V I </a:t>
            </a:r>
            <a:r>
              <a:rPr lang="en-US" sz="1200" b="0" i="0" u="none" strike="noStrike" cap="none" spc="0" dirty="0">
                <a:solidFill>
                  <a:schemeClr val="dk1"/>
                </a:solidFill>
                <a:latin typeface="Arial" panose="020B0604020202020204" pitchFamily="34" charset="0"/>
                <a:ea typeface="Arial"/>
                <a:cs typeface="Arial" panose="020B0604020202020204" pitchFamily="34" charset="0"/>
                <a:sym typeface="Arial"/>
              </a:rPr>
              <a:t>N</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that is 17 characters long. </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Although every vehicle manufacturer assigns various letters or numbers within these 17 characters, there are some constants, including:</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first number or letter designates the country of origin</a:t>
            </a:r>
          </a:p>
          <a:p>
            <a:pPr marL="0" marR="0" lvl="0" indent="0" algn="l" rtl="0">
              <a:lnSpc>
                <a:spcPct val="100000"/>
              </a:lnSpc>
              <a:spcBef>
                <a:spcPts val="0"/>
              </a:spcBef>
              <a:spcAft>
                <a:spcPts val="0"/>
              </a:spcAft>
              <a:buClr>
                <a:schemeClr val="dk1"/>
              </a:buClr>
              <a:buSzPct val="100000"/>
              <a:buFont typeface="Arial" panose="020B0604020202020204" pitchFamily="34" charset="0"/>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dirty="0">
                <a:solidFill>
                  <a:srgbClr val="000000"/>
                </a:solidFill>
                <a:effectLst/>
                <a:latin typeface="Arial" panose="020B0604020202020204" pitchFamily="34" charset="0"/>
                <a:cs typeface="Arial" panose="020B0604020202020204" pitchFamily="34" charset="0"/>
              </a:rPr>
              <a:t>The first character designates the country of origin. The first, second, and third characters indicate the world make identifier. The fourth character indicates the G V W R/brake system. The fifth and sixth characters indicate the line chassis series. The seventh character indicates body type. The eighth character indicates engine type. The ninth character indicates to check the digit. The tenth character indicates the model year. The eleventh character indicates a plant. The twelfth to seventeenth characters are the production sequence number.</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834140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E2E486C-63B0-BA1F-B2C0-E158DE462356}"/>
              </a:ext>
            </a:extLst>
          </p:cNvPr>
          <p:cNvSpPr>
            <a:spLocks noGrp="1"/>
          </p:cNvSpPr>
          <p:nvPr>
            <p:ph type="body" idx="1"/>
          </p:nvPr>
        </p:nvSpPr>
        <p:spPr/>
        <p:txBody>
          <a:bodyPr/>
          <a:lstStyle/>
          <a:p>
            <a:r>
              <a:rPr lang="en-US" dirty="0"/>
              <a:t>Vehicle Identification</a:t>
            </a:r>
          </a:p>
          <a:p>
            <a:r>
              <a:rPr lang="en-US" dirty="0"/>
              <a:t>The first number or letter designates the country of origin. ● SEE CHART 1.2.</a:t>
            </a:r>
          </a:p>
          <a:p>
            <a:r>
              <a:rPr lang="en-US" dirty="0"/>
              <a:t>The model of the vehicle is commonly the fourth and/or fifth character.</a:t>
            </a:r>
          </a:p>
          <a:p>
            <a:r>
              <a:rPr lang="en-US" dirty="0"/>
              <a:t>The eighth character is often the engine code. (Some engines cannot be determined by the </a:t>
            </a:r>
            <a:r>
              <a:rPr lang="en-US" spc="0" baseline="0" dirty="0"/>
              <a:t>V I </a:t>
            </a:r>
            <a:r>
              <a:rPr lang="en-US" spc="0" dirty="0"/>
              <a:t>N</a:t>
            </a:r>
            <a:r>
              <a:rPr lang="en-US" dirty="0"/>
              <a:t>.)</a:t>
            </a:r>
          </a:p>
          <a:p>
            <a:r>
              <a:rPr lang="en-US" dirty="0"/>
              <a:t>The tenth character represents the model year (</a:t>
            </a:r>
            <a:r>
              <a:rPr lang="en-US" spc="0" baseline="0" dirty="0"/>
              <a:t>M </a:t>
            </a:r>
            <a:r>
              <a:rPr lang="en-US" spc="0" dirty="0"/>
              <a:t>Y</a:t>
            </a:r>
            <a:r>
              <a:rPr lang="en-US" dirty="0"/>
              <a:t>) on all vehicles</a:t>
            </a:r>
          </a:p>
        </p:txBody>
      </p:sp>
    </p:spTree>
    <p:extLst>
      <p:ext uri="{BB962C8B-B14F-4D97-AF65-F5344CB8AC3E}">
        <p14:creationId xmlns:p14="http://schemas.microsoft.com/office/powerpoint/2010/main" val="404954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E2E486C-63B0-BA1F-B2C0-E158DE462356}"/>
              </a:ext>
            </a:extLst>
          </p:cNvPr>
          <p:cNvSpPr>
            <a:spLocks noGrp="1"/>
          </p:cNvSpPr>
          <p:nvPr>
            <p:ph type="body" idx="1"/>
          </p:nvPr>
        </p:nvSpPr>
        <p:spPr/>
        <p:txBody>
          <a:bodyPr/>
          <a:lstStyle/>
          <a:p>
            <a:r>
              <a:rPr lang="en-US" dirty="0"/>
              <a:t>Vehicle Identification</a:t>
            </a:r>
          </a:p>
          <a:p>
            <a:r>
              <a:rPr lang="en-US" dirty="0"/>
              <a:t>The tenth character represents the model year (</a:t>
            </a:r>
            <a:r>
              <a:rPr lang="en-US" spc="0" baseline="0" dirty="0"/>
              <a:t>M </a:t>
            </a:r>
            <a:r>
              <a:rPr lang="en-US" spc="0" dirty="0"/>
              <a:t>Y</a:t>
            </a:r>
            <a:r>
              <a:rPr lang="en-US" dirty="0"/>
              <a:t>) on all vehicles. ● </a:t>
            </a:r>
            <a:r>
              <a:rPr lang="en-US" b="1" dirty="0"/>
              <a:t>SEE CHART 1.3.</a:t>
            </a:r>
          </a:p>
        </p:txBody>
      </p:sp>
    </p:spTree>
    <p:extLst>
      <p:ext uri="{BB962C8B-B14F-4D97-AF65-F5344CB8AC3E}">
        <p14:creationId xmlns:p14="http://schemas.microsoft.com/office/powerpoint/2010/main" val="1065851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705154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55189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 </a:t>
            </a: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Vehicle Safety Certification Label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is attached to the left side pillar post on the rearward-facing section of the left front door.</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This label indicates the month and year of manufacture, the (</a:t>
            </a:r>
            <a:r>
              <a:rPr lang="en-US" sz="1200" b="0" i="0" u="none" strike="noStrike" cap="none" spc="0" baseline="0" dirty="0">
                <a:solidFill>
                  <a:schemeClr val="dk1"/>
                </a:solidFill>
                <a:latin typeface="Arial" panose="020B0604020202020204" pitchFamily="34" charset="0"/>
                <a:ea typeface="Arial"/>
                <a:cs typeface="Arial" panose="020B0604020202020204" pitchFamily="34" charset="0"/>
                <a:sym typeface="Arial"/>
              </a:rPr>
              <a:t>V I </a:t>
            </a:r>
            <a:r>
              <a:rPr lang="en-US" sz="1200" b="0" i="0" u="none" strike="noStrike" cap="none" spc="0" dirty="0">
                <a:solidFill>
                  <a:schemeClr val="dk1"/>
                </a:solidFill>
                <a:latin typeface="Arial" panose="020B0604020202020204" pitchFamily="34" charset="0"/>
                <a:ea typeface="Arial"/>
                <a:cs typeface="Arial" panose="020B0604020202020204" pitchFamily="34" charset="0"/>
                <a:sym typeface="Arial"/>
              </a:rPr>
              <a:t>N</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as well as the </a:t>
            </a:r>
            <a:r>
              <a:rPr lang="en-US" sz="1200" b="0" i="0" u="none" strike="noStrike" cap="none" spc="0" baseline="0" dirty="0">
                <a:solidFill>
                  <a:schemeClr val="dk1"/>
                </a:solidFill>
                <a:latin typeface="Arial" panose="020B0604020202020204" pitchFamily="34" charset="0"/>
                <a:ea typeface="Arial"/>
                <a:cs typeface="Arial" panose="020B0604020202020204" pitchFamily="34" charset="0"/>
                <a:sym typeface="Arial"/>
              </a:rPr>
              <a:t>G V W </a:t>
            </a:r>
            <a:r>
              <a:rPr lang="en-US" sz="1200" b="0" i="0" u="none" strike="noStrike" cap="none" spc="0" dirty="0">
                <a:solidFill>
                  <a:schemeClr val="dk1"/>
                </a:solidFill>
                <a:latin typeface="Arial" panose="020B0604020202020204" pitchFamily="34" charset="0"/>
                <a:ea typeface="Arial"/>
                <a:cs typeface="Arial" panose="020B0604020202020204" pitchFamily="34" charset="0"/>
                <a:sym typeface="Arial"/>
              </a:rPr>
              <a:t>R</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and </a:t>
            </a:r>
            <a:r>
              <a:rPr lang="en-US" sz="1200" b="0" i="0" u="none" strike="noStrike" cap="none" spc="0" baseline="0" dirty="0">
                <a:solidFill>
                  <a:schemeClr val="dk1"/>
                </a:solidFill>
                <a:latin typeface="Arial" panose="020B0604020202020204" pitchFamily="34" charset="0"/>
                <a:ea typeface="Arial"/>
                <a:cs typeface="Arial" panose="020B0604020202020204" pitchFamily="34" charset="0"/>
                <a:sym typeface="Arial"/>
              </a:rPr>
              <a:t>G A W </a:t>
            </a:r>
            <a:r>
              <a:rPr lang="en-US" sz="1200" b="0" i="0" u="none" strike="noStrike" cap="none" spc="0" dirty="0">
                <a:solidFill>
                  <a:schemeClr val="dk1"/>
                </a:solidFill>
                <a:latin typeface="Arial" panose="020B0604020202020204" pitchFamily="34" charset="0"/>
                <a:ea typeface="Arial"/>
                <a:cs typeface="Arial" panose="020B0604020202020204" pitchFamily="34" charset="0"/>
                <a:sym typeface="Arial"/>
              </a:rPr>
              <a:t>R</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Gross vehicle weight rating (</a:t>
            </a:r>
            <a:r>
              <a:rPr lang="en-US" sz="1200" b="0" i="0" u="none" strike="noStrike" cap="none" spc="0" baseline="0" dirty="0">
                <a:solidFill>
                  <a:schemeClr val="dk1"/>
                </a:solidFill>
                <a:latin typeface="Arial" panose="020B0604020202020204" pitchFamily="34" charset="0"/>
                <a:ea typeface="Arial"/>
                <a:cs typeface="Arial" panose="020B0604020202020204" pitchFamily="34" charset="0"/>
                <a:sym typeface="Arial"/>
              </a:rPr>
              <a:t>G V W </a:t>
            </a:r>
            <a:r>
              <a:rPr lang="en-US" sz="1200" b="0" i="0" u="none" strike="noStrike" cap="none" spc="0" dirty="0">
                <a:solidFill>
                  <a:schemeClr val="dk1"/>
                </a:solidFill>
                <a:latin typeface="Arial" panose="020B0604020202020204" pitchFamily="34" charset="0"/>
                <a:ea typeface="Arial"/>
                <a:cs typeface="Arial" panose="020B0604020202020204" pitchFamily="34" charset="0"/>
                <a:sym typeface="Arial"/>
              </a:rPr>
              <a:t>R</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maximum (upper limit) weight of a vehicle as specified by the vehicle manufacturer.</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This is important to know if hauling a heavy load, such as in a truck or </a:t>
            </a:r>
            <a:r>
              <a:rPr lang="en-US" sz="1200" b="0" i="0" u="none" strike="noStrike" cap="none" spc="0" baseline="0" dirty="0">
                <a:solidFill>
                  <a:schemeClr val="dk1"/>
                </a:solidFill>
                <a:latin typeface="Arial" panose="020B0604020202020204" pitchFamily="34" charset="0"/>
                <a:ea typeface="Arial"/>
                <a:cs typeface="Arial" panose="020B0604020202020204" pitchFamily="34" charset="0"/>
                <a:sym typeface="Arial"/>
              </a:rPr>
              <a:t>S U </a:t>
            </a:r>
            <a:r>
              <a:rPr lang="en-US" sz="1200" b="0" i="0" u="none" strike="noStrike" cap="none" spc="0" dirty="0">
                <a:solidFill>
                  <a:schemeClr val="dk1"/>
                </a:solidFill>
                <a:latin typeface="Arial" panose="020B0604020202020204" pitchFamily="34" charset="0"/>
                <a:ea typeface="Arial"/>
                <a:cs typeface="Arial" panose="020B0604020202020204" pitchFamily="34" charset="0"/>
                <a:sym typeface="Arial"/>
              </a:rPr>
              <a:t>V</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Gross axle weight rating (</a:t>
            </a:r>
            <a:r>
              <a:rPr lang="en-US" sz="1200" b="0" i="0" u="none" strike="noStrike" cap="none" spc="0" baseline="0" dirty="0">
                <a:solidFill>
                  <a:schemeClr val="dk1"/>
                </a:solidFill>
                <a:latin typeface="Arial" panose="020B0604020202020204" pitchFamily="34" charset="0"/>
                <a:ea typeface="Arial"/>
                <a:cs typeface="Arial" panose="020B0604020202020204" pitchFamily="34" charset="0"/>
                <a:sym typeface="Arial"/>
              </a:rPr>
              <a:t>G A W </a:t>
            </a:r>
            <a:r>
              <a:rPr lang="en-US" sz="1200" b="0" i="0" u="none" strike="noStrike" cap="none" spc="0" dirty="0">
                <a:solidFill>
                  <a:schemeClr val="dk1"/>
                </a:solidFill>
                <a:latin typeface="Arial" panose="020B0604020202020204" pitchFamily="34" charset="0"/>
                <a:ea typeface="Arial"/>
                <a:cs typeface="Arial" panose="020B0604020202020204" pitchFamily="34" charset="0"/>
                <a:sym typeface="Arial"/>
              </a:rPr>
              <a:t>R</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maximum weight that an axle can support is usually followed by “</a:t>
            </a:r>
            <a:r>
              <a:rPr lang="en-US" sz="1200" b="0" i="0" u="none" strike="noStrike" cap="none" spc="0" baseline="0" dirty="0">
                <a:solidFill>
                  <a:schemeClr val="dk1"/>
                </a:solidFill>
                <a:latin typeface="Arial" panose="020B0604020202020204" pitchFamily="34" charset="0"/>
                <a:ea typeface="Arial"/>
                <a:cs typeface="Arial" panose="020B0604020202020204" pitchFamily="34" charset="0"/>
                <a:sym typeface="Arial"/>
              </a:rPr>
              <a:t>F </a:t>
            </a:r>
            <a:r>
              <a:rPr lang="en-US" sz="1200" b="0" i="0" u="none" strike="noStrike" cap="none" spc="-100" baseline="0" dirty="0">
                <a:solidFill>
                  <a:schemeClr val="dk1"/>
                </a:solidFill>
                <a:latin typeface="Arial" panose="020B0604020202020204" pitchFamily="34" charset="0"/>
                <a:ea typeface="Arial"/>
                <a:cs typeface="Arial" panose="020B0604020202020204" pitchFamily="34" charset="0"/>
                <a:sym typeface="Arial"/>
              </a:rPr>
              <a:t>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R” for front axle and “</a:t>
            </a:r>
            <a:r>
              <a:rPr lang="en-US" sz="1200" b="0" i="0" u="none" strike="noStrike" cap="none" spc="0" baseline="0" dirty="0">
                <a:solidFill>
                  <a:schemeClr val="dk1"/>
                </a:solidFill>
                <a:latin typeface="Arial" panose="020B0604020202020204" pitchFamily="34" charset="0"/>
                <a:ea typeface="Arial"/>
                <a:cs typeface="Arial" panose="020B0604020202020204" pitchFamily="34" charset="0"/>
                <a:sym typeface="Arial"/>
              </a:rPr>
              <a:t>R </a:t>
            </a:r>
            <a:r>
              <a:rPr lang="en-US" sz="1200" b="0" i="0" u="none" strike="noStrike" cap="none" spc="0" dirty="0">
                <a:solidFill>
                  <a:schemeClr val="dk1"/>
                </a:solidFill>
                <a:latin typeface="Arial" panose="020B0604020202020204" pitchFamily="34" charset="0"/>
                <a:ea typeface="Arial"/>
                <a:cs typeface="Arial" panose="020B0604020202020204" pitchFamily="34" charset="0"/>
                <a:sym typeface="Arial"/>
              </a:rPr>
              <a:t>Cruse</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for rear axle.</a:t>
            </a:r>
          </a:p>
          <a:p>
            <a:pPr marL="0" marR="0" lvl="0" indent="0" algn="l" rtl="0">
              <a:lnSpc>
                <a:spcPct val="100000"/>
              </a:lnSpc>
              <a:spcBef>
                <a:spcPts val="0"/>
              </a:spcBef>
              <a:spcAft>
                <a:spcPts val="0"/>
              </a:spcAft>
              <a:buClr>
                <a:schemeClr val="dk1"/>
              </a:buClr>
              <a:buSzPct val="100000"/>
              <a:buFont typeface="Arial" panose="020B0604020202020204" pitchFamily="34" charset="0"/>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dirty="0">
                <a:solidFill>
                  <a:srgbClr val="000000"/>
                </a:solidFill>
                <a:effectLst/>
                <a:latin typeface="Arial" panose="020B0604020202020204" pitchFamily="34" charset="0"/>
                <a:cs typeface="Arial" panose="020B0604020202020204" pitchFamily="34" charset="0"/>
              </a:rPr>
              <a:t>The text reads as follows:</a:t>
            </a:r>
            <a:br>
              <a:rPr lang="en-US" sz="1200" b="0" i="0" u="none" strike="noStrike" dirty="0">
                <a:solidFill>
                  <a:srgbClr val="000000"/>
                </a:solidFill>
                <a:effectLst/>
                <a:latin typeface="Arial" panose="020B0604020202020204" pitchFamily="34" charset="0"/>
                <a:cs typeface="Arial" panose="020B0604020202020204" pitchFamily="34" charset="0"/>
              </a:rPr>
            </a:br>
            <a:r>
              <a:rPr lang="en-US" sz="1200" b="0" i="0" u="none" strike="noStrike" dirty="0">
                <a:solidFill>
                  <a:srgbClr val="000000"/>
                </a:solidFill>
                <a:effectLst/>
                <a:latin typeface="Arial" panose="020B0604020202020204" pitchFamily="34" charset="0"/>
                <a:cs typeface="Arial" panose="020B0604020202020204" pitchFamily="34" charset="0"/>
              </a:rPr>
              <a:t>Date: 04 slash 15; G V W R: 2395 kilograms (5280 pounds).</a:t>
            </a:r>
            <a:br>
              <a:rPr lang="en-US" sz="1200" b="0" i="0" u="none" strike="noStrike" dirty="0">
                <a:solidFill>
                  <a:srgbClr val="000000"/>
                </a:solidFill>
                <a:effectLst/>
                <a:latin typeface="Arial" panose="020B0604020202020204" pitchFamily="34" charset="0"/>
                <a:cs typeface="Arial" panose="020B0604020202020204" pitchFamily="34" charset="0"/>
              </a:rPr>
            </a:br>
            <a:r>
              <a:rPr lang="en-US" sz="1200" b="0" i="0" u="none" strike="noStrike" dirty="0">
                <a:solidFill>
                  <a:srgbClr val="000000"/>
                </a:solidFill>
                <a:effectLst/>
                <a:latin typeface="Arial" panose="020B0604020202020204" pitchFamily="34" charset="0"/>
                <a:cs typeface="Arial" panose="020B0604020202020204" pitchFamily="34" charset="0"/>
              </a:rPr>
              <a:t>Details of Front G A W R are as follows:</a:t>
            </a:r>
            <a:br>
              <a:rPr lang="en-US" sz="1200" b="0" i="0" u="none" strike="noStrike" dirty="0">
                <a:solidFill>
                  <a:srgbClr val="000000"/>
                </a:solidFill>
                <a:effectLst/>
                <a:latin typeface="Arial" panose="020B0604020202020204" pitchFamily="34" charset="0"/>
                <a:cs typeface="Arial" panose="020B0604020202020204" pitchFamily="34" charset="0"/>
              </a:rPr>
            </a:br>
            <a:r>
              <a:rPr lang="en-US" sz="1200" b="0" i="0" u="none" strike="noStrike" dirty="0">
                <a:solidFill>
                  <a:srgbClr val="000000"/>
                </a:solidFill>
                <a:effectLst/>
                <a:latin typeface="Arial" panose="020B0604020202020204" pitchFamily="34" charset="0"/>
                <a:cs typeface="Arial" panose="020B0604020202020204" pitchFamily="34" charset="0"/>
              </a:rPr>
              <a:t>1232 kilograms (2716 pounds) with; 215 slash 55 R 16 X L 97 H, Tires; 16 by 6.5 joules R I M S; at 280 kilo Pascal slash 41 P S I cold. </a:t>
            </a:r>
            <a:br>
              <a:rPr lang="en-US" sz="1200" b="0" i="0" u="none" strike="noStrike" dirty="0">
                <a:solidFill>
                  <a:srgbClr val="000000"/>
                </a:solidFill>
                <a:effectLst/>
                <a:latin typeface="Arial" panose="020B0604020202020204" pitchFamily="34" charset="0"/>
                <a:cs typeface="Arial" panose="020B0604020202020204" pitchFamily="34" charset="0"/>
              </a:rPr>
            </a:br>
            <a:r>
              <a:rPr lang="en-US" sz="1200" b="0" i="0" u="none" strike="noStrike" dirty="0">
                <a:solidFill>
                  <a:srgbClr val="000000"/>
                </a:solidFill>
                <a:effectLst/>
                <a:latin typeface="Arial" panose="020B0604020202020204" pitchFamily="34" charset="0"/>
                <a:cs typeface="Arial" panose="020B0604020202020204" pitchFamily="34" charset="0"/>
              </a:rPr>
              <a:t>Details of Rear G A W R are as follows:</a:t>
            </a:r>
            <a:br>
              <a:rPr lang="en-US" sz="1200" b="0" i="0" u="none" strike="noStrike" dirty="0">
                <a:solidFill>
                  <a:srgbClr val="000000"/>
                </a:solidFill>
                <a:effectLst/>
                <a:latin typeface="Arial" panose="020B0604020202020204" pitchFamily="34" charset="0"/>
                <a:cs typeface="Arial" panose="020B0604020202020204" pitchFamily="34" charset="0"/>
              </a:rPr>
            </a:br>
            <a:r>
              <a:rPr lang="en-US" sz="1200" b="0" i="0" u="none" strike="noStrike" dirty="0">
                <a:solidFill>
                  <a:srgbClr val="000000"/>
                </a:solidFill>
                <a:effectLst/>
                <a:latin typeface="Arial" panose="020B0604020202020204" pitchFamily="34" charset="0"/>
                <a:cs typeface="Arial" panose="020B0604020202020204" pitchFamily="34" charset="0"/>
              </a:rPr>
              <a:t>1232 kilograms (2716 pounds) with; 215 slash 55 R 16 X L 97 H, Tires; 16 by 6.5 joules R I M S; at 300 kilo Pascal slash 44 P S I cold.</a:t>
            </a:r>
            <a:br>
              <a:rPr lang="en-US" sz="1200" b="0" i="0" u="none" strike="noStrike" dirty="0">
                <a:solidFill>
                  <a:srgbClr val="000000"/>
                </a:solidFill>
                <a:effectLst/>
                <a:latin typeface="Arial" panose="020B0604020202020204" pitchFamily="34" charset="0"/>
                <a:cs typeface="Arial" panose="020B0604020202020204" pitchFamily="34" charset="0"/>
              </a:rPr>
            </a:br>
            <a:r>
              <a:rPr lang="en-US" sz="1200" b="0" i="0" u="none" strike="noStrike" dirty="0">
                <a:solidFill>
                  <a:srgbClr val="000000"/>
                </a:solidFill>
                <a:effectLst/>
                <a:latin typeface="Arial" panose="020B0604020202020204" pitchFamily="34" charset="0"/>
                <a:cs typeface="Arial" panose="020B0604020202020204" pitchFamily="34" charset="0"/>
              </a:rPr>
              <a:t>This vehicle conforms to all applicable federal motor vehicle safety and theft prevention standards in effect on the date of manufacture shown above. Below are details of V I N; type (truck), a bar code, and other details.</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061226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Vehicle Emissions Control Information</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vehicle emissions control information (</a:t>
            </a:r>
            <a:r>
              <a:rPr lang="en-US" sz="1200" b="0" i="0" u="none" strike="noStrike" cap="none" spc="0" baseline="0" dirty="0">
                <a:solidFill>
                  <a:schemeClr val="dk1"/>
                </a:solidFill>
                <a:latin typeface="Arial" panose="020B0604020202020204" pitchFamily="34" charset="0"/>
                <a:ea typeface="Arial"/>
                <a:cs typeface="Arial" panose="020B0604020202020204" pitchFamily="34" charset="0"/>
                <a:sym typeface="Arial"/>
              </a:rPr>
              <a:t>V E C </a:t>
            </a:r>
            <a:r>
              <a:rPr lang="en-US" sz="1200" b="0" i="0" u="none" strike="noStrike" cap="none" spc="0" dirty="0">
                <a:solidFill>
                  <a:schemeClr val="dk1"/>
                </a:solidFill>
                <a:latin typeface="Arial" panose="020B0604020202020204" pitchFamily="34" charset="0"/>
                <a:ea typeface="Arial"/>
                <a:cs typeface="Arial" panose="020B0604020202020204" pitchFamily="34" charset="0"/>
                <a:sym typeface="Arial"/>
              </a:rPr>
              <a:t>I</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label under the hood of the vehicle shows informative settings and emission hose routing information. </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a:t>
            </a:r>
            <a:r>
              <a:rPr lang="en-US" sz="1200" b="0" i="0" u="none" strike="noStrike" cap="none" spc="0" baseline="0" dirty="0">
                <a:solidFill>
                  <a:schemeClr val="dk1"/>
                </a:solidFill>
                <a:latin typeface="Arial" panose="020B0604020202020204" pitchFamily="34" charset="0"/>
                <a:ea typeface="Arial"/>
                <a:cs typeface="Arial" panose="020B0604020202020204" pitchFamily="34" charset="0"/>
                <a:sym typeface="Arial"/>
              </a:rPr>
              <a:t>V E C </a:t>
            </a:r>
            <a:r>
              <a:rPr lang="en-US" sz="1200" b="0" i="0" u="none" strike="noStrike" cap="none" spc="0" dirty="0">
                <a:solidFill>
                  <a:schemeClr val="dk1"/>
                </a:solidFill>
                <a:latin typeface="Arial" panose="020B0604020202020204" pitchFamily="34" charset="0"/>
                <a:ea typeface="Arial"/>
                <a:cs typeface="Arial" panose="020B0604020202020204" pitchFamily="34" charset="0"/>
                <a:sym typeface="Arial"/>
              </a:rPr>
              <a:t>I</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label (sticker) can be located on the bottom side of the hood, the radiator fan shroud, the radiator core support, or the strut towers.</a:t>
            </a:r>
          </a:p>
          <a:p>
            <a:pPr marL="0" marR="0" lvl="0" indent="0" algn="l" rtl="0">
              <a:lnSpc>
                <a:spcPct val="100000"/>
              </a:lnSpc>
              <a:spcBef>
                <a:spcPts val="0"/>
              </a:spcBef>
              <a:spcAft>
                <a:spcPts val="0"/>
              </a:spcAft>
              <a:buClr>
                <a:schemeClr val="dk1"/>
              </a:buClr>
              <a:buSzPct val="100000"/>
              <a:buFont typeface="Arial" panose="020B0604020202020204" pitchFamily="34" charset="0"/>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dirty="0">
                <a:solidFill>
                  <a:srgbClr val="000000"/>
                </a:solidFill>
                <a:effectLst/>
                <a:latin typeface="Arial" panose="020B0604020202020204" pitchFamily="34" charset="0"/>
                <a:cs typeface="Arial" panose="020B0604020202020204" pitchFamily="34" charset="0"/>
              </a:rPr>
              <a:t>The logo of the Ford Motor Company is present at the top right corner of the decal. The name of the company is given along with the words” vehicle emission control information.” The next words in the decal are “conforms to regulations 2021 M Y.” The words “U.S. E P A: T 3 B 1 2 5 L D V” is given. Under that, “C A O B D II, fuel: gasoline” is given. The next words are “California: U L E V 1 2 5 P C. Under that “C A O B D II, fuel: gasoline” is given. There are other numbers given in the decal.</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718881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1046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1181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35</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Content</a:t>
            </a:r>
          </a:p>
          <a:p>
            <a:r>
              <a:rPr lang="en-US" dirty="0"/>
              <a:t>The owner’s manual is the instructional booklet that comes with every new vehicle and includes important</a:t>
            </a:r>
          </a:p>
          <a:p>
            <a:r>
              <a:rPr lang="en-US" dirty="0"/>
              <a:t>information. Most owners’ manuals contain all or most of the following information:</a:t>
            </a:r>
          </a:p>
          <a:p>
            <a:pPr marL="228600" indent="-228600">
              <a:buFont typeface="+mj-lt"/>
              <a:buAutoNum type="arabicPeriod"/>
            </a:pPr>
            <a:r>
              <a:rPr lang="en-US" dirty="0"/>
              <a:t>Meaning of instrument panel warning symbols</a:t>
            </a:r>
          </a:p>
          <a:p>
            <a:pPr marL="228600" indent="-228600">
              <a:buFont typeface="+mj-lt"/>
              <a:buAutoNum type="arabicPeriod"/>
            </a:pPr>
            <a:r>
              <a:rPr lang="en-US" dirty="0"/>
              <a:t>How to reset the maintenance reminder light </a:t>
            </a:r>
          </a:p>
          <a:p>
            <a:pPr marL="228600" indent="-228600">
              <a:buFont typeface="+mj-lt"/>
              <a:buAutoNum type="arabicPeriod"/>
            </a:pPr>
            <a:r>
              <a:rPr lang="en-US" dirty="0"/>
              <a:t>Specifications, including viscosity of oil needed and number of quarts (liters)</a:t>
            </a:r>
          </a:p>
          <a:p>
            <a:pPr marL="228600" indent="-228600">
              <a:buFont typeface="+mj-lt"/>
              <a:buAutoNum type="arabicPeriod"/>
            </a:pPr>
            <a:r>
              <a:rPr lang="en-US" dirty="0"/>
              <a:t>Maintenance schedule for all fluids, including coolant, brake fluid, automatic transmission fluid, and differential fluid</a:t>
            </a:r>
          </a:p>
          <a:p>
            <a:pPr marL="228600" indent="-228600">
              <a:buFont typeface="+mj-lt"/>
              <a:buAutoNum type="arabicPeriod"/>
            </a:pPr>
            <a:r>
              <a:rPr lang="en-US" dirty="0"/>
              <a:t>Warnings about improper operation, such as towing in overdrive</a:t>
            </a:r>
          </a:p>
          <a:p>
            <a:pPr marL="228600" indent="-228600">
              <a:buFont typeface="+mj-lt"/>
              <a:buAutoNum type="arabicPeriod"/>
            </a:pPr>
            <a:r>
              <a:rPr lang="en-US" dirty="0"/>
              <a:t>The explanation of various gear ranges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7747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AE72351-6795-A4AE-4796-FBBF6B360C1C}"/>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switches are grouped under the heading “pressure”. One switch is labeled as “Apple CarPlay” with the play symbol inside the letter C. Another switch is labeled as “Owner’s Manual” with the letter of small “i” inside the icon of an open book. A yellow arrow points to this icon. The next switch is labeled as “Blocks” with the icon of building blocks. The next switch has an icon with the letters, t, i, l, e, and s.</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2842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Purpose of Service Information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Service information is needed to correctly service or repair vehicles because it contains all of the specifications, as well as the specified procedures to follow when servicing or repairing a vehicle.</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Factory Service Information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Until the 1990s, most service information was found in paper manuals called service manuals or shop manuals.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More recently, the manufacturer provides this information in a digital format.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The most comprehensive and accurate service information is the service information from the vehicle manufacturer.</a:t>
            </a:r>
          </a:p>
          <a:p>
            <a:pPr marL="0" indent="0">
              <a:buFontTx/>
              <a:buNone/>
            </a:pPr>
            <a:endParaRPr lang="en-US" b="1" dirty="0">
              <a:latin typeface="Arial" panose="020B0604020202020204" pitchFamily="34" charset="0"/>
              <a:cs typeface="Arial" panose="020B0604020202020204" pitchFamily="34" charset="0"/>
            </a:endParaRPr>
          </a:p>
          <a:p>
            <a:pPr marL="0" indent="0">
              <a:buFontTx/>
              <a:buNone/>
            </a:pPr>
            <a:r>
              <a:rPr lang="en-US" b="1" dirty="0">
                <a:latin typeface="Arial" panose="020B0604020202020204" pitchFamily="34" charset="0"/>
                <a:cs typeface="Arial" panose="020B0604020202020204" pitchFamily="34" charset="0"/>
              </a:rPr>
              <a:t>Tech Tip: Print It Out</a:t>
            </a:r>
          </a:p>
          <a:p>
            <a:r>
              <a:rPr lang="en-US" sz="1200" b="0" i="0" u="none" strike="noStrike" baseline="0" dirty="0">
                <a:solidFill>
                  <a:srgbClr val="231F20"/>
                </a:solidFill>
                <a:latin typeface="Arial" panose="020B0604020202020204" pitchFamily="34" charset="0"/>
                <a:cs typeface="Arial" panose="020B0604020202020204" pitchFamily="34" charset="0"/>
              </a:rPr>
              <a:t>It is often a benefit to have the written instructions or schematics (wiring diagrams) at the vehicle while diagnosing or performing a repair. The advantage of electronic service information is that the material can be printed out and taken to the vehicle for easy</a:t>
            </a:r>
          </a:p>
          <a:p>
            <a:pPr marR="56520"/>
            <a:r>
              <a:rPr lang="en-US" sz="1200" b="0" i="0" u="none" strike="noStrike" baseline="0" dirty="0">
                <a:solidFill>
                  <a:srgbClr val="231F20"/>
                </a:solidFill>
                <a:latin typeface="Arial" panose="020B0604020202020204" pitchFamily="34" charset="0"/>
                <a:cs typeface="Arial" panose="020B0604020202020204" pitchFamily="34" charset="0"/>
              </a:rPr>
              <a:t>access. This also allows the service technician to write or draw on the printed copy, which can be a big help when performing tests, such as electrical system measurements. The schematic can be color-coded to show where there should be voltage and where a ground should be detected. These notes can then be used to document the test results on the work order.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9007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Aftermarket Service Information</a:t>
            </a:r>
          </a:p>
          <a:p>
            <a:pPr marL="171450" indent="-171450">
              <a:buFont typeface="Arial" panose="020B0604020202020204" pitchFamily="34" charset="0"/>
              <a:buChar char="•"/>
            </a:pPr>
            <a:r>
              <a:rPr lang="en-US" dirty="0"/>
              <a:t>While factory service manuals cover just one year and one or more models of the same vehicle, most aftermarket service manuals cover multiple years and/or models in one manual. </a:t>
            </a:r>
          </a:p>
          <a:p>
            <a:pPr marL="171450" indent="-171450">
              <a:buFont typeface="Arial" panose="020B0604020202020204" pitchFamily="34" charset="0"/>
              <a:buChar char="•"/>
            </a:pPr>
            <a:r>
              <a:rPr lang="en-US" dirty="0"/>
              <a:t>Paper service manuals had the following disadvantages:</a:t>
            </a:r>
          </a:p>
          <a:p>
            <a:pPr marL="171450" indent="-171450">
              <a:buFont typeface="Arial" panose="020B0604020202020204" pitchFamily="34" charset="0"/>
              <a:buChar char="•"/>
            </a:pPr>
            <a:r>
              <a:rPr lang="en-US" dirty="0"/>
              <a:t>Required a lot of storage space</a:t>
            </a:r>
          </a:p>
          <a:p>
            <a:pPr marL="171450" indent="-171450">
              <a:buFont typeface="Arial" panose="020B0604020202020204" pitchFamily="34" charset="0"/>
              <a:buChar char="•"/>
            </a:pPr>
            <a:r>
              <a:rPr lang="en-US" dirty="0"/>
              <a:t>The pages would become dirty from handling</a:t>
            </a:r>
          </a:p>
          <a:p>
            <a:pPr marL="171450" indent="-171450">
              <a:buFont typeface="Arial" panose="020B0604020202020204" pitchFamily="34" charset="0"/>
              <a:buChar char="•"/>
            </a:pPr>
            <a:r>
              <a:rPr lang="en-US" dirty="0"/>
              <a:t>Difficult to use at the vehicle or to make copies from the thick manuals</a:t>
            </a:r>
          </a:p>
          <a:p>
            <a:pPr marL="171450" indent="-171450">
              <a:buFont typeface="Arial" panose="020B0604020202020204" pitchFamily="34" charset="0"/>
              <a:buChar char="•"/>
            </a:pPr>
            <a:r>
              <a:rPr lang="en-US" dirty="0"/>
              <a:t>Paper service manuals were replaced with electronic service information that came on </a:t>
            </a:r>
            <a:r>
              <a:rPr lang="en-US" spc="-100" baseline="0" dirty="0"/>
              <a:t>C  D  </a:t>
            </a:r>
            <a:r>
              <a:rPr lang="en-US" dirty="0"/>
              <a:t>s and then </a:t>
            </a:r>
            <a:r>
              <a:rPr lang="en-US" spc="0" baseline="0" dirty="0"/>
              <a:t>D V D </a:t>
            </a:r>
            <a:r>
              <a:rPr lang="en-US" dirty="0"/>
              <a:t>s, before becoming available on the Internet.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5110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5D93BA8-1CFE-31F1-FEF4-E1982CFA4B8A}"/>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icon of a page is shown followed by the word “acknowledgment.” Another icon of a page is followed by the words “essential notes before proceeding.” The next seven headings have the icon of a closed book. The titles of the seven are engine; drive train; brake system; wheels, tires, steering, and suspension; electrical accessories, instruments, and gauges, and climate control.</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005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Technical Service Bulletins</a:t>
            </a:r>
          </a:p>
          <a:p>
            <a:pPr marL="171450" indent="-171450">
              <a:buFont typeface="Arial" panose="020B0604020202020204" pitchFamily="34" charset="0"/>
              <a:buChar char="•"/>
            </a:pPr>
            <a:r>
              <a:rPr lang="en-US" dirty="0">
                <a:solidFill>
                  <a:schemeClr val="tx1"/>
                </a:solidFill>
              </a:rPr>
              <a:t>A technical service bulletin (</a:t>
            </a:r>
            <a:r>
              <a:rPr lang="en-US" spc="0" baseline="0" dirty="0">
                <a:solidFill>
                  <a:schemeClr val="tx1"/>
                </a:solidFill>
              </a:rPr>
              <a:t>T S </a:t>
            </a:r>
            <a:r>
              <a:rPr lang="en-US" spc="0" dirty="0">
                <a:solidFill>
                  <a:schemeClr val="tx1"/>
                </a:solidFill>
              </a:rPr>
              <a:t>B</a:t>
            </a:r>
            <a:r>
              <a:rPr lang="en-US" dirty="0">
                <a:solidFill>
                  <a:schemeClr val="tx1"/>
                </a:solidFill>
              </a:rPr>
              <a:t>) is issued by the vehicle manufacturer to notify service technicians of a potential problem or other critical information. </a:t>
            </a:r>
          </a:p>
          <a:p>
            <a:pPr marL="171450" indent="-171450">
              <a:buFont typeface="Arial" panose="020B0604020202020204" pitchFamily="34" charset="0"/>
              <a:buChar char="•"/>
            </a:pPr>
            <a:r>
              <a:rPr lang="en-US" dirty="0">
                <a:solidFill>
                  <a:schemeClr val="tx1"/>
                </a:solidFill>
              </a:rPr>
              <a:t>The </a:t>
            </a:r>
            <a:r>
              <a:rPr lang="en-US" spc="0" baseline="0" dirty="0">
                <a:solidFill>
                  <a:schemeClr val="tx1"/>
                </a:solidFill>
              </a:rPr>
              <a:t>T S </a:t>
            </a:r>
            <a:r>
              <a:rPr lang="en-US" spc="0" dirty="0">
                <a:solidFill>
                  <a:schemeClr val="tx1"/>
                </a:solidFill>
              </a:rPr>
              <a:t>B </a:t>
            </a:r>
            <a:r>
              <a:rPr lang="en-US" dirty="0">
                <a:solidFill>
                  <a:schemeClr val="tx1"/>
                </a:solidFill>
              </a:rPr>
              <a:t>may include diagnostic procedures and the necessary corrective action. </a:t>
            </a:r>
          </a:p>
          <a:p>
            <a:pPr marL="171450" indent="-171450">
              <a:buFont typeface="Arial" panose="020B0604020202020204" pitchFamily="34" charset="0"/>
              <a:buChar char="•"/>
            </a:pPr>
            <a:r>
              <a:rPr lang="en-US" spc="0" baseline="0" dirty="0">
                <a:solidFill>
                  <a:schemeClr val="tx1"/>
                </a:solidFill>
              </a:rPr>
              <a:t>T S B </a:t>
            </a:r>
            <a:r>
              <a:rPr lang="en-US" spc="0" dirty="0">
                <a:solidFill>
                  <a:schemeClr val="tx1"/>
                </a:solidFill>
              </a:rPr>
              <a:t>s </a:t>
            </a:r>
            <a:r>
              <a:rPr lang="en-US" dirty="0">
                <a:solidFill>
                  <a:schemeClr val="tx1"/>
                </a:solidFill>
              </a:rPr>
              <a:t>are not an authorization for repair or a guarantee to correct a concern.</a:t>
            </a:r>
          </a:p>
          <a:p>
            <a:pPr marL="171450" indent="-171450">
              <a:buFont typeface="Arial" panose="020B0604020202020204" pitchFamily="34" charset="0"/>
              <a:buChar char="•"/>
            </a:pPr>
            <a:r>
              <a:rPr lang="en-US" spc="0" baseline="0" dirty="0">
                <a:solidFill>
                  <a:schemeClr val="tx1"/>
                </a:solidFill>
              </a:rPr>
              <a:t>T S B </a:t>
            </a:r>
            <a:r>
              <a:rPr lang="en-US" spc="0" dirty="0">
                <a:solidFill>
                  <a:schemeClr val="tx1"/>
                </a:solidFill>
              </a:rPr>
              <a:t>s </a:t>
            </a:r>
            <a:r>
              <a:rPr lang="en-US" dirty="0">
                <a:solidFill>
                  <a:schemeClr val="tx1"/>
                </a:solidFill>
              </a:rPr>
              <a:t>are designed for dealership technicians, but are republished by aftermarket companies and made available along with other service information to shops and vehicle repair facilities.</a:t>
            </a:r>
          </a:p>
          <a:p>
            <a:r>
              <a:rPr lang="en-US" b="1" dirty="0">
                <a:solidFill>
                  <a:schemeClr val="tx1"/>
                </a:solidFill>
              </a:rPr>
              <a:t>Recalls and Campaigns</a:t>
            </a:r>
          </a:p>
          <a:p>
            <a:pPr marL="171450" indent="-171450">
              <a:buFont typeface="Arial" panose="020B0604020202020204" pitchFamily="34" charset="0"/>
              <a:buChar char="•"/>
            </a:pPr>
            <a:r>
              <a:rPr lang="en-US" dirty="0">
                <a:solidFill>
                  <a:schemeClr val="tx1"/>
                </a:solidFill>
              </a:rPr>
              <a:t>A campaign is typically issued when a manufacturer wants to improve a product’s performance or increase the customer’s satisfaction.</a:t>
            </a:r>
          </a:p>
          <a:p>
            <a:pPr marL="171450" indent="-171450">
              <a:buFont typeface="Arial" panose="020B0604020202020204" pitchFamily="34" charset="0"/>
              <a:buChar char="•"/>
            </a:pPr>
            <a:r>
              <a:rPr lang="en-US" dirty="0">
                <a:solidFill>
                  <a:schemeClr val="tx1"/>
                </a:solidFill>
              </a:rPr>
              <a:t>If the campaign involves a safety or emissions concern, it is considered a recall. </a:t>
            </a:r>
          </a:p>
          <a:p>
            <a:pPr marL="171450" indent="-171450">
              <a:buFont typeface="Arial" panose="020B0604020202020204" pitchFamily="34" charset="0"/>
              <a:buChar char="•"/>
            </a:pPr>
            <a:r>
              <a:rPr lang="en-US" dirty="0">
                <a:solidFill>
                  <a:schemeClr val="tx1"/>
                </a:solidFill>
              </a:rPr>
              <a:t>A recall can occur when either the manufacturer or the National Highway Traffic Safety Administration (</a:t>
            </a:r>
            <a:r>
              <a:rPr lang="en-US" spc="0" baseline="0" dirty="0">
                <a:solidFill>
                  <a:schemeClr val="tx1"/>
                </a:solidFill>
              </a:rPr>
              <a:t>N H T S </a:t>
            </a:r>
            <a:r>
              <a:rPr lang="en-US" spc="0" dirty="0">
                <a:solidFill>
                  <a:schemeClr val="tx1"/>
                </a:solidFill>
              </a:rPr>
              <a:t>A</a:t>
            </a:r>
            <a:r>
              <a:rPr lang="en-US" dirty="0">
                <a:solidFill>
                  <a:schemeClr val="tx1"/>
                </a:solidFill>
              </a:rPr>
              <a:t>) determines there is a concern.</a:t>
            </a:r>
          </a:p>
          <a:p>
            <a:pPr marL="171450" indent="-171450">
              <a:buFont typeface="Arial" panose="020B0604020202020204" pitchFamily="34" charset="0"/>
              <a:buChar char="•"/>
            </a:pPr>
            <a:r>
              <a:rPr lang="en-US" spc="-100" baseline="0" dirty="0">
                <a:solidFill>
                  <a:schemeClr val="tx1"/>
                </a:solidFill>
              </a:rPr>
              <a:t>N  H  T  S  </a:t>
            </a:r>
            <a:r>
              <a:rPr lang="en-US" dirty="0">
                <a:solidFill>
                  <a:schemeClr val="tx1"/>
                </a:solidFill>
              </a:rPr>
              <a:t>A WEB SITE</a:t>
            </a:r>
            <a:r>
              <a:rPr lang="en-US" baseline="0" dirty="0">
                <a:solidFill>
                  <a:schemeClr val="tx1"/>
                </a:solidFill>
              </a:rPr>
              <a:t> FOR RECALLS: </a:t>
            </a:r>
            <a:r>
              <a:rPr lang="en-US" dirty="0">
                <a:solidFill>
                  <a:schemeClr val="tx1"/>
                </a:solidFill>
                <a:hlinkClick r:id="rId3">
                  <a:extLst>
                    <a:ext uri="{A12FA001-AC4F-418D-AE19-62706E023703}">
                      <ahyp:hlinkClr xmlns:ahyp="http://schemas.microsoft.com/office/drawing/2018/hyperlinkcolor" val="tx"/>
                    </a:ext>
                  </a:extLst>
                </a:hlinkClick>
              </a:rPr>
              <a:t>Check for Recalls: Vehicle, Car Seat, Tire, Equipment | </a:t>
            </a:r>
            <a:r>
              <a:rPr lang="en-US" baseline="0" dirty="0">
                <a:solidFill>
                  <a:schemeClr val="tx1"/>
                </a:solidFill>
                <a:hlinkClick r:id="rId3">
                  <a:extLst>
                    <a:ext uri="{A12FA001-AC4F-418D-AE19-62706E023703}">
                      <ahyp:hlinkClr xmlns:ahyp="http://schemas.microsoft.com/office/drawing/2018/hyperlinkcolor" val="tx"/>
                    </a:ext>
                  </a:extLst>
                </a:hlinkClick>
              </a:rPr>
              <a:t>N H T S A</a:t>
            </a:r>
            <a:endParaRPr lang="en-US" baseline="0" dirty="0">
              <a:solidFill>
                <a:schemeClr val="tx1"/>
              </a:solidFil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01321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8/6/2023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922682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059719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878059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image" Target="../media/image1.jpg"/><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1"/>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88" r:id="rId3"/>
    <p:sldLayoutId id="2147483689" r:id="rId4"/>
    <p:sldLayoutId id="2147483690" r:id="rId5"/>
    <p:sldLayoutId id="2147483681" r:id="rId6"/>
    <p:sldLayoutId id="2147483676" r:id="rId7"/>
    <p:sldLayoutId id="2147483677" r:id="rId8"/>
    <p:sldLayoutId id="2147483678" r:id="rId9"/>
    <p:sldLayoutId id="2147483687" r:id="rId10"/>
    <p:sldLayoutId id="2147483679" r:id="rId11"/>
    <p:sldLayoutId id="2147483671" r:id="rId12"/>
    <p:sldLayoutId id="2147483673" r:id="rId13"/>
    <p:sldLayoutId id="2147483670" r:id="rId14"/>
    <p:sldLayoutId id="2147483669" r:id="rId15"/>
    <p:sldLayoutId id="2147483655" r:id="rId16"/>
    <p:sldLayoutId id="2147483691" r:id="rId17"/>
    <p:sldLayoutId id="2147483692" r:id="rId18"/>
    <p:sldLayoutId id="214748369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6.wmf"/></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14.w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jameshalderman.com/a0_vid_lib_page/" TargetMode="External"/><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hyperlink" Target="https://jameshalderman.com/a0_anim_lib_pag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220505"/>
            <a:ext cx="8229600" cy="1144347"/>
          </a:xfrm>
        </p:spPr>
        <p:txBody>
          <a:bodyPr lIns="0" tIns="18000" rIns="0" bIns="18000" anchor="ctr" anchorCtr="0">
            <a:spAutoFit/>
          </a:bodyPr>
          <a:lstStyle/>
          <a:p>
            <a:r>
              <a:rPr lang="en-US" dirty="0"/>
              <a:t>Automatic Transmissions and Transaxles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1443848"/>
            <a:ext cx="1802525" cy="344128"/>
          </a:xfrm>
        </p:spPr>
        <p:txBody>
          <a:bodyPr wrap="square" lIns="0" tIns="18000" rIns="0" bIns="18000" anchor="ctr" anchorCtr="0">
            <a:spAutoFit/>
          </a:bodyPr>
          <a:lstStyle/>
          <a:p>
            <a:r>
              <a:rPr lang="en-US" dirty="0"/>
              <a:t>Eighth Edition</a:t>
            </a:r>
          </a:p>
        </p:txBody>
      </p:sp>
      <p:pic>
        <p:nvPicPr>
          <p:cNvPr id="8" name="Picture 7" descr="Front Cover: Automatic Transmissions and Transaxles Eighth Edition by James D. Halderman">
            <a:extLst>
              <a:ext uri="{FF2B5EF4-FFF2-40B4-BE49-F238E27FC236}">
                <a16:creationId xmlns:a16="http://schemas.microsoft.com/office/drawing/2014/main" id="{5F7D4B1E-FD96-B5D4-9403-757DA61316A2}"/>
              </a:ext>
            </a:extLst>
          </p:cNvPr>
          <p:cNvPicPr>
            <a:picLocks noChangeAspect="1"/>
          </p:cNvPicPr>
          <p:nvPr/>
        </p:nvPicPr>
        <p:blipFill>
          <a:blip r:embed="rId3"/>
          <a:stretch>
            <a:fillRect/>
          </a:stretch>
        </p:blipFill>
        <p:spPr>
          <a:xfrm>
            <a:off x="492147" y="1910887"/>
            <a:ext cx="3456432" cy="4425696"/>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2068228"/>
            <a:ext cx="1690777" cy="498016"/>
          </a:xfrm>
        </p:spPr>
        <p:txBody>
          <a:bodyPr wrap="square" lIns="0" tIns="18000" rIns="0" bIns="18000" anchor="ctr" anchorCtr="0">
            <a:spAutoFit/>
          </a:bodyPr>
          <a:lstStyle/>
          <a:p>
            <a:pPr marL="0"/>
            <a:r>
              <a:rPr lang="en-US" dirty="0"/>
              <a:t>Chapter 1</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2714460"/>
            <a:ext cx="4106170" cy="1052014"/>
          </a:xfrm>
        </p:spPr>
        <p:txBody>
          <a:bodyPr wrap="square" lIns="0" tIns="18000" rIns="0" bIns="18000" anchor="ctr" anchorCtr="0">
            <a:spAutoFit/>
          </a:bodyPr>
          <a:lstStyle/>
          <a:p>
            <a:pPr marL="0"/>
            <a:r>
              <a:rPr lang="en-US" dirty="0"/>
              <a:t>Service Information, Work Orders, and Vehicle Identification</a:t>
            </a:r>
          </a:p>
        </p:txBody>
      </p:sp>
      <p:pic>
        <p:nvPicPr>
          <p:cNvPr id="7" name="Picture 33" descr="Pearson Logo">
            <a:extLst>
              <a:ext uri="{FF2B5EF4-FFF2-40B4-BE49-F238E27FC236}">
                <a16:creationId xmlns:a16="http://schemas.microsoft.com/office/drawing/2014/main" id="{EA1B5E4A-04A3-3E30-9087-45C820C5502D}"/>
              </a:ext>
            </a:extLst>
          </p:cNvPr>
          <p:cNvPicPr>
            <a:picLocks noChangeAspect="1"/>
          </p:cNvPicPr>
          <p:nvPr/>
        </p:nvPicPr>
        <p:blipFill>
          <a:blip r:embed="rId4"/>
          <a:stretch>
            <a:fillRect/>
          </a:stretch>
        </p:blipFill>
        <p:spPr>
          <a:xfrm>
            <a:off x="484654" y="6439463"/>
            <a:ext cx="986560" cy="310866"/>
          </a:xfrm>
          <a:prstGeom prst="rect">
            <a:avLst/>
          </a:prstGeom>
          <a:noFill/>
          <a:ln>
            <a:noFill/>
          </a:ln>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0" tIns="18000" rIns="0" bIns="18000" anchor="ctr" anchorCtr="0">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Recalls and Campaigns</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124991"/>
            <a:ext cx="8215747" cy="2483175"/>
          </a:xfrm>
        </p:spPr>
        <p:txBody>
          <a:bodyPr wrap="square" lIns="0" tIns="18000" rIns="0" bIns="18000" anchor="ctr" anchorCtr="0">
            <a:spAutoFit/>
          </a:bodyPr>
          <a:lstStyle/>
          <a:p>
            <a:pPr marL="342900" indent="-342900">
              <a:spcBef>
                <a:spcPts val="600"/>
              </a:spcBef>
            </a:pPr>
            <a:r>
              <a:rPr lang="en-US" sz="2400" dirty="0">
                <a:solidFill>
                  <a:schemeClr val="tx1"/>
                </a:solidFill>
              </a:rPr>
              <a:t>Recalls and Campaigns</a:t>
            </a:r>
          </a:p>
          <a:p>
            <a:pPr marL="829818" lvl="1" indent="-342900"/>
            <a:r>
              <a:rPr lang="en-US" sz="2400" dirty="0">
                <a:solidFill>
                  <a:schemeClr val="tx1"/>
                </a:solidFill>
              </a:rPr>
              <a:t>Campaign issued when a manufacturer wants to improve performance or increase satisfaction.</a:t>
            </a:r>
          </a:p>
          <a:p>
            <a:pPr marL="829818" lvl="1" indent="-342900"/>
            <a:r>
              <a:rPr lang="en-US" sz="2400" dirty="0">
                <a:solidFill>
                  <a:schemeClr val="tx1"/>
                </a:solidFill>
              </a:rPr>
              <a:t>Safety or emissions concern, it is considered a recall. </a:t>
            </a:r>
          </a:p>
          <a:p>
            <a:pPr marL="829818" lvl="1" indent="-342900"/>
            <a:r>
              <a:rPr lang="en-US" sz="2400" dirty="0">
                <a:solidFill>
                  <a:schemeClr val="tx1"/>
                </a:solidFill>
              </a:rPr>
              <a:t>Recall occurs when either manufacturer or </a:t>
            </a:r>
            <a:r>
              <a:rPr lang="en-US" sz="2400" spc="-300" dirty="0">
                <a:solidFill>
                  <a:schemeClr val="tx1"/>
                </a:solidFill>
              </a:rPr>
              <a:t>N H T S </a:t>
            </a:r>
            <a:r>
              <a:rPr lang="en-US" sz="2400" dirty="0">
                <a:solidFill>
                  <a:schemeClr val="tx1"/>
                </a:solidFill>
              </a:rPr>
              <a:t>A determines there is a concern.</a:t>
            </a:r>
          </a:p>
        </p:txBody>
      </p:sp>
    </p:spTree>
    <p:extLst>
      <p:ext uri="{BB962C8B-B14F-4D97-AF65-F5344CB8AC3E}">
        <p14:creationId xmlns:p14="http://schemas.microsoft.com/office/powerpoint/2010/main" val="2001946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Work Order </a:t>
            </a:r>
            <a:r>
              <a:rPr lang="en-US" sz="2800" dirty="0"/>
              <a:t>(1 of 3)</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984005"/>
            <a:ext cx="8215747" cy="3645032"/>
          </a:xfrm>
        </p:spPr>
        <p:txBody>
          <a:bodyPr wrap="square" lIns="0" tIns="18000" rIns="0" bIns="18000" anchor="ctr" anchorCtr="0">
            <a:spAutoFit/>
          </a:bodyPr>
          <a:lstStyle/>
          <a:p>
            <a:pPr marL="342900" indent="-342900">
              <a:spcBef>
                <a:spcPts val="600"/>
              </a:spcBef>
            </a:pPr>
            <a:r>
              <a:rPr lang="en-US" sz="2400" dirty="0">
                <a:solidFill>
                  <a:schemeClr val="tx1"/>
                </a:solidFill>
              </a:rPr>
              <a:t>Service Advisor Documentation</a:t>
            </a:r>
          </a:p>
          <a:p>
            <a:pPr marL="829818" lvl="1" indent="-342900"/>
            <a:r>
              <a:rPr lang="en-US" sz="2400" dirty="0">
                <a:solidFill>
                  <a:schemeClr val="tx1"/>
                </a:solidFill>
              </a:rPr>
              <a:t>Work order or repair order (</a:t>
            </a:r>
            <a:r>
              <a:rPr lang="en-US" sz="2400" spc="-300" dirty="0">
                <a:solidFill>
                  <a:schemeClr val="tx1"/>
                </a:solidFill>
              </a:rPr>
              <a:t>R </a:t>
            </a:r>
            <a:r>
              <a:rPr lang="en-US" sz="2400" dirty="0">
                <a:solidFill>
                  <a:schemeClr val="tx1"/>
                </a:solidFill>
              </a:rPr>
              <a:t>O), is a legal document </a:t>
            </a:r>
          </a:p>
          <a:p>
            <a:pPr marL="829818" lvl="1" indent="-342900"/>
            <a:r>
              <a:rPr lang="en-US" sz="2400" dirty="0">
                <a:solidFill>
                  <a:schemeClr val="tx1"/>
                </a:solidFill>
              </a:rPr>
              <a:t>Signed by vehicle owner or his/her representative. </a:t>
            </a:r>
          </a:p>
          <a:p>
            <a:pPr marL="829818" lvl="1" indent="-342900"/>
            <a:r>
              <a:rPr lang="en-US" sz="2400" dirty="0">
                <a:solidFill>
                  <a:schemeClr val="tx1"/>
                </a:solidFill>
              </a:rPr>
              <a:t>Service advisor completes </a:t>
            </a:r>
            <a:r>
              <a:rPr lang="en-US" sz="2400" spc="-300" dirty="0">
                <a:solidFill>
                  <a:schemeClr val="tx1"/>
                </a:solidFill>
              </a:rPr>
              <a:t>R </a:t>
            </a:r>
            <a:r>
              <a:rPr lang="en-US" sz="2400" dirty="0">
                <a:solidFill>
                  <a:schemeClr val="tx1"/>
                </a:solidFill>
              </a:rPr>
              <a:t>O info:</a:t>
            </a:r>
          </a:p>
          <a:p>
            <a:pPr marL="1229868" lvl="2" indent="-342900"/>
            <a:r>
              <a:rPr lang="en-US" sz="2400" dirty="0">
                <a:solidFill>
                  <a:schemeClr val="tx1"/>
                </a:solidFill>
              </a:rPr>
              <a:t>Make, model, year color and </a:t>
            </a:r>
            <a:r>
              <a:rPr lang="en-US" sz="2400" spc="-300" dirty="0">
                <a:solidFill>
                  <a:schemeClr val="tx1"/>
                </a:solidFill>
              </a:rPr>
              <a:t>V I </a:t>
            </a:r>
            <a:r>
              <a:rPr lang="en-US" sz="2400" dirty="0">
                <a:solidFill>
                  <a:schemeClr val="tx1"/>
                </a:solidFill>
              </a:rPr>
              <a:t>N</a:t>
            </a:r>
          </a:p>
          <a:p>
            <a:pPr marL="1229868" lvl="2" indent="-342900"/>
            <a:r>
              <a:rPr lang="en-US" sz="2400" dirty="0">
                <a:solidFill>
                  <a:schemeClr val="tx1"/>
                </a:solidFill>
              </a:rPr>
              <a:t>Contact information</a:t>
            </a:r>
          </a:p>
          <a:p>
            <a:pPr marL="1229868" lvl="2" indent="-342900"/>
            <a:r>
              <a:rPr lang="en-US" sz="2400" dirty="0">
                <a:solidFill>
                  <a:schemeClr val="tx1"/>
                </a:solidFill>
              </a:rPr>
              <a:t>Date of service and person who wrote it</a:t>
            </a:r>
          </a:p>
          <a:p>
            <a:pPr marL="1229868" lvl="2" indent="-342900"/>
            <a:r>
              <a:rPr lang="en-US" sz="2400" dirty="0">
                <a:solidFill>
                  <a:schemeClr val="tx1"/>
                </a:solidFill>
              </a:rPr>
              <a:t>Estimate amount and list of requested work</a:t>
            </a:r>
          </a:p>
        </p:txBody>
      </p:sp>
    </p:spTree>
    <p:extLst>
      <p:ext uri="{BB962C8B-B14F-4D97-AF65-F5344CB8AC3E}">
        <p14:creationId xmlns:p14="http://schemas.microsoft.com/office/powerpoint/2010/main" val="3772590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Work Order </a:t>
            </a:r>
            <a:r>
              <a:rPr lang="en-US" sz="2800" dirty="0"/>
              <a:t>(2 of 3)</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9189"/>
            <a:ext cx="8215747" cy="3083340"/>
          </a:xfrm>
        </p:spPr>
        <p:txBody>
          <a:bodyPr wrap="square" lIns="0" tIns="18000" rIns="0" bIns="18000" anchor="ctr" anchorCtr="0">
            <a:spAutoFit/>
          </a:bodyPr>
          <a:lstStyle/>
          <a:p>
            <a:pPr marL="342900" indent="-342900">
              <a:spcBef>
                <a:spcPts val="600"/>
              </a:spcBef>
            </a:pPr>
            <a:r>
              <a:rPr lang="en-US" sz="2400" dirty="0">
                <a:solidFill>
                  <a:schemeClr val="tx1"/>
                </a:solidFill>
              </a:rPr>
              <a:t>Service Technician Documentation</a:t>
            </a:r>
          </a:p>
          <a:p>
            <a:pPr marL="829818" lvl="1" indent="-342900"/>
            <a:r>
              <a:rPr lang="en-US" sz="2400" dirty="0">
                <a:solidFill>
                  <a:schemeClr val="tx1"/>
                </a:solidFill>
              </a:rPr>
              <a:t>Technician perform services and repairs</a:t>
            </a:r>
          </a:p>
          <a:p>
            <a:pPr marL="829818" lvl="1" indent="-342900"/>
            <a:r>
              <a:rPr lang="en-US" sz="2400" dirty="0">
                <a:solidFill>
                  <a:schemeClr val="tx1"/>
                </a:solidFill>
              </a:rPr>
              <a:t>Document work order for accuracy </a:t>
            </a:r>
          </a:p>
          <a:p>
            <a:pPr marL="829818" lvl="1" indent="-342900"/>
            <a:r>
              <a:rPr lang="en-US" sz="2400" dirty="0">
                <a:solidFill>
                  <a:schemeClr val="tx1"/>
                </a:solidFill>
              </a:rPr>
              <a:t>Service tools were used such as:</a:t>
            </a:r>
          </a:p>
          <a:p>
            <a:pPr marL="1229868" lvl="2" indent="-342900"/>
            <a:r>
              <a:rPr lang="en-US" sz="2400" dirty="0">
                <a:solidFill>
                  <a:schemeClr val="tx1"/>
                </a:solidFill>
              </a:rPr>
              <a:t>Verified customer concern by what means </a:t>
            </a:r>
          </a:p>
          <a:p>
            <a:pPr marL="1229868" lvl="2" indent="-342900"/>
            <a:r>
              <a:rPr lang="en-US" sz="2400" dirty="0">
                <a:solidFill>
                  <a:schemeClr val="tx1"/>
                </a:solidFill>
              </a:rPr>
              <a:t>Looked for stored </a:t>
            </a:r>
            <a:r>
              <a:rPr lang="en-US" sz="2400" spc="-300" dirty="0">
                <a:solidFill>
                  <a:schemeClr val="tx1"/>
                </a:solidFill>
              </a:rPr>
              <a:t>D T </a:t>
            </a:r>
            <a:r>
              <a:rPr lang="en-US" sz="2400" dirty="0">
                <a:solidFill>
                  <a:schemeClr val="tx1"/>
                </a:solidFill>
              </a:rPr>
              <a:t>C &amp; note it</a:t>
            </a:r>
          </a:p>
          <a:p>
            <a:pPr marL="1229868" lvl="2" indent="-342900"/>
            <a:r>
              <a:rPr lang="en-US" sz="2400" dirty="0">
                <a:solidFill>
                  <a:schemeClr val="tx1"/>
                </a:solidFill>
              </a:rPr>
              <a:t>Performed a visual inspection of components</a:t>
            </a:r>
          </a:p>
        </p:txBody>
      </p:sp>
    </p:spTree>
    <p:extLst>
      <p:ext uri="{BB962C8B-B14F-4D97-AF65-F5344CB8AC3E}">
        <p14:creationId xmlns:p14="http://schemas.microsoft.com/office/powerpoint/2010/main" val="3158348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7444"/>
            <a:ext cx="8229600" cy="590349"/>
          </a:xfrm>
        </p:spPr>
        <p:txBody>
          <a:bodyPr lIns="0" tIns="18000" rIns="0" bIns="18000" anchor="ctr" anchorCtr="0">
            <a:spAutoFit/>
          </a:bodyPr>
          <a:lstStyle/>
          <a:p>
            <a:r>
              <a:rPr lang="en-US" dirty="0"/>
              <a:t>Figure 1.3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type="body" idx="1"/>
          </p:nvPr>
        </p:nvSpPr>
        <p:spPr>
          <a:xfrm>
            <a:off x="467655" y="5227685"/>
            <a:ext cx="8229599" cy="1144347"/>
          </a:xfrm>
        </p:spPr>
        <p:txBody>
          <a:bodyPr wrap="square" lIns="0" tIns="18000" rIns="0" bIns="18000" anchor="ctr" anchorCtr="0">
            <a:spAutoFit/>
          </a:bodyPr>
          <a:lstStyle/>
          <a:p>
            <a:pPr marL="0" indent="0">
              <a:buNone/>
            </a:pPr>
            <a:r>
              <a:rPr lang="en-US" sz="2400" dirty="0">
                <a:solidFill>
                  <a:schemeClr val="tx1"/>
                </a:solidFill>
              </a:rPr>
              <a:t>A typical work order showing the customer concern and what was done to correct the issue. Electronic work orders include all of the same required information.</a:t>
            </a:r>
          </a:p>
        </p:txBody>
      </p:sp>
      <p:pic>
        <p:nvPicPr>
          <p:cNvPr id="5" name="Picture 4" descr="A sample work order tilted hometown Chevrolet 100 N, Main S T.&#10;Long description is available in notes, Press F6.">
            <a:extLst>
              <a:ext uri="{FF2B5EF4-FFF2-40B4-BE49-F238E27FC236}">
                <a16:creationId xmlns:a16="http://schemas.microsoft.com/office/drawing/2014/main" id="{03279D69-BEEC-B1A0-40B0-4BE97D283F9F}"/>
              </a:ext>
            </a:extLst>
          </p:cNvPr>
          <p:cNvPicPr>
            <a:picLocks noChangeAspect="1"/>
          </p:cNvPicPr>
          <p:nvPr/>
        </p:nvPicPr>
        <p:blipFill rotWithShape="1">
          <a:blip r:embed="rId3"/>
          <a:srcRect b="4107"/>
          <a:stretch/>
        </p:blipFill>
        <p:spPr>
          <a:xfrm>
            <a:off x="1953787" y="1001189"/>
            <a:ext cx="5253677" cy="4042965"/>
          </a:xfrm>
          <a:prstGeom prst="rect">
            <a:avLst/>
          </a:prstGeom>
        </p:spPr>
      </p:pic>
    </p:spTree>
    <p:extLst>
      <p:ext uri="{BB962C8B-B14F-4D97-AF65-F5344CB8AC3E}">
        <p14:creationId xmlns:p14="http://schemas.microsoft.com/office/powerpoint/2010/main" val="3123738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Work Order </a:t>
            </a:r>
            <a:r>
              <a:rPr lang="en-US" sz="2800" dirty="0"/>
              <a:t>(3 of 3)</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4595"/>
            <a:ext cx="8215747" cy="1298235"/>
          </a:xfrm>
        </p:spPr>
        <p:txBody>
          <a:bodyPr wrap="square" lIns="0" tIns="18000" rIns="0" bIns="18000" anchor="ctr" anchorCtr="0">
            <a:spAutoFit/>
          </a:bodyPr>
          <a:lstStyle/>
          <a:p>
            <a:pPr marL="342900" indent="-342900">
              <a:spcBef>
                <a:spcPts val="600"/>
              </a:spcBef>
            </a:pPr>
            <a:r>
              <a:rPr lang="en-US" sz="2400" dirty="0">
                <a:solidFill>
                  <a:schemeClr val="tx1"/>
                </a:solidFill>
              </a:rPr>
              <a:t>Parts Documentation</a:t>
            </a:r>
          </a:p>
          <a:p>
            <a:pPr marL="829818" lvl="1" indent="-342900"/>
            <a:r>
              <a:rPr lang="en-US" sz="2400" dirty="0">
                <a:solidFill>
                  <a:schemeClr val="tx1"/>
                </a:solidFill>
              </a:rPr>
              <a:t>Parts used to make repair</a:t>
            </a:r>
          </a:p>
          <a:p>
            <a:pPr marL="829818" lvl="1" indent="-342900"/>
            <a:r>
              <a:rPr lang="en-US" sz="2400" dirty="0">
                <a:solidFill>
                  <a:schemeClr val="tx1"/>
                </a:solidFill>
              </a:rPr>
              <a:t>Part number(s) and the costs are documented </a:t>
            </a:r>
          </a:p>
        </p:txBody>
      </p:sp>
    </p:spTree>
    <p:extLst>
      <p:ext uri="{BB962C8B-B14F-4D97-AF65-F5344CB8AC3E}">
        <p14:creationId xmlns:p14="http://schemas.microsoft.com/office/powerpoint/2010/main" val="762410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Work Order Chart 1.1</a:t>
            </a:r>
          </a:p>
        </p:txBody>
      </p:sp>
      <p:graphicFrame>
        <p:nvGraphicFramePr>
          <p:cNvPr id="7" name="Table 4">
            <a:extLst>
              <a:ext uri="{FF2B5EF4-FFF2-40B4-BE49-F238E27FC236}">
                <a16:creationId xmlns:a16="http://schemas.microsoft.com/office/drawing/2014/main" id="{013B6491-3DA2-1DBD-2CF7-675679AB78D4}"/>
              </a:ext>
            </a:extLst>
          </p:cNvPr>
          <p:cNvGraphicFramePr>
            <a:graphicFrameLocks noGrp="1"/>
          </p:cNvGraphicFramePr>
          <p:nvPr>
            <p:extLst>
              <p:ext uri="{D42A27DB-BD31-4B8C-83A1-F6EECF244321}">
                <p14:modId xmlns:p14="http://schemas.microsoft.com/office/powerpoint/2010/main" val="2181508232"/>
              </p:ext>
            </p:extLst>
          </p:nvPr>
        </p:nvGraphicFramePr>
        <p:xfrm>
          <a:off x="481488" y="1074470"/>
          <a:ext cx="3443968" cy="3924840"/>
        </p:xfrm>
        <a:graphic>
          <a:graphicData uri="http://schemas.openxmlformats.org/drawingml/2006/table">
            <a:tbl>
              <a:tblPr firstRow="1" bandRow="1">
                <a:tableStyleId>{40F9630F-82C1-40B7-BC3A-925EFCFF5E92}</a:tableStyleId>
              </a:tblPr>
              <a:tblGrid>
                <a:gridCol w="1624403">
                  <a:extLst>
                    <a:ext uri="{9D8B030D-6E8A-4147-A177-3AD203B41FA5}">
                      <a16:colId xmlns:a16="http://schemas.microsoft.com/office/drawing/2014/main" val="1965988164"/>
                    </a:ext>
                  </a:extLst>
                </a:gridCol>
                <a:gridCol w="1819565">
                  <a:extLst>
                    <a:ext uri="{9D8B030D-6E8A-4147-A177-3AD203B41FA5}">
                      <a16:colId xmlns:a16="http://schemas.microsoft.com/office/drawing/2014/main" val="3493008066"/>
                    </a:ext>
                  </a:extLst>
                </a:gridCol>
              </a:tblGrid>
              <a:tr h="384876">
                <a:tc>
                  <a:txBody>
                    <a:bodyPr/>
                    <a:lstStyle/>
                    <a:p>
                      <a:r>
                        <a:rPr lang="en-US" sz="1600" b="1" i="0" u="none" strike="noStrike" cap="none" baseline="0" noProof="0" dirty="0">
                          <a:solidFill>
                            <a:schemeClr val="bg1"/>
                          </a:solidFill>
                          <a:latin typeface="Arial"/>
                          <a:ea typeface="Arial"/>
                          <a:cs typeface="Arial"/>
                          <a:sym typeface="Arial"/>
                        </a:rPr>
                        <a:t>Tenths of an Hour</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b="1" i="0" u="none" strike="noStrike" cap="none" baseline="0" noProof="0" dirty="0">
                          <a:solidFill>
                            <a:schemeClr val="bg1"/>
                          </a:solidFill>
                          <a:latin typeface="Arial"/>
                          <a:ea typeface="Arial"/>
                          <a:cs typeface="Arial"/>
                          <a:sym typeface="Arial"/>
                        </a:rPr>
                        <a:t>Number of Minutes</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851502355"/>
                  </a:ext>
                </a:extLst>
              </a:tr>
              <a:tr h="340116">
                <a:tc>
                  <a:txBody>
                    <a:bodyPr/>
                    <a:lstStyle/>
                    <a:p>
                      <a:pPr algn="l"/>
                      <a:r>
                        <a:rPr lang="en-US" sz="1600" b="0" i="0" u="none" strike="noStrike" cap="none" baseline="0" noProof="0" dirty="0">
                          <a:solidFill>
                            <a:schemeClr val="dk1"/>
                          </a:solidFill>
                          <a:latin typeface="Arial"/>
                          <a:ea typeface="Arial"/>
                          <a:cs typeface="Arial"/>
                          <a:sym typeface="Arial"/>
                        </a:rPr>
                        <a:t>0.1</a:t>
                      </a:r>
                      <a:endParaRPr lang="en-US" sz="1600" noProof="0" dirty="0"/>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l"/>
                      <a:r>
                        <a:rPr lang="en-US" sz="1600" noProof="0" dirty="0"/>
                        <a:t>6</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850337784"/>
                  </a:ext>
                </a:extLst>
              </a:tr>
              <a:tr h="340116">
                <a:tc>
                  <a:txBody>
                    <a:bodyPr/>
                    <a:lstStyle/>
                    <a:p>
                      <a:pPr algn="l"/>
                      <a:r>
                        <a:rPr lang="en-US" sz="1600" b="0" i="0" u="none" strike="noStrike" cap="none" baseline="0" noProof="0" dirty="0">
                          <a:solidFill>
                            <a:schemeClr val="dk1"/>
                          </a:solidFill>
                          <a:latin typeface="Arial"/>
                          <a:ea typeface="Arial"/>
                          <a:cs typeface="Arial"/>
                          <a:sym typeface="Arial"/>
                        </a:rPr>
                        <a:t>0.2</a:t>
                      </a:r>
                      <a:endParaRPr lang="en-US" sz="1600" noProof="0" dirty="0"/>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l"/>
                      <a:r>
                        <a:rPr lang="en-US" sz="1600" noProof="0" dirty="0"/>
                        <a:t>12</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335652351"/>
                  </a:ext>
                </a:extLst>
              </a:tr>
              <a:tr h="340116">
                <a:tc>
                  <a:txBody>
                    <a:bodyPr/>
                    <a:lstStyle/>
                    <a:p>
                      <a:pPr algn="l"/>
                      <a:r>
                        <a:rPr lang="en-US" sz="1600" b="0" i="0" u="none" strike="noStrike" cap="none" baseline="0" noProof="0" dirty="0">
                          <a:solidFill>
                            <a:schemeClr val="dk1"/>
                          </a:solidFill>
                          <a:latin typeface="Arial"/>
                          <a:ea typeface="Arial"/>
                          <a:cs typeface="Arial"/>
                          <a:sym typeface="Arial"/>
                        </a:rPr>
                        <a:t>0.3</a:t>
                      </a:r>
                      <a:endParaRPr lang="en-US" sz="1600" noProof="0" dirty="0"/>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l"/>
                      <a:r>
                        <a:rPr lang="en-US" sz="1600" noProof="0" dirty="0"/>
                        <a:t>18</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852689116"/>
                  </a:ext>
                </a:extLst>
              </a:tr>
              <a:tr h="340116">
                <a:tc>
                  <a:txBody>
                    <a:bodyPr/>
                    <a:lstStyle/>
                    <a:p>
                      <a:pPr algn="l"/>
                      <a:r>
                        <a:rPr lang="en-US" sz="1600" noProof="0" dirty="0"/>
                        <a:t>0.4</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l"/>
                      <a:r>
                        <a:rPr lang="en-US" sz="1600" noProof="0" dirty="0"/>
                        <a:t>24</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466129910"/>
                  </a:ext>
                </a:extLst>
              </a:tr>
              <a:tr h="340116">
                <a:tc>
                  <a:txBody>
                    <a:bodyPr/>
                    <a:lstStyle/>
                    <a:p>
                      <a:pPr algn="l"/>
                      <a:r>
                        <a:rPr lang="en-US" sz="1600" noProof="0" dirty="0"/>
                        <a:t>0.5</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l"/>
                      <a:r>
                        <a:rPr lang="en-US" sz="1600" noProof="0" dirty="0"/>
                        <a:t>30</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657517938"/>
                  </a:ext>
                </a:extLst>
              </a:tr>
              <a:tr h="340116">
                <a:tc>
                  <a:txBody>
                    <a:bodyPr/>
                    <a:lstStyle/>
                    <a:p>
                      <a:pPr algn="l"/>
                      <a:r>
                        <a:rPr lang="en-US" sz="1600" noProof="0" dirty="0"/>
                        <a:t>0.6</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l"/>
                      <a:r>
                        <a:rPr lang="en-US" sz="1600" noProof="0" dirty="0"/>
                        <a:t>36</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525861233"/>
                  </a:ext>
                </a:extLst>
              </a:tr>
              <a:tr h="340116">
                <a:tc>
                  <a:txBody>
                    <a:bodyPr/>
                    <a:lstStyle/>
                    <a:p>
                      <a:pPr algn="l"/>
                      <a:r>
                        <a:rPr lang="en-US" sz="1600" noProof="0" dirty="0"/>
                        <a:t>0.7</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l"/>
                      <a:r>
                        <a:rPr lang="en-US" sz="1600" noProof="0" dirty="0"/>
                        <a:t>42</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175150433"/>
                  </a:ext>
                </a:extLst>
              </a:tr>
              <a:tr h="340116">
                <a:tc>
                  <a:txBody>
                    <a:bodyPr/>
                    <a:lstStyle/>
                    <a:p>
                      <a:pPr algn="l"/>
                      <a:r>
                        <a:rPr lang="en-US" sz="1600" noProof="0" dirty="0"/>
                        <a:t>0.8</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l"/>
                      <a:r>
                        <a:rPr lang="en-US" sz="1600" noProof="0" dirty="0"/>
                        <a:t>48</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769118646"/>
                  </a:ext>
                </a:extLst>
              </a:tr>
              <a:tr h="340116">
                <a:tc>
                  <a:txBody>
                    <a:bodyPr/>
                    <a:lstStyle/>
                    <a:p>
                      <a:pPr algn="l"/>
                      <a:r>
                        <a:rPr lang="en-US" sz="1600" noProof="0" dirty="0"/>
                        <a:t>0.9</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l"/>
                      <a:r>
                        <a:rPr lang="en-US" sz="1600" noProof="0" dirty="0"/>
                        <a:t>54</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598082670"/>
                  </a:ext>
                </a:extLst>
              </a:tr>
              <a:tr h="340116">
                <a:tc>
                  <a:txBody>
                    <a:bodyPr/>
                    <a:lstStyle/>
                    <a:p>
                      <a:pPr algn="l"/>
                      <a:r>
                        <a:rPr lang="en-IN" sz="100" noProof="0" dirty="0"/>
                        <a:t>1 point 0</a:t>
                      </a:r>
                      <a:endParaRPr lang="en-US" sz="100" noProof="0" dirty="0"/>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l"/>
                      <a:r>
                        <a:rPr lang="en-US" sz="1600" noProof="0" dirty="0"/>
                        <a:t>60</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076977730"/>
                  </a:ext>
                </a:extLst>
              </a:tr>
            </a:tbl>
          </a:graphicData>
        </a:graphic>
      </p:graphicFrame>
      <p:graphicFrame>
        <p:nvGraphicFramePr>
          <p:cNvPr id="3" name="Object 2">
            <a:extLst>
              <a:ext uri="{FF2B5EF4-FFF2-40B4-BE49-F238E27FC236}">
                <a16:creationId xmlns:a16="http://schemas.microsoft.com/office/drawing/2014/main" id="{4D0F4C90-3382-9270-8F8B-C3FC58137954}"/>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884617088"/>
              </p:ext>
            </p:extLst>
          </p:nvPr>
        </p:nvGraphicFramePr>
        <p:xfrm>
          <a:off x="479714" y="4707980"/>
          <a:ext cx="317447" cy="232145"/>
        </p:xfrm>
        <a:graphic>
          <a:graphicData uri="http://schemas.openxmlformats.org/presentationml/2006/ole">
            <mc:AlternateContent xmlns:mc="http://schemas.openxmlformats.org/markup-compatibility/2006">
              <mc:Choice xmlns:v="urn:schemas-microsoft-com:vml" Requires="v">
                <p:oleObj name="Equation" r:id="rId3" imgW="241200" imgH="177480" progId="Equation.DSMT4">
                  <p:embed/>
                </p:oleObj>
              </mc:Choice>
              <mc:Fallback>
                <p:oleObj name="Equation" r:id="rId3" imgW="241200" imgH="177480" progId="Equation.DSMT4">
                  <p:embed/>
                  <p:pic>
                    <p:nvPicPr>
                      <p:cNvPr id="6" name="Object 5">
                        <a:extLst>
                          <a:ext uri="{FF2B5EF4-FFF2-40B4-BE49-F238E27FC236}">
                            <a16:creationId xmlns:a16="http://schemas.microsoft.com/office/drawing/2014/main" id="{B00D0CDA-D67D-0A7C-0C9C-EE9DA163EE17}"/>
                          </a:ext>
                        </a:extLst>
                      </p:cNvPr>
                      <p:cNvPicPr>
                        <a:picLocks noChangeAspect="1" noChangeArrowheads="1"/>
                      </p:cNvPicPr>
                      <p:nvPr/>
                    </p:nvPicPr>
                    <p:blipFill>
                      <a:blip r:embed="rId4"/>
                      <a:srcRect/>
                      <a:stretch>
                        <a:fillRect/>
                      </a:stretch>
                    </p:blipFill>
                    <p:spPr bwMode="auto">
                      <a:xfrm>
                        <a:off x="479714" y="4707980"/>
                        <a:ext cx="317447" cy="232145"/>
                      </a:xfrm>
                      <a:prstGeom prst="rect">
                        <a:avLst/>
                      </a:prstGeom>
                      <a:solidFill>
                        <a:srgbClr val="D4EAE4"/>
                      </a:solidFill>
                    </p:spPr>
                  </p:pic>
                </p:oleObj>
              </mc:Fallback>
            </mc:AlternateContent>
          </a:graphicData>
        </a:graphic>
      </p:graphicFrame>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572000" y="1039294"/>
            <a:ext cx="4124036" cy="4114391"/>
          </a:xfrm>
        </p:spPr>
        <p:txBody>
          <a:bodyPr wrap="square" lIns="0" tIns="18000" rIns="0" bIns="18000" anchor="ctr" anchorCtr="0">
            <a:spAutoFit/>
          </a:bodyPr>
          <a:lstStyle/>
          <a:p>
            <a:pPr marL="342900" indent="-342900">
              <a:spcBef>
                <a:spcPts val="600"/>
              </a:spcBef>
            </a:pPr>
            <a:r>
              <a:rPr lang="en-US" sz="2400" dirty="0">
                <a:solidFill>
                  <a:schemeClr val="tx1"/>
                </a:solidFill>
              </a:rPr>
              <a:t>Labor Time Documentation</a:t>
            </a:r>
          </a:p>
          <a:p>
            <a:pPr marL="829818" lvl="1" indent="-342900"/>
            <a:r>
              <a:rPr lang="en-US" sz="2400" dirty="0">
                <a:solidFill>
                  <a:schemeClr val="tx1"/>
                </a:solidFill>
              </a:rPr>
              <a:t>Labor time, called flat rate, is found in labor guides</a:t>
            </a:r>
          </a:p>
          <a:p>
            <a:pPr marL="829818" lvl="1" indent="-342900"/>
            <a:r>
              <a:rPr lang="en-US" sz="2400" dirty="0">
                <a:solidFill>
                  <a:schemeClr val="tx1"/>
                </a:solidFill>
              </a:rPr>
              <a:t>Service procedures &amp; time complete task.</a:t>
            </a:r>
          </a:p>
          <a:p>
            <a:pPr marL="829818" lvl="1" indent="-342900"/>
            <a:r>
              <a:rPr lang="en-US" sz="2400" dirty="0">
                <a:solidFill>
                  <a:schemeClr val="tx1"/>
                </a:solidFill>
              </a:rPr>
              <a:t>Basis for estimates</a:t>
            </a:r>
          </a:p>
          <a:p>
            <a:pPr marL="829818" lvl="1" indent="-342900"/>
            <a:r>
              <a:rPr lang="en-US" sz="2400" dirty="0">
                <a:solidFill>
                  <a:schemeClr val="tx1"/>
                </a:solidFill>
              </a:rPr>
              <a:t>Pay technicians.</a:t>
            </a:r>
          </a:p>
          <a:p>
            <a:pPr marL="829818" lvl="1" indent="-342900"/>
            <a:r>
              <a:rPr lang="en-US" sz="2400" dirty="0">
                <a:solidFill>
                  <a:schemeClr val="tx1"/>
                </a:solidFill>
              </a:rPr>
              <a:t>Some </a:t>
            </a:r>
            <a:r>
              <a:rPr lang="en-US" sz="2400" spc="-300" dirty="0">
                <a:solidFill>
                  <a:schemeClr val="tx1"/>
                </a:solidFill>
              </a:rPr>
              <a:t>T S B </a:t>
            </a:r>
            <a:r>
              <a:rPr lang="en-US" sz="2400" dirty="0">
                <a:solidFill>
                  <a:schemeClr val="tx1"/>
                </a:solidFill>
              </a:rPr>
              <a:t>s include time</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5537326"/>
            <a:ext cx="8218487" cy="775015"/>
          </a:xfrm>
        </p:spPr>
        <p:txBody>
          <a:bodyPr lIns="0" tIns="18000" rIns="0" bIns="18000" anchor="ctr" anchorCtr="0">
            <a:spAutoFit/>
          </a:bodyPr>
          <a:lstStyle/>
          <a:p>
            <a:pPr marL="342900" indent="-342900"/>
            <a:r>
              <a:rPr lang="en-US" sz="2400" dirty="0">
                <a:solidFill>
                  <a:schemeClr val="tx1"/>
                </a:solidFill>
              </a:rPr>
              <a:t>The time that is published for repair and service operations are expressed in tenths of an hour.</a:t>
            </a:r>
          </a:p>
        </p:txBody>
      </p:sp>
    </p:spTree>
    <p:extLst>
      <p:ext uri="{BB962C8B-B14F-4D97-AF65-F5344CB8AC3E}">
        <p14:creationId xmlns:p14="http://schemas.microsoft.com/office/powerpoint/2010/main" val="455932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4"/>
            <a:ext cx="8229600" cy="590349"/>
          </a:xfrm>
        </p:spPr>
        <p:txBody>
          <a:bodyPr lIns="0" tIns="18000" rIns="0" bIns="18000" anchor="ctr" anchorCtr="0">
            <a:spAutoFit/>
          </a:bodyPr>
          <a:lstStyle/>
          <a:p>
            <a:r>
              <a:rPr lang="en-US" dirty="0"/>
              <a:t>Figure 1.4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3" y="1063966"/>
            <a:ext cx="787832" cy="405683"/>
          </a:xfrm>
        </p:spPr>
        <p:txBody>
          <a:bodyPr wrap="square" lIns="0" tIns="18000" rIns="0" bIns="18000" anchor="ctr" anchorCtr="0">
            <a:spAutoFit/>
          </a:bodyPr>
          <a:lstStyle/>
          <a:p>
            <a:pPr marL="0" indent="0">
              <a:buNone/>
            </a:pPr>
            <a:r>
              <a:rPr lang="en-US" sz="2400" spc="-300" dirty="0">
                <a:solidFill>
                  <a:schemeClr val="tx1"/>
                </a:solidFill>
              </a:rPr>
              <a:t>T S B </a:t>
            </a:r>
            <a:r>
              <a:rPr lang="en-US" sz="2400" dirty="0">
                <a:solidFill>
                  <a:schemeClr val="tx1"/>
                </a:solidFill>
              </a:rPr>
              <a:t>s</a:t>
            </a:r>
          </a:p>
        </p:txBody>
      </p:sp>
      <p:pic>
        <p:nvPicPr>
          <p:cNvPr id="5" name="Picture 4" descr="A list of repair procedures is given.&#10;Long description is available in notes, Press F6.">
            <a:extLst>
              <a:ext uri="{FF2B5EF4-FFF2-40B4-BE49-F238E27FC236}">
                <a16:creationId xmlns:a16="http://schemas.microsoft.com/office/drawing/2014/main" id="{695B282E-F5D2-E229-3E44-7DE576B3D2CA}"/>
              </a:ext>
            </a:extLst>
          </p:cNvPr>
          <p:cNvPicPr>
            <a:picLocks noChangeAspect="1"/>
          </p:cNvPicPr>
          <p:nvPr/>
        </p:nvPicPr>
        <p:blipFill rotWithShape="1">
          <a:blip r:embed="rId3"/>
          <a:srcRect b="6836"/>
          <a:stretch/>
        </p:blipFill>
        <p:spPr>
          <a:xfrm>
            <a:off x="1948228" y="1457681"/>
            <a:ext cx="5261857" cy="3967174"/>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7200" y="5597506"/>
            <a:ext cx="8229600" cy="775015"/>
          </a:xfrm>
        </p:spPr>
        <p:txBody>
          <a:bodyPr lIns="0" tIns="18000" rIns="0" bIns="18000" anchor="ctr" anchorCtr="0">
            <a:spAutoFit/>
          </a:bodyPr>
          <a:lstStyle/>
          <a:p>
            <a:pPr marL="0" indent="0">
              <a:buNone/>
            </a:pPr>
            <a:r>
              <a:rPr lang="en-US" sz="2400" dirty="0"/>
              <a:t>Some technical service bulletins also include the designated flat-rate time when specifying a repair procedure.</a:t>
            </a:r>
          </a:p>
        </p:txBody>
      </p:sp>
    </p:spTree>
    <p:extLst>
      <p:ext uri="{BB962C8B-B14F-4D97-AF65-F5344CB8AC3E}">
        <p14:creationId xmlns:p14="http://schemas.microsoft.com/office/powerpoint/2010/main" val="2869802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Work Order Estimate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Work_Order_Estimate">
            <a:hlinkClick r:id="" action="ppaction://media"/>
            <a:extLst>
              <a:ext uri="{FF2B5EF4-FFF2-40B4-BE49-F238E27FC236}">
                <a16:creationId xmlns:a16="http://schemas.microsoft.com/office/drawing/2014/main" id="{400AE56A-709F-B255-87AB-2523CCFF2F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43507"/>
            <a:ext cx="9002094" cy="5063678"/>
          </a:xfrm>
          <a:prstGeom prst="rect">
            <a:avLst/>
          </a:prstGeom>
        </p:spPr>
      </p:pic>
    </p:spTree>
    <p:extLst>
      <p:ext uri="{BB962C8B-B14F-4D97-AF65-F5344CB8AC3E}">
        <p14:creationId xmlns:p14="http://schemas.microsoft.com/office/powerpoint/2010/main" val="242921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Work Order Customer Copy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Work_Order_Customer">
            <a:hlinkClick r:id="" action="ppaction://media"/>
            <a:extLst>
              <a:ext uri="{FF2B5EF4-FFF2-40B4-BE49-F238E27FC236}">
                <a16:creationId xmlns:a16="http://schemas.microsoft.com/office/drawing/2014/main" id="{6652DD1A-347C-9E49-DCB7-6080BC3E54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976" y="1112728"/>
            <a:ext cx="9010048" cy="5068152"/>
          </a:xfrm>
          <a:prstGeom prst="rect">
            <a:avLst/>
          </a:prstGeom>
        </p:spPr>
      </p:pic>
    </p:spTree>
    <p:extLst>
      <p:ext uri="{BB962C8B-B14F-4D97-AF65-F5344CB8AC3E}">
        <p14:creationId xmlns:p14="http://schemas.microsoft.com/office/powerpoint/2010/main" val="338170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Work Order Technician Copy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Work_Order_Technican">
            <a:hlinkClick r:id="" action="ppaction://media"/>
            <a:extLst>
              <a:ext uri="{FF2B5EF4-FFF2-40B4-BE49-F238E27FC236}">
                <a16:creationId xmlns:a16="http://schemas.microsoft.com/office/drawing/2014/main" id="{153B9B45-065B-118A-E409-89B3D6618A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53647"/>
            <a:ext cx="9144000" cy="5143500"/>
          </a:xfrm>
          <a:prstGeom prst="rect">
            <a:avLst/>
          </a:prstGeom>
        </p:spPr>
      </p:pic>
    </p:spTree>
    <p:extLst>
      <p:ext uri="{BB962C8B-B14F-4D97-AF65-F5344CB8AC3E}">
        <p14:creationId xmlns:p14="http://schemas.microsoft.com/office/powerpoint/2010/main" val="274966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5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 </a:t>
            </a:r>
            <a:r>
              <a:rPr lang="en-US" sz="2800" dirty="0"/>
              <a:t>(1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4588"/>
            <a:ext cx="8212347" cy="2460092"/>
          </a:xfrm>
        </p:spPr>
        <p:txBody>
          <a:bodyPr lIns="0" tIns="18000" rIns="0" bIns="18000" anchor="ctr" anchorCtr="0">
            <a:spAutoFit/>
          </a:bodyPr>
          <a:lstStyle/>
          <a:p>
            <a:pPr marL="534988" indent="-534988">
              <a:buNone/>
            </a:pPr>
            <a:r>
              <a:rPr lang="en-US" sz="2400" b="1" dirty="0">
                <a:solidFill>
                  <a:srgbClr val="007FA3"/>
                </a:solidFill>
              </a:rPr>
              <a:t>1.1</a:t>
            </a:r>
            <a:r>
              <a:rPr lang="en-US" sz="2400" dirty="0">
                <a:solidFill>
                  <a:schemeClr val="tx1"/>
                </a:solidFill>
              </a:rPr>
              <a:t> Discuss the importance of vehicle owner’s manuals, service records, and service information.</a:t>
            </a:r>
          </a:p>
          <a:p>
            <a:pPr marL="0" indent="0">
              <a:buNone/>
            </a:pPr>
            <a:r>
              <a:rPr lang="en-US" sz="2400" b="1" dirty="0">
                <a:solidFill>
                  <a:srgbClr val="007FA3"/>
                </a:solidFill>
              </a:rPr>
              <a:t>1.2</a:t>
            </a:r>
            <a:r>
              <a:rPr lang="en-US" sz="2400" dirty="0">
                <a:solidFill>
                  <a:schemeClr val="tx1"/>
                </a:solidFill>
              </a:rPr>
              <a:t> Explain the different types of service information.</a:t>
            </a:r>
          </a:p>
          <a:p>
            <a:pPr marL="0" indent="0">
              <a:buNone/>
            </a:pPr>
            <a:r>
              <a:rPr lang="en-US" sz="2400" b="1" dirty="0">
                <a:solidFill>
                  <a:srgbClr val="007FA3"/>
                </a:solidFill>
              </a:rPr>
              <a:t>1.3</a:t>
            </a:r>
            <a:r>
              <a:rPr lang="en-US" sz="2400" dirty="0">
                <a:solidFill>
                  <a:schemeClr val="tx1"/>
                </a:solidFill>
              </a:rPr>
              <a:t> Describe vehicle recalls and campaigns.</a:t>
            </a:r>
          </a:p>
          <a:p>
            <a:pPr marL="0" indent="0">
              <a:buNone/>
            </a:pPr>
            <a:r>
              <a:rPr lang="en-US" sz="2400" b="1" dirty="0">
                <a:solidFill>
                  <a:srgbClr val="007FA3"/>
                </a:solidFill>
              </a:rPr>
              <a:t>1.4</a:t>
            </a:r>
            <a:r>
              <a:rPr lang="en-US" sz="2400" dirty="0">
                <a:solidFill>
                  <a:schemeClr val="tx1"/>
                </a:solidFill>
              </a:rPr>
              <a:t> Discuss the importance of the work order.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Work Order Total Costs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Work_Order_Total_Costs">
            <a:hlinkClick r:id="" action="ppaction://media"/>
            <a:extLst>
              <a:ext uri="{FF2B5EF4-FFF2-40B4-BE49-F238E27FC236}">
                <a16:creationId xmlns:a16="http://schemas.microsoft.com/office/drawing/2014/main" id="{3ADDBF6A-1D0A-2189-73CF-262418F7CDF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20091"/>
            <a:ext cx="9144000" cy="5143500"/>
          </a:xfrm>
          <a:prstGeom prst="rect">
            <a:avLst/>
          </a:prstGeom>
        </p:spPr>
      </p:pic>
    </p:spTree>
    <p:extLst>
      <p:ext uri="{BB962C8B-B14F-4D97-AF65-F5344CB8AC3E}">
        <p14:creationId xmlns:p14="http://schemas.microsoft.com/office/powerpoint/2010/main" val="78800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6220"/>
            <a:ext cx="8212340" cy="405683"/>
          </a:xfrm>
        </p:spPr>
        <p:txBody>
          <a:bodyPr wrap="square" lIns="0" tIns="18000" rIns="0" bIns="18000" anchor="ctr" anchorCtr="0">
            <a:spAutoFit/>
          </a:bodyPr>
          <a:lstStyle/>
          <a:p>
            <a:pPr marL="342900" indent="-342900"/>
            <a:r>
              <a:rPr lang="en-US" sz="2400" dirty="0">
                <a:solidFill>
                  <a:schemeClr val="tx1"/>
                </a:solidFill>
              </a:rPr>
              <a:t>All of these are required on a Work Order: EXCEPT:</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1744132"/>
            <a:ext cx="8218487" cy="1744511"/>
          </a:xfrm>
        </p:spPr>
        <p:txBody>
          <a:bodyPr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Customer concern</a:t>
            </a:r>
          </a:p>
          <a:p>
            <a:pPr marL="486918" lvl="1" indent="0">
              <a:buNone/>
            </a:pPr>
            <a:r>
              <a:rPr lang="en-US" sz="2400" dirty="0">
                <a:solidFill>
                  <a:srgbClr val="007FA3"/>
                </a:solidFill>
              </a:rPr>
              <a:t>B.</a:t>
            </a:r>
            <a:r>
              <a:rPr lang="en-US" sz="2400" dirty="0">
                <a:solidFill>
                  <a:schemeClr val="tx1"/>
                </a:solidFill>
              </a:rPr>
              <a:t> Vehicle mileage</a:t>
            </a:r>
          </a:p>
          <a:p>
            <a:pPr marL="486918" lvl="1" indent="0">
              <a:buNone/>
            </a:pPr>
            <a:r>
              <a:rPr lang="en-US" sz="2400" dirty="0">
                <a:solidFill>
                  <a:srgbClr val="007FA3"/>
                </a:solidFill>
              </a:rPr>
              <a:t>C.</a:t>
            </a:r>
            <a:r>
              <a:rPr lang="en-US" sz="2400" dirty="0">
                <a:solidFill>
                  <a:schemeClr val="tx1"/>
                </a:solidFill>
              </a:rPr>
              <a:t> </a:t>
            </a:r>
            <a:r>
              <a:rPr lang="en-US" sz="2400" spc="-300" dirty="0">
                <a:solidFill>
                  <a:schemeClr val="tx1"/>
                </a:solidFill>
              </a:rPr>
              <a:t>V I </a:t>
            </a:r>
            <a:r>
              <a:rPr lang="en-US" sz="2400" dirty="0">
                <a:solidFill>
                  <a:schemeClr val="tx1"/>
                </a:solidFill>
              </a:rPr>
              <a:t>N</a:t>
            </a:r>
          </a:p>
          <a:p>
            <a:pPr marL="486918" lvl="1" indent="0">
              <a:buNone/>
            </a:pPr>
            <a:r>
              <a:rPr lang="en-US" sz="2400" dirty="0">
                <a:solidFill>
                  <a:srgbClr val="007FA3"/>
                </a:solidFill>
              </a:rPr>
              <a:t>D.</a:t>
            </a:r>
            <a:r>
              <a:rPr lang="en-US" sz="2400" dirty="0">
                <a:solidFill>
                  <a:schemeClr val="tx1"/>
                </a:solidFill>
              </a:rPr>
              <a:t> Engine number</a:t>
            </a:r>
          </a:p>
        </p:txBody>
      </p:sp>
    </p:spTree>
    <p:extLst>
      <p:ext uri="{BB962C8B-B14F-4D97-AF65-F5344CB8AC3E}">
        <p14:creationId xmlns:p14="http://schemas.microsoft.com/office/powerpoint/2010/main" val="3273607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6220"/>
            <a:ext cx="8212340" cy="405683"/>
          </a:xfrm>
        </p:spPr>
        <p:txBody>
          <a:bodyPr wrap="square" lIns="0" tIns="18000" rIns="0" bIns="18000" anchor="ctr" anchorCtr="0">
            <a:spAutoFit/>
          </a:bodyPr>
          <a:lstStyle/>
          <a:p>
            <a:pPr marL="342900" indent="-342900"/>
            <a:r>
              <a:rPr lang="en-US" sz="2400" dirty="0">
                <a:solidFill>
                  <a:schemeClr val="tx1"/>
                </a:solidFill>
              </a:rPr>
              <a:t>All of these are required on a Work Order: EXCEPT:</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1750145"/>
            <a:ext cx="8218487" cy="405683"/>
          </a:xfrm>
        </p:spPr>
        <p:txBody>
          <a:bodyPr lIns="0" tIns="18000" rIns="0" bIns="18000" anchor="ctr" anchorCtr="0">
            <a:spAutoFit/>
          </a:bodyPr>
          <a:lstStyle/>
          <a:p>
            <a:pPr marL="486918" lvl="1" indent="0">
              <a:buNone/>
            </a:pPr>
            <a:r>
              <a:rPr lang="en-US" sz="2400" dirty="0">
                <a:solidFill>
                  <a:srgbClr val="007FA3"/>
                </a:solidFill>
              </a:rPr>
              <a:t>D.</a:t>
            </a:r>
            <a:r>
              <a:rPr lang="en-US" sz="2400" dirty="0">
                <a:solidFill>
                  <a:schemeClr val="tx1"/>
                </a:solidFill>
              </a:rPr>
              <a:t> Engine Number</a:t>
            </a:r>
          </a:p>
        </p:txBody>
      </p:sp>
    </p:spTree>
    <p:extLst>
      <p:ext uri="{BB962C8B-B14F-4D97-AF65-F5344CB8AC3E}">
        <p14:creationId xmlns:p14="http://schemas.microsoft.com/office/powerpoint/2010/main" val="557098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Service Records</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0590"/>
            <a:ext cx="8229600" cy="2190788"/>
          </a:xfrm>
        </p:spPr>
        <p:txBody>
          <a:bodyPr wrap="square" lIns="0" tIns="18000" rIns="0" bIns="18000" anchor="ctr" anchorCtr="0">
            <a:spAutoFit/>
          </a:bodyPr>
          <a:lstStyle/>
          <a:p>
            <a:pPr marL="342900" indent="-342900">
              <a:spcBef>
                <a:spcPts val="600"/>
              </a:spcBef>
            </a:pPr>
            <a:r>
              <a:rPr lang="en-US" sz="2400" dirty="0">
                <a:solidFill>
                  <a:schemeClr val="tx1"/>
                </a:solidFill>
              </a:rPr>
              <a:t>Purpose</a:t>
            </a:r>
          </a:p>
          <a:p>
            <a:pPr marL="829818" lvl="1" indent="-342900"/>
            <a:r>
              <a:rPr lang="en-US" sz="2400" dirty="0">
                <a:solidFill>
                  <a:schemeClr val="tx1"/>
                </a:solidFill>
              </a:rPr>
              <a:t>History of service work performed on vehicle </a:t>
            </a:r>
          </a:p>
          <a:p>
            <a:pPr marL="829818" lvl="1" indent="-342900"/>
            <a:r>
              <a:rPr lang="en-US" sz="2400" dirty="0">
                <a:solidFill>
                  <a:schemeClr val="tx1"/>
                </a:solidFill>
              </a:rPr>
              <a:t>indicate reason for current problem or circuit </a:t>
            </a:r>
          </a:p>
          <a:p>
            <a:pPr marL="1229868" lvl="2" indent="-342900"/>
            <a:r>
              <a:rPr lang="en-US" sz="2400" dirty="0">
                <a:solidFill>
                  <a:schemeClr val="tx1"/>
                </a:solidFill>
              </a:rPr>
              <a:t>Previous collision repair</a:t>
            </a:r>
          </a:p>
          <a:p>
            <a:pPr marL="1229868" lvl="2" indent="-342900"/>
            <a:r>
              <a:rPr lang="en-US" sz="2400" dirty="0">
                <a:solidFill>
                  <a:schemeClr val="tx1"/>
                </a:solidFill>
              </a:rPr>
              <a:t>History of failure in same area as concern</a:t>
            </a:r>
          </a:p>
        </p:txBody>
      </p:sp>
    </p:spTree>
    <p:extLst>
      <p:ext uri="{BB962C8B-B14F-4D97-AF65-F5344CB8AC3E}">
        <p14:creationId xmlns:p14="http://schemas.microsoft.com/office/powerpoint/2010/main" val="1005617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Parts of a Vehicle</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45931"/>
            <a:ext cx="8229600" cy="2113843"/>
          </a:xfrm>
        </p:spPr>
        <p:txBody>
          <a:bodyPr wrap="square" lIns="0" tIns="18000" rIns="0" bIns="18000" anchor="ctr" anchorCtr="0">
            <a:spAutoFit/>
          </a:bodyPr>
          <a:lstStyle/>
          <a:p>
            <a:pPr marL="342900" indent="-342900">
              <a:spcBef>
                <a:spcPts val="600"/>
              </a:spcBef>
            </a:pPr>
            <a:r>
              <a:rPr lang="en-US" sz="2400" dirty="0">
                <a:solidFill>
                  <a:schemeClr val="tx1"/>
                </a:solidFill>
              </a:rPr>
              <a:t>Parts of vehicle based on location &amp; purpose of component.</a:t>
            </a:r>
          </a:p>
          <a:p>
            <a:pPr marL="342900" indent="-342900">
              <a:spcBef>
                <a:spcPts val="600"/>
              </a:spcBef>
            </a:pPr>
            <a:r>
              <a:rPr lang="en-US" sz="2400" dirty="0">
                <a:solidFill>
                  <a:schemeClr val="tx1"/>
                </a:solidFill>
              </a:rPr>
              <a:t>Left side of the vehicle—Right side of a vehicle</a:t>
            </a:r>
          </a:p>
          <a:p>
            <a:pPr marL="342900" indent="-342900">
              <a:spcBef>
                <a:spcPts val="600"/>
              </a:spcBef>
            </a:pPr>
            <a:r>
              <a:rPr lang="en-US" sz="2400" dirty="0">
                <a:solidFill>
                  <a:schemeClr val="tx1"/>
                </a:solidFill>
              </a:rPr>
              <a:t>Front and rear</a:t>
            </a:r>
          </a:p>
          <a:p>
            <a:pPr marL="342900" indent="-342900">
              <a:spcBef>
                <a:spcPts val="600"/>
              </a:spcBef>
            </a:pPr>
            <a:r>
              <a:rPr lang="en-US" sz="2400" dirty="0">
                <a:solidFill>
                  <a:schemeClr val="tx1"/>
                </a:solidFill>
              </a:rPr>
              <a:t>Front-wheel drive versus rear-wheel drive</a:t>
            </a:r>
          </a:p>
        </p:txBody>
      </p:sp>
    </p:spTree>
    <p:extLst>
      <p:ext uri="{BB962C8B-B14F-4D97-AF65-F5344CB8AC3E}">
        <p14:creationId xmlns:p14="http://schemas.microsoft.com/office/powerpoint/2010/main" val="2492175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1.5</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3108037" cy="405683"/>
          </a:xfrm>
        </p:spPr>
        <p:txBody>
          <a:bodyPr wrap="square" lIns="0" tIns="18000" rIns="0" bIns="18000" anchor="ctr" anchorCtr="0">
            <a:spAutoFit/>
          </a:bodyPr>
          <a:lstStyle/>
          <a:p>
            <a:pPr marL="0" indent="0">
              <a:buNone/>
            </a:pPr>
            <a:r>
              <a:rPr lang="en-US" sz="2400" dirty="0">
                <a:solidFill>
                  <a:schemeClr val="tx1"/>
                </a:solidFill>
              </a:rPr>
              <a:t>Vehicle Identification </a:t>
            </a:r>
          </a:p>
        </p:txBody>
      </p:sp>
      <p:pic>
        <p:nvPicPr>
          <p:cNvPr id="6" name="Picture 5" descr="The vehicle identification number (V I N) is present on the base of the windshield and on a decal inside the driver’s door.">
            <a:extLst>
              <a:ext uri="{FF2B5EF4-FFF2-40B4-BE49-F238E27FC236}">
                <a16:creationId xmlns:a16="http://schemas.microsoft.com/office/drawing/2014/main" id="{C6DF835C-B84F-7D66-714E-BF4F7BF7FACF}"/>
              </a:ext>
            </a:extLst>
          </p:cNvPr>
          <p:cNvPicPr>
            <a:picLocks noChangeAspect="1"/>
          </p:cNvPicPr>
          <p:nvPr/>
        </p:nvPicPr>
        <p:blipFill rotWithShape="1">
          <a:blip r:embed="rId3"/>
          <a:srcRect b="7408"/>
          <a:stretch/>
        </p:blipFill>
        <p:spPr>
          <a:xfrm>
            <a:off x="478906" y="1704412"/>
            <a:ext cx="3877949" cy="200221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1236" y="1042732"/>
            <a:ext cx="4114799" cy="3221839"/>
          </a:xfrm>
        </p:spPr>
        <p:txBody>
          <a:bodyPr wrap="square" lIns="0" tIns="18000" rIns="0" bIns="18000" anchor="ctr" anchorCtr="0">
            <a:spAutoFit/>
          </a:bodyPr>
          <a:lstStyle/>
          <a:p>
            <a:pPr marL="342900" indent="-342900">
              <a:spcBef>
                <a:spcPts val="600"/>
              </a:spcBef>
            </a:pPr>
            <a:r>
              <a:rPr lang="en-US" sz="2400" dirty="0"/>
              <a:t>Vehicle, engine and accessories, be properly identified. </a:t>
            </a:r>
          </a:p>
          <a:p>
            <a:pPr marL="342900" indent="-342900">
              <a:spcBef>
                <a:spcPts val="600"/>
              </a:spcBef>
            </a:pPr>
            <a:r>
              <a:rPr lang="en-US" sz="2400" dirty="0"/>
              <a:t>Make, model, and year of the vehicle.</a:t>
            </a:r>
          </a:p>
          <a:p>
            <a:pPr marL="342900" indent="-342900">
              <a:spcBef>
                <a:spcPts val="600"/>
              </a:spcBef>
            </a:pPr>
            <a:r>
              <a:rPr lang="en-US" sz="2400" dirty="0"/>
              <a:t>New model year (abbreviated </a:t>
            </a:r>
            <a:r>
              <a:rPr lang="en-US" sz="2400" spc="-300" dirty="0"/>
              <a:t>M </a:t>
            </a:r>
            <a:r>
              <a:rPr lang="en-US" sz="2400" dirty="0"/>
              <a:t>Y) </a:t>
            </a:r>
          </a:p>
          <a:p>
            <a:pPr marL="342900" indent="-342900">
              <a:spcBef>
                <a:spcPts val="600"/>
              </a:spcBef>
            </a:pPr>
            <a:r>
              <a:rPr lang="en-US" sz="2400" dirty="0"/>
              <a:t>Why </a:t>
            </a:r>
            <a:r>
              <a:rPr lang="en-US" sz="2400" spc="-300" dirty="0"/>
              <a:t>V I </a:t>
            </a:r>
            <a:r>
              <a:rPr lang="en-US" sz="2400" dirty="0"/>
              <a:t>N is important?</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167361"/>
            <a:ext cx="8220362" cy="1144347"/>
          </a:xfrm>
        </p:spPr>
        <p:txBody>
          <a:bodyPr wrap="square" lIns="0" tIns="18000" rIns="0" bIns="18000" anchor="ctr" anchorCtr="0">
            <a:spAutoFit/>
          </a:bodyPr>
          <a:lstStyle/>
          <a:p>
            <a:pPr marL="0" indent="0">
              <a:buNone/>
            </a:pPr>
            <a:r>
              <a:rPr lang="en-US" sz="2400" dirty="0"/>
              <a:t>The vehicle identification number (</a:t>
            </a:r>
            <a:r>
              <a:rPr lang="en-US" sz="2400" spc="-300" dirty="0"/>
              <a:t>V I </a:t>
            </a:r>
            <a:r>
              <a:rPr lang="en-US" sz="2400" dirty="0"/>
              <a:t>N) is visible through the base of the windshield and on a decal inside the driver’s door.</a:t>
            </a:r>
          </a:p>
        </p:txBody>
      </p:sp>
    </p:spTree>
    <p:extLst>
      <p:ext uri="{BB962C8B-B14F-4D97-AF65-F5344CB8AC3E}">
        <p14:creationId xmlns:p14="http://schemas.microsoft.com/office/powerpoint/2010/main" val="3407849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1.6</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5775" y="1058499"/>
            <a:ext cx="542925" cy="405683"/>
          </a:xfrm>
        </p:spPr>
        <p:txBody>
          <a:bodyPr wrap="square" lIns="0" tIns="18000" rIns="0" bIns="18000" anchor="ctr" anchorCtr="0">
            <a:spAutoFit/>
          </a:bodyPr>
          <a:lstStyle/>
          <a:p>
            <a:pPr marL="0" indent="0">
              <a:buNone/>
            </a:pPr>
            <a:r>
              <a:rPr lang="en-US" sz="2400" spc="-300" dirty="0">
                <a:solidFill>
                  <a:schemeClr val="tx1"/>
                </a:solidFill>
              </a:rPr>
              <a:t>V I </a:t>
            </a:r>
            <a:r>
              <a:rPr lang="en-US" sz="2400" dirty="0">
                <a:solidFill>
                  <a:schemeClr val="tx1"/>
                </a:solidFill>
              </a:rPr>
              <a:t>N</a:t>
            </a:r>
          </a:p>
        </p:txBody>
      </p:sp>
      <p:pic>
        <p:nvPicPr>
          <p:cNvPr id="8" name="Picture 7" descr="A typical V I N consists of 17 characters which may be numbers or alphabets. &#10;Long description is available in notes, Press F6.">
            <a:extLst>
              <a:ext uri="{FF2B5EF4-FFF2-40B4-BE49-F238E27FC236}">
                <a16:creationId xmlns:a16="http://schemas.microsoft.com/office/drawing/2014/main" id="{7D845162-DEE9-5E68-5246-22D71D1DA16B}"/>
              </a:ext>
            </a:extLst>
          </p:cNvPr>
          <p:cNvPicPr>
            <a:picLocks noChangeAspect="1"/>
          </p:cNvPicPr>
          <p:nvPr/>
        </p:nvPicPr>
        <p:blipFill rotWithShape="1">
          <a:blip r:embed="rId3"/>
          <a:srcRect b="6792"/>
          <a:stretch/>
        </p:blipFill>
        <p:spPr>
          <a:xfrm>
            <a:off x="1620566" y="1006038"/>
            <a:ext cx="6870023" cy="2326247"/>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51" y="3603795"/>
            <a:ext cx="8220074" cy="1298235"/>
          </a:xfrm>
        </p:spPr>
        <p:txBody>
          <a:bodyPr wrap="square" lIns="0" tIns="18000" rIns="0" bIns="18000" anchor="ctr" anchorCtr="0">
            <a:spAutoFit/>
          </a:bodyPr>
          <a:lstStyle/>
          <a:p>
            <a:pPr marL="342900" indent="-342900">
              <a:spcBef>
                <a:spcPts val="600"/>
              </a:spcBef>
            </a:pPr>
            <a:r>
              <a:rPr lang="en-US" sz="2400" dirty="0"/>
              <a:t>Vehicle Identification</a:t>
            </a:r>
          </a:p>
          <a:p>
            <a:pPr marL="829818" lvl="1" indent="-342900"/>
            <a:r>
              <a:rPr lang="en-US" sz="2400" dirty="0"/>
              <a:t>Since 1981, 17 characters</a:t>
            </a:r>
          </a:p>
          <a:p>
            <a:pPr marL="829818" lvl="1" indent="-342900"/>
            <a:r>
              <a:rPr lang="en-US" sz="2400" dirty="0"/>
              <a:t>Some constants:</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6250" y="4991459"/>
            <a:ext cx="1154589" cy="405683"/>
          </a:xfrm>
        </p:spPr>
        <p:txBody>
          <a:bodyPr wrap="square" lIns="0" tIns="18000" rIns="0" bIns="18000" anchor="ctr" anchorCtr="0">
            <a:spAutoFit/>
          </a:bodyPr>
          <a:lstStyle/>
          <a:p>
            <a:pPr marL="1229868" lvl="2" indent="-342900"/>
            <a:r>
              <a:rPr lang="en-US" sz="2400" dirty="0"/>
              <a:t>  </a:t>
            </a:r>
          </a:p>
        </p:txBody>
      </p:sp>
      <p:graphicFrame>
        <p:nvGraphicFramePr>
          <p:cNvPr id="6" name="Object 5" descr="First">
            <a:extLst>
              <a:ext uri="{FF2B5EF4-FFF2-40B4-BE49-F238E27FC236}">
                <a16:creationId xmlns:a16="http://schemas.microsoft.com/office/drawing/2014/main" id="{B00D0CDA-D67D-0A7C-0C9C-EE9DA163EE17}"/>
              </a:ext>
            </a:extLst>
          </p:cNvPr>
          <p:cNvGraphicFramePr>
            <a:graphicFrameLocks noChangeAspect="1"/>
          </p:cNvGraphicFramePr>
          <p:nvPr>
            <p:extLst>
              <p:ext uri="{D42A27DB-BD31-4B8C-83A1-F6EECF244321}">
                <p14:modId xmlns:p14="http://schemas.microsoft.com/office/powerpoint/2010/main" val="2124845254"/>
              </p:ext>
            </p:extLst>
          </p:nvPr>
        </p:nvGraphicFramePr>
        <p:xfrm>
          <a:off x="1685948" y="5019238"/>
          <a:ext cx="343836" cy="364967"/>
        </p:xfrm>
        <a:graphic>
          <a:graphicData uri="http://schemas.openxmlformats.org/presentationml/2006/ole">
            <mc:AlternateContent xmlns:mc="http://schemas.openxmlformats.org/markup-compatibility/2006">
              <mc:Choice xmlns:v="urn:schemas-microsoft-com:vml" Requires="v">
                <p:oleObj name="Equation" r:id="rId4" imgW="177480" imgH="190440" progId="Equation.DSMT4">
                  <p:embed/>
                </p:oleObj>
              </mc:Choice>
              <mc:Fallback>
                <p:oleObj name="Equation" r:id="rId4" imgW="177480" imgH="190440" progId="Equation.DSMT4">
                  <p:embed/>
                  <p:pic>
                    <p:nvPicPr>
                      <p:cNvPr id="35" name="Object 34">
                        <a:extLst>
                          <a:ext uri="{FF2B5EF4-FFF2-40B4-BE49-F238E27FC236}">
                            <a16:creationId xmlns:a16="http://schemas.microsoft.com/office/drawing/2014/main" id="{616C63DA-3E8A-FC00-20F0-D5717B6649DC}"/>
                          </a:ext>
                        </a:extLst>
                      </p:cNvPr>
                      <p:cNvPicPr>
                        <a:picLocks noChangeAspect="1" noChangeArrowheads="1"/>
                      </p:cNvPicPr>
                      <p:nvPr/>
                    </p:nvPicPr>
                    <p:blipFill>
                      <a:blip r:embed="rId5"/>
                      <a:srcRect/>
                      <a:stretch>
                        <a:fillRect/>
                      </a:stretch>
                    </p:blipFill>
                    <p:spPr bwMode="auto">
                      <a:xfrm>
                        <a:off x="1685948" y="5019238"/>
                        <a:ext cx="343836" cy="3649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ontent Placeholder 4">
            <a:extLst>
              <a:ext uri="{FF2B5EF4-FFF2-40B4-BE49-F238E27FC236}">
                <a16:creationId xmlns:a16="http://schemas.microsoft.com/office/drawing/2014/main" id="{BE770D4D-D26B-4BF2-71E4-255567B15DE1}"/>
              </a:ext>
            </a:extLst>
          </p:cNvPr>
          <p:cNvSpPr>
            <a:spLocks noGrp="1"/>
          </p:cNvSpPr>
          <p:nvPr>
            <p:ph sz="quarter" idx="17"/>
          </p:nvPr>
        </p:nvSpPr>
        <p:spPr>
          <a:xfrm>
            <a:off x="2084893" y="4997015"/>
            <a:ext cx="3400424" cy="405683"/>
          </a:xfrm>
        </p:spPr>
        <p:txBody>
          <a:bodyPr wrap="square" lIns="0" tIns="18000" rIns="0" bIns="18000" anchor="ctr" anchorCtr="0">
            <a:spAutoFit/>
          </a:bodyPr>
          <a:lstStyle/>
          <a:p>
            <a:pPr marL="0" lvl="1" indent="0">
              <a:buNone/>
            </a:pPr>
            <a:r>
              <a:rPr lang="en-US" sz="2400" dirty="0"/>
              <a:t>number/letter designates</a:t>
            </a:r>
          </a:p>
        </p:txBody>
      </p:sp>
      <p:sp>
        <p:nvSpPr>
          <p:cNvPr id="12" name="Content Placeholder 11">
            <a:extLst>
              <a:ext uri="{FF2B5EF4-FFF2-40B4-BE49-F238E27FC236}">
                <a16:creationId xmlns:a16="http://schemas.microsoft.com/office/drawing/2014/main" id="{2635490A-C811-DDFA-7EEA-99A46F450370}"/>
              </a:ext>
            </a:extLst>
          </p:cNvPr>
          <p:cNvSpPr>
            <a:spLocks noGrp="1"/>
          </p:cNvSpPr>
          <p:nvPr>
            <p:ph sz="quarter" idx="18"/>
          </p:nvPr>
        </p:nvSpPr>
        <p:spPr>
          <a:xfrm>
            <a:off x="475351" y="5497004"/>
            <a:ext cx="3139117" cy="405683"/>
          </a:xfrm>
        </p:spPr>
        <p:txBody>
          <a:bodyPr wrap="square" lIns="0" tIns="18000" rIns="0" bIns="18000" anchor="ctr" anchorCtr="0">
            <a:spAutoFit/>
          </a:bodyPr>
          <a:lstStyle/>
          <a:p>
            <a:pPr marL="829818" lvl="1" indent="-342900"/>
            <a:r>
              <a:rPr lang="en-US" sz="2400" dirty="0"/>
              <a:t>Country of origin</a:t>
            </a:r>
          </a:p>
        </p:txBody>
      </p:sp>
      <p:sp>
        <p:nvSpPr>
          <p:cNvPr id="13" name="Content Placeholder 12">
            <a:extLst>
              <a:ext uri="{FF2B5EF4-FFF2-40B4-BE49-F238E27FC236}">
                <a16:creationId xmlns:a16="http://schemas.microsoft.com/office/drawing/2014/main" id="{91C1A48F-2365-A655-9B03-0861B30AEB50}"/>
              </a:ext>
            </a:extLst>
          </p:cNvPr>
          <p:cNvSpPr>
            <a:spLocks noGrp="1"/>
          </p:cNvSpPr>
          <p:nvPr>
            <p:ph sz="quarter" idx="19"/>
          </p:nvPr>
        </p:nvSpPr>
        <p:spPr>
          <a:xfrm>
            <a:off x="476251" y="5988582"/>
            <a:ext cx="8220074" cy="405683"/>
          </a:xfrm>
        </p:spPr>
        <p:txBody>
          <a:bodyPr wrap="square" lIns="0" tIns="18000" rIns="0" bIns="18000" anchor="ctr" anchorCtr="0">
            <a:spAutoFit/>
          </a:bodyPr>
          <a:lstStyle/>
          <a:p>
            <a:pPr marL="342900" indent="-342900">
              <a:spcBef>
                <a:spcPts val="600"/>
              </a:spcBef>
            </a:pPr>
            <a:r>
              <a:rPr lang="en-US" sz="2400" dirty="0"/>
              <a:t>A Typical </a:t>
            </a:r>
            <a:r>
              <a:rPr lang="en-US" sz="2400" spc="-300" dirty="0"/>
              <a:t>V I </a:t>
            </a:r>
            <a:r>
              <a:rPr lang="en-US" sz="2400" dirty="0"/>
              <a:t>N showing the information that is represented.</a:t>
            </a:r>
          </a:p>
        </p:txBody>
      </p:sp>
    </p:spTree>
    <p:extLst>
      <p:ext uri="{BB962C8B-B14F-4D97-AF65-F5344CB8AC3E}">
        <p14:creationId xmlns:p14="http://schemas.microsoft.com/office/powerpoint/2010/main" val="2884830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27300"/>
            <a:ext cx="8229600" cy="590349"/>
          </a:xfrm>
        </p:spPr>
        <p:txBody>
          <a:bodyPr lIns="0" tIns="18000" rIns="0" bIns="18000" anchor="ctr" anchorCtr="0">
            <a:spAutoFit/>
          </a:bodyPr>
          <a:lstStyle/>
          <a:p>
            <a:r>
              <a:rPr lang="en-US" dirty="0"/>
              <a:t>Chart 1.2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055264"/>
            <a:ext cx="8229600" cy="405683"/>
          </a:xfrm>
        </p:spPr>
        <p:txBody>
          <a:bodyPr wrap="square" lIns="0" tIns="18000" rIns="0" bIns="18000" anchor="ctr" anchorCtr="0">
            <a:spAutoFit/>
          </a:bodyPr>
          <a:lstStyle/>
          <a:p>
            <a:pPr marL="0" indent="0">
              <a:spcBef>
                <a:spcPts val="600"/>
              </a:spcBef>
              <a:buNone/>
            </a:pPr>
            <a:r>
              <a:rPr lang="en-US" sz="2400" dirty="0">
                <a:solidFill>
                  <a:schemeClr val="tx1"/>
                </a:solidFill>
              </a:rPr>
              <a:t>Country of Origin</a:t>
            </a:r>
          </a:p>
        </p:txBody>
      </p:sp>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2" y="1597706"/>
            <a:ext cx="8229600" cy="3975892"/>
          </a:xfrm>
        </p:spPr>
        <p:txBody>
          <a:bodyPr lIns="0" tIns="18000" rIns="0" bIns="18000" anchor="ctr" anchorCtr="0">
            <a:spAutoFit/>
          </a:bodyPr>
          <a:lstStyle/>
          <a:p>
            <a:pPr marL="0" indent="0">
              <a:spcBef>
                <a:spcPts val="600"/>
              </a:spcBef>
              <a:buNone/>
            </a:pPr>
            <a:r>
              <a:rPr lang="en-US" sz="2400" b="1" dirty="0">
                <a:solidFill>
                  <a:schemeClr val="tx1"/>
                </a:solidFill>
              </a:rPr>
              <a:t>1 </a:t>
            </a:r>
            <a:r>
              <a:rPr lang="en-US" sz="2400" dirty="0">
                <a:solidFill>
                  <a:schemeClr val="tx1"/>
                </a:solidFill>
              </a:rPr>
              <a:t>=</a:t>
            </a:r>
            <a:r>
              <a:rPr lang="en-US" sz="2400" b="1" dirty="0">
                <a:solidFill>
                  <a:schemeClr val="tx1"/>
                </a:solidFill>
              </a:rPr>
              <a:t> United States J </a:t>
            </a:r>
            <a:r>
              <a:rPr lang="en-US" sz="2400" dirty="0">
                <a:solidFill>
                  <a:schemeClr val="tx1"/>
                </a:solidFill>
              </a:rPr>
              <a:t>=</a:t>
            </a:r>
            <a:r>
              <a:rPr lang="en-US" sz="2400" b="1" dirty="0">
                <a:solidFill>
                  <a:schemeClr val="tx1"/>
                </a:solidFill>
              </a:rPr>
              <a:t> Japan U </a:t>
            </a:r>
            <a:r>
              <a:rPr lang="en-US" sz="2400" dirty="0">
                <a:solidFill>
                  <a:schemeClr val="tx1"/>
                </a:solidFill>
              </a:rPr>
              <a:t>=</a:t>
            </a:r>
            <a:r>
              <a:rPr lang="en-US" sz="2400" b="1" dirty="0">
                <a:solidFill>
                  <a:schemeClr val="tx1"/>
                </a:solidFill>
              </a:rPr>
              <a:t> Romania</a:t>
            </a:r>
          </a:p>
          <a:p>
            <a:pPr marL="0" indent="0">
              <a:spcBef>
                <a:spcPts val="600"/>
              </a:spcBef>
              <a:buNone/>
            </a:pPr>
            <a:r>
              <a:rPr lang="en-US" sz="2400" b="1" noProof="0" dirty="0"/>
              <a:t>2 </a:t>
            </a:r>
            <a:r>
              <a:rPr lang="en-US" sz="2400" noProof="0" dirty="0"/>
              <a:t>=</a:t>
            </a:r>
            <a:r>
              <a:rPr lang="en-US" sz="2400" b="1" noProof="0" dirty="0"/>
              <a:t> Canada K </a:t>
            </a:r>
            <a:r>
              <a:rPr lang="en-US" sz="2400" noProof="0" dirty="0"/>
              <a:t>=</a:t>
            </a:r>
            <a:r>
              <a:rPr lang="en-US" sz="2400" b="1" noProof="0" dirty="0"/>
              <a:t> Korea V </a:t>
            </a:r>
            <a:r>
              <a:rPr lang="en-US" sz="2400" noProof="0" dirty="0"/>
              <a:t>= </a:t>
            </a:r>
            <a:r>
              <a:rPr lang="en-US" sz="2400" b="1" noProof="0" dirty="0"/>
              <a:t>France</a:t>
            </a:r>
          </a:p>
          <a:p>
            <a:pPr marL="0" indent="0">
              <a:spcBef>
                <a:spcPts val="600"/>
              </a:spcBef>
              <a:buNone/>
            </a:pPr>
            <a:r>
              <a:rPr lang="en-US" sz="2400" b="1"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3 </a:t>
            </a:r>
            <a:r>
              <a:rPr lang="en-US" sz="240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r>
              <a:rPr lang="en-US" sz="2400" b="1"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 Mexico L </a:t>
            </a:r>
            <a:r>
              <a:rPr lang="en-US" sz="240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400" b="1"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China W </a:t>
            </a:r>
            <a:r>
              <a:rPr lang="en-US" sz="240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400" b="1"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Germany</a:t>
            </a:r>
          </a:p>
          <a:p>
            <a:pPr marL="0" indent="0">
              <a:spcBef>
                <a:spcPts val="600"/>
              </a:spcBef>
              <a:buNone/>
            </a:pPr>
            <a:r>
              <a:rPr lang="en-US" sz="2400" b="1"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4 </a:t>
            </a:r>
            <a:r>
              <a:rPr lang="en-US" sz="240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r>
              <a:rPr lang="en-US" sz="2400" b="1"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 United States M </a:t>
            </a:r>
            <a:r>
              <a:rPr lang="en-US" sz="240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r>
              <a:rPr lang="en-US" sz="2400" b="1"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 India X </a:t>
            </a:r>
            <a:r>
              <a:rPr lang="en-US" sz="240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r>
              <a:rPr lang="en-US" sz="2400" b="1"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 Russia</a:t>
            </a:r>
            <a:endParaRPr lang="en-US" sz="2000" b="1" dirty="0">
              <a:solidFill>
                <a:srgbClr val="000000"/>
              </a:solidFill>
              <a:latin typeface="Arial" panose="020B0604020202020204" pitchFamily="34" charset="0"/>
              <a:ea typeface="Arial" panose="020B0604020202020204" pitchFamily="34" charset="0"/>
              <a:cs typeface="Arial" panose="020B0604020202020204" pitchFamily="34" charset="0"/>
            </a:endParaRPr>
          </a:p>
          <a:p>
            <a:pPr marL="0" indent="0">
              <a:spcBef>
                <a:spcPts val="600"/>
              </a:spcBef>
              <a:buNone/>
            </a:pP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 </a:t>
            </a:r>
            <a:r>
              <a:rPr lang="en-US" sz="240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United States N </a:t>
            </a:r>
            <a:r>
              <a:rPr lang="en-US" sz="240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Turkey Y</a:t>
            </a:r>
            <a:r>
              <a:rPr lang="en-US" sz="240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a:t>
            </a: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Sweden</a:t>
            </a:r>
            <a:endParaRPr lang="en-US" sz="2000" b="1" dirty="0">
              <a:latin typeface="Arial" panose="020B0604020202020204" pitchFamily="34" charset="0"/>
              <a:ea typeface="Calibri" panose="020F0502020204030204" pitchFamily="34" charset="0"/>
            </a:endParaRPr>
          </a:p>
          <a:p>
            <a:pPr marL="0" indent="0">
              <a:spcBef>
                <a:spcPts val="600"/>
              </a:spcBef>
              <a:buNone/>
            </a:pP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 </a:t>
            </a:r>
            <a:r>
              <a:rPr lang="en-US" sz="240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Australia P </a:t>
            </a:r>
            <a:r>
              <a:rPr lang="en-US" sz="240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Philippines Z </a:t>
            </a:r>
            <a:r>
              <a:rPr lang="en-US" sz="240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Italy</a:t>
            </a:r>
            <a:endParaRPr lang="en-US" sz="2000" b="1" dirty="0">
              <a:latin typeface="Arial" panose="020B0604020202020204" pitchFamily="34" charset="0"/>
              <a:ea typeface="Calibri" panose="020F0502020204030204" pitchFamily="34" charset="0"/>
            </a:endParaRPr>
          </a:p>
          <a:p>
            <a:pPr marL="0" indent="0">
              <a:spcBef>
                <a:spcPts val="600"/>
              </a:spcBef>
              <a:buNone/>
            </a:pP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 </a:t>
            </a:r>
            <a:r>
              <a:rPr lang="en-US" sz="240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United States R </a:t>
            </a:r>
            <a:r>
              <a:rPr lang="en-US" sz="240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Taiwan</a:t>
            </a:r>
            <a:endParaRPr lang="en-US" sz="2000" b="1" dirty="0">
              <a:latin typeface="Arial" panose="020B0604020202020204" pitchFamily="34" charset="0"/>
              <a:ea typeface="Calibri" panose="020F0502020204030204" pitchFamily="34" charset="0"/>
            </a:endParaRPr>
          </a:p>
          <a:p>
            <a:pPr marL="0" indent="0">
              <a:spcBef>
                <a:spcPts val="600"/>
              </a:spcBef>
              <a:buNone/>
            </a:pP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 </a:t>
            </a:r>
            <a:r>
              <a:rPr lang="en-US" sz="240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Argentina S </a:t>
            </a:r>
            <a:r>
              <a:rPr lang="en-US" sz="240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England</a:t>
            </a:r>
            <a:endParaRPr lang="en-US" sz="2000" b="1" dirty="0">
              <a:latin typeface="Arial" panose="020B0604020202020204" pitchFamily="34" charset="0"/>
              <a:ea typeface="Calibri" panose="020F0502020204030204" pitchFamily="34" charset="0"/>
            </a:endParaRPr>
          </a:p>
          <a:p>
            <a:pPr marL="0" indent="0">
              <a:spcBef>
                <a:spcPts val="600"/>
              </a:spcBef>
              <a:buNone/>
            </a:pP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 </a:t>
            </a:r>
            <a:r>
              <a:rPr lang="en-US" sz="240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Brazil T </a:t>
            </a:r>
            <a:r>
              <a:rPr lang="en-US" sz="240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Czechoslovakia</a:t>
            </a:r>
            <a:endParaRPr lang="en-US" sz="2000" b="1" i="0" u="none" strike="noStrike" dirty="0">
              <a:effectLst/>
              <a:latin typeface="Arial" panose="020B0604020202020204" pitchFamily="34" charset="0"/>
            </a:endParaRPr>
          </a:p>
        </p:txBody>
      </p:sp>
      <p:sp>
        <p:nvSpPr>
          <p:cNvPr id="6" name="Content Placeholder 5">
            <a:extLst>
              <a:ext uri="{FF2B5EF4-FFF2-40B4-BE49-F238E27FC236}">
                <a16:creationId xmlns:a16="http://schemas.microsoft.com/office/drawing/2014/main" id="{368F8CF8-0FE2-5F3E-3DE9-FBED78F3135F}"/>
              </a:ext>
            </a:extLst>
          </p:cNvPr>
          <p:cNvSpPr>
            <a:spLocks noGrp="1"/>
          </p:cNvSpPr>
          <p:nvPr>
            <p:ph sz="quarter" idx="16"/>
          </p:nvPr>
        </p:nvSpPr>
        <p:spPr>
          <a:xfrm>
            <a:off x="477183" y="5956212"/>
            <a:ext cx="8226869" cy="405683"/>
          </a:xfrm>
        </p:spPr>
        <p:txBody>
          <a:bodyPr wrap="square" lIns="0" tIns="18000" rIns="0" bIns="18000" anchor="ctr" anchorCtr="0">
            <a:spAutoFit/>
          </a:bodyPr>
          <a:lstStyle/>
          <a:p>
            <a:pPr marL="0" indent="0">
              <a:spcBef>
                <a:spcPts val="600"/>
              </a:spcBef>
              <a:buNone/>
            </a:pPr>
            <a:r>
              <a:rPr lang="en-US" sz="2400" dirty="0">
                <a:solidFill>
                  <a:schemeClr val="tx1"/>
                </a:solidFill>
              </a:rPr>
              <a:t>The first number or letter designates the country of origin.</a:t>
            </a:r>
          </a:p>
        </p:txBody>
      </p:sp>
    </p:spTree>
    <p:extLst>
      <p:ext uri="{BB962C8B-B14F-4D97-AF65-F5344CB8AC3E}">
        <p14:creationId xmlns:p14="http://schemas.microsoft.com/office/powerpoint/2010/main" val="2513398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30433"/>
            <a:ext cx="8229600" cy="590349"/>
          </a:xfrm>
        </p:spPr>
        <p:txBody>
          <a:bodyPr lIns="0" tIns="18000" rIns="0" bIns="18000" anchor="ctr" anchorCtr="0">
            <a:spAutoFit/>
          </a:bodyPr>
          <a:lstStyle/>
          <a:p>
            <a:r>
              <a:rPr lang="en-US" dirty="0"/>
              <a:t>Chart 1.3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058400"/>
            <a:ext cx="1915065" cy="405683"/>
          </a:xfrm>
        </p:spPr>
        <p:txBody>
          <a:bodyPr wrap="square" lIns="0" tIns="18000" rIns="0" bIns="18000" anchor="ctr" anchorCtr="0">
            <a:spAutoFit/>
          </a:bodyPr>
          <a:lstStyle/>
          <a:p>
            <a:pPr marL="0" indent="0">
              <a:spcBef>
                <a:spcPts val="600"/>
              </a:spcBef>
              <a:buNone/>
            </a:pPr>
            <a:r>
              <a:rPr lang="en-US" sz="2400" dirty="0">
                <a:solidFill>
                  <a:schemeClr val="tx1"/>
                </a:solidFill>
              </a:rPr>
              <a:t>Vehicle Year</a:t>
            </a:r>
          </a:p>
        </p:txBody>
      </p:sp>
      <p:graphicFrame>
        <p:nvGraphicFramePr>
          <p:cNvPr id="5" name="Table 4">
            <a:extLst>
              <a:ext uri="{FF2B5EF4-FFF2-40B4-BE49-F238E27FC236}">
                <a16:creationId xmlns:a16="http://schemas.microsoft.com/office/drawing/2014/main" id="{4C717457-B217-E877-26C0-65096B11E5DE}"/>
              </a:ext>
            </a:extLst>
          </p:cNvPr>
          <p:cNvGraphicFramePr>
            <a:graphicFrameLocks noGrp="1"/>
          </p:cNvGraphicFramePr>
          <p:nvPr>
            <p:extLst>
              <p:ext uri="{D42A27DB-BD31-4B8C-83A1-F6EECF244321}">
                <p14:modId xmlns:p14="http://schemas.microsoft.com/office/powerpoint/2010/main" val="1618266644"/>
              </p:ext>
            </p:extLst>
          </p:nvPr>
        </p:nvGraphicFramePr>
        <p:xfrm>
          <a:off x="1147317" y="1686944"/>
          <a:ext cx="6866625" cy="3401160"/>
        </p:xfrm>
        <a:graphic>
          <a:graphicData uri="http://schemas.openxmlformats.org/drawingml/2006/table">
            <a:tbl>
              <a:tblPr firstRow="1" bandRow="1">
                <a:tableStyleId>{40F9630F-82C1-40B7-BC3A-925EFCFF5E92}</a:tableStyleId>
              </a:tblPr>
              <a:tblGrid>
                <a:gridCol w="526207">
                  <a:extLst>
                    <a:ext uri="{9D8B030D-6E8A-4147-A177-3AD203B41FA5}">
                      <a16:colId xmlns:a16="http://schemas.microsoft.com/office/drawing/2014/main" val="1101411445"/>
                    </a:ext>
                  </a:extLst>
                </a:gridCol>
                <a:gridCol w="1785668">
                  <a:extLst>
                    <a:ext uri="{9D8B030D-6E8A-4147-A177-3AD203B41FA5}">
                      <a16:colId xmlns:a16="http://schemas.microsoft.com/office/drawing/2014/main" val="3903344023"/>
                    </a:ext>
                  </a:extLst>
                </a:gridCol>
                <a:gridCol w="819509">
                  <a:extLst>
                    <a:ext uri="{9D8B030D-6E8A-4147-A177-3AD203B41FA5}">
                      <a16:colId xmlns:a16="http://schemas.microsoft.com/office/drawing/2014/main" val="2384147078"/>
                    </a:ext>
                  </a:extLst>
                </a:gridCol>
                <a:gridCol w="1949570">
                  <a:extLst>
                    <a:ext uri="{9D8B030D-6E8A-4147-A177-3AD203B41FA5}">
                      <a16:colId xmlns:a16="http://schemas.microsoft.com/office/drawing/2014/main" val="1965988164"/>
                    </a:ext>
                  </a:extLst>
                </a:gridCol>
                <a:gridCol w="1785671">
                  <a:extLst>
                    <a:ext uri="{9D8B030D-6E8A-4147-A177-3AD203B41FA5}">
                      <a16:colId xmlns:a16="http://schemas.microsoft.com/office/drawing/2014/main" val="3493008066"/>
                    </a:ext>
                  </a:extLst>
                </a:gridCol>
              </a:tblGrid>
              <a:tr h="340116">
                <a:tc>
                  <a:txBody>
                    <a:bodyPr/>
                    <a:lstStyle/>
                    <a:p>
                      <a:pPr algn="ctr"/>
                      <a:r>
                        <a:rPr lang="en-US" sz="1800" b="1" i="0" u="none" strike="noStrike" cap="none" noProof="0" dirty="0">
                          <a:solidFill>
                            <a:schemeClr val="dk1"/>
                          </a:solidFill>
                          <a:latin typeface="Arial"/>
                          <a:cs typeface="Arial"/>
                          <a:sym typeface="Arial"/>
                        </a:rPr>
                        <a:t>A</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cap="none" dirty="0">
                          <a:solidFill>
                            <a:schemeClr val="dk1"/>
                          </a:solidFill>
                          <a:latin typeface="Arial"/>
                          <a:ea typeface="Calibri" panose="020F0502020204030204" pitchFamily="34" charset="0"/>
                          <a:cs typeface="Arial"/>
                          <a:sym typeface="Arial"/>
                        </a:rPr>
                        <a:t>= 1980/2010</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L</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 1990/2020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Y = 2000/2030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850337784"/>
                  </a:ext>
                </a:extLst>
              </a:tr>
              <a:tr h="340116">
                <a:tc>
                  <a:txBody>
                    <a:bodyPr/>
                    <a:lstStyle/>
                    <a:p>
                      <a:pPr algn="ctr"/>
                      <a:r>
                        <a:rPr lang="en-US" sz="1800" b="1" i="0" u="none" strike="noStrike" cap="none" noProof="0" dirty="0">
                          <a:solidFill>
                            <a:schemeClr val="dk1"/>
                          </a:solidFill>
                          <a:latin typeface="Arial"/>
                          <a:cs typeface="Arial"/>
                          <a:sym typeface="Arial"/>
                        </a:rPr>
                        <a:t>B</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cap="none" dirty="0">
                          <a:solidFill>
                            <a:schemeClr val="dk1"/>
                          </a:solidFill>
                          <a:latin typeface="Arial"/>
                          <a:ea typeface="Calibri" panose="020F0502020204030204" pitchFamily="34" charset="0"/>
                          <a:cs typeface="Arial"/>
                          <a:sym typeface="Arial"/>
                        </a:rPr>
                        <a:t>= 1981/2011</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M</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 1991/2021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1 = 2001/2031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335652351"/>
                  </a:ext>
                </a:extLst>
              </a:tr>
              <a:tr h="340116">
                <a:tc>
                  <a:txBody>
                    <a:bodyPr/>
                    <a:lstStyle/>
                    <a:p>
                      <a:pPr algn="ctr"/>
                      <a:r>
                        <a:rPr lang="en-US" sz="1800" b="1" i="0" u="none" strike="noStrike" cap="none" noProof="0" dirty="0">
                          <a:solidFill>
                            <a:schemeClr val="dk1"/>
                          </a:solidFill>
                          <a:latin typeface="Arial"/>
                          <a:cs typeface="Arial"/>
                          <a:sym typeface="Arial"/>
                        </a:rPr>
                        <a:t>C</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cap="none" dirty="0">
                          <a:solidFill>
                            <a:schemeClr val="dk1"/>
                          </a:solidFill>
                          <a:latin typeface="Arial"/>
                          <a:ea typeface="Calibri" panose="020F0502020204030204" pitchFamily="34" charset="0"/>
                          <a:cs typeface="Arial"/>
                          <a:sym typeface="Arial"/>
                        </a:rPr>
                        <a:t>= 1982/2012</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N</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 1992/2022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2 = 2002/2032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852689116"/>
                  </a:ext>
                </a:extLst>
              </a:tr>
              <a:tr h="340116">
                <a:tc>
                  <a:txBody>
                    <a:bodyPr/>
                    <a:lstStyle/>
                    <a:p>
                      <a:pPr algn="ctr"/>
                      <a:r>
                        <a:rPr lang="en-US" sz="1800" b="1" i="0" u="none" strike="noStrike" cap="none" noProof="0" dirty="0">
                          <a:solidFill>
                            <a:schemeClr val="dk1"/>
                          </a:solidFill>
                          <a:latin typeface="Arial"/>
                          <a:cs typeface="Arial"/>
                          <a:sym typeface="Arial"/>
                        </a:rPr>
                        <a:t>D</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i="0" u="none" strike="noStrike" cap="none" noProof="0" dirty="0">
                          <a:solidFill>
                            <a:schemeClr val="dk1"/>
                          </a:solidFill>
                          <a:latin typeface="Arial"/>
                          <a:ea typeface="Calibri" panose="020F0502020204030204" pitchFamily="34" charset="0"/>
                          <a:cs typeface="Arial"/>
                          <a:sym typeface="Arial"/>
                        </a:rPr>
                        <a:t>= 1983/2013</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P</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 1993/2023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3 = 2003/2033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466129910"/>
                  </a:ext>
                </a:extLst>
              </a:tr>
              <a:tr h="340116">
                <a:tc>
                  <a:txBody>
                    <a:bodyPr/>
                    <a:lstStyle/>
                    <a:p>
                      <a:pPr algn="ctr"/>
                      <a:r>
                        <a:rPr lang="en-US" sz="1800" b="1" i="0" u="none" strike="noStrike" cap="none" noProof="0" dirty="0">
                          <a:solidFill>
                            <a:schemeClr val="dk1"/>
                          </a:solidFill>
                          <a:latin typeface="Arial"/>
                          <a:cs typeface="Arial"/>
                          <a:sym typeface="Arial"/>
                        </a:rPr>
                        <a:t>E</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i="0" u="none" strike="noStrike" cap="none" noProof="0" dirty="0">
                          <a:solidFill>
                            <a:schemeClr val="dk1"/>
                          </a:solidFill>
                          <a:latin typeface="Arial"/>
                          <a:ea typeface="Calibri" panose="020F0502020204030204" pitchFamily="34" charset="0"/>
                          <a:cs typeface="Arial"/>
                          <a:sym typeface="Arial"/>
                        </a:rPr>
                        <a:t>= 1984/2014</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 1994/2024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4 = 2004/2034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657517938"/>
                  </a:ext>
                </a:extLst>
              </a:tr>
              <a:tr h="340116">
                <a:tc>
                  <a:txBody>
                    <a:bodyPr/>
                    <a:lstStyle/>
                    <a:p>
                      <a:pPr algn="ctr"/>
                      <a:r>
                        <a:rPr lang="en-US" sz="1800" b="1" i="0" u="none" strike="noStrike" cap="none" noProof="0" dirty="0">
                          <a:solidFill>
                            <a:schemeClr val="dk1"/>
                          </a:solidFill>
                          <a:latin typeface="Arial"/>
                          <a:cs typeface="Arial"/>
                          <a:sym typeface="Arial"/>
                        </a:rPr>
                        <a:t>F</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i="0" u="none" strike="noStrike" cap="none" noProof="0" dirty="0">
                          <a:solidFill>
                            <a:schemeClr val="dk1"/>
                          </a:solidFill>
                          <a:latin typeface="Arial"/>
                          <a:ea typeface="Calibri" panose="020F0502020204030204" pitchFamily="34" charset="0"/>
                          <a:cs typeface="Arial"/>
                          <a:sym typeface="Arial"/>
                        </a:rPr>
                        <a:t>= 1985/2015</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 1995/2025</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5 = 2005/2035</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525861233"/>
                  </a:ext>
                </a:extLst>
              </a:tr>
              <a:tr h="340116">
                <a:tc>
                  <a:txBody>
                    <a:bodyPr/>
                    <a:lstStyle/>
                    <a:p>
                      <a:pPr algn="ctr"/>
                      <a:r>
                        <a:rPr lang="en-US" sz="1800" b="1" i="0" u="none" strike="noStrike" cap="none" noProof="0" dirty="0">
                          <a:solidFill>
                            <a:schemeClr val="dk1"/>
                          </a:solidFill>
                          <a:latin typeface="Arial"/>
                          <a:cs typeface="Arial"/>
                          <a:sym typeface="Arial"/>
                        </a:rPr>
                        <a:t>G</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i="0" u="none" strike="noStrike" cap="none" noProof="0" dirty="0">
                          <a:solidFill>
                            <a:schemeClr val="dk1"/>
                          </a:solidFill>
                          <a:latin typeface="Arial"/>
                          <a:ea typeface="Calibri" panose="020F0502020204030204" pitchFamily="34" charset="0"/>
                          <a:cs typeface="Arial"/>
                          <a:sym typeface="Arial"/>
                        </a:rPr>
                        <a:t>= 1986/2016</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 1996/2026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6 = 2006/2036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175150433"/>
                  </a:ext>
                </a:extLst>
              </a:tr>
              <a:tr h="340116">
                <a:tc>
                  <a:txBody>
                    <a:bodyPr/>
                    <a:lstStyle/>
                    <a:p>
                      <a:pPr algn="ctr"/>
                      <a:r>
                        <a:rPr lang="en-US" sz="1800" b="1" i="0" u="none" strike="noStrike" cap="none" noProof="0" dirty="0">
                          <a:solidFill>
                            <a:schemeClr val="dk1"/>
                          </a:solidFill>
                          <a:latin typeface="Arial"/>
                          <a:cs typeface="Arial"/>
                          <a:sym typeface="Arial"/>
                        </a:rPr>
                        <a:t>H</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i="0" u="none" strike="noStrike" cap="none" noProof="0" dirty="0">
                          <a:solidFill>
                            <a:schemeClr val="dk1"/>
                          </a:solidFill>
                          <a:latin typeface="Arial"/>
                          <a:ea typeface="Calibri" panose="020F0502020204030204" pitchFamily="34" charset="0"/>
                          <a:cs typeface="Arial"/>
                          <a:sym typeface="Arial"/>
                        </a:rPr>
                        <a:t>= 1987/2017</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V</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 1997/2027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7 = 2007/2037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769118646"/>
                  </a:ext>
                </a:extLst>
              </a:tr>
              <a:tr h="340116">
                <a:tc>
                  <a:txBody>
                    <a:bodyPr/>
                    <a:lstStyle/>
                    <a:p>
                      <a:pPr algn="ctr"/>
                      <a:r>
                        <a:rPr lang="en-US" sz="1800" b="1" i="0" u="none" strike="noStrike" cap="none" noProof="0" dirty="0">
                          <a:solidFill>
                            <a:schemeClr val="dk1"/>
                          </a:solidFill>
                          <a:latin typeface="Arial"/>
                          <a:cs typeface="Arial"/>
                          <a:sym typeface="Arial"/>
                        </a:rPr>
                        <a:t>J</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i="0" u="none" strike="noStrike" cap="none" noProof="0" dirty="0">
                          <a:solidFill>
                            <a:schemeClr val="dk1"/>
                          </a:solidFill>
                          <a:latin typeface="Arial"/>
                          <a:ea typeface="Calibri" panose="020F0502020204030204" pitchFamily="34" charset="0"/>
                          <a:cs typeface="Arial"/>
                          <a:sym typeface="Arial"/>
                        </a:rPr>
                        <a:t>= 1988/2018</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W</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 1998/2028</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8 = 2008/2038</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598082670"/>
                  </a:ext>
                </a:extLst>
              </a:tr>
              <a:tr h="340116">
                <a:tc>
                  <a:txBody>
                    <a:bodyPr/>
                    <a:lstStyle/>
                    <a:p>
                      <a:pPr algn="ctr"/>
                      <a:r>
                        <a:rPr lang="en-US" sz="1800" b="1" i="0" u="none" strike="noStrike" cap="none" noProof="0" dirty="0">
                          <a:solidFill>
                            <a:schemeClr val="dk1"/>
                          </a:solidFill>
                          <a:latin typeface="Arial"/>
                          <a:cs typeface="Arial"/>
                          <a:sym typeface="Arial"/>
                        </a:rPr>
                        <a:t>K</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i="0" u="none" strike="noStrike" cap="none" noProof="0" dirty="0">
                          <a:solidFill>
                            <a:schemeClr val="dk1"/>
                          </a:solidFill>
                          <a:latin typeface="Arial"/>
                          <a:ea typeface="Calibri" panose="020F0502020204030204" pitchFamily="34" charset="0"/>
                          <a:cs typeface="Arial"/>
                          <a:sym typeface="Arial"/>
                        </a:rPr>
                        <a:t>= 1989/2019</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X</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 1999/2029</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9 = 2009/2039</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076977730"/>
                  </a:ext>
                </a:extLst>
              </a:tr>
            </a:tbl>
          </a:graphicData>
        </a:graphic>
      </p:graphicFrame>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2" y="5859896"/>
            <a:ext cx="8229600" cy="405683"/>
          </a:xfrm>
        </p:spPr>
        <p:txBody>
          <a:bodyPr lIns="0" tIns="18000" rIns="0" bIns="18000" anchor="ctr" anchorCtr="0">
            <a:spAutoFit/>
          </a:bodyPr>
          <a:lstStyle/>
          <a:p>
            <a:pPr marL="0" indent="0">
              <a:spcBef>
                <a:spcPts val="600"/>
              </a:spcBef>
              <a:buNone/>
            </a:pPr>
            <a:r>
              <a:rPr lang="en-US" sz="2400" spc="-300" dirty="0">
                <a:solidFill>
                  <a:schemeClr val="tx1"/>
                </a:solidFill>
              </a:rPr>
              <a:t>V I </a:t>
            </a:r>
            <a:r>
              <a:rPr lang="en-US" sz="2400" dirty="0">
                <a:solidFill>
                  <a:schemeClr val="tx1"/>
                </a:solidFill>
              </a:rPr>
              <a:t>N year chart. (The pattern repeats every 30 years.)</a:t>
            </a:r>
          </a:p>
        </p:txBody>
      </p:sp>
    </p:spTree>
    <p:extLst>
      <p:ext uri="{BB962C8B-B14F-4D97-AF65-F5344CB8AC3E}">
        <p14:creationId xmlns:p14="http://schemas.microsoft.com/office/powerpoint/2010/main" val="3477573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Vehicle Identification Number, VIN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Vehicle_ID_Number">
            <a:hlinkClick r:id="" action="ppaction://media"/>
            <a:extLst>
              <a:ext uri="{FF2B5EF4-FFF2-40B4-BE49-F238E27FC236}">
                <a16:creationId xmlns:a16="http://schemas.microsoft.com/office/drawing/2014/main" id="{C0BD2C0D-7393-ABE2-970A-3AC978E1A9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065" y="1271093"/>
            <a:ext cx="8783870" cy="4940927"/>
          </a:xfrm>
          <a:prstGeom prst="rect">
            <a:avLst/>
          </a:prstGeom>
        </p:spPr>
      </p:pic>
    </p:spTree>
    <p:extLst>
      <p:ext uri="{BB962C8B-B14F-4D97-AF65-F5344CB8AC3E}">
        <p14:creationId xmlns:p14="http://schemas.microsoft.com/office/powerpoint/2010/main" val="261575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 </a:t>
            </a:r>
            <a:r>
              <a:rPr lang="en-US" sz="2800" dirty="0"/>
              <a:t>(2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5880"/>
            <a:ext cx="8212347" cy="2267732"/>
          </a:xfrm>
        </p:spPr>
        <p:txBody>
          <a:bodyPr lIns="0" tIns="18000" rIns="0" bIns="18000" anchor="ctr" anchorCtr="0">
            <a:spAutoFit/>
          </a:bodyPr>
          <a:lstStyle/>
          <a:p>
            <a:pPr marL="534988" indent="-534988">
              <a:buNone/>
            </a:pPr>
            <a:r>
              <a:rPr lang="en-US" sz="2400" b="1" dirty="0">
                <a:solidFill>
                  <a:srgbClr val="007FA3"/>
                </a:solidFill>
              </a:rPr>
              <a:t>1.5</a:t>
            </a:r>
            <a:r>
              <a:rPr lang="en-US" sz="2400" dirty="0">
                <a:solidFill>
                  <a:schemeClr val="tx1"/>
                </a:solidFill>
              </a:rPr>
              <a:t> Explain why service records are important.</a:t>
            </a:r>
          </a:p>
          <a:p>
            <a:pPr marL="534988" indent="-534988">
              <a:buNone/>
            </a:pPr>
            <a:r>
              <a:rPr lang="en-US" sz="2400" b="1" dirty="0">
                <a:solidFill>
                  <a:srgbClr val="007FA3"/>
                </a:solidFill>
              </a:rPr>
              <a:t>1.6</a:t>
            </a:r>
            <a:r>
              <a:rPr lang="en-US" sz="2400" dirty="0">
                <a:solidFill>
                  <a:schemeClr val="tx1"/>
                </a:solidFill>
              </a:rPr>
              <a:t> Discuss the parts of a vehicle, and differentiate between front-wheel drive and rear-wheel drive.</a:t>
            </a:r>
          </a:p>
          <a:p>
            <a:pPr marL="534988" indent="-534988">
              <a:buNone/>
            </a:pPr>
            <a:r>
              <a:rPr lang="en-US" sz="2400" b="1" dirty="0">
                <a:solidFill>
                  <a:srgbClr val="007FA3"/>
                </a:solidFill>
              </a:rPr>
              <a:t>1.7</a:t>
            </a:r>
            <a:r>
              <a:rPr lang="en-US" sz="2400" dirty="0">
                <a:solidFill>
                  <a:schemeClr val="tx1"/>
                </a:solidFill>
              </a:rPr>
              <a:t> Explain vehicle identification, vehicle safety certification label, and the </a:t>
            </a:r>
            <a:r>
              <a:rPr lang="en-US" sz="2400" spc="-300" dirty="0">
                <a:solidFill>
                  <a:schemeClr val="tx1"/>
                </a:solidFill>
              </a:rPr>
              <a:t>V E C </a:t>
            </a:r>
            <a:r>
              <a:rPr lang="en-US" sz="2400" dirty="0">
                <a:solidFill>
                  <a:schemeClr val="tx1"/>
                </a:solidFill>
              </a:rPr>
              <a:t>I label.</a:t>
            </a:r>
          </a:p>
        </p:txBody>
      </p:sp>
    </p:spTree>
    <p:extLst>
      <p:ext uri="{BB962C8B-B14F-4D97-AF65-F5344CB8AC3E}">
        <p14:creationId xmlns:p14="http://schemas.microsoft.com/office/powerpoint/2010/main" val="3856007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1.8</a:t>
            </a:r>
          </a:p>
        </p:txBody>
      </p:sp>
      <p:pic>
        <p:nvPicPr>
          <p:cNvPr id="12" name="Picture 11" descr="A decal titled Manufactured by Ford Motor Company indicates that the vehicle meets both national E P A tier 3, Bin 125 (T 3 B 125) and California U L E V 125 P C (passenger car) standards.&#10;Long description is available in notes, Press F6.">
            <a:extLst>
              <a:ext uri="{FF2B5EF4-FFF2-40B4-BE49-F238E27FC236}">
                <a16:creationId xmlns:a16="http://schemas.microsoft.com/office/drawing/2014/main" id="{345FC0E3-0AA9-8E9C-C727-1A7895166CAA}"/>
              </a:ext>
            </a:extLst>
          </p:cNvPr>
          <p:cNvPicPr>
            <a:picLocks noChangeAspect="1"/>
          </p:cNvPicPr>
          <p:nvPr/>
        </p:nvPicPr>
        <p:blipFill rotWithShape="1">
          <a:blip r:embed="rId3"/>
          <a:srcRect b="5621"/>
          <a:stretch/>
        </p:blipFill>
        <p:spPr>
          <a:xfrm>
            <a:off x="476995" y="1177182"/>
            <a:ext cx="4135588" cy="301948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15840" y="1049313"/>
            <a:ext cx="3880195" cy="3514227"/>
          </a:xfrm>
        </p:spPr>
        <p:txBody>
          <a:bodyPr wrap="square" lIns="0" tIns="18000" rIns="0" bIns="18000" anchor="ctr" anchorCtr="0">
            <a:spAutoFit/>
          </a:bodyPr>
          <a:lstStyle/>
          <a:p>
            <a:pPr marL="342900" indent="-342900">
              <a:spcBef>
                <a:spcPts val="600"/>
              </a:spcBef>
            </a:pPr>
            <a:r>
              <a:rPr lang="en-US" sz="2400" dirty="0"/>
              <a:t>Vehicle Safety Certification Label</a:t>
            </a:r>
          </a:p>
          <a:p>
            <a:pPr marL="829818" lvl="1" indent="-342900"/>
            <a:r>
              <a:rPr lang="en-US" sz="2400" dirty="0"/>
              <a:t>Left side pillar post on rearward-facing section of left front door.</a:t>
            </a:r>
          </a:p>
          <a:p>
            <a:pPr marL="829818" lvl="1" indent="-342900"/>
            <a:r>
              <a:rPr lang="en-US" sz="2400" dirty="0"/>
              <a:t>Month/year of manufacture, </a:t>
            </a:r>
            <a:r>
              <a:rPr lang="en-US" sz="2400" spc="-300" dirty="0"/>
              <a:t>V I </a:t>
            </a:r>
            <a:r>
              <a:rPr lang="en-US" sz="2400" dirty="0"/>
              <a:t>N, </a:t>
            </a:r>
            <a:r>
              <a:rPr lang="en-US" sz="2400" spc="-300" dirty="0"/>
              <a:t>G V W </a:t>
            </a:r>
            <a:r>
              <a:rPr lang="en-US" sz="2400" dirty="0"/>
              <a:t>R &amp; </a:t>
            </a:r>
            <a:r>
              <a:rPr lang="en-US" sz="2400" spc="-300" dirty="0"/>
              <a:t>G A W </a:t>
            </a:r>
            <a:r>
              <a:rPr lang="en-US" sz="2400" dirty="0"/>
              <a:t>R.</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4748020"/>
            <a:ext cx="8220362" cy="1144347"/>
          </a:xfrm>
        </p:spPr>
        <p:txBody>
          <a:bodyPr wrap="square" lIns="0" tIns="18000" rIns="0" bIns="18000" anchor="ctr" anchorCtr="0">
            <a:spAutoFit/>
          </a:bodyPr>
          <a:lstStyle/>
          <a:p>
            <a:pPr marL="0" indent="0">
              <a:spcBef>
                <a:spcPts val="600"/>
              </a:spcBef>
              <a:buNone/>
            </a:pPr>
            <a:r>
              <a:rPr lang="en-US" sz="2400" dirty="0"/>
              <a:t>A typical vehicle safety certification label which shows the gross vehicle weight, gross axles weight rating, as well as the size and inflation pressure of the tires.</a:t>
            </a:r>
          </a:p>
        </p:txBody>
      </p:sp>
    </p:spTree>
    <p:extLst>
      <p:ext uri="{BB962C8B-B14F-4D97-AF65-F5344CB8AC3E}">
        <p14:creationId xmlns:p14="http://schemas.microsoft.com/office/powerpoint/2010/main" val="2460238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1.9</a:t>
            </a:r>
          </a:p>
        </p:txBody>
      </p:sp>
      <p:pic>
        <p:nvPicPr>
          <p:cNvPr id="6" name="Picture 5" descr="It is a decal related to vehicle emissions control information. It indicates that the vehicle meets both national EPA tier 3, Bin 125 (T3B125) and California ULEV125 PC (passenger car) standards. &#10;Long description is available in notes, Press F6.">
            <a:extLst>
              <a:ext uri="{FF2B5EF4-FFF2-40B4-BE49-F238E27FC236}">
                <a16:creationId xmlns:a16="http://schemas.microsoft.com/office/drawing/2014/main" id="{F9B17F56-4FF6-7EAD-C59D-4DFD82E2376B}"/>
              </a:ext>
            </a:extLst>
          </p:cNvPr>
          <p:cNvPicPr>
            <a:picLocks noChangeAspect="1"/>
          </p:cNvPicPr>
          <p:nvPr/>
        </p:nvPicPr>
        <p:blipFill rotWithShape="1">
          <a:blip r:embed="rId3"/>
          <a:srcRect b="6943"/>
          <a:stretch/>
        </p:blipFill>
        <p:spPr>
          <a:xfrm>
            <a:off x="477909" y="1802875"/>
            <a:ext cx="3892237" cy="283269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72000" y="1045376"/>
            <a:ext cx="4124036" cy="3960503"/>
          </a:xfrm>
        </p:spPr>
        <p:txBody>
          <a:bodyPr wrap="square" lIns="0" tIns="18000" rIns="0" bIns="18000" anchor="ctr" anchorCtr="0">
            <a:spAutoFit/>
          </a:bodyPr>
          <a:lstStyle/>
          <a:p>
            <a:pPr marL="342900" indent="-342900">
              <a:spcBef>
                <a:spcPts val="600"/>
              </a:spcBef>
            </a:pPr>
            <a:r>
              <a:rPr lang="en-US" sz="2400" dirty="0"/>
              <a:t>Vehicle Emissions Control Information (</a:t>
            </a:r>
            <a:r>
              <a:rPr lang="en-US" sz="2400" spc="-300" dirty="0"/>
              <a:t>V E C </a:t>
            </a:r>
            <a:r>
              <a:rPr lang="en-US" sz="2400" dirty="0"/>
              <a:t>I) label </a:t>
            </a:r>
          </a:p>
          <a:p>
            <a:pPr marL="829818" lvl="1" indent="-342900"/>
            <a:r>
              <a:rPr lang="en-US" sz="2400" dirty="0"/>
              <a:t>Under hood</a:t>
            </a:r>
          </a:p>
          <a:p>
            <a:pPr marL="829818" lvl="1" indent="-342900"/>
            <a:r>
              <a:rPr lang="en-US" sz="2400" dirty="0"/>
              <a:t>Settings &amp; emission hose routing information. </a:t>
            </a:r>
          </a:p>
          <a:p>
            <a:pPr marL="829818" lvl="1" indent="-342900"/>
            <a:r>
              <a:rPr lang="en-US" sz="2400" dirty="0"/>
              <a:t>Bottom side of hood, radiator fan shroud, radiator core support, or strut towers.</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179553"/>
            <a:ext cx="8220362" cy="1144347"/>
          </a:xfrm>
        </p:spPr>
        <p:txBody>
          <a:bodyPr wrap="square" lIns="0" tIns="18000" rIns="0" bIns="18000" anchor="ctr" anchorCtr="0">
            <a:spAutoFit/>
          </a:bodyPr>
          <a:lstStyle/>
          <a:p>
            <a:pPr marL="0" indent="0">
              <a:spcBef>
                <a:spcPts val="600"/>
              </a:spcBef>
              <a:buNone/>
            </a:pPr>
            <a:r>
              <a:rPr lang="en-US" sz="2400" dirty="0"/>
              <a:t>Vehicle emission control information (</a:t>
            </a:r>
            <a:r>
              <a:rPr lang="en-US" sz="2400" spc="-300" dirty="0"/>
              <a:t>V E C </a:t>
            </a:r>
            <a:r>
              <a:rPr lang="en-US" sz="2400" dirty="0"/>
              <a:t>I) decal indicates this vehicle meets both national </a:t>
            </a:r>
            <a:r>
              <a:rPr lang="en-US" sz="2400" spc="-300" dirty="0"/>
              <a:t>E P </a:t>
            </a:r>
            <a:r>
              <a:rPr lang="en-US" sz="2400" dirty="0"/>
              <a:t>A Tier3 Bin 125 (T3B125) and California </a:t>
            </a:r>
            <a:r>
              <a:rPr lang="en-US" sz="2400" spc="-300" dirty="0"/>
              <a:t>U L E V </a:t>
            </a:r>
            <a:r>
              <a:rPr lang="en-US" sz="2400" dirty="0"/>
              <a:t>125 </a:t>
            </a:r>
            <a:r>
              <a:rPr lang="en-US" sz="2400" spc="-300" dirty="0"/>
              <a:t>P </a:t>
            </a:r>
            <a:r>
              <a:rPr lang="en-US" sz="2400" dirty="0"/>
              <a:t>C (passenger car) standard.</a:t>
            </a:r>
          </a:p>
        </p:txBody>
      </p:sp>
    </p:spTree>
    <p:extLst>
      <p:ext uri="{BB962C8B-B14F-4D97-AF65-F5344CB8AC3E}">
        <p14:creationId xmlns:p14="http://schemas.microsoft.com/office/powerpoint/2010/main" val="2286115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 </a:t>
            </a:r>
            <a:r>
              <a:rPr lang="en-US" sz="2800" dirty="0"/>
              <a:t>(1 of 2)</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045857"/>
            <a:ext cx="8229600" cy="3083340"/>
          </a:xfrm>
        </p:spPr>
        <p:txBody>
          <a:bodyPr wrap="square" lIns="0" tIns="18000" rIns="0" bIns="18000" anchor="ctr" anchorCtr="0">
            <a:spAutoFit/>
          </a:bodyPr>
          <a:lstStyle/>
          <a:p>
            <a:pPr marL="342900" indent="-342900">
              <a:spcBef>
                <a:spcPts val="600"/>
              </a:spcBef>
            </a:pPr>
            <a:r>
              <a:rPr lang="en-US" sz="2400" dirty="0">
                <a:solidFill>
                  <a:schemeClr val="tx1"/>
                </a:solidFill>
              </a:rPr>
              <a:t>Service information needed to correctly service vehicles. </a:t>
            </a:r>
          </a:p>
          <a:p>
            <a:pPr marL="829818" lvl="1" indent="-342900"/>
            <a:r>
              <a:rPr lang="en-US" sz="2400" dirty="0">
                <a:solidFill>
                  <a:schemeClr val="tx1"/>
                </a:solidFill>
              </a:rPr>
              <a:t>Contains all of specifications, &amp; specified procedures </a:t>
            </a:r>
          </a:p>
          <a:p>
            <a:pPr marL="342900" indent="-342900">
              <a:spcBef>
                <a:spcPts val="600"/>
              </a:spcBef>
            </a:pPr>
            <a:r>
              <a:rPr lang="en-US" sz="2400" spc="-300" dirty="0">
                <a:solidFill>
                  <a:schemeClr val="tx1"/>
                </a:solidFill>
              </a:rPr>
              <a:t>T S </a:t>
            </a:r>
            <a:r>
              <a:rPr lang="en-US" sz="2400" dirty="0">
                <a:solidFill>
                  <a:schemeClr val="tx1"/>
                </a:solidFill>
              </a:rPr>
              <a:t>B to notify of potential problem/critical information.</a:t>
            </a:r>
          </a:p>
          <a:p>
            <a:pPr marL="342900" indent="-342900">
              <a:spcBef>
                <a:spcPts val="600"/>
              </a:spcBef>
            </a:pPr>
            <a:r>
              <a:rPr lang="en-US" sz="2400" dirty="0">
                <a:solidFill>
                  <a:schemeClr val="tx1"/>
                </a:solidFill>
              </a:rPr>
              <a:t>Campaign issued to improve a performance or increase customer satisfaction. </a:t>
            </a:r>
          </a:p>
          <a:p>
            <a:pPr marL="342900" indent="-342900">
              <a:spcBef>
                <a:spcPts val="600"/>
              </a:spcBef>
            </a:pPr>
            <a:r>
              <a:rPr lang="en-US" sz="2400" dirty="0">
                <a:solidFill>
                  <a:schemeClr val="tx1"/>
                </a:solidFill>
              </a:rPr>
              <a:t>If the campaign involves safety or emissions, it is recall.</a:t>
            </a:r>
          </a:p>
          <a:p>
            <a:pPr marL="829818" lvl="1" indent="-342900"/>
            <a:r>
              <a:rPr lang="en-US" sz="2400" dirty="0">
                <a:solidFill>
                  <a:schemeClr val="tx1"/>
                </a:solidFill>
              </a:rPr>
              <a:t>Recall can occur from manufacturer or </a:t>
            </a:r>
            <a:r>
              <a:rPr lang="en-US" sz="2400" spc="-300" dirty="0">
                <a:solidFill>
                  <a:schemeClr val="tx1"/>
                </a:solidFill>
              </a:rPr>
              <a:t>N H T S </a:t>
            </a:r>
            <a:r>
              <a:rPr lang="en-US" sz="2400" dirty="0">
                <a:solidFill>
                  <a:schemeClr val="tx1"/>
                </a:solidFill>
              </a:rPr>
              <a:t>A</a:t>
            </a:r>
          </a:p>
        </p:txBody>
      </p:sp>
    </p:spTree>
    <p:extLst>
      <p:ext uri="{BB962C8B-B14F-4D97-AF65-F5344CB8AC3E}">
        <p14:creationId xmlns:p14="http://schemas.microsoft.com/office/powerpoint/2010/main" val="3062757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 </a:t>
            </a:r>
            <a:r>
              <a:rPr lang="en-US" sz="2800" dirty="0"/>
              <a:t>(2 of 2)</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048337"/>
            <a:ext cx="8240050" cy="2637064"/>
          </a:xfrm>
        </p:spPr>
        <p:txBody>
          <a:bodyPr wrap="square" lIns="0" tIns="18000" rIns="0" bIns="18000" anchor="ctr" anchorCtr="0">
            <a:spAutoFit/>
          </a:bodyPr>
          <a:lstStyle/>
          <a:p>
            <a:pPr marL="342900" indent="-342900">
              <a:spcBef>
                <a:spcPts val="600"/>
              </a:spcBef>
            </a:pPr>
            <a:r>
              <a:rPr lang="en-US" sz="2400" dirty="0">
                <a:solidFill>
                  <a:schemeClr val="tx1"/>
                </a:solidFill>
              </a:rPr>
              <a:t>Work order, or repair order (</a:t>
            </a:r>
            <a:r>
              <a:rPr lang="en-US" sz="2400" spc="-300" dirty="0">
                <a:solidFill>
                  <a:schemeClr val="tx1"/>
                </a:solidFill>
              </a:rPr>
              <a:t>R </a:t>
            </a:r>
            <a:r>
              <a:rPr lang="en-US" sz="2400" dirty="0">
                <a:solidFill>
                  <a:schemeClr val="tx1"/>
                </a:solidFill>
              </a:rPr>
              <a:t>O), is a legal document </a:t>
            </a:r>
          </a:p>
          <a:p>
            <a:pPr marL="342900" indent="-342900">
              <a:spcBef>
                <a:spcPts val="600"/>
              </a:spcBef>
            </a:pPr>
            <a:r>
              <a:rPr lang="en-US" sz="2400" dirty="0">
                <a:solidFill>
                  <a:schemeClr val="tx1"/>
                </a:solidFill>
              </a:rPr>
              <a:t>Signed by vehicle owner or his/her representative.</a:t>
            </a:r>
          </a:p>
          <a:p>
            <a:pPr marL="342900" indent="-342900">
              <a:spcBef>
                <a:spcPts val="600"/>
              </a:spcBef>
            </a:pPr>
            <a:r>
              <a:rPr lang="en-US" sz="2400" dirty="0">
                <a:solidFill>
                  <a:schemeClr val="tx1"/>
                </a:solidFill>
              </a:rPr>
              <a:t>Service records is to provide a history of service work </a:t>
            </a:r>
          </a:p>
          <a:p>
            <a:pPr marL="342900" indent="-342900">
              <a:spcBef>
                <a:spcPts val="600"/>
              </a:spcBef>
            </a:pPr>
            <a:r>
              <a:rPr lang="en-US" sz="2400" dirty="0">
                <a:solidFill>
                  <a:schemeClr val="tx1"/>
                </a:solidFill>
              </a:rPr>
              <a:t>New model year (</a:t>
            </a:r>
            <a:r>
              <a:rPr lang="en-US" sz="2400" spc="-300" dirty="0">
                <a:solidFill>
                  <a:schemeClr val="tx1"/>
                </a:solidFill>
              </a:rPr>
              <a:t>M </a:t>
            </a:r>
            <a:r>
              <a:rPr lang="en-US" sz="2400" dirty="0">
                <a:solidFill>
                  <a:schemeClr val="tx1"/>
                </a:solidFill>
              </a:rPr>
              <a:t>Y) starts in September/October of year </a:t>
            </a:r>
          </a:p>
          <a:p>
            <a:pPr marL="342900" indent="-342900">
              <a:spcBef>
                <a:spcPts val="600"/>
              </a:spcBef>
            </a:pPr>
            <a:r>
              <a:rPr lang="en-US" sz="2400" spc="-300" dirty="0">
                <a:solidFill>
                  <a:schemeClr val="tx1"/>
                </a:solidFill>
              </a:rPr>
              <a:t>V E C </a:t>
            </a:r>
            <a:r>
              <a:rPr lang="en-US" sz="2400" dirty="0">
                <a:solidFill>
                  <a:schemeClr val="tx1"/>
                </a:solidFill>
              </a:rPr>
              <a:t>I label under the hood of the vehicle </a:t>
            </a:r>
          </a:p>
          <a:p>
            <a:pPr marL="342900" indent="-342900">
              <a:spcBef>
                <a:spcPts val="600"/>
              </a:spcBef>
            </a:pPr>
            <a:r>
              <a:rPr lang="en-US" sz="2400" dirty="0">
                <a:solidFill>
                  <a:schemeClr val="tx1"/>
                </a:solidFill>
              </a:rPr>
              <a:t>Informative settings/emission hose routing information</a:t>
            </a:r>
          </a:p>
        </p:txBody>
      </p:sp>
    </p:spTree>
    <p:extLst>
      <p:ext uri="{BB962C8B-B14F-4D97-AF65-F5344CB8AC3E}">
        <p14:creationId xmlns:p14="http://schemas.microsoft.com/office/powerpoint/2010/main" val="3967447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461665"/>
          </a:xfrm>
          <a:prstGeom prst="rect">
            <a:avLst/>
          </a:prstGeom>
          <a:noFill/>
        </p:spPr>
        <p:txBody>
          <a:bodyPr wrap="square" rtlCol="0">
            <a:spAutoFit/>
          </a:bodyPr>
          <a:lstStyle/>
          <a:p>
            <a:r>
              <a:rPr lang="en-US" sz="2400" dirty="0"/>
              <a:t>Videos Link: </a:t>
            </a:r>
            <a:r>
              <a:rPr lang="en-US" sz="2400" dirty="0">
                <a:hlinkClick r:id="rId3"/>
              </a:rPr>
              <a:t>(A0) Automotive Fundamentals Videos </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3124200"/>
            <a:ext cx="8305800" cy="461665"/>
          </a:xfrm>
          <a:prstGeom prst="rect">
            <a:avLst/>
          </a:prstGeom>
          <a:noFill/>
        </p:spPr>
        <p:txBody>
          <a:bodyPr wrap="square" rtlCol="0">
            <a:spAutoFit/>
          </a:bodyPr>
          <a:lstStyle/>
          <a:p>
            <a:r>
              <a:rPr lang="en-US" sz="2400" dirty="0"/>
              <a:t>Animations Link: </a:t>
            </a:r>
            <a:r>
              <a:rPr lang="en-US" sz="2400" dirty="0">
                <a:hlinkClick r:id="rId4"/>
              </a:rPr>
              <a:t>(A0) Automotive Fundamentals Animations </a:t>
            </a:r>
            <a:endParaRPr lang="en-US" sz="2400" dirty="0"/>
          </a:p>
        </p:txBody>
      </p:sp>
    </p:spTree>
    <p:extLst>
      <p:ext uri="{BB962C8B-B14F-4D97-AF65-F5344CB8AC3E}">
        <p14:creationId xmlns:p14="http://schemas.microsoft.com/office/powerpoint/2010/main" val="3380904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Owner’s Manual</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3521"/>
            <a:ext cx="8212347" cy="3083340"/>
          </a:xfrm>
        </p:spPr>
        <p:txBody>
          <a:bodyPr lIns="0" tIns="18000" rIns="0" bIns="18000" anchor="ctr" anchorCtr="0">
            <a:spAutoFit/>
          </a:bodyPr>
          <a:lstStyle/>
          <a:p>
            <a:pPr marL="342900" indent="-342900"/>
            <a:r>
              <a:rPr lang="en-US" sz="2400" dirty="0">
                <a:solidFill>
                  <a:schemeClr val="tx1"/>
                </a:solidFill>
              </a:rPr>
              <a:t>Most owners’ manuals contain following:</a:t>
            </a:r>
          </a:p>
          <a:p>
            <a:pPr marL="829818" lvl="1" indent="-342900"/>
            <a:r>
              <a:rPr lang="en-US" sz="2400" dirty="0">
                <a:solidFill>
                  <a:schemeClr val="tx1"/>
                </a:solidFill>
              </a:rPr>
              <a:t>Meaning of instrument panel warning symbols</a:t>
            </a:r>
          </a:p>
          <a:p>
            <a:pPr marL="829818" lvl="1" indent="-342900"/>
            <a:r>
              <a:rPr lang="en-US" sz="2400" dirty="0">
                <a:solidFill>
                  <a:schemeClr val="tx1"/>
                </a:solidFill>
              </a:rPr>
              <a:t>How to reset maintenance reminder light </a:t>
            </a:r>
          </a:p>
          <a:p>
            <a:pPr marL="829818" lvl="1" indent="-342900"/>
            <a:r>
              <a:rPr lang="en-US" sz="2400" dirty="0">
                <a:solidFill>
                  <a:schemeClr val="tx1"/>
                </a:solidFill>
              </a:rPr>
              <a:t>Specifications</a:t>
            </a:r>
          </a:p>
          <a:p>
            <a:pPr marL="829818" lvl="1" indent="-342900"/>
            <a:r>
              <a:rPr lang="en-US" sz="2400" dirty="0">
                <a:solidFill>
                  <a:schemeClr val="tx1"/>
                </a:solidFill>
              </a:rPr>
              <a:t>Maintenance schedule </a:t>
            </a:r>
          </a:p>
          <a:p>
            <a:pPr marL="829818" lvl="1" indent="-342900"/>
            <a:r>
              <a:rPr lang="en-US" sz="2400" dirty="0">
                <a:solidFill>
                  <a:schemeClr val="tx1"/>
                </a:solidFill>
              </a:rPr>
              <a:t>Warnings about improper operation</a:t>
            </a:r>
          </a:p>
          <a:p>
            <a:pPr marL="829818" lvl="1" indent="-342900"/>
            <a:r>
              <a:rPr lang="en-US" sz="2400" dirty="0">
                <a:solidFill>
                  <a:schemeClr val="tx1"/>
                </a:solidFill>
              </a:rPr>
              <a:t>Explanation of various gear ranges</a:t>
            </a:r>
          </a:p>
        </p:txBody>
      </p:sp>
    </p:spTree>
    <p:extLst>
      <p:ext uri="{BB962C8B-B14F-4D97-AF65-F5344CB8AC3E}">
        <p14:creationId xmlns:p14="http://schemas.microsoft.com/office/powerpoint/2010/main" val="568791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1.1</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055261"/>
            <a:ext cx="2251495" cy="405683"/>
          </a:xfrm>
        </p:spPr>
        <p:txBody>
          <a:bodyPr wrap="square" lIns="0" tIns="18000" rIns="0" bIns="18000" anchor="ctr" anchorCtr="0">
            <a:spAutoFit/>
          </a:bodyPr>
          <a:lstStyle/>
          <a:p>
            <a:pPr marL="0" indent="0">
              <a:buNone/>
            </a:pPr>
            <a:r>
              <a:rPr lang="en-US" sz="2400" dirty="0">
                <a:solidFill>
                  <a:schemeClr val="tx1"/>
                </a:solidFill>
              </a:rPr>
              <a:t>Owners Manual</a:t>
            </a:r>
          </a:p>
        </p:txBody>
      </p:sp>
      <p:pic>
        <p:nvPicPr>
          <p:cNvPr id="6" name="Picture 5" descr="A series of switches are shown on the dashboard of a car.&#10;Long description is available in notes, Press F6.">
            <a:extLst>
              <a:ext uri="{FF2B5EF4-FFF2-40B4-BE49-F238E27FC236}">
                <a16:creationId xmlns:a16="http://schemas.microsoft.com/office/drawing/2014/main" id="{09C041B6-FADC-9A07-9F3A-9A4E76486EA7}"/>
              </a:ext>
            </a:extLst>
          </p:cNvPr>
          <p:cNvPicPr>
            <a:picLocks noChangeAspect="1"/>
          </p:cNvPicPr>
          <p:nvPr/>
        </p:nvPicPr>
        <p:blipFill rotWithShape="1">
          <a:blip r:embed="rId3"/>
          <a:srcRect b="6756"/>
          <a:stretch/>
        </p:blipFill>
        <p:spPr>
          <a:xfrm>
            <a:off x="2096430" y="1592821"/>
            <a:ext cx="4962001" cy="3756164"/>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2" y="5490935"/>
            <a:ext cx="8229600" cy="775015"/>
          </a:xfrm>
        </p:spPr>
        <p:txBody>
          <a:bodyPr lIns="0" tIns="18000" rIns="0" bIns="18000" anchor="ctr" anchorCtr="0">
            <a:spAutoFit/>
          </a:bodyPr>
          <a:lstStyle/>
          <a:p>
            <a:pPr marL="0" indent="0">
              <a:buNone/>
            </a:pPr>
            <a:r>
              <a:rPr lang="en-US" sz="2400" dirty="0">
                <a:solidFill>
                  <a:schemeClr val="tx1"/>
                </a:solidFill>
              </a:rPr>
              <a:t>The owner’s manual can be a paper manual or electronic accessed through the vehicle display.</a:t>
            </a:r>
          </a:p>
        </p:txBody>
      </p:sp>
    </p:spTree>
    <p:extLst>
      <p:ext uri="{BB962C8B-B14F-4D97-AF65-F5344CB8AC3E}">
        <p14:creationId xmlns:p14="http://schemas.microsoft.com/office/powerpoint/2010/main" val="1163545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Service Information </a:t>
            </a:r>
            <a:r>
              <a:rPr lang="en-US" sz="2800" dirty="0"/>
              <a:t>(1 of 2)</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120567"/>
            <a:ext cx="8215747" cy="2929451"/>
          </a:xfrm>
        </p:spPr>
        <p:txBody>
          <a:bodyPr wrap="square" lIns="0" tIns="18000" rIns="0" bIns="18000" anchor="ctr" anchorCtr="0">
            <a:spAutoFit/>
          </a:bodyPr>
          <a:lstStyle/>
          <a:p>
            <a:pPr marL="342900" indent="-342900">
              <a:spcBef>
                <a:spcPts val="600"/>
              </a:spcBef>
            </a:pPr>
            <a:r>
              <a:rPr lang="en-US" sz="2400" dirty="0">
                <a:solidFill>
                  <a:schemeClr val="tx1"/>
                </a:solidFill>
              </a:rPr>
              <a:t>Purpose of Service Information</a:t>
            </a:r>
          </a:p>
          <a:p>
            <a:pPr marL="829818" lvl="1" indent="-342900"/>
            <a:r>
              <a:rPr lang="en-US" sz="2400" dirty="0">
                <a:solidFill>
                  <a:schemeClr val="tx1"/>
                </a:solidFill>
              </a:rPr>
              <a:t>Correctly service or repair vehicles </a:t>
            </a:r>
          </a:p>
          <a:p>
            <a:pPr marL="342900" indent="-342900">
              <a:spcBef>
                <a:spcPts val="600"/>
              </a:spcBef>
            </a:pPr>
            <a:r>
              <a:rPr lang="en-US" sz="2400" dirty="0">
                <a:solidFill>
                  <a:schemeClr val="tx1"/>
                </a:solidFill>
              </a:rPr>
              <a:t>Factory Service Information</a:t>
            </a:r>
          </a:p>
          <a:p>
            <a:pPr marL="829818" lvl="1" indent="-342900"/>
            <a:r>
              <a:rPr lang="en-US" sz="2400" dirty="0">
                <a:solidFill>
                  <a:schemeClr val="tx1"/>
                </a:solidFill>
              </a:rPr>
              <a:t>Until 1990s service information found in service or </a:t>
            </a:r>
            <a:r>
              <a:rPr lang="en-US" sz="2400" i="1" dirty="0">
                <a:solidFill>
                  <a:schemeClr val="tx1"/>
                </a:solidFill>
              </a:rPr>
              <a:t>shop manuals</a:t>
            </a:r>
            <a:r>
              <a:rPr lang="en-US" sz="2400" dirty="0">
                <a:solidFill>
                  <a:schemeClr val="tx1"/>
                </a:solidFill>
              </a:rPr>
              <a:t>, now digital </a:t>
            </a:r>
          </a:p>
          <a:p>
            <a:pPr marL="829818" lvl="1" indent="-342900"/>
            <a:r>
              <a:rPr lang="en-US" sz="2400" dirty="0">
                <a:solidFill>
                  <a:schemeClr val="tx1"/>
                </a:solidFill>
              </a:rPr>
              <a:t>Most accurate service information is from	 vehicle manufacturer.</a:t>
            </a:r>
          </a:p>
        </p:txBody>
      </p:sp>
    </p:spTree>
    <p:extLst>
      <p:ext uri="{BB962C8B-B14F-4D97-AF65-F5344CB8AC3E}">
        <p14:creationId xmlns:p14="http://schemas.microsoft.com/office/powerpoint/2010/main" val="665016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Service Information </a:t>
            </a:r>
            <a:r>
              <a:rPr lang="en-US" sz="2800" dirty="0"/>
              <a:t>(2 of 2)</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5686"/>
            <a:ext cx="8215747" cy="3452671"/>
          </a:xfrm>
        </p:spPr>
        <p:txBody>
          <a:bodyPr wrap="square" lIns="0" tIns="18000" rIns="0" bIns="18000" anchor="ctr" anchorCtr="0">
            <a:spAutoFit/>
          </a:bodyPr>
          <a:lstStyle/>
          <a:p>
            <a:pPr marL="342900" indent="-342900"/>
            <a:r>
              <a:rPr lang="en-US" sz="2400" dirty="0">
                <a:solidFill>
                  <a:schemeClr val="tx1"/>
                </a:solidFill>
              </a:rPr>
              <a:t>Aftermarket Service Information</a:t>
            </a:r>
          </a:p>
          <a:p>
            <a:pPr marL="829818" lvl="1" indent="-342900"/>
            <a:r>
              <a:rPr lang="en-US" sz="2400" dirty="0">
                <a:solidFill>
                  <a:schemeClr val="tx1"/>
                </a:solidFill>
              </a:rPr>
              <a:t>Cover multiple years and/or models in one manual. </a:t>
            </a:r>
          </a:p>
          <a:p>
            <a:pPr marL="829818" lvl="1" indent="-342900"/>
            <a:r>
              <a:rPr lang="en-US" sz="2400" dirty="0">
                <a:solidFill>
                  <a:schemeClr val="tx1"/>
                </a:solidFill>
              </a:rPr>
              <a:t>Paper service manuals disadvantages:</a:t>
            </a:r>
          </a:p>
          <a:p>
            <a:pPr marL="1229868" lvl="2" indent="-342900"/>
            <a:r>
              <a:rPr lang="en-US" sz="2400" dirty="0">
                <a:solidFill>
                  <a:schemeClr val="tx1"/>
                </a:solidFill>
              </a:rPr>
              <a:t>Required storage space</a:t>
            </a:r>
          </a:p>
          <a:p>
            <a:pPr marL="1229868" lvl="2" indent="-342900"/>
            <a:r>
              <a:rPr lang="en-US" sz="2400" dirty="0">
                <a:solidFill>
                  <a:schemeClr val="tx1"/>
                </a:solidFill>
              </a:rPr>
              <a:t>Difficult to use at vehicle or to make copies</a:t>
            </a:r>
          </a:p>
          <a:p>
            <a:pPr marL="1229868" lvl="2" indent="-342900"/>
            <a:r>
              <a:rPr lang="en-US" sz="2400" dirty="0">
                <a:solidFill>
                  <a:schemeClr val="tx1"/>
                </a:solidFill>
              </a:rPr>
              <a:t>Replaced with electronic service information</a:t>
            </a:r>
          </a:p>
          <a:p>
            <a:pPr marL="1229868" lvl="2" indent="-342900"/>
            <a:r>
              <a:rPr lang="en-US" sz="2400" spc="-300" dirty="0">
                <a:solidFill>
                  <a:schemeClr val="tx1"/>
                </a:solidFill>
              </a:rPr>
              <a:t>C D </a:t>
            </a:r>
            <a:r>
              <a:rPr lang="en-US" sz="2400" dirty="0">
                <a:solidFill>
                  <a:schemeClr val="tx1"/>
                </a:solidFill>
              </a:rPr>
              <a:t>s then </a:t>
            </a:r>
            <a:r>
              <a:rPr lang="en-US" sz="2400" spc="-300" dirty="0">
                <a:solidFill>
                  <a:schemeClr val="tx1"/>
                </a:solidFill>
              </a:rPr>
              <a:t>D V D </a:t>
            </a:r>
            <a:r>
              <a:rPr lang="en-US" sz="2400" dirty="0">
                <a:solidFill>
                  <a:schemeClr val="tx1"/>
                </a:solidFill>
              </a:rPr>
              <a:t>s, before becoming available on Internet. </a:t>
            </a:r>
          </a:p>
        </p:txBody>
      </p:sp>
    </p:spTree>
    <p:extLst>
      <p:ext uri="{BB962C8B-B14F-4D97-AF65-F5344CB8AC3E}">
        <p14:creationId xmlns:p14="http://schemas.microsoft.com/office/powerpoint/2010/main" val="398396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1.2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64846"/>
            <a:ext cx="2461491" cy="405683"/>
          </a:xfrm>
        </p:spPr>
        <p:txBody>
          <a:bodyPr wrap="square" lIns="0" tIns="18000" rIns="0" bIns="18000" anchor="ctr" anchorCtr="0">
            <a:spAutoFit/>
          </a:bodyPr>
          <a:lstStyle/>
          <a:p>
            <a:pPr marL="0" indent="0">
              <a:buNone/>
            </a:pPr>
            <a:r>
              <a:rPr lang="en-US" sz="2400" dirty="0">
                <a:solidFill>
                  <a:schemeClr val="tx1"/>
                </a:solidFill>
              </a:rPr>
              <a:t>Service Info Menu</a:t>
            </a:r>
          </a:p>
        </p:txBody>
      </p:sp>
      <p:pic>
        <p:nvPicPr>
          <p:cNvPr id="6" name="Picture 5" descr="A screen showing the main menu of the major systems of the vehicle.&#10;Long description is available in notes, Press F6.">
            <a:extLst>
              <a:ext uri="{FF2B5EF4-FFF2-40B4-BE49-F238E27FC236}">
                <a16:creationId xmlns:a16="http://schemas.microsoft.com/office/drawing/2014/main" id="{4A8AAA15-B083-10FD-AFB5-53ECCD8F0E79}"/>
              </a:ext>
            </a:extLst>
          </p:cNvPr>
          <p:cNvPicPr>
            <a:picLocks noChangeAspect="1"/>
          </p:cNvPicPr>
          <p:nvPr/>
        </p:nvPicPr>
        <p:blipFill rotWithShape="1">
          <a:blip r:embed="rId3"/>
          <a:srcRect b="6435"/>
          <a:stretch/>
        </p:blipFill>
        <p:spPr>
          <a:xfrm>
            <a:off x="2234506" y="1561233"/>
            <a:ext cx="4689252" cy="3550676"/>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209647"/>
            <a:ext cx="8229600" cy="1144347"/>
          </a:xfrm>
        </p:spPr>
        <p:txBody>
          <a:bodyPr lIns="0" tIns="18000" rIns="0" bIns="18000" anchor="ctr" anchorCtr="0">
            <a:spAutoFit/>
          </a:bodyPr>
          <a:lstStyle/>
          <a:p>
            <a:pPr marL="0" indent="0">
              <a:buNone/>
            </a:pPr>
            <a:r>
              <a:rPr lang="en-US" sz="2400" dirty="0">
                <a:solidFill>
                  <a:schemeClr val="tx1"/>
                </a:solidFill>
              </a:rPr>
              <a:t>A main menu showing the major systems of the vehicle. Clicking on one of these major topics opens up another menu showing more detailed information.</a:t>
            </a:r>
          </a:p>
        </p:txBody>
      </p:sp>
    </p:spTree>
    <p:extLst>
      <p:ext uri="{BB962C8B-B14F-4D97-AF65-F5344CB8AC3E}">
        <p14:creationId xmlns:p14="http://schemas.microsoft.com/office/powerpoint/2010/main" val="2306714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Technical Service Bulletins</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8047"/>
            <a:ext cx="8215747" cy="2637064"/>
          </a:xfrm>
        </p:spPr>
        <p:txBody>
          <a:bodyPr wrap="square" lIns="0" tIns="18000" rIns="0" bIns="18000" anchor="ctr" anchorCtr="0">
            <a:spAutoFit/>
          </a:bodyPr>
          <a:lstStyle/>
          <a:p>
            <a:pPr marL="342900" indent="-342900">
              <a:spcBef>
                <a:spcPts val="600"/>
              </a:spcBef>
            </a:pPr>
            <a:r>
              <a:rPr lang="en-US" sz="2400" dirty="0">
                <a:solidFill>
                  <a:schemeClr val="tx1"/>
                </a:solidFill>
              </a:rPr>
              <a:t>Technical Service Bulletins</a:t>
            </a:r>
          </a:p>
          <a:p>
            <a:pPr marL="829818" lvl="1" indent="-342900"/>
            <a:r>
              <a:rPr lang="en-US" sz="2400" spc="-300" dirty="0">
                <a:solidFill>
                  <a:schemeClr val="tx1"/>
                </a:solidFill>
              </a:rPr>
              <a:t>T S </a:t>
            </a:r>
            <a:r>
              <a:rPr lang="en-US" sz="2400" dirty="0">
                <a:solidFill>
                  <a:schemeClr val="tx1"/>
                </a:solidFill>
              </a:rPr>
              <a:t>B issued by vehicle manufacturer </a:t>
            </a:r>
          </a:p>
          <a:p>
            <a:pPr marL="829818" lvl="1" indent="-342900"/>
            <a:r>
              <a:rPr lang="en-US" sz="2400" dirty="0">
                <a:solidFill>
                  <a:schemeClr val="tx1"/>
                </a:solidFill>
              </a:rPr>
              <a:t>Notify of problem or other critical information. </a:t>
            </a:r>
          </a:p>
          <a:p>
            <a:pPr marL="829818" lvl="1" indent="-342900"/>
            <a:r>
              <a:rPr lang="en-US" sz="2400" dirty="0">
                <a:solidFill>
                  <a:schemeClr val="tx1"/>
                </a:solidFill>
              </a:rPr>
              <a:t>Diagnostic procedures/necessary corrective action. </a:t>
            </a:r>
          </a:p>
          <a:p>
            <a:pPr marL="829818" lvl="1" indent="-342900"/>
            <a:r>
              <a:rPr lang="en-US" sz="2400" dirty="0">
                <a:solidFill>
                  <a:schemeClr val="tx1"/>
                </a:solidFill>
              </a:rPr>
              <a:t>Not an authorization for repair </a:t>
            </a:r>
          </a:p>
          <a:p>
            <a:pPr marL="829818" lvl="1" indent="-342900"/>
            <a:r>
              <a:rPr lang="en-US" sz="2400" dirty="0">
                <a:solidFill>
                  <a:schemeClr val="tx1"/>
                </a:solidFill>
              </a:rPr>
              <a:t>For dealership technicians</a:t>
            </a:r>
          </a:p>
        </p:txBody>
      </p:sp>
    </p:spTree>
    <p:extLst>
      <p:ext uri="{BB962C8B-B14F-4D97-AF65-F5344CB8AC3E}">
        <p14:creationId xmlns:p14="http://schemas.microsoft.com/office/powerpoint/2010/main" val="777943401"/>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TotalTime>
  <Words>5139</Words>
  <Application>Microsoft Office PowerPoint</Application>
  <PresentationFormat>On-screen Show (4:3)</PresentationFormat>
  <Paragraphs>410</Paragraphs>
  <Slides>35</Slides>
  <Notes>35</Notes>
  <HiddenSlides>0</HiddenSlides>
  <MMClips>5</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35</vt:i4>
      </vt:variant>
    </vt:vector>
  </HeadingPairs>
  <TitlesOfParts>
    <vt:vector size="41" baseType="lpstr">
      <vt:lpstr>Arial</vt:lpstr>
      <vt:lpstr>Verdana</vt:lpstr>
      <vt:lpstr>Times New Roman</vt:lpstr>
      <vt:lpstr>1_USHE</vt:lpstr>
      <vt:lpstr>USHE_slide options</vt:lpstr>
      <vt:lpstr>Equation</vt:lpstr>
      <vt:lpstr>Automatic Transmissions and Transaxles</vt:lpstr>
      <vt:lpstr>Learning Objectives (1 of 2)</vt:lpstr>
      <vt:lpstr>Learning Objectives (2 of 2)</vt:lpstr>
      <vt:lpstr>Owner’s Manual</vt:lpstr>
      <vt:lpstr>Figure 1.1</vt:lpstr>
      <vt:lpstr>Service Information (1 of 2)</vt:lpstr>
      <vt:lpstr>Service Information (2 of 2)</vt:lpstr>
      <vt:lpstr>Figure 1.2</vt:lpstr>
      <vt:lpstr>Technical Service Bulletins</vt:lpstr>
      <vt:lpstr>Recalls and Campaigns</vt:lpstr>
      <vt:lpstr>Work Order (1 of 3)</vt:lpstr>
      <vt:lpstr>Work Order (2 of 3)</vt:lpstr>
      <vt:lpstr>Figure 1.3</vt:lpstr>
      <vt:lpstr>Work Order (3 of 3)</vt:lpstr>
      <vt:lpstr>Work Order Chart 1.1</vt:lpstr>
      <vt:lpstr>Figure 1.4</vt:lpstr>
      <vt:lpstr>Animation: Work Order Estimate (Animation will automatically start)</vt:lpstr>
      <vt:lpstr>Animation: Work Order Customer Copy (Animation will automatically start)</vt:lpstr>
      <vt:lpstr>Animation: Work Order Technician Copy (Animation will automatically start)</vt:lpstr>
      <vt:lpstr>Animation: Work Order Total Costs (Animation will automatically start)</vt:lpstr>
      <vt:lpstr>Question 1</vt:lpstr>
      <vt:lpstr>Answer 1</vt:lpstr>
      <vt:lpstr>Service Records</vt:lpstr>
      <vt:lpstr>Parts of a Vehicle</vt:lpstr>
      <vt:lpstr>Figure 1.5</vt:lpstr>
      <vt:lpstr>Figure 1.6</vt:lpstr>
      <vt:lpstr>Chart 1.2</vt:lpstr>
      <vt:lpstr>Chart 1.3</vt:lpstr>
      <vt:lpstr>Animation: Vehicle Identification Number, VIN (Animation will automatically start)</vt:lpstr>
      <vt:lpstr>Figure 1.8</vt:lpstr>
      <vt:lpstr>Figure 1.9</vt:lpstr>
      <vt:lpstr>Summary (1 of 2)</vt:lpstr>
      <vt:lpstr>Summary (2 of 2)</vt:lpstr>
      <vt:lpstr>Automotive Fundamentals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Automatic Transmissions and Transaxles, Eighth Edition, Chapter 1</dc:title>
  <dc:subject>Careers</dc:subject>
  <dc:creator>Halderman</dc:creator>
  <cp:keywords/>
  <dc:description>Additional information may be found in the Notes Pane of each slide by pressing F6.</dc:description>
  <cp:lastModifiedBy>Glen Plants</cp:lastModifiedBy>
  <cp:revision>79</cp:revision>
  <dcterms:modified xsi:type="dcterms:W3CDTF">2023-08-06T19:39:42Z</dcterms:modified>
</cp:coreProperties>
</file>