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 id="2147483689" r:id="rId2"/>
  </p:sldMasterIdLst>
  <p:notesMasterIdLst>
    <p:notesMasterId r:id="rId77"/>
  </p:notesMasterIdLst>
  <p:handoutMasterIdLst>
    <p:handoutMasterId r:id="rId78"/>
  </p:handoutMasterIdLst>
  <p:sldIdLst>
    <p:sldId id="347" r:id="rId3"/>
    <p:sldId id="351" r:id="rId4"/>
    <p:sldId id="353" r:id="rId5"/>
    <p:sldId id="423" r:id="rId6"/>
    <p:sldId id="355" r:id="rId7"/>
    <p:sldId id="356" r:id="rId8"/>
    <p:sldId id="357" r:id="rId9"/>
    <p:sldId id="358" r:id="rId10"/>
    <p:sldId id="424" r:id="rId11"/>
    <p:sldId id="425" r:id="rId12"/>
    <p:sldId id="426" r:id="rId13"/>
    <p:sldId id="427" r:id="rId14"/>
    <p:sldId id="363" r:id="rId15"/>
    <p:sldId id="364" r:id="rId16"/>
    <p:sldId id="365" r:id="rId17"/>
    <p:sldId id="428" r:id="rId18"/>
    <p:sldId id="429" r:id="rId19"/>
    <p:sldId id="1427" r:id="rId20"/>
    <p:sldId id="369" r:id="rId21"/>
    <p:sldId id="431" r:id="rId22"/>
    <p:sldId id="432" r:id="rId23"/>
    <p:sldId id="372" r:id="rId24"/>
    <p:sldId id="433" r:id="rId25"/>
    <p:sldId id="434" r:id="rId26"/>
    <p:sldId id="435" r:id="rId27"/>
    <p:sldId id="376" r:id="rId28"/>
    <p:sldId id="436" r:id="rId29"/>
    <p:sldId id="378" r:id="rId30"/>
    <p:sldId id="379" r:id="rId31"/>
    <p:sldId id="437" r:id="rId32"/>
    <p:sldId id="439" r:id="rId33"/>
    <p:sldId id="440" r:id="rId34"/>
    <p:sldId id="442" r:id="rId35"/>
    <p:sldId id="385" r:id="rId36"/>
    <p:sldId id="387" r:id="rId37"/>
    <p:sldId id="388" r:id="rId38"/>
    <p:sldId id="389" r:id="rId39"/>
    <p:sldId id="390" r:id="rId40"/>
    <p:sldId id="443" r:id="rId41"/>
    <p:sldId id="444" r:id="rId42"/>
    <p:sldId id="445" r:id="rId43"/>
    <p:sldId id="1428" r:id="rId44"/>
    <p:sldId id="394" r:id="rId45"/>
    <p:sldId id="395" r:id="rId46"/>
    <p:sldId id="448" r:id="rId47"/>
    <p:sldId id="1429" r:id="rId48"/>
    <p:sldId id="1430" r:id="rId49"/>
    <p:sldId id="396" r:id="rId50"/>
    <p:sldId id="449" r:id="rId51"/>
    <p:sldId id="450" r:id="rId52"/>
    <p:sldId id="451" r:id="rId53"/>
    <p:sldId id="401" r:id="rId54"/>
    <p:sldId id="402" r:id="rId55"/>
    <p:sldId id="403" r:id="rId56"/>
    <p:sldId id="452" r:id="rId57"/>
    <p:sldId id="453" r:id="rId58"/>
    <p:sldId id="454" r:id="rId59"/>
    <p:sldId id="455" r:id="rId60"/>
    <p:sldId id="456" r:id="rId61"/>
    <p:sldId id="457" r:id="rId62"/>
    <p:sldId id="458" r:id="rId63"/>
    <p:sldId id="459" r:id="rId64"/>
    <p:sldId id="460" r:id="rId65"/>
    <p:sldId id="461" r:id="rId66"/>
    <p:sldId id="462" r:id="rId67"/>
    <p:sldId id="463" r:id="rId68"/>
    <p:sldId id="464" r:id="rId69"/>
    <p:sldId id="465" r:id="rId70"/>
    <p:sldId id="466" r:id="rId71"/>
    <p:sldId id="467" r:id="rId72"/>
    <p:sldId id="468" r:id="rId73"/>
    <p:sldId id="469" r:id="rId74"/>
    <p:sldId id="1392" r:id="rId75"/>
    <p:sldId id="422" r:id="rId76"/>
  </p:sldIdLst>
  <p:sldSz cx="9144000" cy="6858000" type="screen4x3"/>
  <p:notesSz cx="6858000" cy="9144000"/>
  <p:embeddedFontLst>
    <p:embeddedFont>
      <p:font typeface="Verdana" panose="020B060403050404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Vendor Notes" id="{2963E63E-9EB6-4F1A-BA1C-B7A613DB634D}">
          <p14:sldIdLst/>
        </p14:section>
        <p14:section name="Template Slides" id="{EDDEA3F5-E0DB-4D0A-A681-008F4231C1F3}">
          <p14:sldIdLst>
            <p14:sldId id="347"/>
            <p14:sldId id="351"/>
            <p14:sldId id="353"/>
            <p14:sldId id="423"/>
            <p14:sldId id="355"/>
            <p14:sldId id="356"/>
            <p14:sldId id="357"/>
            <p14:sldId id="358"/>
            <p14:sldId id="424"/>
            <p14:sldId id="425"/>
            <p14:sldId id="426"/>
            <p14:sldId id="427"/>
            <p14:sldId id="363"/>
            <p14:sldId id="364"/>
            <p14:sldId id="365"/>
            <p14:sldId id="428"/>
            <p14:sldId id="429"/>
            <p14:sldId id="1427"/>
            <p14:sldId id="369"/>
            <p14:sldId id="431"/>
            <p14:sldId id="432"/>
            <p14:sldId id="372"/>
            <p14:sldId id="433"/>
            <p14:sldId id="434"/>
            <p14:sldId id="435"/>
            <p14:sldId id="376"/>
            <p14:sldId id="436"/>
            <p14:sldId id="378"/>
            <p14:sldId id="379"/>
            <p14:sldId id="437"/>
            <p14:sldId id="439"/>
            <p14:sldId id="440"/>
            <p14:sldId id="442"/>
            <p14:sldId id="385"/>
            <p14:sldId id="387"/>
            <p14:sldId id="388"/>
            <p14:sldId id="389"/>
            <p14:sldId id="390"/>
            <p14:sldId id="443"/>
            <p14:sldId id="444"/>
            <p14:sldId id="445"/>
            <p14:sldId id="1428"/>
            <p14:sldId id="394"/>
            <p14:sldId id="395"/>
            <p14:sldId id="448"/>
            <p14:sldId id="1429"/>
            <p14:sldId id="1430"/>
            <p14:sldId id="396"/>
            <p14:sldId id="449"/>
            <p14:sldId id="450"/>
            <p14:sldId id="451"/>
            <p14:sldId id="401"/>
            <p14:sldId id="402"/>
            <p14:sldId id="403"/>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1392"/>
            <p14:sldId id="422"/>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144" userDrawn="1">
          <p15:clr>
            <a:srgbClr val="A4A3A4"/>
          </p15:clr>
        </p15:guide>
        <p15:guide id="4" orient="horz" pos="624" userDrawn="1">
          <p15:clr>
            <a:srgbClr val="A4A3A4"/>
          </p15:clr>
        </p15:guide>
        <p15:guide id="5" pos="547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3918" autoAdjust="0"/>
  </p:normalViewPr>
  <p:slideViewPr>
    <p:cSldViewPr snapToGrid="0" snapToObjects="1">
      <p:cViewPr varScale="1">
        <p:scale>
          <a:sx n="70" d="100"/>
          <a:sy n="70" d="100"/>
        </p:scale>
        <p:origin x="2322" y="72"/>
      </p:cViewPr>
      <p:guideLst>
        <p:guide orient="horz" pos="4032"/>
        <p:guide pos="264"/>
        <p:guide orient="horz" pos="144"/>
        <p:guide orient="horz" pos="624"/>
        <p:guide pos="5472"/>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1.fntdata"/><Relationship Id="rId87"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4.fntdata"/><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2.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font" Target="fonts/font3.fntdata"/><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71410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827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70360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650237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3136184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3855965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8568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6069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73D6722-9B4D-4E29-B226-C325925A811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8064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480123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89650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5775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11239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352097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03393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26545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217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729427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The Drop Test</a:t>
            </a:r>
          </a:p>
          <a:p>
            <a:r>
              <a:rPr lang="en-US" sz="1200" b="0" i="0" u="none" strike="noStrike" kern="1200" cap="none" baseline="0" dirty="0">
                <a:solidFill>
                  <a:schemeClr val="dk1"/>
                </a:solidFill>
                <a:latin typeface="Arial"/>
                <a:ea typeface="Arial"/>
                <a:cs typeface="Arial"/>
                <a:sym typeface="Arial"/>
              </a:rPr>
              <a:t>Brake return (retracting) springs can be tested by dropping them to the floor. A good spring should “thud” when the spring hits the ground. This noise indicates that the spring has not stretched and that all coils of the springs are touching each other. If the spring “rings” when dropped, the spring should be replaced because the coils are not touching each other. FIGURE 99-13</a:t>
            </a:r>
            <a:r>
              <a:rPr lang="en-US" sz="1200" b="0" i="0" u="none" strike="noStrike" kern="1200" cap="none" baseline="3000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Although this drop test is often used, many experts recommend replacing all brake springs every time the brake linings are replaced. Heat generated by the brake system often weakens springs enough to affect their ability to retract brake shoes, especially when hot, yet not “ring” when dropped.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83309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41754963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65028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80207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50450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5302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Time—Not Mileage—Is Important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brake experts recommend rebuilding or replacing wheel cylinders at every other brake job. Some experts recommend that the wheel cylinders be overhauled or replaced every time the brake linings are replaced. If the wheel cylinders are found to be leaking, they must be replaced or overhauled. The most important factor is time, not mileage, when determining when to repair or replace hydraulic components.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The longer the time, the more moisture is absorbed by the brake fluid. The greater the amount of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moisture absorbed by the brake fluid, the greater the corrosion to metal hydraulic components. For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example, the brakes will probably wear out much sooner on a vehicle that is used all day every day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than on a vehicle driven only a short distance every week. In this example, the high-mileage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vehicle may need replacement brake linings every year, whereas the short-distance vehicle will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require several years before replacement brakes are needed. The service technician should try to determine the amount of time the brake fluid has been in the vehicle. The longer the brake fluid has been in the system, the greater the chances that the wheel cylinders need to be replaced or overhauled.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89715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0068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770172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11147129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27775478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4224473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38</a:t>
            </a:fld>
            <a:endParaRPr lang="en-US" dirty="0"/>
          </a:p>
        </p:txBody>
      </p:sp>
    </p:spTree>
    <p:extLst>
      <p:ext uri="{BB962C8B-B14F-4D97-AF65-F5344CB8AC3E}">
        <p14:creationId xmlns:p14="http://schemas.microsoft.com/office/powerpoint/2010/main" val="3527987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587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4956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29747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4112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499500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24847534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18959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48</a:t>
            </a:fld>
            <a:endParaRPr lang="en-US" dirty="0"/>
          </a:p>
        </p:txBody>
      </p:sp>
    </p:spTree>
    <p:extLst>
      <p:ext uri="{BB962C8B-B14F-4D97-AF65-F5344CB8AC3E}">
        <p14:creationId xmlns:p14="http://schemas.microsoft.com/office/powerpoint/2010/main" val="10510592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104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21947038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94604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TECH TIP: </a:t>
            </a:r>
            <a:r>
              <a:rPr lang="en-US" sz="1200" b="1" i="0" u="sng" strike="noStrike" kern="1200" cap="none" baseline="0" dirty="0">
                <a:solidFill>
                  <a:schemeClr val="dk1"/>
                </a:solidFill>
                <a:latin typeface="Arial"/>
                <a:ea typeface="Arial"/>
                <a:cs typeface="Arial"/>
                <a:sym typeface="Arial"/>
              </a:rPr>
              <a:t>The Masking Tape Trick</a:t>
            </a:r>
          </a:p>
          <a:p>
            <a:r>
              <a:rPr lang="en-US" sz="1200" b="0" i="0" u="none" strike="noStrike" kern="1200" cap="none" baseline="0" dirty="0">
                <a:solidFill>
                  <a:schemeClr val="dk1"/>
                </a:solidFill>
                <a:latin typeface="Arial"/>
                <a:ea typeface="Arial"/>
                <a:cs typeface="Arial"/>
                <a:sym typeface="Arial"/>
              </a:rPr>
              <a:t>Some technicians cover the friction material with masking tape to prevent contaminating the linings with dirt or grease during installation. After everything has been installed and double-checked, the masking tape is removed and the brake drums are installed. FIGURE 99-24</a:t>
            </a:r>
            <a:r>
              <a:rPr lang="en-US" sz="1200" b="0" i="0" u="none" strike="noStrike" kern="1200" cap="none" baseline="30000"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8346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28795778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0176475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22371623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467631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47628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79909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87526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1866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7263303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84280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7064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729853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2663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4719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46112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516935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660847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323183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4343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37791212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363787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51242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321676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6660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89813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8972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410293364"/>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1352878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0293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615553"/>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41453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88471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12" name="Shape 13">
            <a:extLst>
              <a:ext uri="{FF2B5EF4-FFF2-40B4-BE49-F238E27FC236}">
                <a16:creationId xmlns:a16="http://schemas.microsoft.com/office/drawing/2014/main" id="{C5328E6C-2B17-49B8-8712-6C0E107A1D99}"/>
              </a:ext>
            </a:extLst>
          </p:cNvPr>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tx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dirty="0">
              <a:solidFill>
                <a:schemeClr val="tx1"/>
              </a:solidFill>
            </a:endParaRPr>
          </a:p>
        </p:txBody>
      </p:sp>
      <p:sp>
        <p:nvSpPr>
          <p:cNvPr id="13" name="Shape 14">
            <a:extLst>
              <a:ext uri="{FF2B5EF4-FFF2-40B4-BE49-F238E27FC236}">
                <a16:creationId xmlns:a16="http://schemas.microsoft.com/office/drawing/2014/main" id="{CE0B5B1C-8858-43DC-BD75-C546F4738779}"/>
              </a:ext>
            </a:extLst>
          </p:cNvPr>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solidFill>
                  <a:schemeClr val="tx1"/>
                </a:solidFill>
              </a:defRPr>
            </a:lvl1pPr>
          </a:lstStyle>
          <a:p>
            <a:pPr algn="r">
              <a:buSzPct val="25000"/>
              <a:defRPr/>
            </a:pPr>
            <a:fld id="{00000000-1234-1234-1234-123412341234}" type="slidenum">
              <a:rPr lang="en-US" sz="900" smtClean="0"/>
              <a:pPr algn="r">
                <a:buSzPct val="25000"/>
                <a:defRPr/>
              </a:pPr>
              <a:t>‹#›</a:t>
            </a:fld>
            <a:endParaRPr lang="en-US" sz="900" dirty="0"/>
          </a:p>
        </p:txBody>
      </p:sp>
    </p:spTree>
    <p:extLst>
      <p:ext uri="{BB962C8B-B14F-4D97-AF65-F5344CB8AC3E}">
        <p14:creationId xmlns:p14="http://schemas.microsoft.com/office/powerpoint/2010/main" val="1884317012"/>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lIns="0" tIns="45720" rIns="0" bIns="45720"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03236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43972"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4247679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1486606070"/>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hyperlink" Target="https://jameshalderman.com/a5_vid_lib_page/" TargetMode="External"/><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hyperlink" Target="https://jameshalderman.com/a5_anim_lib_page/"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5.xml"/><Relationship Id="rId4" Type="http://schemas.openxmlformats.org/officeDocument/2006/relationships/image" Target="../media/image50.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99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Drum Brake Diagnosis and Service</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99.3 Removing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55719" y="990599"/>
            <a:ext cx="5231081" cy="46878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271156" cy="2677656"/>
          </a:xfrm>
        </p:spPr>
        <p:txBody>
          <a:bodyPr/>
          <a:lstStyle/>
          <a:p>
            <a:r>
              <a:rPr lang="en-US" sz="2400" dirty="0"/>
              <a:t>Turning the bolts that are threaded into the brake drum forces the drum off of the hub</a:t>
            </a:r>
          </a:p>
        </p:txBody>
      </p:sp>
    </p:spTree>
    <p:extLst>
      <p:ext uri="{BB962C8B-B14F-4D97-AF65-F5344CB8AC3E}">
        <p14:creationId xmlns:p14="http://schemas.microsoft.com/office/powerpoint/2010/main" val="2941200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99.4 Back Off Adjuster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483927" y="990599"/>
            <a:ext cx="2202873" cy="52216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4800600" cy="3416320"/>
          </a:xfrm>
        </p:spPr>
        <p:txBody>
          <a:bodyPr/>
          <a:lstStyle/>
          <a:p>
            <a:r>
              <a:rPr lang="en-US" sz="2400" dirty="0"/>
              <a:t>If the brake shoes have worn into the drum, the adjuster can be backed in after removing the access plug. After removing the plug, use a wire or a screwdriver to move the adjusting lever away from the starwheel, then turn the starwheel with a brake adjusting tool, often called a “brake spoon”</a:t>
            </a:r>
          </a:p>
        </p:txBody>
      </p:sp>
    </p:spTree>
    <p:extLst>
      <p:ext uri="{BB962C8B-B14F-4D97-AF65-F5344CB8AC3E}">
        <p14:creationId xmlns:p14="http://schemas.microsoft.com/office/powerpoint/2010/main" val="4016190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99.5 Spray with Brake Clean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44671" y="1027947"/>
            <a:ext cx="3899597" cy="31996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1" y="1027947"/>
            <a:ext cx="4150426" cy="4524315"/>
          </a:xfrm>
        </p:spPr>
        <p:txBody>
          <a:bodyPr/>
          <a:lstStyle/>
          <a:p>
            <a:r>
              <a:rPr lang="en-US" sz="2400" dirty="0"/>
              <a:t>A liquid soaking solvent, brake cleaner, should be used to wet linings. The purpose of wetting lining material while the drum is still on vehicle is to prevent possibility of asbestos from lining becoming airborne. Asbestos is only hazardous when asbestos dust is airborne and is breathed in during brake system service.</a:t>
            </a:r>
          </a:p>
        </p:txBody>
      </p:sp>
    </p:spTree>
    <p:extLst>
      <p:ext uri="{BB962C8B-B14F-4D97-AF65-F5344CB8AC3E}">
        <p14:creationId xmlns:p14="http://schemas.microsoft.com/office/powerpoint/2010/main" val="3831432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1009400"/>
            <a:ext cx="8229600" cy="461665"/>
          </a:xfrm>
          <a:prstGeom prst="rect">
            <a:avLst/>
          </a:prstGeom>
        </p:spPr>
        <p:txBody>
          <a:bodyPr>
            <a:spAutoFit/>
          </a:bodyPr>
          <a:lstStyle/>
          <a:p>
            <a:pPr marL="0" indent="0">
              <a:buNone/>
            </a:pPr>
            <a:r>
              <a:rPr lang="en-IN" sz="2400" dirty="0">
                <a:solidFill>
                  <a:srgbClr val="000000"/>
                </a:solidFill>
              </a:rPr>
              <a:t>What is the purpose of the tinnerman nuts?</a:t>
            </a:r>
          </a:p>
        </p:txBody>
      </p:sp>
    </p:spTree>
    <p:extLst>
      <p:ext uri="{BB962C8B-B14F-4D97-AF65-F5344CB8AC3E}">
        <p14:creationId xmlns:p14="http://schemas.microsoft.com/office/powerpoint/2010/main" val="880802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09700" y="237875"/>
            <a:ext cx="8229600" cy="646331"/>
          </a:xfrm>
        </p:spPr>
        <p:txBody>
          <a:bodyPr>
            <a:spAutoFit/>
          </a:bodyPr>
          <a:lstStyle/>
          <a:p>
            <a:r>
              <a:rPr lang="en-US" dirty="0"/>
              <a:t>Answer 2</a:t>
            </a:r>
            <a:endParaRPr lang="en-US" sz="1200" dirty="0"/>
          </a:p>
        </p:txBody>
      </p:sp>
      <p:sp>
        <p:nvSpPr>
          <p:cNvPr id="4" name="Content Placeholder 3"/>
          <p:cNvSpPr>
            <a:spLocks noGrp="1"/>
          </p:cNvSpPr>
          <p:nvPr>
            <p:ph idx="4294967295"/>
          </p:nvPr>
        </p:nvSpPr>
        <p:spPr>
          <a:xfrm>
            <a:off x="409700" y="997525"/>
            <a:ext cx="8229600" cy="461665"/>
          </a:xfrm>
          <a:prstGeom prst="rect">
            <a:avLst/>
          </a:prstGeom>
        </p:spPr>
        <p:txBody>
          <a:bodyPr>
            <a:spAutoFit/>
          </a:bodyPr>
          <a:lstStyle/>
          <a:p>
            <a:pPr marL="0" indent="0">
              <a:buNone/>
            </a:pPr>
            <a:r>
              <a:rPr lang="en-IN" sz="2400" dirty="0">
                <a:solidFill>
                  <a:srgbClr val="000000"/>
                </a:solidFill>
              </a:rPr>
              <a:t>To hold the brake drums on the axle at the assembly plant.</a:t>
            </a:r>
          </a:p>
        </p:txBody>
      </p:sp>
    </p:spTree>
    <p:extLst>
      <p:ext uri="{BB962C8B-B14F-4D97-AF65-F5344CB8AC3E}">
        <p14:creationId xmlns:p14="http://schemas.microsoft.com/office/powerpoint/2010/main" val="20235081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Drum Brake Disassembly</a:t>
            </a:r>
            <a:endParaRPr lang="en-US" sz="1200" dirty="0"/>
          </a:p>
        </p:txBody>
      </p:sp>
      <p:sp>
        <p:nvSpPr>
          <p:cNvPr id="4" name="Content Placeholder 3"/>
          <p:cNvSpPr>
            <a:spLocks noGrp="1"/>
          </p:cNvSpPr>
          <p:nvPr>
            <p:ph idx="4294967295"/>
          </p:nvPr>
        </p:nvSpPr>
        <p:spPr>
          <a:xfrm>
            <a:off x="457200" y="1009400"/>
            <a:ext cx="8229600" cy="3431709"/>
          </a:xfrm>
          <a:prstGeom prst="rect">
            <a:avLst/>
          </a:prstGeom>
        </p:spPr>
        <p:txBody>
          <a:bodyPr>
            <a:spAutoFit/>
          </a:bodyPr>
          <a:lstStyle/>
          <a:p>
            <a:r>
              <a:rPr lang="en-IN" sz="2400" dirty="0">
                <a:solidFill>
                  <a:srgbClr val="000000"/>
                </a:solidFill>
              </a:rPr>
              <a:t>After removal of the brake drum, the brake shoes and other brake hardware should be wetted down with a solvent or enclosed in an approved evacuation system to prevent possible asbestos release into the air.</a:t>
            </a:r>
          </a:p>
          <a:p>
            <a:r>
              <a:rPr lang="en-IN" sz="2400" dirty="0">
                <a:solidFill>
                  <a:srgbClr val="000000"/>
                </a:solidFill>
              </a:rPr>
              <a:t>Usually, the first step in the disassembly of a drum brake system is removal of the return (retracting) springs.</a:t>
            </a:r>
          </a:p>
          <a:p>
            <a:r>
              <a:rPr lang="en-IN" sz="2400" dirty="0">
                <a:solidFill>
                  <a:srgbClr val="000000"/>
                </a:solidFill>
              </a:rPr>
              <a:t>After the return springs have been removed, the hold-down springs and other brake hardware can be removed.</a:t>
            </a:r>
          </a:p>
        </p:txBody>
      </p:sp>
    </p:spTree>
    <p:extLst>
      <p:ext uri="{BB962C8B-B14F-4D97-AF65-F5344CB8AC3E}">
        <p14:creationId xmlns:p14="http://schemas.microsoft.com/office/powerpoint/2010/main" val="2937459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99.6 Releasing Return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5960" y="1018066"/>
            <a:ext cx="5128778" cy="42308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599"/>
            <a:ext cx="2686792" cy="2500745"/>
          </a:xfrm>
        </p:spPr>
        <p:txBody>
          <a:bodyPr/>
          <a:lstStyle/>
          <a:p>
            <a:r>
              <a:rPr lang="en-US" sz="2400" dirty="0"/>
              <a:t>Using a brake spring tool to release a return (retracting) spring from the anchor pin</a:t>
            </a:r>
          </a:p>
        </p:txBody>
      </p:sp>
    </p:spTree>
    <p:extLst>
      <p:ext uri="{BB962C8B-B14F-4D97-AF65-F5344CB8AC3E}">
        <p14:creationId xmlns:p14="http://schemas.microsoft.com/office/powerpoint/2010/main" val="2698583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99.7 Spring Removal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2597" y="990600"/>
            <a:ext cx="4978939" cy="47091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15540" cy="2677656"/>
          </a:xfrm>
        </p:spPr>
        <p:txBody>
          <a:bodyPr/>
          <a:lstStyle/>
          <a:p>
            <a:r>
              <a:rPr lang="en-US" sz="2400" dirty="0"/>
              <a:t> A special tool, called a hold-down spring tool, being used to depress and rotate the retainer</a:t>
            </a:r>
          </a:p>
        </p:txBody>
      </p:sp>
    </p:spTree>
    <p:extLst>
      <p:ext uri="{BB962C8B-B14F-4D97-AF65-F5344CB8AC3E}">
        <p14:creationId xmlns:p14="http://schemas.microsoft.com/office/powerpoint/2010/main" val="3750973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Remove Brake Shoes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4" name="Remove_Brake_Shoes">
            <a:hlinkClick r:id="" action="ppaction://media"/>
            <a:extLst>
              <a:ext uri="{FF2B5EF4-FFF2-40B4-BE49-F238E27FC236}">
                <a16:creationId xmlns:a16="http://schemas.microsoft.com/office/drawing/2014/main" id="{43BDAD6E-7F71-BFAB-90EA-FE58A867959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1718" y="1062143"/>
            <a:ext cx="9072282" cy="5103159"/>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6000"/>
            <a:ext cx="8229600" cy="646331"/>
          </a:xfrm>
        </p:spPr>
        <p:txBody>
          <a:bodyPr>
            <a:spAutoFit/>
          </a:bodyPr>
          <a:lstStyle/>
          <a:p>
            <a:r>
              <a:rPr lang="en-US" dirty="0"/>
              <a:t>Inspecting the Backing Plate</a:t>
            </a:r>
            <a:endParaRPr lang="en-US" sz="1200" dirty="0"/>
          </a:p>
        </p:txBody>
      </p:sp>
      <p:sp>
        <p:nvSpPr>
          <p:cNvPr id="4" name="Content Placeholder 3"/>
          <p:cNvSpPr>
            <a:spLocks noGrp="1"/>
          </p:cNvSpPr>
          <p:nvPr>
            <p:ph idx="4294967295"/>
          </p:nvPr>
        </p:nvSpPr>
        <p:spPr>
          <a:xfrm>
            <a:off x="457200" y="997525"/>
            <a:ext cx="8229600" cy="2985433"/>
          </a:xfrm>
          <a:prstGeom prst="rect">
            <a:avLst/>
          </a:prstGeom>
        </p:spPr>
        <p:txBody>
          <a:bodyPr>
            <a:spAutoFit/>
          </a:bodyPr>
          <a:lstStyle/>
          <a:p>
            <a:r>
              <a:rPr lang="en-IN" sz="2400" dirty="0">
                <a:solidFill>
                  <a:srgbClr val="000000"/>
                </a:solidFill>
              </a:rPr>
              <a:t>To inspect the backing plate, follow these steps:</a:t>
            </a:r>
          </a:p>
          <a:p>
            <a:pPr lvl="1"/>
            <a:r>
              <a:rPr lang="en-IN" sz="2400" dirty="0">
                <a:solidFill>
                  <a:srgbClr val="000000"/>
                </a:solidFill>
              </a:rPr>
              <a:t>6 raised contact surfaces, called pads, ledges, or shoe contact areas, of the backing plate should be inspected because they rub against the sides of the shoes.</a:t>
            </a:r>
          </a:p>
          <a:p>
            <a:pPr lvl="1"/>
            <a:r>
              <a:rPr lang="en-IN" sz="2400" dirty="0">
                <a:solidFill>
                  <a:srgbClr val="000000"/>
                </a:solidFill>
              </a:rPr>
              <a:t>Check for looseness and bending</a:t>
            </a:r>
          </a:p>
          <a:p>
            <a:pPr lvl="1"/>
            <a:r>
              <a:rPr lang="en-IN" sz="2400" dirty="0">
                <a:solidFill>
                  <a:srgbClr val="000000"/>
                </a:solidFill>
              </a:rPr>
              <a:t>Ensure that they are parallel with axle flange.</a:t>
            </a:r>
          </a:p>
          <a:p>
            <a:pPr lvl="1"/>
            <a:r>
              <a:rPr lang="en-IN" sz="2400" dirty="0">
                <a:solidFill>
                  <a:srgbClr val="000000"/>
                </a:solidFill>
              </a:rPr>
              <a:t>Raised pads should be cleaned and lubricated.</a:t>
            </a:r>
          </a:p>
        </p:txBody>
      </p:sp>
    </p:spTree>
    <p:extLst>
      <p:ext uri="{BB962C8B-B14F-4D97-AF65-F5344CB8AC3E}">
        <p14:creationId xmlns:p14="http://schemas.microsoft.com/office/powerpoint/2010/main" val="3445130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Learning Objectives</a:t>
            </a:r>
            <a:endParaRPr lang="en-US" sz="2800" dirty="0"/>
          </a:p>
        </p:txBody>
      </p:sp>
      <p:sp>
        <p:nvSpPr>
          <p:cNvPr id="4" name="Content Placeholder 3"/>
          <p:cNvSpPr>
            <a:spLocks noGrp="1"/>
          </p:cNvSpPr>
          <p:nvPr>
            <p:ph idx="4294967295"/>
          </p:nvPr>
        </p:nvSpPr>
        <p:spPr>
          <a:xfrm>
            <a:off x="457200" y="1000800"/>
            <a:ext cx="8229600" cy="3639458"/>
          </a:xfrm>
          <a:prstGeom prst="rect">
            <a:avLst/>
          </a:prstGeom>
        </p:spPr>
        <p:txBody>
          <a:bodyPr>
            <a:spAutoFit/>
          </a:bodyPr>
          <a:lstStyle/>
          <a:p>
            <a:pPr marL="667512" indent="-667512">
              <a:buNone/>
            </a:pPr>
            <a:r>
              <a:rPr lang="en-IN" sz="2400" b="1" dirty="0">
                <a:solidFill>
                  <a:srgbClr val="007FA3"/>
                </a:solidFill>
              </a:rPr>
              <a:t>99.1</a:t>
            </a:r>
            <a:r>
              <a:rPr lang="en-IN" sz="2400" dirty="0">
                <a:solidFill>
                  <a:schemeClr val="bg2"/>
                </a:solidFill>
              </a:rPr>
              <a:t> </a:t>
            </a:r>
            <a:r>
              <a:rPr lang="en-IN" sz="2400" dirty="0"/>
              <a:t>Discuss drum brake diagnosis and brake drum removal.</a:t>
            </a:r>
          </a:p>
          <a:p>
            <a:pPr marL="667512" indent="-667512">
              <a:buNone/>
            </a:pPr>
            <a:r>
              <a:rPr lang="en-IN" sz="2400" b="1" dirty="0">
                <a:solidFill>
                  <a:srgbClr val="007FA3"/>
                </a:solidFill>
              </a:rPr>
              <a:t>99.2 </a:t>
            </a:r>
            <a:r>
              <a:rPr lang="en-IN" sz="2400" dirty="0"/>
              <a:t>Discuss brake drum removal.</a:t>
            </a:r>
          </a:p>
          <a:p>
            <a:pPr marL="667512" indent="-667512">
              <a:buNone/>
            </a:pPr>
            <a:r>
              <a:rPr lang="en-IN" sz="2400" b="1" dirty="0">
                <a:solidFill>
                  <a:srgbClr val="007FA3"/>
                </a:solidFill>
              </a:rPr>
              <a:t>99.3 </a:t>
            </a:r>
            <a:r>
              <a:rPr lang="en-IN" sz="2400" dirty="0"/>
              <a:t>Explain the procedure for drum brake disassembly and inspection of parts.</a:t>
            </a:r>
          </a:p>
          <a:p>
            <a:pPr marL="667512" indent="-667512">
              <a:buNone/>
            </a:pPr>
            <a:r>
              <a:rPr lang="en-IN" sz="2400" b="1" dirty="0">
                <a:solidFill>
                  <a:srgbClr val="007FA3"/>
                </a:solidFill>
              </a:rPr>
              <a:t>99.4 </a:t>
            </a:r>
            <a:r>
              <a:rPr lang="en-IN" sz="2400" dirty="0"/>
              <a:t>Describe how to reassemble the drum brake.</a:t>
            </a:r>
          </a:p>
          <a:p>
            <a:pPr marL="667512" indent="-667512">
              <a:buNone/>
            </a:pPr>
            <a:r>
              <a:rPr lang="en-IN" sz="2400" b="1" dirty="0">
                <a:solidFill>
                  <a:srgbClr val="007FA3"/>
                </a:solidFill>
              </a:rPr>
              <a:t>99.5 </a:t>
            </a:r>
            <a:r>
              <a:rPr lang="en-IN" sz="2400" dirty="0"/>
              <a:t>Describe how to adjust drum brakes.</a:t>
            </a:r>
          </a:p>
          <a:p>
            <a:pPr marL="667512" indent="-667512">
              <a:buNone/>
            </a:pPr>
            <a:r>
              <a:rPr lang="en-IN" sz="2400" b="1" dirty="0">
                <a:solidFill>
                  <a:srgbClr val="007FA3"/>
                </a:solidFill>
              </a:rPr>
              <a:t>99.6 </a:t>
            </a:r>
            <a:r>
              <a:rPr lang="en-IN" sz="2400" dirty="0"/>
              <a:t>Describe the symptoms of a faulty drum brake.</a:t>
            </a:r>
          </a:p>
        </p:txBody>
      </p:sp>
    </p:spTree>
    <p:extLst>
      <p:ext uri="{BB962C8B-B14F-4D97-AF65-F5344CB8AC3E}">
        <p14:creationId xmlns:p14="http://schemas.microsoft.com/office/powerpoint/2010/main" val="18254391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99.8 Rusting Backing Plate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1351" y="1033008"/>
            <a:ext cx="5005449" cy="51051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568039" cy="4524315"/>
          </a:xfrm>
        </p:spPr>
        <p:txBody>
          <a:bodyPr/>
          <a:lstStyle/>
          <a:p>
            <a:r>
              <a:rPr lang="en-US" sz="2400" dirty="0"/>
              <a:t>A typical rusting backing plate shoe pad. This can cause the brakes to squeak when the shoes move outward during a brake application and again when the brake pedal is released</a:t>
            </a:r>
          </a:p>
        </p:txBody>
      </p:sp>
    </p:spTree>
    <p:extLst>
      <p:ext uri="{BB962C8B-B14F-4D97-AF65-F5344CB8AC3E}">
        <p14:creationId xmlns:p14="http://schemas.microsoft.com/office/powerpoint/2010/main" val="1475873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99.9 Lithium Grease on Pads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97579" y="1027946"/>
            <a:ext cx="5797159" cy="47566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1998023" cy="2677656"/>
          </a:xfrm>
        </p:spPr>
        <p:txBody>
          <a:bodyPr/>
          <a:lstStyle/>
          <a:p>
            <a:r>
              <a:rPr lang="en-US" sz="2400" dirty="0"/>
              <a:t>Applying lithium grease to the raised pads on the backing plate</a:t>
            </a:r>
          </a:p>
        </p:txBody>
      </p:sp>
    </p:spTree>
    <p:extLst>
      <p:ext uri="{BB962C8B-B14F-4D97-AF65-F5344CB8AC3E}">
        <p14:creationId xmlns:p14="http://schemas.microsoft.com/office/powerpoint/2010/main" val="722970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Drum Brake Lining Inspection</a:t>
            </a:r>
            <a:endParaRPr lang="en-US" sz="1200" dirty="0"/>
          </a:p>
        </p:txBody>
      </p:sp>
      <p:sp>
        <p:nvSpPr>
          <p:cNvPr id="4" name="Content Placeholder 3"/>
          <p:cNvSpPr>
            <a:spLocks noGrp="1"/>
          </p:cNvSpPr>
          <p:nvPr>
            <p:ph idx="4294967295"/>
          </p:nvPr>
        </p:nvSpPr>
        <p:spPr>
          <a:xfrm>
            <a:off x="457200" y="1009400"/>
            <a:ext cx="8229600" cy="2462213"/>
          </a:xfrm>
          <a:prstGeom prst="rect">
            <a:avLst/>
          </a:prstGeom>
        </p:spPr>
        <p:txBody>
          <a:bodyPr>
            <a:spAutoFit/>
          </a:bodyPr>
          <a:lstStyle/>
          <a:p>
            <a:r>
              <a:rPr lang="en-IN" sz="2400" dirty="0">
                <a:solidFill>
                  <a:srgbClr val="000000"/>
                </a:solidFill>
              </a:rPr>
              <a:t>To inspect the drum brake lining, follow these steps:</a:t>
            </a:r>
          </a:p>
          <a:p>
            <a:pPr lvl="1"/>
            <a:r>
              <a:rPr lang="en-IN" sz="2400" dirty="0">
                <a:solidFill>
                  <a:srgbClr val="000000"/>
                </a:solidFill>
              </a:rPr>
              <a:t>Some vehicles have holes in backing plate that allow for a visual inspection of lining thickness</a:t>
            </a:r>
          </a:p>
          <a:p>
            <a:pPr lvl="1"/>
            <a:r>
              <a:rPr lang="en-IN" sz="2400" dirty="0">
                <a:solidFill>
                  <a:srgbClr val="000000"/>
                </a:solidFill>
              </a:rPr>
              <a:t>Best possible inspection involves removing brake drum and making a thorough visual inspection of entire brake instead of just looking at thickness of lining.</a:t>
            </a:r>
          </a:p>
        </p:txBody>
      </p:sp>
    </p:spTree>
    <p:extLst>
      <p:ext uri="{BB962C8B-B14F-4D97-AF65-F5344CB8AC3E}">
        <p14:creationId xmlns:p14="http://schemas.microsoft.com/office/powerpoint/2010/main" val="3415158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99.10 Pad Thinness of Nickel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35479" y="1174526"/>
            <a:ext cx="7273039" cy="33737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8536" y="5455722"/>
            <a:ext cx="7626927" cy="731322"/>
          </a:xfrm>
        </p:spPr>
        <p:txBody>
          <a:bodyPr/>
          <a:lstStyle/>
          <a:p>
            <a:r>
              <a:rPr lang="en-US" sz="2400" dirty="0"/>
              <a:t>A rule of thumb is that the lining should be at least the thickness of a nickel</a:t>
            </a:r>
          </a:p>
        </p:txBody>
      </p:sp>
    </p:spTree>
    <p:extLst>
      <p:ext uri="{BB962C8B-B14F-4D97-AF65-F5344CB8AC3E}">
        <p14:creationId xmlns:p14="http://schemas.microsoft.com/office/powerpoint/2010/main" val="1400202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99.11 Tread Gauge for Rivets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9470" y="1029911"/>
            <a:ext cx="5215268" cy="42746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37410" cy="4154984"/>
          </a:xfrm>
        </p:spPr>
        <p:txBody>
          <a:bodyPr/>
          <a:lstStyle/>
          <a:p>
            <a:r>
              <a:rPr lang="en-US" sz="2400" dirty="0"/>
              <a:t>A tire tread depth gauge can be used to measure lining thickness. When measuring riveted linings, measure to the head of the rivets</a:t>
            </a:r>
          </a:p>
        </p:txBody>
      </p:sp>
    </p:spTree>
    <p:extLst>
      <p:ext uri="{BB962C8B-B14F-4D97-AF65-F5344CB8AC3E}">
        <p14:creationId xmlns:p14="http://schemas.microsoft.com/office/powerpoint/2010/main" val="414029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99.12 Cracked Brake Lining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35086" y="1027947"/>
            <a:ext cx="5559652" cy="45617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199904" cy="1569660"/>
          </a:xfrm>
        </p:spPr>
        <p:txBody>
          <a:bodyPr/>
          <a:lstStyle/>
          <a:p>
            <a:r>
              <a:rPr lang="en-US" sz="2400" dirty="0"/>
              <a:t>Cracked brake lining must be replaced</a:t>
            </a:r>
          </a:p>
        </p:txBody>
      </p:sp>
    </p:spTree>
    <p:extLst>
      <p:ext uri="{BB962C8B-B14F-4D97-AF65-F5344CB8AC3E}">
        <p14:creationId xmlns:p14="http://schemas.microsoft.com/office/powerpoint/2010/main" val="3965896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Brake Spring Inspection</a:t>
            </a:r>
            <a:endParaRPr lang="en-US" sz="1200" dirty="0"/>
          </a:p>
        </p:txBody>
      </p:sp>
      <p:sp>
        <p:nvSpPr>
          <p:cNvPr id="4" name="Content Placeholder 3"/>
          <p:cNvSpPr>
            <a:spLocks noGrp="1"/>
          </p:cNvSpPr>
          <p:nvPr>
            <p:ph idx="4294967295"/>
          </p:nvPr>
        </p:nvSpPr>
        <p:spPr>
          <a:xfrm>
            <a:off x="457200" y="1009400"/>
            <a:ext cx="8229600" cy="4478149"/>
          </a:xfrm>
          <a:prstGeom prst="rect">
            <a:avLst/>
          </a:prstGeom>
        </p:spPr>
        <p:txBody>
          <a:bodyPr>
            <a:spAutoFit/>
          </a:bodyPr>
          <a:lstStyle/>
          <a:p>
            <a:r>
              <a:rPr lang="en-IN" sz="2400" dirty="0">
                <a:solidFill>
                  <a:srgbClr val="000000"/>
                </a:solidFill>
              </a:rPr>
              <a:t>Return Springs</a:t>
            </a:r>
          </a:p>
          <a:p>
            <a:pPr lvl="1"/>
            <a:r>
              <a:rPr lang="en-IN" sz="2400" dirty="0">
                <a:solidFill>
                  <a:srgbClr val="000000"/>
                </a:solidFill>
              </a:rPr>
              <a:t>Springs should be tested prior to a brake overhaul, especially when uneven lining wear is discovered.</a:t>
            </a:r>
          </a:p>
          <a:p>
            <a:pPr lvl="1"/>
            <a:r>
              <a:rPr lang="en-IN" sz="2400" dirty="0">
                <a:solidFill>
                  <a:srgbClr val="000000"/>
                </a:solidFill>
              </a:rPr>
              <a:t>Return springs can get weak due to heat and time and can cause linings to stay in contact with drum when brakes are released.</a:t>
            </a:r>
          </a:p>
          <a:p>
            <a:r>
              <a:rPr lang="en-IN" sz="2400" dirty="0">
                <a:solidFill>
                  <a:srgbClr val="000000"/>
                </a:solidFill>
              </a:rPr>
              <a:t>Hold-Down Springs</a:t>
            </a:r>
          </a:p>
          <a:p>
            <a:pPr lvl="1"/>
            <a:r>
              <a:rPr lang="en-IN" sz="2400" dirty="0">
                <a:solidFill>
                  <a:srgbClr val="000000"/>
                </a:solidFill>
              </a:rPr>
              <a:t>Hold linings tightly to backing plate.</a:t>
            </a:r>
          </a:p>
          <a:p>
            <a:r>
              <a:rPr lang="en-IN" sz="2400" dirty="0">
                <a:solidFill>
                  <a:srgbClr val="000000"/>
                </a:solidFill>
              </a:rPr>
              <a:t>Connecting Springs</a:t>
            </a:r>
          </a:p>
          <a:p>
            <a:pPr lvl="1"/>
            <a:r>
              <a:rPr lang="en-IN" sz="2400" dirty="0">
                <a:solidFill>
                  <a:srgbClr val="000000"/>
                </a:solidFill>
              </a:rPr>
              <a:t>Check or replace at every brake lining replacement.</a:t>
            </a:r>
          </a:p>
        </p:txBody>
      </p:sp>
    </p:spTree>
    <p:extLst>
      <p:ext uri="{BB962C8B-B14F-4D97-AF65-F5344CB8AC3E}">
        <p14:creationId xmlns:p14="http://schemas.microsoft.com/office/powerpoint/2010/main" val="3358404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99.13 Return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918112" y="990601"/>
            <a:ext cx="5212080" cy="30132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3222" y="4223737"/>
            <a:ext cx="7757556" cy="1938992"/>
          </a:xfrm>
        </p:spPr>
        <p:txBody>
          <a:bodyPr/>
          <a:lstStyle/>
          <a:p>
            <a:r>
              <a:rPr lang="en-US" sz="2000" dirty="0"/>
              <a:t>Top spring is a good-looking spring because all coils of the spring are touching each other. Bottom spring is stretched and should be discarded. Arrow points to back side of spring, which goes into a hole in brake shoe. The open loop of the spring is not strong enough to keep from straightening out during use. Using back side of hook provides a strong, long-lasting hold in the brake shoe</a:t>
            </a:r>
          </a:p>
        </p:txBody>
      </p:sp>
    </p:spTree>
    <p:extLst>
      <p:ext uri="{BB962C8B-B14F-4D97-AF65-F5344CB8AC3E}">
        <p14:creationId xmlns:p14="http://schemas.microsoft.com/office/powerpoint/2010/main" val="33598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Wheel Cylinder Inspection </a:t>
            </a:r>
            <a:r>
              <a:rPr lang="en-US" sz="2800" dirty="0"/>
              <a:t>(1 of 2)</a:t>
            </a:r>
            <a:endParaRPr lang="en-US" sz="1050" dirty="0"/>
          </a:p>
        </p:txBody>
      </p:sp>
      <p:sp>
        <p:nvSpPr>
          <p:cNvPr id="4" name="Content Placeholder 3"/>
          <p:cNvSpPr>
            <a:spLocks noGrp="1"/>
          </p:cNvSpPr>
          <p:nvPr>
            <p:ph idx="4294967295"/>
          </p:nvPr>
        </p:nvSpPr>
        <p:spPr>
          <a:xfrm>
            <a:off x="457200" y="1009400"/>
            <a:ext cx="8229600" cy="2708434"/>
          </a:xfrm>
          <a:prstGeom prst="rect">
            <a:avLst/>
          </a:prstGeom>
        </p:spPr>
        <p:txBody>
          <a:bodyPr>
            <a:spAutoFit/>
          </a:bodyPr>
          <a:lstStyle/>
          <a:p>
            <a:r>
              <a:rPr lang="en-IN" sz="2400" dirty="0">
                <a:solidFill>
                  <a:srgbClr val="000000"/>
                </a:solidFill>
              </a:rPr>
              <a:t>Surface inside wheel cylinder is bearingized.</a:t>
            </a:r>
          </a:p>
          <a:p>
            <a:r>
              <a:rPr lang="en-IN" sz="2400" dirty="0">
                <a:solidFill>
                  <a:srgbClr val="000000"/>
                </a:solidFill>
              </a:rPr>
              <a:t>Surface can not be honed or damage will occur.</a:t>
            </a:r>
          </a:p>
          <a:p>
            <a:r>
              <a:rPr lang="en-IN" sz="2400" dirty="0">
                <a:solidFill>
                  <a:srgbClr val="000000"/>
                </a:solidFill>
              </a:rPr>
              <a:t>Dust boots keep the dirt out of cylinder bore.</a:t>
            </a:r>
          </a:p>
          <a:p>
            <a:r>
              <a:rPr lang="en-IN" sz="2400" dirty="0">
                <a:solidFill>
                  <a:srgbClr val="000000"/>
                </a:solidFill>
              </a:rPr>
              <a:t>Each wheel cylinder has a threaded port for line </a:t>
            </a:r>
          </a:p>
          <a:p>
            <a:r>
              <a:rPr lang="en-IN" sz="2400" dirty="0">
                <a:solidFill>
                  <a:srgbClr val="000000"/>
                </a:solidFill>
              </a:rPr>
              <a:t>Bleeder valve to allow air to escape.</a:t>
            </a:r>
          </a:p>
        </p:txBody>
      </p:sp>
    </p:spTree>
    <p:extLst>
      <p:ext uri="{BB962C8B-B14F-4D97-AF65-F5344CB8AC3E}">
        <p14:creationId xmlns:p14="http://schemas.microsoft.com/office/powerpoint/2010/main" val="279013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Wheel Cylinder Inspection </a:t>
            </a:r>
            <a:r>
              <a:rPr lang="en-US" sz="2800" dirty="0"/>
              <a:t>(2 of 2)</a:t>
            </a:r>
            <a:endParaRPr lang="en-US" sz="1050" dirty="0"/>
          </a:p>
        </p:txBody>
      </p:sp>
      <p:sp>
        <p:nvSpPr>
          <p:cNvPr id="4" name="Content Placeholder 3"/>
          <p:cNvSpPr>
            <a:spLocks noGrp="1"/>
          </p:cNvSpPr>
          <p:nvPr>
            <p:ph idx="4294967295"/>
          </p:nvPr>
        </p:nvSpPr>
        <p:spPr>
          <a:xfrm>
            <a:off x="457200" y="1009400"/>
            <a:ext cx="8229600" cy="3877985"/>
          </a:xfrm>
          <a:prstGeom prst="rect">
            <a:avLst/>
          </a:prstGeom>
        </p:spPr>
        <p:txBody>
          <a:bodyPr>
            <a:spAutoFit/>
          </a:bodyPr>
          <a:lstStyle/>
          <a:p>
            <a:r>
              <a:rPr lang="en-IN" sz="2400" dirty="0">
                <a:solidFill>
                  <a:srgbClr val="000000"/>
                </a:solidFill>
              </a:rPr>
              <a:t>Overhaul of Wheel Cylinders (If allowed)</a:t>
            </a:r>
          </a:p>
          <a:p>
            <a:pPr lvl="1"/>
            <a:r>
              <a:rPr lang="en-IN" sz="2400" dirty="0">
                <a:solidFill>
                  <a:srgbClr val="000000"/>
                </a:solidFill>
              </a:rPr>
              <a:t>Loosen bleeder valve.</a:t>
            </a:r>
          </a:p>
          <a:p>
            <a:pPr lvl="1"/>
            <a:r>
              <a:rPr lang="en-IN" sz="2400" dirty="0">
                <a:solidFill>
                  <a:srgbClr val="000000"/>
                </a:solidFill>
              </a:rPr>
              <a:t>Remove wheel cylinder.</a:t>
            </a:r>
          </a:p>
          <a:p>
            <a:pPr lvl="1"/>
            <a:r>
              <a:rPr lang="en-IN" sz="2400" dirty="0">
                <a:solidFill>
                  <a:srgbClr val="000000"/>
                </a:solidFill>
              </a:rPr>
              <a:t>Remove all internal parts of wheel cylinder.</a:t>
            </a:r>
          </a:p>
          <a:p>
            <a:pPr lvl="1"/>
            <a:r>
              <a:rPr lang="en-IN" sz="2400" dirty="0">
                <a:solidFill>
                  <a:srgbClr val="000000"/>
                </a:solidFill>
              </a:rPr>
              <a:t>Clean wheel cylinder as specified to remove any rust and corrosion.</a:t>
            </a:r>
          </a:p>
          <a:p>
            <a:pPr lvl="1"/>
            <a:r>
              <a:rPr lang="en-IN" sz="2400" dirty="0">
                <a:solidFill>
                  <a:srgbClr val="000000"/>
                </a:solidFill>
              </a:rPr>
              <a:t>Install pistons (usually not included in a wheel cylinder overhaul kit), seals, spring, and dust boots.</a:t>
            </a:r>
          </a:p>
          <a:p>
            <a:pPr lvl="1"/>
            <a:r>
              <a:rPr lang="en-IN" sz="2400" dirty="0">
                <a:solidFill>
                  <a:srgbClr val="000000"/>
                </a:solidFill>
              </a:rPr>
              <a:t>Install on vehicle and bleed system.</a:t>
            </a:r>
          </a:p>
        </p:txBody>
      </p:sp>
    </p:spTree>
    <p:extLst>
      <p:ext uri="{BB962C8B-B14F-4D97-AF65-F5344CB8AC3E}">
        <p14:creationId xmlns:p14="http://schemas.microsoft.com/office/powerpoint/2010/main" val="1286700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3977"/>
            <a:ext cx="8229600" cy="646331"/>
          </a:xfrm>
        </p:spPr>
        <p:txBody>
          <a:bodyPr>
            <a:spAutoFit/>
          </a:bodyPr>
          <a:lstStyle/>
          <a:p>
            <a:r>
              <a:rPr lang="en-US" dirty="0"/>
              <a:t>Drum Brake Diagnosis</a:t>
            </a:r>
            <a:endParaRPr lang="en-US" sz="2800" dirty="0"/>
          </a:p>
        </p:txBody>
      </p:sp>
      <p:sp>
        <p:nvSpPr>
          <p:cNvPr id="4" name="Content Placeholder 3"/>
          <p:cNvSpPr>
            <a:spLocks noGrp="1"/>
          </p:cNvSpPr>
          <p:nvPr>
            <p:ph idx="4294967295"/>
          </p:nvPr>
        </p:nvSpPr>
        <p:spPr>
          <a:xfrm>
            <a:off x="457200" y="1000799"/>
            <a:ext cx="8229600" cy="3062377"/>
          </a:xfrm>
          <a:prstGeom prst="rect">
            <a:avLst/>
          </a:prstGeom>
        </p:spPr>
        <p:txBody>
          <a:bodyPr>
            <a:spAutoFit/>
          </a:bodyPr>
          <a:lstStyle/>
          <a:p>
            <a:r>
              <a:rPr lang="en-IN" sz="2400" dirty="0"/>
              <a:t>Diagnostic Steps</a:t>
            </a:r>
          </a:p>
          <a:p>
            <a:pPr lvl="1"/>
            <a:r>
              <a:rPr lang="en-IN" sz="2400" dirty="0"/>
              <a:t>Verify the customer complaint (concern).</a:t>
            </a:r>
          </a:p>
          <a:p>
            <a:pPr lvl="1"/>
            <a:r>
              <a:rPr lang="en-IN" sz="2400" dirty="0"/>
              <a:t>Perform a visual inspection</a:t>
            </a:r>
          </a:p>
          <a:p>
            <a:pPr lvl="1"/>
            <a:r>
              <a:rPr lang="en-IN" sz="2400" dirty="0"/>
              <a:t>Determine the root cause</a:t>
            </a:r>
          </a:p>
          <a:p>
            <a:pPr lvl="1"/>
            <a:r>
              <a:rPr lang="en-IN" sz="2400" dirty="0"/>
              <a:t>Restore the brake system to like-new operation</a:t>
            </a:r>
          </a:p>
          <a:p>
            <a:pPr lvl="1"/>
            <a:r>
              <a:rPr lang="en-IN" sz="2400" dirty="0"/>
              <a:t>Test-drive the vehicle to verify that the service has corrected the customer’s complaint</a:t>
            </a:r>
          </a:p>
        </p:txBody>
      </p:sp>
    </p:spTree>
    <p:extLst>
      <p:ext uri="{BB962C8B-B14F-4D97-AF65-F5344CB8AC3E}">
        <p14:creationId xmlns:p14="http://schemas.microsoft.com/office/powerpoint/2010/main" val="1363330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99.14 Wheel Cylinder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016077"/>
            <a:ext cx="4484688" cy="37034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1" y="1032900"/>
            <a:ext cx="3556660" cy="3046988"/>
          </a:xfrm>
        </p:spPr>
        <p:txBody>
          <a:bodyPr/>
          <a:lstStyle/>
          <a:p>
            <a:r>
              <a:rPr lang="en-US" sz="2400" dirty="0"/>
              <a:t>Exploded view of a typical wheel cylinder. Note how the flat part of the cups touches the flat part of the piston. The cup expander and spring go between the cups</a:t>
            </a:r>
          </a:p>
        </p:txBody>
      </p:sp>
    </p:spTree>
    <p:extLst>
      <p:ext uri="{BB962C8B-B14F-4D97-AF65-F5344CB8AC3E}">
        <p14:creationId xmlns:p14="http://schemas.microsoft.com/office/powerpoint/2010/main" val="2711339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99.15 Bolted to Backing Plate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10100" y="990600"/>
            <a:ext cx="4956610" cy="44007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96787" cy="3785652"/>
          </a:xfrm>
        </p:spPr>
        <p:txBody>
          <a:bodyPr/>
          <a:lstStyle/>
          <a:p>
            <a:r>
              <a:rPr lang="en-US" sz="2400" dirty="0"/>
              <a:t> Many wheel cylinders are bolted to the support plate (backing plate). The O-ring seal helps keep water and dirt out of the drum brake</a:t>
            </a:r>
          </a:p>
        </p:txBody>
      </p:sp>
    </p:spTree>
    <p:extLst>
      <p:ext uri="{BB962C8B-B14F-4D97-AF65-F5344CB8AC3E}">
        <p14:creationId xmlns:p14="http://schemas.microsoft.com/office/powerpoint/2010/main" val="355957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99.16 Special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06879" y="990600"/>
            <a:ext cx="7330241" cy="34646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7530" y="4719452"/>
            <a:ext cx="8008938" cy="1206335"/>
          </a:xfrm>
        </p:spPr>
        <p:txBody>
          <a:bodyPr/>
          <a:lstStyle/>
          <a:p>
            <a:r>
              <a:rPr lang="en-US" sz="2400" dirty="0"/>
              <a:t>This special tool makes it a lot easier to remove the wheel cylinder clip. a socket (1 1/8 inch, 12 point) can be used to push the clip back onto the wheel cylinder</a:t>
            </a:r>
          </a:p>
        </p:txBody>
      </p:sp>
    </p:spTree>
    <p:extLst>
      <p:ext uri="{BB962C8B-B14F-4D97-AF65-F5344CB8AC3E}">
        <p14:creationId xmlns:p14="http://schemas.microsoft.com/office/powerpoint/2010/main" val="1119768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99.17 Rusted Adjuster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1036" y="990600"/>
            <a:ext cx="6021927" cy="35814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96870" y="4713395"/>
            <a:ext cx="7350257" cy="1569660"/>
          </a:xfrm>
        </p:spPr>
        <p:txBody>
          <a:bodyPr/>
          <a:lstStyle/>
          <a:p>
            <a:r>
              <a:rPr lang="en-US" sz="2400" dirty="0"/>
              <a:t>This starwheel adjuster is damaged and must be replaced. A lack of proper lubrication can cause the starwheel to become frozen in one place and not adjust properly</a:t>
            </a:r>
          </a:p>
        </p:txBody>
      </p:sp>
    </p:spTree>
    <p:extLst>
      <p:ext uri="{BB962C8B-B14F-4D97-AF65-F5344CB8AC3E}">
        <p14:creationId xmlns:p14="http://schemas.microsoft.com/office/powerpoint/2010/main" val="3692700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Brake Drum Hardware Kit</a:t>
            </a:r>
            <a:endParaRPr lang="en-US" sz="1050" dirty="0"/>
          </a:p>
        </p:txBody>
      </p:sp>
      <p:sp>
        <p:nvSpPr>
          <p:cNvPr id="4" name="Content Placeholder 3"/>
          <p:cNvSpPr>
            <a:spLocks noGrp="1"/>
          </p:cNvSpPr>
          <p:nvPr>
            <p:ph idx="4294967295"/>
          </p:nvPr>
        </p:nvSpPr>
        <p:spPr>
          <a:xfrm>
            <a:off x="457200" y="1009400"/>
            <a:ext cx="8229600" cy="2693045"/>
          </a:xfrm>
          <a:prstGeom prst="rect">
            <a:avLst/>
          </a:prstGeom>
        </p:spPr>
        <p:txBody>
          <a:bodyPr>
            <a:spAutoFit/>
          </a:bodyPr>
          <a:lstStyle/>
          <a:p>
            <a:r>
              <a:rPr lang="en-IN" sz="2400" dirty="0">
                <a:solidFill>
                  <a:srgbClr val="000000"/>
                </a:solidFill>
              </a:rPr>
              <a:t>If any spring is found to be defective, it is possible to purchase most parts individually or in pairs.</a:t>
            </a:r>
          </a:p>
          <a:p>
            <a:r>
              <a:rPr lang="en-IN" sz="2400" dirty="0">
                <a:solidFill>
                  <a:srgbClr val="000000"/>
                </a:solidFill>
              </a:rPr>
              <a:t>However, for best results, many brake suppliers sell drum brake hardware kits. </a:t>
            </a:r>
          </a:p>
          <a:p>
            <a:r>
              <a:rPr lang="en-IN" sz="2400" dirty="0">
                <a:solidFill>
                  <a:srgbClr val="000000"/>
                </a:solidFill>
              </a:rPr>
              <a:t>These kits usually include all the items for 2 drum brakes (axle set).</a:t>
            </a:r>
          </a:p>
        </p:txBody>
      </p:sp>
    </p:spTree>
    <p:extLst>
      <p:ext uri="{BB962C8B-B14F-4D97-AF65-F5344CB8AC3E}">
        <p14:creationId xmlns:p14="http://schemas.microsoft.com/office/powerpoint/2010/main" val="30003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Inspecting Drum Brake Shoes</a:t>
            </a:r>
            <a:endParaRPr lang="en-US" sz="1050" dirty="0"/>
          </a:p>
        </p:txBody>
      </p:sp>
      <p:sp>
        <p:nvSpPr>
          <p:cNvPr id="4" name="Content Placeholder 3"/>
          <p:cNvSpPr>
            <a:spLocks noGrp="1"/>
          </p:cNvSpPr>
          <p:nvPr>
            <p:ph idx="4294967295"/>
          </p:nvPr>
        </p:nvSpPr>
        <p:spPr>
          <a:xfrm>
            <a:off x="457200" y="1009400"/>
            <a:ext cx="8229600" cy="3100849"/>
          </a:xfrm>
          <a:prstGeom prst="rect">
            <a:avLst/>
          </a:prstGeom>
        </p:spPr>
        <p:txBody>
          <a:bodyPr>
            <a:spAutoFit/>
          </a:bodyPr>
          <a:lstStyle/>
          <a:p>
            <a:r>
              <a:rPr lang="en-IN" sz="2400" dirty="0">
                <a:solidFill>
                  <a:srgbClr val="000000"/>
                </a:solidFill>
              </a:rPr>
              <a:t>Carefully inspect the replacement brake shoes. </a:t>
            </a:r>
          </a:p>
          <a:p>
            <a:r>
              <a:rPr lang="en-IN" sz="2400" dirty="0">
                <a:solidFill>
                  <a:srgbClr val="000000"/>
                </a:solidFill>
              </a:rPr>
              <a:t>Check following:</a:t>
            </a:r>
          </a:p>
          <a:p>
            <a:pPr lvl="1"/>
            <a:r>
              <a:rPr lang="en-IN" sz="2400" dirty="0">
                <a:solidFill>
                  <a:srgbClr val="000000"/>
                </a:solidFill>
              </a:rPr>
              <a:t>Check that replacements are exactly same size (width and diameter) as original.</a:t>
            </a:r>
          </a:p>
          <a:p>
            <a:pPr lvl="1"/>
            <a:r>
              <a:rPr lang="en-IN" sz="2400" dirty="0">
                <a:solidFill>
                  <a:srgbClr val="000000"/>
                </a:solidFill>
              </a:rPr>
              <a:t>Check for sound rivets (rivet type). </a:t>
            </a:r>
          </a:p>
          <a:p>
            <a:pPr lvl="1"/>
            <a:r>
              <a:rPr lang="en-IN" sz="2400" dirty="0">
                <a:solidFill>
                  <a:srgbClr val="000000"/>
                </a:solidFill>
              </a:rPr>
              <a:t>The friction material should also be snug against the metal brake shoe backing.</a:t>
            </a:r>
          </a:p>
        </p:txBody>
      </p:sp>
    </p:spTree>
    <p:extLst>
      <p:ext uri="{BB962C8B-B14F-4D97-AF65-F5344CB8AC3E}">
        <p14:creationId xmlns:p14="http://schemas.microsoft.com/office/powerpoint/2010/main" val="1178815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Brake Parts Cleaning</a:t>
            </a:r>
            <a:endParaRPr lang="en-US" sz="1050" dirty="0"/>
          </a:p>
        </p:txBody>
      </p:sp>
      <p:sp>
        <p:nvSpPr>
          <p:cNvPr id="4" name="Content Placeholder 3"/>
          <p:cNvSpPr>
            <a:spLocks noGrp="1"/>
          </p:cNvSpPr>
          <p:nvPr>
            <p:ph idx="4294967295"/>
          </p:nvPr>
        </p:nvSpPr>
        <p:spPr>
          <a:xfrm>
            <a:off x="457200" y="1009400"/>
            <a:ext cx="8229600" cy="2654573"/>
          </a:xfrm>
          <a:prstGeom prst="rect">
            <a:avLst/>
          </a:prstGeom>
        </p:spPr>
        <p:txBody>
          <a:bodyPr>
            <a:spAutoFit/>
          </a:bodyPr>
          <a:lstStyle/>
          <a:p>
            <a:r>
              <a:rPr lang="en-IN" sz="2400" dirty="0">
                <a:solidFill>
                  <a:srgbClr val="000000"/>
                </a:solidFill>
              </a:rPr>
              <a:t>Whenever cleaning brake parts or components</a:t>
            </a:r>
          </a:p>
          <a:p>
            <a:r>
              <a:rPr lang="en-IN" sz="2400" dirty="0">
                <a:solidFill>
                  <a:srgbClr val="000000"/>
                </a:solidFill>
              </a:rPr>
              <a:t>Always use following:</a:t>
            </a:r>
          </a:p>
          <a:p>
            <a:pPr lvl="1"/>
            <a:r>
              <a:rPr lang="en-IN" sz="2400" dirty="0">
                <a:solidFill>
                  <a:srgbClr val="000000"/>
                </a:solidFill>
              </a:rPr>
              <a:t>Denatured alcohol or “brake clean” should only be used to clean brake parts that are disassembled.</a:t>
            </a:r>
          </a:p>
          <a:p>
            <a:pPr lvl="1"/>
            <a:r>
              <a:rPr lang="en-IN" sz="2400" dirty="0">
                <a:solidFill>
                  <a:srgbClr val="000000"/>
                </a:solidFill>
              </a:rPr>
              <a:t>When individual parts are cleaned, they should be allowed to dry before being assembled.</a:t>
            </a:r>
          </a:p>
        </p:txBody>
      </p:sp>
    </p:spTree>
    <p:extLst>
      <p:ext uri="{BB962C8B-B14F-4D97-AF65-F5344CB8AC3E}">
        <p14:creationId xmlns:p14="http://schemas.microsoft.com/office/powerpoint/2010/main" val="35860019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Lubrication Checklist</a:t>
            </a:r>
            <a:endParaRPr lang="en-US" sz="1050" dirty="0"/>
          </a:p>
        </p:txBody>
      </p:sp>
      <p:sp>
        <p:nvSpPr>
          <p:cNvPr id="4" name="Content Placeholder 3"/>
          <p:cNvSpPr>
            <a:spLocks noGrp="1"/>
          </p:cNvSpPr>
          <p:nvPr>
            <p:ph idx="4294967295"/>
          </p:nvPr>
        </p:nvSpPr>
        <p:spPr>
          <a:xfrm>
            <a:off x="457200" y="1009400"/>
            <a:ext cx="8229600" cy="2808461"/>
          </a:xfrm>
          <a:prstGeom prst="rect">
            <a:avLst/>
          </a:prstGeom>
        </p:spPr>
        <p:txBody>
          <a:bodyPr>
            <a:spAutoFit/>
          </a:bodyPr>
          <a:lstStyle/>
          <a:p>
            <a:r>
              <a:rPr lang="en-IN" sz="2400" dirty="0">
                <a:solidFill>
                  <a:srgbClr val="000000"/>
                </a:solidFill>
              </a:rPr>
              <a:t>Following points should be lubricated </a:t>
            </a:r>
          </a:p>
          <a:p>
            <a:r>
              <a:rPr lang="en-IN" sz="2400" dirty="0">
                <a:solidFill>
                  <a:srgbClr val="000000"/>
                </a:solidFill>
              </a:rPr>
              <a:t>With approved brake lubricant:</a:t>
            </a:r>
          </a:p>
          <a:p>
            <a:pPr lvl="1"/>
            <a:r>
              <a:rPr lang="en-IN" sz="2400" dirty="0">
                <a:solidFill>
                  <a:srgbClr val="000000"/>
                </a:solidFill>
              </a:rPr>
              <a:t>Starwheel adjuster threads and under end caps</a:t>
            </a:r>
          </a:p>
          <a:p>
            <a:pPr lvl="1"/>
            <a:r>
              <a:rPr lang="en-IN" sz="2400" dirty="0">
                <a:solidFill>
                  <a:srgbClr val="000000"/>
                </a:solidFill>
              </a:rPr>
              <a:t>Backing plate contact areas (pads or ledges)</a:t>
            </a:r>
          </a:p>
          <a:p>
            <a:pPr lvl="1"/>
            <a:r>
              <a:rPr lang="en-IN" sz="2400" dirty="0">
                <a:solidFill>
                  <a:srgbClr val="000000"/>
                </a:solidFill>
              </a:rPr>
              <a:t>Anchor pins</a:t>
            </a:r>
          </a:p>
          <a:p>
            <a:pPr lvl="1"/>
            <a:r>
              <a:rPr lang="en-IN" sz="2400" dirty="0">
                <a:solidFill>
                  <a:srgbClr val="000000"/>
                </a:solidFill>
              </a:rPr>
              <a:t>Check and lubricate parking brake cable, if necessary.</a:t>
            </a:r>
          </a:p>
        </p:txBody>
      </p:sp>
    </p:spTree>
    <p:extLst>
      <p:ext uri="{BB962C8B-B14F-4D97-AF65-F5344CB8AC3E}">
        <p14:creationId xmlns:p14="http://schemas.microsoft.com/office/powerpoint/2010/main" val="2628736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Reassembling the Drum Brake</a:t>
            </a:r>
            <a:endParaRPr lang="en-US" sz="1050" dirty="0"/>
          </a:p>
        </p:txBody>
      </p:sp>
      <p:sp>
        <p:nvSpPr>
          <p:cNvPr id="4" name="Content Placeholder 3"/>
          <p:cNvSpPr>
            <a:spLocks noGrp="1"/>
          </p:cNvSpPr>
          <p:nvPr>
            <p:ph idx="4294967295"/>
          </p:nvPr>
        </p:nvSpPr>
        <p:spPr>
          <a:xfrm>
            <a:off x="457200" y="1009400"/>
            <a:ext cx="8229600" cy="3801041"/>
          </a:xfrm>
          <a:prstGeom prst="rect">
            <a:avLst/>
          </a:prstGeom>
        </p:spPr>
        <p:txBody>
          <a:bodyPr>
            <a:spAutoFit/>
          </a:bodyPr>
          <a:lstStyle/>
          <a:p>
            <a:r>
              <a:rPr lang="en-IN" sz="2400" dirty="0">
                <a:solidFill>
                  <a:srgbClr val="000000"/>
                </a:solidFill>
              </a:rPr>
              <a:t>Reassembling the drum brake includes:</a:t>
            </a:r>
          </a:p>
          <a:p>
            <a:pPr lvl="1"/>
            <a:r>
              <a:rPr lang="en-IN" sz="2400" dirty="0">
                <a:solidFill>
                  <a:srgbClr val="000000"/>
                </a:solidFill>
              </a:rPr>
              <a:t>Carefully clean backing plate.</a:t>
            </a:r>
          </a:p>
          <a:p>
            <a:pPr lvl="1"/>
            <a:r>
              <a:rPr lang="en-IN" sz="2400" dirty="0">
                <a:solidFill>
                  <a:srgbClr val="000000"/>
                </a:solidFill>
              </a:rPr>
              <a:t>Check anchor pin for looseness.</a:t>
            </a:r>
          </a:p>
          <a:p>
            <a:pPr lvl="1"/>
            <a:r>
              <a:rPr lang="en-IN" sz="2400" dirty="0">
                <a:solidFill>
                  <a:srgbClr val="000000"/>
                </a:solidFill>
              </a:rPr>
              <a:t>Lubricate shoe contact surfaces (shoe pads) with antiseize, brake grease, or synthetic grease.</a:t>
            </a:r>
          </a:p>
          <a:p>
            <a:pPr lvl="1"/>
            <a:r>
              <a:rPr lang="en-IN" sz="2400" dirty="0">
                <a:solidFill>
                  <a:srgbClr val="000000"/>
                </a:solidFill>
              </a:rPr>
              <a:t>Reassemble primary and secondary shoes and brake strut, along with all springs.</a:t>
            </a:r>
          </a:p>
          <a:p>
            <a:pPr lvl="1"/>
            <a:r>
              <a:rPr lang="en-IN" sz="2400" dirty="0">
                <a:solidFill>
                  <a:srgbClr val="000000"/>
                </a:solidFill>
              </a:rPr>
              <a:t>Finish assembling drum brake, being careful to note the correct location of all springs and parts.</a:t>
            </a:r>
          </a:p>
        </p:txBody>
      </p:sp>
    </p:spTree>
    <p:extLst>
      <p:ext uri="{BB962C8B-B14F-4D97-AF65-F5344CB8AC3E}">
        <p14:creationId xmlns:p14="http://schemas.microsoft.com/office/powerpoint/2010/main" val="3119675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99.18 Pre-Assemble Set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83875" y="990599"/>
            <a:ext cx="3986141" cy="50684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308324"/>
          </a:xfrm>
        </p:spPr>
        <p:txBody>
          <a:bodyPr/>
          <a:lstStyle/>
          <a:p>
            <a:r>
              <a:rPr lang="en-US" sz="2400" dirty="0"/>
              <a:t>Pre-assembly of the starwheel adjuster with its connecting spring often helps when reassembling a drum brake</a:t>
            </a:r>
          </a:p>
        </p:txBody>
      </p:sp>
    </p:spTree>
    <p:extLst>
      <p:ext uri="{BB962C8B-B14F-4D97-AF65-F5344CB8AC3E}">
        <p14:creationId xmlns:p14="http://schemas.microsoft.com/office/powerpoint/2010/main" val="2978200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 Water Based Washer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8548" y="1029910"/>
            <a:ext cx="4756190" cy="389834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3019301" cy="7478970"/>
          </a:xfrm>
        </p:spPr>
        <p:txBody>
          <a:bodyPr/>
          <a:lstStyle/>
          <a:p>
            <a:r>
              <a:rPr lang="en-US" sz="2400" dirty="0"/>
              <a:t>An aqueous-based (water-based) brake washer can be used to wet down the outside of the brake assembly before removing the drum. After the drum is removed, wash down the shoes and other parts to capture the dust into the washer</a:t>
            </a:r>
          </a:p>
        </p:txBody>
      </p:sp>
    </p:spTree>
    <p:extLst>
      <p:ext uri="{BB962C8B-B14F-4D97-AF65-F5344CB8AC3E}">
        <p14:creationId xmlns:p14="http://schemas.microsoft.com/office/powerpoint/2010/main" val="14903117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99.19 Cross Shoes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7738" y="990600"/>
            <a:ext cx="4934522" cy="42107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05545" cy="2677656"/>
          </a:xfrm>
        </p:spPr>
        <p:txBody>
          <a:bodyPr/>
          <a:lstStyle/>
          <a:p>
            <a:r>
              <a:rPr lang="en-US" sz="2400" dirty="0"/>
              <a:t>Sometimes it is necessary to cross the shoes when pre-assembling the starwheel adjuster and connecting spring</a:t>
            </a:r>
          </a:p>
        </p:txBody>
      </p:sp>
    </p:spTree>
    <p:extLst>
      <p:ext uri="{BB962C8B-B14F-4D97-AF65-F5344CB8AC3E}">
        <p14:creationId xmlns:p14="http://schemas.microsoft.com/office/powerpoint/2010/main" val="3156021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99.20 Installing Connecting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3217" y="990600"/>
            <a:ext cx="5211290" cy="51977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990600"/>
            <a:ext cx="2283031" cy="2308324"/>
          </a:xfrm>
        </p:spPr>
        <p:txBody>
          <a:bodyPr/>
          <a:lstStyle/>
          <a:p>
            <a:r>
              <a:rPr lang="en-US" sz="2400" dirty="0"/>
              <a:t>Brake spring pliers being used to install the connecting spring</a:t>
            </a:r>
          </a:p>
        </p:txBody>
      </p:sp>
    </p:spTree>
    <p:extLst>
      <p:ext uri="{BB962C8B-B14F-4D97-AF65-F5344CB8AC3E}">
        <p14:creationId xmlns:p14="http://schemas.microsoft.com/office/powerpoint/2010/main" val="765847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Replace Brake Shoes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replace_brake_shoes">
            <a:hlinkClick r:id="" action="ppaction://media"/>
            <a:extLst>
              <a:ext uri="{FF2B5EF4-FFF2-40B4-BE49-F238E27FC236}">
                <a16:creationId xmlns:a16="http://schemas.microsoft.com/office/drawing/2014/main" id="{32C6E1FC-615B-DB12-2CBA-9CFAE55A4F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918" y="1095803"/>
            <a:ext cx="8704729" cy="4896410"/>
          </a:xfrm>
          <a:prstGeom prst="rect">
            <a:avLst/>
          </a:prstGeom>
        </p:spPr>
      </p:pic>
    </p:spTree>
    <p:extLst>
      <p:ext uri="{BB962C8B-B14F-4D97-AF65-F5344CB8AC3E}">
        <p14:creationId xmlns:p14="http://schemas.microsoft.com/office/powerpoint/2010/main" val="333354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1009400"/>
            <a:ext cx="8229600" cy="461665"/>
          </a:xfrm>
          <a:prstGeom prst="rect">
            <a:avLst/>
          </a:prstGeom>
        </p:spPr>
        <p:txBody>
          <a:bodyPr>
            <a:spAutoFit/>
          </a:bodyPr>
          <a:lstStyle/>
          <a:p>
            <a:pPr marL="0" indent="0">
              <a:buNone/>
            </a:pPr>
            <a:r>
              <a:rPr lang="en-IN" sz="2400" dirty="0">
                <a:solidFill>
                  <a:srgbClr val="000000"/>
                </a:solidFill>
              </a:rPr>
              <a:t>What areas need to be lubricated prior to reassembly?</a:t>
            </a:r>
          </a:p>
        </p:txBody>
      </p:sp>
    </p:spTree>
    <p:extLst>
      <p:ext uri="{BB962C8B-B14F-4D97-AF65-F5344CB8AC3E}">
        <p14:creationId xmlns:p14="http://schemas.microsoft.com/office/powerpoint/2010/main" val="4014470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1009400"/>
            <a:ext cx="8229600" cy="1200329"/>
          </a:xfrm>
          <a:prstGeom prst="rect">
            <a:avLst/>
          </a:prstGeom>
        </p:spPr>
        <p:txBody>
          <a:bodyPr>
            <a:spAutoFit/>
          </a:bodyPr>
          <a:lstStyle/>
          <a:p>
            <a:pPr marL="0" indent="0">
              <a:buNone/>
            </a:pPr>
            <a:r>
              <a:rPr lang="en-IN" sz="2400" dirty="0">
                <a:solidFill>
                  <a:srgbClr val="000000"/>
                </a:solidFill>
              </a:rPr>
              <a:t>The starwheel adjuster threads and under end caps, the backing plate contact areas (pads or ledges),  the anchor pins, and the parking brake cable.</a:t>
            </a:r>
          </a:p>
        </p:txBody>
      </p:sp>
    </p:spTree>
    <p:extLst>
      <p:ext uri="{BB962C8B-B14F-4D97-AF65-F5344CB8AC3E}">
        <p14:creationId xmlns:p14="http://schemas.microsoft.com/office/powerpoint/2010/main" val="4163216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99.21 Parking Brake Issue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37829" y="878339"/>
            <a:ext cx="5468339" cy="41581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4162" y="4993796"/>
            <a:ext cx="7555675" cy="1200329"/>
          </a:xfrm>
        </p:spPr>
        <p:txBody>
          <a:bodyPr/>
          <a:lstStyle/>
          <a:p>
            <a:r>
              <a:rPr lang="en-US" sz="2400" dirty="0"/>
              <a:t>Notice that the brake shoe is not contacting the anchor pin. This often occurs when the parking brake cable is stuck or not adjusted properly</a:t>
            </a:r>
          </a:p>
        </p:txBody>
      </p:sp>
    </p:spTree>
    <p:extLst>
      <p:ext uri="{BB962C8B-B14F-4D97-AF65-F5344CB8AC3E}">
        <p14:creationId xmlns:p14="http://schemas.microsoft.com/office/powerpoint/2010/main" val="34002030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Parking Brake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arking_Brake_Operation">
            <a:hlinkClick r:id="" action="ppaction://media"/>
            <a:extLst>
              <a:ext uri="{FF2B5EF4-FFF2-40B4-BE49-F238E27FC236}">
                <a16:creationId xmlns:a16="http://schemas.microsoft.com/office/drawing/2014/main" id="{D34106B4-0F84-F81F-D128-940324535B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644" y="1174375"/>
            <a:ext cx="9014356" cy="5070575"/>
          </a:xfrm>
          <a:prstGeom prst="rect">
            <a:avLst/>
          </a:prstGeom>
        </p:spPr>
      </p:pic>
    </p:spTree>
    <p:extLst>
      <p:ext uri="{BB962C8B-B14F-4D97-AF65-F5344CB8AC3E}">
        <p14:creationId xmlns:p14="http://schemas.microsoft.com/office/powerpoint/2010/main" val="282258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Parking Brake Warning Light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ark_brake_warning_light">
            <a:hlinkClick r:id="" action="ppaction://media"/>
            <a:extLst>
              <a:ext uri="{FF2B5EF4-FFF2-40B4-BE49-F238E27FC236}">
                <a16:creationId xmlns:a16="http://schemas.microsoft.com/office/drawing/2014/main" id="{70D82B80-A5CF-69FA-68A7-205647657F4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4044" y="1199375"/>
            <a:ext cx="8700818" cy="4894210"/>
          </a:xfrm>
          <a:prstGeom prst="rect">
            <a:avLst/>
          </a:prstGeom>
        </p:spPr>
      </p:pic>
    </p:spTree>
    <p:extLst>
      <p:ext uri="{BB962C8B-B14F-4D97-AF65-F5344CB8AC3E}">
        <p14:creationId xmlns:p14="http://schemas.microsoft.com/office/powerpoint/2010/main" val="25065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0975" y="237875"/>
            <a:ext cx="8229600" cy="646331"/>
          </a:xfrm>
        </p:spPr>
        <p:txBody>
          <a:bodyPr>
            <a:spAutoFit/>
          </a:bodyPr>
          <a:lstStyle/>
          <a:p>
            <a:r>
              <a:rPr lang="en-US" dirty="0"/>
              <a:t>Adjusting Drum Brakes</a:t>
            </a:r>
            <a:endParaRPr lang="en-US" sz="1200" dirty="0"/>
          </a:p>
        </p:txBody>
      </p:sp>
      <p:sp>
        <p:nvSpPr>
          <p:cNvPr id="4" name="Content Placeholder 3"/>
          <p:cNvSpPr>
            <a:spLocks noGrp="1"/>
          </p:cNvSpPr>
          <p:nvPr>
            <p:ph idx="4294967295"/>
          </p:nvPr>
        </p:nvSpPr>
        <p:spPr>
          <a:xfrm>
            <a:off x="430975" y="1009400"/>
            <a:ext cx="8229600" cy="3254737"/>
          </a:xfrm>
          <a:prstGeom prst="rect">
            <a:avLst/>
          </a:prstGeom>
        </p:spPr>
        <p:txBody>
          <a:bodyPr>
            <a:spAutoFit/>
          </a:bodyPr>
          <a:lstStyle/>
          <a:p>
            <a:r>
              <a:rPr lang="en-IN" sz="2400" dirty="0">
                <a:solidFill>
                  <a:srgbClr val="000000"/>
                </a:solidFill>
              </a:rPr>
              <a:t>Most drum brakes are adjusted by rotating a starwheel or rotary adjuster. </a:t>
            </a:r>
          </a:p>
          <a:p>
            <a:r>
              <a:rPr lang="en-IN" sz="2400" dirty="0">
                <a:solidFill>
                  <a:srgbClr val="000000"/>
                </a:solidFill>
              </a:rPr>
              <a:t>As adjuster moved, brake shoes move toward drum.</a:t>
            </a:r>
          </a:p>
          <a:p>
            <a:r>
              <a:rPr lang="en-IN" sz="2400" dirty="0">
                <a:solidFill>
                  <a:srgbClr val="000000"/>
                </a:solidFill>
              </a:rPr>
              <a:t>If clearance between the brake shoes and the brake drum is excessive, a low brake pedal results.</a:t>
            </a:r>
          </a:p>
          <a:p>
            <a:r>
              <a:rPr lang="en-IN" sz="2400" dirty="0">
                <a:solidFill>
                  <a:srgbClr val="000000"/>
                </a:solidFill>
              </a:rPr>
              <a:t>Many technicians use a brake shoe clearance gauge to adjust the brake shoes before installing the drum.</a:t>
            </a:r>
          </a:p>
        </p:txBody>
      </p:sp>
    </p:spTree>
    <p:extLst>
      <p:ext uri="{BB962C8B-B14F-4D97-AF65-F5344CB8AC3E}">
        <p14:creationId xmlns:p14="http://schemas.microsoft.com/office/powerpoint/2010/main" val="2387081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99.22 Clearance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5740" y="990600"/>
            <a:ext cx="4379390" cy="51115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3046988"/>
          </a:xfrm>
        </p:spPr>
        <p:txBody>
          <a:bodyPr/>
          <a:lstStyle/>
          <a:p>
            <a:r>
              <a:rPr lang="en-US" sz="2400" dirty="0"/>
              <a:t>The first step in using a brake shoe clearance gauge is to adjust it to the drum inside diameter and tighten the lock screw</a:t>
            </a:r>
          </a:p>
        </p:txBody>
      </p:sp>
    </p:spTree>
    <p:extLst>
      <p:ext uri="{BB962C8B-B14F-4D97-AF65-F5344CB8AC3E}">
        <p14:creationId xmlns:p14="http://schemas.microsoft.com/office/powerpoint/2010/main" val="198442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1009400"/>
            <a:ext cx="8229600" cy="461665"/>
          </a:xfrm>
          <a:prstGeom prst="rect">
            <a:avLst/>
          </a:prstGeom>
        </p:spPr>
        <p:txBody>
          <a:bodyPr>
            <a:spAutoFit/>
          </a:bodyPr>
          <a:lstStyle/>
          <a:p>
            <a:pPr marL="0" indent="0">
              <a:buNone/>
            </a:pPr>
            <a:r>
              <a:rPr lang="en-IN" sz="2400" dirty="0">
                <a:solidFill>
                  <a:srgbClr val="000000"/>
                </a:solidFill>
              </a:rPr>
              <a:t>What is the purpose of the aqueous brake parts washer?</a:t>
            </a:r>
          </a:p>
        </p:txBody>
      </p:sp>
    </p:spTree>
    <p:extLst>
      <p:ext uri="{BB962C8B-B14F-4D97-AF65-F5344CB8AC3E}">
        <p14:creationId xmlns:p14="http://schemas.microsoft.com/office/powerpoint/2010/main" val="345586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99.23 Clearance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31969" y="990599"/>
            <a:ext cx="5093188" cy="461269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7200" y="990600"/>
            <a:ext cx="2784764" cy="2308324"/>
          </a:xfrm>
        </p:spPr>
        <p:txBody>
          <a:bodyPr/>
          <a:lstStyle/>
          <a:p>
            <a:r>
              <a:rPr lang="en-US" sz="2400" dirty="0"/>
              <a:t>Place the gauge over the shoes and adjust the brakes until they contact the inside of the gauge</a:t>
            </a:r>
          </a:p>
        </p:txBody>
      </p:sp>
    </p:spTree>
    <p:extLst>
      <p:ext uri="{BB962C8B-B14F-4D97-AF65-F5344CB8AC3E}">
        <p14:creationId xmlns:p14="http://schemas.microsoft.com/office/powerpoint/2010/main" val="3472599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99.24 Tape Lining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93603" y="990599"/>
            <a:ext cx="5101135" cy="36764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1" y="990599"/>
            <a:ext cx="2686792" cy="4519551"/>
          </a:xfrm>
        </p:spPr>
        <p:txBody>
          <a:bodyPr/>
          <a:lstStyle/>
          <a:p>
            <a:r>
              <a:rPr lang="en-US" sz="2400" dirty="0"/>
              <a:t>To prevent getting grease on the lining, the wise service technician covers the friction material with masking tape. The tape is removed after the brake shoes have been installed</a:t>
            </a:r>
          </a:p>
        </p:txBody>
      </p:sp>
    </p:spTree>
    <p:extLst>
      <p:ext uri="{BB962C8B-B14F-4D97-AF65-F5344CB8AC3E}">
        <p14:creationId xmlns:p14="http://schemas.microsoft.com/office/powerpoint/2010/main" val="1103686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065"/>
            <a:ext cx="8229600" cy="1077218"/>
          </a:xfrm>
        </p:spPr>
        <p:txBody>
          <a:bodyPr>
            <a:spAutoFit/>
          </a:bodyPr>
          <a:lstStyle/>
          <a:p>
            <a:r>
              <a:rPr lang="en-US" dirty="0"/>
              <a:t>Drum Brake Fault Symptom Guide    </a:t>
            </a:r>
            <a:r>
              <a:rPr lang="en-US" sz="2800" dirty="0"/>
              <a:t>(1 of 2)</a:t>
            </a:r>
            <a:endParaRPr lang="en-US" sz="1050" dirty="0"/>
          </a:p>
        </p:txBody>
      </p:sp>
      <p:sp>
        <p:nvSpPr>
          <p:cNvPr id="4" name="Content Placeholder 3"/>
          <p:cNvSpPr>
            <a:spLocks noGrp="1"/>
          </p:cNvSpPr>
          <p:nvPr>
            <p:ph idx="4294967295"/>
          </p:nvPr>
        </p:nvSpPr>
        <p:spPr>
          <a:xfrm>
            <a:off x="457200" y="1466600"/>
            <a:ext cx="8229600" cy="4393510"/>
          </a:xfrm>
          <a:prstGeom prst="rect">
            <a:avLst/>
          </a:prstGeom>
        </p:spPr>
        <p:txBody>
          <a:bodyPr>
            <a:spAutoFit/>
          </a:bodyPr>
          <a:lstStyle/>
          <a:p>
            <a:r>
              <a:rPr lang="en-IN" sz="2400" dirty="0">
                <a:solidFill>
                  <a:srgbClr val="000000"/>
                </a:solidFill>
              </a:rPr>
              <a:t>Low pedal or pedal goes to the floor</a:t>
            </a:r>
          </a:p>
          <a:p>
            <a:r>
              <a:rPr lang="en-IN" sz="2400" dirty="0">
                <a:solidFill>
                  <a:srgbClr val="000000"/>
                </a:solidFill>
              </a:rPr>
              <a:t>Springy, spongy pedal</a:t>
            </a:r>
          </a:p>
          <a:p>
            <a:r>
              <a:rPr lang="en-IN" sz="2400" dirty="0">
                <a:solidFill>
                  <a:srgbClr val="000000"/>
                </a:solidFill>
              </a:rPr>
              <a:t>Excessive pedal pressure required to stop the vehicle</a:t>
            </a:r>
          </a:p>
          <a:p>
            <a:r>
              <a:rPr lang="en-IN" sz="2400" dirty="0">
                <a:solidFill>
                  <a:srgbClr val="000000"/>
                </a:solidFill>
              </a:rPr>
              <a:t>Light pedal pressure</a:t>
            </a:r>
            <a:r>
              <a:rPr lang="en-US" sz="2400" dirty="0"/>
              <a:t>—b</a:t>
            </a:r>
            <a:r>
              <a:rPr lang="en-IN" sz="2400" dirty="0">
                <a:solidFill>
                  <a:srgbClr val="000000"/>
                </a:solidFill>
              </a:rPr>
              <a:t>rake too sensitive</a:t>
            </a:r>
          </a:p>
          <a:p>
            <a:r>
              <a:rPr lang="en-IN" sz="2400" dirty="0">
                <a:solidFill>
                  <a:srgbClr val="000000"/>
                </a:solidFill>
              </a:rPr>
              <a:t>Brake pedal travel decreasing</a:t>
            </a:r>
          </a:p>
          <a:p>
            <a:r>
              <a:rPr lang="en-IN" sz="2400" dirty="0">
                <a:solidFill>
                  <a:srgbClr val="000000"/>
                </a:solidFill>
              </a:rPr>
              <a:t>Pulsating brake pedal</a:t>
            </a:r>
          </a:p>
          <a:p>
            <a:r>
              <a:rPr lang="en-IN" sz="2400" dirty="0">
                <a:solidFill>
                  <a:srgbClr val="000000"/>
                </a:solidFill>
              </a:rPr>
              <a:t>Brake fade</a:t>
            </a:r>
          </a:p>
          <a:p>
            <a:r>
              <a:rPr lang="en-IN" sz="2400" dirty="0">
                <a:solidFill>
                  <a:srgbClr val="000000"/>
                </a:solidFill>
              </a:rPr>
              <a:t>Shoe click noise</a:t>
            </a:r>
          </a:p>
        </p:txBody>
      </p:sp>
    </p:spTree>
    <p:extLst>
      <p:ext uri="{BB962C8B-B14F-4D97-AF65-F5344CB8AC3E}">
        <p14:creationId xmlns:p14="http://schemas.microsoft.com/office/powerpoint/2010/main" val="4025269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4067"/>
            <a:ext cx="8229600" cy="1077218"/>
          </a:xfrm>
        </p:spPr>
        <p:txBody>
          <a:bodyPr>
            <a:spAutoFit/>
          </a:bodyPr>
          <a:lstStyle/>
          <a:p>
            <a:r>
              <a:rPr lang="en-US" dirty="0"/>
              <a:t>Drum Brake Fault Symptom Guide    </a:t>
            </a:r>
            <a:r>
              <a:rPr lang="en-US" sz="2800" dirty="0"/>
              <a:t>(2 of 2)</a:t>
            </a:r>
            <a:endParaRPr lang="en-US" sz="1050" dirty="0"/>
          </a:p>
        </p:txBody>
      </p:sp>
      <p:sp>
        <p:nvSpPr>
          <p:cNvPr id="4" name="Content Placeholder 3"/>
          <p:cNvSpPr>
            <a:spLocks noGrp="1"/>
          </p:cNvSpPr>
          <p:nvPr>
            <p:ph idx="4294967295"/>
          </p:nvPr>
        </p:nvSpPr>
        <p:spPr>
          <a:xfrm>
            <a:off x="457200" y="1371600"/>
            <a:ext cx="8229600" cy="3831818"/>
          </a:xfrm>
          <a:prstGeom prst="rect">
            <a:avLst/>
          </a:prstGeom>
        </p:spPr>
        <p:txBody>
          <a:bodyPr>
            <a:spAutoFit/>
          </a:bodyPr>
          <a:lstStyle/>
          <a:p>
            <a:r>
              <a:rPr lang="en-US" sz="2400" dirty="0"/>
              <a:t>Thumping noise when brakes are applied</a:t>
            </a:r>
          </a:p>
          <a:p>
            <a:r>
              <a:rPr lang="en-US" sz="2400" dirty="0"/>
              <a:t>Grinding noise</a:t>
            </a:r>
          </a:p>
          <a:p>
            <a:r>
              <a:rPr lang="en-US" sz="2400" dirty="0"/>
              <a:t>One wheel drags</a:t>
            </a:r>
          </a:p>
          <a:p>
            <a:r>
              <a:rPr lang="en-US" sz="2400" dirty="0"/>
              <a:t>Vehicle pulls to one side</a:t>
            </a:r>
          </a:p>
          <a:p>
            <a:r>
              <a:rPr lang="en-US" sz="2400" dirty="0"/>
              <a:t>Wet weather: Brake grab or won’t hold</a:t>
            </a:r>
          </a:p>
          <a:p>
            <a:r>
              <a:rPr lang="en-US" sz="2400" dirty="0"/>
              <a:t>Breaks Squeak</a:t>
            </a:r>
          </a:p>
          <a:p>
            <a:r>
              <a:rPr lang="en-US" sz="2400" dirty="0"/>
              <a:t>Brake Chatter</a:t>
            </a:r>
          </a:p>
        </p:txBody>
      </p:sp>
    </p:spTree>
    <p:extLst>
      <p:ext uri="{BB962C8B-B14F-4D97-AF65-F5344CB8AC3E}">
        <p14:creationId xmlns:p14="http://schemas.microsoft.com/office/powerpoint/2010/main" val="12634190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3200"/>
            <a:ext cx="8229600" cy="677108"/>
          </a:xfrm>
        </p:spPr>
        <p:txBody>
          <a:bodyPr>
            <a:noAutofit/>
          </a:bodyPr>
          <a:lstStyle/>
          <a:p>
            <a:pPr algn="ctr"/>
            <a:r>
              <a:rPr lang="en-US" sz="4400" dirty="0"/>
              <a:t>Drum Brake Service</a:t>
            </a:r>
            <a:endParaRPr lang="en-US" sz="1200" dirty="0"/>
          </a:p>
        </p:txBody>
      </p:sp>
    </p:spTree>
    <p:extLst>
      <p:ext uri="{BB962C8B-B14F-4D97-AF65-F5344CB8AC3E}">
        <p14:creationId xmlns:p14="http://schemas.microsoft.com/office/powerpoint/2010/main" val="3750051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 Brake Job Tools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5012" y="990600"/>
            <a:ext cx="5051788" cy="37049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03665" cy="4154984"/>
          </a:xfrm>
        </p:spPr>
        <p:txBody>
          <a:bodyPr/>
          <a:lstStyle/>
          <a:p>
            <a:r>
              <a:rPr lang="en-US" sz="2400" dirty="0"/>
              <a:t>1. Tools needed to service a drum brake assembly include brake tools, silicone grease, wheel lug nut sockets, and torque-limiting adapters or a torque wrench</a:t>
            </a:r>
          </a:p>
        </p:txBody>
      </p:sp>
    </p:spTree>
    <p:extLst>
      <p:ext uri="{BB962C8B-B14F-4D97-AF65-F5344CB8AC3E}">
        <p14:creationId xmlns:p14="http://schemas.microsoft.com/office/powerpoint/2010/main" val="1838409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2. Remove Brake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9200" y="990600"/>
            <a:ext cx="5077600" cy="37239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2. After safely hoisting the vehicle to chest height, remove the brake drum</a:t>
            </a:r>
          </a:p>
        </p:txBody>
      </p:sp>
    </p:spTree>
    <p:extLst>
      <p:ext uri="{BB962C8B-B14F-4D97-AF65-F5344CB8AC3E}">
        <p14:creationId xmlns:p14="http://schemas.microsoft.com/office/powerpoint/2010/main" val="19687980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3. Remove Return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8218" y="990600"/>
            <a:ext cx="5278582" cy="38713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1" y="990600"/>
            <a:ext cx="2437410" cy="3416320"/>
          </a:xfrm>
        </p:spPr>
        <p:txBody>
          <a:bodyPr/>
          <a:lstStyle/>
          <a:p>
            <a:r>
              <a:rPr lang="en-US" sz="2400" dirty="0"/>
              <a:t>3. Remove the primary (forward facing) shoe return spring, using a brake tool. Then, remove the secondary return spring</a:t>
            </a:r>
          </a:p>
        </p:txBody>
      </p:sp>
    </p:spTree>
    <p:extLst>
      <p:ext uri="{BB962C8B-B14F-4D97-AF65-F5344CB8AC3E}">
        <p14:creationId xmlns:p14="http://schemas.microsoft.com/office/powerpoint/2010/main" val="572451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4. Parking Brake Strut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3839" y="990600"/>
            <a:ext cx="5440899" cy="39903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74917" cy="1938992"/>
          </a:xfrm>
        </p:spPr>
        <p:txBody>
          <a:bodyPr/>
          <a:lstStyle/>
          <a:p>
            <a:r>
              <a:rPr lang="en-US" sz="2400" dirty="0"/>
              <a:t>4. Remove the parking brake strut along with the antirattle spring</a:t>
            </a:r>
          </a:p>
        </p:txBody>
      </p:sp>
    </p:spTree>
    <p:extLst>
      <p:ext uri="{BB962C8B-B14F-4D97-AF65-F5344CB8AC3E}">
        <p14:creationId xmlns:p14="http://schemas.microsoft.com/office/powerpoint/2010/main" val="9779964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5. Remove Hold Down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4753" y="990600"/>
            <a:ext cx="5109985" cy="37476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793670" cy="3416320"/>
          </a:xfrm>
        </p:spPr>
        <p:txBody>
          <a:bodyPr/>
          <a:lstStyle/>
          <a:p>
            <a:r>
              <a:rPr lang="en-US" sz="2400" dirty="0"/>
              <a:t>5. Use a brake tool to depress the hold-down spring, and then rotate it until the slot in the retainer lines up with the flattened part of the hold-down pin</a:t>
            </a:r>
          </a:p>
        </p:txBody>
      </p:sp>
    </p:spTree>
    <p:extLst>
      <p:ext uri="{BB962C8B-B14F-4D97-AF65-F5344CB8AC3E}">
        <p14:creationId xmlns:p14="http://schemas.microsoft.com/office/powerpoint/2010/main" val="1555542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1009400"/>
            <a:ext cx="8229600" cy="461665"/>
          </a:xfrm>
          <a:prstGeom prst="rect">
            <a:avLst/>
          </a:prstGeom>
        </p:spPr>
        <p:txBody>
          <a:bodyPr>
            <a:spAutoFit/>
          </a:bodyPr>
          <a:lstStyle/>
          <a:p>
            <a:pPr marL="0" indent="0">
              <a:buNone/>
            </a:pPr>
            <a:r>
              <a:rPr lang="en-IN" sz="2400" dirty="0">
                <a:solidFill>
                  <a:srgbClr val="000000"/>
                </a:solidFill>
              </a:rPr>
              <a:t>To make sure asbestos does not become airborne.</a:t>
            </a:r>
          </a:p>
        </p:txBody>
      </p:sp>
    </p:spTree>
    <p:extLst>
      <p:ext uri="{BB962C8B-B14F-4D97-AF65-F5344CB8AC3E}">
        <p14:creationId xmlns:p14="http://schemas.microsoft.com/office/powerpoint/2010/main" val="1662479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6. Remove Primary Shoe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7184" y="990600"/>
            <a:ext cx="4997554" cy="36651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1938992"/>
          </a:xfrm>
        </p:spPr>
        <p:txBody>
          <a:bodyPr/>
          <a:lstStyle/>
          <a:p>
            <a:r>
              <a:rPr lang="en-US" sz="2400" dirty="0"/>
              <a:t>6. Removing the primary brake shoe plus the starwheel adjuster and connecting spring</a:t>
            </a:r>
          </a:p>
        </p:txBody>
      </p:sp>
    </p:spTree>
    <p:extLst>
      <p:ext uri="{BB962C8B-B14F-4D97-AF65-F5344CB8AC3E}">
        <p14:creationId xmlns:p14="http://schemas.microsoft.com/office/powerpoint/2010/main" val="24852411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7. Remove Adjuster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3221" y="990600"/>
            <a:ext cx="5191517" cy="380238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17421" cy="3046988"/>
          </a:xfrm>
        </p:spPr>
        <p:txBody>
          <a:bodyPr/>
          <a:lstStyle/>
          <a:p>
            <a:r>
              <a:rPr lang="en-US" sz="2400" dirty="0"/>
              <a:t>7. When the secondary lining hold-down spring is removed, the adjusting lever and pawl return spring can be removed</a:t>
            </a:r>
          </a:p>
        </p:txBody>
      </p:sp>
    </p:spTree>
    <p:extLst>
      <p:ext uri="{BB962C8B-B14F-4D97-AF65-F5344CB8AC3E}">
        <p14:creationId xmlns:p14="http://schemas.microsoft.com/office/powerpoint/2010/main" val="30085461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8. Disconnect Parking Brake</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06782" cy="2677656"/>
          </a:xfrm>
        </p:spPr>
        <p:txBody>
          <a:bodyPr/>
          <a:lstStyle/>
          <a:p>
            <a:r>
              <a:rPr lang="en-US" sz="2400" dirty="0"/>
              <a:t>8. The parking brake lever can now be disconnected from the secondary brake shoe</a:t>
            </a:r>
          </a:p>
        </p:txBody>
      </p:sp>
      <p:pic>
        <p:nvPicPr>
          <p:cNvPr id="7" name="Content Placeholder 6"/>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06339" y="990600"/>
            <a:ext cx="5480462" cy="4014009"/>
          </a:xfrm>
        </p:spPr>
      </p:pic>
    </p:spTree>
    <p:extLst>
      <p:ext uri="{BB962C8B-B14F-4D97-AF65-F5344CB8AC3E}">
        <p14:creationId xmlns:p14="http://schemas.microsoft.com/office/powerpoint/2010/main" val="12103314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9. Check Wheel Cylinder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77939" y="990600"/>
            <a:ext cx="5116799" cy="37476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05545" cy="2308324"/>
          </a:xfrm>
        </p:spPr>
        <p:txBody>
          <a:bodyPr/>
          <a:lstStyle/>
          <a:p>
            <a:r>
              <a:rPr lang="en-US" sz="2400" dirty="0"/>
              <a:t>9. Check the wheel cylinder for leakage. This wheel cylinder is relatively new and not leaking</a:t>
            </a:r>
          </a:p>
        </p:txBody>
      </p:sp>
    </p:spTree>
    <p:extLst>
      <p:ext uri="{BB962C8B-B14F-4D97-AF65-F5344CB8AC3E}">
        <p14:creationId xmlns:p14="http://schemas.microsoft.com/office/powerpoint/2010/main" val="3104719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10. Clean Pads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8847" y="990600"/>
            <a:ext cx="5155891" cy="37762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27416" cy="2308324"/>
          </a:xfrm>
        </p:spPr>
        <p:txBody>
          <a:bodyPr/>
          <a:lstStyle/>
          <a:p>
            <a:r>
              <a:rPr lang="en-US" sz="2400" dirty="0"/>
              <a:t>10. Clean all six brake shoe ledges. Lubricate the ledges with silicone brake grease</a:t>
            </a:r>
          </a:p>
        </p:txBody>
      </p:sp>
    </p:spTree>
    <p:extLst>
      <p:ext uri="{BB962C8B-B14F-4D97-AF65-F5344CB8AC3E}">
        <p14:creationId xmlns:p14="http://schemas.microsoft.com/office/powerpoint/2010/main" val="313571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11. Assemble Adjuster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6734" y="990600"/>
            <a:ext cx="5108004" cy="37412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663042" cy="3416320"/>
          </a:xfrm>
        </p:spPr>
        <p:txBody>
          <a:bodyPr/>
          <a:lstStyle/>
          <a:p>
            <a:r>
              <a:rPr lang="en-US" sz="2400" dirty="0"/>
              <a:t>11. Many technicians prefer to assemble the connecting spring and starwheel adjuster to both shoes to help in the reinstallation</a:t>
            </a:r>
          </a:p>
        </p:txBody>
      </p:sp>
    </p:spTree>
    <p:extLst>
      <p:ext uri="{BB962C8B-B14F-4D97-AF65-F5344CB8AC3E}">
        <p14:creationId xmlns:p14="http://schemas.microsoft.com/office/powerpoint/2010/main" val="303993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12. Assemble Brakes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10050" y="1225477"/>
            <a:ext cx="4484688" cy="32846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888673" cy="4154984"/>
          </a:xfrm>
        </p:spPr>
        <p:txBody>
          <a:bodyPr/>
          <a:lstStyle/>
          <a:p>
            <a:r>
              <a:rPr lang="en-US" sz="2400" dirty="0"/>
              <a:t>12. Attaching the parking brake lines to the secondary shoe. The assembled parts at the bottom help keep everything together</a:t>
            </a:r>
          </a:p>
        </p:txBody>
      </p:sp>
    </p:spTree>
    <p:extLst>
      <p:ext uri="{BB962C8B-B14F-4D97-AF65-F5344CB8AC3E}">
        <p14:creationId xmlns:p14="http://schemas.microsoft.com/office/powerpoint/2010/main" val="26296108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13. Install Hold Down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41964" y="990600"/>
            <a:ext cx="5452774" cy="39990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13660" cy="1569660"/>
          </a:xfrm>
        </p:spPr>
        <p:txBody>
          <a:bodyPr/>
          <a:lstStyle/>
          <a:p>
            <a:r>
              <a:rPr lang="en-US" sz="2400" dirty="0"/>
              <a:t>13. Installing the secondary shoe hold-down spring</a:t>
            </a:r>
          </a:p>
        </p:txBody>
      </p:sp>
    </p:spTree>
    <p:extLst>
      <p:ext uri="{BB962C8B-B14F-4D97-AF65-F5344CB8AC3E}">
        <p14:creationId xmlns:p14="http://schemas.microsoft.com/office/powerpoint/2010/main" val="22126797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14. Installing Return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4255" y="990600"/>
            <a:ext cx="5320483" cy="39020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84912" cy="3046988"/>
          </a:xfrm>
        </p:spPr>
        <p:txBody>
          <a:bodyPr/>
          <a:lstStyle/>
          <a:p>
            <a:r>
              <a:rPr lang="en-US" sz="2400" dirty="0"/>
              <a:t>14. Installing the secondary shoe return spring. Note that the primary return spring has already been installed</a:t>
            </a:r>
          </a:p>
        </p:txBody>
      </p:sp>
    </p:spTree>
    <p:extLst>
      <p:ext uri="{BB962C8B-B14F-4D97-AF65-F5344CB8AC3E}">
        <p14:creationId xmlns:p14="http://schemas.microsoft.com/office/powerpoint/2010/main" val="37136168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15. Measure Drum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7776" y="990600"/>
            <a:ext cx="5029024" cy="368827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3296" y="990578"/>
            <a:ext cx="3011384" cy="3046988"/>
          </a:xfrm>
        </p:spPr>
        <p:txBody>
          <a:bodyPr/>
          <a:lstStyle/>
          <a:p>
            <a:r>
              <a:rPr lang="en-US" sz="2400" dirty="0"/>
              <a:t>15. After installing the brake shoes and springs, use a drum/shoe clearance gauge and set it to the inside diameter of the drum</a:t>
            </a:r>
          </a:p>
        </p:txBody>
      </p:sp>
    </p:spTree>
    <p:extLst>
      <p:ext uri="{BB962C8B-B14F-4D97-AF65-F5344CB8AC3E}">
        <p14:creationId xmlns:p14="http://schemas.microsoft.com/office/powerpoint/2010/main" val="1200373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Brake Drum Removal </a:t>
            </a:r>
            <a:r>
              <a:rPr lang="en-US" sz="2800" dirty="0"/>
              <a:t>(1</a:t>
            </a:r>
            <a:r>
              <a:rPr lang="en-US" sz="2800" dirty="0">
                <a:solidFill>
                  <a:schemeClr val="bg2"/>
                </a:solidFill>
              </a:rPr>
              <a:t> of </a:t>
            </a:r>
            <a:r>
              <a:rPr lang="en-US" sz="2800" dirty="0"/>
              <a:t>2)</a:t>
            </a:r>
            <a:endParaRPr lang="en-US" sz="1200" dirty="0"/>
          </a:p>
        </p:txBody>
      </p:sp>
      <p:sp>
        <p:nvSpPr>
          <p:cNvPr id="4" name="Content Placeholder 3"/>
          <p:cNvSpPr>
            <a:spLocks noGrp="1"/>
          </p:cNvSpPr>
          <p:nvPr>
            <p:ph idx="4294967295"/>
          </p:nvPr>
        </p:nvSpPr>
        <p:spPr>
          <a:xfrm>
            <a:off x="457200" y="1009400"/>
            <a:ext cx="8229600" cy="3100849"/>
          </a:xfrm>
          <a:prstGeom prst="rect">
            <a:avLst/>
          </a:prstGeom>
        </p:spPr>
        <p:txBody>
          <a:bodyPr>
            <a:spAutoFit/>
          </a:bodyPr>
          <a:lstStyle/>
          <a:p>
            <a:r>
              <a:rPr lang="en-IN" sz="2400" dirty="0">
                <a:solidFill>
                  <a:srgbClr val="000000"/>
                </a:solidFill>
              </a:rPr>
              <a:t>Mark Drums</a:t>
            </a:r>
          </a:p>
          <a:p>
            <a:pPr lvl="1"/>
            <a:r>
              <a:rPr lang="en-IN" sz="2400" dirty="0">
                <a:solidFill>
                  <a:srgbClr val="000000"/>
                </a:solidFill>
              </a:rPr>
              <a:t>Mark drums so they can be replaced at same location.</a:t>
            </a:r>
          </a:p>
          <a:p>
            <a:r>
              <a:rPr lang="en-IN" sz="2400" dirty="0">
                <a:solidFill>
                  <a:srgbClr val="000000"/>
                </a:solidFill>
              </a:rPr>
              <a:t>Hub or Fixed Drums</a:t>
            </a:r>
          </a:p>
          <a:p>
            <a:pPr lvl="1"/>
            <a:r>
              <a:rPr lang="en-IN" sz="2400" dirty="0">
                <a:solidFill>
                  <a:srgbClr val="000000"/>
                </a:solidFill>
              </a:rPr>
              <a:t>Fixed or hub-mounted drum is often used on rear of front-wheel-drive vehicles.</a:t>
            </a:r>
          </a:p>
          <a:p>
            <a:pPr lvl="1"/>
            <a:r>
              <a:rPr lang="en-IN" sz="2400" dirty="0">
                <a:solidFill>
                  <a:srgbClr val="000000"/>
                </a:solidFill>
              </a:rPr>
              <a:t>Remove the spindle nut and washer and then the brake drum can be carefully pulled off the spindle.</a:t>
            </a:r>
          </a:p>
        </p:txBody>
      </p:sp>
    </p:spTree>
    <p:extLst>
      <p:ext uri="{BB962C8B-B14F-4D97-AF65-F5344CB8AC3E}">
        <p14:creationId xmlns:p14="http://schemas.microsoft.com/office/powerpoint/2010/main" val="10136021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16. Measure Brake Shoes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94367" y="990600"/>
            <a:ext cx="5392433" cy="39495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67047" y="990600"/>
            <a:ext cx="2615540" cy="2677656"/>
          </a:xfrm>
        </p:spPr>
        <p:txBody>
          <a:bodyPr/>
          <a:lstStyle/>
          <a:p>
            <a:r>
              <a:rPr lang="en-US" sz="2400" dirty="0"/>
              <a:t>16. Adjust the starwheel adjuster until the linings contact the drum brake shoe clearance gauge.</a:t>
            </a:r>
          </a:p>
        </p:txBody>
      </p:sp>
    </p:spTree>
    <p:extLst>
      <p:ext uri="{BB962C8B-B14F-4D97-AF65-F5344CB8AC3E}">
        <p14:creationId xmlns:p14="http://schemas.microsoft.com/office/powerpoint/2010/main" val="278452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17. Final Adjustment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74255" y="990600"/>
            <a:ext cx="5320483" cy="39020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461161" cy="3416320"/>
          </a:xfrm>
        </p:spPr>
        <p:txBody>
          <a:bodyPr/>
          <a:lstStyle/>
          <a:p>
            <a:r>
              <a:rPr lang="en-US" sz="2400" dirty="0"/>
              <a:t>17. After installing the drum, it may be necessary to make the final adjustment using a brake adjusting tool (spoon)</a:t>
            </a:r>
          </a:p>
        </p:txBody>
      </p:sp>
    </p:spTree>
    <p:extLst>
      <p:ext uri="{BB962C8B-B14F-4D97-AF65-F5344CB8AC3E}">
        <p14:creationId xmlns:p14="http://schemas.microsoft.com/office/powerpoint/2010/main" val="16182592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18. Cover Brake adjustment Port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0871" y="990600"/>
            <a:ext cx="5505929" cy="403266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2342408" cy="4154984"/>
          </a:xfrm>
        </p:spPr>
        <p:txBody>
          <a:bodyPr/>
          <a:lstStyle/>
          <a:p>
            <a:r>
              <a:rPr lang="en-US" sz="2400" dirty="0"/>
              <a:t>18. After completing the brake service, be sure to cover the brake adjustment opening to prevent water from getting into the brake</a:t>
            </a:r>
          </a:p>
        </p:txBody>
      </p:sp>
    </p:spTree>
    <p:extLst>
      <p:ext uri="{BB962C8B-B14F-4D97-AF65-F5344CB8AC3E}">
        <p14:creationId xmlns:p14="http://schemas.microsoft.com/office/powerpoint/2010/main" val="10822294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646331"/>
          </a:xfrm>
        </p:spPr>
        <p:txBody>
          <a:bodyPr wrap="square" tIns="45720" bIns="45720">
            <a:spAutoFit/>
          </a:bodyPr>
          <a:lstStyle/>
          <a:p>
            <a:r>
              <a:rPr lang="en-US" dirty="0"/>
              <a:t>Brakes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(A5) Brakes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(A5) Brakes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709948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37875"/>
            <a:ext cx="8229600" cy="646331"/>
          </a:xfrm>
        </p:spPr>
        <p:txBody>
          <a:bodyPr>
            <a:spAutoFit/>
          </a:bodyPr>
          <a:lstStyle/>
          <a:p>
            <a:r>
              <a:rPr lang="en-US" dirty="0"/>
              <a:t>Brake Drum Removal </a:t>
            </a:r>
            <a:r>
              <a:rPr lang="en-US" sz="2800" dirty="0"/>
              <a:t>(2</a:t>
            </a:r>
            <a:r>
              <a:rPr lang="en-US" sz="2800" dirty="0">
                <a:solidFill>
                  <a:schemeClr val="bg2"/>
                </a:solidFill>
              </a:rPr>
              <a:t> of </a:t>
            </a:r>
            <a:r>
              <a:rPr lang="en-US" sz="2800" dirty="0"/>
              <a:t>2)</a:t>
            </a:r>
            <a:endParaRPr lang="en-US" sz="1200" dirty="0"/>
          </a:p>
        </p:txBody>
      </p:sp>
      <p:sp>
        <p:nvSpPr>
          <p:cNvPr id="4" name="Content Placeholder 3"/>
          <p:cNvSpPr>
            <a:spLocks noGrp="1"/>
          </p:cNvSpPr>
          <p:nvPr>
            <p:ph idx="4294967295"/>
          </p:nvPr>
        </p:nvSpPr>
        <p:spPr>
          <a:xfrm>
            <a:off x="457200" y="1009400"/>
            <a:ext cx="8229600" cy="3801041"/>
          </a:xfrm>
          <a:prstGeom prst="rect">
            <a:avLst/>
          </a:prstGeom>
        </p:spPr>
        <p:txBody>
          <a:bodyPr>
            <a:spAutoFit/>
          </a:bodyPr>
          <a:lstStyle/>
          <a:p>
            <a:r>
              <a:rPr lang="en-IN" sz="2400" dirty="0">
                <a:solidFill>
                  <a:srgbClr val="000000"/>
                </a:solidFill>
              </a:rPr>
              <a:t>Hubless of Floating Drums</a:t>
            </a:r>
          </a:p>
          <a:p>
            <a:pPr lvl="1"/>
            <a:r>
              <a:rPr lang="en-IN" sz="2400" dirty="0">
                <a:solidFill>
                  <a:srgbClr val="000000"/>
                </a:solidFill>
              </a:rPr>
              <a:t>Floating or hubless drums are usually used on rear of a rear-wheel-drive vehicle.</a:t>
            </a:r>
          </a:p>
          <a:p>
            <a:pPr lvl="1"/>
            <a:r>
              <a:rPr lang="en-IN" sz="2400" dirty="0">
                <a:solidFill>
                  <a:srgbClr val="000000"/>
                </a:solidFill>
              </a:rPr>
              <a:t>New vehicles have tinnerman nuts (clips) on stud when the vehicle is being assembled.</a:t>
            </a:r>
          </a:p>
          <a:p>
            <a:pPr lvl="1"/>
            <a:r>
              <a:rPr lang="en-IN" sz="2400" dirty="0">
                <a:solidFill>
                  <a:srgbClr val="000000"/>
                </a:solidFill>
              </a:rPr>
              <a:t>Drum may be rusted to the hub.</a:t>
            </a:r>
          </a:p>
          <a:p>
            <a:pPr lvl="1"/>
            <a:r>
              <a:rPr lang="en-IN" sz="2400" dirty="0">
                <a:solidFill>
                  <a:srgbClr val="000000"/>
                </a:solidFill>
              </a:rPr>
              <a:t>Brake shoes may be worn into the drum.</a:t>
            </a:r>
          </a:p>
          <a:p>
            <a:pPr lvl="1"/>
            <a:r>
              <a:rPr lang="en-IN" sz="2400" dirty="0">
                <a:solidFill>
                  <a:srgbClr val="000000"/>
                </a:solidFill>
              </a:rPr>
              <a:t>To prevent damage, back-off shoes before removing drum.</a:t>
            </a:r>
          </a:p>
        </p:txBody>
      </p:sp>
    </p:spTree>
    <p:extLst>
      <p:ext uri="{BB962C8B-B14F-4D97-AF65-F5344CB8AC3E}">
        <p14:creationId xmlns:p14="http://schemas.microsoft.com/office/powerpoint/2010/main" val="27552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57200" y="232008"/>
            <a:ext cx="8229600" cy="646331"/>
          </a:xfrm>
        </p:spPr>
        <p:txBody>
          <a:bodyPr/>
          <a:lstStyle/>
          <a:p>
            <a:r>
              <a:rPr lang="en-US" dirty="0"/>
              <a:t>Figure 99.2 Tinnerman Nuts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13861" y="990599"/>
            <a:ext cx="4672940" cy="50761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990600"/>
            <a:ext cx="3011384" cy="2677656"/>
          </a:xfrm>
        </p:spPr>
        <p:txBody>
          <a:bodyPr/>
          <a:lstStyle/>
          <a:p>
            <a:r>
              <a:rPr lang="en-US" sz="2400" dirty="0"/>
              <a:t>Tinnerman nuts are used at the assembly plant to prevent the brake drum from falling off until the wheels are installed</a:t>
            </a:r>
          </a:p>
        </p:txBody>
      </p:sp>
    </p:spTree>
    <p:extLst>
      <p:ext uri="{BB962C8B-B14F-4D97-AF65-F5344CB8AC3E}">
        <p14:creationId xmlns:p14="http://schemas.microsoft.com/office/powerpoint/2010/main" val="3485237280"/>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3103</Words>
  <Application>Microsoft Office PowerPoint</Application>
  <PresentationFormat>On-screen Show (4:3)</PresentationFormat>
  <Paragraphs>312</Paragraphs>
  <Slides>74</Slides>
  <Notes>74</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74</vt:i4>
      </vt:variant>
    </vt:vector>
  </HeadingPairs>
  <TitlesOfParts>
    <vt:vector size="80" baseType="lpstr">
      <vt:lpstr>Verdana</vt:lpstr>
      <vt:lpstr>Noto Sans Symbols</vt:lpstr>
      <vt:lpstr>Times New Roman</vt:lpstr>
      <vt:lpstr>Arial</vt:lpstr>
      <vt:lpstr>USHE</vt:lpstr>
      <vt:lpstr>1_USHE</vt:lpstr>
      <vt:lpstr>Automotive Technology: Principles, Diagnosis, and Service</vt:lpstr>
      <vt:lpstr>Learning Objectives</vt:lpstr>
      <vt:lpstr>Drum Brake Diagnosis</vt:lpstr>
      <vt:lpstr>Figure 99.1 Water Based Washer</vt:lpstr>
      <vt:lpstr>Question 1: ?</vt:lpstr>
      <vt:lpstr>Answer 1</vt:lpstr>
      <vt:lpstr>Brake Drum Removal (1 of 2)</vt:lpstr>
      <vt:lpstr>Brake Drum Removal (2 of 2)</vt:lpstr>
      <vt:lpstr>Figure 99.2 Tinnerman Nuts</vt:lpstr>
      <vt:lpstr>Figure 99.3 Removing Drum</vt:lpstr>
      <vt:lpstr>Figure 99.4 Back Off Adjuster</vt:lpstr>
      <vt:lpstr>Figure 99.5 Spray with Brake Clean</vt:lpstr>
      <vt:lpstr>Question 2: ?</vt:lpstr>
      <vt:lpstr>Answer 2</vt:lpstr>
      <vt:lpstr>Drum Brake Disassembly</vt:lpstr>
      <vt:lpstr>Figure 99.6 Releasing Return Springs</vt:lpstr>
      <vt:lpstr>Figure 99.7 Spring Removal</vt:lpstr>
      <vt:lpstr>Animation: Remove Brake Shoes (Animation will automatically start)</vt:lpstr>
      <vt:lpstr>Inspecting the Backing Plate</vt:lpstr>
      <vt:lpstr>Figure 99.8 Rusting Backing Plate</vt:lpstr>
      <vt:lpstr>Figure 99.9 Lithium Grease on Pads</vt:lpstr>
      <vt:lpstr>Drum Brake Lining Inspection</vt:lpstr>
      <vt:lpstr>Figure 99.10 Pad Thinness of Nickel</vt:lpstr>
      <vt:lpstr>Figure 99.11 Tread Gauge for Rivets</vt:lpstr>
      <vt:lpstr>Figure 99.12 Cracked Brake Lining</vt:lpstr>
      <vt:lpstr>Brake Spring Inspection</vt:lpstr>
      <vt:lpstr>Figure 99.13 Return Springs</vt:lpstr>
      <vt:lpstr>Wheel Cylinder Inspection (1 of 2)</vt:lpstr>
      <vt:lpstr>Wheel Cylinder Inspection (2 of 2)</vt:lpstr>
      <vt:lpstr>Figure 99.14 Wheel Cylinder</vt:lpstr>
      <vt:lpstr>Figure 99.15 Bolted to Backing Plate </vt:lpstr>
      <vt:lpstr>Figure 99.16 Special Tool</vt:lpstr>
      <vt:lpstr>Figure 99.17 Rusted Adjuster</vt:lpstr>
      <vt:lpstr>Brake Drum Hardware Kit</vt:lpstr>
      <vt:lpstr>Inspecting Drum Brake Shoes</vt:lpstr>
      <vt:lpstr>Brake Parts Cleaning</vt:lpstr>
      <vt:lpstr>Lubrication Checklist</vt:lpstr>
      <vt:lpstr>Reassembling the Drum Brake</vt:lpstr>
      <vt:lpstr>Figure 99.18 Pre-Assemble Set</vt:lpstr>
      <vt:lpstr>Figure 99.19 Cross Shoes</vt:lpstr>
      <vt:lpstr>Figure 99.20 Installing Connecting</vt:lpstr>
      <vt:lpstr>Animation: Replace Brake Shoes (Animation will automatically start)</vt:lpstr>
      <vt:lpstr>Question 3: ?</vt:lpstr>
      <vt:lpstr>Answer 3</vt:lpstr>
      <vt:lpstr>Figure 99.21 Parking Brake Issue</vt:lpstr>
      <vt:lpstr>Animation: Parking Brake Operation (Animation will automatically start)</vt:lpstr>
      <vt:lpstr>Animation: Parking Brake Warning Light (Animation will automatically start)</vt:lpstr>
      <vt:lpstr>Adjusting Drum Brakes</vt:lpstr>
      <vt:lpstr>Figure 99.22 Clearance Gauge</vt:lpstr>
      <vt:lpstr>Figure 99.23 Clearance Gauge </vt:lpstr>
      <vt:lpstr>Figure 99.24 Tape Lining</vt:lpstr>
      <vt:lpstr>Drum Brake Fault Symptom Guide    (1 of 2)</vt:lpstr>
      <vt:lpstr>Drum Brake Fault Symptom Guide    (2 of 2)</vt:lpstr>
      <vt:lpstr>Drum Brake Service</vt:lpstr>
      <vt:lpstr>1. Brake Job Tools</vt:lpstr>
      <vt:lpstr>2. Remove Brake Drum</vt:lpstr>
      <vt:lpstr>3. Remove Return Springs</vt:lpstr>
      <vt:lpstr>4. Parking Brake Strut</vt:lpstr>
      <vt:lpstr>5. Remove Hold Down Springs</vt:lpstr>
      <vt:lpstr>6. Remove Primary Shoe</vt:lpstr>
      <vt:lpstr>7. Remove Adjuster</vt:lpstr>
      <vt:lpstr>8. Disconnect Parking Brake</vt:lpstr>
      <vt:lpstr>9. Check Wheel Cylinder</vt:lpstr>
      <vt:lpstr>10. Clean Pads</vt:lpstr>
      <vt:lpstr>11. Assemble Adjuster</vt:lpstr>
      <vt:lpstr>12. Assemble Brakes</vt:lpstr>
      <vt:lpstr>13. Install Hold Down Springs</vt:lpstr>
      <vt:lpstr>14. Installing Return Springs</vt:lpstr>
      <vt:lpstr>15. Measure Drum</vt:lpstr>
      <vt:lpstr>16. Measure Brake Shoes</vt:lpstr>
      <vt:lpstr>17. Final Adjustment</vt:lpstr>
      <vt:lpstr>18. Cover Brake adjustment Port</vt:lpstr>
      <vt:lpstr>Brakes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2023-06-22T14:59:17Z</dcterms:modified>
</cp:coreProperties>
</file>