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 id="2147483688" r:id="rId2"/>
  </p:sldMasterIdLst>
  <p:notesMasterIdLst>
    <p:notesMasterId r:id="rId64"/>
  </p:notesMasterIdLst>
  <p:handoutMasterIdLst>
    <p:handoutMasterId r:id="rId65"/>
  </p:handoutMasterIdLst>
  <p:sldIdLst>
    <p:sldId id="347" r:id="rId3"/>
    <p:sldId id="350" r:id="rId4"/>
    <p:sldId id="353" r:id="rId5"/>
    <p:sldId id="411" r:id="rId6"/>
    <p:sldId id="412" r:id="rId7"/>
    <p:sldId id="356" r:id="rId8"/>
    <p:sldId id="357" r:id="rId9"/>
    <p:sldId id="358" r:id="rId10"/>
    <p:sldId id="1429" r:id="rId11"/>
    <p:sldId id="359" r:id="rId12"/>
    <p:sldId id="360" r:id="rId13"/>
    <p:sldId id="413" r:id="rId14"/>
    <p:sldId id="414" r:id="rId15"/>
    <p:sldId id="415" r:id="rId16"/>
    <p:sldId id="416" r:id="rId17"/>
    <p:sldId id="417" r:id="rId18"/>
    <p:sldId id="418" r:id="rId19"/>
    <p:sldId id="1430" r:id="rId20"/>
    <p:sldId id="367" r:id="rId21"/>
    <p:sldId id="368" r:id="rId22"/>
    <p:sldId id="369" r:id="rId23"/>
    <p:sldId id="370" r:id="rId24"/>
    <p:sldId id="371" r:id="rId25"/>
    <p:sldId id="419" r:id="rId26"/>
    <p:sldId id="420" r:id="rId27"/>
    <p:sldId id="421" r:id="rId28"/>
    <p:sldId id="422" r:id="rId29"/>
    <p:sldId id="423" r:id="rId30"/>
    <p:sldId id="424" r:id="rId31"/>
    <p:sldId id="425" r:id="rId32"/>
    <p:sldId id="426" r:id="rId33"/>
    <p:sldId id="427" r:id="rId34"/>
    <p:sldId id="428" r:id="rId35"/>
    <p:sldId id="429" r:id="rId36"/>
    <p:sldId id="430" r:id="rId37"/>
    <p:sldId id="384" r:id="rId38"/>
    <p:sldId id="385" r:id="rId39"/>
    <p:sldId id="386" r:id="rId40"/>
    <p:sldId id="387" r:id="rId41"/>
    <p:sldId id="431" r:id="rId42"/>
    <p:sldId id="432" r:id="rId43"/>
    <p:sldId id="433" r:id="rId44"/>
    <p:sldId id="391" r:id="rId45"/>
    <p:sldId id="392" r:id="rId46"/>
    <p:sldId id="434" r:id="rId47"/>
    <p:sldId id="435" r:id="rId48"/>
    <p:sldId id="436" r:id="rId49"/>
    <p:sldId id="437" r:id="rId50"/>
    <p:sldId id="397" r:id="rId51"/>
    <p:sldId id="398" r:id="rId52"/>
    <p:sldId id="438" r:id="rId53"/>
    <p:sldId id="439" r:id="rId54"/>
    <p:sldId id="440" r:id="rId55"/>
    <p:sldId id="441" r:id="rId56"/>
    <p:sldId id="442" r:id="rId57"/>
    <p:sldId id="443" r:id="rId58"/>
    <p:sldId id="444" r:id="rId59"/>
    <p:sldId id="408" r:id="rId60"/>
    <p:sldId id="409" r:id="rId61"/>
    <p:sldId id="1392" r:id="rId62"/>
    <p:sldId id="410" r:id="rId63"/>
  </p:sldIdLst>
  <p:sldSz cx="9144000" cy="6858000" type="screen4x3"/>
  <p:notesSz cx="6858000" cy="9144000"/>
  <p:embeddedFontLst>
    <p:embeddedFont>
      <p:font typeface="Verdana" panose="020B060403050404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Vendor Notes" id="{2963E63E-9EB6-4F1A-BA1C-B7A613DB634D}">
          <p14:sldIdLst/>
        </p14:section>
        <p14:section name="Template Slides" id="{EDDEA3F5-E0DB-4D0A-A681-008F4231C1F3}">
          <p14:sldIdLst>
            <p14:sldId id="347"/>
            <p14:sldId id="350"/>
            <p14:sldId id="353"/>
            <p14:sldId id="411"/>
            <p14:sldId id="412"/>
            <p14:sldId id="356"/>
            <p14:sldId id="357"/>
            <p14:sldId id="358"/>
            <p14:sldId id="1429"/>
            <p14:sldId id="359"/>
            <p14:sldId id="360"/>
            <p14:sldId id="413"/>
            <p14:sldId id="414"/>
            <p14:sldId id="415"/>
            <p14:sldId id="416"/>
            <p14:sldId id="417"/>
            <p14:sldId id="418"/>
            <p14:sldId id="1430"/>
            <p14:sldId id="367"/>
            <p14:sldId id="368"/>
            <p14:sldId id="369"/>
            <p14:sldId id="370"/>
            <p14:sldId id="371"/>
            <p14:sldId id="419"/>
            <p14:sldId id="420"/>
            <p14:sldId id="421"/>
            <p14:sldId id="422"/>
            <p14:sldId id="423"/>
            <p14:sldId id="424"/>
            <p14:sldId id="425"/>
            <p14:sldId id="426"/>
            <p14:sldId id="427"/>
            <p14:sldId id="428"/>
            <p14:sldId id="429"/>
            <p14:sldId id="430"/>
            <p14:sldId id="384"/>
            <p14:sldId id="385"/>
            <p14:sldId id="386"/>
            <p14:sldId id="387"/>
            <p14:sldId id="431"/>
            <p14:sldId id="432"/>
            <p14:sldId id="433"/>
            <p14:sldId id="391"/>
            <p14:sldId id="392"/>
            <p14:sldId id="434"/>
            <p14:sldId id="435"/>
            <p14:sldId id="436"/>
            <p14:sldId id="437"/>
            <p14:sldId id="397"/>
            <p14:sldId id="398"/>
            <p14:sldId id="438"/>
            <p14:sldId id="439"/>
            <p14:sldId id="440"/>
            <p14:sldId id="441"/>
            <p14:sldId id="442"/>
            <p14:sldId id="443"/>
            <p14:sldId id="444"/>
            <p14:sldId id="408"/>
            <p14:sldId id="409"/>
            <p14:sldId id="1392"/>
            <p14:sldId id="410"/>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144" userDrawn="1">
          <p15:clr>
            <a:srgbClr val="A4A3A4"/>
          </p15:clr>
        </p15:guide>
        <p15:guide id="4" orient="horz" pos="624" userDrawn="1">
          <p15:clr>
            <a:srgbClr val="A4A3A4"/>
          </p15:clr>
        </p15:guide>
        <p15:guide id="5" pos="54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85965" autoAdjust="0"/>
  </p:normalViewPr>
  <p:slideViewPr>
    <p:cSldViewPr snapToGrid="0" snapToObjects="1">
      <p:cViewPr varScale="1">
        <p:scale>
          <a:sx n="64" d="100"/>
          <a:sy n="64" d="100"/>
        </p:scale>
        <p:origin x="2502" y="72"/>
      </p:cViewPr>
      <p:guideLst>
        <p:guide orient="horz" pos="4032"/>
        <p:guide pos="264"/>
        <p:guide orient="horz" pos="144"/>
        <p:guide orient="horz" pos="624"/>
        <p:guide pos="5496"/>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1.fntdata"/><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756192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00424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5560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7722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87402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48195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8523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63040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69933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471105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85368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2998999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3804019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850580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5283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92076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31056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11278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27831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0005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143339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6745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00280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4165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38644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Purchase Quality Brake Linings for Best Performance</a:t>
            </a:r>
          </a:p>
          <a:p>
            <a:r>
              <a:rPr lang="en-US" sz="1200" b="0" i="0" u="none" strike="noStrike" kern="1200" cap="none" baseline="0" dirty="0">
                <a:solidFill>
                  <a:schemeClr val="dk1"/>
                </a:solidFill>
                <a:latin typeface="Arial"/>
                <a:ea typeface="Arial"/>
                <a:cs typeface="Arial"/>
                <a:sym typeface="Arial"/>
              </a:rPr>
              <a:t>While many brands of replacement brake lining provide acceptable stopping power and long life, purchasing factory brake lining from a dealer is usually the best opportunity to get lining material that meets all vehicle requirements. Aftermarket linings are not required by federal law to meet performance or wear standards that are required of original factory brake linings.</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76297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0131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3785910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26514494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973249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987424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060504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87134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75019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00589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23848267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32148484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13891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676993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Rear-Wheel Lockup? Check the Adjustment</a:t>
            </a:r>
          </a:p>
          <a:p>
            <a:r>
              <a:rPr lang="en-US" sz="1200" b="0" i="0" u="none" strike="noStrike" kern="1200" cap="none" baseline="0" dirty="0">
                <a:solidFill>
                  <a:schemeClr val="dk1"/>
                </a:solidFill>
                <a:latin typeface="Arial"/>
                <a:ea typeface="Arial"/>
                <a:cs typeface="Arial"/>
                <a:sym typeface="Arial"/>
              </a:rPr>
              <a:t>Servo action enables a drum brake to provide increased stopping power, but it can also cause the brakes to grab and lock if they get too far out of adjustment. As clearance between the shoes and drum increases, the primary brake shoe is allowed a greater range of movement. The farther the shoe moves, the more speed it picks up from the rotating brake drum. At the moment the slack is taken up between the brake shoes, adjusting link, and anchor, the speed of the primary shoe is converted into application force by servo action. If the primary shoe is moving too quickly, it will apply the secondary shoe very hard and fast, causing the brakes to grab and possibly lock the wheels.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8306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670007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3747348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Quick-and-Easy Drum Brake Adjustment Check</a:t>
            </a:r>
          </a:p>
          <a:p>
            <a:r>
              <a:rPr lang="en-US" sz="1200" b="0" i="0" u="none" strike="noStrike" kern="1200" cap="none" baseline="0" dirty="0">
                <a:solidFill>
                  <a:schemeClr val="dk1"/>
                </a:solidFill>
                <a:latin typeface="Arial"/>
                <a:ea typeface="Arial"/>
                <a:cs typeface="Arial"/>
                <a:sym typeface="Arial"/>
              </a:rPr>
              <a:t>Tap the brake drum lightly with a hammer or wrench. If the brake shoes are not contacting the drum, the drum will ring like a bell. If the shoes are contacting the drum, the sound will be muffled.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22423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837063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29911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054122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15363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98887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18981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995095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Cool the Brakes before Backing: </a:t>
            </a:r>
            <a:r>
              <a:rPr lang="en-US" sz="1200" b="0" i="0" u="none" strike="noStrike" kern="1200" cap="none" baseline="0" dirty="0">
                <a:solidFill>
                  <a:schemeClr val="dk1"/>
                </a:solidFill>
                <a:latin typeface="Arial"/>
                <a:ea typeface="Arial"/>
                <a:cs typeface="Arial"/>
                <a:sym typeface="Arial"/>
              </a:rPr>
              <a:t>Self-adjusters can over adjust the rear drum brakes if the brake drums are hot and have increased in diameter due to the heat. For example, if a pickup</a:t>
            </a:r>
          </a:p>
          <a:p>
            <a:r>
              <a:rPr lang="en-US" sz="1200" b="0" i="0" u="none" strike="noStrike" kern="1200" cap="none" baseline="0" dirty="0">
                <a:solidFill>
                  <a:schemeClr val="dk1"/>
                </a:solidFill>
                <a:latin typeface="Arial"/>
                <a:ea typeface="Arial"/>
                <a:cs typeface="Arial"/>
                <a:sym typeface="Arial"/>
              </a:rPr>
              <a:t>truck towing a boat had to brake while backing down a long, steep grade to the boat ramp, the rear brake drums could become larger in diameter due to the heat created during braking. The brakes could over- adjust if the driver repeatedly depresses and releases the brake pedal while backing the trailer down the boat ramp. Then, after the boat has been removed from the trailer and the rear brakes have cooled, the drums will shrink and keep the rear brakes from releasing, preventing the truck from moving up the ramp.</a:t>
            </a:r>
          </a:p>
          <a:p>
            <a:r>
              <a:rPr lang="en-US" sz="1200" b="0" i="0" u="none" strike="noStrike" kern="1200" cap="none" baseline="0" dirty="0">
                <a:solidFill>
                  <a:schemeClr val="dk1"/>
                </a:solidFill>
                <a:latin typeface="Arial"/>
                <a:ea typeface="Arial"/>
                <a:cs typeface="Arial"/>
                <a:sym typeface="Arial"/>
              </a:rPr>
              <a:t>NOTE: Some drum brakes are equipped with a bimetal- lic heat sensor that prevents the self-adjusters from working if the brakes are hot.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27410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37296285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365978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20647547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7150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2404267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2309591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0806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538452"/>
            <a:ext cx="3657600" cy="553998"/>
          </a:xfrm>
        </p:spPr>
        <p:txBody>
          <a:bodyPr lIns="0" tIns="45720" rIns="0" bIns="45720"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430887"/>
          </a:xfrm>
        </p:spPr>
        <p:txBody>
          <a:bodyPr lIns="0" tIns="45720" rIns="0" bIns="45720"/>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2185660770"/>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122802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836828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60375" y="460131"/>
            <a:ext cx="8229600" cy="646331"/>
          </a:xfrm>
          <a:prstGeom prst="rect">
            <a:avLst/>
          </a:prstGeom>
          <a:noFill/>
          <a:ln>
            <a:noFill/>
          </a:ln>
        </p:spPr>
        <p:txBody>
          <a:bodyPr lIns="0" tIns="45720" rIns="0" bIns="45720"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tIns="45720" bIns="457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43972" y="307293"/>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1973629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796935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53763511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lIns="0" tIns="45720" rIns="0" bIns="45720"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257687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43972"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4287316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8">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9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779249425"/>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jameshalderman.com/a5_vid_lib_page/" TargetMode="External"/><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hyperlink" Target="https://jameshalderman.com/a5_anim_lib_page/"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40.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98</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Drum Brakes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824"/>
            <a:ext cx="8229600" cy="1077218"/>
          </a:xfrm>
        </p:spPr>
        <p:txBody>
          <a:bodyPr>
            <a:spAutoFit/>
          </a:bodyPr>
          <a:lstStyle/>
          <a:p>
            <a:r>
              <a:rPr lang="en-US" dirty="0"/>
              <a:t>Backing Plate and Wheel Cylinders   </a:t>
            </a:r>
            <a:r>
              <a:rPr lang="en-US" sz="2800" dirty="0"/>
              <a:t>(1 of 2)</a:t>
            </a:r>
          </a:p>
        </p:txBody>
      </p:sp>
      <p:sp>
        <p:nvSpPr>
          <p:cNvPr id="4" name="Content Placeholder 3"/>
          <p:cNvSpPr>
            <a:spLocks noGrp="1"/>
          </p:cNvSpPr>
          <p:nvPr>
            <p:ph idx="4294967295"/>
          </p:nvPr>
        </p:nvSpPr>
        <p:spPr>
          <a:xfrm>
            <a:off x="457200" y="1564441"/>
            <a:ext cx="8229600" cy="4401205"/>
          </a:xfrm>
          <a:prstGeom prst="rect">
            <a:avLst/>
          </a:prstGeom>
        </p:spPr>
        <p:txBody>
          <a:bodyPr>
            <a:spAutoFit/>
          </a:bodyPr>
          <a:lstStyle/>
          <a:p>
            <a:r>
              <a:rPr lang="en-IN" sz="2400" dirty="0"/>
              <a:t>Backing Plate</a:t>
            </a:r>
          </a:p>
          <a:p>
            <a:pPr lvl="1"/>
            <a:r>
              <a:rPr lang="en-IN" sz="2400" dirty="0"/>
              <a:t>backing plate serves as mounting surface for all other friction assembly parts.</a:t>
            </a:r>
          </a:p>
          <a:p>
            <a:r>
              <a:rPr lang="en-IN" sz="2400" dirty="0"/>
              <a:t>Shoe Anchors</a:t>
            </a:r>
          </a:p>
          <a:p>
            <a:pPr lvl="1"/>
            <a:r>
              <a:rPr lang="en-IN" sz="2400" dirty="0"/>
              <a:t>Shoe anchors prevent the brake shoes from rotating with the drum when the brakes are applied.</a:t>
            </a:r>
          </a:p>
          <a:p>
            <a:r>
              <a:rPr lang="en-IN" sz="2400" dirty="0"/>
              <a:t>Piston Stops</a:t>
            </a:r>
          </a:p>
          <a:p>
            <a:pPr lvl="1"/>
            <a:r>
              <a:rPr lang="en-IN" sz="2400" dirty="0"/>
              <a:t>Piston stops prevent wheel cylinder pistons from coming out of their bores when friction assembly is disassembled for servicing.</a:t>
            </a:r>
          </a:p>
        </p:txBody>
      </p:sp>
    </p:spTree>
    <p:extLst>
      <p:ext uri="{BB962C8B-B14F-4D97-AF65-F5344CB8AC3E}">
        <p14:creationId xmlns:p14="http://schemas.microsoft.com/office/powerpoint/2010/main" val="1135256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824"/>
            <a:ext cx="8229600" cy="1077218"/>
          </a:xfrm>
        </p:spPr>
        <p:txBody>
          <a:bodyPr>
            <a:spAutoFit/>
          </a:bodyPr>
          <a:lstStyle/>
          <a:p>
            <a:r>
              <a:rPr lang="en-US" dirty="0"/>
              <a:t>Backing Plate and Wheel Cylinders   </a:t>
            </a:r>
            <a:r>
              <a:rPr lang="en-US" sz="2800" dirty="0"/>
              <a:t>(2 of 2)</a:t>
            </a:r>
          </a:p>
        </p:txBody>
      </p:sp>
      <p:sp>
        <p:nvSpPr>
          <p:cNvPr id="4" name="Content Placeholder 3"/>
          <p:cNvSpPr>
            <a:spLocks noGrp="1"/>
          </p:cNvSpPr>
          <p:nvPr>
            <p:ph idx="4294967295"/>
          </p:nvPr>
        </p:nvSpPr>
        <p:spPr>
          <a:xfrm>
            <a:off x="457200" y="1564441"/>
            <a:ext cx="8229600" cy="3393237"/>
          </a:xfrm>
          <a:prstGeom prst="rect">
            <a:avLst/>
          </a:prstGeom>
        </p:spPr>
        <p:txBody>
          <a:bodyPr>
            <a:spAutoFit/>
          </a:bodyPr>
          <a:lstStyle/>
          <a:p>
            <a:r>
              <a:rPr lang="en-IN" sz="2400" dirty="0"/>
              <a:t>Shoe Support Pads</a:t>
            </a:r>
          </a:p>
          <a:p>
            <a:pPr lvl="1"/>
            <a:r>
              <a:rPr lang="en-IN" sz="2400" dirty="0"/>
              <a:t>Support pads are stamped into backing plate and contact edges of brake shoes to keep linings properly aligned with center of friction surface</a:t>
            </a:r>
          </a:p>
          <a:p>
            <a:r>
              <a:rPr lang="en-IN" sz="2400" dirty="0"/>
              <a:t>Wheel Cylinders</a:t>
            </a:r>
          </a:p>
          <a:p>
            <a:pPr lvl="1"/>
            <a:r>
              <a:rPr lang="en-IN" sz="2400" dirty="0"/>
              <a:t>Mechanism at each wheel that hydraulic pressure is transferred from the master cylinder to each wheel brake through brake fluid.</a:t>
            </a:r>
          </a:p>
        </p:txBody>
      </p:sp>
    </p:spTree>
    <p:extLst>
      <p:ext uri="{BB962C8B-B14F-4D97-AF65-F5344CB8AC3E}">
        <p14:creationId xmlns:p14="http://schemas.microsoft.com/office/powerpoint/2010/main" val="441254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98.3 Backing Plate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27757" y="990599"/>
            <a:ext cx="4059044" cy="516116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799" y="990600"/>
            <a:ext cx="3440151" cy="3785652"/>
          </a:xfrm>
        </p:spPr>
        <p:txBody>
          <a:bodyPr/>
          <a:lstStyle/>
          <a:p>
            <a:r>
              <a:rPr lang="en-US" sz="2400" dirty="0"/>
              <a:t>The backing plate is the foundation of every drum brake. There are normally six pads where the brake shoes contact the backing plate</a:t>
            </a:r>
          </a:p>
        </p:txBody>
      </p:sp>
    </p:spTree>
    <p:extLst>
      <p:ext uri="{BB962C8B-B14F-4D97-AF65-F5344CB8AC3E}">
        <p14:creationId xmlns:p14="http://schemas.microsoft.com/office/powerpoint/2010/main" val="2264885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98.4 Labyrinth Seal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993912"/>
            <a:ext cx="4484688" cy="374781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5683" cy="2308324"/>
          </a:xfrm>
        </p:spPr>
        <p:txBody>
          <a:bodyPr/>
          <a:lstStyle/>
          <a:p>
            <a:r>
              <a:rPr lang="en-US" sz="2400" dirty="0"/>
              <a:t>A labyrinth seal is created between the lip of the backing plate and the groove in the brake drum</a:t>
            </a:r>
          </a:p>
        </p:txBody>
      </p:sp>
    </p:spTree>
    <p:extLst>
      <p:ext uri="{BB962C8B-B14F-4D97-AF65-F5344CB8AC3E}">
        <p14:creationId xmlns:p14="http://schemas.microsoft.com/office/powerpoint/2010/main" val="3085525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98.5 Keystone Anchor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66224" y="990600"/>
            <a:ext cx="5758676" cy="41109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1957039" cy="2677656"/>
          </a:xfrm>
        </p:spPr>
        <p:txBody>
          <a:bodyPr/>
          <a:lstStyle/>
          <a:p>
            <a:r>
              <a:rPr lang="en-US" sz="2400" dirty="0"/>
              <a:t>A keystone anchor allows the brake shoes to self-center in the drum</a:t>
            </a:r>
          </a:p>
        </p:txBody>
      </p:sp>
    </p:spTree>
    <p:extLst>
      <p:ext uri="{BB962C8B-B14F-4D97-AF65-F5344CB8AC3E}">
        <p14:creationId xmlns:p14="http://schemas.microsoft.com/office/powerpoint/2010/main" val="3531626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98.6 Piston Stops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00401" y="990600"/>
            <a:ext cx="5342492" cy="516382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235819" cy="2308324"/>
          </a:xfrm>
        </p:spPr>
        <p:txBody>
          <a:bodyPr/>
          <a:lstStyle/>
          <a:p>
            <a:r>
              <a:rPr lang="en-US" sz="2400" dirty="0"/>
              <a:t>Piston stops prevent the wheel cylinder from coming apart</a:t>
            </a:r>
          </a:p>
        </p:txBody>
      </p:sp>
    </p:spTree>
    <p:extLst>
      <p:ext uri="{BB962C8B-B14F-4D97-AF65-F5344CB8AC3E}">
        <p14:creationId xmlns:p14="http://schemas.microsoft.com/office/powerpoint/2010/main" val="3254396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98.7 Wheel Cylinder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81347" y="990599"/>
            <a:ext cx="4605454" cy="46114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1" y="1011044"/>
            <a:ext cx="3189248" cy="4163121"/>
          </a:xfrm>
        </p:spPr>
        <p:txBody>
          <a:bodyPr/>
          <a:lstStyle/>
          <a:p>
            <a:r>
              <a:rPr lang="en-US" sz="2400" dirty="0"/>
              <a:t>Cross-section of a wheel cylinder that shows all of its internal parts. The brake line attaches to the fluid inlet. The cup expander prevents the cup seal lip from collapsing when the brakes are released</a:t>
            </a:r>
          </a:p>
        </p:txBody>
      </p:sp>
    </p:spTree>
    <p:extLst>
      <p:ext uri="{BB962C8B-B14F-4D97-AF65-F5344CB8AC3E}">
        <p14:creationId xmlns:p14="http://schemas.microsoft.com/office/powerpoint/2010/main" val="2167497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98.8 Piston Pushrods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61701" y="990599"/>
            <a:ext cx="5025100" cy="47411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93020" cy="5262979"/>
          </a:xfrm>
        </p:spPr>
        <p:txBody>
          <a:bodyPr/>
          <a:lstStyle/>
          <a:p>
            <a:r>
              <a:rPr lang="en-US" sz="2400" dirty="0"/>
              <a:t>The pushrods are held in place by the rubber dust boots. As the wheel cylinder pistons move outward, the pushrods transfer the movement to the brake shoes</a:t>
            </a:r>
          </a:p>
        </p:txBody>
      </p:sp>
    </p:spTree>
    <p:extLst>
      <p:ext uri="{BB962C8B-B14F-4D97-AF65-F5344CB8AC3E}">
        <p14:creationId xmlns:p14="http://schemas.microsoft.com/office/powerpoint/2010/main" val="151521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Cylinder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heel_cylinder_operation">
            <a:hlinkClick r:id="" action="ppaction://media"/>
            <a:extLst>
              <a:ext uri="{FF2B5EF4-FFF2-40B4-BE49-F238E27FC236}">
                <a16:creationId xmlns:a16="http://schemas.microsoft.com/office/drawing/2014/main" id="{4CF02C74-F87B-72BF-C441-8A55B75861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66824"/>
            <a:ext cx="8991600" cy="5057775"/>
          </a:xfrm>
          <a:prstGeom prst="rect">
            <a:avLst/>
          </a:prstGeom>
        </p:spPr>
      </p:pic>
    </p:spTree>
    <p:extLst>
      <p:ext uri="{BB962C8B-B14F-4D97-AF65-F5344CB8AC3E}">
        <p14:creationId xmlns:p14="http://schemas.microsoft.com/office/powerpoint/2010/main" val="176720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8090"/>
            <a:ext cx="8229600" cy="646331"/>
          </a:xfrm>
        </p:spPr>
        <p:txBody>
          <a:bodyPr>
            <a:spAutoFit/>
          </a:bodyPr>
          <a:lstStyle/>
          <a:p>
            <a:r>
              <a:rPr lang="en-US" dirty="0"/>
              <a:t>Question 1: ?</a:t>
            </a:r>
          </a:p>
        </p:txBody>
      </p:sp>
      <p:sp>
        <p:nvSpPr>
          <p:cNvPr id="4" name="Content Placeholder 3"/>
          <p:cNvSpPr>
            <a:spLocks noGrp="1"/>
          </p:cNvSpPr>
          <p:nvPr>
            <p:ph idx="4294967295"/>
          </p:nvPr>
        </p:nvSpPr>
        <p:spPr>
          <a:xfrm>
            <a:off x="457200" y="1107246"/>
            <a:ext cx="8229600" cy="461665"/>
          </a:xfrm>
          <a:prstGeom prst="rect">
            <a:avLst/>
          </a:prstGeom>
        </p:spPr>
        <p:txBody>
          <a:bodyPr>
            <a:spAutoFit/>
          </a:bodyPr>
          <a:lstStyle/>
          <a:p>
            <a:pPr marL="0" indent="0">
              <a:buNone/>
            </a:pPr>
            <a:r>
              <a:rPr lang="en-IN" sz="2400" dirty="0"/>
              <a:t>What is the purpose of the backing plate?</a:t>
            </a:r>
          </a:p>
        </p:txBody>
      </p:sp>
    </p:spTree>
    <p:extLst>
      <p:ext uri="{BB962C8B-B14F-4D97-AF65-F5344CB8AC3E}">
        <p14:creationId xmlns:p14="http://schemas.microsoft.com/office/powerpoint/2010/main" val="3692725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8086"/>
            <a:ext cx="8229600" cy="646331"/>
          </a:xfrm>
        </p:spPr>
        <p:txBody>
          <a:bodyPr>
            <a:spAutoFit/>
          </a:bodyPr>
          <a:lstStyle/>
          <a:p>
            <a:r>
              <a:rPr lang="en-US" dirty="0"/>
              <a:t>Learning Objectives</a:t>
            </a:r>
            <a:endParaRPr lang="en-US" sz="2800" dirty="0"/>
          </a:p>
        </p:txBody>
      </p:sp>
      <p:sp>
        <p:nvSpPr>
          <p:cNvPr id="4" name="Content Placeholder 3"/>
          <p:cNvSpPr>
            <a:spLocks noGrp="1"/>
          </p:cNvSpPr>
          <p:nvPr>
            <p:ph idx="4294967295"/>
          </p:nvPr>
        </p:nvSpPr>
        <p:spPr>
          <a:xfrm>
            <a:off x="457200" y="1006293"/>
            <a:ext cx="8229600" cy="4762842"/>
          </a:xfrm>
          <a:prstGeom prst="rect">
            <a:avLst/>
          </a:prstGeom>
        </p:spPr>
        <p:txBody>
          <a:bodyPr>
            <a:spAutoFit/>
          </a:bodyPr>
          <a:lstStyle/>
          <a:p>
            <a:pPr marL="685800" indent="-685800">
              <a:buNone/>
            </a:pPr>
            <a:r>
              <a:rPr lang="en-US" sz="2400" b="1" dirty="0">
                <a:solidFill>
                  <a:srgbClr val="007FA3"/>
                </a:solidFill>
                <a:latin typeface="+mj-lt"/>
                <a:ea typeface="+mj-ea"/>
                <a:cs typeface="Times New Roman" panose="02020603050405020304" pitchFamily="18" charset="0"/>
              </a:rPr>
              <a:t>98.1 </a:t>
            </a:r>
            <a:r>
              <a:rPr lang="en-US" sz="2400" dirty="0"/>
              <a:t>Identify drum brake component parts.</a:t>
            </a:r>
          </a:p>
          <a:p>
            <a:pPr marL="685800" indent="-685800">
              <a:buNone/>
            </a:pPr>
            <a:r>
              <a:rPr lang="en-US" sz="2400" b="1" dirty="0">
                <a:solidFill>
                  <a:srgbClr val="007FA3"/>
                </a:solidFill>
                <a:cs typeface="Times New Roman" panose="02020603050405020304" pitchFamily="18" charset="0"/>
              </a:rPr>
              <a:t>98.2 </a:t>
            </a:r>
            <a:r>
              <a:rPr lang="en-US" sz="2400" dirty="0"/>
              <a:t>Discuss the advantages of drum brakes.</a:t>
            </a:r>
          </a:p>
          <a:p>
            <a:pPr marL="685800" indent="-685800">
              <a:buNone/>
            </a:pPr>
            <a:r>
              <a:rPr lang="en-US" sz="2400" b="1" dirty="0">
                <a:solidFill>
                  <a:srgbClr val="007FA3"/>
                </a:solidFill>
                <a:cs typeface="Times New Roman" panose="02020603050405020304" pitchFamily="18" charset="0"/>
              </a:rPr>
              <a:t>98.3 </a:t>
            </a:r>
            <a:r>
              <a:rPr lang="en-US" sz="2400" dirty="0"/>
              <a:t>Discuss the disadvantages of drum brakes.</a:t>
            </a:r>
          </a:p>
          <a:p>
            <a:pPr marL="685800" indent="-685800">
              <a:buNone/>
            </a:pPr>
            <a:r>
              <a:rPr lang="en-US" sz="2400" b="1" dirty="0">
                <a:solidFill>
                  <a:srgbClr val="007FA3"/>
                </a:solidFill>
                <a:cs typeface="Times New Roman" panose="02020603050405020304" pitchFamily="18" charset="0"/>
              </a:rPr>
              <a:t>98.4 </a:t>
            </a:r>
            <a:r>
              <a:rPr lang="en-US" sz="2400" dirty="0"/>
              <a:t>Explain the function of the backing plate and wheel cylinders.</a:t>
            </a:r>
          </a:p>
          <a:p>
            <a:pPr marL="685800" indent="-685800">
              <a:buNone/>
            </a:pPr>
            <a:r>
              <a:rPr lang="en-US" sz="2400" b="1" dirty="0">
                <a:solidFill>
                  <a:srgbClr val="007FA3"/>
                </a:solidFill>
                <a:cs typeface="Times New Roman" panose="02020603050405020304" pitchFamily="18" charset="0"/>
              </a:rPr>
              <a:t>98.5 </a:t>
            </a:r>
            <a:r>
              <a:rPr lang="en-US" sz="2400" dirty="0"/>
              <a:t>Explain the function of drum brake shoes.</a:t>
            </a:r>
          </a:p>
          <a:p>
            <a:pPr marL="685800" indent="-685800">
              <a:buNone/>
            </a:pPr>
            <a:r>
              <a:rPr lang="en-US" sz="2400" b="1" dirty="0">
                <a:solidFill>
                  <a:srgbClr val="007FA3"/>
                </a:solidFill>
                <a:cs typeface="Times New Roman" panose="02020603050405020304" pitchFamily="18" charset="0"/>
              </a:rPr>
              <a:t>98.6 </a:t>
            </a:r>
            <a:r>
              <a:rPr lang="en-US" sz="2400" dirty="0"/>
              <a:t>Describe the operation of non-servo brakes.</a:t>
            </a:r>
          </a:p>
          <a:p>
            <a:pPr marL="685800" indent="-685800">
              <a:buNone/>
            </a:pPr>
            <a:r>
              <a:rPr lang="en-US" sz="2400" b="1" dirty="0">
                <a:solidFill>
                  <a:srgbClr val="007FA3"/>
                </a:solidFill>
                <a:cs typeface="Times New Roman" panose="02020603050405020304" pitchFamily="18" charset="0"/>
              </a:rPr>
              <a:t>98.7 </a:t>
            </a:r>
            <a:r>
              <a:rPr lang="en-US" sz="2400" dirty="0"/>
              <a:t>Explain the operation of dual-servo brakes.</a:t>
            </a:r>
          </a:p>
          <a:p>
            <a:pPr marL="685800" indent="-685800">
              <a:buNone/>
            </a:pPr>
            <a:r>
              <a:rPr lang="en-US" sz="2400" b="1" dirty="0">
                <a:solidFill>
                  <a:srgbClr val="007FA3"/>
                </a:solidFill>
                <a:cs typeface="Times New Roman" panose="02020603050405020304" pitchFamily="18" charset="0"/>
              </a:rPr>
              <a:t>98.8 </a:t>
            </a:r>
            <a:r>
              <a:rPr lang="en-US" sz="2400" dirty="0"/>
              <a:t>Discuss automatic brake adjusters..</a:t>
            </a:r>
          </a:p>
        </p:txBody>
      </p:sp>
    </p:spTree>
    <p:extLst>
      <p:ext uri="{BB962C8B-B14F-4D97-AF65-F5344CB8AC3E}">
        <p14:creationId xmlns:p14="http://schemas.microsoft.com/office/powerpoint/2010/main" val="968415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8090"/>
            <a:ext cx="8229600" cy="646331"/>
          </a:xfrm>
        </p:spPr>
        <p:txBody>
          <a:bodyPr>
            <a:spAutoFit/>
          </a:bodyPr>
          <a:lstStyle/>
          <a:p>
            <a:r>
              <a:rPr lang="en-US" dirty="0"/>
              <a:t>Answer 1</a:t>
            </a:r>
            <a:endParaRPr lang="en-US" sz="2800" dirty="0"/>
          </a:p>
        </p:txBody>
      </p:sp>
      <p:sp>
        <p:nvSpPr>
          <p:cNvPr id="4" name="Content Placeholder 3"/>
          <p:cNvSpPr>
            <a:spLocks noGrp="1"/>
          </p:cNvSpPr>
          <p:nvPr>
            <p:ph idx="4294967295"/>
          </p:nvPr>
        </p:nvSpPr>
        <p:spPr>
          <a:xfrm>
            <a:off x="457200" y="1107246"/>
            <a:ext cx="8229600" cy="830997"/>
          </a:xfrm>
          <a:prstGeom prst="rect">
            <a:avLst/>
          </a:prstGeom>
        </p:spPr>
        <p:txBody>
          <a:bodyPr>
            <a:spAutoFit/>
          </a:bodyPr>
          <a:lstStyle/>
          <a:p>
            <a:pPr marL="0" indent="0">
              <a:buNone/>
            </a:pPr>
            <a:r>
              <a:rPr lang="en-IN" sz="2400" dirty="0"/>
              <a:t>The backing plate serves as the mounting surface for all the other friction assembly parts.</a:t>
            </a:r>
          </a:p>
        </p:txBody>
      </p:sp>
    </p:spTree>
    <p:extLst>
      <p:ext uri="{BB962C8B-B14F-4D97-AF65-F5344CB8AC3E}">
        <p14:creationId xmlns:p14="http://schemas.microsoft.com/office/powerpoint/2010/main" val="2361617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8087"/>
            <a:ext cx="8229600" cy="646331"/>
          </a:xfrm>
        </p:spPr>
        <p:txBody>
          <a:bodyPr>
            <a:spAutoFit/>
          </a:bodyPr>
          <a:lstStyle/>
          <a:p>
            <a:r>
              <a:rPr lang="en-IN" dirty="0"/>
              <a:t>Drum Brake Shoes </a:t>
            </a:r>
            <a:r>
              <a:rPr lang="en-IN" sz="2800" dirty="0"/>
              <a:t>(1 of 3)</a:t>
            </a:r>
            <a:endParaRPr lang="en-US" sz="2000" dirty="0"/>
          </a:p>
        </p:txBody>
      </p:sp>
      <p:sp>
        <p:nvSpPr>
          <p:cNvPr id="4" name="Content Placeholder 3"/>
          <p:cNvSpPr>
            <a:spLocks noGrp="1"/>
          </p:cNvSpPr>
          <p:nvPr>
            <p:ph idx="4294967295"/>
          </p:nvPr>
        </p:nvSpPr>
        <p:spPr>
          <a:xfrm>
            <a:off x="419100" y="990600"/>
            <a:ext cx="8229600" cy="4539704"/>
          </a:xfrm>
          <a:prstGeom prst="rect">
            <a:avLst/>
          </a:prstGeom>
        </p:spPr>
        <p:txBody>
          <a:bodyPr>
            <a:spAutoFit/>
          </a:bodyPr>
          <a:lstStyle/>
          <a:p>
            <a:r>
              <a:rPr lang="en-IN" sz="2400" dirty="0"/>
              <a:t>Terminology</a:t>
            </a:r>
          </a:p>
          <a:p>
            <a:pPr lvl="1"/>
            <a:r>
              <a:rPr lang="en-IN" sz="2400" dirty="0"/>
              <a:t>Drum brake lining is attached to curved metal assemblies called brake shoes.</a:t>
            </a:r>
          </a:p>
          <a:p>
            <a:pPr lvl="1"/>
            <a:r>
              <a:rPr lang="en-IN" sz="2400" dirty="0"/>
              <a:t>Lining ends on most brake shoes are tapered to prevent vibration and brake noise.</a:t>
            </a:r>
          </a:p>
          <a:p>
            <a:pPr lvl="1"/>
            <a:r>
              <a:rPr lang="en-IN" sz="2400" dirty="0"/>
              <a:t>Curved metal piece on outer portion of shoe is called lining table, shoe rim, or platform.</a:t>
            </a:r>
          </a:p>
          <a:p>
            <a:pPr lvl="1"/>
            <a:r>
              <a:rPr lang="en-IN" sz="2400" dirty="0"/>
              <a:t>Metal piece of shoe positioned under lining table and welded to it is called shoe web.</a:t>
            </a:r>
          </a:p>
          <a:p>
            <a:pPr lvl="1"/>
            <a:r>
              <a:rPr lang="en-IN" sz="2400" dirty="0"/>
              <a:t>Upper ends of the webs on dual-servo brake shoes have semi-circular cut-outs called anchor eyes.</a:t>
            </a:r>
          </a:p>
        </p:txBody>
      </p:sp>
    </p:spTree>
    <p:extLst>
      <p:ext uri="{BB962C8B-B14F-4D97-AF65-F5344CB8AC3E}">
        <p14:creationId xmlns:p14="http://schemas.microsoft.com/office/powerpoint/2010/main" val="2711825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8088"/>
            <a:ext cx="8229600" cy="646331"/>
          </a:xfrm>
        </p:spPr>
        <p:txBody>
          <a:bodyPr>
            <a:spAutoFit/>
          </a:bodyPr>
          <a:lstStyle/>
          <a:p>
            <a:r>
              <a:rPr lang="en-IN" dirty="0"/>
              <a:t>Drum Brake Shoes </a:t>
            </a:r>
            <a:r>
              <a:rPr lang="en-IN" sz="2800" dirty="0"/>
              <a:t>(2 of 3)</a:t>
            </a:r>
            <a:endParaRPr lang="en-US" sz="2000" dirty="0"/>
          </a:p>
        </p:txBody>
      </p:sp>
      <p:sp>
        <p:nvSpPr>
          <p:cNvPr id="4" name="Content Placeholder 3"/>
          <p:cNvSpPr>
            <a:spLocks noGrp="1"/>
          </p:cNvSpPr>
          <p:nvPr>
            <p:ph idx="4294967295"/>
          </p:nvPr>
        </p:nvSpPr>
        <p:spPr>
          <a:xfrm>
            <a:off x="457200" y="1107244"/>
            <a:ext cx="8229600" cy="4285789"/>
          </a:xfrm>
          <a:prstGeom prst="rect">
            <a:avLst/>
          </a:prstGeom>
        </p:spPr>
        <p:txBody>
          <a:bodyPr>
            <a:spAutoFit/>
          </a:bodyPr>
          <a:lstStyle/>
          <a:p>
            <a:r>
              <a:rPr lang="en-IN" sz="2400" dirty="0"/>
              <a:t>Primary and Secondary Brake Shoes</a:t>
            </a:r>
          </a:p>
          <a:p>
            <a:pPr lvl="1"/>
            <a:r>
              <a:rPr lang="en-IN" sz="2400" dirty="0"/>
              <a:t>In a dual-servo drum brake system, the shoes in a dual-servo brake perform different jobs.</a:t>
            </a:r>
          </a:p>
          <a:p>
            <a:pPr lvl="1"/>
            <a:r>
              <a:rPr lang="en-IN" sz="2400" dirty="0"/>
              <a:t>The primary shoe (forward-facing shoe) is self-energized by drum rotation to create a servo action that forces the secondary shoe more firmly against the drum.</a:t>
            </a:r>
          </a:p>
          <a:p>
            <a:r>
              <a:rPr lang="en-IN" sz="2400" dirty="0"/>
              <a:t>Lining Assembly Methods</a:t>
            </a:r>
          </a:p>
          <a:p>
            <a:pPr lvl="1"/>
            <a:r>
              <a:rPr lang="en-IN" sz="2400" dirty="0"/>
              <a:t>Riveting</a:t>
            </a:r>
          </a:p>
          <a:p>
            <a:pPr lvl="1"/>
            <a:r>
              <a:rPr lang="en-IN" sz="2400" dirty="0"/>
              <a:t>Bonding</a:t>
            </a:r>
          </a:p>
        </p:txBody>
      </p:sp>
    </p:spTree>
    <p:extLst>
      <p:ext uri="{BB962C8B-B14F-4D97-AF65-F5344CB8AC3E}">
        <p14:creationId xmlns:p14="http://schemas.microsoft.com/office/powerpoint/2010/main" val="2645017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8087"/>
            <a:ext cx="8229600" cy="646331"/>
          </a:xfrm>
        </p:spPr>
        <p:txBody>
          <a:bodyPr>
            <a:spAutoFit/>
          </a:bodyPr>
          <a:lstStyle/>
          <a:p>
            <a:r>
              <a:rPr lang="en-IN" dirty="0"/>
              <a:t>Drum Brake Shoes </a:t>
            </a:r>
            <a:r>
              <a:rPr lang="en-IN" sz="2800" dirty="0"/>
              <a:t>(3 of 3)</a:t>
            </a:r>
            <a:endParaRPr lang="en-US" sz="2000" dirty="0"/>
          </a:p>
        </p:txBody>
      </p:sp>
      <p:sp>
        <p:nvSpPr>
          <p:cNvPr id="4" name="Content Placeholder 3"/>
          <p:cNvSpPr>
            <a:spLocks noGrp="1"/>
          </p:cNvSpPr>
          <p:nvPr>
            <p:ph idx="4294967295"/>
          </p:nvPr>
        </p:nvSpPr>
        <p:spPr>
          <a:xfrm>
            <a:off x="457200" y="990600"/>
            <a:ext cx="8229600" cy="4031873"/>
          </a:xfrm>
          <a:prstGeom prst="rect">
            <a:avLst/>
          </a:prstGeom>
        </p:spPr>
        <p:txBody>
          <a:bodyPr>
            <a:spAutoFit/>
          </a:bodyPr>
          <a:lstStyle/>
          <a:p>
            <a:r>
              <a:rPr lang="en-IN" sz="2400" dirty="0"/>
              <a:t>Return Springs</a:t>
            </a:r>
          </a:p>
          <a:p>
            <a:pPr lvl="1"/>
            <a:r>
              <a:rPr lang="en-IN" sz="2400" dirty="0"/>
              <a:t>Brake shoe return springs retract shoes to their unapplied positions when brake pedal is released.</a:t>
            </a:r>
          </a:p>
          <a:p>
            <a:r>
              <a:rPr lang="en-IN" sz="2400" dirty="0"/>
              <a:t>Brake Shoe Hold-Downs</a:t>
            </a:r>
          </a:p>
          <a:p>
            <a:pPr lvl="1"/>
            <a:r>
              <a:rPr lang="en-IN" sz="2400" dirty="0"/>
              <a:t>Brake shoe hold-downs keep shoes securely against support pads on backing plate.</a:t>
            </a:r>
          </a:p>
          <a:p>
            <a:r>
              <a:rPr lang="en-IN" sz="2400" dirty="0"/>
              <a:t>Parking Brake Linkage</a:t>
            </a:r>
          </a:p>
          <a:p>
            <a:pPr lvl="1"/>
            <a:r>
              <a:rPr lang="en-IN" sz="2400" dirty="0"/>
              <a:t>Most rear drum brake friction assemblies include a parking brake linkage.</a:t>
            </a:r>
          </a:p>
        </p:txBody>
      </p:sp>
    </p:spTree>
    <p:extLst>
      <p:ext uri="{BB962C8B-B14F-4D97-AF65-F5344CB8AC3E}">
        <p14:creationId xmlns:p14="http://schemas.microsoft.com/office/powerpoint/2010/main" val="4029821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98.9 Brake Shoes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67307" y="995949"/>
            <a:ext cx="5427431" cy="45307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81507" cy="3046988"/>
          </a:xfrm>
        </p:spPr>
        <p:txBody>
          <a:bodyPr/>
          <a:lstStyle/>
          <a:p>
            <a:r>
              <a:rPr lang="en-US" sz="2400" dirty="0"/>
              <a:t>Steel brake shoes are made from two stampings welded together—the web and the lining table</a:t>
            </a:r>
          </a:p>
        </p:txBody>
      </p:sp>
    </p:spTree>
    <p:extLst>
      <p:ext uri="{BB962C8B-B14F-4D97-AF65-F5344CB8AC3E}">
        <p14:creationId xmlns:p14="http://schemas.microsoft.com/office/powerpoint/2010/main" val="2667375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98.10 Lining Tapered Ends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44283" y="990600"/>
            <a:ext cx="5647085" cy="47346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023946" cy="1938992"/>
          </a:xfrm>
        </p:spPr>
        <p:txBody>
          <a:bodyPr/>
          <a:lstStyle/>
          <a:p>
            <a:r>
              <a:rPr lang="en-US" sz="2400" dirty="0"/>
              <a:t>Tapered ends on the linings help to reduce brake noise</a:t>
            </a:r>
          </a:p>
        </p:txBody>
      </p:sp>
    </p:spTree>
    <p:extLst>
      <p:ext uri="{BB962C8B-B14F-4D97-AF65-F5344CB8AC3E}">
        <p14:creationId xmlns:p14="http://schemas.microsoft.com/office/powerpoint/2010/main" val="604603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98.11 Drum Brake Parts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13344" y="990599"/>
            <a:ext cx="5553582" cy="47076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235820" cy="1938992"/>
          </a:xfrm>
        </p:spPr>
        <p:txBody>
          <a:bodyPr/>
          <a:lstStyle/>
          <a:p>
            <a:r>
              <a:rPr lang="en-US" sz="2400" dirty="0"/>
              <a:t>Typical drum brake shoe and the names of the parts</a:t>
            </a:r>
          </a:p>
        </p:txBody>
      </p:sp>
    </p:spTree>
    <p:extLst>
      <p:ext uri="{BB962C8B-B14F-4D97-AF65-F5344CB8AC3E}">
        <p14:creationId xmlns:p14="http://schemas.microsoft.com/office/powerpoint/2010/main" val="1572375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98.12 Shoe Names </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79902" y="990600"/>
            <a:ext cx="4845241" cy="48014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37263" cy="2677656"/>
          </a:xfrm>
        </p:spPr>
        <p:txBody>
          <a:bodyPr/>
          <a:lstStyle/>
          <a:p>
            <a:r>
              <a:rPr lang="en-US" sz="2400" dirty="0"/>
              <a:t>The primary (forward facing) brake shoe often has a shorter lining than the secondary shoe (rearward facing)</a:t>
            </a:r>
          </a:p>
        </p:txBody>
      </p:sp>
    </p:spTree>
    <p:extLst>
      <p:ext uri="{BB962C8B-B14F-4D97-AF65-F5344CB8AC3E}">
        <p14:creationId xmlns:p14="http://schemas.microsoft.com/office/powerpoint/2010/main" val="412802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98.13 Primary Shoe Lining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6157" y="1029822"/>
            <a:ext cx="5430644" cy="47502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124307" cy="1938992"/>
          </a:xfrm>
        </p:spPr>
        <p:txBody>
          <a:bodyPr/>
          <a:lstStyle/>
          <a:p>
            <a:r>
              <a:rPr lang="en-US" sz="2400" dirty="0"/>
              <a:t>Primary shoe lining may vary depending on application</a:t>
            </a:r>
          </a:p>
        </p:txBody>
      </p:sp>
    </p:spTree>
    <p:extLst>
      <p:ext uri="{BB962C8B-B14F-4D97-AF65-F5344CB8AC3E}">
        <p14:creationId xmlns:p14="http://schemas.microsoft.com/office/powerpoint/2010/main" val="1698153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98.14 Riveted Lining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36380" y="1052372"/>
            <a:ext cx="4750420" cy="51749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369634" cy="1938992"/>
          </a:xfrm>
        </p:spPr>
        <p:txBody>
          <a:bodyPr/>
          <a:lstStyle/>
          <a:p>
            <a:r>
              <a:rPr lang="en-US" sz="2400" dirty="0"/>
              <a:t>Riveted brake linings are quiet and reliable at high temperatures</a:t>
            </a:r>
          </a:p>
        </p:txBody>
      </p:sp>
    </p:spTree>
    <p:extLst>
      <p:ext uri="{BB962C8B-B14F-4D97-AF65-F5344CB8AC3E}">
        <p14:creationId xmlns:p14="http://schemas.microsoft.com/office/powerpoint/2010/main" val="1246614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8087"/>
            <a:ext cx="8229600" cy="646331"/>
          </a:xfrm>
        </p:spPr>
        <p:txBody>
          <a:bodyPr>
            <a:spAutoFit/>
          </a:bodyPr>
          <a:lstStyle/>
          <a:p>
            <a:r>
              <a:rPr lang="en-US" dirty="0"/>
              <a:t>Drum Brakes</a:t>
            </a:r>
          </a:p>
        </p:txBody>
      </p:sp>
      <p:sp>
        <p:nvSpPr>
          <p:cNvPr id="4" name="Content Placeholder 3"/>
          <p:cNvSpPr>
            <a:spLocks noGrp="1"/>
          </p:cNvSpPr>
          <p:nvPr>
            <p:ph idx="4294967295"/>
          </p:nvPr>
        </p:nvSpPr>
        <p:spPr>
          <a:xfrm>
            <a:off x="457200" y="1116767"/>
            <a:ext cx="8229600" cy="1723549"/>
          </a:xfrm>
          <a:prstGeom prst="rect">
            <a:avLst/>
          </a:prstGeom>
        </p:spPr>
        <p:txBody>
          <a:bodyPr>
            <a:spAutoFit/>
          </a:bodyPr>
          <a:lstStyle/>
          <a:p>
            <a:r>
              <a:rPr lang="en-IN" sz="2400" dirty="0"/>
              <a:t>Background</a:t>
            </a:r>
          </a:p>
          <a:p>
            <a:pPr lvl="1"/>
            <a:r>
              <a:rPr lang="en-IN" sz="2400" dirty="0"/>
              <a:t>Drum brakes: first type of brakes used on vehicles.</a:t>
            </a:r>
          </a:p>
          <a:p>
            <a:pPr lvl="1"/>
            <a:r>
              <a:rPr lang="en-IN" sz="2400" dirty="0"/>
              <a:t>Drum brake continues to have a widespread use on the rear axle of many automobiles.</a:t>
            </a:r>
          </a:p>
        </p:txBody>
      </p:sp>
    </p:spTree>
    <p:extLst>
      <p:ext uri="{BB962C8B-B14F-4D97-AF65-F5344CB8AC3E}">
        <p14:creationId xmlns:p14="http://schemas.microsoft.com/office/powerpoint/2010/main" val="797811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98.15 Bonded Lining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1845" y="990600"/>
            <a:ext cx="4956896" cy="51865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799" y="990600"/>
            <a:ext cx="2436541" cy="1200329"/>
          </a:xfrm>
        </p:spPr>
        <p:txBody>
          <a:bodyPr/>
          <a:lstStyle/>
          <a:p>
            <a:r>
              <a:rPr lang="en-US" sz="2400" dirty="0"/>
              <a:t>Many brake linings are bonded</a:t>
            </a:r>
          </a:p>
        </p:txBody>
      </p:sp>
    </p:spTree>
    <p:extLst>
      <p:ext uri="{BB962C8B-B14F-4D97-AF65-F5344CB8AC3E}">
        <p14:creationId xmlns:p14="http://schemas.microsoft.com/office/powerpoint/2010/main" val="1935770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98.16 Brake Drum Assembly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05455" y="990600"/>
            <a:ext cx="3947300" cy="52177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473605" cy="3416320"/>
          </a:xfrm>
        </p:spPr>
        <p:txBody>
          <a:bodyPr/>
          <a:lstStyle/>
          <a:p>
            <a:r>
              <a:rPr lang="en-US" sz="2400" dirty="0"/>
              <a:t>A typical drum brake assembly showing the support plate (backing plate), anchor pin, and springs</a:t>
            </a:r>
          </a:p>
        </p:txBody>
      </p:sp>
    </p:spTree>
    <p:extLst>
      <p:ext uri="{BB962C8B-B14F-4D97-AF65-F5344CB8AC3E}">
        <p14:creationId xmlns:p14="http://schemas.microsoft.com/office/powerpoint/2010/main" val="1512285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98.17 Single Spring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33855" y="990599"/>
            <a:ext cx="5259526" cy="48375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358483" cy="3785652"/>
          </a:xfrm>
        </p:spPr>
        <p:txBody>
          <a:bodyPr/>
          <a:lstStyle/>
          <a:p>
            <a:r>
              <a:rPr lang="en-US" sz="2400" dirty="0"/>
              <a:t>A single spring-steel spring is used on some drum brakes. The spring also takes the place of the shoe hold-down springs</a:t>
            </a:r>
          </a:p>
        </p:txBody>
      </p:sp>
    </p:spTree>
    <p:extLst>
      <p:ext uri="{BB962C8B-B14F-4D97-AF65-F5344CB8AC3E}">
        <p14:creationId xmlns:p14="http://schemas.microsoft.com/office/powerpoint/2010/main" val="3818583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98.18 Hold-Down Springs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43561" y="1013246"/>
            <a:ext cx="5881339" cy="44721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0452" y="1013246"/>
            <a:ext cx="2160085" cy="1808356"/>
          </a:xfrm>
        </p:spPr>
        <p:txBody>
          <a:bodyPr/>
          <a:lstStyle/>
          <a:p>
            <a:r>
              <a:rPr lang="en-US" sz="2400" dirty="0"/>
              <a:t>Various types and styles of hold-down springs</a:t>
            </a:r>
          </a:p>
        </p:txBody>
      </p:sp>
    </p:spTree>
    <p:extLst>
      <p:ext uri="{BB962C8B-B14F-4D97-AF65-F5344CB8AC3E}">
        <p14:creationId xmlns:p14="http://schemas.microsoft.com/office/powerpoint/2010/main" val="3010502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50902"/>
            <a:ext cx="8229600" cy="646331"/>
          </a:xfrm>
        </p:spPr>
        <p:txBody>
          <a:bodyPr/>
          <a:lstStyle/>
          <a:p>
            <a:r>
              <a:rPr lang="en-US" dirty="0"/>
              <a:t>Figure 98.19 Mechanical Linkage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73805" y="990599"/>
            <a:ext cx="3612995" cy="51671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852746" cy="2308324"/>
          </a:xfrm>
        </p:spPr>
        <p:txBody>
          <a:bodyPr/>
          <a:lstStyle/>
          <a:p>
            <a:r>
              <a:rPr lang="en-US" sz="2400" dirty="0"/>
              <a:t>Mechanical brake linkage is part of most drum brake assemblies</a:t>
            </a:r>
          </a:p>
        </p:txBody>
      </p:sp>
    </p:spTree>
    <p:extLst>
      <p:ext uri="{BB962C8B-B14F-4D97-AF65-F5344CB8AC3E}">
        <p14:creationId xmlns:p14="http://schemas.microsoft.com/office/powerpoint/2010/main" val="3188254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50902"/>
            <a:ext cx="8229600" cy="646331"/>
          </a:xfrm>
        </p:spPr>
        <p:txBody>
          <a:bodyPr/>
          <a:lstStyle/>
          <a:p>
            <a:r>
              <a:rPr lang="en-US" dirty="0"/>
              <a:t>Figure 98.20 AL Brake Drum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1691" y="990599"/>
            <a:ext cx="5035109" cy="450695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81868" cy="4154984"/>
          </a:xfrm>
        </p:spPr>
        <p:txBody>
          <a:bodyPr/>
          <a:lstStyle/>
          <a:p>
            <a:r>
              <a:rPr lang="en-US" sz="2400" dirty="0"/>
              <a:t>An aluminum brake drum with a cast-iron friction surface. The cooling fins around the outside help  dissipate the heat from the friction surface to the outside air</a:t>
            </a:r>
          </a:p>
        </p:txBody>
      </p:sp>
    </p:spTree>
    <p:extLst>
      <p:ext uri="{BB962C8B-B14F-4D97-AF65-F5344CB8AC3E}">
        <p14:creationId xmlns:p14="http://schemas.microsoft.com/office/powerpoint/2010/main" val="3518562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8086"/>
            <a:ext cx="8229600" cy="646331"/>
          </a:xfrm>
        </p:spPr>
        <p:txBody>
          <a:bodyPr>
            <a:spAutoFit/>
          </a:bodyPr>
          <a:lstStyle/>
          <a:p>
            <a:r>
              <a:rPr lang="en-US" dirty="0"/>
              <a:t>Question 2: ?</a:t>
            </a:r>
          </a:p>
        </p:txBody>
      </p:sp>
      <p:sp>
        <p:nvSpPr>
          <p:cNvPr id="4" name="Content Placeholder 3"/>
          <p:cNvSpPr>
            <a:spLocks noGrp="1"/>
          </p:cNvSpPr>
          <p:nvPr>
            <p:ph idx="4294967295"/>
          </p:nvPr>
        </p:nvSpPr>
        <p:spPr>
          <a:xfrm>
            <a:off x="457200" y="1107242"/>
            <a:ext cx="8229600" cy="461665"/>
          </a:xfrm>
          <a:prstGeom prst="rect">
            <a:avLst/>
          </a:prstGeom>
        </p:spPr>
        <p:txBody>
          <a:bodyPr>
            <a:spAutoFit/>
          </a:bodyPr>
          <a:lstStyle/>
          <a:p>
            <a:pPr marL="0" indent="0">
              <a:buNone/>
            </a:pPr>
            <a:r>
              <a:rPr lang="en-IN" sz="2400" dirty="0"/>
              <a:t>What is the purpose of the return springs?</a:t>
            </a:r>
          </a:p>
        </p:txBody>
      </p:sp>
    </p:spTree>
    <p:extLst>
      <p:ext uri="{BB962C8B-B14F-4D97-AF65-F5344CB8AC3E}">
        <p14:creationId xmlns:p14="http://schemas.microsoft.com/office/powerpoint/2010/main" val="1561211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8087"/>
            <a:ext cx="8229600" cy="646331"/>
          </a:xfrm>
        </p:spPr>
        <p:txBody>
          <a:bodyPr>
            <a:spAutoFit/>
          </a:bodyPr>
          <a:lstStyle/>
          <a:p>
            <a:r>
              <a:rPr lang="en-US" dirty="0"/>
              <a:t>Answer 2</a:t>
            </a:r>
            <a:endParaRPr lang="en-US" sz="2800" dirty="0"/>
          </a:p>
        </p:txBody>
      </p:sp>
      <p:sp>
        <p:nvSpPr>
          <p:cNvPr id="4" name="Content Placeholder 3"/>
          <p:cNvSpPr>
            <a:spLocks noGrp="1"/>
          </p:cNvSpPr>
          <p:nvPr>
            <p:ph idx="4294967295"/>
          </p:nvPr>
        </p:nvSpPr>
        <p:spPr>
          <a:xfrm>
            <a:off x="457200" y="1107243"/>
            <a:ext cx="8229600" cy="461665"/>
          </a:xfrm>
          <a:prstGeom prst="rect">
            <a:avLst/>
          </a:prstGeom>
        </p:spPr>
        <p:txBody>
          <a:bodyPr>
            <a:spAutoFit/>
          </a:bodyPr>
          <a:lstStyle/>
          <a:p>
            <a:pPr marL="0" indent="0">
              <a:buNone/>
            </a:pPr>
            <a:r>
              <a:rPr lang="en-IN" sz="2400" dirty="0"/>
              <a:t>To return the brake shoes to the unapplied position.</a:t>
            </a:r>
          </a:p>
        </p:txBody>
      </p:sp>
    </p:spTree>
    <p:extLst>
      <p:ext uri="{BB962C8B-B14F-4D97-AF65-F5344CB8AC3E}">
        <p14:creationId xmlns:p14="http://schemas.microsoft.com/office/powerpoint/2010/main" val="2438535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8086"/>
            <a:ext cx="8229600" cy="646331"/>
          </a:xfrm>
        </p:spPr>
        <p:txBody>
          <a:bodyPr lIns="0" rIns="0" anchor="t" anchorCtr="0">
            <a:spAutoFit/>
          </a:bodyPr>
          <a:lstStyle/>
          <a:p>
            <a:r>
              <a:rPr lang="en-US" dirty="0"/>
              <a:t>Non-Servo Brake Design </a:t>
            </a:r>
            <a:r>
              <a:rPr lang="en-US" sz="2800" dirty="0"/>
              <a:t>(1 of 2)</a:t>
            </a:r>
            <a:endParaRPr lang="en-US" sz="2000" dirty="0"/>
          </a:p>
        </p:txBody>
      </p:sp>
      <p:sp>
        <p:nvSpPr>
          <p:cNvPr id="4" name="Content Placeholder 3"/>
          <p:cNvSpPr>
            <a:spLocks noGrp="1"/>
          </p:cNvSpPr>
          <p:nvPr>
            <p:ph idx="4294967295"/>
          </p:nvPr>
        </p:nvSpPr>
        <p:spPr>
          <a:xfrm>
            <a:off x="457200" y="1006883"/>
            <a:ext cx="8229600" cy="3839513"/>
          </a:xfrm>
          <a:prstGeom prst="rect">
            <a:avLst/>
          </a:prstGeom>
        </p:spPr>
        <p:txBody>
          <a:bodyPr lIns="0" rIns="0" anchor="t" anchorCtr="0">
            <a:spAutoFit/>
          </a:bodyPr>
          <a:lstStyle/>
          <a:p>
            <a:r>
              <a:rPr lang="en-IN" sz="2400" dirty="0"/>
              <a:t>Purpose and Function</a:t>
            </a:r>
          </a:p>
          <a:p>
            <a:pPr lvl="1"/>
            <a:r>
              <a:rPr lang="en-IN" sz="2400" dirty="0"/>
              <a:t>A non-servo brake feature is that each brake shoe is applied individually.</a:t>
            </a:r>
          </a:p>
          <a:p>
            <a:r>
              <a:rPr lang="en-IN" sz="2400" dirty="0"/>
              <a:t>Parts and Operation</a:t>
            </a:r>
          </a:p>
          <a:p>
            <a:pPr lvl="1"/>
            <a:r>
              <a:rPr lang="en-IN" sz="2400" dirty="0"/>
              <a:t>Self-energizing action occurs when the forward or leading shoe contacts the drum and the drum attempts to rotate the shoe along with it.</a:t>
            </a:r>
          </a:p>
          <a:p>
            <a:pPr lvl="1"/>
            <a:r>
              <a:rPr lang="en-IN" sz="2400" dirty="0"/>
              <a:t>When this brake is applied with vehicle backing up, the roles of the forward and reverse shoes are switched.</a:t>
            </a:r>
          </a:p>
        </p:txBody>
      </p:sp>
    </p:spTree>
    <p:extLst>
      <p:ext uri="{BB962C8B-B14F-4D97-AF65-F5344CB8AC3E}">
        <p14:creationId xmlns:p14="http://schemas.microsoft.com/office/powerpoint/2010/main" val="1797739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Non-Servo Brake Design </a:t>
            </a:r>
            <a:r>
              <a:rPr lang="en-US" sz="2800" dirty="0"/>
              <a:t>(2 of 2)</a:t>
            </a:r>
            <a:endParaRPr lang="en-US" sz="2000" dirty="0"/>
          </a:p>
        </p:txBody>
      </p:sp>
      <p:sp>
        <p:nvSpPr>
          <p:cNvPr id="4" name="Content Placeholder 3"/>
          <p:cNvSpPr>
            <a:spLocks noGrp="1"/>
          </p:cNvSpPr>
          <p:nvPr>
            <p:ph idx="4294967295"/>
          </p:nvPr>
        </p:nvSpPr>
        <p:spPr>
          <a:xfrm>
            <a:off x="457200" y="917675"/>
            <a:ext cx="8229600" cy="3747180"/>
          </a:xfrm>
          <a:prstGeom prst="rect">
            <a:avLst/>
          </a:prstGeom>
        </p:spPr>
        <p:txBody>
          <a:bodyPr>
            <a:noAutofit/>
          </a:bodyPr>
          <a:lstStyle/>
          <a:p>
            <a:r>
              <a:rPr lang="en-IN" sz="2400" dirty="0"/>
              <a:t>Double-Trailing Brake</a:t>
            </a:r>
          </a:p>
          <a:p>
            <a:pPr lvl="1"/>
            <a:r>
              <a:rPr lang="en-IN" sz="2400" dirty="0"/>
              <a:t>This design has two trailing shoes and does not use any self-energization.</a:t>
            </a:r>
          </a:p>
          <a:p>
            <a:r>
              <a:rPr lang="en-IN" sz="2400" dirty="0"/>
              <a:t>Leading-Trailing Brake Design</a:t>
            </a:r>
          </a:p>
          <a:p>
            <a:pPr lvl="1"/>
            <a:r>
              <a:rPr lang="en-IN" sz="2400" dirty="0"/>
              <a:t>The non-servo leading-trailing brake has one leading shoe and one trailing shoe.</a:t>
            </a:r>
          </a:p>
          <a:p>
            <a:pPr lvl="1"/>
            <a:r>
              <a:rPr lang="en-IN" sz="2400" dirty="0"/>
              <a:t>The brake design has one energized and one de-energized shoe regardless of whether it is applied while the vehicle is traveling forward or in reverse.</a:t>
            </a:r>
          </a:p>
        </p:txBody>
      </p:sp>
    </p:spTree>
    <p:extLst>
      <p:ext uri="{BB962C8B-B14F-4D97-AF65-F5344CB8AC3E}">
        <p14:creationId xmlns:p14="http://schemas.microsoft.com/office/powerpoint/2010/main" val="2726512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98.1 Drum Brake System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00039" y="990599"/>
            <a:ext cx="5510667" cy="47929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113156" cy="3046988"/>
          </a:xfrm>
        </p:spPr>
        <p:txBody>
          <a:bodyPr/>
          <a:lstStyle/>
          <a:p>
            <a:r>
              <a:rPr lang="en-US" sz="2400" dirty="0"/>
              <a:t>Typical brake system components showing disc brakes on the front and drum brakes on the rear</a:t>
            </a:r>
          </a:p>
        </p:txBody>
      </p:sp>
    </p:spTree>
    <p:extLst>
      <p:ext uri="{BB962C8B-B14F-4D97-AF65-F5344CB8AC3E}">
        <p14:creationId xmlns:p14="http://schemas.microsoft.com/office/powerpoint/2010/main" val="2001753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98.21 Self-Energizing Action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26312" y="1079809"/>
            <a:ext cx="4460488" cy="50825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949498" cy="2308324"/>
          </a:xfrm>
        </p:spPr>
        <p:txBody>
          <a:bodyPr/>
          <a:lstStyle/>
          <a:p>
            <a:r>
              <a:rPr lang="en-US" sz="2400" dirty="0"/>
              <a:t>Self-energizing action can increase or decrease the stopping power of a brake shoe</a:t>
            </a:r>
          </a:p>
        </p:txBody>
      </p:sp>
    </p:spTree>
    <p:extLst>
      <p:ext uri="{BB962C8B-B14F-4D97-AF65-F5344CB8AC3E}">
        <p14:creationId xmlns:p14="http://schemas.microsoft.com/office/powerpoint/2010/main" val="3320082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98.22 Double Trailing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50780" y="990599"/>
            <a:ext cx="3741228" cy="51677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63137" y="990600"/>
            <a:ext cx="3529361" cy="1569660"/>
          </a:xfrm>
        </p:spPr>
        <p:txBody>
          <a:bodyPr/>
          <a:lstStyle/>
          <a:p>
            <a:r>
              <a:rPr lang="en-US" sz="2400" dirty="0"/>
              <a:t>A double-trailing non-servo drum brake</a:t>
            </a:r>
          </a:p>
        </p:txBody>
      </p:sp>
    </p:spTree>
    <p:extLst>
      <p:ext uri="{BB962C8B-B14F-4D97-AF65-F5344CB8AC3E}">
        <p14:creationId xmlns:p14="http://schemas.microsoft.com/office/powerpoint/2010/main" val="3923773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98.23 Leading Trailing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33494" y="990599"/>
            <a:ext cx="5201008" cy="51874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057400" cy="1200329"/>
          </a:xfrm>
        </p:spPr>
        <p:txBody>
          <a:bodyPr/>
          <a:lstStyle/>
          <a:p>
            <a:r>
              <a:rPr lang="en-US" sz="2400" dirty="0"/>
              <a:t>A leading-trailing non-servo brake</a:t>
            </a:r>
          </a:p>
        </p:txBody>
      </p:sp>
    </p:spTree>
    <p:extLst>
      <p:ext uri="{BB962C8B-B14F-4D97-AF65-F5344CB8AC3E}">
        <p14:creationId xmlns:p14="http://schemas.microsoft.com/office/powerpoint/2010/main" val="3189316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649"/>
            <a:ext cx="8229600" cy="646331"/>
          </a:xfrm>
        </p:spPr>
        <p:txBody>
          <a:bodyPr>
            <a:spAutoFit/>
          </a:bodyPr>
          <a:lstStyle/>
          <a:p>
            <a:r>
              <a:rPr lang="en-US" dirty="0"/>
              <a:t>Dual-Servo Brake Design </a:t>
            </a:r>
            <a:r>
              <a:rPr lang="en-US" sz="2800" dirty="0"/>
              <a:t>(1 of 2)</a:t>
            </a:r>
            <a:endParaRPr lang="en-US" sz="1600" dirty="0"/>
          </a:p>
        </p:txBody>
      </p:sp>
      <p:sp>
        <p:nvSpPr>
          <p:cNvPr id="4" name="Content Placeholder 3"/>
          <p:cNvSpPr>
            <a:spLocks noGrp="1"/>
          </p:cNvSpPr>
          <p:nvPr>
            <p:ph idx="4294967295"/>
          </p:nvPr>
        </p:nvSpPr>
        <p:spPr>
          <a:xfrm>
            <a:off x="457200" y="1062638"/>
            <a:ext cx="8229600" cy="4655121"/>
          </a:xfrm>
          <a:prstGeom prst="rect">
            <a:avLst/>
          </a:prstGeom>
        </p:spPr>
        <p:txBody>
          <a:bodyPr>
            <a:spAutoFit/>
          </a:bodyPr>
          <a:lstStyle/>
          <a:p>
            <a:r>
              <a:rPr lang="en-IN" sz="2400" dirty="0"/>
              <a:t>Purpose and Function</a:t>
            </a:r>
          </a:p>
          <a:p>
            <a:pPr lvl="1"/>
            <a:r>
              <a:rPr lang="en-IN" sz="2400" dirty="0"/>
              <a:t>One shoe “serves” the other to increase application force.</a:t>
            </a:r>
          </a:p>
          <a:p>
            <a:pPr lvl="1"/>
            <a:r>
              <a:rPr lang="en-IN" sz="2400" dirty="0"/>
              <a:t>All servo brakes used on automobiles are of the dual-servo design that works with equal force in both directions.</a:t>
            </a:r>
          </a:p>
          <a:p>
            <a:r>
              <a:rPr lang="en-IN" sz="2400" dirty="0"/>
              <a:t>Dual-Servo Brake Construction</a:t>
            </a:r>
          </a:p>
          <a:p>
            <a:pPr lvl="1"/>
            <a:r>
              <a:rPr lang="en-IN" sz="2400" dirty="0"/>
              <a:t>The basic dual-servo brake uses one anchor and a single two-piston wheel cylinder.</a:t>
            </a:r>
          </a:p>
          <a:p>
            <a:pPr lvl="1"/>
            <a:r>
              <a:rPr lang="en-IN" sz="2400" dirty="0"/>
              <a:t>The adjusting link consists of a starwheel that is part of an adjusting screw.</a:t>
            </a:r>
          </a:p>
        </p:txBody>
      </p:sp>
    </p:spTree>
    <p:extLst>
      <p:ext uri="{BB962C8B-B14F-4D97-AF65-F5344CB8AC3E}">
        <p14:creationId xmlns:p14="http://schemas.microsoft.com/office/powerpoint/2010/main" val="1215658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649"/>
            <a:ext cx="8229600" cy="646331"/>
          </a:xfrm>
        </p:spPr>
        <p:txBody>
          <a:bodyPr>
            <a:spAutoFit/>
          </a:bodyPr>
          <a:lstStyle/>
          <a:p>
            <a:r>
              <a:rPr lang="en-US" dirty="0"/>
              <a:t>Dual-Servo Brake Design </a:t>
            </a:r>
            <a:r>
              <a:rPr lang="en-US" sz="2800" dirty="0"/>
              <a:t>(2 of 2)</a:t>
            </a:r>
            <a:endParaRPr lang="en-US" sz="1600" dirty="0"/>
          </a:p>
        </p:txBody>
      </p:sp>
      <p:sp>
        <p:nvSpPr>
          <p:cNvPr id="4" name="Content Placeholder 3"/>
          <p:cNvSpPr>
            <a:spLocks noGrp="1"/>
          </p:cNvSpPr>
          <p:nvPr>
            <p:ph idx="4294967295"/>
          </p:nvPr>
        </p:nvSpPr>
        <p:spPr>
          <a:xfrm>
            <a:off x="457200" y="1062638"/>
            <a:ext cx="8229600" cy="4562788"/>
          </a:xfrm>
          <a:prstGeom prst="rect">
            <a:avLst/>
          </a:prstGeom>
        </p:spPr>
        <p:txBody>
          <a:bodyPr>
            <a:spAutoFit/>
          </a:bodyPr>
          <a:lstStyle/>
          <a:p>
            <a:r>
              <a:rPr lang="en-IN" sz="2400" dirty="0"/>
              <a:t>Dual-Servo Brake Operation</a:t>
            </a:r>
          </a:p>
          <a:p>
            <a:pPr lvl="1"/>
            <a:r>
              <a:rPr lang="en-IN" sz="2400" dirty="0"/>
              <a:t>When a dual-servo brake is applied, the wheel cylinder attempts to force the tops of both brake shoes outward against the drum.</a:t>
            </a:r>
          </a:p>
          <a:p>
            <a:r>
              <a:rPr lang="en-IN" sz="2400" dirty="0"/>
              <a:t>Servo Action</a:t>
            </a:r>
          </a:p>
          <a:p>
            <a:pPr lvl="1"/>
            <a:r>
              <a:rPr lang="en-IN" sz="2400" dirty="0"/>
              <a:t>The anchor pin prevents the secondary shoe from rotating, and the adjusting link serves as the anchor for the primary shoe.</a:t>
            </a:r>
          </a:p>
          <a:p>
            <a:pPr lvl="1"/>
            <a:r>
              <a:rPr lang="en-IN" sz="2400" dirty="0"/>
              <a:t>Servo action then occurs as a part of the braking force generated by the primary shoe is transferred through the adjusting link to help apply the secondary shoe.</a:t>
            </a:r>
          </a:p>
        </p:txBody>
      </p:sp>
    </p:spTree>
    <p:extLst>
      <p:ext uri="{BB962C8B-B14F-4D97-AF65-F5344CB8AC3E}">
        <p14:creationId xmlns:p14="http://schemas.microsoft.com/office/powerpoint/2010/main" val="2712060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98.24 Duo-Servo Drum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80263" y="990599"/>
            <a:ext cx="4801084" cy="50858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916044" cy="1200329"/>
          </a:xfrm>
        </p:spPr>
        <p:txBody>
          <a:bodyPr/>
          <a:lstStyle/>
          <a:p>
            <a:r>
              <a:rPr lang="pt-BR" sz="2400" dirty="0"/>
              <a:t>A typical dual-servo drum brake</a:t>
            </a:r>
            <a:endParaRPr lang="en-US" sz="2400" dirty="0"/>
          </a:p>
        </p:txBody>
      </p:sp>
    </p:spTree>
    <p:extLst>
      <p:ext uri="{BB962C8B-B14F-4D97-AF65-F5344CB8AC3E}">
        <p14:creationId xmlns:p14="http://schemas.microsoft.com/office/powerpoint/2010/main" val="2762423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98.25 Duo-Servo Adjuster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67111" y="1032197"/>
            <a:ext cx="6809778" cy="40832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27978" y="5487884"/>
            <a:ext cx="7488044" cy="461665"/>
          </a:xfrm>
        </p:spPr>
        <p:txBody>
          <a:bodyPr/>
          <a:lstStyle/>
          <a:p>
            <a:r>
              <a:rPr lang="en-US" sz="2400" dirty="0"/>
              <a:t>A typical dual-servo brake adjusting link assembly</a:t>
            </a:r>
          </a:p>
        </p:txBody>
      </p:sp>
    </p:spTree>
    <p:extLst>
      <p:ext uri="{BB962C8B-B14F-4D97-AF65-F5344CB8AC3E}">
        <p14:creationId xmlns:p14="http://schemas.microsoft.com/office/powerpoint/2010/main" val="173678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98.26 Duo-Servo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92498" y="1021813"/>
            <a:ext cx="4594302" cy="508418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916044" cy="3785652"/>
          </a:xfrm>
        </p:spPr>
        <p:txBody>
          <a:bodyPr/>
          <a:lstStyle/>
          <a:p>
            <a:r>
              <a:rPr lang="en-US" sz="2400" dirty="0"/>
              <a:t>Dual-servo brake operation. The primary shoe on the left exerts a force on the secondary shoe on the right</a:t>
            </a:r>
          </a:p>
        </p:txBody>
      </p:sp>
    </p:spTree>
    <p:extLst>
      <p:ext uri="{BB962C8B-B14F-4D97-AF65-F5344CB8AC3E}">
        <p14:creationId xmlns:p14="http://schemas.microsoft.com/office/powerpoint/2010/main" val="436182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98.27 Duo-Servo Action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29200" y="990599"/>
            <a:ext cx="3695700" cy="51325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875049" cy="2677656"/>
          </a:xfrm>
        </p:spPr>
        <p:txBody>
          <a:bodyPr/>
          <a:lstStyle/>
          <a:p>
            <a:r>
              <a:rPr lang="en-US" sz="2400" dirty="0"/>
              <a:t>Dual-servo action greatly increases the  application force on the secondary shoe</a:t>
            </a:r>
          </a:p>
        </p:txBody>
      </p:sp>
    </p:spTree>
    <p:extLst>
      <p:ext uri="{BB962C8B-B14F-4D97-AF65-F5344CB8AC3E}">
        <p14:creationId xmlns:p14="http://schemas.microsoft.com/office/powerpoint/2010/main" val="1148598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649"/>
            <a:ext cx="8229600" cy="646331"/>
          </a:xfrm>
        </p:spPr>
        <p:txBody>
          <a:bodyPr>
            <a:spAutoFit/>
          </a:bodyPr>
          <a:lstStyle/>
          <a:p>
            <a:r>
              <a:rPr lang="en-US" dirty="0"/>
              <a:t>Automatic Brake Adjusters </a:t>
            </a:r>
            <a:r>
              <a:rPr lang="en-US" sz="2800" dirty="0"/>
              <a:t>(1 of 2)</a:t>
            </a:r>
            <a:endParaRPr lang="en-US" sz="1600" dirty="0"/>
          </a:p>
        </p:txBody>
      </p:sp>
      <p:sp>
        <p:nvSpPr>
          <p:cNvPr id="4" name="Content Placeholder 3"/>
          <p:cNvSpPr>
            <a:spLocks noGrp="1"/>
          </p:cNvSpPr>
          <p:nvPr>
            <p:ph idx="4294967295"/>
          </p:nvPr>
        </p:nvSpPr>
        <p:spPr>
          <a:xfrm>
            <a:off x="457200" y="1006883"/>
            <a:ext cx="8229600" cy="2985433"/>
          </a:xfrm>
          <a:prstGeom prst="rect">
            <a:avLst/>
          </a:prstGeom>
        </p:spPr>
        <p:txBody>
          <a:bodyPr>
            <a:spAutoFit/>
          </a:bodyPr>
          <a:lstStyle/>
          <a:p>
            <a:r>
              <a:rPr lang="en-IN" sz="2400" dirty="0"/>
              <a:t>Servo Brake Automatic Starwheel Adjusters</a:t>
            </a:r>
          </a:p>
          <a:p>
            <a:pPr lvl="1"/>
            <a:r>
              <a:rPr lang="en-IN" sz="2400" dirty="0"/>
              <a:t>Cable</a:t>
            </a:r>
          </a:p>
          <a:p>
            <a:pPr lvl="1"/>
            <a:r>
              <a:rPr lang="en-IN" sz="2400" dirty="0"/>
              <a:t>Lever</a:t>
            </a:r>
          </a:p>
          <a:p>
            <a:pPr lvl="1"/>
            <a:r>
              <a:rPr lang="en-IN" sz="2400" dirty="0"/>
              <a:t>Link</a:t>
            </a:r>
          </a:p>
          <a:p>
            <a:pPr lvl="1"/>
            <a:r>
              <a:rPr lang="en-IN" sz="2400" dirty="0"/>
              <a:t> All 3 adjusters mount on secondary brake shoe and adjust only when brakes are applied while vehicle is moving in reverse.</a:t>
            </a:r>
          </a:p>
        </p:txBody>
      </p:sp>
    </p:spTree>
    <p:extLst>
      <p:ext uri="{BB962C8B-B14F-4D97-AF65-F5344CB8AC3E}">
        <p14:creationId xmlns:p14="http://schemas.microsoft.com/office/powerpoint/2010/main" val="2097612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98.2 Typical Drum Brake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98549" y="1078590"/>
            <a:ext cx="5196189" cy="39394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25751" cy="2308324"/>
          </a:xfrm>
        </p:spPr>
        <p:txBody>
          <a:bodyPr/>
          <a:lstStyle/>
          <a:p>
            <a:r>
              <a:rPr lang="en-US" sz="2400" dirty="0"/>
              <a:t>A typical drum brake assembly showing the relationship of the all of the individual parts.</a:t>
            </a:r>
          </a:p>
        </p:txBody>
      </p:sp>
    </p:spTree>
    <p:extLst>
      <p:ext uri="{BB962C8B-B14F-4D97-AF65-F5344CB8AC3E}">
        <p14:creationId xmlns:p14="http://schemas.microsoft.com/office/powerpoint/2010/main" val="1559239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650"/>
            <a:ext cx="8229600" cy="646331"/>
          </a:xfrm>
        </p:spPr>
        <p:txBody>
          <a:bodyPr>
            <a:spAutoFit/>
          </a:bodyPr>
          <a:lstStyle/>
          <a:p>
            <a:r>
              <a:rPr lang="en-US" dirty="0"/>
              <a:t>Automatic Brake Adjusters </a:t>
            </a:r>
            <a:r>
              <a:rPr lang="en-US" sz="2800" dirty="0"/>
              <a:t>(2 of 2)</a:t>
            </a:r>
            <a:endParaRPr lang="en-US" sz="1600" dirty="0"/>
          </a:p>
        </p:txBody>
      </p:sp>
      <p:sp>
        <p:nvSpPr>
          <p:cNvPr id="4" name="Content Placeholder 3"/>
          <p:cNvSpPr>
            <a:spLocks noGrp="1"/>
          </p:cNvSpPr>
          <p:nvPr>
            <p:ph idx="4294967295"/>
          </p:nvPr>
        </p:nvSpPr>
        <p:spPr>
          <a:xfrm>
            <a:off x="457200" y="1062639"/>
            <a:ext cx="8229600" cy="3839513"/>
          </a:xfrm>
          <a:prstGeom prst="rect">
            <a:avLst/>
          </a:prstGeom>
        </p:spPr>
        <p:txBody>
          <a:bodyPr>
            <a:spAutoFit/>
          </a:bodyPr>
          <a:lstStyle/>
          <a:p>
            <a:r>
              <a:rPr lang="en-IN" sz="2400" dirty="0"/>
              <a:t>Non-Servo Starwheel Automatic Adjusters</a:t>
            </a:r>
          </a:p>
          <a:p>
            <a:pPr lvl="1"/>
            <a:r>
              <a:rPr lang="en-IN" sz="2400" dirty="0"/>
              <a:t>The starwheel automatic adjusters used on non-servo brakes may be mounted on either the leading or trailing shoe.</a:t>
            </a:r>
          </a:p>
          <a:p>
            <a:pPr lvl="1"/>
            <a:r>
              <a:rPr lang="en-IN" sz="2400" dirty="0"/>
              <a:t>These types of adjusters work whenever brakes are applied—in either the forward or reverse direction.</a:t>
            </a:r>
          </a:p>
          <a:p>
            <a:r>
              <a:rPr lang="en-IN" sz="2400" dirty="0"/>
              <a:t>Ratchet-Type Adjusters</a:t>
            </a:r>
          </a:p>
          <a:p>
            <a:pPr lvl="1"/>
            <a:r>
              <a:rPr lang="en-IN" sz="2400" dirty="0"/>
              <a:t>Most ratchet automatic adjusters use movement of the brake shoes to adjust the lining-to-drum clearance.</a:t>
            </a:r>
          </a:p>
        </p:txBody>
      </p:sp>
    </p:spTree>
    <p:extLst>
      <p:ext uri="{BB962C8B-B14F-4D97-AF65-F5344CB8AC3E}">
        <p14:creationId xmlns:p14="http://schemas.microsoft.com/office/powerpoint/2010/main" val="72486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98.28 Cable Starwheel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1989" y="990599"/>
            <a:ext cx="5144811" cy="48303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03810" cy="3046988"/>
          </a:xfrm>
        </p:spPr>
        <p:txBody>
          <a:bodyPr/>
          <a:lstStyle/>
          <a:p>
            <a:r>
              <a:rPr lang="en-US" sz="2400" dirty="0"/>
              <a:t>A cable-actuated starwheel adjuster. This type of adjuster makes the adjustment as the brakes are released</a:t>
            </a:r>
          </a:p>
        </p:txBody>
      </p:sp>
    </p:spTree>
    <p:extLst>
      <p:ext uri="{BB962C8B-B14F-4D97-AF65-F5344CB8AC3E}">
        <p14:creationId xmlns:p14="http://schemas.microsoft.com/office/powerpoint/2010/main" val="1423572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98.29 Lever Starwheel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24507" y="990600"/>
            <a:ext cx="4816053" cy="51228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15322" cy="3416320"/>
          </a:xfrm>
        </p:spPr>
        <p:txBody>
          <a:bodyPr/>
          <a:lstStyle/>
          <a:p>
            <a:r>
              <a:rPr lang="en-US" sz="2400" dirty="0"/>
              <a:t>A lever-actuated starwheel automatic adjuster. This type of adjuster makes the adjustment when the brakes are applied</a:t>
            </a:r>
          </a:p>
        </p:txBody>
      </p:sp>
    </p:spTree>
    <p:extLst>
      <p:ext uri="{BB962C8B-B14F-4D97-AF65-F5344CB8AC3E}">
        <p14:creationId xmlns:p14="http://schemas.microsoft.com/office/powerpoint/2010/main" val="1855533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98.30 Link-Type Starwheel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79541" y="990600"/>
            <a:ext cx="5107259" cy="51883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4154984"/>
          </a:xfrm>
        </p:spPr>
        <p:txBody>
          <a:bodyPr/>
          <a:lstStyle/>
          <a:p>
            <a:r>
              <a:rPr lang="en-US" sz="2400" dirty="0"/>
              <a:t>A link-actuated starwheel adjuster. This type of adjuster makes the adjustment when the brakes are released</a:t>
            </a:r>
          </a:p>
        </p:txBody>
      </p:sp>
    </p:spTree>
    <p:extLst>
      <p:ext uri="{BB962C8B-B14F-4D97-AF65-F5344CB8AC3E}">
        <p14:creationId xmlns:p14="http://schemas.microsoft.com/office/powerpoint/2010/main" val="18615656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98.31 Self-Adjuster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609063" y="1021814"/>
            <a:ext cx="3077737" cy="51496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4187283" cy="3785652"/>
          </a:xfrm>
        </p:spPr>
        <p:txBody>
          <a:bodyPr/>
          <a:lstStyle/>
          <a:p>
            <a:r>
              <a:rPr lang="en-US" sz="2400" dirty="0"/>
              <a:t>The operation of a typical self-adjuster. Notice that the adjuster actually moves the starwheel. </a:t>
            </a:r>
          </a:p>
        </p:txBody>
      </p:sp>
    </p:spTree>
    <p:extLst>
      <p:ext uri="{BB962C8B-B14F-4D97-AF65-F5344CB8AC3E}">
        <p14:creationId xmlns:p14="http://schemas.microsoft.com/office/powerpoint/2010/main" val="2926155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98.32 Over Travel Spring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82790" y="990600"/>
            <a:ext cx="4117171" cy="51498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994102" cy="1569660"/>
          </a:xfrm>
        </p:spPr>
        <p:txBody>
          <a:bodyPr/>
          <a:lstStyle/>
          <a:p>
            <a:r>
              <a:rPr lang="en-US" sz="2400" dirty="0"/>
              <a:t>A cable-actuated starwheel adjuster with an over-travel spring</a:t>
            </a:r>
          </a:p>
        </p:txBody>
      </p:sp>
    </p:spTree>
    <p:extLst>
      <p:ext uri="{BB962C8B-B14F-4D97-AF65-F5344CB8AC3E}">
        <p14:creationId xmlns:p14="http://schemas.microsoft.com/office/powerpoint/2010/main" val="1586109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98.33 Non-Servo Adjuster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4146" y="1001752"/>
            <a:ext cx="5100754" cy="50287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93020" cy="4524315"/>
          </a:xfrm>
        </p:spPr>
        <p:txBody>
          <a:bodyPr/>
          <a:lstStyle/>
          <a:p>
            <a:r>
              <a:rPr lang="en-US" sz="2400" dirty="0"/>
              <a:t>A non-servo brake with a lever-actuated starwheel automatic adjuster on a leading shoe. This type of adjuster makes an adjustment as the brakes are applied</a:t>
            </a:r>
          </a:p>
        </p:txBody>
      </p:sp>
    </p:spTree>
    <p:extLst>
      <p:ext uri="{BB962C8B-B14F-4D97-AF65-F5344CB8AC3E}">
        <p14:creationId xmlns:p14="http://schemas.microsoft.com/office/powerpoint/2010/main" val="2970910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98.34 Non-Servo Lever Type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15883" y="990600"/>
            <a:ext cx="4270917" cy="52147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194824" cy="4524315"/>
          </a:xfrm>
        </p:spPr>
        <p:txBody>
          <a:bodyPr/>
          <a:lstStyle/>
          <a:p>
            <a:r>
              <a:rPr lang="en-US" sz="2400" dirty="0"/>
              <a:t>A non-servo brake with a lever-actuated starwheel automatic adjuster on the trailing shoe. This type of adjuster makes the adjustment as the brakes are released</a:t>
            </a:r>
          </a:p>
        </p:txBody>
      </p:sp>
    </p:spTree>
    <p:extLst>
      <p:ext uri="{BB962C8B-B14F-4D97-AF65-F5344CB8AC3E}">
        <p14:creationId xmlns:p14="http://schemas.microsoft.com/office/powerpoint/2010/main" val="24290626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649"/>
            <a:ext cx="8229600" cy="646331"/>
          </a:xfrm>
        </p:spPr>
        <p:txBody>
          <a:bodyPr>
            <a:spAutoFit/>
          </a:bodyPr>
          <a:lstStyle/>
          <a:p>
            <a:r>
              <a:rPr lang="en-US" dirty="0"/>
              <a:t>Question 3: ?</a:t>
            </a:r>
          </a:p>
        </p:txBody>
      </p:sp>
      <p:sp>
        <p:nvSpPr>
          <p:cNvPr id="4" name="Content Placeholder 3"/>
          <p:cNvSpPr>
            <a:spLocks noGrp="1"/>
          </p:cNvSpPr>
          <p:nvPr>
            <p:ph idx="4294967295"/>
          </p:nvPr>
        </p:nvSpPr>
        <p:spPr>
          <a:xfrm>
            <a:off x="457200" y="1062638"/>
            <a:ext cx="8229600" cy="461665"/>
          </a:xfrm>
          <a:prstGeom prst="rect">
            <a:avLst/>
          </a:prstGeom>
        </p:spPr>
        <p:txBody>
          <a:bodyPr>
            <a:spAutoFit/>
          </a:bodyPr>
          <a:lstStyle/>
          <a:p>
            <a:pPr marL="0" indent="0">
              <a:buNone/>
            </a:pPr>
            <a:r>
              <a:rPr lang="en-IN" sz="2400" dirty="0"/>
              <a:t>What is the purpose of the automatic adjuster?</a:t>
            </a:r>
          </a:p>
        </p:txBody>
      </p:sp>
    </p:spTree>
    <p:extLst>
      <p:ext uri="{BB962C8B-B14F-4D97-AF65-F5344CB8AC3E}">
        <p14:creationId xmlns:p14="http://schemas.microsoft.com/office/powerpoint/2010/main" val="32631565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649"/>
            <a:ext cx="8229600" cy="646331"/>
          </a:xfrm>
        </p:spPr>
        <p:txBody>
          <a:bodyPr>
            <a:spAutoFit/>
          </a:bodyPr>
          <a:lstStyle/>
          <a:p>
            <a:r>
              <a:rPr lang="en-US" dirty="0"/>
              <a:t>Answer 3</a:t>
            </a:r>
            <a:endParaRPr lang="en-US" sz="2800" dirty="0"/>
          </a:p>
        </p:txBody>
      </p:sp>
      <p:sp>
        <p:nvSpPr>
          <p:cNvPr id="4" name="Content Placeholder 3"/>
          <p:cNvSpPr>
            <a:spLocks noGrp="1"/>
          </p:cNvSpPr>
          <p:nvPr>
            <p:ph idx="4294967295"/>
          </p:nvPr>
        </p:nvSpPr>
        <p:spPr>
          <a:xfrm>
            <a:off x="457200" y="1006883"/>
            <a:ext cx="8229600" cy="830997"/>
          </a:xfrm>
          <a:prstGeom prst="rect">
            <a:avLst/>
          </a:prstGeom>
        </p:spPr>
        <p:txBody>
          <a:bodyPr>
            <a:spAutoFit/>
          </a:bodyPr>
          <a:lstStyle/>
          <a:p>
            <a:pPr marL="0" indent="0">
              <a:buNone/>
            </a:pPr>
            <a:r>
              <a:rPr lang="en-IN" sz="2400" dirty="0"/>
              <a:t>To maintain the desired clearance between the lining and drum.</a:t>
            </a:r>
          </a:p>
        </p:txBody>
      </p:sp>
    </p:spTree>
    <p:extLst>
      <p:ext uri="{BB962C8B-B14F-4D97-AF65-F5344CB8AC3E}">
        <p14:creationId xmlns:p14="http://schemas.microsoft.com/office/powerpoint/2010/main" val="601048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8086"/>
            <a:ext cx="8229600" cy="646331"/>
          </a:xfrm>
        </p:spPr>
        <p:txBody>
          <a:bodyPr>
            <a:spAutoFit/>
          </a:bodyPr>
          <a:lstStyle/>
          <a:p>
            <a:r>
              <a:rPr lang="en-US" dirty="0"/>
              <a:t>Drum Brake Advantages</a:t>
            </a:r>
          </a:p>
        </p:txBody>
      </p:sp>
      <p:sp>
        <p:nvSpPr>
          <p:cNvPr id="4" name="Content Placeholder 3"/>
          <p:cNvSpPr>
            <a:spLocks noGrp="1"/>
          </p:cNvSpPr>
          <p:nvPr>
            <p:ph idx="4294967295"/>
          </p:nvPr>
        </p:nvSpPr>
        <p:spPr>
          <a:xfrm>
            <a:off x="457200" y="1116766"/>
            <a:ext cx="8229600" cy="3547125"/>
          </a:xfrm>
          <a:prstGeom prst="rect">
            <a:avLst/>
          </a:prstGeom>
        </p:spPr>
        <p:txBody>
          <a:bodyPr>
            <a:spAutoFit/>
          </a:bodyPr>
          <a:lstStyle/>
          <a:p>
            <a:r>
              <a:rPr lang="en-IN" sz="2400" dirty="0"/>
              <a:t>Self-Energizing and Servo Action</a:t>
            </a:r>
          </a:p>
          <a:p>
            <a:pPr lvl="1"/>
            <a:r>
              <a:rPr lang="en-IN" sz="2400" dirty="0"/>
              <a:t>Primary advantage of drum brakes </a:t>
            </a:r>
          </a:p>
          <a:p>
            <a:pPr lvl="1"/>
            <a:r>
              <a:rPr lang="en-IN" sz="2400" dirty="0"/>
              <a:t>Can apply more stopping power for a given amount of force applied to brake pedal than can disc brakes.</a:t>
            </a:r>
          </a:p>
          <a:p>
            <a:pPr lvl="1"/>
            <a:r>
              <a:rPr lang="en-IN" sz="2400" dirty="0"/>
              <a:t>Drum brake design offers a self-energizing action that helps force the brake linings tightly against drum.</a:t>
            </a:r>
          </a:p>
          <a:p>
            <a:r>
              <a:rPr lang="en-IN" sz="2400" dirty="0"/>
              <a:t>Parking Brake Service</a:t>
            </a:r>
          </a:p>
          <a:p>
            <a:pPr lvl="1"/>
            <a:r>
              <a:rPr lang="en-IN" sz="2400" dirty="0"/>
              <a:t>Make excellent parking brakes.</a:t>
            </a:r>
          </a:p>
        </p:txBody>
      </p:sp>
    </p:spTree>
    <p:extLst>
      <p:ext uri="{BB962C8B-B14F-4D97-AF65-F5344CB8AC3E}">
        <p14:creationId xmlns:p14="http://schemas.microsoft.com/office/powerpoint/2010/main" val="12788906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wrap="square" tIns="45720" bIns="45720">
            <a:spAutoFit/>
          </a:bodyPr>
          <a:lstStyle/>
          <a:p>
            <a:r>
              <a:rPr lang="en-US" dirty="0"/>
              <a:t>Brakes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(A5) Brakes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(A5) Brakes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772869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8086"/>
            <a:ext cx="8229600" cy="646331"/>
          </a:xfrm>
        </p:spPr>
        <p:txBody>
          <a:bodyPr>
            <a:spAutoFit/>
          </a:bodyPr>
          <a:lstStyle/>
          <a:p>
            <a:r>
              <a:rPr lang="en-US" dirty="0"/>
              <a:t>Drum Brake Disadvantages </a:t>
            </a:r>
            <a:r>
              <a:rPr lang="en-US" sz="2800" dirty="0"/>
              <a:t>(1 of 2)</a:t>
            </a:r>
          </a:p>
        </p:txBody>
      </p:sp>
      <p:sp>
        <p:nvSpPr>
          <p:cNvPr id="4" name="Content Placeholder 3"/>
          <p:cNvSpPr>
            <a:spLocks noGrp="1"/>
          </p:cNvSpPr>
          <p:nvPr>
            <p:ph idx="4294967295"/>
          </p:nvPr>
        </p:nvSpPr>
        <p:spPr>
          <a:xfrm>
            <a:off x="457200" y="1116766"/>
            <a:ext cx="8229600" cy="3508653"/>
          </a:xfrm>
          <a:prstGeom prst="rect">
            <a:avLst/>
          </a:prstGeom>
        </p:spPr>
        <p:txBody>
          <a:bodyPr>
            <a:spAutoFit/>
          </a:bodyPr>
          <a:lstStyle/>
          <a:p>
            <a:r>
              <a:rPr lang="en-IN" sz="2400" dirty="0"/>
              <a:t>Brake Fade</a:t>
            </a:r>
          </a:p>
          <a:p>
            <a:pPr lvl="1"/>
            <a:r>
              <a:rPr lang="en-IN" sz="2400" dirty="0"/>
              <a:t>Brake fade is the loss of stopping power </a:t>
            </a:r>
          </a:p>
          <a:p>
            <a:pPr lvl="1"/>
            <a:r>
              <a:rPr lang="en-IN" sz="2400" dirty="0"/>
              <a:t>Occurs when excessive heat reduces friction between brake shoe linings and drum</a:t>
            </a:r>
          </a:p>
          <a:p>
            <a:pPr lvl="1"/>
            <a:r>
              <a:rPr lang="en-IN" sz="2400" dirty="0"/>
              <a:t>Mechanical fade</a:t>
            </a:r>
          </a:p>
          <a:p>
            <a:pPr lvl="1"/>
            <a:r>
              <a:rPr lang="en-IN" sz="2400" dirty="0"/>
              <a:t>Lining fade</a:t>
            </a:r>
          </a:p>
          <a:p>
            <a:pPr lvl="1"/>
            <a:r>
              <a:rPr lang="en-IN" sz="2400" dirty="0"/>
              <a:t>Gas fade</a:t>
            </a:r>
          </a:p>
          <a:p>
            <a:pPr lvl="1"/>
            <a:r>
              <a:rPr lang="en-IN" sz="2400" dirty="0"/>
              <a:t>Water fade</a:t>
            </a:r>
          </a:p>
        </p:txBody>
      </p:sp>
    </p:spTree>
    <p:extLst>
      <p:ext uri="{BB962C8B-B14F-4D97-AF65-F5344CB8AC3E}">
        <p14:creationId xmlns:p14="http://schemas.microsoft.com/office/powerpoint/2010/main" val="3686844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8087"/>
            <a:ext cx="8229600" cy="646331"/>
          </a:xfrm>
        </p:spPr>
        <p:txBody>
          <a:bodyPr>
            <a:spAutoFit/>
          </a:bodyPr>
          <a:lstStyle/>
          <a:p>
            <a:r>
              <a:rPr lang="en-US" dirty="0"/>
              <a:t>Drum Brake Disadvantages </a:t>
            </a:r>
            <a:r>
              <a:rPr lang="en-US" sz="2800" dirty="0"/>
              <a:t>(2 of 2)</a:t>
            </a:r>
          </a:p>
        </p:txBody>
      </p:sp>
      <p:sp>
        <p:nvSpPr>
          <p:cNvPr id="4" name="Content Placeholder 3"/>
          <p:cNvSpPr>
            <a:spLocks noGrp="1"/>
          </p:cNvSpPr>
          <p:nvPr>
            <p:ph idx="4294967295"/>
          </p:nvPr>
        </p:nvSpPr>
        <p:spPr>
          <a:xfrm>
            <a:off x="457200" y="1116767"/>
            <a:ext cx="8229600" cy="3470181"/>
          </a:xfrm>
          <a:prstGeom prst="rect">
            <a:avLst/>
          </a:prstGeom>
        </p:spPr>
        <p:txBody>
          <a:bodyPr>
            <a:spAutoFit/>
          </a:bodyPr>
          <a:lstStyle/>
          <a:p>
            <a:r>
              <a:rPr lang="en-IN" sz="2400" dirty="0"/>
              <a:t>Brake Adjustment</a:t>
            </a:r>
          </a:p>
          <a:p>
            <a:pPr lvl="1"/>
            <a:r>
              <a:rPr lang="en-IN" sz="2400" dirty="0"/>
              <a:t>Need for an adjusting mechanism.</a:t>
            </a:r>
          </a:p>
          <a:p>
            <a:pPr lvl="1"/>
            <a:r>
              <a:rPr lang="en-IN" sz="2400" dirty="0"/>
              <a:t>As lining material wears, adjustments must be made to maintain the proper drum to lining clearance.</a:t>
            </a:r>
          </a:p>
          <a:p>
            <a:r>
              <a:rPr lang="en-IN" sz="2400" dirty="0"/>
              <a:t>Brake Pull</a:t>
            </a:r>
          </a:p>
          <a:p>
            <a:pPr lvl="1"/>
            <a:r>
              <a:rPr lang="en-IN" sz="2400" dirty="0"/>
              <a:t>Brake pull occurs when the friction assemblies on opposite sides of the vehicle have different amounts of stopping power.</a:t>
            </a:r>
          </a:p>
        </p:txBody>
      </p:sp>
    </p:spTree>
    <p:extLst>
      <p:ext uri="{BB962C8B-B14F-4D97-AF65-F5344CB8AC3E}">
        <p14:creationId xmlns:p14="http://schemas.microsoft.com/office/powerpoint/2010/main" val="1406697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Drum Brake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4" name="drum_brake_operation_fast">
            <a:hlinkClick r:id="" action="ppaction://media"/>
            <a:extLst>
              <a:ext uri="{FF2B5EF4-FFF2-40B4-BE49-F238E27FC236}">
                <a16:creationId xmlns:a16="http://schemas.microsoft.com/office/drawing/2014/main" id="{DEAA318F-01F7-C3AE-A0C6-595AAC9647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355155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2449</Words>
  <Application>Microsoft Office PowerPoint</Application>
  <PresentationFormat>On-screen Show (4:3)</PresentationFormat>
  <Paragraphs>266</Paragraphs>
  <Slides>61</Slides>
  <Notes>61</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61</vt:i4>
      </vt:variant>
    </vt:vector>
  </HeadingPairs>
  <TitlesOfParts>
    <vt:vector size="68" baseType="lpstr">
      <vt:lpstr>Verdana</vt:lpstr>
      <vt:lpstr>Noto Sans Symbols</vt:lpstr>
      <vt:lpstr>Arial(Body)</vt:lpstr>
      <vt:lpstr>Times New Roman</vt:lpstr>
      <vt:lpstr>Arial</vt:lpstr>
      <vt:lpstr>USHE</vt:lpstr>
      <vt:lpstr>1_USHE</vt:lpstr>
      <vt:lpstr>Automotive Technology: Principles, Diagnosis, and Service</vt:lpstr>
      <vt:lpstr>Learning Objectives</vt:lpstr>
      <vt:lpstr>Drum Brakes</vt:lpstr>
      <vt:lpstr>Figure 98.1 Drum Brake System</vt:lpstr>
      <vt:lpstr>Figure 98.2 Typical Drum Brake</vt:lpstr>
      <vt:lpstr>Drum Brake Advantages</vt:lpstr>
      <vt:lpstr>Drum Brake Disadvantages (1 of 2)</vt:lpstr>
      <vt:lpstr>Drum Brake Disadvantages (2 of 2)</vt:lpstr>
      <vt:lpstr>Animation: Drum Brake Operation (Animation will automatically start)</vt:lpstr>
      <vt:lpstr>Backing Plate and Wheel Cylinders   (1 of 2)</vt:lpstr>
      <vt:lpstr>Backing Plate and Wheel Cylinders   (2 of 2)</vt:lpstr>
      <vt:lpstr>Figure 98.3 Backing Plate </vt:lpstr>
      <vt:lpstr>Figure 98.4 Labyrinth Seal </vt:lpstr>
      <vt:lpstr>Figure 98.5 Keystone Anchor </vt:lpstr>
      <vt:lpstr>Figure 98.6 Piston Stops</vt:lpstr>
      <vt:lpstr>Figure 98.7 Wheel Cylinder</vt:lpstr>
      <vt:lpstr>Figure 98.8 Piston Pushrods</vt:lpstr>
      <vt:lpstr>Animation: Wheel Cylinder Operation (Animation will automatically start)</vt:lpstr>
      <vt:lpstr>Question 1: ?</vt:lpstr>
      <vt:lpstr>Answer 1</vt:lpstr>
      <vt:lpstr>Drum Brake Shoes (1 of 3)</vt:lpstr>
      <vt:lpstr>Drum Brake Shoes (2 of 3)</vt:lpstr>
      <vt:lpstr>Drum Brake Shoes (3 of 3)</vt:lpstr>
      <vt:lpstr>Figure 98.9 Brake Shoes</vt:lpstr>
      <vt:lpstr>Figure 98.10 Lining Tapered Ends</vt:lpstr>
      <vt:lpstr>Figure 98.11 Drum Brake Parts</vt:lpstr>
      <vt:lpstr>Figure 98.12 Shoe Names </vt:lpstr>
      <vt:lpstr>Figure 98.13 Primary Shoe Lining</vt:lpstr>
      <vt:lpstr>Figure 98.14 Riveted Lining</vt:lpstr>
      <vt:lpstr>Figure 98.15 Bonded Lining</vt:lpstr>
      <vt:lpstr>Figure 98.16 Brake Drum Assembly</vt:lpstr>
      <vt:lpstr>Figure 98.17 Single Spring</vt:lpstr>
      <vt:lpstr>Figure 98.18 Hold-Down Springs</vt:lpstr>
      <vt:lpstr>Figure 98.19 Mechanical Linkage </vt:lpstr>
      <vt:lpstr>Figure 98.20 AL Brake Drum</vt:lpstr>
      <vt:lpstr>Question 2: ?</vt:lpstr>
      <vt:lpstr>Answer 2</vt:lpstr>
      <vt:lpstr>Non-Servo Brake Design (1 of 2)</vt:lpstr>
      <vt:lpstr>Non-Servo Brake Design (2 of 2)</vt:lpstr>
      <vt:lpstr>Figure 98.21 Self-Energizing Action </vt:lpstr>
      <vt:lpstr>Figure 98.22 Double Trailing</vt:lpstr>
      <vt:lpstr>Figure 98.23 Leading Trailing</vt:lpstr>
      <vt:lpstr>Dual-Servo Brake Design (1 of 2)</vt:lpstr>
      <vt:lpstr>Dual-Servo Brake Design (2 of 2)</vt:lpstr>
      <vt:lpstr>Figure 98.24 Duo-Servo Drum</vt:lpstr>
      <vt:lpstr>Figure 98.25 Duo-Servo Adjuster</vt:lpstr>
      <vt:lpstr>Figure 98.26 Duo-Servo Operation</vt:lpstr>
      <vt:lpstr>Figure 98.27 Duo-Servo Action</vt:lpstr>
      <vt:lpstr>Automatic Brake Adjusters (1 of 2)</vt:lpstr>
      <vt:lpstr>Automatic Brake Adjusters (2 of 2)</vt:lpstr>
      <vt:lpstr>Figure 98.28 Cable Starwheel </vt:lpstr>
      <vt:lpstr>Figure 98.29 Lever Starwheel</vt:lpstr>
      <vt:lpstr>Figure 98.30 Link-Type Starwheel</vt:lpstr>
      <vt:lpstr>Figure 98.31 Self-Adjuster Operation</vt:lpstr>
      <vt:lpstr>Figure 98.32 Over Travel Spring</vt:lpstr>
      <vt:lpstr>Figure 98.33 Non-Servo Adjuster</vt:lpstr>
      <vt:lpstr>Figure 98.34 Non-Servo Lever Type</vt:lpstr>
      <vt:lpstr>Question 3: ?</vt:lpstr>
      <vt:lpstr>Answer 3</vt:lpstr>
      <vt:lpstr>Brakes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2023-06-22T14:59:39Z</dcterms:modified>
</cp:coreProperties>
</file>