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89"/>
  </p:notesMasterIdLst>
  <p:handoutMasterIdLst>
    <p:handoutMasterId r:id="rId90"/>
  </p:handoutMasterIdLst>
  <p:sldIdLst>
    <p:sldId id="347" r:id="rId2"/>
    <p:sldId id="351" r:id="rId3"/>
    <p:sldId id="425" r:id="rId4"/>
    <p:sldId id="353" r:id="rId5"/>
    <p:sldId id="354" r:id="rId6"/>
    <p:sldId id="355" r:id="rId7"/>
    <p:sldId id="464" r:id="rId8"/>
    <p:sldId id="465" r:id="rId9"/>
    <p:sldId id="466" r:id="rId10"/>
    <p:sldId id="467" r:id="rId11"/>
    <p:sldId id="468" r:id="rId12"/>
    <p:sldId id="469" r:id="rId13"/>
    <p:sldId id="470" r:id="rId14"/>
    <p:sldId id="471" r:id="rId15"/>
    <p:sldId id="472" r:id="rId16"/>
    <p:sldId id="473" r:id="rId17"/>
    <p:sldId id="510" r:id="rId18"/>
    <p:sldId id="366" r:id="rId19"/>
    <p:sldId id="367" r:id="rId20"/>
    <p:sldId id="368" r:id="rId21"/>
    <p:sldId id="369" r:id="rId22"/>
    <p:sldId id="370" r:id="rId23"/>
    <p:sldId id="371" r:id="rId24"/>
    <p:sldId id="372" r:id="rId25"/>
    <p:sldId id="373" r:id="rId26"/>
    <p:sldId id="474" r:id="rId27"/>
    <p:sldId id="475" r:id="rId28"/>
    <p:sldId id="376" r:id="rId29"/>
    <p:sldId id="377" r:id="rId30"/>
    <p:sldId id="378" r:id="rId31"/>
    <p:sldId id="379" r:id="rId32"/>
    <p:sldId id="380" r:id="rId33"/>
    <p:sldId id="381" r:id="rId34"/>
    <p:sldId id="476" r:id="rId35"/>
    <p:sldId id="511" r:id="rId36"/>
    <p:sldId id="477" r:id="rId37"/>
    <p:sldId id="478" r:id="rId38"/>
    <p:sldId id="479" r:id="rId39"/>
    <p:sldId id="386" r:id="rId40"/>
    <p:sldId id="501" r:id="rId41"/>
    <p:sldId id="387" r:id="rId42"/>
    <p:sldId id="480" r:id="rId43"/>
    <p:sldId id="481" r:id="rId44"/>
    <p:sldId id="389" r:id="rId45"/>
    <p:sldId id="482" r:id="rId46"/>
    <p:sldId id="392" r:id="rId47"/>
    <p:sldId id="390" r:id="rId48"/>
    <p:sldId id="483" r:id="rId49"/>
    <p:sldId id="484" r:id="rId50"/>
    <p:sldId id="485" r:id="rId51"/>
    <p:sldId id="486" r:id="rId52"/>
    <p:sldId id="487" r:id="rId53"/>
    <p:sldId id="396" r:id="rId54"/>
    <p:sldId id="397" r:id="rId55"/>
    <p:sldId id="488" r:id="rId56"/>
    <p:sldId id="489" r:id="rId57"/>
    <p:sldId id="490" r:id="rId58"/>
    <p:sldId id="401" r:id="rId59"/>
    <p:sldId id="402" r:id="rId60"/>
    <p:sldId id="491" r:id="rId61"/>
    <p:sldId id="492" r:id="rId62"/>
    <p:sldId id="493" r:id="rId63"/>
    <p:sldId id="494" r:id="rId64"/>
    <p:sldId id="495" r:id="rId65"/>
    <p:sldId id="496" r:id="rId66"/>
    <p:sldId id="497" r:id="rId67"/>
    <p:sldId id="410" r:id="rId68"/>
    <p:sldId id="498" r:id="rId69"/>
    <p:sldId id="499" r:id="rId70"/>
    <p:sldId id="500" r:id="rId71"/>
    <p:sldId id="414" r:id="rId72"/>
    <p:sldId id="463" r:id="rId73"/>
    <p:sldId id="502" r:id="rId74"/>
    <p:sldId id="503" r:id="rId75"/>
    <p:sldId id="504" r:id="rId76"/>
    <p:sldId id="505" r:id="rId77"/>
    <p:sldId id="506" r:id="rId78"/>
    <p:sldId id="507" r:id="rId79"/>
    <p:sldId id="509" r:id="rId80"/>
    <p:sldId id="508" r:id="rId81"/>
    <p:sldId id="1425" r:id="rId82"/>
    <p:sldId id="1426" r:id="rId83"/>
    <p:sldId id="1427" r:id="rId84"/>
    <p:sldId id="1428" r:id="rId85"/>
    <p:sldId id="1429" r:id="rId86"/>
    <p:sldId id="1392" r:id="rId87"/>
    <p:sldId id="424" r:id="rId88"/>
  </p:sldIdLst>
  <p:sldSz cx="9144000" cy="6858000" type="screen4x3"/>
  <p:notesSz cx="6858000" cy="9144000"/>
  <p:embeddedFontLst>
    <p:embeddedFont>
      <p:font typeface="Verdana" panose="020B0604030504040204"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7"/>
            <p14:sldId id="351"/>
            <p14:sldId id="425"/>
            <p14:sldId id="353"/>
            <p14:sldId id="354"/>
            <p14:sldId id="355"/>
            <p14:sldId id="464"/>
            <p14:sldId id="465"/>
            <p14:sldId id="466"/>
            <p14:sldId id="467"/>
            <p14:sldId id="468"/>
            <p14:sldId id="469"/>
            <p14:sldId id="470"/>
            <p14:sldId id="471"/>
            <p14:sldId id="472"/>
            <p14:sldId id="473"/>
            <p14:sldId id="510"/>
            <p14:sldId id="366"/>
            <p14:sldId id="367"/>
            <p14:sldId id="368"/>
            <p14:sldId id="369"/>
            <p14:sldId id="370"/>
            <p14:sldId id="371"/>
            <p14:sldId id="372"/>
            <p14:sldId id="373"/>
            <p14:sldId id="474"/>
            <p14:sldId id="475"/>
            <p14:sldId id="376"/>
            <p14:sldId id="377"/>
            <p14:sldId id="378"/>
            <p14:sldId id="379"/>
            <p14:sldId id="380"/>
            <p14:sldId id="381"/>
            <p14:sldId id="476"/>
            <p14:sldId id="511"/>
            <p14:sldId id="477"/>
            <p14:sldId id="478"/>
            <p14:sldId id="479"/>
            <p14:sldId id="386"/>
            <p14:sldId id="501"/>
            <p14:sldId id="387"/>
            <p14:sldId id="480"/>
            <p14:sldId id="481"/>
            <p14:sldId id="389"/>
            <p14:sldId id="482"/>
            <p14:sldId id="392"/>
            <p14:sldId id="390"/>
            <p14:sldId id="483"/>
            <p14:sldId id="484"/>
            <p14:sldId id="485"/>
            <p14:sldId id="486"/>
            <p14:sldId id="487"/>
            <p14:sldId id="396"/>
            <p14:sldId id="397"/>
            <p14:sldId id="488"/>
            <p14:sldId id="489"/>
            <p14:sldId id="490"/>
            <p14:sldId id="401"/>
            <p14:sldId id="402"/>
            <p14:sldId id="491"/>
            <p14:sldId id="492"/>
            <p14:sldId id="493"/>
            <p14:sldId id="494"/>
            <p14:sldId id="495"/>
            <p14:sldId id="496"/>
            <p14:sldId id="497"/>
            <p14:sldId id="410"/>
            <p14:sldId id="498"/>
            <p14:sldId id="499"/>
            <p14:sldId id="500"/>
            <p14:sldId id="414"/>
            <p14:sldId id="463"/>
            <p14:sldId id="502"/>
            <p14:sldId id="503"/>
            <p14:sldId id="504"/>
            <p14:sldId id="505"/>
            <p14:sldId id="506"/>
            <p14:sldId id="507"/>
            <p14:sldId id="509"/>
            <p14:sldId id="508"/>
            <p14:sldId id="1425"/>
            <p14:sldId id="1426"/>
            <p14:sldId id="1427"/>
            <p14:sldId id="1428"/>
            <p14:sldId id="1429"/>
            <p14:sldId id="1392"/>
            <p14:sldId id="424"/>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120" userDrawn="1">
          <p15:clr>
            <a:srgbClr val="A4A3A4"/>
          </p15:clr>
        </p15:guide>
        <p15:guide id="4" orient="horz" pos="624" userDrawn="1">
          <p15:clr>
            <a:srgbClr val="A4A3A4"/>
          </p15:clr>
        </p15:guide>
        <p15:guide id="5" pos="54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1111" autoAdjust="0"/>
  </p:normalViewPr>
  <p:slideViewPr>
    <p:cSldViewPr snapToGrid="0" snapToObjects="1">
      <p:cViewPr varScale="1">
        <p:scale>
          <a:sx n="68" d="100"/>
          <a:sy n="68" d="100"/>
        </p:scale>
        <p:origin x="2382" y="66"/>
      </p:cViewPr>
      <p:guideLst>
        <p:guide orient="horz" pos="4032"/>
        <p:guide pos="264"/>
        <p:guide orient="horz" pos="120"/>
        <p:guide orient="horz" pos="624"/>
        <p:guide pos="5472"/>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882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2010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3828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5906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530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3167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1043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9826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2307594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392966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810764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2201614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76727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4032427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3178040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135578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640561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9098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732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73978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2948025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242640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WARNING: Smoking Can Kill You</a:t>
            </a:r>
            <a:r>
              <a:rPr lang="en-US" dirty="0"/>
              <a:t>: Some greases contain polymers such as Teflon® that turn to a deadly gas when burned. Always wash your hands thoroughly after handling grease that contains these ingredients before smoking. If some of the grease is on the cigarette paper and is burned, these polymers turn into nitrofluoric acid—a deadly toxin.</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903835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Easy Wheel Bearing Looseness Test</a:t>
            </a:r>
          </a:p>
          <a:p>
            <a:r>
              <a:rPr lang="en-US" dirty="0"/>
              <a:t>Looseness in a front wheel bearing can allow the rotor to move whenever the front wheel hits a bump, forcing the caliper piston in, which causes the brake pedal to kick back and creates the feeling that the brakes are locking up. Loose wheel bearings are easily diagnosed by removing </a:t>
            </a:r>
            <a:r>
              <a:rPr lang="en-US" b="1" u="sng" dirty="0"/>
              <a:t>the cover of the master cylinder reservoir and watching the brake fluid as the front wheels are turned left and right with the steering wheel. If the brake fluid moves while the front wheels are being turned, caliper piston(s) are moving in and out, caused by loose wheel bearing(s). </a:t>
            </a:r>
            <a:r>
              <a:rPr lang="en-US" dirty="0"/>
              <a:t>If everything is OK, the brake fluid should not move. Loose wheel bearings can also cause the brake pedal to sink due to movement of the rotor, causing the caliper piston to move. This sinking brake pedal is usually caused by a defective master cylinder. Before replacing a master cylinder, check the wheel bearings.</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296815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2239056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2625628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9166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22968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4233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5196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867907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926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910130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4160803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51365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7130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270511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496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3228634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413838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7232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9757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5313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42148046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70880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0615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8061145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4284623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0678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79724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19946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26410639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29611327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664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37867012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18119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The Brake Drum Slide Hammer Trick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 remove the axle from a vehicle equipped with a retainer plate-type rear axle, simply use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brake drum as a slide hammer to remove the axle from the axle housing. ● SEE FIGURE 97–30. If the brake drum does not provide enough force, a slide hammer can also be used to remove the axle shaft.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7962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17558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177345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0586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3460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32702205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“Bearing Overload”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It is not uncommon for vehicles to be overloaded. This is particularly common with pickup trucks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and vans. Whenever there is a heavy load, the axle bearings must support the entire weight of the vehicle, including its cargo. If a bump is hit while driving with a heavy load, the balls of a ball bearing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or the rollers of a roller bearing can make an indent in the race of the bearing. This dent 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imprint is called brinelling, named after Johann A. Brinell, a Swedish engineer who developed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process of testing for surface hardness by pressing a hard ball with a standard force into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sample material to be tested. Once this imprint is made, the bearing will make noise whenever the roller or ball rolls over the indent. Continued use causes wear to occur on all of the balls or rollers and eventual failure.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While this may take months to fail, the cause of the bearing failure is often overloading of the vehicle. Avoid shock loads and overloading for safety and for longer vehicle life.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07911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Touch the Spring When Checking for Bearing Noise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Wheel bearing noises are often hard to pin down because the noise can be transmitted throughout the vehicle. Whenever diagnosing a possible defective wheel bearing, use one hand to grasp the spring while using the other hand to rotate the wheel. </a:t>
            </a:r>
            <a:r>
              <a:rPr lang="en-US" sz="1200" b="1" i="0" u="sng" strike="noStrike" cap="none" dirty="0">
                <a:solidFill>
                  <a:schemeClr val="dk1"/>
                </a:solidFill>
                <a:latin typeface="Arial"/>
                <a:ea typeface="Arial"/>
                <a:cs typeface="Arial"/>
                <a:sym typeface="Arial"/>
              </a:rPr>
              <a:t>The roughness of a defective wheel bearing is easily detected by feeling a vibration in the coil spring.</a:t>
            </a:r>
            <a:r>
              <a:rPr lang="en-US" sz="1200" b="0" i="0" u="none" strike="noStrike" cap="none" dirty="0">
                <a:solidFill>
                  <a:schemeClr val="dk1"/>
                </a:solidFill>
                <a:latin typeface="Arial"/>
                <a:ea typeface="Arial"/>
                <a:cs typeface="Arial"/>
                <a:sym typeface="Arial"/>
              </a:rPr>
              <a:t> FIGURE</a:t>
            </a:r>
            <a:r>
              <a:rPr lang="en-US" sz="1200" b="0" i="0" u="none" strike="noStrike" cap="none" baseline="0" dirty="0">
                <a:solidFill>
                  <a:schemeClr val="dk1"/>
                </a:solidFill>
                <a:latin typeface="Arial"/>
                <a:ea typeface="Arial"/>
                <a:cs typeface="Arial"/>
                <a:sym typeface="Arial"/>
              </a:rPr>
              <a:t> 9</a:t>
            </a:r>
            <a:r>
              <a:rPr lang="en-US" sz="1200" b="0" i="0" u="none" strike="noStrike" cap="none" dirty="0">
                <a:solidFill>
                  <a:schemeClr val="dk1"/>
                </a:solidFill>
                <a:latin typeface="Arial"/>
                <a:ea typeface="Arial"/>
                <a:cs typeface="Arial"/>
                <a:sym typeface="Arial"/>
              </a:rPr>
              <a:t>7–36.</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72254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Double-Check the Bearing Part Number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Most wheel bearing/hub assemblies include the tone wheel (reluctor ring), which is used by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wheel speed sensor for use by the electronic brake control unit for electronic stability control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and antilock brake operation. The number of notches or teeth on the bearing hub can and do vary. If the incorrect bearing is installed, it can cause the amber ABS warning lamp to come on and a wheel speed sensor diagnostic trouble code to be set. FIGURE 97–37.</a:t>
            </a:r>
          </a:p>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CASE STUDY: The Noisy Toyota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customer complained that a noise was heard from the rear of a Toyota Highlander SUV. During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test drive, the service technician did notice a slight noise and thought it might be due to a tire.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Driving over various types of road surfaces did not change the level or the pitch (frequency) of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noise indicating that the noise was due to a bearing rather than a tire. As a double check that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tire was not the issue, the technician rotated tires placing the front tires in the rear and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rear tires on the front. Another test drive resulted in the same results. The technician then recommended that the right rear wheel bearing (bearing hub assembly) be replaced and the customer agreed to the estimate.  When the hub bearing was removed and checked for any roughness, the technician did not feel or hear any noise from the old bearing. However, once the new bearing was replaced, the noise was gone during a test drive.</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Complaint—Customer complained of a noise from the right rear of the SUV.</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Cause—Defective wheel bearing.</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Correction—Replacing the right rear bearing/hub assembly fixed the noise concern.</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974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66958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8459926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16726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79872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05383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90125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8500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49729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68026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20061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47247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359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3437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lIns="0" tIns="45720" rIns="0" bIns="45720"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639290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1894844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notesSlide" Target="../notesSlides/notesSlide79.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7.png"/><Relationship Id="rId4" Type="http://schemas.openxmlformats.org/officeDocument/2006/relationships/notesSlide" Target="../notesSlides/notesSlide80.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8.png"/><Relationship Id="rId4" Type="http://schemas.openxmlformats.org/officeDocument/2006/relationships/notesSlide" Target="../notesSlides/notesSlide81.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9.png"/><Relationship Id="rId4"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0.png"/><Relationship Id="rId4" Type="http://schemas.openxmlformats.org/officeDocument/2006/relationships/notesSlide" Target="../notesSlides/notesSlide83.xml"/></Relationships>
</file>

<file path=ppt/slides/_rels/slide86.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62.sv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97</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Wheel Bearings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97.4 Roller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9002" y="990600"/>
            <a:ext cx="5137798" cy="36526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71156" cy="830997"/>
          </a:xfrm>
        </p:spPr>
        <p:txBody>
          <a:bodyPr/>
          <a:lstStyle/>
          <a:p>
            <a:r>
              <a:rPr lang="en-US" sz="2400" dirty="0"/>
              <a:t>Roller bearing line contact</a:t>
            </a:r>
          </a:p>
        </p:txBody>
      </p:sp>
    </p:spTree>
    <p:extLst>
      <p:ext uri="{BB962C8B-B14F-4D97-AF65-F5344CB8AC3E}">
        <p14:creationId xmlns:p14="http://schemas.microsoft.com/office/powerpoint/2010/main" val="108653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97.5 Tapered Roller Bearing</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83675" cy="3416320"/>
          </a:xfrm>
        </p:spPr>
        <p:txBody>
          <a:bodyPr/>
          <a:lstStyle/>
          <a:p>
            <a:r>
              <a:rPr lang="en-US" sz="2400" dirty="0"/>
              <a:t>A tapered roller bearing will support a radial load and an axial load in only one direction</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3865" y="990599"/>
            <a:ext cx="4482935" cy="5248315"/>
          </a:xfrm>
        </p:spPr>
      </p:pic>
    </p:spTree>
    <p:extLst>
      <p:ext uri="{BB962C8B-B14F-4D97-AF65-F5344CB8AC3E}">
        <p14:creationId xmlns:p14="http://schemas.microsoft.com/office/powerpoint/2010/main" val="1329060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97.6 Front Wheel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5101" y="1053150"/>
            <a:ext cx="4989637" cy="40379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22418" cy="4524315"/>
          </a:xfrm>
        </p:spPr>
        <p:txBody>
          <a:bodyPr/>
          <a:lstStyle/>
          <a:p>
            <a:r>
              <a:rPr lang="en-US" sz="2400" dirty="0"/>
              <a:t>A cross-sectional view of a typical front wheel bearing showing the larger tapered roller bearing with grease seal on the right and the smaller outer tapered roller bearing on the left.</a:t>
            </a:r>
          </a:p>
        </p:txBody>
      </p:sp>
    </p:spTree>
    <p:extLst>
      <p:ext uri="{BB962C8B-B14F-4D97-AF65-F5344CB8AC3E}">
        <p14:creationId xmlns:p14="http://schemas.microsoft.com/office/powerpoint/2010/main" val="3988185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97.7 Non-Drive Hub</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53082" y="1027947"/>
            <a:ext cx="4941656" cy="40546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785652"/>
          </a:xfrm>
        </p:spPr>
        <p:txBody>
          <a:bodyPr/>
          <a:lstStyle/>
          <a:p>
            <a:r>
              <a:rPr lang="en-US" sz="2400" dirty="0"/>
              <a:t>Non-drive-wheel hub with inner and outer tapered roller bearings. By angling the inner and outer in opposite directions, axial (thrust) loads are supported in both directions</a:t>
            </a:r>
          </a:p>
        </p:txBody>
      </p:sp>
    </p:spTree>
    <p:extLst>
      <p:ext uri="{BB962C8B-B14F-4D97-AF65-F5344CB8AC3E}">
        <p14:creationId xmlns:p14="http://schemas.microsoft.com/office/powerpoint/2010/main" val="2759365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97.8a Sealed Ball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29270" y="1021814"/>
            <a:ext cx="4057530" cy="37544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785652"/>
          </a:xfrm>
        </p:spPr>
        <p:txBody>
          <a:bodyPr/>
          <a:lstStyle/>
          <a:p>
            <a:r>
              <a:rPr lang="en-US" sz="2400" dirty="0"/>
              <a:t>(a) Non-drive-wheel hub with inner and outer tapered roller bearings. By angling the inner and outer in opposite directions, axial (thrust) loads are supported in both directions</a:t>
            </a:r>
          </a:p>
        </p:txBody>
      </p:sp>
    </p:spTree>
    <p:extLst>
      <p:ext uri="{BB962C8B-B14F-4D97-AF65-F5344CB8AC3E}">
        <p14:creationId xmlns:p14="http://schemas.microsoft.com/office/powerpoint/2010/main" val="377437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97.8 (b) Tapered Roller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50722" y="990599"/>
            <a:ext cx="5069762" cy="43896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200329"/>
          </a:xfrm>
        </p:spPr>
        <p:txBody>
          <a:bodyPr/>
          <a:lstStyle/>
          <a:p>
            <a:r>
              <a:rPr lang="en-US" sz="2400" dirty="0"/>
              <a:t>(b) A type using tapered roller bearings</a:t>
            </a:r>
          </a:p>
        </p:txBody>
      </p:sp>
    </p:spTree>
    <p:extLst>
      <p:ext uri="{BB962C8B-B14F-4D97-AF65-F5344CB8AC3E}">
        <p14:creationId xmlns:p14="http://schemas.microsoft.com/office/powerpoint/2010/main" val="3962697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97.9 Serviced as a Unit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13861" y="990600"/>
            <a:ext cx="4672940" cy="41974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046988"/>
          </a:xfrm>
        </p:spPr>
        <p:txBody>
          <a:bodyPr/>
          <a:lstStyle/>
          <a:p>
            <a:r>
              <a:rPr lang="en-US" sz="2400" dirty="0"/>
              <a:t>Sealed bearing and hub assemblies are serviced as a complete unit as shown. This hub assembly includes the wheel speed sensor</a:t>
            </a:r>
          </a:p>
        </p:txBody>
      </p:sp>
    </p:spTree>
    <p:extLst>
      <p:ext uri="{BB962C8B-B14F-4D97-AF65-F5344CB8AC3E}">
        <p14:creationId xmlns:p14="http://schemas.microsoft.com/office/powerpoint/2010/main" val="3333592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Do Different Grease Colors Mean?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643254"/>
            <a:ext cx="7410450" cy="4131900"/>
          </a:xfrm>
        </p:spPr>
        <p:txBody>
          <a:bodyPr/>
          <a:lstStyle/>
          <a:p>
            <a:r>
              <a:rPr lang="en-US" sz="1800" b="1" dirty="0"/>
              <a:t>What Do Different Grease Colors Mean? </a:t>
            </a:r>
            <a:r>
              <a:rPr lang="en-US" sz="1800" dirty="0"/>
              <a:t>Nothing. According to grease manufacturers, grease is colored for identification, marketing, and for consistency of color reasons. Identification. The color is often used to distinguish one type of grease from another within same company. The blue grease from one company may be totally different from the blue grease produced or marketed by another company. Marketing. According to grease manufacturers, customers tend to be attracted to a particular color of grease and associate that color with quality. Consistency of color. All greases are produced in batches, and the color of the finished product often varies from one batch to another. By adding color to the grease, the color can be made consistent. Always use the grease recommended for the service being performed.</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208928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352"/>
            <a:ext cx="8229600" cy="646331"/>
          </a:xfrm>
        </p:spPr>
        <p:txBody>
          <a:bodyPr>
            <a:spAutoFit/>
          </a:bodyPr>
          <a:lstStyle/>
          <a:p>
            <a:r>
              <a:rPr lang="en-US" dirty="0"/>
              <a:t>Question 1: ?</a:t>
            </a:r>
          </a:p>
        </p:txBody>
      </p:sp>
      <p:sp>
        <p:nvSpPr>
          <p:cNvPr id="4" name="Content Placeholder 3"/>
          <p:cNvSpPr>
            <a:spLocks noGrp="1"/>
          </p:cNvSpPr>
          <p:nvPr>
            <p:ph idx="4294967295"/>
          </p:nvPr>
        </p:nvSpPr>
        <p:spPr>
          <a:xfrm>
            <a:off x="457200" y="1000799"/>
            <a:ext cx="8229600" cy="830997"/>
          </a:xfrm>
          <a:prstGeom prst="rect">
            <a:avLst/>
          </a:prstGeom>
        </p:spPr>
        <p:txBody>
          <a:bodyPr>
            <a:spAutoFit/>
          </a:bodyPr>
          <a:lstStyle/>
          <a:p>
            <a:pPr marL="0" indent="0">
              <a:buNone/>
            </a:pPr>
            <a:r>
              <a:rPr lang="en-IN" sz="2400" dirty="0"/>
              <a:t>What are the three most common types of antifriction bearings?</a:t>
            </a:r>
          </a:p>
        </p:txBody>
      </p:sp>
    </p:spTree>
    <p:extLst>
      <p:ext uri="{BB962C8B-B14F-4D97-AF65-F5344CB8AC3E}">
        <p14:creationId xmlns:p14="http://schemas.microsoft.com/office/powerpoint/2010/main" val="2434522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352"/>
            <a:ext cx="8229600" cy="646331"/>
          </a:xfrm>
        </p:spPr>
        <p:txBody>
          <a:bodyPr>
            <a:spAutoFit/>
          </a:bodyPr>
          <a:lstStyle/>
          <a:p>
            <a:r>
              <a:rPr lang="en-US" dirty="0"/>
              <a:t>Answer 1</a:t>
            </a:r>
            <a:endParaRPr lang="en-US" sz="2800" dirty="0"/>
          </a:p>
        </p:txBody>
      </p:sp>
      <p:sp>
        <p:nvSpPr>
          <p:cNvPr id="4" name="Content Placeholder 3"/>
          <p:cNvSpPr>
            <a:spLocks noGrp="1"/>
          </p:cNvSpPr>
          <p:nvPr>
            <p:ph idx="4294967295"/>
          </p:nvPr>
        </p:nvSpPr>
        <p:spPr>
          <a:xfrm>
            <a:off x="457200" y="1000800"/>
            <a:ext cx="8229600" cy="461665"/>
          </a:xfrm>
          <a:prstGeom prst="rect">
            <a:avLst/>
          </a:prstGeom>
        </p:spPr>
        <p:txBody>
          <a:bodyPr>
            <a:spAutoFit/>
          </a:bodyPr>
          <a:lstStyle/>
          <a:p>
            <a:pPr marL="0" indent="0">
              <a:buNone/>
            </a:pPr>
            <a:r>
              <a:rPr lang="en-US" sz="2400" dirty="0"/>
              <a:t>Ball, roller, and tapered-roller.</a:t>
            </a:r>
          </a:p>
        </p:txBody>
      </p:sp>
    </p:spTree>
    <p:extLst>
      <p:ext uri="{BB962C8B-B14F-4D97-AF65-F5344CB8AC3E}">
        <p14:creationId xmlns:p14="http://schemas.microsoft.com/office/powerpoint/2010/main" val="1485027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3722"/>
            <a:ext cx="8229600" cy="646331"/>
          </a:xfrm>
        </p:spPr>
        <p:txBody>
          <a:bodyPr lIns="0" rIns="0" anchor="t" anchorCtr="0">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1000799"/>
            <a:ext cx="8229600" cy="2708434"/>
          </a:xfrm>
          <a:prstGeom prst="rect">
            <a:avLst/>
          </a:prstGeom>
        </p:spPr>
        <p:txBody>
          <a:bodyPr lIns="0" rIns="91440" anchor="t" anchorCtr="0">
            <a:spAutoFit/>
          </a:bodyPr>
          <a:lstStyle/>
          <a:p>
            <a:pPr marL="866775" indent="-866775">
              <a:buNone/>
            </a:pPr>
            <a:r>
              <a:rPr lang="en-US" sz="2400" b="1" dirty="0">
                <a:solidFill>
                  <a:srgbClr val="007FA3"/>
                </a:solidFill>
              </a:rPr>
              <a:t>97.1</a:t>
            </a:r>
            <a:r>
              <a:rPr lang="en-US" sz="2400" dirty="0"/>
              <a:t> Describe the types of antifriction bearings.</a:t>
            </a:r>
          </a:p>
          <a:p>
            <a:pPr marL="866775" indent="-866775">
              <a:buNone/>
            </a:pPr>
            <a:r>
              <a:rPr lang="en-US" sz="2400" b="1" dirty="0">
                <a:solidFill>
                  <a:srgbClr val="007FA3"/>
                </a:solidFill>
              </a:rPr>
              <a:t>97.2 </a:t>
            </a:r>
            <a:r>
              <a:rPr lang="en-US" sz="2400" dirty="0"/>
              <a:t>Discuss bearing greases.</a:t>
            </a:r>
          </a:p>
          <a:p>
            <a:pPr marL="866775" indent="-866775">
              <a:buNone/>
            </a:pPr>
            <a:r>
              <a:rPr lang="en-US" sz="2400" b="1" dirty="0">
                <a:solidFill>
                  <a:srgbClr val="007FA3"/>
                </a:solidFill>
              </a:rPr>
              <a:t>97.3 </a:t>
            </a:r>
            <a:r>
              <a:rPr lang="en-US" sz="2400" dirty="0"/>
              <a:t>Discuss types of seals.</a:t>
            </a:r>
          </a:p>
          <a:p>
            <a:pPr marL="866775" indent="-866775">
              <a:buNone/>
            </a:pPr>
            <a:r>
              <a:rPr lang="en-US" sz="2400" b="1" dirty="0">
                <a:solidFill>
                  <a:srgbClr val="007FA3"/>
                </a:solidFill>
              </a:rPr>
              <a:t>97.4 </a:t>
            </a:r>
            <a:r>
              <a:rPr lang="en-US" sz="2400" dirty="0"/>
              <a:t>Explain the diagnosis of defective wheel bearings.</a:t>
            </a:r>
          </a:p>
          <a:p>
            <a:pPr marL="866775" indent="-866775">
              <a:buNone/>
            </a:pPr>
            <a:r>
              <a:rPr lang="en-US" sz="2400" b="1" dirty="0">
                <a:solidFill>
                  <a:srgbClr val="007FA3"/>
                </a:solidFill>
              </a:rPr>
              <a:t>97.5 </a:t>
            </a:r>
            <a:r>
              <a:rPr lang="en-US" sz="2400" dirty="0"/>
              <a:t>Describe wheel bearing service.</a:t>
            </a:r>
          </a:p>
        </p:txBody>
      </p:sp>
    </p:spTree>
    <p:extLst>
      <p:ext uri="{BB962C8B-B14F-4D97-AF65-F5344CB8AC3E}">
        <p14:creationId xmlns:p14="http://schemas.microsoft.com/office/powerpoint/2010/main" val="1896102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352"/>
            <a:ext cx="8229600" cy="646331"/>
          </a:xfrm>
        </p:spPr>
        <p:txBody>
          <a:bodyPr>
            <a:spAutoFit/>
          </a:bodyPr>
          <a:lstStyle/>
          <a:p>
            <a:r>
              <a:rPr lang="en-IN" dirty="0"/>
              <a:t>Bearing Greases </a:t>
            </a:r>
            <a:r>
              <a:rPr lang="en-IN" sz="2800" dirty="0"/>
              <a:t>(1 of 3)</a:t>
            </a:r>
            <a:endParaRPr lang="en-US" sz="2800" dirty="0"/>
          </a:p>
        </p:txBody>
      </p:sp>
      <p:sp>
        <p:nvSpPr>
          <p:cNvPr id="4" name="Content Placeholder 3"/>
          <p:cNvSpPr>
            <a:spLocks noGrp="1"/>
          </p:cNvSpPr>
          <p:nvPr>
            <p:ph idx="4294967295"/>
          </p:nvPr>
        </p:nvSpPr>
        <p:spPr>
          <a:xfrm>
            <a:off x="457200" y="1000800"/>
            <a:ext cx="8229600" cy="4263925"/>
          </a:xfrm>
          <a:prstGeom prst="rect">
            <a:avLst/>
          </a:prstGeom>
        </p:spPr>
        <p:txBody>
          <a:bodyPr>
            <a:noAutofit/>
          </a:bodyPr>
          <a:lstStyle/>
          <a:p>
            <a:r>
              <a:rPr lang="en-IN" sz="2400" dirty="0"/>
              <a:t>Definition of Grease</a:t>
            </a:r>
          </a:p>
          <a:p>
            <a:pPr lvl="1"/>
            <a:r>
              <a:rPr lang="en-IN" sz="2400" dirty="0"/>
              <a:t>Grease is oil with a thickening agent to allow it to be installed in places where a liquid lubricant would not stay.</a:t>
            </a:r>
          </a:p>
          <a:p>
            <a:r>
              <a:rPr lang="en-IN" sz="2400" dirty="0"/>
              <a:t>Grease Additives</a:t>
            </a:r>
          </a:p>
          <a:p>
            <a:pPr lvl="1"/>
            <a:r>
              <a:rPr lang="en-IN" sz="2400" dirty="0"/>
              <a:t>Antioxidants</a:t>
            </a:r>
          </a:p>
          <a:p>
            <a:pPr lvl="1"/>
            <a:r>
              <a:rPr lang="en-IN" sz="2400" dirty="0"/>
              <a:t>Antiwear agents</a:t>
            </a:r>
          </a:p>
          <a:p>
            <a:pPr lvl="1"/>
            <a:r>
              <a:rPr lang="en-IN" sz="2400" dirty="0"/>
              <a:t>Rust inhibitors</a:t>
            </a:r>
          </a:p>
          <a:p>
            <a:pPr lvl="1"/>
            <a:r>
              <a:rPr lang="en-IN" sz="2400" dirty="0"/>
              <a:t>Extreme pressure (</a:t>
            </a:r>
            <a:r>
              <a:rPr lang="en-IN" sz="2400" spc="-300" dirty="0"/>
              <a:t>E </a:t>
            </a:r>
            <a:r>
              <a:rPr lang="en-IN" sz="2400" dirty="0"/>
              <a:t>P) additives such as sulfurized fatty oil or chlorine</a:t>
            </a:r>
          </a:p>
        </p:txBody>
      </p:sp>
    </p:spTree>
    <p:extLst>
      <p:ext uri="{BB962C8B-B14F-4D97-AF65-F5344CB8AC3E}">
        <p14:creationId xmlns:p14="http://schemas.microsoft.com/office/powerpoint/2010/main" val="2145568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352"/>
            <a:ext cx="8229600" cy="646331"/>
          </a:xfrm>
        </p:spPr>
        <p:txBody>
          <a:bodyPr>
            <a:spAutoFit/>
          </a:bodyPr>
          <a:lstStyle/>
          <a:p>
            <a:r>
              <a:rPr lang="en-IN" dirty="0"/>
              <a:t>Bearing Greases </a:t>
            </a:r>
            <a:r>
              <a:rPr lang="en-IN" sz="2800" dirty="0"/>
              <a:t>(2 of 3)</a:t>
            </a:r>
            <a:endParaRPr lang="en-US" sz="2800" dirty="0"/>
          </a:p>
        </p:txBody>
      </p:sp>
      <p:sp>
        <p:nvSpPr>
          <p:cNvPr id="4" name="Content Placeholder 3"/>
          <p:cNvSpPr>
            <a:spLocks noGrp="1"/>
          </p:cNvSpPr>
          <p:nvPr>
            <p:ph idx="4294967295"/>
          </p:nvPr>
        </p:nvSpPr>
        <p:spPr>
          <a:xfrm>
            <a:off x="457200" y="988925"/>
            <a:ext cx="8229600" cy="2985433"/>
          </a:xfrm>
          <a:prstGeom prst="rect">
            <a:avLst/>
          </a:prstGeom>
        </p:spPr>
        <p:txBody>
          <a:bodyPr>
            <a:spAutoFit/>
          </a:bodyPr>
          <a:lstStyle/>
          <a:p>
            <a:r>
              <a:rPr lang="en-IN" sz="2400" spc="-300" dirty="0"/>
              <a:t>N L G </a:t>
            </a:r>
            <a:r>
              <a:rPr lang="en-IN" sz="2400" dirty="0"/>
              <a:t>I Classification</a:t>
            </a:r>
          </a:p>
          <a:p>
            <a:pPr lvl="1"/>
            <a:r>
              <a:rPr lang="en-IN" sz="2400" dirty="0"/>
              <a:t>National Lubricating Grease Institute (</a:t>
            </a:r>
            <a:r>
              <a:rPr lang="en-IN" sz="2400" spc="-300" dirty="0"/>
              <a:t>N L G </a:t>
            </a:r>
            <a:r>
              <a:rPr lang="en-IN" sz="2400" dirty="0"/>
              <a:t>I) </a:t>
            </a:r>
          </a:p>
          <a:p>
            <a:pPr lvl="1"/>
            <a:r>
              <a:rPr lang="en-IN" sz="2400" dirty="0"/>
              <a:t>Uses penetration test as a guide to assign grease a number.</a:t>
            </a:r>
          </a:p>
          <a:p>
            <a:pPr lvl="1"/>
            <a:r>
              <a:rPr lang="en-IN" sz="2400" dirty="0"/>
              <a:t>Low numbers are very fluid and higher numbers are more firm or hard.</a:t>
            </a:r>
          </a:p>
          <a:p>
            <a:pPr lvl="1"/>
            <a:r>
              <a:rPr lang="en-IN" sz="2400" dirty="0"/>
              <a:t>Number 2 grease most commonly used.</a:t>
            </a:r>
          </a:p>
        </p:txBody>
      </p:sp>
    </p:spTree>
    <p:extLst>
      <p:ext uri="{BB962C8B-B14F-4D97-AF65-F5344CB8AC3E}">
        <p14:creationId xmlns:p14="http://schemas.microsoft.com/office/powerpoint/2010/main" val="3246076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352"/>
            <a:ext cx="8229600" cy="646331"/>
          </a:xfrm>
        </p:spPr>
        <p:txBody>
          <a:bodyPr>
            <a:spAutoFit/>
          </a:bodyPr>
          <a:lstStyle/>
          <a:p>
            <a:r>
              <a:rPr lang="en-IN" dirty="0"/>
              <a:t>Bearing Greases </a:t>
            </a:r>
            <a:r>
              <a:rPr lang="en-IN" sz="2800" dirty="0"/>
              <a:t>(3 of 3)</a:t>
            </a:r>
            <a:endParaRPr lang="en-US" sz="2800" dirty="0"/>
          </a:p>
        </p:txBody>
      </p:sp>
      <p:sp>
        <p:nvSpPr>
          <p:cNvPr id="4" name="Content Placeholder 3"/>
          <p:cNvSpPr>
            <a:spLocks noGrp="1"/>
          </p:cNvSpPr>
          <p:nvPr>
            <p:ph idx="4294967295"/>
          </p:nvPr>
        </p:nvSpPr>
        <p:spPr>
          <a:xfrm>
            <a:off x="457200" y="1000800"/>
            <a:ext cx="8229600" cy="3959125"/>
          </a:xfrm>
          <a:prstGeom prst="rect">
            <a:avLst/>
          </a:prstGeom>
        </p:spPr>
        <p:txBody>
          <a:bodyPr>
            <a:spAutoFit/>
          </a:bodyPr>
          <a:lstStyle/>
          <a:p>
            <a:r>
              <a:rPr lang="en-IN" sz="2400" dirty="0"/>
              <a:t>Grease is also classified according to quality.</a:t>
            </a:r>
          </a:p>
          <a:p>
            <a:pPr lvl="1"/>
            <a:r>
              <a:rPr lang="en-IN" sz="2400" spc="-300" dirty="0"/>
              <a:t>G </a:t>
            </a:r>
            <a:r>
              <a:rPr lang="en-IN" sz="2400" dirty="0"/>
              <a:t>A—mild duty</a:t>
            </a:r>
          </a:p>
          <a:p>
            <a:pPr lvl="1"/>
            <a:r>
              <a:rPr lang="en-IN" sz="2400" spc="-300" dirty="0"/>
              <a:t>G </a:t>
            </a:r>
            <a:r>
              <a:rPr lang="en-IN" sz="2400" dirty="0"/>
              <a:t>B—moderate duty</a:t>
            </a:r>
          </a:p>
          <a:p>
            <a:pPr lvl="1"/>
            <a:r>
              <a:rPr lang="en-IN" sz="2400" spc="-300" dirty="0"/>
              <a:t>G </a:t>
            </a:r>
            <a:r>
              <a:rPr lang="en-IN" sz="2400" dirty="0"/>
              <a:t>C—severe duty, high temperature</a:t>
            </a:r>
          </a:p>
          <a:p>
            <a:r>
              <a:rPr lang="en-IN" sz="2400" dirty="0"/>
              <a:t>Chassis grease, such as is used to lubricate steering and suspension components, includes the following classifications:</a:t>
            </a:r>
          </a:p>
          <a:p>
            <a:pPr lvl="1"/>
            <a:r>
              <a:rPr lang="en-IN" sz="2400" spc="-250" dirty="0"/>
              <a:t>L </a:t>
            </a:r>
            <a:r>
              <a:rPr lang="en-IN" sz="2400" dirty="0"/>
              <a:t>A—mild duty (frequent relubrication)</a:t>
            </a:r>
          </a:p>
          <a:p>
            <a:pPr lvl="1"/>
            <a:r>
              <a:rPr lang="en-IN" sz="2400" spc="-300" dirty="0"/>
              <a:t>L </a:t>
            </a:r>
            <a:r>
              <a:rPr lang="en-IN" sz="2400" dirty="0"/>
              <a:t>B—high loads (infrequent relubrication)</a:t>
            </a:r>
          </a:p>
        </p:txBody>
      </p:sp>
    </p:spTree>
    <p:extLst>
      <p:ext uri="{BB962C8B-B14F-4D97-AF65-F5344CB8AC3E}">
        <p14:creationId xmlns:p14="http://schemas.microsoft.com/office/powerpoint/2010/main" val="2729616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352"/>
            <a:ext cx="8229600" cy="646331"/>
          </a:xfrm>
        </p:spPr>
        <p:txBody>
          <a:bodyPr>
            <a:spAutoFit/>
          </a:bodyPr>
          <a:lstStyle/>
          <a:p>
            <a:r>
              <a:rPr lang="en-US" dirty="0"/>
              <a:t>Question 2: ?</a:t>
            </a:r>
          </a:p>
        </p:txBody>
      </p:sp>
      <p:sp>
        <p:nvSpPr>
          <p:cNvPr id="4" name="Content Placeholder 3"/>
          <p:cNvSpPr>
            <a:spLocks noGrp="1"/>
          </p:cNvSpPr>
          <p:nvPr>
            <p:ph idx="4294967295"/>
          </p:nvPr>
        </p:nvSpPr>
        <p:spPr>
          <a:xfrm>
            <a:off x="457200" y="1000800"/>
            <a:ext cx="8229600" cy="461665"/>
          </a:xfrm>
          <a:prstGeom prst="rect">
            <a:avLst/>
          </a:prstGeom>
        </p:spPr>
        <p:txBody>
          <a:bodyPr>
            <a:spAutoFit/>
          </a:bodyPr>
          <a:lstStyle/>
          <a:p>
            <a:pPr marL="0" indent="0">
              <a:buNone/>
            </a:pPr>
            <a:r>
              <a:rPr lang="en-IN" sz="2400" dirty="0"/>
              <a:t>What are the two ways wheel bearing grease is classified?</a:t>
            </a:r>
          </a:p>
        </p:txBody>
      </p:sp>
    </p:spTree>
    <p:extLst>
      <p:ext uri="{BB962C8B-B14F-4D97-AF65-F5344CB8AC3E}">
        <p14:creationId xmlns:p14="http://schemas.microsoft.com/office/powerpoint/2010/main" val="2397261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352"/>
            <a:ext cx="8229600" cy="646331"/>
          </a:xfrm>
        </p:spPr>
        <p:txBody>
          <a:bodyPr>
            <a:spAutoFit/>
          </a:bodyPr>
          <a:lstStyle/>
          <a:p>
            <a:r>
              <a:rPr lang="en-US" dirty="0"/>
              <a:t>Answer 2</a:t>
            </a:r>
          </a:p>
        </p:txBody>
      </p:sp>
      <p:sp>
        <p:nvSpPr>
          <p:cNvPr id="4" name="Content Placeholder 3"/>
          <p:cNvSpPr>
            <a:spLocks noGrp="1"/>
          </p:cNvSpPr>
          <p:nvPr>
            <p:ph idx="4294967295"/>
          </p:nvPr>
        </p:nvSpPr>
        <p:spPr>
          <a:xfrm>
            <a:off x="457200" y="1000800"/>
            <a:ext cx="8229600" cy="461665"/>
          </a:xfrm>
          <a:prstGeom prst="rect">
            <a:avLst/>
          </a:prstGeom>
        </p:spPr>
        <p:txBody>
          <a:bodyPr>
            <a:spAutoFit/>
          </a:bodyPr>
          <a:lstStyle/>
          <a:p>
            <a:pPr marL="0" indent="0">
              <a:buNone/>
            </a:pPr>
            <a:r>
              <a:rPr lang="en-US" sz="2400" dirty="0"/>
              <a:t>Hardness and quality.</a:t>
            </a:r>
          </a:p>
        </p:txBody>
      </p:sp>
    </p:spTree>
    <p:extLst>
      <p:ext uri="{BB962C8B-B14F-4D97-AF65-F5344CB8AC3E}">
        <p14:creationId xmlns:p14="http://schemas.microsoft.com/office/powerpoint/2010/main" val="487974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352"/>
            <a:ext cx="8229600" cy="646331"/>
          </a:xfrm>
        </p:spPr>
        <p:txBody>
          <a:bodyPr>
            <a:spAutoFit/>
          </a:bodyPr>
          <a:lstStyle/>
          <a:p>
            <a:r>
              <a:rPr lang="en-US" dirty="0"/>
              <a:t>Seals</a:t>
            </a:r>
            <a:endParaRPr lang="en-US" sz="2800" dirty="0"/>
          </a:p>
        </p:txBody>
      </p:sp>
      <p:sp>
        <p:nvSpPr>
          <p:cNvPr id="4" name="Content Placeholder 3"/>
          <p:cNvSpPr>
            <a:spLocks noGrp="1"/>
          </p:cNvSpPr>
          <p:nvPr>
            <p:ph idx="4294967295"/>
          </p:nvPr>
        </p:nvSpPr>
        <p:spPr>
          <a:xfrm>
            <a:off x="457200" y="1000800"/>
            <a:ext cx="8229600" cy="3547125"/>
          </a:xfrm>
          <a:prstGeom prst="rect">
            <a:avLst/>
          </a:prstGeom>
        </p:spPr>
        <p:txBody>
          <a:bodyPr>
            <a:spAutoFit/>
          </a:bodyPr>
          <a:lstStyle/>
          <a:p>
            <a:r>
              <a:rPr lang="en-IN" sz="2400" dirty="0"/>
              <a:t>Purpose and Function</a:t>
            </a:r>
          </a:p>
          <a:p>
            <a:pPr lvl="1"/>
            <a:r>
              <a:rPr lang="en-IN" sz="2400" dirty="0"/>
              <a:t>Seals are used in all vehicles to keep lubricant</a:t>
            </a:r>
          </a:p>
          <a:p>
            <a:pPr lvl="1"/>
            <a:r>
              <a:rPr lang="en-IN" sz="2400" dirty="0"/>
              <a:t>Such as grease, from leaking out and to prevent dirt, dust, or water from getting into bearing or lubricant.</a:t>
            </a:r>
          </a:p>
          <a:p>
            <a:r>
              <a:rPr lang="en-IN" sz="2400" dirty="0"/>
              <a:t>Types of Seals</a:t>
            </a:r>
          </a:p>
          <a:p>
            <a:pPr lvl="1"/>
            <a:r>
              <a:rPr lang="en-IN" sz="2400" dirty="0"/>
              <a:t>Static seals used between 2 surfaces that do not move.</a:t>
            </a:r>
          </a:p>
          <a:p>
            <a:pPr lvl="1"/>
            <a:r>
              <a:rPr lang="en-IN" sz="2400" dirty="0"/>
              <a:t>Dynamic seals are used to seal between 2 surfaces that move.</a:t>
            </a:r>
          </a:p>
        </p:txBody>
      </p:sp>
    </p:spTree>
    <p:extLst>
      <p:ext uri="{BB962C8B-B14F-4D97-AF65-F5344CB8AC3E}">
        <p14:creationId xmlns:p14="http://schemas.microsoft.com/office/powerpoint/2010/main" val="111278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97.10 Lip Seal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97602" y="990599"/>
            <a:ext cx="4689198" cy="33795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830997"/>
          </a:xfrm>
        </p:spPr>
        <p:txBody>
          <a:bodyPr/>
          <a:lstStyle/>
          <a:p>
            <a:r>
              <a:rPr lang="en-US" sz="2400" dirty="0"/>
              <a:t>Typical lip seal with a garter spring</a:t>
            </a:r>
          </a:p>
        </p:txBody>
      </p:sp>
    </p:spTree>
    <p:extLst>
      <p:ext uri="{BB962C8B-B14F-4D97-AF65-F5344CB8AC3E}">
        <p14:creationId xmlns:p14="http://schemas.microsoft.com/office/powerpoint/2010/main" val="2853520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97.11 Garter Spring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55253" y="990600"/>
            <a:ext cx="4831547" cy="51608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51166" cy="1938992"/>
          </a:xfrm>
        </p:spPr>
        <p:txBody>
          <a:bodyPr/>
          <a:lstStyle/>
          <a:p>
            <a:r>
              <a:rPr lang="en-US" sz="2400" dirty="0"/>
              <a:t>A garter spring helps hold the sharp lip edge of the seal tight against the shaft</a:t>
            </a:r>
          </a:p>
        </p:txBody>
      </p:sp>
    </p:spTree>
    <p:extLst>
      <p:ext uri="{BB962C8B-B14F-4D97-AF65-F5344CB8AC3E}">
        <p14:creationId xmlns:p14="http://schemas.microsoft.com/office/powerpoint/2010/main" val="1661074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725"/>
            <a:ext cx="8229600" cy="646331"/>
          </a:xfrm>
        </p:spPr>
        <p:txBody>
          <a:bodyPr>
            <a:spAutoFit/>
          </a:bodyPr>
          <a:lstStyle/>
          <a:p>
            <a:r>
              <a:rPr lang="en-US" dirty="0"/>
              <a:t>Question 3: ?</a:t>
            </a:r>
          </a:p>
        </p:txBody>
      </p:sp>
      <p:sp>
        <p:nvSpPr>
          <p:cNvPr id="4" name="Content Placeholder 3"/>
          <p:cNvSpPr>
            <a:spLocks noGrp="1"/>
          </p:cNvSpPr>
          <p:nvPr>
            <p:ph idx="4294967295"/>
          </p:nvPr>
        </p:nvSpPr>
        <p:spPr>
          <a:xfrm>
            <a:off x="457200" y="997526"/>
            <a:ext cx="8229600" cy="461665"/>
          </a:xfrm>
          <a:prstGeom prst="rect">
            <a:avLst/>
          </a:prstGeom>
        </p:spPr>
        <p:txBody>
          <a:bodyPr>
            <a:spAutoFit/>
          </a:bodyPr>
          <a:lstStyle/>
          <a:p>
            <a:pPr marL="0" indent="0">
              <a:buNone/>
            </a:pPr>
            <a:r>
              <a:rPr lang="en-IN" sz="2400" dirty="0"/>
              <a:t>What are the two types of seals?</a:t>
            </a:r>
          </a:p>
        </p:txBody>
      </p:sp>
    </p:spTree>
    <p:extLst>
      <p:ext uri="{BB962C8B-B14F-4D97-AF65-F5344CB8AC3E}">
        <p14:creationId xmlns:p14="http://schemas.microsoft.com/office/powerpoint/2010/main" val="2922278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725"/>
            <a:ext cx="8229600" cy="646331"/>
          </a:xfrm>
        </p:spPr>
        <p:txBody>
          <a:bodyPr>
            <a:spAutoFit/>
          </a:bodyPr>
          <a:lstStyle/>
          <a:p>
            <a:r>
              <a:rPr lang="en-US" dirty="0"/>
              <a:t>Answer 3</a:t>
            </a:r>
          </a:p>
        </p:txBody>
      </p:sp>
      <p:sp>
        <p:nvSpPr>
          <p:cNvPr id="4" name="Content Placeholder 3"/>
          <p:cNvSpPr>
            <a:spLocks noGrp="1"/>
          </p:cNvSpPr>
          <p:nvPr>
            <p:ph idx="4294967295"/>
          </p:nvPr>
        </p:nvSpPr>
        <p:spPr>
          <a:xfrm>
            <a:off x="457200" y="997526"/>
            <a:ext cx="8229600" cy="461665"/>
          </a:xfrm>
          <a:prstGeom prst="rect">
            <a:avLst/>
          </a:prstGeom>
        </p:spPr>
        <p:txBody>
          <a:bodyPr>
            <a:spAutoFit/>
          </a:bodyPr>
          <a:lstStyle/>
          <a:p>
            <a:pPr marL="0" indent="0">
              <a:buNone/>
            </a:pPr>
            <a:r>
              <a:rPr lang="en-US" sz="2400" dirty="0"/>
              <a:t>Static and dynamic.</a:t>
            </a:r>
          </a:p>
        </p:txBody>
      </p:sp>
    </p:spTree>
    <p:extLst>
      <p:ext uri="{BB962C8B-B14F-4D97-AF65-F5344CB8AC3E}">
        <p14:creationId xmlns:p14="http://schemas.microsoft.com/office/powerpoint/2010/main" val="1429941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3722"/>
            <a:ext cx="8229600" cy="646331"/>
          </a:xfrm>
        </p:spPr>
        <p:txBody>
          <a:bodyPr lIns="0" rIns="0" anchor="t" anchorCtr="0">
            <a:sp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457200" y="1000799"/>
            <a:ext cx="8229600" cy="2146742"/>
          </a:xfrm>
          <a:prstGeom prst="rect">
            <a:avLst/>
          </a:prstGeom>
        </p:spPr>
        <p:txBody>
          <a:bodyPr lIns="0" rIns="91440" anchor="t" anchorCtr="0">
            <a:spAutoFit/>
          </a:bodyPr>
          <a:lstStyle/>
          <a:p>
            <a:pPr marL="866775" indent="-866775">
              <a:buNone/>
            </a:pPr>
            <a:r>
              <a:rPr lang="en-US" sz="2400" b="1" dirty="0">
                <a:solidFill>
                  <a:srgbClr val="007FA3"/>
                </a:solidFill>
              </a:rPr>
              <a:t>97.6 </a:t>
            </a:r>
            <a:r>
              <a:rPr lang="en-US" sz="2400" dirty="0"/>
              <a:t>Describe sealed bearing service.</a:t>
            </a:r>
          </a:p>
          <a:p>
            <a:pPr marL="866775" indent="-866775">
              <a:buNone/>
            </a:pPr>
            <a:r>
              <a:rPr lang="en-US" sz="2400" b="1" dirty="0">
                <a:solidFill>
                  <a:srgbClr val="007FA3"/>
                </a:solidFill>
              </a:rPr>
              <a:t>97.7 </a:t>
            </a:r>
            <a:r>
              <a:rPr lang="en-US" sz="2400" dirty="0"/>
              <a:t>Discuss rear drive axle classifications.</a:t>
            </a:r>
          </a:p>
          <a:p>
            <a:pPr marL="866775" indent="-866775">
              <a:buNone/>
            </a:pPr>
            <a:r>
              <a:rPr lang="en-US" sz="2400" b="1" dirty="0">
                <a:solidFill>
                  <a:srgbClr val="007FA3"/>
                </a:solidFill>
              </a:rPr>
              <a:t>97.8 </a:t>
            </a:r>
            <a:r>
              <a:rPr lang="en-US" sz="2400" dirty="0"/>
              <a:t>Describe rear axle bearing and seal replacement.</a:t>
            </a:r>
          </a:p>
          <a:p>
            <a:pPr marL="866775" indent="-866775">
              <a:buNone/>
            </a:pPr>
            <a:r>
              <a:rPr lang="en-US" sz="2400" b="1" dirty="0">
                <a:solidFill>
                  <a:srgbClr val="007FA3"/>
                </a:solidFill>
              </a:rPr>
              <a:t>97.9 </a:t>
            </a:r>
            <a:r>
              <a:rPr lang="en-US" sz="2400" dirty="0"/>
              <a:t>State the reasons for bearing failure.</a:t>
            </a:r>
          </a:p>
        </p:txBody>
      </p:sp>
    </p:spTree>
    <p:extLst>
      <p:ext uri="{BB962C8B-B14F-4D97-AF65-F5344CB8AC3E}">
        <p14:creationId xmlns:p14="http://schemas.microsoft.com/office/powerpoint/2010/main" val="2224963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725"/>
            <a:ext cx="8229600" cy="646331"/>
          </a:xfrm>
        </p:spPr>
        <p:txBody>
          <a:bodyPr>
            <a:spAutoFit/>
          </a:bodyPr>
          <a:lstStyle/>
          <a:p>
            <a:r>
              <a:rPr lang="en-US" dirty="0"/>
              <a:t>Bearing Diagnosis </a:t>
            </a:r>
            <a:r>
              <a:rPr lang="en-US" sz="2800" dirty="0"/>
              <a:t>(1 of 2)</a:t>
            </a:r>
            <a:endParaRPr lang="en-US" dirty="0"/>
          </a:p>
        </p:txBody>
      </p:sp>
      <p:sp>
        <p:nvSpPr>
          <p:cNvPr id="4" name="Content Placeholder 3"/>
          <p:cNvSpPr>
            <a:spLocks noGrp="1"/>
          </p:cNvSpPr>
          <p:nvPr>
            <p:ph idx="4294967295"/>
          </p:nvPr>
        </p:nvSpPr>
        <p:spPr>
          <a:xfrm>
            <a:off x="457200" y="997526"/>
            <a:ext cx="8229600" cy="4170372"/>
          </a:xfrm>
          <a:prstGeom prst="rect">
            <a:avLst/>
          </a:prstGeom>
        </p:spPr>
        <p:txBody>
          <a:bodyPr>
            <a:spAutoFit/>
          </a:bodyPr>
          <a:lstStyle/>
          <a:p>
            <a:r>
              <a:rPr lang="en-IN" sz="2400" dirty="0"/>
              <a:t>Symptoms of Defective Bearing</a:t>
            </a:r>
          </a:p>
          <a:p>
            <a:pPr lvl="1"/>
            <a:r>
              <a:rPr lang="en-IN" sz="2400" dirty="0"/>
              <a:t>Hum, rumbling, or growling noise that increases with vehicle speed</a:t>
            </a:r>
          </a:p>
          <a:p>
            <a:pPr lvl="1"/>
            <a:r>
              <a:rPr lang="en-IN" sz="2400" dirty="0"/>
              <a:t>Roughness felt in steering wheel that changes with speed or cornering</a:t>
            </a:r>
          </a:p>
          <a:p>
            <a:pPr lvl="1"/>
            <a:r>
              <a:rPr lang="en-IN" sz="2400" dirty="0"/>
              <a:t>Looseness or excessive play in steering wheel, especially while driving over rough road surfaces</a:t>
            </a:r>
          </a:p>
          <a:p>
            <a:pPr lvl="1"/>
            <a:r>
              <a:rPr lang="en-IN" sz="2400" dirty="0"/>
              <a:t>Loud grinding noise in severe cases, indicating a defective front wheel bearing</a:t>
            </a:r>
          </a:p>
          <a:p>
            <a:pPr lvl="1"/>
            <a:r>
              <a:rPr lang="en-IN" sz="2400" dirty="0"/>
              <a:t>Pulling during braking</a:t>
            </a:r>
          </a:p>
        </p:txBody>
      </p:sp>
    </p:spTree>
    <p:extLst>
      <p:ext uri="{BB962C8B-B14F-4D97-AF65-F5344CB8AC3E}">
        <p14:creationId xmlns:p14="http://schemas.microsoft.com/office/powerpoint/2010/main" val="2884086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725"/>
            <a:ext cx="8229600" cy="646331"/>
          </a:xfrm>
        </p:spPr>
        <p:txBody>
          <a:bodyPr>
            <a:spAutoFit/>
          </a:bodyPr>
          <a:lstStyle/>
          <a:p>
            <a:r>
              <a:rPr lang="en-US" dirty="0"/>
              <a:t>Bearing Diagnosis </a:t>
            </a:r>
            <a:r>
              <a:rPr lang="en-US" sz="2800" dirty="0"/>
              <a:t>(2 of 2)</a:t>
            </a:r>
            <a:endParaRPr lang="en-US" dirty="0"/>
          </a:p>
        </p:txBody>
      </p:sp>
      <p:sp>
        <p:nvSpPr>
          <p:cNvPr id="4" name="Content Placeholder 3"/>
          <p:cNvSpPr>
            <a:spLocks noGrp="1"/>
          </p:cNvSpPr>
          <p:nvPr>
            <p:ph idx="4294967295"/>
          </p:nvPr>
        </p:nvSpPr>
        <p:spPr>
          <a:xfrm>
            <a:off x="457200" y="997526"/>
            <a:ext cx="8229600" cy="4732065"/>
          </a:xfrm>
          <a:prstGeom prst="rect">
            <a:avLst/>
          </a:prstGeom>
        </p:spPr>
        <p:txBody>
          <a:bodyPr>
            <a:spAutoFit/>
          </a:bodyPr>
          <a:lstStyle/>
          <a:p>
            <a:r>
              <a:rPr lang="en-IN" sz="2400" dirty="0"/>
              <a:t>Determining Bearing Noise from Tire Noise</a:t>
            </a:r>
          </a:p>
          <a:p>
            <a:pPr lvl="1"/>
            <a:r>
              <a:rPr lang="en-IN" sz="2400" dirty="0"/>
              <a:t>Drive vehicle over a variety of road surfaces</a:t>
            </a:r>
          </a:p>
          <a:p>
            <a:pPr lvl="1"/>
            <a:r>
              <a:rPr lang="en-IN" sz="2400" dirty="0"/>
              <a:t>If noise remains same, then cause is a defective wheel bearing</a:t>
            </a:r>
          </a:p>
          <a:p>
            <a:pPr lvl="1"/>
            <a:r>
              <a:rPr lang="en-IN" sz="2400" dirty="0"/>
              <a:t>Try temporarily overinflating tires. If noise changes, then the tires are the cause.</a:t>
            </a:r>
          </a:p>
          <a:p>
            <a:r>
              <a:rPr lang="en-IN" sz="2400" dirty="0"/>
              <a:t>Testing Wheel Bearing</a:t>
            </a:r>
          </a:p>
          <a:p>
            <a:pPr lvl="1"/>
            <a:r>
              <a:rPr lang="en-IN" sz="2400" dirty="0"/>
              <a:t>With vehicle off the ground, rotate wheel by hand, listening and feeling carefully for bearing roughness.</a:t>
            </a:r>
          </a:p>
          <a:p>
            <a:pPr lvl="1"/>
            <a:r>
              <a:rPr lang="en-IN" sz="2400" dirty="0"/>
              <a:t>Grasp tire top and bottom, wiggle and check for looseness.</a:t>
            </a:r>
          </a:p>
        </p:txBody>
      </p:sp>
    </p:spTree>
    <p:extLst>
      <p:ext uri="{BB962C8B-B14F-4D97-AF65-F5344CB8AC3E}">
        <p14:creationId xmlns:p14="http://schemas.microsoft.com/office/powerpoint/2010/main" val="816164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725"/>
            <a:ext cx="8229600" cy="646331"/>
          </a:xfrm>
        </p:spPr>
        <p:txBody>
          <a:bodyPr>
            <a:spAutoFit/>
          </a:bodyPr>
          <a:lstStyle/>
          <a:p>
            <a:r>
              <a:rPr lang="en-IN" dirty="0"/>
              <a:t>Wheel Bearing Service </a:t>
            </a:r>
            <a:r>
              <a:rPr lang="en-IN" sz="2800" dirty="0"/>
              <a:t>(1 of 2)</a:t>
            </a:r>
            <a:endParaRPr lang="en-US" dirty="0"/>
          </a:p>
        </p:txBody>
      </p:sp>
      <p:sp>
        <p:nvSpPr>
          <p:cNvPr id="4" name="Content Placeholder 3"/>
          <p:cNvSpPr>
            <a:spLocks noGrp="1"/>
          </p:cNvSpPr>
          <p:nvPr>
            <p:ph idx="4294967295"/>
          </p:nvPr>
        </p:nvSpPr>
        <p:spPr>
          <a:xfrm>
            <a:off x="457200" y="997526"/>
            <a:ext cx="8229600" cy="3508653"/>
          </a:xfrm>
          <a:prstGeom prst="rect">
            <a:avLst/>
          </a:prstGeom>
        </p:spPr>
        <p:txBody>
          <a:bodyPr>
            <a:spAutoFit/>
          </a:bodyPr>
          <a:lstStyle/>
          <a:p>
            <a:r>
              <a:rPr lang="en-IN" sz="2400" dirty="0"/>
              <a:t>Steps in non-drive-wheel bearing inspection include:</a:t>
            </a:r>
          </a:p>
          <a:p>
            <a:pPr lvl="1"/>
            <a:r>
              <a:rPr lang="en-IN" sz="2400" dirty="0"/>
              <a:t>Hoist vehicle safely and remove wheel.</a:t>
            </a:r>
          </a:p>
          <a:p>
            <a:pPr lvl="1"/>
            <a:r>
              <a:rPr lang="en-IN" sz="2400" dirty="0"/>
              <a:t>Remove brake Caliper assembly and remove bearing dust cap.</a:t>
            </a:r>
          </a:p>
          <a:p>
            <a:pPr lvl="1"/>
            <a:r>
              <a:rPr lang="en-IN" sz="2400" dirty="0"/>
              <a:t>Remove and discard cotter key.</a:t>
            </a:r>
          </a:p>
          <a:p>
            <a:pPr lvl="1"/>
            <a:r>
              <a:rPr lang="en-IN" sz="2400" dirty="0"/>
              <a:t>Remove spindle nut, washer, and outside bearing.</a:t>
            </a:r>
          </a:p>
          <a:p>
            <a:pPr lvl="1"/>
            <a:r>
              <a:rPr lang="en-IN" sz="2400" dirty="0"/>
              <a:t>Remove bearing hub, and remove inside bearing.</a:t>
            </a:r>
          </a:p>
          <a:p>
            <a:pPr lvl="1"/>
            <a:r>
              <a:rPr lang="en-IN" sz="2400" dirty="0"/>
              <a:t>Clean both bearings and inspect for damage.</a:t>
            </a:r>
          </a:p>
        </p:txBody>
      </p:sp>
    </p:spTree>
    <p:extLst>
      <p:ext uri="{BB962C8B-B14F-4D97-AF65-F5344CB8AC3E}">
        <p14:creationId xmlns:p14="http://schemas.microsoft.com/office/powerpoint/2010/main" val="2976495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725"/>
            <a:ext cx="8229600" cy="646331"/>
          </a:xfrm>
        </p:spPr>
        <p:txBody>
          <a:bodyPr>
            <a:spAutoFit/>
          </a:bodyPr>
          <a:lstStyle/>
          <a:p>
            <a:r>
              <a:rPr lang="en-IN" dirty="0"/>
              <a:t>Wheel Bearing Service </a:t>
            </a:r>
            <a:r>
              <a:rPr lang="en-IN" sz="2800" dirty="0"/>
              <a:t>(2 of 2)</a:t>
            </a:r>
            <a:endParaRPr lang="en-US" dirty="0"/>
          </a:p>
        </p:txBody>
      </p:sp>
      <p:sp>
        <p:nvSpPr>
          <p:cNvPr id="4" name="Content Placeholder 3"/>
          <p:cNvSpPr>
            <a:spLocks noGrp="1"/>
          </p:cNvSpPr>
          <p:nvPr>
            <p:ph idx="4294967295"/>
          </p:nvPr>
        </p:nvSpPr>
        <p:spPr>
          <a:xfrm>
            <a:off x="457200" y="997526"/>
            <a:ext cx="8229600" cy="4324261"/>
          </a:xfrm>
          <a:prstGeom prst="rect">
            <a:avLst/>
          </a:prstGeom>
        </p:spPr>
        <p:txBody>
          <a:bodyPr>
            <a:spAutoFit/>
          </a:bodyPr>
          <a:lstStyle/>
          <a:p>
            <a:r>
              <a:rPr lang="en-IN" sz="2400" dirty="0"/>
              <a:t>Non-drive-wheel bearing inspection continued…</a:t>
            </a:r>
          </a:p>
          <a:p>
            <a:pPr lvl="1"/>
            <a:r>
              <a:rPr lang="en-IN" sz="2400" dirty="0"/>
              <a:t>Pack cleaned or new bearing thoroughly with clean, new, approved wheel bearing grease.</a:t>
            </a:r>
          </a:p>
          <a:p>
            <a:pPr lvl="1"/>
            <a:r>
              <a:rPr lang="en-IN" sz="2400" dirty="0"/>
              <a:t>Place thin layer of grease on outer race.</a:t>
            </a:r>
          </a:p>
          <a:p>
            <a:pPr lvl="1"/>
            <a:r>
              <a:rPr lang="en-IN" sz="2400" dirty="0"/>
              <a:t>Apply thin layer of grease to spindle</a:t>
            </a:r>
          </a:p>
          <a:p>
            <a:pPr lvl="1"/>
            <a:r>
              <a:rPr lang="en-IN" sz="2400" dirty="0"/>
              <a:t>Install a new grease seal</a:t>
            </a:r>
          </a:p>
          <a:p>
            <a:pPr lvl="1"/>
            <a:r>
              <a:rPr lang="en-IN" sz="2400" dirty="0"/>
              <a:t>Install hub, the outer bearing, washer and nut</a:t>
            </a:r>
          </a:p>
          <a:p>
            <a:pPr lvl="1"/>
            <a:r>
              <a:rPr lang="en-IN" sz="2400" dirty="0"/>
              <a:t>Torque bearings to specifications and install new cotter key.</a:t>
            </a:r>
          </a:p>
          <a:p>
            <a:pPr lvl="1"/>
            <a:r>
              <a:rPr lang="en-IN" sz="2400" dirty="0"/>
              <a:t>Install dust cap and brake Caliper. </a:t>
            </a:r>
          </a:p>
        </p:txBody>
      </p:sp>
    </p:spTree>
    <p:extLst>
      <p:ext uri="{BB962C8B-B14F-4D97-AF65-F5344CB8AC3E}">
        <p14:creationId xmlns:p14="http://schemas.microsoft.com/office/powerpoint/2010/main" val="4122745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97.12 Removing Grease Cap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1979" y="990599"/>
            <a:ext cx="4874821" cy="51426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200329"/>
          </a:xfrm>
        </p:spPr>
        <p:txBody>
          <a:bodyPr/>
          <a:lstStyle/>
          <a:p>
            <a:r>
              <a:rPr lang="en-US" sz="2400" dirty="0"/>
              <a:t>Removing the grease cap with grease cap pliers</a:t>
            </a:r>
          </a:p>
        </p:txBody>
      </p:sp>
    </p:spTree>
    <p:extLst>
      <p:ext uri="{BB962C8B-B14F-4D97-AF65-F5344CB8AC3E}">
        <p14:creationId xmlns:p14="http://schemas.microsoft.com/office/powerpoint/2010/main" val="4030191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90500"/>
            <a:ext cx="8229600" cy="646331"/>
          </a:xfrm>
        </p:spPr>
        <p:txBody>
          <a:bodyPr/>
          <a:lstStyle/>
          <a:p>
            <a:r>
              <a:rPr lang="en-US" dirty="0"/>
              <a:t>Chart 97.1 Bearing Diagnosis</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310743" y="990600"/>
            <a:ext cx="4232814" cy="5209618"/>
          </a:xfrm>
        </p:spPr>
      </p:pic>
      <p:sp>
        <p:nvSpPr>
          <p:cNvPr id="5" name="Content Placeholder 4"/>
          <p:cNvSpPr>
            <a:spLocks noGrp="1"/>
          </p:cNvSpPr>
          <p:nvPr>
            <p:ph sz="quarter" idx="14"/>
          </p:nvPr>
        </p:nvSpPr>
        <p:spPr>
          <a:xfrm>
            <a:off x="419100" y="990600"/>
            <a:ext cx="3366655" cy="2308324"/>
          </a:xfrm>
        </p:spPr>
        <p:txBody>
          <a:bodyPr/>
          <a:lstStyle/>
          <a:p>
            <a:r>
              <a:rPr lang="en-US" sz="2400" dirty="0"/>
              <a:t>Wheel bearing inspection chart. Replace the bearing if it has any of the faults shown. See Page 1134</a:t>
            </a:r>
          </a:p>
        </p:txBody>
      </p:sp>
    </p:spTree>
    <p:extLst>
      <p:ext uri="{BB962C8B-B14F-4D97-AF65-F5344CB8AC3E}">
        <p14:creationId xmlns:p14="http://schemas.microsoft.com/office/powerpoint/2010/main" val="634903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97.13 Removing Seal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27947"/>
            <a:ext cx="4484688" cy="36797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200329"/>
          </a:xfrm>
        </p:spPr>
        <p:txBody>
          <a:bodyPr/>
          <a:lstStyle/>
          <a:p>
            <a:r>
              <a:rPr lang="en-US" sz="2400" dirty="0"/>
              <a:t>Using a seal puller to remove the grease seal</a:t>
            </a:r>
          </a:p>
        </p:txBody>
      </p:sp>
    </p:spTree>
    <p:extLst>
      <p:ext uri="{BB962C8B-B14F-4D97-AF65-F5344CB8AC3E}">
        <p14:creationId xmlns:p14="http://schemas.microsoft.com/office/powerpoint/2010/main" val="3813290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97.14 Cleaning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06338" y="990599"/>
            <a:ext cx="5488400" cy="45033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89909" cy="1938992"/>
          </a:xfrm>
        </p:spPr>
        <p:txBody>
          <a:bodyPr/>
          <a:lstStyle/>
          <a:p>
            <a:r>
              <a:rPr lang="en-US" sz="2400" dirty="0"/>
              <a:t>Cleaning a wheel bearing with a parts brush and solvent</a:t>
            </a:r>
          </a:p>
        </p:txBody>
      </p:sp>
    </p:spTree>
    <p:extLst>
      <p:ext uri="{BB962C8B-B14F-4D97-AF65-F5344CB8AC3E}">
        <p14:creationId xmlns:p14="http://schemas.microsoft.com/office/powerpoint/2010/main" val="719441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97.15 Race Puller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07626" y="990599"/>
            <a:ext cx="3985795" cy="5110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755572" cy="830997"/>
          </a:xfrm>
        </p:spPr>
        <p:txBody>
          <a:bodyPr/>
          <a:lstStyle/>
          <a:p>
            <a:r>
              <a:rPr lang="en-US" sz="2400" dirty="0"/>
              <a:t>A wheel bearing race puller</a:t>
            </a:r>
          </a:p>
        </p:txBody>
      </p:sp>
    </p:spTree>
    <p:extLst>
      <p:ext uri="{BB962C8B-B14F-4D97-AF65-F5344CB8AC3E}">
        <p14:creationId xmlns:p14="http://schemas.microsoft.com/office/powerpoint/2010/main" val="2220349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877"/>
            <a:ext cx="8229600" cy="1076806"/>
          </a:xfrm>
        </p:spPr>
        <p:txBody>
          <a:bodyPr>
            <a:noAutofit/>
          </a:bodyPr>
          <a:lstStyle/>
          <a:p>
            <a:r>
              <a:rPr lang="en-IN" dirty="0">
                <a:latin typeface="Arial (Headings)"/>
              </a:rPr>
              <a:t>Figure 102.16</a:t>
            </a:r>
            <a:endParaRPr lang="en-US" dirty="0"/>
          </a:p>
        </p:txBody>
      </p:sp>
      <p:pic>
        <p:nvPicPr>
          <p:cNvPr id="18434" name="Picture 2" descr="The driver consists of a cylindrical shaft and a wider flat head. The head of the driver is placed against the bearing raced and a hammer is used to install the bearing. The component is placed on a wooden support during instal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063" y="1409700"/>
            <a:ext cx="433387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7907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352"/>
            <a:ext cx="8229600" cy="646331"/>
          </a:xfrm>
        </p:spPr>
        <p:txBody>
          <a:bodyPr>
            <a:spAutoFit/>
          </a:bodyPr>
          <a:lstStyle/>
          <a:p>
            <a:r>
              <a:rPr lang="en-IN" dirty="0"/>
              <a:t>Antifriction Bearings </a:t>
            </a:r>
            <a:r>
              <a:rPr lang="en-IN" sz="2800" dirty="0"/>
              <a:t>(1 of 3)</a:t>
            </a:r>
            <a:endParaRPr lang="en-US" dirty="0"/>
          </a:p>
        </p:txBody>
      </p:sp>
      <p:sp>
        <p:nvSpPr>
          <p:cNvPr id="4" name="Content Placeholder 3"/>
          <p:cNvSpPr>
            <a:spLocks noGrp="1"/>
          </p:cNvSpPr>
          <p:nvPr>
            <p:ph idx="4294967295"/>
          </p:nvPr>
        </p:nvSpPr>
        <p:spPr>
          <a:xfrm>
            <a:off x="457200" y="998449"/>
            <a:ext cx="8229600" cy="3839513"/>
          </a:xfrm>
          <a:prstGeom prst="rect">
            <a:avLst/>
          </a:prstGeom>
        </p:spPr>
        <p:txBody>
          <a:bodyPr>
            <a:spAutoFit/>
          </a:bodyPr>
          <a:lstStyle/>
          <a:p>
            <a:r>
              <a:rPr lang="en-IN" sz="2400" dirty="0"/>
              <a:t>Purpose and Function</a:t>
            </a:r>
          </a:p>
          <a:p>
            <a:pPr lvl="1"/>
            <a:r>
              <a:rPr lang="en-IN" sz="2400" dirty="0"/>
              <a:t>Bearings allow the wheels of a vehicle to rotate and still support the weight of the entire vehicle.</a:t>
            </a:r>
          </a:p>
          <a:p>
            <a:r>
              <a:rPr lang="en-IN" sz="2400" dirty="0"/>
              <a:t>Ball Bearings</a:t>
            </a:r>
          </a:p>
          <a:p>
            <a:pPr lvl="1"/>
            <a:r>
              <a:rPr lang="en-IN" sz="2400" dirty="0"/>
              <a:t>Ball bearings use hardened steel balls between the inner and outer race to reduce friction.</a:t>
            </a:r>
          </a:p>
          <a:p>
            <a:pPr lvl="1"/>
            <a:r>
              <a:rPr lang="en-IN" sz="2400" dirty="0"/>
              <a:t>While ball bearings cannot support the same weight as roller bearings, there is less friction in ball bearings and they generally operate at higher speeds.</a:t>
            </a:r>
          </a:p>
        </p:txBody>
      </p:sp>
    </p:spTree>
    <p:extLst>
      <p:ext uri="{BB962C8B-B14F-4D97-AF65-F5344CB8AC3E}">
        <p14:creationId xmlns:p14="http://schemas.microsoft.com/office/powerpoint/2010/main" val="320714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97.16 Installing Bearing Race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0114" y="990600"/>
            <a:ext cx="4506686" cy="51352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830997"/>
          </a:xfrm>
        </p:spPr>
        <p:txBody>
          <a:bodyPr/>
          <a:lstStyle/>
          <a:p>
            <a:r>
              <a:rPr lang="en-US" sz="2400" dirty="0"/>
              <a:t>Installing a bearing race with a driver</a:t>
            </a:r>
          </a:p>
        </p:txBody>
      </p:sp>
    </p:spTree>
    <p:extLst>
      <p:ext uri="{BB962C8B-B14F-4D97-AF65-F5344CB8AC3E}">
        <p14:creationId xmlns:p14="http://schemas.microsoft.com/office/powerpoint/2010/main" val="2821230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7855"/>
            <a:ext cx="8229600" cy="1651797"/>
          </a:xfrm>
        </p:spPr>
        <p:txBody>
          <a:bodyPr>
            <a:noAutofit/>
          </a:bodyPr>
          <a:lstStyle/>
          <a:p>
            <a:r>
              <a:rPr lang="en-IN" dirty="0">
                <a:latin typeface="Arial (Headings)"/>
              </a:rPr>
              <a:t>Figure 102.17</a:t>
            </a:r>
            <a:endParaRPr lang="en-US" dirty="0"/>
          </a:p>
        </p:txBody>
      </p:sp>
      <p:pic>
        <p:nvPicPr>
          <p:cNvPr id="19458" name="Picture 2" descr="A photo shows a technician holding a greased bearing, grease can be seen coming out of the bea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315" y="1902546"/>
            <a:ext cx="5773370" cy="4357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9252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97.17 Packing Grease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64933" y="1027946"/>
            <a:ext cx="5129805" cy="42090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08662" cy="1938992"/>
          </a:xfrm>
        </p:spPr>
        <p:txBody>
          <a:bodyPr/>
          <a:lstStyle/>
          <a:p>
            <a:r>
              <a:rPr lang="en-US" sz="2400" dirty="0"/>
              <a:t>Notice the new blue grease has been forced through the bearing</a:t>
            </a:r>
          </a:p>
        </p:txBody>
      </p:sp>
    </p:spTree>
    <p:extLst>
      <p:ext uri="{BB962C8B-B14F-4D97-AF65-F5344CB8AC3E}">
        <p14:creationId xmlns:p14="http://schemas.microsoft.com/office/powerpoint/2010/main" val="1513808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97.18 Wheel Bearing Packer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0094" y="1006067"/>
            <a:ext cx="5274644" cy="43793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7410" cy="1574470"/>
          </a:xfrm>
        </p:spPr>
        <p:txBody>
          <a:bodyPr/>
          <a:lstStyle/>
          <a:p>
            <a:r>
              <a:rPr lang="en-US" sz="2400" dirty="0"/>
              <a:t>A commonly used hand-operated bearing packer</a:t>
            </a:r>
          </a:p>
        </p:txBody>
      </p:sp>
    </p:spTree>
    <p:extLst>
      <p:ext uri="{BB962C8B-B14F-4D97-AF65-F5344CB8AC3E}">
        <p14:creationId xmlns:p14="http://schemas.microsoft.com/office/powerpoint/2010/main" val="3774852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0025"/>
            <a:ext cx="8229600" cy="2056020"/>
          </a:xfrm>
        </p:spPr>
        <p:txBody>
          <a:bodyPr>
            <a:noAutofit/>
          </a:bodyPr>
          <a:lstStyle/>
          <a:p>
            <a:r>
              <a:rPr lang="en-IN" sz="3400" dirty="0">
                <a:latin typeface="Arial (Headings)"/>
              </a:rPr>
              <a:t>Figure 102.19</a:t>
            </a:r>
            <a:endParaRPr lang="en-US" sz="3400" dirty="0"/>
          </a:p>
        </p:txBody>
      </p:sp>
      <p:pic>
        <p:nvPicPr>
          <p:cNvPr id="21506" name="Picture 2" descr="A photo shows a grease gun connected to the top of a plastic c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716" y="2376937"/>
            <a:ext cx="5141518" cy="388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2840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97.19 Packing the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55719" y="1027947"/>
            <a:ext cx="5239019" cy="42986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01784" cy="3785652"/>
          </a:xfrm>
        </p:spPr>
        <p:txBody>
          <a:bodyPr/>
          <a:lstStyle/>
          <a:p>
            <a:r>
              <a:rPr lang="en-US" sz="2400" dirty="0"/>
              <a:t>The wheel bearing is placed between two nylon cones and then a grease gun is used to inject grease into the center of the bearing</a:t>
            </a:r>
          </a:p>
        </p:txBody>
      </p:sp>
    </p:spTree>
    <p:extLst>
      <p:ext uri="{BB962C8B-B14F-4D97-AF65-F5344CB8AC3E}">
        <p14:creationId xmlns:p14="http://schemas.microsoft.com/office/powerpoint/2010/main" val="1435075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975"/>
            <a:ext cx="8229600" cy="523875"/>
          </a:xfrm>
        </p:spPr>
        <p:txBody>
          <a:bodyPr>
            <a:noAutofit/>
          </a:bodyPr>
          <a:lstStyle/>
          <a:p>
            <a:r>
              <a:rPr lang="en-IN" dirty="0"/>
              <a:t>Sealed Bearing Replacement</a:t>
            </a:r>
            <a:endParaRPr lang="en-US" dirty="0"/>
          </a:p>
        </p:txBody>
      </p:sp>
      <p:sp>
        <p:nvSpPr>
          <p:cNvPr id="4" name="Content Placeholder 3"/>
          <p:cNvSpPr>
            <a:spLocks noGrp="1"/>
          </p:cNvSpPr>
          <p:nvPr>
            <p:ph idx="4294967295"/>
          </p:nvPr>
        </p:nvSpPr>
        <p:spPr>
          <a:xfrm>
            <a:off x="457200" y="914401"/>
            <a:ext cx="8229600" cy="3352799"/>
          </a:xfrm>
          <a:prstGeom prst="rect">
            <a:avLst/>
          </a:prstGeom>
        </p:spPr>
        <p:txBody>
          <a:bodyPr>
            <a:noAutofit/>
          </a:bodyPr>
          <a:lstStyle/>
          <a:p>
            <a:r>
              <a:rPr lang="en-IN" sz="2400" dirty="0"/>
              <a:t>Some front-wheel-drive vehicles use a sealed bearing assembly that is bolted to the steering knuckle and supports the drive axle.</a:t>
            </a:r>
          </a:p>
          <a:p>
            <a:r>
              <a:rPr lang="en-IN" sz="2400" dirty="0"/>
              <a:t>Many front-wheel-drive vehicles use a bearing that must be pressed off the steering knuckle.</a:t>
            </a:r>
          </a:p>
          <a:p>
            <a:r>
              <a:rPr lang="en-IN" sz="2400" dirty="0"/>
              <a:t>Special aftermarket tools are also available to remove many of the bearings without removing the knuckle from the vehicle.</a:t>
            </a:r>
          </a:p>
        </p:txBody>
      </p:sp>
    </p:spTree>
    <p:extLst>
      <p:ext uri="{BB962C8B-B14F-4D97-AF65-F5344CB8AC3E}">
        <p14:creationId xmlns:p14="http://schemas.microsoft.com/office/powerpoint/2010/main" val="2781077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0025"/>
            <a:ext cx="4114800" cy="4886375"/>
          </a:xfrm>
        </p:spPr>
        <p:txBody>
          <a:bodyPr>
            <a:noAutofit/>
          </a:bodyPr>
          <a:lstStyle/>
          <a:p>
            <a:r>
              <a:rPr lang="en-IN" sz="3200" dirty="0">
                <a:latin typeface="Arial (Headings)"/>
              </a:rPr>
              <a:t>Figure 102.20</a:t>
            </a:r>
            <a:endParaRPr lang="en-US" sz="3200" dirty="0"/>
          </a:p>
        </p:txBody>
      </p:sp>
      <p:pic>
        <p:nvPicPr>
          <p:cNvPr id="22530" name="Picture 2" descr="Two images are shown in the figure, in one the technician is turning the spindle nut using a wrench and in the other by hand.&#10;&#10;Five steps are mentioned alongside the images - &#10;&#10;Step 1 -  Hand spin the wheel.&#10;&#10;Step 2 – Tighten the nut to 12 pound feet or 16 Newton meters fully seat bearings – This overcomes any burrs on the threads.&#10;&#10;Step 3 -  Back off nut until just loose position.&#10;&#10;Step 4 – Hand “Snug-up” the nut.&#10;&#10;Step 5 – Loosen the nut until either hole in the spindle lines up with a slot in the nut then insert the cotter pin.&#10;&#10;A notice states -  Bend ends of cotter pin against nut, cut off extra length to prevent interference with dust cap.&#10;&#10;A note mentions that when the bearing is properly adjusted there will be from 0.001 to 0.005 inches or 0.03 to 0.13 millimeters end play or loose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087" y="338164"/>
            <a:ext cx="3811838" cy="5834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403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97.20 Bearing Adjustment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70764" y="990599"/>
            <a:ext cx="3391745" cy="52944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86200" cy="4524315"/>
          </a:xfrm>
        </p:spPr>
        <p:txBody>
          <a:bodyPr/>
          <a:lstStyle/>
          <a:p>
            <a:r>
              <a:rPr lang="en-US" sz="2400" dirty="0"/>
              <a:t>The wheel bearing adjustment procedure as specified for rear-wheel-drive vehicles. Always check service information for the specified procedure to follow</a:t>
            </a:r>
          </a:p>
        </p:txBody>
      </p:sp>
    </p:spTree>
    <p:extLst>
      <p:ext uri="{BB962C8B-B14F-4D97-AF65-F5344CB8AC3E}">
        <p14:creationId xmlns:p14="http://schemas.microsoft.com/office/powerpoint/2010/main" val="3318240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97.21 Cotter Pin Installation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66951" y="990600"/>
            <a:ext cx="5927787" cy="43126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1796143" cy="1938992"/>
          </a:xfrm>
        </p:spPr>
        <p:txBody>
          <a:bodyPr/>
          <a:lstStyle/>
          <a:p>
            <a:r>
              <a:rPr lang="en-US" sz="2400" dirty="0"/>
              <a:t>A properly secured wheel bearing adjust nut</a:t>
            </a:r>
          </a:p>
        </p:txBody>
      </p:sp>
    </p:spTree>
    <p:extLst>
      <p:ext uri="{BB962C8B-B14F-4D97-AF65-F5344CB8AC3E}">
        <p14:creationId xmlns:p14="http://schemas.microsoft.com/office/powerpoint/2010/main" val="71748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IN" dirty="0"/>
              <a:t>Antifriction Bearings </a:t>
            </a:r>
            <a:r>
              <a:rPr lang="en-IN" sz="2800" dirty="0"/>
              <a:t>(2 of 3)</a:t>
            </a:r>
            <a:endParaRPr lang="en-US" dirty="0"/>
          </a:p>
        </p:txBody>
      </p:sp>
      <p:sp>
        <p:nvSpPr>
          <p:cNvPr id="4" name="Content Placeholder 3"/>
          <p:cNvSpPr>
            <a:spLocks noGrp="1"/>
          </p:cNvSpPr>
          <p:nvPr>
            <p:ph idx="4294967295"/>
          </p:nvPr>
        </p:nvSpPr>
        <p:spPr>
          <a:xfrm>
            <a:off x="457200" y="927199"/>
            <a:ext cx="8229600" cy="3721001"/>
          </a:xfrm>
          <a:prstGeom prst="rect">
            <a:avLst/>
          </a:prstGeom>
        </p:spPr>
        <p:txBody>
          <a:bodyPr>
            <a:noAutofit/>
          </a:bodyPr>
          <a:lstStyle/>
          <a:p>
            <a:r>
              <a:rPr lang="en-IN" sz="2400" dirty="0"/>
              <a:t>Roller Bearings</a:t>
            </a:r>
          </a:p>
          <a:p>
            <a:pPr lvl="1"/>
            <a:r>
              <a:rPr lang="en-IN" sz="2400" dirty="0"/>
              <a:t>Roller bearings use rollers between the inner and outer race to reduce friction.</a:t>
            </a:r>
          </a:p>
          <a:p>
            <a:pPr lvl="1"/>
            <a:r>
              <a:rPr lang="en-IN" sz="2400" dirty="0"/>
              <a:t>A roller bearing having a greater (longer) contact area can support heavier loads than a ball  bearing.</a:t>
            </a:r>
          </a:p>
          <a:p>
            <a:r>
              <a:rPr lang="en-IN" sz="2400" dirty="0"/>
              <a:t>Tapered Roller Bearing</a:t>
            </a:r>
          </a:p>
          <a:p>
            <a:pPr lvl="1"/>
            <a:r>
              <a:rPr lang="en-IN" sz="2400" dirty="0"/>
              <a:t>By design, this type of bearing can withstand radial loads (up and down) as well as axial loads (thrust) in one direction.</a:t>
            </a:r>
          </a:p>
        </p:txBody>
      </p:sp>
    </p:spTree>
    <p:extLst>
      <p:ext uri="{BB962C8B-B14F-4D97-AF65-F5344CB8AC3E}">
        <p14:creationId xmlns:p14="http://schemas.microsoft.com/office/powerpoint/2010/main" val="435907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97.22 Sealed Wheel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0322" y="990600"/>
            <a:ext cx="5943353" cy="43588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6037" y="5554201"/>
            <a:ext cx="7531925" cy="461665"/>
          </a:xfrm>
        </p:spPr>
        <p:txBody>
          <a:bodyPr/>
          <a:lstStyle/>
          <a:p>
            <a:pPr marL="101600" indent="0">
              <a:buNone/>
            </a:pPr>
            <a:r>
              <a:rPr lang="en-US" sz="2400" dirty="0"/>
              <a:t>A rear wheel sealed bearing hub assembly</a:t>
            </a:r>
          </a:p>
        </p:txBody>
      </p:sp>
    </p:spTree>
    <p:extLst>
      <p:ext uri="{BB962C8B-B14F-4D97-AF65-F5344CB8AC3E}">
        <p14:creationId xmlns:p14="http://schemas.microsoft.com/office/powerpoint/2010/main" val="56224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97.23 Drive Axle Nut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76997" y="990599"/>
            <a:ext cx="4104893" cy="52194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9940" cy="5262979"/>
          </a:xfrm>
        </p:spPr>
        <p:txBody>
          <a:bodyPr/>
          <a:lstStyle/>
          <a:p>
            <a:r>
              <a:rPr lang="en-US" sz="2400" dirty="0"/>
              <a:t>Removing drive axle shaft hub nut. This nut is usually very tight and drift punch wedged into cooling fins of brake rotor keeps hub from revolving when nut is loosened. Never use an air impact wrench to loosen or tighten the drive axle shaft nut because the hammering action will damage the bearings.</a:t>
            </a:r>
          </a:p>
        </p:txBody>
      </p:sp>
    </p:spTree>
    <p:extLst>
      <p:ext uri="{BB962C8B-B14F-4D97-AF65-F5344CB8AC3E}">
        <p14:creationId xmlns:p14="http://schemas.microsoft.com/office/powerpoint/2010/main" val="740719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97.24 Bearing Puller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38769" y="990600"/>
            <a:ext cx="5266459" cy="38932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4162" y="4977127"/>
            <a:ext cx="7555675" cy="1200329"/>
          </a:xfrm>
        </p:spPr>
        <p:txBody>
          <a:bodyPr/>
          <a:lstStyle/>
          <a:p>
            <a:r>
              <a:rPr lang="en-US" sz="2400" dirty="0"/>
              <a:t>A special puller makes the job of removing the hub bearing from the knuckle easy without damaging any component.</a:t>
            </a:r>
          </a:p>
        </p:txBody>
      </p:sp>
    </p:spTree>
    <p:extLst>
      <p:ext uri="{BB962C8B-B14F-4D97-AF65-F5344CB8AC3E}">
        <p14:creationId xmlns:p14="http://schemas.microsoft.com/office/powerpoint/2010/main" val="3761617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725"/>
            <a:ext cx="8229600" cy="646331"/>
          </a:xfrm>
        </p:spPr>
        <p:txBody>
          <a:bodyPr>
            <a:spAutoFit/>
          </a:bodyPr>
          <a:lstStyle/>
          <a:p>
            <a:r>
              <a:rPr lang="en-IN" dirty="0"/>
              <a:t>Rear Drive Axle Classifications </a:t>
            </a:r>
            <a:r>
              <a:rPr lang="en-IN" sz="2800" dirty="0"/>
              <a:t>(1 of 2)</a:t>
            </a:r>
            <a:endParaRPr lang="en-US" dirty="0"/>
          </a:p>
        </p:txBody>
      </p:sp>
      <p:sp>
        <p:nvSpPr>
          <p:cNvPr id="4" name="Content Placeholder 3"/>
          <p:cNvSpPr>
            <a:spLocks noGrp="1"/>
          </p:cNvSpPr>
          <p:nvPr>
            <p:ph idx="4294967295"/>
          </p:nvPr>
        </p:nvSpPr>
        <p:spPr>
          <a:xfrm>
            <a:off x="445325" y="997526"/>
            <a:ext cx="8229600" cy="3762568"/>
          </a:xfrm>
          <a:prstGeom prst="rect">
            <a:avLst/>
          </a:prstGeom>
        </p:spPr>
        <p:txBody>
          <a:bodyPr>
            <a:spAutoFit/>
          </a:bodyPr>
          <a:lstStyle/>
          <a:p>
            <a:r>
              <a:rPr lang="en-IN" sz="2400" dirty="0"/>
              <a:t>Full-Floating Axle</a:t>
            </a:r>
          </a:p>
          <a:p>
            <a:pPr lvl="1"/>
            <a:r>
              <a:rPr lang="en-IN" sz="2400" dirty="0"/>
              <a:t>The wheel mounts onto the hub, and lug bolts or nuts retain it. In this design, the axle shafts “float” in the axle housing and drive the wheels without supporting their weight.</a:t>
            </a:r>
          </a:p>
          <a:p>
            <a:r>
              <a:rPr lang="en-IN" sz="2400" dirty="0"/>
              <a:t>¾ -Floating Axle</a:t>
            </a:r>
          </a:p>
          <a:p>
            <a:pPr lvl="1"/>
            <a:r>
              <a:rPr lang="en-IN" sz="2400" dirty="0"/>
              <a:t>The bearings in a three-quarter-floating axle are mounted and retained in the brake drum or rotor hub, which mounts onto the axle housing.</a:t>
            </a:r>
          </a:p>
        </p:txBody>
      </p:sp>
    </p:spTree>
    <p:extLst>
      <p:ext uri="{BB962C8B-B14F-4D97-AF65-F5344CB8AC3E}">
        <p14:creationId xmlns:p14="http://schemas.microsoft.com/office/powerpoint/2010/main" val="3471457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725"/>
            <a:ext cx="8229600" cy="646331"/>
          </a:xfrm>
        </p:spPr>
        <p:txBody>
          <a:bodyPr>
            <a:spAutoFit/>
          </a:bodyPr>
          <a:lstStyle/>
          <a:p>
            <a:r>
              <a:rPr lang="en-IN" dirty="0"/>
              <a:t>Rear Drive Axle Classifications </a:t>
            </a:r>
            <a:r>
              <a:rPr lang="en-IN" sz="2800" dirty="0"/>
              <a:t>(2 of 2)</a:t>
            </a:r>
            <a:endParaRPr lang="en-US" dirty="0"/>
          </a:p>
        </p:txBody>
      </p:sp>
      <p:sp>
        <p:nvSpPr>
          <p:cNvPr id="4" name="Content Placeholder 3"/>
          <p:cNvSpPr>
            <a:spLocks noGrp="1"/>
          </p:cNvSpPr>
          <p:nvPr>
            <p:ph idx="4294967295"/>
          </p:nvPr>
        </p:nvSpPr>
        <p:spPr>
          <a:xfrm>
            <a:off x="457200" y="997526"/>
            <a:ext cx="8229600" cy="2462213"/>
          </a:xfrm>
          <a:prstGeom prst="rect">
            <a:avLst/>
          </a:prstGeom>
        </p:spPr>
        <p:txBody>
          <a:bodyPr>
            <a:spAutoFit/>
          </a:bodyPr>
          <a:lstStyle/>
          <a:p>
            <a:r>
              <a:rPr lang="en-IN" sz="2400" dirty="0"/>
              <a:t>Semi-Floating Axle</a:t>
            </a:r>
          </a:p>
          <a:p>
            <a:pPr lvl="1"/>
            <a:r>
              <a:rPr lang="en-IN" sz="2400" dirty="0"/>
              <a:t>The wheel bearings in a semi-floating axle either press onto the axle shaft or are installed in the outer end of the axle housing.</a:t>
            </a:r>
          </a:p>
          <a:p>
            <a:pPr lvl="1"/>
            <a:r>
              <a:rPr lang="en-IN" sz="2400" dirty="0"/>
              <a:t>The outboard end of the shaft retains the wheel and transmits the weight of the wheel to the housing.</a:t>
            </a:r>
          </a:p>
        </p:txBody>
      </p:sp>
    </p:spTree>
    <p:extLst>
      <p:ext uri="{BB962C8B-B14F-4D97-AF65-F5344CB8AC3E}">
        <p14:creationId xmlns:p14="http://schemas.microsoft.com/office/powerpoint/2010/main" val="275425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97.25 Full-Floating Rear Axle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15810" y="990600"/>
            <a:ext cx="7525599" cy="33438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53270" y="4814455"/>
            <a:ext cx="7650678" cy="461665"/>
          </a:xfrm>
        </p:spPr>
        <p:txBody>
          <a:bodyPr/>
          <a:lstStyle/>
          <a:p>
            <a:r>
              <a:rPr lang="en-US" sz="2400" dirty="0"/>
              <a:t>A typical full-floating rear axle assembly</a:t>
            </a:r>
          </a:p>
        </p:txBody>
      </p:sp>
    </p:spTree>
    <p:extLst>
      <p:ext uri="{BB962C8B-B14F-4D97-AF65-F5344CB8AC3E}">
        <p14:creationId xmlns:p14="http://schemas.microsoft.com/office/powerpoint/2010/main" val="2203402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97.26 ¾ Floating Rear Axle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6977" y="990600"/>
            <a:ext cx="4969823" cy="42982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0081" y="1275608"/>
            <a:ext cx="2929389" cy="1265711"/>
          </a:xfrm>
        </p:spPr>
        <p:txBody>
          <a:bodyPr/>
          <a:lstStyle/>
          <a:p>
            <a:r>
              <a:rPr lang="en-US" sz="2400" dirty="0"/>
              <a:t>A three-quarter-floating rear axle</a:t>
            </a:r>
          </a:p>
        </p:txBody>
      </p:sp>
    </p:spTree>
    <p:extLst>
      <p:ext uri="{BB962C8B-B14F-4D97-AF65-F5344CB8AC3E}">
        <p14:creationId xmlns:p14="http://schemas.microsoft.com/office/powerpoint/2010/main" val="538050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97.27 Semi-Floating Axle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74474" y="990599"/>
            <a:ext cx="5109562" cy="42980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73036" cy="2677656"/>
          </a:xfrm>
        </p:spPr>
        <p:txBody>
          <a:bodyPr/>
          <a:lstStyle/>
          <a:p>
            <a:r>
              <a:rPr lang="en-US" sz="2400" dirty="0"/>
              <a:t>A semi-floating rear axle housing is the most commonly used in light rear-wheel-drive vehicles</a:t>
            </a:r>
          </a:p>
        </p:txBody>
      </p:sp>
    </p:spTree>
    <p:extLst>
      <p:ext uri="{BB962C8B-B14F-4D97-AF65-F5344CB8AC3E}">
        <p14:creationId xmlns:p14="http://schemas.microsoft.com/office/powerpoint/2010/main" val="2908597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440"/>
            <a:ext cx="8229600" cy="1200329"/>
          </a:xfrm>
        </p:spPr>
        <p:txBody>
          <a:bodyPr>
            <a:spAutoFit/>
          </a:bodyPr>
          <a:lstStyle/>
          <a:p>
            <a:r>
              <a:rPr lang="en-IN" dirty="0"/>
              <a:t>Rear Axle Bearing and Seal Replacement </a:t>
            </a:r>
            <a:r>
              <a:rPr lang="en-IN" sz="2800" dirty="0"/>
              <a:t>(1 of 2)</a:t>
            </a:r>
            <a:endParaRPr lang="en-US" sz="2800" dirty="0"/>
          </a:p>
        </p:txBody>
      </p:sp>
      <p:sp>
        <p:nvSpPr>
          <p:cNvPr id="4" name="Content Placeholder 3"/>
          <p:cNvSpPr>
            <a:spLocks noGrp="1"/>
          </p:cNvSpPr>
          <p:nvPr>
            <p:ph idx="4294967295"/>
          </p:nvPr>
        </p:nvSpPr>
        <p:spPr>
          <a:xfrm>
            <a:off x="457200" y="1359726"/>
            <a:ext cx="8229600" cy="2285241"/>
          </a:xfrm>
          <a:prstGeom prst="rect">
            <a:avLst/>
          </a:prstGeom>
        </p:spPr>
        <p:txBody>
          <a:bodyPr>
            <a:spAutoFit/>
          </a:bodyPr>
          <a:lstStyle/>
          <a:p>
            <a:r>
              <a:rPr lang="en-IN" sz="2400" dirty="0"/>
              <a:t>The rear axle must be removed from the vehicle to replace the rear axle bearing.</a:t>
            </a:r>
          </a:p>
          <a:p>
            <a:r>
              <a:rPr lang="en-IN" sz="2400" dirty="0"/>
              <a:t>There are two basic types of axle retaining methods:</a:t>
            </a:r>
          </a:p>
          <a:p>
            <a:pPr lvl="1"/>
            <a:r>
              <a:rPr lang="en-IN" sz="2400" dirty="0"/>
              <a:t>Retainer plate-type</a:t>
            </a:r>
          </a:p>
          <a:p>
            <a:pPr lvl="1"/>
            <a:r>
              <a:rPr lang="en-IN" sz="2400" dirty="0"/>
              <a:t>C-lock</a:t>
            </a:r>
          </a:p>
        </p:txBody>
      </p:sp>
    </p:spTree>
    <p:extLst>
      <p:ext uri="{BB962C8B-B14F-4D97-AF65-F5344CB8AC3E}">
        <p14:creationId xmlns:p14="http://schemas.microsoft.com/office/powerpoint/2010/main" val="2137341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6315"/>
            <a:ext cx="8229600" cy="1200329"/>
          </a:xfrm>
        </p:spPr>
        <p:txBody>
          <a:bodyPr>
            <a:spAutoFit/>
          </a:bodyPr>
          <a:lstStyle/>
          <a:p>
            <a:r>
              <a:rPr lang="en-IN" dirty="0"/>
              <a:t>Rear Axle Bearing and Seal Replacement </a:t>
            </a:r>
            <a:r>
              <a:rPr lang="en-IN" sz="2800" dirty="0"/>
              <a:t>(2 of 2)</a:t>
            </a:r>
            <a:endParaRPr lang="en-US" sz="2800" dirty="0"/>
          </a:p>
        </p:txBody>
      </p:sp>
      <p:sp>
        <p:nvSpPr>
          <p:cNvPr id="4" name="Content Placeholder 3"/>
          <p:cNvSpPr>
            <a:spLocks noGrp="1"/>
          </p:cNvSpPr>
          <p:nvPr>
            <p:ph idx="4294967295"/>
          </p:nvPr>
        </p:nvSpPr>
        <p:spPr>
          <a:xfrm>
            <a:off x="457200" y="1490351"/>
            <a:ext cx="8229600" cy="4732319"/>
          </a:xfrm>
          <a:prstGeom prst="rect">
            <a:avLst/>
          </a:prstGeom>
        </p:spPr>
        <p:txBody>
          <a:bodyPr>
            <a:noAutofit/>
          </a:bodyPr>
          <a:lstStyle/>
          <a:p>
            <a:r>
              <a:rPr lang="en-IN" sz="2400" dirty="0"/>
              <a:t>Retainer Plate-Type Rear Axles</a:t>
            </a:r>
          </a:p>
          <a:p>
            <a:pPr lvl="1"/>
            <a:r>
              <a:rPr lang="en-IN" sz="2400" dirty="0"/>
              <a:t>Retainer plate-type rear axle uses 4 fasteners that retain axle in axle housing. </a:t>
            </a:r>
          </a:p>
          <a:p>
            <a:pPr lvl="1"/>
            <a:r>
              <a:rPr lang="en-IN" sz="2400" dirty="0"/>
              <a:t>To remove axle shaft and rear axle bearing and seal, retainer bolts or nuts must be removed.</a:t>
            </a:r>
          </a:p>
          <a:p>
            <a:r>
              <a:rPr lang="en-IN" sz="2400" dirty="0"/>
              <a:t>C-Lock-Type Axles</a:t>
            </a:r>
          </a:p>
          <a:p>
            <a:pPr lvl="1"/>
            <a:r>
              <a:rPr lang="en-IN" sz="2400" dirty="0"/>
              <a:t>C-lock-type rear axle retaining method requires that differential cover plate be removed. </a:t>
            </a:r>
          </a:p>
          <a:p>
            <a:pPr lvl="1"/>
            <a:r>
              <a:rPr lang="en-IN" sz="2400" dirty="0"/>
              <a:t>After removal of cover, differential pinion shaft has to be removed before C-lock that retains the axle can be removed.</a:t>
            </a:r>
          </a:p>
        </p:txBody>
      </p:sp>
    </p:spTree>
    <p:extLst>
      <p:ext uri="{BB962C8B-B14F-4D97-AF65-F5344CB8AC3E}">
        <p14:creationId xmlns:p14="http://schemas.microsoft.com/office/powerpoint/2010/main" val="4034177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352"/>
            <a:ext cx="8229600" cy="646331"/>
          </a:xfrm>
        </p:spPr>
        <p:txBody>
          <a:bodyPr>
            <a:spAutoFit/>
          </a:bodyPr>
          <a:lstStyle/>
          <a:p>
            <a:r>
              <a:rPr lang="en-IN" dirty="0"/>
              <a:t>Antifriction Bearings </a:t>
            </a:r>
            <a:r>
              <a:rPr lang="en-IN" sz="2800" dirty="0"/>
              <a:t>(3 of 3)</a:t>
            </a:r>
            <a:endParaRPr lang="en-US" dirty="0"/>
          </a:p>
        </p:txBody>
      </p:sp>
      <p:sp>
        <p:nvSpPr>
          <p:cNvPr id="4" name="Content Placeholder 3"/>
          <p:cNvSpPr>
            <a:spLocks noGrp="1"/>
          </p:cNvSpPr>
          <p:nvPr>
            <p:ph idx="4294967295"/>
          </p:nvPr>
        </p:nvSpPr>
        <p:spPr>
          <a:xfrm>
            <a:off x="457200" y="974699"/>
            <a:ext cx="8229600" cy="4847481"/>
          </a:xfrm>
          <a:prstGeom prst="rect">
            <a:avLst/>
          </a:prstGeom>
        </p:spPr>
        <p:txBody>
          <a:bodyPr>
            <a:spAutoFit/>
          </a:bodyPr>
          <a:lstStyle/>
          <a:p>
            <a:r>
              <a:rPr lang="en-IN" sz="2400" dirty="0"/>
              <a:t>Inner and Outer Wheel Bearings</a:t>
            </a:r>
          </a:p>
          <a:p>
            <a:pPr lvl="1"/>
            <a:r>
              <a:rPr lang="en-IN" sz="2400" dirty="0"/>
              <a:t>Many vehicles use an inner and outer wheel bearing.</a:t>
            </a:r>
          </a:p>
          <a:p>
            <a:pPr lvl="1"/>
            <a:r>
              <a:rPr lang="en-IN" sz="2400" dirty="0"/>
              <a:t>The inner wheel bearing is always the larger bearing because it is designed to carry most of the vehicle weight and transmit the weight to the suspension through to the spindle.</a:t>
            </a:r>
          </a:p>
          <a:p>
            <a:r>
              <a:rPr lang="en-IN" sz="2400" dirty="0"/>
              <a:t>Standard Bearing Sizes</a:t>
            </a:r>
          </a:p>
          <a:p>
            <a:pPr lvl="1"/>
            <a:r>
              <a:rPr lang="en-IN" sz="2400" dirty="0"/>
              <a:t>The standardization of bearing sizes helps interchangeability.</a:t>
            </a:r>
          </a:p>
          <a:p>
            <a:r>
              <a:rPr lang="en-IN" sz="2400" dirty="0"/>
              <a:t>Sealed Front Wheel Drive Bearings</a:t>
            </a:r>
          </a:p>
          <a:p>
            <a:pPr lvl="1"/>
            <a:r>
              <a:rPr lang="en-IN" sz="2400" dirty="0"/>
              <a:t>A most common nonadjustable bearing.</a:t>
            </a:r>
          </a:p>
        </p:txBody>
      </p:sp>
    </p:spTree>
    <p:extLst>
      <p:ext uri="{BB962C8B-B14F-4D97-AF65-F5344CB8AC3E}">
        <p14:creationId xmlns:p14="http://schemas.microsoft.com/office/powerpoint/2010/main" val="24319555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97.28 Retainer Plate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3538" y="990600"/>
            <a:ext cx="4711203" cy="50183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56164" cy="2677656"/>
          </a:xfrm>
        </p:spPr>
        <p:txBody>
          <a:bodyPr/>
          <a:lstStyle/>
          <a:p>
            <a:r>
              <a:rPr lang="en-US" sz="2400" dirty="0"/>
              <a:t>A retainer plate-type rear axle bearing. Access to the fasteners is through a hole in the axle flange</a:t>
            </a:r>
          </a:p>
        </p:txBody>
      </p:sp>
    </p:spTree>
    <p:extLst>
      <p:ext uri="{BB962C8B-B14F-4D97-AF65-F5344CB8AC3E}">
        <p14:creationId xmlns:p14="http://schemas.microsoft.com/office/powerpoint/2010/main" val="3895616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97.29 Slide Hammer Removal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01340" y="1029911"/>
            <a:ext cx="5393398" cy="44206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30532" cy="2308324"/>
          </a:xfrm>
        </p:spPr>
        <p:txBody>
          <a:bodyPr/>
          <a:lstStyle/>
          <a:p>
            <a:r>
              <a:rPr lang="en-US" sz="2400" dirty="0"/>
              <a:t>A slide-hammer-type axle puller can be used to remove an axle</a:t>
            </a:r>
          </a:p>
        </p:txBody>
      </p:sp>
    </p:spTree>
    <p:extLst>
      <p:ext uri="{BB962C8B-B14F-4D97-AF65-F5344CB8AC3E}">
        <p14:creationId xmlns:p14="http://schemas.microsoft.com/office/powerpoint/2010/main" val="24790701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97.30 Using the Brake Drum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29911"/>
            <a:ext cx="4484688"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292434" cy="5262979"/>
          </a:xfrm>
        </p:spPr>
        <p:txBody>
          <a:bodyPr/>
          <a:lstStyle/>
          <a:p>
            <a:r>
              <a:rPr lang="en-US" sz="2400" dirty="0"/>
              <a:t>To remove axle from this vehicle equipped with a retainer-plate rear axle, brake drum was placed back onto axle studs backward so that drum itself can be used as a slide hammer to pull the axle out of the axle housing. A couple of pulls and the rear axle is pulled out of the axle housing</a:t>
            </a:r>
          </a:p>
        </p:txBody>
      </p:sp>
    </p:spTree>
    <p:extLst>
      <p:ext uri="{BB962C8B-B14F-4D97-AF65-F5344CB8AC3E}">
        <p14:creationId xmlns:p14="http://schemas.microsoft.com/office/powerpoint/2010/main" val="34878336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97.31 C-Lock Removal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6353" y="990599"/>
            <a:ext cx="4910447" cy="52160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7421" cy="2308324"/>
          </a:xfrm>
        </p:spPr>
        <p:txBody>
          <a:bodyPr/>
          <a:lstStyle/>
          <a:p>
            <a:r>
              <a:rPr lang="en-US" sz="2400" dirty="0"/>
              <a:t>To remove the C-lock (clip), the lock bolt must be removed before the pinion shaft is taken out</a:t>
            </a:r>
          </a:p>
        </p:txBody>
      </p:sp>
    </p:spTree>
    <p:extLst>
      <p:ext uri="{BB962C8B-B14F-4D97-AF65-F5344CB8AC3E}">
        <p14:creationId xmlns:p14="http://schemas.microsoft.com/office/powerpoint/2010/main" val="2451766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97.32 C-Lock Removed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13860" y="990600"/>
            <a:ext cx="4672940" cy="51415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24299" cy="3785652"/>
          </a:xfrm>
        </p:spPr>
        <p:txBody>
          <a:bodyPr/>
          <a:lstStyle/>
          <a:p>
            <a:r>
              <a:rPr lang="en-US" sz="2400" dirty="0"/>
              <a:t>The axle must be pushed inward slightly to allow the C-lock to be removed. After the C-lock has been removed, the axle can be easily pulled out of the axle housing</a:t>
            </a:r>
          </a:p>
        </p:txBody>
      </p:sp>
    </p:spTree>
    <p:extLst>
      <p:ext uri="{BB962C8B-B14F-4D97-AF65-F5344CB8AC3E}">
        <p14:creationId xmlns:p14="http://schemas.microsoft.com/office/powerpoint/2010/main" val="10765345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97.33 Hydraulic Press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1980" y="990599"/>
            <a:ext cx="4746768" cy="48606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7046" y="982629"/>
            <a:ext cx="3019301" cy="4524315"/>
          </a:xfrm>
        </p:spPr>
        <p:txBody>
          <a:bodyPr/>
          <a:lstStyle/>
          <a:p>
            <a:r>
              <a:rPr lang="en-US" sz="2400" dirty="0"/>
              <a:t>Using a hydraulic press to press an axle bearing from the axle. When pressing a new bearing back onto the axle, pressure should only be on the inner bearing race to prevent damaging the bearing</a:t>
            </a:r>
          </a:p>
        </p:txBody>
      </p:sp>
    </p:spTree>
    <p:extLst>
      <p:ext uri="{BB962C8B-B14F-4D97-AF65-F5344CB8AC3E}">
        <p14:creationId xmlns:p14="http://schemas.microsoft.com/office/powerpoint/2010/main" val="1506884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97.34 Removing Axle Seal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76337" y="1029910"/>
            <a:ext cx="5118401" cy="41952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599"/>
            <a:ext cx="2591790" cy="4234543"/>
          </a:xfrm>
        </p:spPr>
        <p:txBody>
          <a:bodyPr/>
          <a:lstStyle/>
          <a:p>
            <a:r>
              <a:rPr lang="en-US" sz="2400" dirty="0"/>
              <a:t>Removing an axle seal using the axle shaft as the tool. While this procedure is done in some shops, the preferred and specified procedure is to use a seal puller</a:t>
            </a:r>
          </a:p>
        </p:txBody>
      </p:sp>
    </p:spTree>
    <p:extLst>
      <p:ext uri="{BB962C8B-B14F-4D97-AF65-F5344CB8AC3E}">
        <p14:creationId xmlns:p14="http://schemas.microsoft.com/office/powerpoint/2010/main" val="31958227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9300"/>
            <a:ext cx="8229600" cy="646331"/>
          </a:xfrm>
        </p:spPr>
        <p:txBody>
          <a:bodyPr>
            <a:spAutoFit/>
          </a:bodyPr>
          <a:lstStyle/>
          <a:p>
            <a:r>
              <a:rPr lang="en-IN" dirty="0"/>
              <a:t>Bearing Failure Analysis</a:t>
            </a:r>
            <a:endParaRPr lang="en-US" sz="2800" dirty="0"/>
          </a:p>
        </p:txBody>
      </p:sp>
      <p:sp>
        <p:nvSpPr>
          <p:cNvPr id="4" name="Content Placeholder 3"/>
          <p:cNvSpPr>
            <a:spLocks noGrp="1"/>
          </p:cNvSpPr>
          <p:nvPr>
            <p:ph idx="4294967295"/>
          </p:nvPr>
        </p:nvSpPr>
        <p:spPr>
          <a:xfrm>
            <a:off x="457200" y="1002476"/>
            <a:ext cx="8229600" cy="2169825"/>
          </a:xfrm>
          <a:prstGeom prst="rect">
            <a:avLst/>
          </a:prstGeom>
        </p:spPr>
        <p:txBody>
          <a:bodyPr>
            <a:spAutoFit/>
          </a:bodyPr>
          <a:lstStyle/>
          <a:p>
            <a:r>
              <a:rPr lang="en-US" sz="2400" dirty="0"/>
              <a:t>A wheel bearing may also fail for reasons that include the following:</a:t>
            </a:r>
          </a:p>
          <a:p>
            <a:pPr lvl="1"/>
            <a:r>
              <a:rPr lang="en-US" sz="2400" dirty="0"/>
              <a:t>Metal Fatigue</a:t>
            </a:r>
          </a:p>
          <a:p>
            <a:pPr lvl="1"/>
            <a:r>
              <a:rPr lang="en-US" sz="2400" dirty="0"/>
              <a:t>Electrical Arcing</a:t>
            </a:r>
          </a:p>
          <a:p>
            <a:pPr lvl="1"/>
            <a:r>
              <a:rPr lang="en-US" sz="2400" dirty="0"/>
              <a:t>Shock Loading</a:t>
            </a:r>
          </a:p>
        </p:txBody>
      </p:sp>
    </p:spTree>
    <p:extLst>
      <p:ext uri="{BB962C8B-B14F-4D97-AF65-F5344CB8AC3E}">
        <p14:creationId xmlns:p14="http://schemas.microsoft.com/office/powerpoint/2010/main" val="247380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97.35 Bent Cage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6977" y="990599"/>
            <a:ext cx="4492865" cy="47990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1790" cy="1569660"/>
          </a:xfrm>
        </p:spPr>
        <p:txBody>
          <a:bodyPr/>
          <a:lstStyle/>
          <a:p>
            <a:r>
              <a:rPr lang="en-US" sz="2400" dirty="0"/>
              <a:t>This bearing has a bent cage and must be replaced</a:t>
            </a:r>
          </a:p>
        </p:txBody>
      </p:sp>
    </p:spTree>
    <p:extLst>
      <p:ext uri="{BB962C8B-B14F-4D97-AF65-F5344CB8AC3E}">
        <p14:creationId xmlns:p14="http://schemas.microsoft.com/office/powerpoint/2010/main" val="10172474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97.36 Detection Using Spring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50722" y="990600"/>
            <a:ext cx="5023321" cy="44445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7047" y="990600"/>
            <a:ext cx="2805545" cy="3785652"/>
          </a:xfrm>
        </p:spPr>
        <p:txBody>
          <a:bodyPr/>
          <a:lstStyle/>
          <a:p>
            <a:r>
              <a:rPr lang="en-US" sz="2400" dirty="0"/>
              <a:t>To detect a possible defective wheel bearing, grasp the coil spring and then rotate the wheel. If there is roughness in the bearing, a vibration will be felt in the spring</a:t>
            </a:r>
          </a:p>
        </p:txBody>
      </p:sp>
    </p:spTree>
    <p:extLst>
      <p:ext uri="{BB962C8B-B14F-4D97-AF65-F5344CB8AC3E}">
        <p14:creationId xmlns:p14="http://schemas.microsoft.com/office/powerpoint/2010/main" val="1009139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97.1 Rolling Contact Bearings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36591" y="1208806"/>
            <a:ext cx="7481220" cy="21113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3426" y="3686298"/>
            <a:ext cx="7567551" cy="830997"/>
          </a:xfrm>
        </p:spPr>
        <p:txBody>
          <a:bodyPr/>
          <a:lstStyle/>
          <a:p>
            <a:r>
              <a:rPr lang="en-US" sz="2400" dirty="0"/>
              <a:t>Rolling contact bearings include (left to right) ball, roller, needle, and tapered roller</a:t>
            </a:r>
          </a:p>
        </p:txBody>
      </p:sp>
    </p:spTree>
    <p:extLst>
      <p:ext uri="{BB962C8B-B14F-4D97-AF65-F5344CB8AC3E}">
        <p14:creationId xmlns:p14="http://schemas.microsoft.com/office/powerpoint/2010/main" val="8999074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97.37 ABS Reluctor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5498" y="990599"/>
            <a:ext cx="4987208" cy="42939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98668" cy="2677656"/>
          </a:xfrm>
        </p:spPr>
        <p:txBody>
          <a:bodyPr/>
          <a:lstStyle/>
          <a:p>
            <a:r>
              <a:rPr lang="en-US" sz="2400" dirty="0"/>
              <a:t>A bearing/hub assembly that shows the reluctor (tone wheel) teeth used by the wheel speed sensor</a:t>
            </a:r>
          </a:p>
        </p:txBody>
      </p:sp>
    </p:spTree>
    <p:extLst>
      <p:ext uri="{BB962C8B-B14F-4D97-AF65-F5344CB8AC3E}">
        <p14:creationId xmlns:p14="http://schemas.microsoft.com/office/powerpoint/2010/main" val="3042630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0199"/>
            <a:ext cx="8229600" cy="677108"/>
          </a:xfrm>
        </p:spPr>
        <p:txBody>
          <a:bodyPr>
            <a:noAutofit/>
          </a:bodyPr>
          <a:lstStyle/>
          <a:p>
            <a:pPr algn="ctr"/>
            <a:r>
              <a:rPr lang="en-IN" sz="4400" dirty="0">
                <a:latin typeface="Arial (Headings)"/>
              </a:rPr>
              <a:t>Rear Axle Bearing Service</a:t>
            </a:r>
            <a:endParaRPr lang="en-US" sz="4400" dirty="0"/>
          </a:p>
        </p:txBody>
      </p:sp>
    </p:spTree>
    <p:extLst>
      <p:ext uri="{BB962C8B-B14F-4D97-AF65-F5344CB8AC3E}">
        <p14:creationId xmlns:p14="http://schemas.microsoft.com/office/powerpoint/2010/main" val="1693989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1. Raise Vehicle Remove Drums</a:t>
            </a:r>
            <a:endParaRPr lang="en-US" sz="2800" dirty="0">
              <a:solidFill>
                <a:srgbClr val="FF0000"/>
              </a:solidFill>
            </a:endParaRP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779" y="990600"/>
            <a:ext cx="5334021" cy="39119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89909" cy="2677656"/>
          </a:xfrm>
        </p:spPr>
        <p:txBody>
          <a:bodyPr/>
          <a:lstStyle/>
          <a:p>
            <a:r>
              <a:rPr lang="en-US" sz="2400" dirty="0"/>
              <a:t>1. After safely hoisting the vehicle, remove the rear wheels and brake drums</a:t>
            </a:r>
          </a:p>
        </p:txBody>
      </p:sp>
    </p:spTree>
    <p:extLst>
      <p:ext uri="{BB962C8B-B14F-4D97-AF65-F5344CB8AC3E}">
        <p14:creationId xmlns:p14="http://schemas.microsoft.com/office/powerpoint/2010/main" val="2939031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2. Remove Differential Cover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5335" y="990600"/>
            <a:ext cx="5019403" cy="36812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7421" cy="3046988"/>
          </a:xfrm>
        </p:spPr>
        <p:txBody>
          <a:bodyPr/>
          <a:lstStyle/>
          <a:p>
            <a:r>
              <a:rPr lang="en-US" sz="2400" dirty="0"/>
              <a:t>2. Remove the rear differential cover and inspect the magnet for metal particles that would indicate serious wear or damage</a:t>
            </a:r>
          </a:p>
        </p:txBody>
      </p:sp>
    </p:spTree>
    <p:extLst>
      <p:ext uri="{BB962C8B-B14F-4D97-AF65-F5344CB8AC3E}">
        <p14:creationId xmlns:p14="http://schemas.microsoft.com/office/powerpoint/2010/main" val="2077140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3. Remove Pinion Retainer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4753" y="990600"/>
            <a:ext cx="5109985" cy="37476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79914" cy="1938992"/>
          </a:xfrm>
        </p:spPr>
        <p:txBody>
          <a:bodyPr/>
          <a:lstStyle/>
          <a:p>
            <a:r>
              <a:rPr lang="en-US" sz="2400" dirty="0"/>
              <a:t>3. Remove the retaining bolt and allow the pinion shaft to be removed</a:t>
            </a:r>
          </a:p>
        </p:txBody>
      </p:sp>
    </p:spTree>
    <p:extLst>
      <p:ext uri="{BB962C8B-B14F-4D97-AF65-F5344CB8AC3E}">
        <p14:creationId xmlns:p14="http://schemas.microsoft.com/office/powerpoint/2010/main" val="90116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4. Push Axle Inward Toward Center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74649" y="995721"/>
            <a:ext cx="5512151" cy="40426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71156" cy="2308324"/>
          </a:xfrm>
        </p:spPr>
        <p:txBody>
          <a:bodyPr/>
          <a:lstStyle/>
          <a:p>
            <a:r>
              <a:rPr lang="en-US" sz="2400" dirty="0"/>
              <a:t>4. Push the axle inward toward the center of the vehicle to free the axle clip</a:t>
            </a:r>
          </a:p>
        </p:txBody>
      </p:sp>
    </p:spTree>
    <p:extLst>
      <p:ext uri="{BB962C8B-B14F-4D97-AF65-F5344CB8AC3E}">
        <p14:creationId xmlns:p14="http://schemas.microsoft.com/office/powerpoint/2010/main" val="13042521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5. Remove Axle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93294" y="990600"/>
            <a:ext cx="5401444" cy="39614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1" y="990599"/>
            <a:ext cx="2449286" cy="4293919"/>
          </a:xfrm>
        </p:spPr>
        <p:txBody>
          <a:bodyPr/>
          <a:lstStyle/>
          <a:p>
            <a:r>
              <a:rPr lang="en-US" sz="2400" dirty="0"/>
              <a:t>5. After removing the clip, the axle can then be removed. Note that the backing plate is wet, indicating that the axle seal has been leaking</a:t>
            </a:r>
          </a:p>
        </p:txBody>
      </p:sp>
    </p:spTree>
    <p:extLst>
      <p:ext uri="{BB962C8B-B14F-4D97-AF65-F5344CB8AC3E}">
        <p14:creationId xmlns:p14="http://schemas.microsoft.com/office/powerpoint/2010/main" val="27299811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6. Remove Axle Seal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54941" y="990600"/>
            <a:ext cx="5731859" cy="42037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89909" cy="1938992"/>
          </a:xfrm>
        </p:spPr>
        <p:txBody>
          <a:bodyPr/>
          <a:lstStyle/>
          <a:p>
            <a:r>
              <a:rPr lang="en-US" sz="2400" dirty="0"/>
              <a:t>6. A seal removal tool being used to remove the axle seal</a:t>
            </a:r>
          </a:p>
        </p:txBody>
      </p:sp>
    </p:spTree>
    <p:extLst>
      <p:ext uri="{BB962C8B-B14F-4D97-AF65-F5344CB8AC3E}">
        <p14:creationId xmlns:p14="http://schemas.microsoft.com/office/powerpoint/2010/main" val="3047374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7. Retainer Type Axle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64654" y="998875"/>
            <a:ext cx="5322146" cy="39032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1" y="990600"/>
            <a:ext cx="2508662" cy="2677656"/>
          </a:xfrm>
        </p:spPr>
        <p:txBody>
          <a:bodyPr/>
          <a:lstStyle/>
          <a:p>
            <a:r>
              <a:rPr lang="en-US" sz="2400" dirty="0"/>
              <a:t>7. If a retainer-type axle is being serviced, the bearing and seal need to be pressed off of the axle</a:t>
            </a:r>
          </a:p>
        </p:txBody>
      </p:sp>
    </p:spTree>
    <p:extLst>
      <p:ext uri="{BB962C8B-B14F-4D97-AF65-F5344CB8AC3E}">
        <p14:creationId xmlns:p14="http://schemas.microsoft.com/office/powerpoint/2010/main" val="16932518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646331"/>
          </a:xfrm>
        </p:spPr>
        <p:txBody>
          <a:bodyPr/>
          <a:lstStyle/>
          <a:p>
            <a:r>
              <a:rPr lang="en-US" dirty="0"/>
              <a:t>8. Inserting C-Lock Axle</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60717" y="990600"/>
            <a:ext cx="5326083" cy="3906140"/>
          </a:xfrm>
        </p:spPr>
      </p:pic>
      <p:sp>
        <p:nvSpPr>
          <p:cNvPr id="4" name="Content Placeholder 3"/>
          <p:cNvSpPr>
            <a:spLocks noGrp="1"/>
          </p:cNvSpPr>
          <p:nvPr>
            <p:ph sz="quarter" idx="15"/>
          </p:nvPr>
        </p:nvSpPr>
        <p:spPr>
          <a:xfrm>
            <a:off x="419100" y="990600"/>
            <a:ext cx="2561606" cy="2677656"/>
          </a:xfrm>
        </p:spPr>
        <p:txBody>
          <a:bodyPr/>
          <a:lstStyle/>
          <a:p>
            <a:r>
              <a:rPr lang="en-US" sz="2400" dirty="0"/>
              <a:t>8. After installing a new bearing and seal, insert the axle and install the clip, then the pinion shaft</a:t>
            </a:r>
          </a:p>
        </p:txBody>
      </p:sp>
    </p:spTree>
    <p:extLst>
      <p:ext uri="{BB962C8B-B14F-4D97-AF65-F5344CB8AC3E}">
        <p14:creationId xmlns:p14="http://schemas.microsoft.com/office/powerpoint/2010/main" val="2886334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97.2 Ball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63349" y="990600"/>
            <a:ext cx="5723451" cy="38901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1903021" cy="1515094"/>
          </a:xfrm>
        </p:spPr>
        <p:txBody>
          <a:bodyPr/>
          <a:lstStyle/>
          <a:p>
            <a:r>
              <a:rPr lang="en-US" sz="2400" dirty="0"/>
              <a:t>Ball bearing point contact</a:t>
            </a:r>
          </a:p>
        </p:txBody>
      </p:sp>
    </p:spTree>
    <p:extLst>
      <p:ext uri="{BB962C8B-B14F-4D97-AF65-F5344CB8AC3E}">
        <p14:creationId xmlns:p14="http://schemas.microsoft.com/office/powerpoint/2010/main" val="16595872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9. Install Gasket and Cover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48229" y="990600"/>
            <a:ext cx="5246509" cy="38426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61161" cy="3416320"/>
          </a:xfrm>
        </p:spPr>
        <p:txBody>
          <a:bodyPr/>
          <a:lstStyle/>
          <a:p>
            <a:r>
              <a:rPr lang="en-US" sz="2400" dirty="0"/>
              <a:t>9. Clean the differential housing before installing the cover gasket and cover. Refill the differential with the specified fluid</a:t>
            </a:r>
          </a:p>
        </p:txBody>
      </p:sp>
    </p:spTree>
    <p:extLst>
      <p:ext uri="{BB962C8B-B14F-4D97-AF65-F5344CB8AC3E}">
        <p14:creationId xmlns:p14="http://schemas.microsoft.com/office/powerpoint/2010/main" val="252489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Bearing Assembly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heel_bearing_assembly_fast">
            <a:hlinkClick r:id="" action="ppaction://media"/>
            <a:extLst>
              <a:ext uri="{FF2B5EF4-FFF2-40B4-BE49-F238E27FC236}">
                <a16:creationId xmlns:a16="http://schemas.microsoft.com/office/drawing/2014/main" id="{DD4EEDD1-DB85-8015-D4EF-C0A07592B0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81309"/>
            <a:ext cx="8922409" cy="5018855"/>
          </a:xfrm>
          <a:prstGeom prst="rect">
            <a:avLst/>
          </a:prstGeom>
        </p:spPr>
      </p:pic>
    </p:spTree>
    <p:extLst>
      <p:ext uri="{BB962C8B-B14F-4D97-AF65-F5344CB8AC3E}">
        <p14:creationId xmlns:p14="http://schemas.microsoft.com/office/powerpoint/2010/main" val="386027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Bearing &amp; Hub Replacement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heel_bearing_hub_replace">
            <a:hlinkClick r:id="" action="ppaction://media"/>
            <a:extLst>
              <a:ext uri="{FF2B5EF4-FFF2-40B4-BE49-F238E27FC236}">
                <a16:creationId xmlns:a16="http://schemas.microsoft.com/office/drawing/2014/main" id="{C260464C-C9D4-F4BD-FDFD-D2307AA808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7175"/>
            <a:ext cx="8991600" cy="5057775"/>
          </a:xfrm>
          <a:prstGeom prst="rect">
            <a:avLst/>
          </a:prstGeom>
        </p:spPr>
      </p:pic>
    </p:spTree>
    <p:extLst>
      <p:ext uri="{BB962C8B-B14F-4D97-AF65-F5344CB8AC3E}">
        <p14:creationId xmlns:p14="http://schemas.microsoft.com/office/powerpoint/2010/main" val="190132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07886"/>
          </a:xfrm>
        </p:spPr>
        <p:txBody>
          <a:bodyPr wrap="square" tIns="45720" bIns="45720">
            <a:spAutoFit/>
          </a:bodyPr>
          <a:lstStyle/>
          <a:p>
            <a:r>
              <a:rPr lang="en-US" sz="2000" dirty="0"/>
              <a:t>Animation: Remove and Replace Axle Shaft, Bearing Retained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m_and_rep_axle_shaft_bearing_retained">
            <a:hlinkClick r:id="" action="ppaction://media"/>
            <a:extLst>
              <a:ext uri="{FF2B5EF4-FFF2-40B4-BE49-F238E27FC236}">
                <a16:creationId xmlns:a16="http://schemas.microsoft.com/office/drawing/2014/main" id="{8BB131C5-A1FA-E448-FBC7-C91BD6CAEB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07527"/>
            <a:ext cx="8991600" cy="5057775"/>
          </a:xfrm>
          <a:prstGeom prst="rect">
            <a:avLst/>
          </a:prstGeom>
        </p:spPr>
      </p:pic>
    </p:spTree>
    <p:extLst>
      <p:ext uri="{BB962C8B-B14F-4D97-AF65-F5344CB8AC3E}">
        <p14:creationId xmlns:p14="http://schemas.microsoft.com/office/powerpoint/2010/main" val="21402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Adjust Carrier, Threaded Adjusters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djust_carrier_bearings_threaded_adj">
            <a:hlinkClick r:id="" action="ppaction://media"/>
            <a:extLst>
              <a:ext uri="{FF2B5EF4-FFF2-40B4-BE49-F238E27FC236}">
                <a16:creationId xmlns:a16="http://schemas.microsoft.com/office/drawing/2014/main" id="{F8E69586-26DF-A631-2DEC-A748B061D1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401337"/>
            <a:ext cx="8915400" cy="5014913"/>
          </a:xfrm>
          <a:prstGeom prst="rect">
            <a:avLst/>
          </a:prstGeom>
        </p:spPr>
      </p:pic>
    </p:spTree>
    <p:extLst>
      <p:ext uri="{BB962C8B-B14F-4D97-AF65-F5344CB8AC3E}">
        <p14:creationId xmlns:p14="http://schemas.microsoft.com/office/powerpoint/2010/main" val="24531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Seal Driver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eal_driver">
            <a:hlinkClick r:id="" action="ppaction://media"/>
            <a:extLst>
              <a:ext uri="{FF2B5EF4-FFF2-40B4-BE49-F238E27FC236}">
                <a16:creationId xmlns:a16="http://schemas.microsoft.com/office/drawing/2014/main" id="{E0C35DE5-D4B9-9E58-1A2D-5A321C2C8F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7175"/>
            <a:ext cx="8991600" cy="5057775"/>
          </a:xfrm>
          <a:prstGeom prst="rect">
            <a:avLst/>
          </a:prstGeom>
        </p:spPr>
      </p:pic>
    </p:spTree>
    <p:extLst>
      <p:ext uri="{BB962C8B-B14F-4D97-AF65-F5344CB8AC3E}">
        <p14:creationId xmlns:p14="http://schemas.microsoft.com/office/powerpoint/2010/main" val="24262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62553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6382"/>
            <a:ext cx="8229600" cy="646331"/>
          </a:xfrm>
        </p:spPr>
        <p:txBody>
          <a:bodyPr/>
          <a:lstStyle/>
          <a:p>
            <a:r>
              <a:rPr lang="en-US" dirty="0"/>
              <a:t>Figure 97.3 Radial Load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8224" y="990599"/>
            <a:ext cx="5083368" cy="42807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96787" cy="4154984"/>
          </a:xfrm>
        </p:spPr>
        <p:txBody>
          <a:bodyPr/>
          <a:lstStyle/>
          <a:p>
            <a:r>
              <a:rPr lang="en-US" sz="2400" dirty="0"/>
              <a:t>Radial load is the vehicle weight pressing on the wheels. The thrust load occurs as the chassis components exert a side force during cornering</a:t>
            </a:r>
          </a:p>
        </p:txBody>
      </p:sp>
    </p:spTree>
    <p:extLst>
      <p:ext uri="{BB962C8B-B14F-4D97-AF65-F5344CB8AC3E}">
        <p14:creationId xmlns:p14="http://schemas.microsoft.com/office/powerpoint/2010/main" val="864588347"/>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3805</Words>
  <Application>Microsoft Office PowerPoint</Application>
  <PresentationFormat>On-screen Show (4:3)</PresentationFormat>
  <Paragraphs>369</Paragraphs>
  <Slides>87</Slides>
  <Notes>85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Arial (Headings)</vt:lpstr>
      <vt:lpstr>Verdana</vt:lpstr>
      <vt:lpstr>Times New Roman</vt:lpstr>
      <vt:lpstr>Arial</vt:lpstr>
      <vt:lpstr>USHE</vt:lpstr>
      <vt:lpstr>Automotive Technology: Principles, Diagnosis, and Service</vt:lpstr>
      <vt:lpstr>Learning Objectives (1 of 2)</vt:lpstr>
      <vt:lpstr>Learning Objectives (2 of 2)</vt:lpstr>
      <vt:lpstr>Antifriction Bearings (1 of 3)</vt:lpstr>
      <vt:lpstr>Antifriction Bearings (2 of 3)</vt:lpstr>
      <vt:lpstr>Antifriction Bearings (3 of 3)</vt:lpstr>
      <vt:lpstr>Figure 97.1 Rolling Contact Bearings  </vt:lpstr>
      <vt:lpstr>Figure 97.2 Ball Bearing</vt:lpstr>
      <vt:lpstr>Figure 97.3 Radial Load</vt:lpstr>
      <vt:lpstr>Figure 97.4 Roller Bearing</vt:lpstr>
      <vt:lpstr>Figure 97.5 Tapered Roller Bearing</vt:lpstr>
      <vt:lpstr>Figure 97.6 Front Wheel Bearing</vt:lpstr>
      <vt:lpstr>Figure 97.7 Non-Drive Hub</vt:lpstr>
      <vt:lpstr>Figure 97.8a Sealed Ball Bearing</vt:lpstr>
      <vt:lpstr>Figure 97.8 (b) Tapered Roller</vt:lpstr>
      <vt:lpstr>Figure 97.9 Serviced as a Unit</vt:lpstr>
      <vt:lpstr>Frequently Asked Question: What Do Different Grease Colors Mean?   </vt:lpstr>
      <vt:lpstr>Question 1: ?</vt:lpstr>
      <vt:lpstr>Answer 1</vt:lpstr>
      <vt:lpstr>Bearing Greases (1 of 3)</vt:lpstr>
      <vt:lpstr>Bearing Greases (2 of 3)</vt:lpstr>
      <vt:lpstr>Bearing Greases (3 of 3)</vt:lpstr>
      <vt:lpstr>Question 2: ?</vt:lpstr>
      <vt:lpstr>Answer 2</vt:lpstr>
      <vt:lpstr>Seals</vt:lpstr>
      <vt:lpstr>Figure 97.10 Lip Seal</vt:lpstr>
      <vt:lpstr>Figure 97.11 Garter Spring</vt:lpstr>
      <vt:lpstr>Question 3: ?</vt:lpstr>
      <vt:lpstr>Answer 3</vt:lpstr>
      <vt:lpstr>Bearing Diagnosis (1 of 2)</vt:lpstr>
      <vt:lpstr>Bearing Diagnosis (2 of 2)</vt:lpstr>
      <vt:lpstr>Wheel Bearing Service (1 of 2)</vt:lpstr>
      <vt:lpstr>Wheel Bearing Service (2 of 2)</vt:lpstr>
      <vt:lpstr>Figure 97.12 Removing Grease Cap</vt:lpstr>
      <vt:lpstr>Chart 97.1 Bearing Diagnosis</vt:lpstr>
      <vt:lpstr>Figure 97.13 Removing Seal</vt:lpstr>
      <vt:lpstr>Figure 97.14 Cleaning Bearing</vt:lpstr>
      <vt:lpstr>Figure 97.15 Race Puller</vt:lpstr>
      <vt:lpstr>Figure 102.16</vt:lpstr>
      <vt:lpstr>Figure 97.16 Installing Bearing Race</vt:lpstr>
      <vt:lpstr>Figure 102.17</vt:lpstr>
      <vt:lpstr>Figure 97.17 Packing Grease</vt:lpstr>
      <vt:lpstr>Figure 97.18 Wheel Bearing Packer</vt:lpstr>
      <vt:lpstr>Figure 102.19</vt:lpstr>
      <vt:lpstr>Figure 97.19 Packing the Bearing</vt:lpstr>
      <vt:lpstr>Sealed Bearing Replacement</vt:lpstr>
      <vt:lpstr>Figure 102.20</vt:lpstr>
      <vt:lpstr>Figure 97.20 Bearing Adjustment</vt:lpstr>
      <vt:lpstr>Figure 97.21 Cotter Pin Installation</vt:lpstr>
      <vt:lpstr>Figure 97.22 Sealed Wheel Bearing</vt:lpstr>
      <vt:lpstr>Figure 97.23 Drive Axle Nut</vt:lpstr>
      <vt:lpstr>Figure 97.24 Bearing Puller</vt:lpstr>
      <vt:lpstr>Rear Drive Axle Classifications (1 of 2)</vt:lpstr>
      <vt:lpstr>Rear Drive Axle Classifications (2 of 2)</vt:lpstr>
      <vt:lpstr>Figure 97.25 Full-Floating Rear Axle</vt:lpstr>
      <vt:lpstr>Figure 97.26 ¾ Floating Rear Axle</vt:lpstr>
      <vt:lpstr>Figure 97.27 Semi-Floating Axle</vt:lpstr>
      <vt:lpstr>Rear Axle Bearing and Seal Replacement (1 of 2)</vt:lpstr>
      <vt:lpstr>Rear Axle Bearing and Seal Replacement (2 of 2)</vt:lpstr>
      <vt:lpstr>Figure 97.28 Retainer Plate </vt:lpstr>
      <vt:lpstr>Figure 97.29 Slide Hammer Removal</vt:lpstr>
      <vt:lpstr>Figure 97.30 Using the Brake Drum</vt:lpstr>
      <vt:lpstr>Figure 97.31 C-Lock Removal</vt:lpstr>
      <vt:lpstr>Figure 97.32 C-Lock Removed</vt:lpstr>
      <vt:lpstr>Figure 97.33 Hydraulic Press</vt:lpstr>
      <vt:lpstr>Figure 97.34 Removing Axle Seal</vt:lpstr>
      <vt:lpstr>Bearing Failure Analysis</vt:lpstr>
      <vt:lpstr>Figure 97.35 Bent Cage</vt:lpstr>
      <vt:lpstr>Figure 97.36 Detection Using Spring</vt:lpstr>
      <vt:lpstr>Figure 97.37 ABS Reluctor</vt:lpstr>
      <vt:lpstr>Rear Axle Bearing Service</vt:lpstr>
      <vt:lpstr>1. Raise Vehicle Remove Drums</vt:lpstr>
      <vt:lpstr>2. Remove Differential Cover</vt:lpstr>
      <vt:lpstr>3. Remove Pinion Retainer</vt:lpstr>
      <vt:lpstr>4. Push Axle Inward Toward Center</vt:lpstr>
      <vt:lpstr>5. Remove Axle</vt:lpstr>
      <vt:lpstr>6. Remove Axle Seal</vt:lpstr>
      <vt:lpstr>7. Retainer Type Axle</vt:lpstr>
      <vt:lpstr>8. Inserting C-Lock Axle</vt:lpstr>
      <vt:lpstr>9. Install Gasket and Cover</vt:lpstr>
      <vt:lpstr>Animation: Wheel Bearing Assembly (Animation will automatically start)</vt:lpstr>
      <vt:lpstr>Animation: Wheel Bearing &amp; Hub Replacement (Animation will automatically start)</vt:lpstr>
      <vt:lpstr>Animation: Remove and Replace Axle Shaft, Bearing Retained (Animation will automatically start)</vt:lpstr>
      <vt:lpstr>Animation: Adjust Carrier, Threaded Adjusters (Animation will automatically start)</vt:lpstr>
      <vt:lpstr>Animation: Seal Driver (Animation will automatically start)</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2023-06-22T14:59:59Z</dcterms:modified>
</cp:coreProperties>
</file>