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91"/>
  </p:notesMasterIdLst>
  <p:handoutMasterIdLst>
    <p:handoutMasterId r:id="rId92"/>
  </p:handoutMasterIdLst>
  <p:sldIdLst>
    <p:sldId id="347" r:id="rId2"/>
    <p:sldId id="351" r:id="rId3"/>
    <p:sldId id="409" r:id="rId4"/>
    <p:sldId id="389" r:id="rId5"/>
    <p:sldId id="418" r:id="rId6"/>
    <p:sldId id="417" r:id="rId7"/>
    <p:sldId id="414" r:id="rId8"/>
    <p:sldId id="415" r:id="rId9"/>
    <p:sldId id="413" r:id="rId10"/>
    <p:sldId id="412" r:id="rId11"/>
    <p:sldId id="419" r:id="rId12"/>
    <p:sldId id="411" r:id="rId13"/>
    <p:sldId id="429" r:id="rId14"/>
    <p:sldId id="410" r:id="rId15"/>
    <p:sldId id="424" r:id="rId16"/>
    <p:sldId id="422" r:id="rId17"/>
    <p:sldId id="430" r:id="rId18"/>
    <p:sldId id="1422" r:id="rId19"/>
    <p:sldId id="431" r:id="rId20"/>
    <p:sldId id="425" r:id="rId21"/>
    <p:sldId id="432" r:id="rId22"/>
    <p:sldId id="433" r:id="rId23"/>
    <p:sldId id="421" r:id="rId24"/>
    <p:sldId id="438" r:id="rId25"/>
    <p:sldId id="427" r:id="rId26"/>
    <p:sldId id="426" r:id="rId27"/>
    <p:sldId id="1423" r:id="rId28"/>
    <p:sldId id="436" r:id="rId29"/>
    <p:sldId id="440" r:id="rId30"/>
    <p:sldId id="441" r:id="rId31"/>
    <p:sldId id="439" r:id="rId32"/>
    <p:sldId id="435" r:id="rId33"/>
    <p:sldId id="447" r:id="rId34"/>
    <p:sldId id="446" r:id="rId35"/>
    <p:sldId id="445" r:id="rId36"/>
    <p:sldId id="444" r:id="rId37"/>
    <p:sldId id="443" r:id="rId38"/>
    <p:sldId id="442" r:id="rId39"/>
    <p:sldId id="434" r:id="rId40"/>
    <p:sldId id="453" r:id="rId41"/>
    <p:sldId id="452" r:id="rId42"/>
    <p:sldId id="451" r:id="rId43"/>
    <p:sldId id="450" r:id="rId44"/>
    <p:sldId id="457" r:id="rId45"/>
    <p:sldId id="456" r:id="rId46"/>
    <p:sldId id="455" r:id="rId47"/>
    <p:sldId id="454" r:id="rId48"/>
    <p:sldId id="353" r:id="rId49"/>
    <p:sldId id="449" r:id="rId50"/>
    <p:sldId id="355" r:id="rId51"/>
    <p:sldId id="460" r:id="rId52"/>
    <p:sldId id="459" r:id="rId53"/>
    <p:sldId id="458" r:id="rId54"/>
    <p:sldId id="361" r:id="rId55"/>
    <p:sldId id="391" r:id="rId56"/>
    <p:sldId id="359" r:id="rId57"/>
    <p:sldId id="360" r:id="rId58"/>
    <p:sldId id="363" r:id="rId59"/>
    <p:sldId id="448" r:id="rId60"/>
    <p:sldId id="392" r:id="rId61"/>
    <p:sldId id="1425" r:id="rId62"/>
    <p:sldId id="365" r:id="rId63"/>
    <p:sldId id="393" r:id="rId64"/>
    <p:sldId id="1428" r:id="rId65"/>
    <p:sldId id="368" r:id="rId66"/>
    <p:sldId id="394" r:id="rId67"/>
    <p:sldId id="1424" r:id="rId68"/>
    <p:sldId id="372" r:id="rId69"/>
    <p:sldId id="396" r:id="rId70"/>
    <p:sldId id="1426" r:id="rId71"/>
    <p:sldId id="395" r:id="rId72"/>
    <p:sldId id="397" r:id="rId73"/>
    <p:sldId id="401" r:id="rId74"/>
    <p:sldId id="370" r:id="rId75"/>
    <p:sldId id="371" r:id="rId76"/>
    <p:sldId id="377" r:id="rId77"/>
    <p:sldId id="398" r:id="rId78"/>
    <p:sldId id="399" r:id="rId79"/>
    <p:sldId id="400" r:id="rId80"/>
    <p:sldId id="402" r:id="rId81"/>
    <p:sldId id="403" r:id="rId82"/>
    <p:sldId id="404" r:id="rId83"/>
    <p:sldId id="405" r:id="rId84"/>
    <p:sldId id="1427" r:id="rId85"/>
    <p:sldId id="383" r:id="rId86"/>
    <p:sldId id="384" r:id="rId87"/>
    <p:sldId id="385" r:id="rId88"/>
    <p:sldId id="1392" r:id="rId89"/>
    <p:sldId id="388" r:id="rId90"/>
  </p:sldIdLst>
  <p:sldSz cx="9144000" cy="6858000" type="screen4x3"/>
  <p:notesSz cx="6858000" cy="9144000"/>
  <p:embeddedFontLst>
    <p:embeddedFont>
      <p:font typeface="Verdana" panose="020B0604030504040204" pitchFamily="34" charset="0"/>
      <p:regular r:id="rId93"/>
      <p:bold r:id="rId94"/>
      <p:italic r:id="rId95"/>
      <p:boldItalic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Vendor Notes" id="{2963E63E-9EB6-4F1A-BA1C-B7A613DB634D}">
          <p14:sldIdLst/>
        </p14:section>
        <p14:section name="Template Slides" id="{EDDEA3F5-E0DB-4D0A-A681-008F4231C1F3}">
          <p14:sldIdLst>
            <p14:sldId id="347"/>
            <p14:sldId id="351"/>
            <p14:sldId id="409"/>
            <p14:sldId id="389"/>
            <p14:sldId id="418"/>
            <p14:sldId id="417"/>
            <p14:sldId id="414"/>
            <p14:sldId id="415"/>
            <p14:sldId id="413"/>
            <p14:sldId id="412"/>
            <p14:sldId id="419"/>
            <p14:sldId id="411"/>
            <p14:sldId id="429"/>
            <p14:sldId id="410"/>
            <p14:sldId id="424"/>
            <p14:sldId id="422"/>
            <p14:sldId id="430"/>
            <p14:sldId id="1422"/>
            <p14:sldId id="431"/>
            <p14:sldId id="425"/>
            <p14:sldId id="432"/>
            <p14:sldId id="433"/>
            <p14:sldId id="421"/>
            <p14:sldId id="438"/>
            <p14:sldId id="427"/>
            <p14:sldId id="426"/>
            <p14:sldId id="1423"/>
            <p14:sldId id="436"/>
            <p14:sldId id="440"/>
            <p14:sldId id="441"/>
            <p14:sldId id="439"/>
            <p14:sldId id="435"/>
            <p14:sldId id="447"/>
            <p14:sldId id="446"/>
            <p14:sldId id="445"/>
            <p14:sldId id="444"/>
            <p14:sldId id="443"/>
            <p14:sldId id="442"/>
            <p14:sldId id="434"/>
            <p14:sldId id="453"/>
            <p14:sldId id="452"/>
            <p14:sldId id="451"/>
            <p14:sldId id="450"/>
            <p14:sldId id="457"/>
            <p14:sldId id="456"/>
            <p14:sldId id="455"/>
            <p14:sldId id="454"/>
            <p14:sldId id="353"/>
            <p14:sldId id="449"/>
            <p14:sldId id="355"/>
            <p14:sldId id="460"/>
            <p14:sldId id="459"/>
            <p14:sldId id="458"/>
            <p14:sldId id="361"/>
            <p14:sldId id="391"/>
            <p14:sldId id="359"/>
            <p14:sldId id="360"/>
            <p14:sldId id="363"/>
            <p14:sldId id="448"/>
            <p14:sldId id="392"/>
            <p14:sldId id="1425"/>
            <p14:sldId id="365"/>
            <p14:sldId id="393"/>
            <p14:sldId id="1428"/>
            <p14:sldId id="368"/>
            <p14:sldId id="394"/>
            <p14:sldId id="1424"/>
            <p14:sldId id="372"/>
            <p14:sldId id="396"/>
            <p14:sldId id="1426"/>
            <p14:sldId id="395"/>
            <p14:sldId id="397"/>
            <p14:sldId id="401"/>
            <p14:sldId id="370"/>
            <p14:sldId id="371"/>
            <p14:sldId id="377"/>
            <p14:sldId id="398"/>
            <p14:sldId id="399"/>
            <p14:sldId id="400"/>
            <p14:sldId id="402"/>
            <p14:sldId id="403"/>
            <p14:sldId id="404"/>
            <p14:sldId id="405"/>
            <p14:sldId id="1427"/>
            <p14:sldId id="383"/>
            <p14:sldId id="384"/>
            <p14:sldId id="385"/>
            <p14:sldId id="1392"/>
            <p14:sldId id="388"/>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66" autoAdjust="0"/>
    <p:restoredTop sz="91345" autoAdjust="0"/>
  </p:normalViewPr>
  <p:slideViewPr>
    <p:cSldViewPr snapToGrid="0" snapToObjects="1">
      <p:cViewPr varScale="1">
        <p:scale>
          <a:sx n="68" d="100"/>
          <a:sy n="68" d="100"/>
        </p:scale>
        <p:origin x="2406" y="72"/>
      </p:cViewPr>
      <p:guideLst>
        <p:guide orient="horz" pos="4032"/>
        <p:guide pos="264"/>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00" d="100"/>
        <a:sy n="100" d="100"/>
      </p:scale>
      <p:origin x="0" y="23436"/>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1.fntdata"/><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2.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6/22/2023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DOT 5 Brake Fluid </a:t>
            </a:r>
            <a:r>
              <a:rPr lang="en-US" sz="1200" b="0" i="0" u="none" strike="noStrike" cap="none" dirty="0">
                <a:solidFill>
                  <a:schemeClr val="dk1"/>
                </a:solidFill>
                <a:latin typeface="Arial"/>
                <a:ea typeface="Arial"/>
                <a:cs typeface="Arial"/>
                <a:sym typeface="Arial"/>
              </a:rPr>
              <a:t>is commonly called silicone brake fluid and is made from polydimethylsiloxanes. DOT 5 brake fluid is purple (violet) in color to distinguish it from DOT 3 or DOT 4 brake fluid. It does not absorb any water and is therefore called nonhygroscopic.  Even though DOT 5 does not normally absorb water, it is still tested using standardized SAE procedures in a humidity chamber. After a fixed amount of time, the brake fluid is measured for boiling point. Since it has had a chance to absorb moisture, the boiling point after this sequence is called the minimum wet boiling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point. Silicones have about three times the amount of dissolved air as glycol fluids (about 15% of dissolved air versus only about 5% for standard glycol brake fluid). It is this characteristic of silicone brake fluid that causes the most concern about its use.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1. Silicone brake fluid has an affinity for air; therefore, it is more difficult to bleed hydraulic system of trapped air.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2. The trapped air expands with increasing temperature. This causes the brake pedal to feel “mushy” because the pressure exerted on the hydraulic system simply compresses the air in the system and does not transfer the force to the wheel cylinders and calipers as it should.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NOTE: The characteristic of DOT 5 silicone brake fluid to absorb air is one of major reasons why it is not recommended for use with an antilock brake system (ABS). In an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ABS, valves and pumps are used that can aerate the brake fluid. Brake fluid filled with air bubbles cannot properly lubricate the ABS components and will cause a low, soft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brake pedal.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3. The air trapped in the silicone brake fluid can also “ off-gas” at high altitudes, causing a mushy brake pedal and reduced braking performance. DOT 5 brake fluid has been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known to create a braking problem during high-altitude (over 5,000 ft [1,500 m]) and high-temperature driving. The high altitude tends to vaporize (off-gassing) some parts of the liquid, creating bubbles in the brake system, similar to having air in the brake system.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4. DOT 5 brake fluid should not be mixed with any other type of brake fluid. Therefore, the entire braking system must be completely flushed and refilled with DOT 5.</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5. DOT 5 does not affect rubber parts and will not cause corrosion</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DOT 5.1 </a:t>
            </a:r>
            <a:r>
              <a:rPr lang="en-US" sz="1200" b="0" i="0" u="none" strike="noStrike" cap="none" dirty="0">
                <a:solidFill>
                  <a:schemeClr val="dk1"/>
                </a:solidFill>
                <a:latin typeface="Arial"/>
                <a:ea typeface="Arial"/>
                <a:cs typeface="Arial"/>
                <a:sym typeface="Arial"/>
              </a:rPr>
              <a:t>brake fluid is a non-silicone-based polyglycol fluid and is clear to amber in color. This severe duty fluid has a boiling point of over 500°F equal to the boiling point of silicone-based DOT 5 fluid. Unlike DOT 5, DOT 5.1 can be mixed with either DOT 3 or DOT 4 according to brake fluid manufacturer’s recommendations.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CAUTION: Some vehicle manufacturers such as Chrysler do not recommend the use of or the mixing of other types of polyglycol brake fluid and specify the use of DOT 3</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brake fluid only. Always follow the vehicle manufacturer’s recommendation.</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What Is Hydraulic Brake System Mineral Oil? Some older French-built Citroen and British-designed Rolls-Royce vehicles used hydraulic system mineral oil (HSMO) as part of their hydraulic control systems.  The systems in these vehicles use a hydraulic pump</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to pressurize hydraulic oil for use in the suspension leveling and braking systems.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CAUTION: Mineral hydraulic oil should never be used in a braking system that requires DOT 3 or DOT 4</a:t>
            </a:r>
            <a:r>
              <a:rPr lang="en-US" sz="1200" b="0" i="0" u="none" strike="noStrike" cap="none" baseline="0" dirty="0">
                <a:solidFill>
                  <a:schemeClr val="dk1"/>
                </a:solidFill>
                <a:latin typeface="Arial"/>
                <a:ea typeface="Arial"/>
                <a:cs typeface="Arial"/>
                <a:sym typeface="Arial"/>
              </a:rPr>
              <a:t> </a:t>
            </a:r>
            <a:r>
              <a:rPr lang="en-US" sz="1200" b="0" i="0" u="none" strike="noStrike" cap="none" dirty="0">
                <a:solidFill>
                  <a:schemeClr val="dk1"/>
                </a:solidFill>
                <a:latin typeface="Arial"/>
                <a:ea typeface="Arial"/>
                <a:cs typeface="Arial"/>
                <a:sym typeface="Arial"/>
              </a:rPr>
              <a:t>polyglycol-based brake fluid. If any mineral oil, such as engine oil, transmission oil, or automatic transmission fluid (ATF), gets into a braking system that requires glycol brake fluid, every rubber part in the entire braking system must be replaced. Mineral oil causes the rubber compounds that are used in glycol brake fluid systems to swell. ● SEE FIGURE 96–5.</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To help prevent hydraulic system mineral oil from being mixed with glycol brake fluid, hydraulic mineral oils are green.</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6727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BRAKE FLUID INSPECTION AND TESTING The brake fluid should be inspected regularly by performing the following tests:</a:t>
            </a:r>
          </a:p>
          <a:p>
            <a:r>
              <a:rPr lang="en-US" dirty="0"/>
              <a:t>1. Proper level. The brake fluid level should be above the minimum level (labeled MIN) and below the maximum (labeled MAX) on the side of the master cylinder reservoir. Do not add brake fluid unless the entire brake system is carefully inspected for worn brake pads and shoes and for signs of any external leakage.</a:t>
            </a:r>
          </a:p>
          <a:p>
            <a:r>
              <a:rPr lang="en-US" dirty="0"/>
              <a:t>2. Color/condition. New brake fluid is clear or amber in color. If the brake fluid is black or discolored like black coffee or coffee with cream, the fluid should be changed. ● SEE</a:t>
            </a:r>
          </a:p>
          <a:p>
            <a:r>
              <a:rPr lang="en-US" dirty="0"/>
              <a:t>FIGURE 96–6.</a:t>
            </a:r>
          </a:p>
          <a:p>
            <a:r>
              <a:rPr lang="en-US" dirty="0"/>
              <a:t>3. Tested using a tester or test strips. Often, brake fluid does</a:t>
            </a:r>
            <a:r>
              <a:rPr lang="en-US" baseline="0" dirty="0"/>
              <a:t> </a:t>
            </a:r>
            <a:r>
              <a:rPr lang="en-US" dirty="0"/>
              <a:t>not look as if it is bad but has absorbed moisture enough to reduce its effectiveness. Test strips can be used to measure copper ions that increase as the brake fluid becomes deteriorated.  The copper comes from sealing washers and other brass</a:t>
            </a:r>
            <a:r>
              <a:rPr lang="en-US" baseline="0" dirty="0"/>
              <a:t> </a:t>
            </a:r>
            <a:r>
              <a:rPr lang="en-US" dirty="0"/>
              <a:t>or copper brake system components. ● SEE FIGURE 96–7.</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29046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CASE</a:t>
            </a:r>
            <a:r>
              <a:rPr lang="en-US" baseline="0" dirty="0"/>
              <a:t> STUDY: </a:t>
            </a:r>
            <a:r>
              <a:rPr lang="en-US" sz="1200" b="1" i="0" u="none" strike="noStrike" kern="1200" cap="none" baseline="0" dirty="0">
                <a:solidFill>
                  <a:schemeClr val="dk1"/>
                </a:solidFill>
                <a:latin typeface="Arial"/>
                <a:ea typeface="Arial"/>
                <a:cs typeface="Arial"/>
                <a:sym typeface="Arial"/>
              </a:rPr>
              <a:t>The Pike’s Peak Brake Inspection</a:t>
            </a:r>
          </a:p>
          <a:p>
            <a:r>
              <a:rPr lang="en-US" sz="1200" b="0" i="0" u="none" strike="noStrike" kern="1200" cap="none" baseline="0" dirty="0">
                <a:solidFill>
                  <a:schemeClr val="dk1"/>
                </a:solidFill>
                <a:latin typeface="Arial"/>
                <a:ea typeface="Arial"/>
                <a:cs typeface="Arial"/>
                <a:sym typeface="Arial"/>
              </a:rPr>
              <a:t>All vehicles must stop about halfway down Pike’s</a:t>
            </a:r>
          </a:p>
          <a:p>
            <a:r>
              <a:rPr lang="en-US" sz="1200" b="0" i="0" u="none" strike="noStrike" kern="1200" cap="none" baseline="0" dirty="0">
                <a:solidFill>
                  <a:schemeClr val="dk1"/>
                </a:solidFill>
                <a:latin typeface="Arial"/>
                <a:ea typeface="Arial"/>
                <a:cs typeface="Arial"/>
                <a:sym typeface="Arial"/>
              </a:rPr>
              <a:t>Peak Mountain in Colorado (14,110 ft [4,300 m]) for</a:t>
            </a:r>
          </a:p>
          <a:p>
            <a:r>
              <a:rPr lang="en-US" sz="1200" b="0" i="0" u="none" strike="noStrike" kern="1200" cap="none" baseline="0" dirty="0">
                <a:solidFill>
                  <a:schemeClr val="dk1"/>
                </a:solidFill>
                <a:latin typeface="Arial"/>
                <a:ea typeface="Arial"/>
                <a:cs typeface="Arial"/>
                <a:sym typeface="Arial"/>
              </a:rPr>
              <a:t>a “brake inspection.” When this author stopped at</a:t>
            </a:r>
          </a:p>
          <a:p>
            <a:r>
              <a:rPr lang="en-US" sz="1200" b="0" i="0" u="none" strike="noStrike" kern="1200" cap="none" baseline="0" dirty="0">
                <a:solidFill>
                  <a:schemeClr val="dk1"/>
                </a:solidFill>
                <a:latin typeface="Arial"/>
                <a:ea typeface="Arial"/>
                <a:cs typeface="Arial"/>
                <a:sym typeface="Arial"/>
              </a:rPr>
              <a:t>the inspection station, a uniformed inspector simply</a:t>
            </a:r>
          </a:p>
          <a:p>
            <a:r>
              <a:rPr lang="en-US" sz="1200" b="0" i="0" u="none" strike="noStrike" kern="1200" cap="none" baseline="0" dirty="0">
                <a:solidFill>
                  <a:schemeClr val="dk1"/>
                </a:solidFill>
                <a:latin typeface="Arial"/>
                <a:ea typeface="Arial"/>
                <a:cs typeface="Arial"/>
                <a:sym typeface="Arial"/>
              </a:rPr>
              <a:t>looked at the right front wheel and waved us on. I</a:t>
            </a:r>
          </a:p>
          <a:p>
            <a:r>
              <a:rPr lang="en-US" sz="1200" b="0" i="0" u="none" strike="noStrike" kern="1200" cap="none" baseline="0" dirty="0">
                <a:solidFill>
                  <a:schemeClr val="dk1"/>
                </a:solidFill>
                <a:latin typeface="Arial"/>
                <a:ea typeface="Arial"/>
                <a:cs typeface="Arial"/>
                <a:sym typeface="Arial"/>
              </a:rPr>
              <a:t>pulled over and asked the inspector what he was</a:t>
            </a:r>
          </a:p>
          <a:p>
            <a:r>
              <a:rPr lang="en-US" sz="1200" b="0" i="0" u="none" strike="noStrike" kern="1200" cap="none" baseline="0" dirty="0">
                <a:solidFill>
                  <a:schemeClr val="dk1"/>
                </a:solidFill>
                <a:latin typeface="Arial"/>
                <a:ea typeface="Arial"/>
                <a:cs typeface="Arial"/>
                <a:sym typeface="Arial"/>
              </a:rPr>
              <a:t>checking. He said that when linings and drums/rotors</a:t>
            </a:r>
          </a:p>
          <a:p>
            <a:r>
              <a:rPr lang="en-US" sz="1200" b="0" i="0" u="none" strike="noStrike" kern="1200" cap="none" baseline="0" dirty="0">
                <a:solidFill>
                  <a:schemeClr val="dk1"/>
                </a:solidFill>
                <a:latin typeface="Arial"/>
                <a:ea typeface="Arial"/>
                <a:cs typeface="Arial"/>
                <a:sym typeface="Arial"/>
              </a:rPr>
              <a:t>get hot, the vehicle loses brake effectiveness. But if the</a:t>
            </a:r>
          </a:p>
          <a:p>
            <a:r>
              <a:rPr lang="en-US" sz="1200" b="0" i="0" u="none" strike="noStrike" kern="1200" cap="none" baseline="0" dirty="0">
                <a:solidFill>
                  <a:schemeClr val="dk1"/>
                </a:solidFill>
                <a:latin typeface="Arial"/>
                <a:ea typeface="Arial"/>
                <a:cs typeface="Arial"/>
                <a:sym typeface="Arial"/>
              </a:rPr>
              <a:t>brake fluid boils, the vehicle loses its brakes entirely.</a:t>
            </a:r>
          </a:p>
          <a:p>
            <a:r>
              <a:rPr lang="en-US" sz="1200" b="0" i="0" u="none" strike="noStrike" kern="1200" cap="none" baseline="0" dirty="0">
                <a:solidFill>
                  <a:schemeClr val="dk1"/>
                </a:solidFill>
                <a:latin typeface="Arial"/>
                <a:ea typeface="Arial"/>
                <a:cs typeface="Arial"/>
                <a:sym typeface="Arial"/>
              </a:rPr>
              <a:t>The inspector was listening for boiling brake fluid at</a:t>
            </a:r>
          </a:p>
          <a:p>
            <a:r>
              <a:rPr lang="en-US" sz="1200" b="0" i="0" u="none" strike="noStrike" kern="1200" cap="none" baseline="0" dirty="0">
                <a:solidFill>
                  <a:schemeClr val="dk1"/>
                </a:solidFill>
                <a:latin typeface="Arial"/>
                <a:ea typeface="Arial"/>
                <a:cs typeface="Arial"/>
                <a:sym typeface="Arial"/>
              </a:rPr>
              <a:t>the front wheel and feeling for heat about 1 ft (30 cm)</a:t>
            </a:r>
          </a:p>
          <a:p>
            <a:r>
              <a:rPr lang="en-US" sz="1200" b="0" i="0" u="none" strike="noStrike" kern="1200" cap="none" baseline="0" dirty="0">
                <a:solidFill>
                  <a:schemeClr val="dk1"/>
                </a:solidFill>
                <a:latin typeface="Arial"/>
                <a:ea typeface="Arial"/>
                <a:cs typeface="Arial"/>
                <a:sym typeface="Arial"/>
              </a:rPr>
              <a:t>from the wheel. The inspector used an infrared</a:t>
            </a:r>
          </a:p>
          <a:p>
            <a:r>
              <a:rPr lang="en-US" sz="1200" b="0" i="0" u="none" strike="noStrike" kern="1200" cap="none" baseline="0" dirty="0">
                <a:solidFill>
                  <a:schemeClr val="dk1"/>
                </a:solidFill>
                <a:latin typeface="Arial"/>
                <a:ea typeface="Arial"/>
                <a:cs typeface="Arial"/>
                <a:sym typeface="Arial"/>
              </a:rPr>
              <a:t>pyrometer to measure the front wheel brakes and if</a:t>
            </a:r>
          </a:p>
          <a:p>
            <a:r>
              <a:rPr lang="en-US" sz="1200" b="0" i="0" u="none" strike="noStrike" kern="1200" cap="none" baseline="0" dirty="0">
                <a:solidFill>
                  <a:schemeClr val="dk1"/>
                </a:solidFill>
                <a:latin typeface="Arial"/>
                <a:ea typeface="Arial"/>
                <a:cs typeface="Arial"/>
                <a:sym typeface="Arial"/>
              </a:rPr>
              <a:t>the brakes were too hot to continue, you would be</a:t>
            </a:r>
          </a:p>
          <a:p>
            <a:r>
              <a:rPr lang="en-US" sz="1200" b="0" i="0" u="none" strike="noStrike" kern="1200" cap="none" baseline="0" dirty="0">
                <a:solidFill>
                  <a:schemeClr val="dk1"/>
                </a:solidFill>
                <a:latin typeface="Arial"/>
                <a:ea typeface="Arial"/>
                <a:cs typeface="Arial"/>
                <a:sym typeface="Arial"/>
              </a:rPr>
              <a:t>instructed to pull over and wait for the brakes to cool.</a:t>
            </a:r>
          </a:p>
          <a:p>
            <a:r>
              <a:rPr lang="en-US" sz="1200" b="0" i="0" u="none" strike="noStrike" kern="1200" cap="none" baseline="0" dirty="0">
                <a:solidFill>
                  <a:schemeClr val="dk1"/>
                </a:solidFill>
                <a:latin typeface="Arial"/>
                <a:ea typeface="Arial"/>
                <a:cs typeface="Arial"/>
                <a:sym typeface="Arial"/>
              </a:rPr>
              <a:t>The inspector recommended placing the transmission</a:t>
            </a:r>
          </a:p>
          <a:p>
            <a:r>
              <a:rPr lang="en-US" sz="1200" b="0" i="0" u="none" strike="noStrike" kern="1200" cap="none" baseline="0" dirty="0">
                <a:solidFill>
                  <a:schemeClr val="dk1"/>
                </a:solidFill>
                <a:latin typeface="Arial"/>
                <a:ea typeface="Arial"/>
                <a:cs typeface="Arial"/>
                <a:sym typeface="Arial"/>
              </a:rPr>
              <a:t>into a lower gear, which uses the engine to slow the</a:t>
            </a:r>
          </a:p>
          <a:p>
            <a:r>
              <a:rPr lang="en-US" sz="1200" b="0" i="0" u="none" strike="noStrike" kern="1200" cap="none" baseline="0" dirty="0">
                <a:solidFill>
                  <a:schemeClr val="dk1"/>
                </a:solidFill>
                <a:latin typeface="Arial"/>
                <a:ea typeface="Arial"/>
                <a:cs typeface="Arial"/>
                <a:sym typeface="Arial"/>
              </a:rPr>
              <a:t>vehicle during the descent without having to rely</a:t>
            </a:r>
          </a:p>
          <a:p>
            <a:r>
              <a:rPr lang="en-US" sz="1200" b="0" i="0" u="none" strike="noStrike" kern="1200" cap="none" baseline="0" dirty="0">
                <a:solidFill>
                  <a:schemeClr val="dk1"/>
                </a:solidFill>
                <a:latin typeface="Arial"/>
                <a:ea typeface="Arial"/>
                <a:cs typeface="Arial"/>
                <a:sym typeface="Arial"/>
              </a:rPr>
              <a:t>entirely on the brakes.</a:t>
            </a:r>
          </a:p>
          <a:p>
            <a:r>
              <a:rPr lang="en-US" sz="1200" b="1" i="0" u="none" strike="noStrike" kern="1200" cap="none" baseline="0" dirty="0">
                <a:solidFill>
                  <a:schemeClr val="dk1"/>
                </a:solidFill>
                <a:latin typeface="Arial"/>
                <a:ea typeface="Arial"/>
                <a:cs typeface="Arial"/>
                <a:sym typeface="Arial"/>
              </a:rPr>
              <a:t>Summary:</a:t>
            </a:r>
          </a:p>
          <a:p>
            <a:r>
              <a:rPr lang="en-US" sz="1200" b="1" i="0" u="none" strike="noStrike" kern="1200" cap="none" baseline="0" dirty="0">
                <a:solidFill>
                  <a:schemeClr val="dk1"/>
                </a:solidFill>
                <a:latin typeface="Arial"/>
                <a:ea typeface="Arial"/>
                <a:cs typeface="Arial"/>
                <a:sym typeface="Arial"/>
              </a:rPr>
              <a:t>Complaint</a:t>
            </a:r>
            <a:r>
              <a:rPr lang="en-US" sz="1200" b="0" i="0" u="none" strike="noStrike" kern="1200" cap="none" baseline="0" dirty="0">
                <a:solidFill>
                  <a:schemeClr val="dk1"/>
                </a:solidFill>
                <a:latin typeface="Arial"/>
                <a:ea typeface="Arial"/>
                <a:cs typeface="Arial"/>
                <a:sym typeface="Arial"/>
              </a:rPr>
              <a:t>—Vehicle was stopped for an inspection.</a:t>
            </a:r>
          </a:p>
          <a:p>
            <a:r>
              <a:rPr lang="en-US" sz="1200" b="1" i="0" u="none" strike="noStrike" kern="1200" cap="none" baseline="0" dirty="0">
                <a:solidFill>
                  <a:schemeClr val="dk1"/>
                </a:solidFill>
                <a:latin typeface="Arial"/>
                <a:ea typeface="Arial"/>
                <a:cs typeface="Arial"/>
                <a:sym typeface="Arial"/>
              </a:rPr>
              <a:t>Cause</a:t>
            </a:r>
            <a:r>
              <a:rPr lang="en-US" sz="1200" b="0" i="0" u="none" strike="noStrike" kern="1200" cap="none" baseline="0" dirty="0">
                <a:solidFill>
                  <a:schemeClr val="dk1"/>
                </a:solidFill>
                <a:latin typeface="Arial"/>
                <a:ea typeface="Arial"/>
                <a:cs typeface="Arial"/>
                <a:sym typeface="Arial"/>
              </a:rPr>
              <a:t>—If the brakes are too hot, the brake fluid can boil and as a result a total loss of brakes is likely.</a:t>
            </a:r>
          </a:p>
          <a:p>
            <a:r>
              <a:rPr lang="en-US" sz="1200" b="1" i="0" u="none" strike="noStrike" kern="1200" cap="none" baseline="0" dirty="0">
                <a:solidFill>
                  <a:schemeClr val="dk1"/>
                </a:solidFill>
                <a:latin typeface="Arial"/>
                <a:ea typeface="Arial"/>
                <a:cs typeface="Arial"/>
                <a:sym typeface="Arial"/>
              </a:rPr>
              <a:t>Correction</a:t>
            </a:r>
            <a:r>
              <a:rPr lang="en-US" sz="1200" b="0" i="0" u="none" strike="noStrike" kern="1200" cap="none" baseline="0" dirty="0">
                <a:solidFill>
                  <a:schemeClr val="dk1"/>
                </a:solidFill>
                <a:latin typeface="Arial"/>
                <a:ea typeface="Arial"/>
                <a:cs typeface="Arial"/>
                <a:sym typeface="Arial"/>
              </a:rPr>
              <a:t>—Informed driver that this is normal procedure and a safety precaution</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CASE STUDY: </a:t>
            </a:r>
            <a:r>
              <a:rPr lang="en-US" sz="1200" b="1" i="0" u="sng" strike="noStrike" kern="1200" cap="none" baseline="0" dirty="0">
                <a:solidFill>
                  <a:schemeClr val="dk1"/>
                </a:solidFill>
                <a:latin typeface="Arial"/>
                <a:ea typeface="Arial"/>
                <a:cs typeface="Arial"/>
                <a:sym typeface="Arial"/>
              </a:rPr>
              <a:t>The Sinking Brake Pedal</a:t>
            </a:r>
          </a:p>
          <a:p>
            <a:r>
              <a:rPr lang="en-US" sz="1200" b="0" i="0" u="none" strike="noStrike" kern="1200" cap="none" baseline="0" dirty="0">
                <a:solidFill>
                  <a:schemeClr val="dk1"/>
                </a:solidFill>
                <a:latin typeface="Arial"/>
                <a:ea typeface="Arial"/>
                <a:cs typeface="Arial"/>
                <a:sym typeface="Arial"/>
              </a:rPr>
              <a:t>This author has experienced what happens when brake fluid is not changed regularly. Just as many technicians will tell you, we do not always do what we know should be done to our own vehicles. While driving a four-year-old vehicle on vacation in very hot weather in a mountainous country, the brake pedal sank to the floor. When the vehicle was cold, the brakes were fine. But after several brake applications, the pedal became soft and spongy and sank slowly to the floor if pressure was maintained on the brake pedal. Because the brakes were okay when cold, I knew it had to be boiling brake fluid. Old brake fluid (four years old) often has a boiling point under 300°F (150°C). With</a:t>
            </a:r>
          </a:p>
          <a:p>
            <a:r>
              <a:rPr lang="en-US" sz="1200" b="0" i="0" u="none" strike="noStrike" kern="1200" cap="none" baseline="0" dirty="0">
                <a:solidFill>
                  <a:schemeClr val="dk1"/>
                </a:solidFill>
                <a:latin typeface="Arial"/>
                <a:ea typeface="Arial"/>
                <a:cs typeface="Arial"/>
                <a:sym typeface="Arial"/>
              </a:rPr>
              <a:t>the air temperature near 100°F (38°C), it does not take much more heat to start boiling the brake fluid. After bleeding over a quart (1 L) of new brake fluid through the system, the brakes worked normally. I’ll never again forget to replace the brake fluid as recommended by the vehicle manufacturer.</a:t>
            </a:r>
          </a:p>
          <a:p>
            <a:r>
              <a:rPr lang="en-US" sz="1200" b="1" i="0" u="none" strike="noStrike" kern="1200" cap="none" baseline="0" dirty="0">
                <a:solidFill>
                  <a:schemeClr val="dk1"/>
                </a:solidFill>
                <a:latin typeface="Arial"/>
                <a:ea typeface="Arial"/>
                <a:cs typeface="Arial"/>
                <a:sym typeface="Arial"/>
              </a:rPr>
              <a:t>Summary:</a:t>
            </a:r>
          </a:p>
          <a:p>
            <a:r>
              <a:rPr lang="en-US" sz="1200" b="1" i="0" u="none" strike="noStrike" kern="1200" cap="none" baseline="0" dirty="0">
                <a:solidFill>
                  <a:schemeClr val="dk1"/>
                </a:solidFill>
                <a:latin typeface="Arial"/>
                <a:ea typeface="Arial"/>
                <a:cs typeface="Arial"/>
                <a:sym typeface="Arial"/>
              </a:rPr>
              <a:t>Complaint</a:t>
            </a:r>
            <a:r>
              <a:rPr lang="en-US" sz="1200" b="0" i="0" u="none" strike="noStrike" kern="1200" cap="none" baseline="0" dirty="0">
                <a:solidFill>
                  <a:schemeClr val="dk1"/>
                </a:solidFill>
                <a:latin typeface="Arial"/>
                <a:ea typeface="Arial"/>
                <a:cs typeface="Arial"/>
                <a:sym typeface="Arial"/>
              </a:rPr>
              <a:t>—Brake pedal would sink to the floor when driving in mountainous country.</a:t>
            </a:r>
          </a:p>
          <a:p>
            <a:r>
              <a:rPr lang="en-US" sz="1200" b="1" i="0" u="none" strike="noStrike" kern="1200" cap="none" baseline="0" dirty="0">
                <a:solidFill>
                  <a:schemeClr val="dk1"/>
                </a:solidFill>
                <a:latin typeface="Arial"/>
                <a:ea typeface="Arial"/>
                <a:cs typeface="Arial"/>
                <a:sym typeface="Arial"/>
              </a:rPr>
              <a:t>Cause</a:t>
            </a:r>
            <a:r>
              <a:rPr lang="en-US" sz="1200" b="0" i="0" u="none" strike="noStrike" kern="1200" cap="none" baseline="0" dirty="0">
                <a:solidFill>
                  <a:schemeClr val="dk1"/>
                </a:solidFill>
                <a:latin typeface="Arial"/>
                <a:ea typeface="Arial"/>
                <a:cs typeface="Arial"/>
                <a:sym typeface="Arial"/>
              </a:rPr>
              <a:t>—The brake fluid was boiling causing the loss of brakes.</a:t>
            </a:r>
          </a:p>
          <a:p>
            <a:r>
              <a:rPr lang="en-US" sz="1200" b="1" i="0" u="none" strike="noStrike" kern="1200" cap="none" baseline="0" dirty="0">
                <a:solidFill>
                  <a:schemeClr val="dk1"/>
                </a:solidFill>
                <a:latin typeface="Arial"/>
                <a:ea typeface="Arial"/>
                <a:cs typeface="Arial"/>
                <a:sym typeface="Arial"/>
              </a:rPr>
              <a:t>Correction</a:t>
            </a:r>
            <a:r>
              <a:rPr lang="en-US" sz="1200" b="0" i="0" u="none" strike="noStrike" kern="1200" cap="none" baseline="0" dirty="0">
                <a:solidFill>
                  <a:schemeClr val="dk1"/>
                </a:solidFill>
                <a:latin typeface="Arial"/>
                <a:ea typeface="Arial"/>
                <a:cs typeface="Arial"/>
                <a:sym typeface="Arial"/>
              </a:rPr>
              <a:t>—The brake fluid was replaced and the system bled.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a:solidFill>
                  <a:schemeClr val="dk1"/>
                </a:solidFill>
                <a:latin typeface="Arial"/>
                <a:ea typeface="Arial"/>
                <a:cs typeface="Arial"/>
                <a:sym typeface="Arial"/>
              </a:rPr>
              <a:t>STORAGE OF BRAKE FLUID</a:t>
            </a:r>
          </a:p>
          <a:p>
            <a:r>
              <a:rPr lang="en-US" sz="1200" b="1" i="0" u="none" strike="noStrike" kern="1200" cap="none" baseline="0" dirty="0">
                <a:solidFill>
                  <a:schemeClr val="dk1"/>
                </a:solidFill>
                <a:latin typeface="Arial"/>
                <a:ea typeface="Arial"/>
                <a:cs typeface="Arial"/>
                <a:sym typeface="Arial"/>
              </a:rPr>
              <a:t>1. </a:t>
            </a:r>
            <a:r>
              <a:rPr lang="en-US" sz="1200" b="0" i="0" u="none" strike="noStrike" kern="1200" cap="none" baseline="0" dirty="0">
                <a:solidFill>
                  <a:schemeClr val="dk1"/>
                </a:solidFill>
                <a:latin typeface="Arial"/>
                <a:ea typeface="Arial"/>
                <a:cs typeface="Arial"/>
                <a:sym typeface="Arial"/>
              </a:rPr>
              <a:t>Store brake fluid only in its original container.</a:t>
            </a:r>
          </a:p>
          <a:p>
            <a:r>
              <a:rPr lang="en-US" sz="1200" b="0" i="0" u="none" strike="noStrike" kern="1200" cap="none" baseline="0" dirty="0">
                <a:solidFill>
                  <a:schemeClr val="dk1"/>
                </a:solidFill>
                <a:latin typeface="Arial"/>
                <a:ea typeface="Arial"/>
                <a:cs typeface="Arial"/>
                <a:sym typeface="Arial"/>
              </a:rPr>
              <a:t>■ To help prevent possible contamination with moisture,</a:t>
            </a:r>
          </a:p>
          <a:p>
            <a:r>
              <a:rPr lang="en-US" sz="1200" b="0" i="0" u="none" strike="noStrike" kern="1200" cap="none" baseline="0" dirty="0">
                <a:solidFill>
                  <a:schemeClr val="dk1"/>
                </a:solidFill>
                <a:latin typeface="Arial"/>
                <a:ea typeface="Arial"/>
                <a:cs typeface="Arial"/>
                <a:sym typeface="Arial"/>
              </a:rPr>
              <a:t>air, or other products, purchase brake fluid in small</a:t>
            </a:r>
          </a:p>
          <a:p>
            <a:r>
              <a:rPr lang="en-US" sz="1200" b="0" i="0" u="none" strike="noStrike" kern="1200" cap="none" baseline="0" dirty="0">
                <a:solidFill>
                  <a:schemeClr val="dk1"/>
                </a:solidFill>
                <a:latin typeface="Arial"/>
                <a:ea typeface="Arial"/>
                <a:cs typeface="Arial"/>
                <a:sym typeface="Arial"/>
              </a:rPr>
              <a:t>containers.</a:t>
            </a:r>
          </a:p>
          <a:p>
            <a:r>
              <a:rPr lang="en-US" sz="1200" b="0" i="0" u="none" strike="noStrike" kern="1200" cap="none" baseline="0" dirty="0">
                <a:solidFill>
                  <a:schemeClr val="dk1"/>
                </a:solidFill>
                <a:latin typeface="Arial"/>
                <a:ea typeface="Arial"/>
                <a:cs typeface="Arial"/>
                <a:sym typeface="Arial"/>
              </a:rPr>
              <a:t>■ Keep all brake fluid containers tightly closed to prevent</a:t>
            </a:r>
          </a:p>
          <a:p>
            <a:r>
              <a:rPr lang="en-US" sz="1200" b="0" i="0" u="none" strike="noStrike" kern="1200" cap="none" baseline="0" dirty="0">
                <a:solidFill>
                  <a:schemeClr val="dk1"/>
                </a:solidFill>
                <a:latin typeface="Arial"/>
                <a:ea typeface="Arial"/>
                <a:cs typeface="Arial"/>
                <a:sym typeface="Arial"/>
              </a:rPr>
              <a:t>air (containing moisture) from being absorbed.</a:t>
            </a:r>
          </a:p>
          <a:p>
            <a:r>
              <a:rPr lang="en-US" sz="1200" b="1" i="0" u="none" strike="noStrike" kern="1200" cap="none" baseline="0" dirty="0">
                <a:solidFill>
                  <a:schemeClr val="dk1"/>
                </a:solidFill>
                <a:latin typeface="Arial"/>
                <a:ea typeface="Arial"/>
                <a:cs typeface="Arial"/>
                <a:sym typeface="Arial"/>
              </a:rPr>
              <a:t>2. </a:t>
            </a:r>
            <a:r>
              <a:rPr lang="en-US" sz="1200" b="0" i="0" u="none" strike="noStrike" kern="1200" cap="none" baseline="0" dirty="0">
                <a:solidFill>
                  <a:schemeClr val="dk1"/>
                </a:solidFill>
                <a:latin typeface="Arial"/>
                <a:ea typeface="Arial"/>
                <a:cs typeface="Arial"/>
                <a:sym typeface="Arial"/>
              </a:rPr>
              <a:t>Before opening a brake fluid container, remove any dirt,</a:t>
            </a:r>
          </a:p>
          <a:p>
            <a:r>
              <a:rPr lang="en-US" sz="1200" b="0" i="0" u="none" strike="noStrike" kern="1200" cap="none" baseline="0" dirty="0">
                <a:solidFill>
                  <a:schemeClr val="dk1"/>
                </a:solidFill>
                <a:latin typeface="Arial"/>
                <a:ea typeface="Arial"/>
                <a:cs typeface="Arial"/>
                <a:sym typeface="Arial"/>
              </a:rPr>
              <a:t>moisture, or other contamination from the top and outside</a:t>
            </a:r>
          </a:p>
          <a:p>
            <a:r>
              <a:rPr lang="en-US" sz="1200" b="0" i="0" u="none" strike="noStrike" kern="1200" cap="none" baseline="0" dirty="0">
                <a:solidFill>
                  <a:schemeClr val="dk1"/>
                </a:solidFill>
                <a:latin typeface="Arial"/>
                <a:ea typeface="Arial"/>
                <a:cs typeface="Arial"/>
                <a:sym typeface="Arial"/>
              </a:rPr>
              <a:t>of the container.</a:t>
            </a:r>
          </a:p>
          <a:p>
            <a:r>
              <a:rPr lang="en-US" sz="1200" b="1" i="0" u="none" strike="noStrike" kern="1200" cap="none" baseline="0" dirty="0">
                <a:solidFill>
                  <a:schemeClr val="dk1"/>
                </a:solidFill>
                <a:latin typeface="Arial"/>
                <a:ea typeface="Arial"/>
                <a:cs typeface="Arial"/>
                <a:sym typeface="Arial"/>
              </a:rPr>
              <a:t>3. </a:t>
            </a:r>
            <a:r>
              <a:rPr lang="en-US" sz="1200" b="0" i="0" u="none" strike="noStrike" kern="1200" cap="none" baseline="0" dirty="0">
                <a:solidFill>
                  <a:schemeClr val="dk1"/>
                </a:solidFill>
                <a:latin typeface="Arial"/>
                <a:ea typeface="Arial"/>
                <a:cs typeface="Arial"/>
                <a:sym typeface="Arial"/>
              </a:rPr>
              <a:t>When a brake fluid container is empty, it should be</a:t>
            </a:r>
          </a:p>
          <a:p>
            <a:r>
              <a:rPr lang="en-US" sz="1200" b="0" i="0" u="none" strike="noStrike" kern="1200" cap="none" baseline="0" dirty="0">
                <a:solidFill>
                  <a:schemeClr val="dk1"/>
                </a:solidFill>
                <a:latin typeface="Arial"/>
                <a:ea typeface="Arial"/>
                <a:cs typeface="Arial"/>
                <a:sym typeface="Arial"/>
              </a:rPr>
              <a:t>discarded—the container should never be used for anything</a:t>
            </a:r>
          </a:p>
          <a:p>
            <a:r>
              <a:rPr lang="en-US" sz="1200" b="0" i="0" u="none" strike="noStrike" kern="1200" cap="none" baseline="0" dirty="0">
                <a:solidFill>
                  <a:schemeClr val="dk1"/>
                </a:solidFill>
                <a:latin typeface="Arial"/>
                <a:ea typeface="Arial"/>
                <a:cs typeface="Arial"/>
                <a:sym typeface="Arial"/>
              </a:rPr>
              <a:t>except brake fluid.</a:t>
            </a:r>
          </a:p>
          <a:p>
            <a:r>
              <a:rPr lang="en-US" sz="1200" b="1" i="0" u="none" strike="noStrike" kern="1200" cap="none" baseline="0" dirty="0">
                <a:solidFill>
                  <a:schemeClr val="dk1"/>
                </a:solidFill>
                <a:latin typeface="Arial"/>
                <a:ea typeface="Arial"/>
                <a:cs typeface="Arial"/>
                <a:sym typeface="Arial"/>
              </a:rPr>
              <a:t>4. </a:t>
            </a:r>
            <a:r>
              <a:rPr lang="en-US" sz="1200" b="0" i="0" u="none" strike="noStrike" kern="1200" cap="none" baseline="0" dirty="0">
                <a:solidFill>
                  <a:schemeClr val="dk1"/>
                </a:solidFill>
                <a:latin typeface="Arial"/>
                <a:ea typeface="Arial"/>
                <a:cs typeface="Arial"/>
                <a:sym typeface="Arial"/>
              </a:rPr>
              <a:t>Do not transfer brake fluid to any other container that may</a:t>
            </a:r>
          </a:p>
          <a:p>
            <a:r>
              <a:rPr lang="en-US" sz="1200" b="0" i="0" u="none" strike="noStrike" kern="1200" cap="none" baseline="0" dirty="0">
                <a:solidFill>
                  <a:schemeClr val="dk1"/>
                </a:solidFill>
                <a:latin typeface="Arial"/>
                <a:ea typeface="Arial"/>
                <a:cs typeface="Arial"/>
                <a:sym typeface="Arial"/>
              </a:rPr>
              <a:t>have contained oil, kerosene, gasoline, antifreeze, water,</a:t>
            </a:r>
          </a:p>
          <a:p>
            <a:r>
              <a:rPr lang="en-US" sz="1200" b="0" i="0" u="none" strike="noStrike" kern="1200" cap="none" baseline="0" dirty="0">
                <a:solidFill>
                  <a:schemeClr val="dk1"/>
                </a:solidFill>
                <a:latin typeface="Arial"/>
                <a:ea typeface="Arial"/>
                <a:cs typeface="Arial"/>
                <a:sym typeface="Arial"/>
              </a:rPr>
              <a:t>cleaners, or any other liquids or chemicals.</a:t>
            </a:r>
          </a:p>
          <a:p>
            <a:r>
              <a:rPr lang="en-US" sz="1200" b="1" i="0" u="none" strike="noStrike" kern="1200" cap="none" baseline="0" dirty="0">
                <a:solidFill>
                  <a:schemeClr val="dk1"/>
                </a:solidFill>
                <a:latin typeface="Arial"/>
                <a:ea typeface="Arial"/>
                <a:cs typeface="Arial"/>
                <a:sym typeface="Arial"/>
              </a:rPr>
              <a:t>5. </a:t>
            </a:r>
            <a:r>
              <a:rPr lang="en-US" sz="1200" b="0" i="0" u="none" strike="noStrike" kern="1200" cap="none" baseline="0" dirty="0">
                <a:solidFill>
                  <a:schemeClr val="dk1"/>
                </a:solidFill>
                <a:latin typeface="Arial"/>
                <a:ea typeface="Arial"/>
                <a:cs typeface="Arial"/>
                <a:sym typeface="Arial"/>
              </a:rPr>
              <a:t>Do not reuse brake fluid that has been siphoned from</a:t>
            </a:r>
          </a:p>
          <a:p>
            <a:r>
              <a:rPr lang="en-US" sz="1200" b="0" i="0" u="none" strike="noStrike" kern="1200" cap="none" baseline="0" dirty="0">
                <a:solidFill>
                  <a:schemeClr val="dk1"/>
                </a:solidFill>
                <a:latin typeface="Arial"/>
                <a:ea typeface="Arial"/>
                <a:cs typeface="Arial"/>
                <a:sym typeface="Arial"/>
              </a:rPr>
              <a:t>another vehicle or drawn out during a brake bleeding operation.</a:t>
            </a:r>
          </a:p>
          <a:p>
            <a:r>
              <a:rPr lang="en-US" sz="1200" b="0" i="0" u="none" strike="noStrike" kern="1200" cap="none" baseline="0" dirty="0">
                <a:solidFill>
                  <a:schemeClr val="dk1"/>
                </a:solidFill>
                <a:latin typeface="Arial"/>
                <a:ea typeface="Arial"/>
                <a:cs typeface="Arial"/>
                <a:sym typeface="Arial"/>
              </a:rPr>
              <a:t>(Brake bleeding means to open special bleeder valves</a:t>
            </a:r>
          </a:p>
          <a:p>
            <a:r>
              <a:rPr lang="en-US" sz="1200" b="0" i="0" u="none" strike="noStrike" kern="1200" cap="none" baseline="0" dirty="0">
                <a:solidFill>
                  <a:schemeClr val="dk1"/>
                </a:solidFill>
                <a:latin typeface="Arial"/>
                <a:ea typeface="Arial"/>
                <a:cs typeface="Arial"/>
                <a:sym typeface="Arial"/>
              </a:rPr>
              <a:t>in the hydraulic system to rid the system of any trapped air.)</a:t>
            </a:r>
          </a:p>
          <a:p>
            <a:r>
              <a:rPr lang="en-US" sz="1200" b="1" i="0" u="none" strike="noStrike" kern="1200" cap="none" baseline="0" dirty="0">
                <a:solidFill>
                  <a:schemeClr val="dk1"/>
                </a:solidFill>
                <a:latin typeface="Arial"/>
                <a:ea typeface="Arial"/>
                <a:cs typeface="Arial"/>
                <a:sym typeface="Arial"/>
              </a:rPr>
              <a:t>6. </a:t>
            </a:r>
            <a:r>
              <a:rPr lang="en-US" sz="1200" b="0" i="0" u="none" strike="noStrike" kern="1200" cap="none" baseline="0" dirty="0">
                <a:solidFill>
                  <a:schemeClr val="dk1"/>
                </a:solidFill>
                <a:latin typeface="Arial"/>
                <a:ea typeface="Arial"/>
                <a:cs typeface="Arial"/>
                <a:sym typeface="Arial"/>
              </a:rPr>
              <a:t>Use only fresh, new brake fluid for flushing the hydraulic</a:t>
            </a:r>
          </a:p>
          <a:p>
            <a:r>
              <a:rPr lang="en-US" sz="1200" b="0" i="0" u="none" strike="noStrike" kern="1200" cap="none" baseline="0" dirty="0">
                <a:solidFill>
                  <a:schemeClr val="dk1"/>
                </a:solidFill>
                <a:latin typeface="Arial"/>
                <a:ea typeface="Arial"/>
                <a:cs typeface="Arial"/>
                <a:sym typeface="Arial"/>
              </a:rPr>
              <a:t>brake system.</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50723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a:solidFill>
                  <a:schemeClr val="dk1"/>
                </a:solidFill>
                <a:latin typeface="Arial"/>
                <a:ea typeface="Arial"/>
                <a:cs typeface="Arial"/>
                <a:sym typeface="Arial"/>
              </a:rPr>
              <a:t>High-pressure double-walled steel brake lines or high-strength flexible lines are used to connect the master cylinder to each wheel. The steel brake lines are also called </a:t>
            </a:r>
            <a:r>
              <a:rPr lang="en-US" sz="1200" b="1" i="0" u="none" strike="noStrike" kern="1200" cap="none" baseline="0" dirty="0">
                <a:solidFill>
                  <a:schemeClr val="dk1"/>
                </a:solidFill>
                <a:latin typeface="Arial"/>
                <a:ea typeface="Arial"/>
                <a:cs typeface="Arial"/>
                <a:sym typeface="Arial"/>
              </a:rPr>
              <a:t>brake</a:t>
            </a:r>
          </a:p>
          <a:p>
            <a:r>
              <a:rPr lang="en-US" sz="1200" b="1" i="0" u="none" strike="noStrike" kern="1200" cap="none" baseline="0" dirty="0">
                <a:solidFill>
                  <a:schemeClr val="dk1"/>
                </a:solidFill>
                <a:latin typeface="Arial"/>
                <a:ea typeface="Arial"/>
                <a:cs typeface="Arial"/>
                <a:sym typeface="Arial"/>
              </a:rPr>
              <a:t>pipes </a:t>
            </a:r>
            <a:r>
              <a:rPr lang="en-US" sz="1200" b="0" i="0" u="none" strike="noStrike" kern="1200" cap="none" baseline="0" dirty="0">
                <a:solidFill>
                  <a:schemeClr val="dk1"/>
                </a:solidFill>
                <a:latin typeface="Arial"/>
                <a:ea typeface="Arial"/>
                <a:cs typeface="Arial"/>
                <a:sym typeface="Arial"/>
              </a:rPr>
              <a:t>or </a:t>
            </a:r>
            <a:r>
              <a:rPr lang="en-US" sz="1200" b="1" i="0" u="none" strike="noStrike" kern="1200" cap="none" baseline="0" dirty="0">
                <a:solidFill>
                  <a:schemeClr val="dk1"/>
                </a:solidFill>
                <a:latin typeface="Arial"/>
                <a:ea typeface="Arial"/>
                <a:cs typeface="Arial"/>
                <a:sym typeface="Arial"/>
              </a:rPr>
              <a:t>brake tubing</a:t>
            </a:r>
            <a:r>
              <a:rPr lang="en-US" sz="1200" b="0" i="0" u="none" strike="noStrike" kern="1200" cap="none" baseline="0" dirty="0">
                <a:solidFill>
                  <a:schemeClr val="dk1"/>
                </a:solidFill>
                <a:latin typeface="Arial"/>
                <a:ea typeface="Arial"/>
                <a:cs typeface="Arial"/>
                <a:sym typeface="Arial"/>
              </a:rPr>
              <a:t>. Brake lines carry brake fluid from the master cylinder to the wheel cylinder and brake calipers. The</a:t>
            </a:r>
          </a:p>
          <a:p>
            <a:r>
              <a:rPr lang="en-US" sz="1200" b="0" i="0" u="none" strike="noStrike" kern="1200" cap="none" baseline="0" dirty="0">
                <a:solidFill>
                  <a:schemeClr val="dk1"/>
                </a:solidFill>
                <a:latin typeface="Arial"/>
                <a:ea typeface="Arial"/>
                <a:cs typeface="Arial"/>
                <a:sym typeface="Arial"/>
              </a:rPr>
              <a:t>brake lines contain and direct the pressure of the brake hydraulic</a:t>
            </a:r>
          </a:p>
          <a:p>
            <a:r>
              <a:rPr lang="en-US" sz="1200" b="0" i="0" u="none" strike="noStrike" kern="1200" cap="none" baseline="0" dirty="0">
                <a:solidFill>
                  <a:schemeClr val="dk1"/>
                </a:solidFill>
                <a:latin typeface="Arial"/>
                <a:ea typeface="Arial"/>
                <a:cs typeface="Arial"/>
                <a:sym typeface="Arial"/>
              </a:rPr>
              <a:t>system. Most of the total length of the brake line consists of rigid</a:t>
            </a:r>
          </a:p>
          <a:p>
            <a:r>
              <a:rPr lang="en-US" sz="1200" b="0" i="0" u="none" strike="noStrike" kern="1200" cap="none" baseline="0" dirty="0">
                <a:solidFill>
                  <a:schemeClr val="dk1"/>
                </a:solidFill>
                <a:latin typeface="Arial"/>
                <a:ea typeface="Arial"/>
                <a:cs typeface="Arial"/>
                <a:sym typeface="Arial"/>
              </a:rPr>
              <a:t>tubing. For maximum strength and durability, all brake systems</a:t>
            </a:r>
          </a:p>
          <a:p>
            <a:r>
              <a:rPr lang="en-US" sz="1200" b="0" i="0" u="none" strike="noStrike" kern="1200" cap="none" baseline="0" dirty="0">
                <a:solidFill>
                  <a:schemeClr val="dk1"/>
                </a:solidFill>
                <a:latin typeface="Arial"/>
                <a:ea typeface="Arial"/>
                <a:cs typeface="Arial"/>
                <a:sym typeface="Arial"/>
              </a:rPr>
              <a:t>use double-walled brake tubing made from plated steel sheet.</a:t>
            </a:r>
          </a:p>
          <a:p>
            <a:r>
              <a:rPr lang="en-US" sz="1200" b="0" i="0" u="none" strike="noStrike" kern="1200" cap="none" baseline="0" dirty="0">
                <a:solidFill>
                  <a:schemeClr val="dk1"/>
                </a:solidFill>
                <a:latin typeface="Arial"/>
                <a:ea typeface="Arial"/>
                <a:cs typeface="Arial"/>
                <a:sym typeface="Arial"/>
              </a:rPr>
              <a:t>There are two types of double-walled tubing:</a:t>
            </a:r>
          </a:p>
          <a:p>
            <a:r>
              <a:rPr lang="en-US" sz="1200" b="0" i="0" u="none" strike="noStrike" kern="1200" cap="none" baseline="0" dirty="0">
                <a:solidFill>
                  <a:schemeClr val="dk1"/>
                </a:solidFill>
                <a:latin typeface="Arial"/>
                <a:ea typeface="Arial"/>
                <a:cs typeface="Arial"/>
                <a:sym typeface="Arial"/>
              </a:rPr>
              <a:t>■ Seamless</a:t>
            </a:r>
          </a:p>
          <a:p>
            <a:r>
              <a:rPr lang="en-US" sz="1200" b="0" i="0" u="none" strike="noStrike" kern="1200" cap="none" baseline="0" dirty="0">
                <a:solidFill>
                  <a:schemeClr val="dk1"/>
                </a:solidFill>
                <a:latin typeface="Arial"/>
                <a:ea typeface="Arial"/>
                <a:cs typeface="Arial"/>
                <a:sym typeface="Arial"/>
              </a:rPr>
              <a:t>■ Multiple ply ● </a:t>
            </a:r>
            <a:r>
              <a:rPr lang="en-US" sz="1200" b="1" i="0" u="none" strike="noStrike" kern="1200" cap="none" baseline="0" dirty="0">
                <a:solidFill>
                  <a:schemeClr val="dk1"/>
                </a:solidFill>
                <a:latin typeface="Arial"/>
                <a:ea typeface="Arial"/>
                <a:cs typeface="Arial"/>
                <a:sym typeface="Arial"/>
              </a:rPr>
              <a:t>SEE FIGURE 96–9</a:t>
            </a:r>
            <a:r>
              <a:rPr lang="en-US" sz="1200" b="0" i="0" u="none" strike="noStrike" kern="1200" cap="none" baseline="0" dirty="0">
                <a:solidFill>
                  <a:schemeClr val="dk1"/>
                </a:solidFill>
                <a:latin typeface="Arial"/>
                <a:ea typeface="Arial"/>
                <a:cs typeface="Arial"/>
                <a:sym typeface="Arial"/>
              </a:rPr>
              <a:t>.</a:t>
            </a:r>
          </a:p>
          <a:p>
            <a:r>
              <a:rPr lang="en-US" sz="1200" b="0" i="0" u="none" strike="noStrike" kern="1200" cap="none" baseline="0" dirty="0">
                <a:solidFill>
                  <a:schemeClr val="dk1"/>
                </a:solidFill>
                <a:latin typeface="Arial"/>
                <a:ea typeface="Arial"/>
                <a:cs typeface="Arial"/>
                <a:sym typeface="Arial"/>
              </a:rPr>
              <a:t>All double-walled brake tubing is plated with tin, zinc, or other</a:t>
            </a:r>
          </a:p>
          <a:p>
            <a:r>
              <a:rPr lang="en-US" sz="1200" b="0" i="0" u="none" strike="noStrike" kern="1200" cap="none" baseline="0" dirty="0">
                <a:solidFill>
                  <a:schemeClr val="dk1"/>
                </a:solidFill>
                <a:latin typeface="Arial"/>
                <a:ea typeface="Arial"/>
                <a:cs typeface="Arial"/>
                <a:sym typeface="Arial"/>
              </a:rPr>
              <a:t>similar substances for protection against rust and corrosion. The</a:t>
            </a:r>
          </a:p>
          <a:p>
            <a:r>
              <a:rPr lang="en-US" sz="1200" b="0" i="0" u="none" strike="noStrike" kern="1200" cap="none" baseline="0" dirty="0">
                <a:solidFill>
                  <a:schemeClr val="dk1"/>
                </a:solidFill>
                <a:latin typeface="Arial"/>
                <a:ea typeface="Arial"/>
                <a:cs typeface="Arial"/>
                <a:sym typeface="Arial"/>
              </a:rPr>
              <a:t>Society of Automotive Engineers has guidelines for brake tubing.</a:t>
            </a:r>
          </a:p>
          <a:p>
            <a:endParaRPr lang="en-US" sz="1200" b="0" i="0" u="none" strike="noStrike" kern="1200" cap="none" baseline="0"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70285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37654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a:solidFill>
                  <a:schemeClr val="dk1"/>
                </a:solidFill>
                <a:latin typeface="Arial"/>
                <a:ea typeface="Arial"/>
                <a:cs typeface="Arial"/>
                <a:sym typeface="Arial"/>
              </a:rPr>
              <a:t>SAE Standard J1047 specifies that a sample section of brake line must be able to withstand 8,000 PSI (55,000 kPa), plus other standards for resistance to fatigue, heat, rust, and corrosion.</a:t>
            </a:r>
          </a:p>
          <a:p>
            <a:r>
              <a:rPr lang="en-US" sz="1200" b="0" i="0" u="none" strike="noStrike" kern="1200" cap="none" baseline="0" dirty="0">
                <a:solidFill>
                  <a:schemeClr val="dk1"/>
                </a:solidFill>
                <a:latin typeface="Arial"/>
                <a:ea typeface="Arial"/>
                <a:cs typeface="Arial"/>
                <a:sym typeface="Arial"/>
              </a:rPr>
              <a:t>STEEL BRAKE LINE COATINGS Because steel tube alone does not have adequate corrosion resistance, it requires a coating. The coatings in wide use include</a:t>
            </a:r>
          </a:p>
          <a:p>
            <a:r>
              <a:rPr lang="en-US" sz="1200" b="0" i="0" u="none" strike="noStrike" kern="1200" cap="none" baseline="0" dirty="0">
                <a:solidFill>
                  <a:schemeClr val="dk1"/>
                </a:solidFill>
                <a:latin typeface="Arial"/>
                <a:ea typeface="Arial"/>
                <a:cs typeface="Arial"/>
                <a:sym typeface="Arial"/>
              </a:rPr>
              <a:t>■ Aluminum-rich paint (called AlGal)</a:t>
            </a:r>
          </a:p>
          <a:p>
            <a:r>
              <a:rPr lang="en-US" sz="1200" b="0" i="0" u="none" strike="noStrike" kern="1200" cap="none" baseline="0" dirty="0">
                <a:solidFill>
                  <a:schemeClr val="dk1"/>
                </a:solidFill>
                <a:latin typeface="Arial"/>
                <a:ea typeface="Arial"/>
                <a:cs typeface="Arial"/>
                <a:sym typeface="Arial"/>
              </a:rPr>
              <a:t>■ Nylon-coated (called NyGal)</a:t>
            </a:r>
          </a:p>
          <a:p>
            <a:r>
              <a:rPr lang="en-US" sz="1200" b="0" i="0" u="none" strike="noStrike" kern="1200" cap="none" baseline="0" dirty="0">
                <a:solidFill>
                  <a:schemeClr val="dk1"/>
                </a:solidFill>
                <a:latin typeface="Arial"/>
                <a:ea typeface="Arial"/>
                <a:cs typeface="Arial"/>
                <a:sym typeface="Arial"/>
              </a:rPr>
              <a:t>■ Zinc</a:t>
            </a:r>
          </a:p>
          <a:p>
            <a:r>
              <a:rPr lang="en-US" sz="1200" b="0" i="0" u="none" strike="noStrike" kern="1200" cap="none" baseline="0" dirty="0">
                <a:solidFill>
                  <a:schemeClr val="dk1"/>
                </a:solidFill>
                <a:latin typeface="Arial"/>
                <a:ea typeface="Arial"/>
                <a:cs typeface="Arial"/>
                <a:sym typeface="Arial"/>
              </a:rPr>
              <a:t>■ Terne plate (lead and tin alloy)</a:t>
            </a:r>
          </a:p>
          <a:p>
            <a:r>
              <a:rPr lang="en-US" sz="1200" b="0" i="0" u="none" strike="noStrike" kern="1200" cap="none" baseline="0" dirty="0">
                <a:solidFill>
                  <a:schemeClr val="dk1"/>
                </a:solidFill>
                <a:latin typeface="Arial"/>
                <a:ea typeface="Arial"/>
                <a:cs typeface="Arial"/>
                <a:sym typeface="Arial"/>
              </a:rPr>
              <a:t>■ Epoxy</a:t>
            </a:r>
          </a:p>
          <a:p>
            <a:r>
              <a:rPr lang="en-US" sz="1200" b="0" i="0" u="none" strike="noStrike" kern="1200" cap="none" baseline="0" dirty="0">
                <a:solidFill>
                  <a:schemeClr val="dk1"/>
                </a:solidFill>
                <a:latin typeface="Arial"/>
                <a:ea typeface="Arial"/>
                <a:cs typeface="Arial"/>
                <a:sym typeface="Arial"/>
              </a:rPr>
              <a:t>■ PVF (Polyvinylfluoride)—olive green color</a:t>
            </a:r>
          </a:p>
          <a:p>
            <a:r>
              <a:rPr lang="en-US" sz="1200" b="0" i="0" u="none" strike="noStrike" kern="1200" cap="none" baseline="0" dirty="0">
                <a:solidFill>
                  <a:schemeClr val="dk1"/>
                </a:solidFill>
                <a:latin typeface="Arial"/>
                <a:ea typeface="Arial"/>
                <a:cs typeface="Arial"/>
                <a:sym typeface="Arial"/>
              </a:rPr>
              <a:t>While these coatings have been effective, the liquid sodium chloride and rock salt used to de-ice winter roads break down and will eventually destroy steel tubing lines.</a:t>
            </a:r>
          </a:p>
          <a:p>
            <a:r>
              <a:rPr lang="en-US" sz="1200" b="0" i="0" u="none" strike="noStrike" kern="1200" cap="none" baseline="0" dirty="0">
                <a:solidFill>
                  <a:schemeClr val="dk1"/>
                </a:solidFill>
                <a:latin typeface="Arial"/>
                <a:ea typeface="Arial"/>
                <a:cs typeface="Arial"/>
                <a:sym typeface="Arial"/>
              </a:rPr>
              <a:t>COPPER-NICKEL BRAKE LINES Copper-nickel brake line is commonly referred to as “90-10 copper” because it contains about 90% copper and 10% nickel. Copper-nickel brake lines have been used on several European vehicle brake systems since the 1970s, including</a:t>
            </a:r>
          </a:p>
          <a:p>
            <a:r>
              <a:rPr lang="en-US" sz="1200" b="0" i="0" u="none" strike="noStrike" kern="1200" cap="none" baseline="0" dirty="0">
                <a:solidFill>
                  <a:schemeClr val="dk1"/>
                </a:solidFill>
                <a:latin typeface="Arial"/>
                <a:ea typeface="Arial"/>
                <a:cs typeface="Arial"/>
                <a:sym typeface="Arial"/>
              </a:rPr>
              <a:t>■ Volvo</a:t>
            </a:r>
          </a:p>
          <a:p>
            <a:r>
              <a:rPr lang="en-US" sz="1200" b="0" i="0" u="none" strike="noStrike" kern="1200" cap="none" baseline="0" dirty="0">
                <a:solidFill>
                  <a:schemeClr val="dk1"/>
                </a:solidFill>
                <a:latin typeface="Arial"/>
                <a:ea typeface="Arial"/>
                <a:cs typeface="Arial"/>
                <a:sym typeface="Arial"/>
              </a:rPr>
              <a:t>■ Audi</a:t>
            </a:r>
          </a:p>
          <a:p>
            <a:r>
              <a:rPr lang="en-US" sz="1200" b="0" i="0" u="none" strike="noStrike" kern="1200" cap="none" baseline="0" dirty="0">
                <a:solidFill>
                  <a:schemeClr val="dk1"/>
                </a:solidFill>
                <a:latin typeface="Arial"/>
                <a:ea typeface="Arial"/>
                <a:cs typeface="Arial"/>
                <a:sym typeface="Arial"/>
              </a:rPr>
              <a:t>■ Porsche</a:t>
            </a:r>
          </a:p>
          <a:p>
            <a:r>
              <a:rPr lang="en-US" sz="1200" b="0" i="0" u="none" strike="noStrike" kern="1200" cap="none" baseline="0" dirty="0">
                <a:solidFill>
                  <a:schemeClr val="dk1"/>
                </a:solidFill>
                <a:latin typeface="Arial"/>
                <a:ea typeface="Arial"/>
                <a:cs typeface="Arial"/>
                <a:sym typeface="Arial"/>
              </a:rPr>
              <a:t>■ Aston Martin</a:t>
            </a:r>
          </a:p>
          <a:p>
            <a:r>
              <a:rPr lang="en-US" sz="1200" b="0" i="0" u="none" strike="noStrike" kern="1200" cap="none" baseline="0" dirty="0">
                <a:solidFill>
                  <a:schemeClr val="dk1"/>
                </a:solidFill>
                <a:latin typeface="Arial"/>
                <a:ea typeface="Arial"/>
                <a:cs typeface="Arial"/>
                <a:sym typeface="Arial"/>
              </a:rPr>
              <a:t>Copper-nickel alloy brake tubing meets SAE Standard J1047</a:t>
            </a:r>
          </a:p>
          <a:p>
            <a:r>
              <a:rPr lang="en-US" sz="1200" b="0" i="0" u="none" strike="noStrike" kern="1200" cap="none" baseline="0" dirty="0">
                <a:solidFill>
                  <a:schemeClr val="dk1"/>
                </a:solidFill>
                <a:latin typeface="Arial"/>
                <a:ea typeface="Arial"/>
                <a:cs typeface="Arial"/>
                <a:sym typeface="Arial"/>
              </a:rPr>
              <a:t>and ISO 4038, meeting all international and U.S. requirements for</a:t>
            </a:r>
          </a:p>
          <a:p>
            <a:r>
              <a:rPr lang="en-US" sz="1200" b="0" i="0" u="none" strike="noStrike" kern="1200" cap="none" baseline="0" dirty="0">
                <a:solidFill>
                  <a:schemeClr val="dk1"/>
                </a:solidFill>
                <a:latin typeface="Arial"/>
                <a:ea typeface="Arial"/>
                <a:cs typeface="Arial"/>
                <a:sym typeface="Arial"/>
              </a:rPr>
              <a:t>brake tubing and has the strength of steel lines, but is much more</a:t>
            </a:r>
          </a:p>
          <a:p>
            <a:r>
              <a:rPr lang="en-US" sz="1200" b="0" i="0" u="none" strike="noStrike" kern="1200" cap="none" baseline="0" dirty="0">
                <a:solidFill>
                  <a:schemeClr val="dk1"/>
                </a:solidFill>
                <a:latin typeface="Arial"/>
                <a:ea typeface="Arial"/>
                <a:cs typeface="Arial"/>
                <a:sym typeface="Arial"/>
              </a:rPr>
              <a:t>corrosion-resistant. This type is also pliable, making flaring and</a:t>
            </a:r>
          </a:p>
          <a:p>
            <a:r>
              <a:rPr lang="en-US" sz="1200" b="0" i="0" u="none" strike="noStrike" kern="1200" cap="none" baseline="0" dirty="0">
                <a:solidFill>
                  <a:schemeClr val="dk1"/>
                </a:solidFill>
                <a:latin typeface="Arial"/>
                <a:ea typeface="Arial"/>
                <a:cs typeface="Arial"/>
                <a:sym typeface="Arial"/>
              </a:rPr>
              <a:t>bending easier than when using steel brake lines.</a:t>
            </a:r>
          </a:p>
          <a:p>
            <a:endParaRPr lang="en-US" sz="1200" b="0" i="0" u="none" strike="noStrike" kern="1200" cap="none" baseline="0"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70285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6727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a:solidFill>
                  <a:schemeClr val="dk1"/>
                </a:solidFill>
                <a:latin typeface="Arial"/>
                <a:ea typeface="Arial"/>
                <a:cs typeface="Arial"/>
                <a:sym typeface="Arial"/>
              </a:rPr>
              <a:t>SAE Standard J1047 specifies that a sample section of brake line must be able to withstand 8,000 PSI (55,000 kPa), plus other standards for resistance to fatigue, heat, rust, and corrosion.</a:t>
            </a:r>
          </a:p>
          <a:p>
            <a:r>
              <a:rPr lang="en-US" sz="1200" b="0" i="0" u="none" strike="noStrike" kern="1200" cap="none" baseline="0" dirty="0">
                <a:solidFill>
                  <a:schemeClr val="dk1"/>
                </a:solidFill>
                <a:latin typeface="Arial"/>
                <a:ea typeface="Arial"/>
                <a:cs typeface="Arial"/>
                <a:sym typeface="Arial"/>
              </a:rPr>
              <a:t>STEEL BRAKE LINE COATINGS Because steel tube alone does not have adequate corrosion resistance, it requires a coating. The coatings in wide use include</a:t>
            </a:r>
          </a:p>
          <a:p>
            <a:r>
              <a:rPr lang="en-US" sz="1200" b="0" i="0" u="none" strike="noStrike" kern="1200" cap="none" baseline="0" dirty="0">
                <a:solidFill>
                  <a:schemeClr val="dk1"/>
                </a:solidFill>
                <a:latin typeface="Arial"/>
                <a:ea typeface="Arial"/>
                <a:cs typeface="Arial"/>
                <a:sym typeface="Arial"/>
              </a:rPr>
              <a:t>■ Aluminum-rich paint (called AlGal)</a:t>
            </a:r>
          </a:p>
          <a:p>
            <a:r>
              <a:rPr lang="en-US" sz="1200" b="0" i="0" u="none" strike="noStrike" kern="1200" cap="none" baseline="0" dirty="0">
                <a:solidFill>
                  <a:schemeClr val="dk1"/>
                </a:solidFill>
                <a:latin typeface="Arial"/>
                <a:ea typeface="Arial"/>
                <a:cs typeface="Arial"/>
                <a:sym typeface="Arial"/>
              </a:rPr>
              <a:t>■ Nylon-coated (called NyGal)</a:t>
            </a:r>
          </a:p>
          <a:p>
            <a:r>
              <a:rPr lang="en-US" sz="1200" b="0" i="0" u="none" strike="noStrike" kern="1200" cap="none" baseline="0" dirty="0">
                <a:solidFill>
                  <a:schemeClr val="dk1"/>
                </a:solidFill>
                <a:latin typeface="Arial"/>
                <a:ea typeface="Arial"/>
                <a:cs typeface="Arial"/>
                <a:sym typeface="Arial"/>
              </a:rPr>
              <a:t>■ Zinc</a:t>
            </a:r>
          </a:p>
          <a:p>
            <a:r>
              <a:rPr lang="en-US" sz="1200" b="0" i="0" u="none" strike="noStrike" kern="1200" cap="none" baseline="0" dirty="0">
                <a:solidFill>
                  <a:schemeClr val="dk1"/>
                </a:solidFill>
                <a:latin typeface="Arial"/>
                <a:ea typeface="Arial"/>
                <a:cs typeface="Arial"/>
                <a:sym typeface="Arial"/>
              </a:rPr>
              <a:t>■ Terne plate (lead and tin alloy)</a:t>
            </a:r>
          </a:p>
          <a:p>
            <a:r>
              <a:rPr lang="en-US" sz="1200" b="0" i="0" u="none" strike="noStrike" kern="1200" cap="none" baseline="0" dirty="0">
                <a:solidFill>
                  <a:schemeClr val="dk1"/>
                </a:solidFill>
                <a:latin typeface="Arial"/>
                <a:ea typeface="Arial"/>
                <a:cs typeface="Arial"/>
                <a:sym typeface="Arial"/>
              </a:rPr>
              <a:t>■ Epoxy</a:t>
            </a:r>
          </a:p>
          <a:p>
            <a:r>
              <a:rPr lang="en-US" sz="1200" b="0" i="0" u="none" strike="noStrike" kern="1200" cap="none" baseline="0" dirty="0">
                <a:solidFill>
                  <a:schemeClr val="dk1"/>
                </a:solidFill>
                <a:latin typeface="Arial"/>
                <a:ea typeface="Arial"/>
                <a:cs typeface="Arial"/>
                <a:sym typeface="Arial"/>
              </a:rPr>
              <a:t>■ PVF (Polyvinylfluoride)—olive green color</a:t>
            </a:r>
          </a:p>
          <a:p>
            <a:r>
              <a:rPr lang="en-US" sz="1200" b="0" i="0" u="none" strike="noStrike" kern="1200" cap="none" baseline="0" dirty="0">
                <a:solidFill>
                  <a:schemeClr val="dk1"/>
                </a:solidFill>
                <a:latin typeface="Arial"/>
                <a:ea typeface="Arial"/>
                <a:cs typeface="Arial"/>
                <a:sym typeface="Arial"/>
              </a:rPr>
              <a:t>While these coatings have been effective, the liquid sodium chloride and rock salt used to de-ice winter roads break down and will eventually destroy steel tubing lines.</a:t>
            </a:r>
          </a:p>
          <a:p>
            <a:r>
              <a:rPr lang="en-US" sz="1200" b="0" i="0" u="none" strike="noStrike" kern="1200" cap="none" baseline="0" dirty="0">
                <a:solidFill>
                  <a:schemeClr val="dk1"/>
                </a:solidFill>
                <a:latin typeface="Arial"/>
                <a:ea typeface="Arial"/>
                <a:cs typeface="Arial"/>
                <a:sym typeface="Arial"/>
              </a:rPr>
              <a:t>COPPER-NICKEL BRAKE LINES Copper-nickel brake line is commonly referred to as “90-10 copper” because it contains about 90% copper and 10% nickel. Copper-nickel brake lines have been used on several European vehicle brake systems since the 1970s, including</a:t>
            </a:r>
          </a:p>
          <a:p>
            <a:r>
              <a:rPr lang="en-US" sz="1200" b="0" i="0" u="none" strike="noStrike" kern="1200" cap="none" baseline="0" dirty="0">
                <a:solidFill>
                  <a:schemeClr val="dk1"/>
                </a:solidFill>
                <a:latin typeface="Arial"/>
                <a:ea typeface="Arial"/>
                <a:cs typeface="Arial"/>
                <a:sym typeface="Arial"/>
              </a:rPr>
              <a:t>■ Volvo</a:t>
            </a:r>
          </a:p>
          <a:p>
            <a:r>
              <a:rPr lang="en-US" sz="1200" b="0" i="0" u="none" strike="noStrike" kern="1200" cap="none" baseline="0" dirty="0">
                <a:solidFill>
                  <a:schemeClr val="dk1"/>
                </a:solidFill>
                <a:latin typeface="Arial"/>
                <a:ea typeface="Arial"/>
                <a:cs typeface="Arial"/>
                <a:sym typeface="Arial"/>
              </a:rPr>
              <a:t>■ Audi</a:t>
            </a:r>
          </a:p>
          <a:p>
            <a:r>
              <a:rPr lang="en-US" sz="1200" b="0" i="0" u="none" strike="noStrike" kern="1200" cap="none" baseline="0" dirty="0">
                <a:solidFill>
                  <a:schemeClr val="dk1"/>
                </a:solidFill>
                <a:latin typeface="Arial"/>
                <a:ea typeface="Arial"/>
                <a:cs typeface="Arial"/>
                <a:sym typeface="Arial"/>
              </a:rPr>
              <a:t>■ Porsche</a:t>
            </a:r>
          </a:p>
          <a:p>
            <a:r>
              <a:rPr lang="en-US" sz="1200" b="0" i="0" u="none" strike="noStrike" kern="1200" cap="none" baseline="0" dirty="0">
                <a:solidFill>
                  <a:schemeClr val="dk1"/>
                </a:solidFill>
                <a:latin typeface="Arial"/>
                <a:ea typeface="Arial"/>
                <a:cs typeface="Arial"/>
                <a:sym typeface="Arial"/>
              </a:rPr>
              <a:t>■ Aston Martin</a:t>
            </a:r>
          </a:p>
          <a:p>
            <a:r>
              <a:rPr lang="en-US" sz="1200" b="0" i="0" u="none" strike="noStrike" kern="1200" cap="none" baseline="0" dirty="0">
                <a:solidFill>
                  <a:schemeClr val="dk1"/>
                </a:solidFill>
                <a:latin typeface="Arial"/>
                <a:ea typeface="Arial"/>
                <a:cs typeface="Arial"/>
                <a:sym typeface="Arial"/>
              </a:rPr>
              <a:t>Copper-nickel alloy brake tubing meets SAE Standard J1047</a:t>
            </a:r>
          </a:p>
          <a:p>
            <a:r>
              <a:rPr lang="en-US" sz="1200" b="0" i="0" u="none" strike="noStrike" kern="1200" cap="none" baseline="0" dirty="0">
                <a:solidFill>
                  <a:schemeClr val="dk1"/>
                </a:solidFill>
                <a:latin typeface="Arial"/>
                <a:ea typeface="Arial"/>
                <a:cs typeface="Arial"/>
                <a:sym typeface="Arial"/>
              </a:rPr>
              <a:t>and ISO 4038, meeting all international and U.S. requirements for</a:t>
            </a:r>
          </a:p>
          <a:p>
            <a:r>
              <a:rPr lang="en-US" sz="1200" b="0" i="0" u="none" strike="noStrike" kern="1200" cap="none" baseline="0" dirty="0">
                <a:solidFill>
                  <a:schemeClr val="dk1"/>
                </a:solidFill>
                <a:latin typeface="Arial"/>
                <a:ea typeface="Arial"/>
                <a:cs typeface="Arial"/>
                <a:sym typeface="Arial"/>
              </a:rPr>
              <a:t>brake tubing and has the strength of steel lines, but is much more</a:t>
            </a:r>
          </a:p>
          <a:p>
            <a:r>
              <a:rPr lang="en-US" sz="1200" b="0" i="0" u="none" strike="noStrike" kern="1200" cap="none" baseline="0" dirty="0">
                <a:solidFill>
                  <a:schemeClr val="dk1"/>
                </a:solidFill>
                <a:latin typeface="Arial"/>
                <a:ea typeface="Arial"/>
                <a:cs typeface="Arial"/>
                <a:sym typeface="Arial"/>
              </a:rPr>
              <a:t>corrosion-resistant. This type is also pliable, making flaring and</a:t>
            </a:r>
          </a:p>
          <a:p>
            <a:r>
              <a:rPr lang="en-US" sz="1200" b="0" i="0" u="none" strike="noStrike" kern="1200" cap="none" baseline="0" dirty="0">
                <a:solidFill>
                  <a:schemeClr val="dk1"/>
                </a:solidFill>
                <a:latin typeface="Arial"/>
                <a:ea typeface="Arial"/>
                <a:cs typeface="Arial"/>
                <a:sym typeface="Arial"/>
              </a:rPr>
              <a:t>bending easier than when using steel brake lines.</a:t>
            </a:r>
          </a:p>
          <a:p>
            <a:endParaRPr lang="en-US" sz="1200" b="0" i="0" u="none" strike="noStrike" kern="1200" cap="none" baseline="0"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70285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37654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cap="none" baseline="0" dirty="0">
                <a:solidFill>
                  <a:schemeClr val="dk1"/>
                </a:solidFill>
                <a:latin typeface="Arial"/>
                <a:ea typeface="Arial"/>
                <a:cs typeface="Arial"/>
                <a:sym typeface="Arial"/>
              </a:rPr>
              <a:t>Brake fluid </a:t>
            </a:r>
            <a:r>
              <a:rPr lang="en-US" sz="1200" b="0" i="0" u="none" strike="noStrike" kern="1200" cap="none" baseline="0" dirty="0">
                <a:solidFill>
                  <a:schemeClr val="dk1"/>
                </a:solidFill>
                <a:latin typeface="Arial"/>
                <a:ea typeface="Arial"/>
                <a:cs typeface="Arial"/>
                <a:sym typeface="Arial"/>
              </a:rPr>
              <a:t>is designed to function in the hydraulic brake system under all operating conditions. Brake fluid boiling point is one of the most critical aspects and ratings for brake fluid. As brake fluid ages, it absorbs moisture, which lowers its boiling point and causes increased corrosion of the brake system components. All automotive experts agree that brake fluid should be changed regularly as part of normal routine service. Even though the driver may not notice an immediate improvement, the reduced corrosion will eventually result in less money being spent for brake system component replacement in the future. Getting the old low-boiling-point brake fluid out of the</a:t>
            </a:r>
          </a:p>
          <a:p>
            <a:r>
              <a:rPr lang="en-US" sz="1200" b="0" i="0" u="none" strike="noStrike" kern="1200" cap="none" baseline="0" dirty="0">
                <a:solidFill>
                  <a:schemeClr val="dk1"/>
                </a:solidFill>
                <a:latin typeface="Arial"/>
                <a:ea typeface="Arial"/>
                <a:cs typeface="Arial"/>
                <a:sym typeface="Arial"/>
              </a:rPr>
              <a:t>system could prevent a total loss of brakes due to brake fluid boiling.  All brake fluids must be able to pass tests for the following:</a:t>
            </a:r>
          </a:p>
          <a:p>
            <a:r>
              <a:rPr lang="en-US" sz="1200" b="1" i="0" u="none" strike="noStrike" kern="1200" cap="none" baseline="0" dirty="0">
                <a:solidFill>
                  <a:schemeClr val="dk1"/>
                </a:solidFill>
                <a:latin typeface="Arial"/>
                <a:ea typeface="Arial"/>
                <a:cs typeface="Arial"/>
                <a:sym typeface="Arial"/>
              </a:rPr>
              <a:t>1. </a:t>
            </a:r>
            <a:r>
              <a:rPr lang="en-US" sz="1200" b="0" i="0" u="none" strike="noStrike" kern="1200" cap="none" baseline="0" dirty="0">
                <a:solidFill>
                  <a:schemeClr val="dk1"/>
                </a:solidFill>
                <a:latin typeface="Arial"/>
                <a:ea typeface="Arial"/>
                <a:cs typeface="Arial"/>
                <a:sym typeface="Arial"/>
              </a:rPr>
              <a:t>Fluidity at low temperatures</a:t>
            </a:r>
          </a:p>
          <a:p>
            <a:r>
              <a:rPr lang="en-US" sz="1200" b="1" i="0" u="none" strike="noStrike" kern="1200" cap="none" baseline="0" dirty="0">
                <a:solidFill>
                  <a:schemeClr val="dk1"/>
                </a:solidFill>
                <a:latin typeface="Arial"/>
                <a:ea typeface="Arial"/>
                <a:cs typeface="Arial"/>
                <a:sym typeface="Arial"/>
              </a:rPr>
              <a:t>2. </a:t>
            </a:r>
            <a:r>
              <a:rPr lang="en-US" sz="1200" b="0" i="0" u="none" strike="noStrike" kern="1200" cap="none" baseline="0" dirty="0">
                <a:solidFill>
                  <a:schemeClr val="dk1"/>
                </a:solidFill>
                <a:latin typeface="Arial"/>
                <a:ea typeface="Arial"/>
                <a:cs typeface="Arial"/>
                <a:sym typeface="Arial"/>
              </a:rPr>
              <a:t>Controlled percentage loss due to evaporation at high temperatures (tested at 212°F [100°C] )</a:t>
            </a:r>
          </a:p>
          <a:p>
            <a:r>
              <a:rPr lang="en-US" sz="1200" b="1" i="0" u="none" strike="noStrike" kern="1200" cap="none" baseline="0" dirty="0">
                <a:solidFill>
                  <a:schemeClr val="dk1"/>
                </a:solidFill>
                <a:latin typeface="Arial"/>
                <a:ea typeface="Arial"/>
                <a:cs typeface="Arial"/>
                <a:sym typeface="Arial"/>
              </a:rPr>
              <a:t>3. </a:t>
            </a:r>
            <a:r>
              <a:rPr lang="en-US" sz="1200" b="0" i="0" u="none" strike="noStrike" kern="1200" cap="none" baseline="0" dirty="0">
                <a:solidFill>
                  <a:schemeClr val="dk1"/>
                </a:solidFill>
                <a:latin typeface="Arial"/>
                <a:ea typeface="Arial"/>
                <a:cs typeface="Arial"/>
                <a:sym typeface="Arial"/>
              </a:rPr>
              <a:t>Compatibility with other brake fluids</a:t>
            </a:r>
          </a:p>
          <a:p>
            <a:r>
              <a:rPr lang="en-US" sz="1200" b="1" i="0" u="none" strike="noStrike" kern="1200" cap="none" baseline="0" dirty="0">
                <a:solidFill>
                  <a:schemeClr val="dk1"/>
                </a:solidFill>
                <a:latin typeface="Arial"/>
                <a:ea typeface="Arial"/>
                <a:cs typeface="Arial"/>
                <a:sym typeface="Arial"/>
              </a:rPr>
              <a:t>4. </a:t>
            </a:r>
            <a:r>
              <a:rPr lang="en-US" sz="1200" b="0" i="0" u="none" strike="noStrike" kern="1200" cap="none" baseline="0" dirty="0">
                <a:solidFill>
                  <a:schemeClr val="dk1"/>
                </a:solidFill>
                <a:latin typeface="Arial"/>
                <a:ea typeface="Arial"/>
                <a:cs typeface="Arial"/>
                <a:sym typeface="Arial"/>
              </a:rPr>
              <a:t>Resistance to oxidation</a:t>
            </a:r>
          </a:p>
          <a:p>
            <a:r>
              <a:rPr lang="en-US" sz="1200" b="1" i="0" u="none" strike="noStrike" kern="1200" cap="none" baseline="0" dirty="0">
                <a:solidFill>
                  <a:schemeClr val="dk1"/>
                </a:solidFill>
                <a:latin typeface="Arial"/>
                <a:ea typeface="Arial"/>
                <a:cs typeface="Arial"/>
                <a:sym typeface="Arial"/>
              </a:rPr>
              <a:t>5. </a:t>
            </a:r>
            <a:r>
              <a:rPr lang="en-US" sz="1200" b="0" i="0" u="none" strike="noStrike" kern="1200" cap="none" baseline="0" dirty="0">
                <a:solidFill>
                  <a:schemeClr val="dk1"/>
                </a:solidFill>
                <a:latin typeface="Arial"/>
                <a:ea typeface="Arial"/>
                <a:cs typeface="Arial"/>
                <a:sym typeface="Arial"/>
              </a:rPr>
              <a:t>Specific effects on rubber, including the following:</a:t>
            </a:r>
          </a:p>
          <a:p>
            <a:r>
              <a:rPr lang="en-US" sz="1200" b="1" i="0" u="none" strike="noStrike" kern="1200" cap="none" baseline="0" dirty="0">
                <a:solidFill>
                  <a:schemeClr val="dk1"/>
                </a:solidFill>
                <a:latin typeface="Arial"/>
                <a:ea typeface="Arial"/>
                <a:cs typeface="Arial"/>
                <a:sym typeface="Arial"/>
              </a:rPr>
              <a:t>a. </a:t>
            </a:r>
            <a:r>
              <a:rPr lang="en-US" sz="1200" b="0" i="0" u="none" strike="noStrike" kern="1200" cap="none" baseline="0" dirty="0">
                <a:solidFill>
                  <a:schemeClr val="dk1"/>
                </a:solidFill>
                <a:latin typeface="Arial"/>
                <a:ea typeface="Arial"/>
                <a:cs typeface="Arial"/>
                <a:sym typeface="Arial"/>
              </a:rPr>
              <a:t>No disintegration</a:t>
            </a:r>
          </a:p>
          <a:p>
            <a:r>
              <a:rPr lang="en-US" sz="1200" b="1" i="0" u="none" strike="noStrike" kern="1200" cap="none" baseline="0" dirty="0">
                <a:solidFill>
                  <a:schemeClr val="dk1"/>
                </a:solidFill>
                <a:latin typeface="Arial"/>
                <a:ea typeface="Arial"/>
                <a:cs typeface="Arial"/>
                <a:sym typeface="Arial"/>
              </a:rPr>
              <a:t>b. </a:t>
            </a:r>
            <a:r>
              <a:rPr lang="en-US" sz="1200" b="0" i="0" u="none" strike="noStrike" kern="1200" cap="none" baseline="0" dirty="0">
                <a:solidFill>
                  <a:schemeClr val="dk1"/>
                </a:solidFill>
                <a:latin typeface="Arial"/>
                <a:ea typeface="Arial"/>
                <a:cs typeface="Arial"/>
                <a:sym typeface="Arial"/>
              </a:rPr>
              <a:t>No increase in hardness of the rubber tested</a:t>
            </a:r>
          </a:p>
          <a:p>
            <a:r>
              <a:rPr lang="en-US" sz="1200" b="1" i="0" u="none" strike="noStrike" kern="1200" cap="none" baseline="0" dirty="0">
                <a:solidFill>
                  <a:schemeClr val="dk1"/>
                </a:solidFill>
                <a:latin typeface="Arial"/>
                <a:ea typeface="Arial"/>
                <a:cs typeface="Arial"/>
                <a:sym typeface="Arial"/>
              </a:rPr>
              <a:t>c. </a:t>
            </a:r>
            <a:r>
              <a:rPr lang="en-US" sz="1200" b="0" i="0" u="none" strike="noStrike" kern="1200" cap="none" baseline="0" dirty="0">
                <a:solidFill>
                  <a:schemeClr val="dk1"/>
                </a:solidFill>
                <a:latin typeface="Arial"/>
                <a:ea typeface="Arial"/>
                <a:cs typeface="Arial"/>
                <a:sym typeface="Arial"/>
              </a:rPr>
              <a:t>Limited amount of decrease in hardness of the rubber</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cap="none" baseline="0" dirty="0">
                <a:solidFill>
                  <a:schemeClr val="dk1"/>
                </a:solidFill>
                <a:latin typeface="Arial"/>
                <a:ea typeface="Arial"/>
                <a:cs typeface="Arial"/>
                <a:sym typeface="Arial"/>
              </a:rPr>
              <a:t>Flexible brake hoses </a:t>
            </a:r>
            <a:r>
              <a:rPr lang="en-US" sz="1200" b="0" i="0" u="none" strike="noStrike" kern="1200" cap="none" baseline="0" dirty="0">
                <a:solidFill>
                  <a:schemeClr val="dk1"/>
                </a:solidFill>
                <a:latin typeface="Arial"/>
                <a:ea typeface="Arial"/>
                <a:cs typeface="Arial"/>
                <a:sym typeface="Arial"/>
              </a:rPr>
              <a:t>are used on each front wheel to allow for steering and suspension movement and at the rear to allow for rear suspension travel. ● </a:t>
            </a:r>
            <a:r>
              <a:rPr lang="en-US" sz="1200" b="1" i="0" u="none" strike="noStrike" kern="1200" cap="none" baseline="0" dirty="0">
                <a:solidFill>
                  <a:schemeClr val="dk1"/>
                </a:solidFill>
                <a:latin typeface="Arial"/>
                <a:ea typeface="Arial"/>
                <a:cs typeface="Arial"/>
                <a:sym typeface="Arial"/>
              </a:rPr>
              <a:t>SEE</a:t>
            </a:r>
          </a:p>
          <a:p>
            <a:r>
              <a:rPr lang="en-US" sz="1200" b="1" i="0" u="none" strike="noStrike" kern="1200" cap="none" baseline="0" dirty="0">
                <a:solidFill>
                  <a:schemeClr val="dk1"/>
                </a:solidFill>
                <a:latin typeface="Arial"/>
                <a:ea typeface="Arial"/>
                <a:cs typeface="Arial"/>
                <a:sym typeface="Arial"/>
              </a:rPr>
              <a:t>FIGURE 96–19</a:t>
            </a:r>
            <a:r>
              <a:rPr lang="en-US" sz="1200" b="0" i="0" u="none" strike="noStrike" kern="1200" cap="none" baseline="0" dirty="0">
                <a:solidFill>
                  <a:schemeClr val="dk1"/>
                </a:solidFill>
                <a:latin typeface="Arial"/>
                <a:ea typeface="Arial"/>
                <a:cs typeface="Arial"/>
                <a:sym typeface="Arial"/>
              </a:rPr>
              <a:t>. Flexible brake hose is made from synthetic yarn (poly vinyl</a:t>
            </a:r>
          </a:p>
          <a:p>
            <a:r>
              <a:rPr lang="en-US" sz="1200" b="0" i="0" u="none" strike="noStrike" kern="1200" cap="none" baseline="0" dirty="0">
                <a:solidFill>
                  <a:schemeClr val="dk1"/>
                </a:solidFill>
                <a:latin typeface="Arial"/>
                <a:ea typeface="Arial"/>
                <a:cs typeface="Arial"/>
                <a:sym typeface="Arial"/>
              </a:rPr>
              <a:t>alcohol, abbreviated PVA) that is braided into position from multi end yarn spindles. By braiding the yarn, all of the strands operate in tension and, therefore, have great strength to withstand braking system pressure over 1,000 PSI (6,900 kPa).</a:t>
            </a:r>
          </a:p>
          <a:p>
            <a:r>
              <a:rPr lang="en-US" sz="1200" b="0" i="0" u="none" strike="noStrike" kern="1200" cap="none" baseline="0" dirty="0">
                <a:solidFill>
                  <a:schemeClr val="dk1"/>
                </a:solidFill>
                <a:latin typeface="Arial"/>
                <a:ea typeface="Arial"/>
                <a:cs typeface="Arial"/>
                <a:sym typeface="Arial"/>
              </a:rPr>
              <a:t>■ A typical brake hose has an inner tube for moving the brake fluid and a cushion liner that is between the braided layers to prevent the braids from chafing. All three layers</a:t>
            </a:r>
          </a:p>
          <a:p>
            <a:r>
              <a:rPr lang="en-US" sz="1200" b="0" i="0" u="none" strike="noStrike" kern="1200" cap="none" baseline="0" dirty="0">
                <a:solidFill>
                  <a:schemeClr val="dk1"/>
                </a:solidFill>
                <a:latin typeface="Arial"/>
                <a:ea typeface="Arial"/>
                <a:cs typeface="Arial"/>
                <a:sym typeface="Arial"/>
              </a:rPr>
              <a:t>use ethylene-propylene-diene-monomer (EPDM)-type thermosetting polymers, which help prevent the hose from absorbing moisture from the outside air.</a:t>
            </a:r>
          </a:p>
          <a:p>
            <a:r>
              <a:rPr lang="en-US" sz="1200" b="0" i="0" u="none" strike="noStrike" kern="1200" cap="none" baseline="0" dirty="0">
                <a:solidFill>
                  <a:schemeClr val="dk1"/>
                </a:solidFill>
                <a:latin typeface="Arial"/>
                <a:ea typeface="Arial"/>
                <a:cs typeface="Arial"/>
                <a:sym typeface="Arial"/>
              </a:rPr>
              <a:t>■ An outside jacket is made from rubber and protects the reinforcement fabric from moisture and abrasion.</a:t>
            </a:r>
          </a:p>
          <a:p>
            <a:r>
              <a:rPr lang="en-US" sz="1200" b="0" i="0" u="none" strike="noStrike" kern="1200" cap="none" baseline="0" dirty="0">
                <a:solidFill>
                  <a:schemeClr val="dk1"/>
                </a:solidFill>
                <a:latin typeface="Arial"/>
                <a:ea typeface="Arial"/>
                <a:cs typeface="Arial"/>
                <a:sym typeface="Arial"/>
              </a:rPr>
              <a:t>■ The outside covering is also ribbed as part of the manufacturing process to hide surface blemishes. These ribs also make it easy for the technician to see if the hose is</a:t>
            </a:r>
          </a:p>
          <a:p>
            <a:r>
              <a:rPr lang="en-US" sz="1200" b="0" i="0" u="none" strike="noStrike" kern="1200" cap="none" baseline="0" dirty="0">
                <a:solidFill>
                  <a:schemeClr val="dk1"/>
                </a:solidFill>
                <a:latin typeface="Arial"/>
                <a:ea typeface="Arial"/>
                <a:cs typeface="Arial"/>
                <a:sym typeface="Arial"/>
              </a:rPr>
              <a:t>twisted. It is not unusual for flexible brake lines to become turned around and twisted when the disc brake caliper is removed and then replaced during a brake pad change.</a:t>
            </a:r>
          </a:p>
          <a:p>
            <a:r>
              <a:rPr lang="en-US" sz="1200" b="0" i="0" u="none" strike="noStrike" kern="1200" cap="none" baseline="0" dirty="0">
                <a:solidFill>
                  <a:schemeClr val="dk1"/>
                </a:solidFill>
                <a:latin typeface="Arial"/>
                <a:ea typeface="Arial"/>
                <a:cs typeface="Arial"/>
                <a:sym typeface="Arial"/>
              </a:rPr>
              <a:t>● </a:t>
            </a:r>
            <a:r>
              <a:rPr lang="en-US" sz="1200" b="1" i="0" u="none" strike="noStrike" kern="1200" cap="none" baseline="0" dirty="0">
                <a:solidFill>
                  <a:schemeClr val="dk1"/>
                </a:solidFill>
                <a:latin typeface="Arial"/>
                <a:ea typeface="Arial"/>
                <a:cs typeface="Arial"/>
                <a:sym typeface="Arial"/>
              </a:rPr>
              <a:t>SEE FIGURE 96–20</a:t>
            </a:r>
            <a:r>
              <a:rPr lang="en-US" sz="1200" b="0" i="0" u="none" strike="noStrike" kern="1200" cap="none" baseline="0" dirty="0">
                <a:solidFill>
                  <a:schemeClr val="dk1"/>
                </a:solidFill>
                <a:latin typeface="Arial"/>
                <a:ea typeface="Arial"/>
                <a:cs typeface="Arial"/>
                <a:sym typeface="Arial"/>
              </a:rPr>
              <a:t>.</a:t>
            </a:r>
          </a:p>
          <a:p>
            <a:r>
              <a:rPr lang="en-US" sz="1200" b="0" i="0" u="none" strike="noStrike" kern="1200" cap="none" baseline="0" dirty="0">
                <a:solidFill>
                  <a:schemeClr val="dk1"/>
                </a:solidFill>
                <a:latin typeface="Arial"/>
                <a:ea typeface="Arial"/>
                <a:cs typeface="Arial"/>
                <a:sym typeface="Arial"/>
              </a:rPr>
              <a:t>These rubber high-strength hoses can crack, blister, or leak and should be inspected at least every six months. ● </a:t>
            </a:r>
            <a:r>
              <a:rPr lang="en-US" sz="1200" b="1" i="0" u="none" strike="noStrike" kern="1200" cap="none" baseline="0" dirty="0">
                <a:solidFill>
                  <a:schemeClr val="dk1"/>
                </a:solidFill>
                <a:latin typeface="Arial"/>
                <a:ea typeface="Arial"/>
                <a:cs typeface="Arial"/>
                <a:sym typeface="Arial"/>
              </a:rPr>
              <a:t>SEE FIGURE 96–21</a:t>
            </a:r>
            <a:r>
              <a:rPr lang="en-US" sz="1200" b="0" i="0" u="none" strike="noStrike" kern="1200" cap="none" baseline="0"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A constricted brake hose can cause the brakes to remain</a:t>
            </a:r>
          </a:p>
          <a:p>
            <a:r>
              <a:rPr lang="en-US" sz="1200" b="0" i="0" u="none" strike="noStrike" kern="1200" cap="none" baseline="0" dirty="0">
                <a:solidFill>
                  <a:schemeClr val="dk1"/>
                </a:solidFill>
                <a:latin typeface="Arial"/>
                <a:ea typeface="Arial"/>
                <a:cs typeface="Arial"/>
                <a:sym typeface="Arial"/>
              </a:rPr>
              <a:t>applied, thereby causing excessive brake pad wear and unequal</a:t>
            </a:r>
          </a:p>
          <a:p>
            <a:r>
              <a:rPr lang="en-US" sz="1200" b="0" i="0" u="none" strike="noStrike" kern="1200" cap="none" baseline="0" dirty="0">
                <a:solidFill>
                  <a:schemeClr val="dk1"/>
                </a:solidFill>
                <a:latin typeface="Arial"/>
                <a:ea typeface="Arial"/>
                <a:cs typeface="Arial"/>
                <a:sym typeface="Arial"/>
              </a:rPr>
              <a:t>braking. A constricted flexible brake line can also cause the vehicle</a:t>
            </a:r>
          </a:p>
          <a:p>
            <a:r>
              <a:rPr lang="en-US" sz="1200" b="0" i="0" u="none" strike="noStrike" kern="1200" cap="none" baseline="0" dirty="0">
                <a:solidFill>
                  <a:schemeClr val="dk1"/>
                </a:solidFill>
                <a:latin typeface="Arial"/>
                <a:ea typeface="Arial"/>
                <a:cs typeface="Arial"/>
                <a:sym typeface="Arial"/>
              </a:rPr>
              <a:t>to pull to one side. ● </a:t>
            </a:r>
            <a:r>
              <a:rPr lang="en-US" sz="1200" b="1" i="0" u="none" strike="noStrike" kern="1200" cap="none" baseline="0" dirty="0">
                <a:solidFill>
                  <a:schemeClr val="dk1"/>
                </a:solidFill>
                <a:latin typeface="Arial"/>
                <a:ea typeface="Arial"/>
                <a:cs typeface="Arial"/>
                <a:sym typeface="Arial"/>
              </a:rPr>
              <a:t>SEE FIGURE 96–22</a:t>
            </a:r>
            <a:r>
              <a:rPr lang="en-US" sz="1200" b="0" i="0" u="none" strike="noStrike" kern="1200" cap="none" baseline="0"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CAUTION: Never allow a disc brake caliper to hang by the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flexible brake line. Damage to the line can result. Always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use a wire to support the weight of the caliper and always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use two line wrenches when disconnecting or reattaching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brake lines. ● SEE FIGURE 96–23.</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3293457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a:solidFill>
                  <a:schemeClr val="dk1"/>
                </a:solidFill>
                <a:latin typeface="Arial"/>
                <a:ea typeface="Arial"/>
                <a:cs typeface="Arial"/>
                <a:sym typeface="Arial"/>
              </a:rPr>
              <a:t>All automotive brake fluid must meet Federal Motor Vehicle Safety Standard (FMVSS) 116. SAE and DOT have established brake fluid specification standards. The wet boiling point is often referred to as “equilibrium reflux boiling point” (ERBP). ERBP refers to the method in the specification (SAE J1703) by which the fluid is exposed to moisture</a:t>
            </a:r>
          </a:p>
          <a:p>
            <a:r>
              <a:rPr lang="en-US" sz="1200" b="0" i="0" u="none" strike="noStrike" kern="1200" cap="none" baseline="0" dirty="0">
                <a:solidFill>
                  <a:schemeClr val="dk1"/>
                </a:solidFill>
                <a:latin typeface="Arial"/>
                <a:ea typeface="Arial"/>
                <a:cs typeface="Arial"/>
                <a:sym typeface="Arial"/>
              </a:rPr>
              <a:t>and tested.</a:t>
            </a:r>
          </a:p>
          <a:p>
            <a:r>
              <a:rPr lang="en-US" dirty="0"/>
              <a:t>DOT 3 absorbs moisture. According to the SAE, DOT 3 can absorb 2% of its volume in water per year. Moisture is absorbed by the brake fluid through microscopic seams in</a:t>
            </a:r>
          </a:p>
          <a:p>
            <a:r>
              <a:rPr lang="en-US" dirty="0"/>
              <a:t>the brake system and around seals. Over time, the water will corrode the system and thicken the brake fluid. The moisture can also cause a spongy brake pedal, due to reduced vapor-lock temperature. ● SEE FIGURES 96–1 AND 96–2.</a:t>
            </a:r>
          </a:p>
          <a:p>
            <a:r>
              <a:rPr lang="en-US" dirty="0"/>
              <a:t>2. DOT 3 must be used from a sealed (capped) container. If allowed to remain open for any length of time, DOT 3 will absorb moisture from the surrounding air, which is called</a:t>
            </a:r>
          </a:p>
          <a:p>
            <a:r>
              <a:rPr lang="en-US" dirty="0"/>
              <a:t>hygroscopic.</a:t>
            </a:r>
          </a:p>
          <a:p>
            <a:r>
              <a:rPr lang="en-US" dirty="0"/>
              <a:t>3. Always check the brake fluid recommendations on the top of the master cylinders of imported vehicles before adding DOT 3.</a:t>
            </a:r>
          </a:p>
          <a:p>
            <a:r>
              <a:rPr lang="en-US" dirty="0"/>
              <a:t>DOT 4 brake fluid is the specified brake fluid for use in many European vehicles. DOT 4 is polyglycol based but has borate esters added to provide an extra buffer for the fluid against acids that can form in the moisture that has been absorbed in the fluid when it is heated. DOT 4 is approximately double the cost of DOT 3. DOT 4 can often be used where DOT 3 is used and even though the two types of brake fluid are compatible and miscible (able to be mixed), some vehicle manufacturers recommend that DOT 3 and DOT 4 not be mixed. If DOT 4 is to be used, the system should be purged of all of the old DOT 3 and replaced with DOT 4.</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999111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36396661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25171123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24865940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6440834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2514034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67274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23968102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29259437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26159293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cap="none" baseline="0" dirty="0">
                <a:solidFill>
                  <a:schemeClr val="dk1"/>
                </a:solidFill>
                <a:latin typeface="Arial"/>
                <a:ea typeface="Arial"/>
                <a:cs typeface="Arial"/>
                <a:sym typeface="Arial"/>
              </a:rPr>
              <a:t>TECH TIP: Tiny Bubbles</a:t>
            </a:r>
          </a:p>
          <a:p>
            <a:r>
              <a:rPr lang="en-US" sz="1200" b="0" i="0" u="none" strike="noStrike" kern="1200" cap="none" baseline="0" dirty="0">
                <a:solidFill>
                  <a:schemeClr val="dk1"/>
                </a:solidFill>
                <a:latin typeface="Arial"/>
                <a:ea typeface="Arial"/>
                <a:cs typeface="Arial"/>
                <a:sym typeface="Arial"/>
              </a:rPr>
              <a:t>Do not use excessive brake pedal force while bleeding and never bleed the brake with the engine running! The extra assist from the power brake unit greatly increases the force exerted on the brake fluid in master cylinder. The trapped air bubbles may</a:t>
            </a:r>
          </a:p>
          <a:p>
            <a:r>
              <a:rPr lang="en-US" sz="1200" b="0" i="0" u="none" strike="noStrike" kern="1200" cap="none" baseline="0" dirty="0">
                <a:solidFill>
                  <a:schemeClr val="dk1"/>
                </a:solidFill>
                <a:latin typeface="Arial"/>
                <a:ea typeface="Arial"/>
                <a:cs typeface="Arial"/>
                <a:sym typeface="Arial"/>
              </a:rPr>
              <a:t>be dispersed into tiny bubbles that often cling to the inside surface of the brake lines. These tiny air bubbles may not be able to be bled from the hydraulic system until enough time has allowed the bubbles to re-form. To help prevent excessive force, do </a:t>
            </a:r>
            <a:r>
              <a:rPr lang="en-US" sz="1200" b="0" i="1" u="none" strike="noStrike" kern="1200" cap="none" baseline="0" dirty="0">
                <a:solidFill>
                  <a:schemeClr val="dk1"/>
                </a:solidFill>
                <a:latin typeface="Arial"/>
                <a:ea typeface="Arial"/>
                <a:cs typeface="Arial"/>
                <a:sym typeface="Arial"/>
              </a:rPr>
              <a:t>not </a:t>
            </a:r>
            <a:r>
              <a:rPr lang="en-US" sz="1200" b="0" i="0" u="none" strike="noStrike" kern="1200" cap="none" baseline="0" dirty="0">
                <a:solidFill>
                  <a:schemeClr val="dk1"/>
                </a:solidFill>
                <a:latin typeface="Arial"/>
                <a:ea typeface="Arial"/>
                <a:cs typeface="Arial"/>
                <a:sym typeface="Arial"/>
              </a:rPr>
              <a:t>start the engine. Without power assistance, the brake pedal force can be kept from becoming excessive.  If the dispersal of the air into tiny bubbles is suspected, try</a:t>
            </a:r>
          </a:p>
          <a:p>
            <a:r>
              <a:rPr lang="en-US" sz="1200" b="0" i="0" u="none" strike="noStrike" kern="1200" cap="none" baseline="0" dirty="0">
                <a:solidFill>
                  <a:schemeClr val="dk1"/>
                </a:solidFill>
                <a:latin typeface="Arial"/>
                <a:ea typeface="Arial"/>
                <a:cs typeface="Arial"/>
                <a:sym typeface="Arial"/>
              </a:rPr>
              <a:t>tapping the calipers or wheel cylinders with a plastic hammer.</a:t>
            </a:r>
          </a:p>
          <a:p>
            <a:r>
              <a:rPr lang="en-US" sz="1200" b="0" i="0" u="none" strike="noStrike" kern="1200" cap="none" baseline="0" dirty="0">
                <a:solidFill>
                  <a:schemeClr val="dk1"/>
                </a:solidFill>
                <a:latin typeface="Arial"/>
                <a:ea typeface="Arial"/>
                <a:cs typeface="Arial"/>
                <a:sym typeface="Arial"/>
              </a:rPr>
              <a:t>After this tapping, simply waiting for a period of time will cause the bubbles to re-form into larger and easier-to-bleed air pockets. Most brake experts recommend waiting </a:t>
            </a:r>
            <a:r>
              <a:rPr lang="en-US" sz="1200" b="0" i="1" u="none" strike="noStrike" kern="1200" cap="none" baseline="0" dirty="0">
                <a:solidFill>
                  <a:schemeClr val="dk1"/>
                </a:solidFill>
                <a:latin typeface="Arial"/>
                <a:ea typeface="Arial"/>
                <a:cs typeface="Arial"/>
                <a:sym typeface="Arial"/>
              </a:rPr>
              <a:t>15 seconds or longer </a:t>
            </a:r>
            <a:r>
              <a:rPr lang="en-US" sz="1200" b="0" i="0" u="none" strike="noStrike" kern="1200" cap="none" baseline="0" dirty="0">
                <a:solidFill>
                  <a:schemeClr val="dk1"/>
                </a:solidFill>
                <a:latin typeface="Arial"/>
                <a:ea typeface="Arial"/>
                <a:cs typeface="Arial"/>
                <a:sym typeface="Arial"/>
              </a:rPr>
              <a:t>between attempts to bleed each wheel. This waiting period is</a:t>
            </a:r>
          </a:p>
          <a:p>
            <a:r>
              <a:rPr lang="en-US" sz="1200" b="0" i="0" u="none" strike="noStrike" kern="1200" cap="none" baseline="0" dirty="0">
                <a:solidFill>
                  <a:schemeClr val="dk1"/>
                </a:solidFill>
                <a:latin typeface="Arial"/>
                <a:ea typeface="Arial"/>
                <a:cs typeface="Arial"/>
                <a:sym typeface="Arial"/>
              </a:rPr>
              <a:t>critical and allows time for the air bubbles to form.</a:t>
            </a:r>
          </a:p>
          <a:p>
            <a:r>
              <a:rPr lang="en-US" sz="1200" b="1" i="0" u="none" strike="noStrike" kern="1200" cap="none" baseline="0" dirty="0">
                <a:solidFill>
                  <a:schemeClr val="dk1"/>
                </a:solidFill>
                <a:latin typeface="Arial"/>
                <a:ea typeface="Arial"/>
                <a:cs typeface="Arial"/>
                <a:sym typeface="Arial"/>
              </a:rPr>
              <a:t>NOTE: To help prevent depressing the brake pedal down too far, some experts recommend placing a 2×4inch board under the brake pedal. This helps prevent the seals inside the master cylinder from traveling over unused</a:t>
            </a:r>
          </a:p>
          <a:p>
            <a:r>
              <a:rPr lang="en-US" sz="1200" b="1" i="0" u="none" strike="noStrike" kern="1200" cap="none" baseline="0" dirty="0">
                <a:solidFill>
                  <a:schemeClr val="dk1"/>
                </a:solidFill>
                <a:latin typeface="Arial"/>
                <a:ea typeface="Arial"/>
                <a:cs typeface="Arial"/>
                <a:sym typeface="Arial"/>
              </a:rPr>
              <a:t>Sections inside the bore that may be corroded or rusty.</a:t>
            </a:r>
            <a:endParaRPr lang="en-US" sz="1200" b="0" i="0" u="none" strike="noStrike" kern="1200" cap="none" baseline="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a:t>
            </a:r>
            <a:r>
              <a:rPr lang="en-US" sz="1200" b="1" i="0" u="sng" strike="noStrike" kern="1200" cap="none" baseline="0" dirty="0">
                <a:solidFill>
                  <a:schemeClr val="dk1"/>
                </a:solidFill>
                <a:latin typeface="Arial"/>
                <a:ea typeface="Arial"/>
                <a:cs typeface="Arial"/>
                <a:sym typeface="Arial"/>
              </a:rPr>
              <a:t>The Master Cylinder One-Drip-Per-Second Test</a:t>
            </a:r>
          </a:p>
          <a:p>
            <a:r>
              <a:rPr lang="en-US" sz="1200" b="0" i="0" u="none" strike="noStrike" kern="1200" cap="none" baseline="0" dirty="0">
                <a:solidFill>
                  <a:schemeClr val="dk1"/>
                </a:solidFill>
                <a:latin typeface="Arial"/>
                <a:ea typeface="Arial"/>
                <a:cs typeface="Arial"/>
                <a:sym typeface="Arial"/>
              </a:rPr>
              <a:t>Excessive brake wear is often caused by misadjusted</a:t>
            </a:r>
          </a:p>
          <a:p>
            <a:r>
              <a:rPr lang="en-US" sz="1200" b="0" i="0" u="none" strike="noStrike" kern="1200" cap="none" baseline="0" dirty="0">
                <a:solidFill>
                  <a:schemeClr val="dk1"/>
                </a:solidFill>
                <a:latin typeface="Arial"/>
                <a:ea typeface="Arial"/>
                <a:cs typeface="Arial"/>
                <a:sym typeface="Arial"/>
              </a:rPr>
              <a:t>brake linkage or brake light switches keeping the brake</a:t>
            </a:r>
          </a:p>
          <a:p>
            <a:r>
              <a:rPr lang="en-US" sz="1200" b="0" i="0" u="none" strike="noStrike" kern="1200" cap="none" baseline="0" dirty="0">
                <a:solidFill>
                  <a:schemeClr val="dk1"/>
                </a:solidFill>
                <a:latin typeface="Arial"/>
                <a:ea typeface="Arial"/>
                <a:cs typeface="Arial"/>
                <a:sym typeface="Arial"/>
              </a:rPr>
              <a:t>pedal from fully releasing. If the brake pedal is not fully</a:t>
            </a:r>
          </a:p>
          <a:p>
            <a:r>
              <a:rPr lang="en-US" sz="1200" b="0" i="0" u="none" strike="noStrike" kern="1200" cap="none" baseline="0" dirty="0">
                <a:solidFill>
                  <a:schemeClr val="dk1"/>
                </a:solidFill>
                <a:latin typeface="Arial"/>
                <a:ea typeface="Arial"/>
                <a:cs typeface="Arial"/>
                <a:sym typeface="Arial"/>
              </a:rPr>
              <a:t>released, the primary piston sealing cup blocks the</a:t>
            </a:r>
          </a:p>
          <a:p>
            <a:r>
              <a:rPr lang="en-US" sz="1200" b="0" i="0" u="none" strike="noStrike" kern="1200" cap="none" baseline="0" dirty="0">
                <a:solidFill>
                  <a:schemeClr val="dk1"/>
                </a:solidFill>
                <a:latin typeface="Arial"/>
                <a:ea typeface="Arial"/>
                <a:cs typeface="Arial"/>
                <a:sym typeface="Arial"/>
              </a:rPr>
              <a:t>compensating port from the brake fluid reservoir. To</a:t>
            </a:r>
          </a:p>
          <a:p>
            <a:r>
              <a:rPr lang="en-US" sz="1200" b="0" i="0" u="none" strike="noStrike" kern="1200" cap="none" baseline="0" dirty="0">
                <a:solidFill>
                  <a:schemeClr val="dk1"/>
                </a:solidFill>
                <a:latin typeface="Arial"/>
                <a:ea typeface="Arial"/>
                <a:cs typeface="Arial"/>
                <a:sym typeface="Arial"/>
              </a:rPr>
              <a:t>test if this is the problem, loosen both lines from the</a:t>
            </a:r>
          </a:p>
          <a:p>
            <a:r>
              <a:rPr lang="en-US" sz="1200" b="0" i="0" u="none" strike="noStrike" kern="1200" cap="none" baseline="0" dirty="0">
                <a:solidFill>
                  <a:schemeClr val="dk1"/>
                </a:solidFill>
                <a:latin typeface="Arial"/>
                <a:ea typeface="Arial"/>
                <a:cs typeface="Arial"/>
                <a:sym typeface="Arial"/>
              </a:rPr>
              <a:t>master cylinder. Brake fluid should drip out of both</a:t>
            </a:r>
          </a:p>
          <a:p>
            <a:r>
              <a:rPr lang="en-US" sz="1200" b="0" i="0" u="none" strike="noStrike" kern="1200" cap="none" baseline="0" dirty="0">
                <a:solidFill>
                  <a:schemeClr val="dk1"/>
                </a:solidFill>
                <a:latin typeface="Arial"/>
                <a:ea typeface="Arial"/>
                <a:cs typeface="Arial"/>
                <a:sym typeface="Arial"/>
              </a:rPr>
              <a:t>lines about one drip per second. This is why this test</a:t>
            </a:r>
          </a:p>
          <a:p>
            <a:r>
              <a:rPr lang="en-US" sz="1200" b="0" i="0" u="none" strike="noStrike" kern="1200" cap="none" baseline="0" dirty="0">
                <a:solidFill>
                  <a:schemeClr val="dk1"/>
                </a:solidFill>
                <a:latin typeface="Arial"/>
                <a:ea typeface="Arial"/>
                <a:cs typeface="Arial"/>
                <a:sym typeface="Arial"/>
              </a:rPr>
              <a:t>is also called the “Master Cylinder Drip Test.” If the</a:t>
            </a:r>
          </a:p>
          <a:p>
            <a:r>
              <a:rPr lang="en-US" sz="1200" b="0" i="0" u="none" strike="noStrike" kern="1200" cap="none" baseline="0" dirty="0">
                <a:solidFill>
                  <a:schemeClr val="dk1"/>
                </a:solidFill>
                <a:latin typeface="Arial"/>
                <a:ea typeface="Arial"/>
                <a:cs typeface="Arial"/>
                <a:sym typeface="Arial"/>
              </a:rPr>
              <a:t>master cylinder does not drip, the brake pedal may not</a:t>
            </a:r>
          </a:p>
          <a:p>
            <a:r>
              <a:rPr lang="en-US" sz="1200" b="0" i="0" u="none" strike="noStrike" kern="1200" cap="none" baseline="0" dirty="0">
                <a:solidFill>
                  <a:schemeClr val="dk1"/>
                </a:solidFill>
                <a:latin typeface="Arial"/>
                <a:ea typeface="Arial"/>
                <a:cs typeface="Arial"/>
                <a:sym typeface="Arial"/>
              </a:rPr>
              <a:t>be allowing the master cylinder to fully release. Have</a:t>
            </a:r>
          </a:p>
          <a:p>
            <a:r>
              <a:rPr lang="en-US" sz="1200" b="0" i="0" u="none" strike="noStrike" kern="1200" cap="none" baseline="0" dirty="0">
                <a:solidFill>
                  <a:schemeClr val="dk1"/>
                </a:solidFill>
                <a:latin typeface="Arial"/>
                <a:ea typeface="Arial"/>
                <a:cs typeface="Arial"/>
                <a:sym typeface="Arial"/>
              </a:rPr>
              <a:t>an assistant pull up on the brake pedal. If the dripping</a:t>
            </a:r>
          </a:p>
          <a:p>
            <a:r>
              <a:rPr lang="en-US" sz="1200" b="0" i="0" u="none" strike="noStrike" kern="1200" cap="none" baseline="0" dirty="0">
                <a:solidFill>
                  <a:schemeClr val="dk1"/>
                </a:solidFill>
                <a:latin typeface="Arial"/>
                <a:ea typeface="Arial"/>
                <a:cs typeface="Arial"/>
                <a:sym typeface="Arial"/>
              </a:rPr>
              <a:t>starts, the problem is due to a misadjusted brake light</a:t>
            </a:r>
          </a:p>
          <a:p>
            <a:r>
              <a:rPr lang="en-US" sz="1200" b="0" i="0" u="none" strike="noStrike" kern="1200" cap="none" baseline="0" dirty="0">
                <a:solidFill>
                  <a:schemeClr val="dk1"/>
                </a:solidFill>
                <a:latin typeface="Arial"/>
                <a:ea typeface="Arial"/>
                <a:cs typeface="Arial"/>
                <a:sym typeface="Arial"/>
              </a:rPr>
              <a:t>or speed (cruise) control switch or pedal stop. If the</a:t>
            </a:r>
          </a:p>
          <a:p>
            <a:r>
              <a:rPr lang="en-US" sz="1200" b="0" i="0" u="none" strike="noStrike" kern="1200" cap="none" baseline="0" dirty="0">
                <a:solidFill>
                  <a:schemeClr val="dk1"/>
                </a:solidFill>
                <a:latin typeface="Arial"/>
                <a:ea typeface="Arial"/>
                <a:cs typeface="Arial"/>
                <a:sym typeface="Arial"/>
              </a:rPr>
              <a:t>master cylinder still does not drip, loosen the master</a:t>
            </a:r>
          </a:p>
          <a:p>
            <a:r>
              <a:rPr lang="en-US" sz="1200" b="0" i="0" u="none" strike="noStrike" kern="1200" cap="none" baseline="0" dirty="0">
                <a:solidFill>
                  <a:schemeClr val="dk1"/>
                </a:solidFill>
                <a:latin typeface="Arial"/>
                <a:ea typeface="Arial"/>
                <a:cs typeface="Arial"/>
                <a:sym typeface="Arial"/>
              </a:rPr>
              <a:t>cylinder from the power booster. If the master cylinder</a:t>
            </a:r>
          </a:p>
          <a:p>
            <a:r>
              <a:rPr lang="en-US" sz="1200" b="0" i="0" u="none" strike="noStrike" kern="1200" cap="none" baseline="0" dirty="0">
                <a:solidFill>
                  <a:schemeClr val="dk1"/>
                </a:solidFill>
                <a:latin typeface="Arial"/>
                <a:ea typeface="Arial"/>
                <a:cs typeface="Arial"/>
                <a:sym typeface="Arial"/>
              </a:rPr>
              <a:t>now starts to drip, the pushrod adjustment is too long.</a:t>
            </a:r>
          </a:p>
          <a:p>
            <a:r>
              <a:rPr lang="en-US" sz="1200" b="0" i="0" u="none" strike="noStrike" kern="1200" cap="none" baseline="0" dirty="0">
                <a:solidFill>
                  <a:schemeClr val="dk1"/>
                </a:solidFill>
                <a:latin typeface="Arial"/>
                <a:ea typeface="Arial"/>
                <a:cs typeface="Arial"/>
                <a:sym typeface="Arial"/>
              </a:rPr>
              <a:t>If the master cylinder still does not drip, the</a:t>
            </a:r>
          </a:p>
          <a:p>
            <a:r>
              <a:rPr lang="en-US" sz="1200" b="0" i="0" u="none" strike="noStrike" kern="1200" cap="none" baseline="0" dirty="0">
                <a:solidFill>
                  <a:schemeClr val="dk1"/>
                </a:solidFill>
                <a:latin typeface="Arial"/>
                <a:ea typeface="Arial"/>
                <a:cs typeface="Arial"/>
                <a:sym typeface="Arial"/>
              </a:rPr>
              <a:t>problem is in the master cylinder itself. Check for brake</a:t>
            </a:r>
          </a:p>
          <a:p>
            <a:r>
              <a:rPr lang="en-US" sz="1200" b="0" i="0" u="none" strike="noStrike" kern="1200" cap="none" baseline="0" dirty="0">
                <a:solidFill>
                  <a:schemeClr val="dk1"/>
                </a:solidFill>
                <a:latin typeface="Arial"/>
                <a:ea typeface="Arial"/>
                <a:cs typeface="Arial"/>
                <a:sym typeface="Arial"/>
              </a:rPr>
              <a:t>fluid contamination. If mineral oil, such as engine oil,</a:t>
            </a:r>
          </a:p>
          <a:p>
            <a:r>
              <a:rPr lang="en-US" sz="1200" b="0" i="0" u="none" strike="noStrike" kern="1200" cap="none" baseline="0" dirty="0">
                <a:solidFill>
                  <a:schemeClr val="dk1"/>
                </a:solidFill>
                <a:latin typeface="Arial"/>
                <a:ea typeface="Arial"/>
                <a:cs typeface="Arial"/>
                <a:sym typeface="Arial"/>
              </a:rPr>
              <a:t>power steering fluid, or automatic transmission fluid</a:t>
            </a:r>
          </a:p>
          <a:p>
            <a:r>
              <a:rPr lang="en-US" sz="1200" b="0" i="0" u="none" strike="noStrike" kern="1200" cap="none" baseline="0" dirty="0">
                <a:solidFill>
                  <a:schemeClr val="dk1"/>
                </a:solidFill>
                <a:latin typeface="Arial"/>
                <a:ea typeface="Arial"/>
                <a:cs typeface="Arial"/>
                <a:sym typeface="Arial"/>
              </a:rPr>
              <a:t>(ATF), has been used in the system, the rubber sealing</a:t>
            </a:r>
          </a:p>
          <a:p>
            <a:r>
              <a:rPr lang="en-US" sz="1200" b="0" i="0" u="none" strike="noStrike" kern="1200" cap="none" baseline="0" dirty="0">
                <a:solidFill>
                  <a:schemeClr val="dk1"/>
                </a:solidFill>
                <a:latin typeface="Arial"/>
                <a:ea typeface="Arial"/>
                <a:cs typeface="Arial"/>
                <a:sym typeface="Arial"/>
              </a:rPr>
              <a:t>cups swell and can block off the compensating port. If</a:t>
            </a:r>
          </a:p>
          <a:p>
            <a:r>
              <a:rPr lang="en-US" sz="1200" b="0" i="0" u="none" strike="noStrike" kern="1200" cap="none" baseline="0" dirty="0">
                <a:solidFill>
                  <a:schemeClr val="dk1"/>
                </a:solidFill>
                <a:latin typeface="Arial"/>
                <a:ea typeface="Arial"/>
                <a:cs typeface="Arial"/>
                <a:sym typeface="Arial"/>
              </a:rPr>
              <a:t>contamination is discovered, </a:t>
            </a:r>
            <a:r>
              <a:rPr lang="en-US" sz="1200" b="0" i="1" u="none" strike="noStrike" kern="1200" cap="none" baseline="0" dirty="0">
                <a:solidFill>
                  <a:schemeClr val="dk1"/>
                </a:solidFill>
                <a:latin typeface="Arial"/>
                <a:ea typeface="Arial"/>
                <a:cs typeface="Arial"/>
                <a:sym typeface="Arial"/>
              </a:rPr>
              <a:t>every </a:t>
            </a:r>
            <a:r>
              <a:rPr lang="en-US" sz="1200" b="0" i="0" u="none" strike="noStrike" kern="1200" cap="none" baseline="0" dirty="0">
                <a:solidFill>
                  <a:schemeClr val="dk1"/>
                </a:solidFill>
                <a:latin typeface="Arial"/>
                <a:ea typeface="Arial"/>
                <a:cs typeface="Arial"/>
                <a:sym typeface="Arial"/>
              </a:rPr>
              <a:t>brake component</a:t>
            </a:r>
          </a:p>
          <a:p>
            <a:r>
              <a:rPr lang="en-US" sz="1200" b="0" i="0" u="none" strike="noStrike" kern="1200" cap="none" baseline="0" dirty="0">
                <a:solidFill>
                  <a:schemeClr val="dk1"/>
                </a:solidFill>
                <a:latin typeface="Arial"/>
                <a:ea typeface="Arial"/>
                <a:cs typeface="Arial"/>
                <a:sym typeface="Arial"/>
              </a:rPr>
              <a:t>that contains rubber </a:t>
            </a:r>
            <a:r>
              <a:rPr lang="en-US" sz="1200" b="0" i="1" u="none" strike="noStrike" kern="1200" cap="none" baseline="0" dirty="0">
                <a:solidFill>
                  <a:schemeClr val="dk1"/>
                </a:solidFill>
                <a:latin typeface="Arial"/>
                <a:ea typeface="Arial"/>
                <a:cs typeface="Arial"/>
                <a:sym typeface="Arial"/>
              </a:rPr>
              <a:t>must </a:t>
            </a:r>
            <a:r>
              <a:rPr lang="en-US" sz="1200" b="0" i="0" u="none" strike="noStrike" kern="1200" cap="none" baseline="0" dirty="0">
                <a:solidFill>
                  <a:schemeClr val="dk1"/>
                </a:solidFill>
                <a:latin typeface="Arial"/>
                <a:ea typeface="Arial"/>
                <a:cs typeface="Arial"/>
                <a:sym typeface="Arial"/>
              </a:rPr>
              <a:t>be replaced.</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42550026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74</a:t>
            </a:fld>
            <a:endParaRPr lang="en-US" dirty="0"/>
          </a:p>
        </p:txBody>
      </p:sp>
    </p:spTree>
    <p:extLst>
      <p:ext uri="{BB962C8B-B14F-4D97-AF65-F5344CB8AC3E}">
        <p14:creationId xmlns:p14="http://schemas.microsoft.com/office/powerpoint/2010/main" val="13008452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75</a:t>
            </a:fld>
            <a:endParaRPr lang="en-US" dirty="0"/>
          </a:p>
        </p:txBody>
      </p:sp>
    </p:spTree>
    <p:extLst>
      <p:ext uri="{BB962C8B-B14F-4D97-AF65-F5344CB8AC3E}">
        <p14:creationId xmlns:p14="http://schemas.microsoft.com/office/powerpoint/2010/main" val="35603795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27126190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none" strike="noStrike" kern="1200" cap="none" baseline="0" dirty="0">
                <a:solidFill>
                  <a:schemeClr val="dk1"/>
                </a:solidFill>
                <a:latin typeface="Arial"/>
                <a:ea typeface="Arial"/>
                <a:cs typeface="Arial"/>
                <a:sym typeface="Arial"/>
              </a:rPr>
              <a:t>ABS Bleeding Made Easy</a:t>
            </a:r>
          </a:p>
          <a:p>
            <a:r>
              <a:rPr lang="en-US" sz="1200" b="0" i="0" u="none" strike="noStrike" kern="1200" cap="none" baseline="0" dirty="0">
                <a:solidFill>
                  <a:schemeClr val="dk1"/>
                </a:solidFill>
                <a:latin typeface="Arial"/>
                <a:ea typeface="Arial"/>
                <a:cs typeface="Arial"/>
                <a:sym typeface="Arial"/>
              </a:rPr>
              <a:t>To avoid having to bleed the hydraulic unit, use a brake pedal depressor during brake service to avoid losing brake fluid. This simple precaution keeps air from getting into the hard-to-bleed passages of the hydraulic unit.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67274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Block Off the Master Cylinder: </a:t>
            </a:r>
            <a:r>
              <a:rPr lang="en-US" sz="1200" b="0" i="0" u="none" strike="noStrike" cap="none" dirty="0">
                <a:solidFill>
                  <a:schemeClr val="dk1"/>
                </a:solidFill>
                <a:latin typeface="Arial"/>
                <a:ea typeface="Arial"/>
                <a:cs typeface="Arial"/>
                <a:sym typeface="Arial"/>
              </a:rPr>
              <a:t>Technicians often get frustrated when trying to repair a low or spongy brake pedal. While many times, the cause is due to air trapped somewhere in the brake hydraulic system, the problem could also be due to</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fault in some components such the ABS or master cylinder. One method that works is to isolate the system to see what part of the system is causing the problem. For example, if the brake line to the front brakes is blocked off using a plug and the brake pedal is now normal, then the source of the problem has been narrowed to the front brakes components. ● SEE FIGURE 96–43.</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85</a:t>
            </a:fld>
            <a:endParaRPr lang="en-US" dirty="0"/>
          </a:p>
        </p:txBody>
      </p:sp>
    </p:spTree>
    <p:extLst>
      <p:ext uri="{BB962C8B-B14F-4D97-AF65-F5344CB8AC3E}">
        <p14:creationId xmlns:p14="http://schemas.microsoft.com/office/powerpoint/2010/main" val="37770207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86</a:t>
            </a:fld>
            <a:endParaRPr lang="en-US" dirty="0"/>
          </a:p>
        </p:txBody>
      </p:sp>
    </p:spTree>
    <p:extLst>
      <p:ext uri="{BB962C8B-B14F-4D97-AF65-F5344CB8AC3E}">
        <p14:creationId xmlns:p14="http://schemas.microsoft.com/office/powerpoint/2010/main" val="809934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87</a:t>
            </a:fld>
            <a:endParaRPr lang="en-US" dirty="0"/>
          </a:p>
        </p:txBody>
      </p:sp>
    </p:spTree>
    <p:extLst>
      <p:ext uri="{BB962C8B-B14F-4D97-AF65-F5344CB8AC3E}">
        <p14:creationId xmlns:p14="http://schemas.microsoft.com/office/powerpoint/2010/main" val="1110396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88</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9941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NOTE: Because brake fluid absorbs moisture over time, many vehicle manufacturers recommend changing the brake fluid as part of the standard services to be performed routinely. The typical recommended brake fluid change interval is every two years or every 30,000 miles (48,000 km), whichever comes first. This is particularly important for vehicles equipped with an antilock brake system (ABS) because of the problem of expensive brake component wear or corrosion caused by contaminated brake fluid.</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2018, 2015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Tree>
    <p:extLst>
      <p:ext uri="{BB962C8B-B14F-4D97-AF65-F5344CB8AC3E}">
        <p14:creationId xmlns:p14="http://schemas.microsoft.com/office/powerpoint/2010/main" val="3876026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6/22/2023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434517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4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5.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7.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9.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51.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62.pn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jameshalderman.com/a5_vid_lib_page/" TargetMode="External"/><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hyperlink" Target="https://jameshalderman.com/a5_anim_lib_page/"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9.xml"/><Relationship Id="rId1" Type="http://schemas.openxmlformats.org/officeDocument/2006/relationships/slideLayout" Target="../slideLayouts/slideLayout5.xml"/><Relationship Id="rId4" Type="http://schemas.openxmlformats.org/officeDocument/2006/relationships/image" Target="../media/image64.sv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96</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Brake Fluid and Bleeding Procedures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96.4 DOT 5 Silicone Fluid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490447" y="1147482"/>
            <a:ext cx="1818195" cy="502292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4244788" cy="2308324"/>
          </a:xfrm>
        </p:spPr>
        <p:txBody>
          <a:bodyPr/>
          <a:lstStyle/>
          <a:p>
            <a:r>
              <a:rPr lang="en-US" sz="2400" dirty="0"/>
              <a:t>DOT 5 brake fluid is used mostly in motorcycles because if spilled, it will not hurt painted surfaces.</a:t>
            </a:r>
          </a:p>
        </p:txBody>
      </p:sp>
    </p:spTree>
    <p:extLst>
      <p:ext uri="{BB962C8B-B14F-4D97-AF65-F5344CB8AC3E}">
        <p14:creationId xmlns:p14="http://schemas.microsoft.com/office/powerpoint/2010/main" val="3771886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428929"/>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Is Hydraulic Brake System Mineral Oil?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2495770"/>
            <a:ext cx="7410450" cy="3591329"/>
          </a:xfrm>
        </p:spPr>
        <p:txBody>
          <a:bodyPr/>
          <a:lstStyle/>
          <a:p>
            <a:r>
              <a:rPr lang="en-US" sz="1800" b="1" dirty="0"/>
              <a:t>What Is Hydraulic Brake System Mineral Oil? </a:t>
            </a:r>
            <a:r>
              <a:rPr lang="en-US" sz="1800" dirty="0"/>
              <a:t>Some older French-built Citroen and British-designed Rolls-Royce vehicles used hydraulic system mineral oil (HSMO) as part of their hydraulic control systems.  The systems in these vehicles use a hydraulic pump to pressurize hydraulic oil for use in the suspension leveling and braking systems. CAUTION: Mineral hydraulic oil should never be used in a braking system that requires DOT 3 or DOT 4 polyglycol-based brake fluid. If any mineral oil, such as engine oil, transmission oil, or automatic transmission fluid (ATF), gets into a braking system that requires glycol brake fluid, every rubber part in the entire braking system must be replaced. Mineral oil causes the rubber compounds that are used in glycol brake fluid systems to swell. ● </a:t>
            </a:r>
            <a:r>
              <a:rPr lang="en-US" sz="1800" b="1" dirty="0"/>
              <a:t>SEE FIGURE 96–5.</a:t>
            </a:r>
          </a:p>
          <a:p>
            <a:endParaRPr lang="en-US" sz="18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621487"/>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758650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96.5 Contamination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08263" y="1136264"/>
            <a:ext cx="6807414" cy="354331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1318" y="4952999"/>
            <a:ext cx="7826188" cy="1160930"/>
          </a:xfrm>
        </p:spPr>
        <p:txBody>
          <a:bodyPr/>
          <a:lstStyle/>
          <a:p>
            <a:r>
              <a:rPr lang="en-US" sz="2400" dirty="0"/>
              <a:t>Both rubber sealing cups were exactly the same size. The cup on the left was exposed to mineral oil. Notice how the seal greatly expanded.</a:t>
            </a:r>
          </a:p>
        </p:txBody>
      </p:sp>
    </p:spTree>
    <p:extLst>
      <p:ext uri="{BB962C8B-B14F-4D97-AF65-F5344CB8AC3E}">
        <p14:creationId xmlns:p14="http://schemas.microsoft.com/office/powerpoint/2010/main" val="3771886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215371"/>
            <a:ext cx="8229600" cy="738633"/>
          </a:xfrm>
        </p:spPr>
        <p:txBody>
          <a:bodyPr anchor="t" anchorCtr="0"/>
          <a:lstStyle/>
          <a:p>
            <a:r>
              <a:rPr lang="en-US" dirty="0"/>
              <a:t>Brake Fluid Inspection and Testing </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4025" y="1114530"/>
            <a:ext cx="8232775" cy="4555093"/>
          </a:xfrm>
        </p:spPr>
        <p:txBody>
          <a:bodyPr/>
          <a:lstStyle/>
          <a:p>
            <a:r>
              <a:rPr lang="en-US" sz="2400" dirty="0"/>
              <a:t>Brake Fluid Should Be Inspected Regularly:</a:t>
            </a:r>
          </a:p>
          <a:p>
            <a:pPr marL="444500" indent="-342900">
              <a:buFont typeface="+mj-lt"/>
              <a:buAutoNum type="arabicPeriod"/>
            </a:pPr>
            <a:r>
              <a:rPr lang="en-US" sz="2400" dirty="0"/>
              <a:t>Proper level. above minimum level (MIN) and below the maximum (MAX). </a:t>
            </a:r>
          </a:p>
          <a:p>
            <a:pPr marL="444500" indent="-342900">
              <a:buFont typeface="+mj-lt"/>
              <a:buAutoNum type="arabicPeriod"/>
            </a:pPr>
            <a:r>
              <a:rPr lang="en-US" sz="2400" dirty="0"/>
              <a:t>Color/condition. New brake fluid is clear or amber in color. If black or discolored black coffee or coffee with cream, change fluid. ● SEE FIGURE 96–6.</a:t>
            </a:r>
          </a:p>
          <a:p>
            <a:pPr marL="444500" indent="-342900">
              <a:buFont typeface="+mj-lt"/>
              <a:buAutoNum type="arabicPeriod"/>
            </a:pPr>
            <a:r>
              <a:rPr lang="en-US" sz="2400" dirty="0"/>
              <a:t>Tested using a tester or test strips. measure copper ions that increase as brake fluid becomes deteriorated.  SEE FIGURE 96–7.</a:t>
            </a:r>
          </a:p>
          <a:p>
            <a:endParaRPr lang="en-US" sz="2400" dirty="0"/>
          </a:p>
        </p:txBody>
      </p:sp>
    </p:spTree>
    <p:extLst>
      <p:ext uri="{BB962C8B-B14F-4D97-AF65-F5344CB8AC3E}">
        <p14:creationId xmlns:p14="http://schemas.microsoft.com/office/powerpoint/2010/main" val="2509927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96.6 Black Fluid Contaminated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50920" y="990599"/>
            <a:ext cx="5062231" cy="439795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21280" cy="1508760"/>
          </a:xfrm>
        </p:spPr>
        <p:txBody>
          <a:bodyPr/>
          <a:lstStyle/>
          <a:p>
            <a:r>
              <a:rPr lang="en-US" sz="2400" dirty="0"/>
              <a:t>If the brake fluid is black in color, it should be replaced.</a:t>
            </a:r>
          </a:p>
        </p:txBody>
      </p:sp>
    </p:spTree>
    <p:extLst>
      <p:ext uri="{BB962C8B-B14F-4D97-AF65-F5344CB8AC3E}">
        <p14:creationId xmlns:p14="http://schemas.microsoft.com/office/powerpoint/2010/main" val="3771886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96.7 Test Strips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583983" y="716281"/>
            <a:ext cx="3118247" cy="2743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1"/>
            <a:ext cx="4023360" cy="3520440"/>
          </a:xfrm>
        </p:spPr>
        <p:txBody>
          <a:bodyPr/>
          <a:lstStyle/>
          <a:p>
            <a:r>
              <a:rPr lang="en-US" sz="2400" dirty="0"/>
              <a:t>(a) A brake fluid test strip is being used to test the condition of the brake fluid. (b) The color of the test strip is then compared with a chart on the package, which indicates the condition and if the fluid should be replaced.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772" y="3581400"/>
            <a:ext cx="312645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9874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96.9 Brake Fluid Tester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70960" y="997981"/>
            <a:ext cx="4823778" cy="40224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941320" cy="4524315"/>
          </a:xfrm>
        </p:spPr>
        <p:txBody>
          <a:bodyPr/>
          <a:lstStyle/>
          <a:p>
            <a:r>
              <a:rPr lang="en-US" sz="2400" dirty="0"/>
              <a:t>An electronic tester that measures the boiling temperature of the brake fluid is useful to help determine if the brake fluid needs to be replaced. The boiling temperature of brake fluid decreases as the fluid ages.</a:t>
            </a:r>
          </a:p>
        </p:txBody>
      </p:sp>
    </p:spTree>
    <p:extLst>
      <p:ext uri="{BB962C8B-B14F-4D97-AF65-F5344CB8AC3E}">
        <p14:creationId xmlns:p14="http://schemas.microsoft.com/office/powerpoint/2010/main" val="3039874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215371"/>
            <a:ext cx="8229600" cy="738633"/>
          </a:xfrm>
        </p:spPr>
        <p:txBody>
          <a:bodyPr anchor="t" anchorCtr="0"/>
          <a:lstStyle/>
          <a:p>
            <a:r>
              <a:rPr lang="en-US" dirty="0"/>
              <a:t>Brake Fluid Service Procedures</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19100" y="997628"/>
            <a:ext cx="8232775" cy="4570482"/>
          </a:xfrm>
        </p:spPr>
        <p:txBody>
          <a:bodyPr/>
          <a:lstStyle/>
          <a:p>
            <a:r>
              <a:rPr lang="en-US" sz="2400" dirty="0"/>
              <a:t>Store brake fluid only in its original container.</a:t>
            </a:r>
          </a:p>
          <a:p>
            <a:r>
              <a:rPr lang="en-US" sz="2400" dirty="0"/>
              <a:t>Keep all brake fluid containers tightly closed </a:t>
            </a:r>
          </a:p>
          <a:p>
            <a:r>
              <a:rPr lang="en-US" sz="2400" dirty="0"/>
              <a:t>Before opening a brake fluid container, remove any dirt,</a:t>
            </a:r>
          </a:p>
          <a:p>
            <a:r>
              <a:rPr lang="en-US" sz="2400" dirty="0"/>
              <a:t>Discard empty brake fluid container.</a:t>
            </a:r>
          </a:p>
          <a:p>
            <a:r>
              <a:rPr lang="en-US" sz="2400" dirty="0"/>
              <a:t>Do not transfer brake fluid to any other container</a:t>
            </a:r>
          </a:p>
          <a:p>
            <a:r>
              <a:rPr lang="en-US" sz="2400" dirty="0"/>
              <a:t>Do not reuse brake fluid that has been siphoned from another vehicle or drawn out during a brake bleeding operation.</a:t>
            </a:r>
          </a:p>
          <a:p>
            <a:r>
              <a:rPr lang="en-US" sz="2400" dirty="0"/>
              <a:t>Use only fresh, new brake fluid for flushing</a:t>
            </a:r>
          </a:p>
        </p:txBody>
      </p:sp>
    </p:spTree>
    <p:extLst>
      <p:ext uri="{BB962C8B-B14F-4D97-AF65-F5344CB8AC3E}">
        <p14:creationId xmlns:p14="http://schemas.microsoft.com/office/powerpoint/2010/main" val="844845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Brake Fluid Level Check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brake_fluid_level_check">
            <a:hlinkClick r:id="" action="ppaction://media"/>
            <a:extLst>
              <a:ext uri="{FF2B5EF4-FFF2-40B4-BE49-F238E27FC236}">
                <a16:creationId xmlns:a16="http://schemas.microsoft.com/office/drawing/2014/main" id="{CBE9A3F5-C4F2-DF8B-D2AE-07D21B0653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055" y="1208607"/>
            <a:ext cx="8953500" cy="5036344"/>
          </a:xfrm>
          <a:prstGeom prst="rect">
            <a:avLst/>
          </a:prstGeom>
        </p:spPr>
      </p:pic>
    </p:spTree>
    <p:extLst>
      <p:ext uri="{BB962C8B-B14F-4D97-AF65-F5344CB8AC3E}">
        <p14:creationId xmlns:p14="http://schemas.microsoft.com/office/powerpoint/2010/main" val="219714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215371"/>
            <a:ext cx="8229600" cy="738633"/>
          </a:xfrm>
        </p:spPr>
        <p:txBody>
          <a:bodyPr anchor="t" anchorCtr="0"/>
          <a:lstStyle/>
          <a:p>
            <a:r>
              <a:rPr lang="en-US" dirty="0"/>
              <a:t>Brake Lines </a:t>
            </a:r>
            <a:r>
              <a:rPr lang="en-US" sz="2800" dirty="0"/>
              <a:t>(1 of 4)</a:t>
            </a:r>
            <a:endParaRPr lang="en-US" dirty="0"/>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1099290"/>
            <a:ext cx="8232775" cy="5640006"/>
          </a:xfrm>
        </p:spPr>
        <p:txBody>
          <a:bodyPr/>
          <a:lstStyle/>
          <a:p>
            <a:r>
              <a:rPr lang="en-US" sz="2400" dirty="0"/>
              <a:t>Carry brake fluid from master cylinder to wheel cylinder and brake calipers. </a:t>
            </a:r>
          </a:p>
          <a:p>
            <a:r>
              <a:rPr lang="en-US" sz="2400" dirty="0"/>
              <a:t>Direct pressure of brake hydraulic system. </a:t>
            </a:r>
          </a:p>
          <a:p>
            <a:r>
              <a:rPr lang="en-US" sz="2400" dirty="0"/>
              <a:t>All brake systems use double-walled steel tubing. There are 2 types of double-walled tubing:</a:t>
            </a:r>
          </a:p>
          <a:p>
            <a:pPr lvl="1"/>
            <a:r>
              <a:rPr lang="en-US" sz="2400" dirty="0"/>
              <a:t>Seamless </a:t>
            </a:r>
          </a:p>
          <a:p>
            <a:pPr lvl="1"/>
            <a:r>
              <a:rPr lang="en-US" sz="2400" dirty="0"/>
              <a:t>Multiple ply Figure 96–9.</a:t>
            </a:r>
          </a:p>
          <a:p>
            <a:r>
              <a:rPr lang="en-US" sz="2400" dirty="0"/>
              <a:t>All double-walled brake tubing plated with tin, zinc for protection against rust and corrosion. SAE has guidelines for brake tubing.</a:t>
            </a:r>
          </a:p>
          <a:p>
            <a:endParaRPr lang="en-US" sz="2400" dirty="0"/>
          </a:p>
          <a:p>
            <a:endParaRPr lang="en-US" sz="2400" dirty="0"/>
          </a:p>
        </p:txBody>
      </p:sp>
    </p:spTree>
    <p:extLst>
      <p:ext uri="{BB962C8B-B14F-4D97-AF65-F5344CB8AC3E}">
        <p14:creationId xmlns:p14="http://schemas.microsoft.com/office/powerpoint/2010/main" val="1731687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Learning Objectives </a:t>
            </a:r>
            <a:r>
              <a:rPr lang="en-US" sz="2800" dirty="0"/>
              <a:t>(1 of 2)</a:t>
            </a:r>
          </a:p>
        </p:txBody>
      </p:sp>
      <p:sp>
        <p:nvSpPr>
          <p:cNvPr id="4" name="Content Placeholder 3"/>
          <p:cNvSpPr>
            <a:spLocks noGrp="1"/>
          </p:cNvSpPr>
          <p:nvPr>
            <p:ph idx="4294967295"/>
          </p:nvPr>
        </p:nvSpPr>
        <p:spPr>
          <a:xfrm>
            <a:off x="457200" y="917674"/>
            <a:ext cx="8229600" cy="4570482"/>
          </a:xfrm>
          <a:prstGeom prst="rect">
            <a:avLst/>
          </a:prstGeom>
        </p:spPr>
        <p:txBody>
          <a:bodyPr>
            <a:spAutoFit/>
          </a:bodyPr>
          <a:lstStyle/>
          <a:p>
            <a:pPr marL="667512" indent="-667512">
              <a:buNone/>
            </a:pPr>
            <a:r>
              <a:rPr lang="en-US" sz="2400" b="1" dirty="0">
                <a:solidFill>
                  <a:srgbClr val="007FA3"/>
                </a:solidFill>
              </a:rPr>
              <a:t>96.1</a:t>
            </a:r>
            <a:r>
              <a:rPr lang="en-US" sz="2400" dirty="0"/>
              <a:t> </a:t>
            </a:r>
            <a:r>
              <a:rPr lang="en-US" sz="2400" dirty="0">
                <a:solidFill>
                  <a:schemeClr val="bg2"/>
                </a:solidFill>
              </a:rPr>
              <a:t>Discuss the purpose, function, and properties of brake fluids.</a:t>
            </a:r>
          </a:p>
          <a:p>
            <a:pPr marL="667512" indent="-667512">
              <a:buNone/>
            </a:pPr>
            <a:r>
              <a:rPr lang="en-US" sz="2400" b="1" dirty="0">
                <a:solidFill>
                  <a:srgbClr val="007FA3"/>
                </a:solidFill>
              </a:rPr>
              <a:t>96.2</a:t>
            </a:r>
            <a:r>
              <a:rPr lang="en-US" sz="2400" dirty="0"/>
              <a:t> </a:t>
            </a:r>
            <a:r>
              <a:rPr lang="en-US" sz="2400" dirty="0">
                <a:solidFill>
                  <a:schemeClr val="bg2"/>
                </a:solidFill>
              </a:rPr>
              <a:t>Discuss brake fluid specifications.</a:t>
            </a:r>
          </a:p>
          <a:p>
            <a:pPr marL="667512" indent="-667512">
              <a:buNone/>
            </a:pPr>
            <a:r>
              <a:rPr lang="en-US" sz="2400" b="1" dirty="0">
                <a:solidFill>
                  <a:srgbClr val="007FA3"/>
                </a:solidFill>
              </a:rPr>
              <a:t>96.3</a:t>
            </a:r>
            <a:r>
              <a:rPr lang="en-US" sz="2400" dirty="0"/>
              <a:t> </a:t>
            </a:r>
            <a:r>
              <a:rPr lang="en-US" sz="2400" dirty="0">
                <a:solidFill>
                  <a:schemeClr val="bg2"/>
                </a:solidFill>
              </a:rPr>
              <a:t>Describe brake service procedures and precautions.</a:t>
            </a:r>
          </a:p>
          <a:p>
            <a:pPr marL="667512" indent="-667512">
              <a:buNone/>
            </a:pPr>
            <a:r>
              <a:rPr lang="en-US" sz="2400" b="1" dirty="0">
                <a:solidFill>
                  <a:srgbClr val="007FA3"/>
                </a:solidFill>
              </a:rPr>
              <a:t>96.4</a:t>
            </a:r>
            <a:r>
              <a:rPr lang="en-US" sz="2400" dirty="0"/>
              <a:t> </a:t>
            </a:r>
            <a:r>
              <a:rPr lang="en-US" sz="2400" dirty="0">
                <a:solidFill>
                  <a:schemeClr val="bg2"/>
                </a:solidFill>
              </a:rPr>
              <a:t>Discuss the use of brake lines.</a:t>
            </a:r>
          </a:p>
          <a:p>
            <a:pPr marL="667512" indent="-667512">
              <a:buNone/>
            </a:pPr>
            <a:r>
              <a:rPr lang="en-US" sz="2400" b="1" dirty="0">
                <a:solidFill>
                  <a:srgbClr val="007FA3"/>
                </a:solidFill>
              </a:rPr>
              <a:t>96.5</a:t>
            </a:r>
            <a:r>
              <a:rPr lang="en-US" sz="2400" dirty="0"/>
              <a:t> </a:t>
            </a:r>
            <a:r>
              <a:rPr lang="en-US" sz="2400" dirty="0">
                <a:solidFill>
                  <a:schemeClr val="bg2"/>
                </a:solidFill>
              </a:rPr>
              <a:t>Discuss the need for brake bleeding.</a:t>
            </a:r>
          </a:p>
          <a:p>
            <a:pPr marL="667512" indent="-667512">
              <a:buNone/>
            </a:pPr>
            <a:r>
              <a:rPr lang="en-US" sz="2400" b="1" dirty="0">
                <a:solidFill>
                  <a:srgbClr val="007FA3"/>
                </a:solidFill>
              </a:rPr>
              <a:t>96.6</a:t>
            </a:r>
            <a:r>
              <a:rPr lang="en-US" sz="2400" dirty="0"/>
              <a:t> </a:t>
            </a:r>
            <a:r>
              <a:rPr lang="en-US" sz="2400" dirty="0">
                <a:solidFill>
                  <a:schemeClr val="bg2"/>
                </a:solidFill>
              </a:rPr>
              <a:t>Discuss the various methods of loosening the brake bleeder valve.</a:t>
            </a:r>
          </a:p>
          <a:p>
            <a:pPr marL="667512" indent="-667512">
              <a:buNone/>
            </a:pPr>
            <a:r>
              <a:rPr lang="en-US" sz="2400" b="1" dirty="0">
                <a:solidFill>
                  <a:srgbClr val="007FA3"/>
                </a:solidFill>
              </a:rPr>
              <a:t>96.7</a:t>
            </a:r>
            <a:r>
              <a:rPr lang="en-US" sz="2400" dirty="0"/>
              <a:t> </a:t>
            </a:r>
            <a:r>
              <a:rPr lang="en-US" sz="2400" dirty="0">
                <a:solidFill>
                  <a:schemeClr val="bg2"/>
                </a:solidFill>
              </a:rPr>
              <a:t>Describe the bleeding sequence for most vehicles.</a:t>
            </a:r>
            <a:r>
              <a:rPr lang="en-US" sz="2400" dirty="0"/>
              <a:t>.</a:t>
            </a:r>
          </a:p>
        </p:txBody>
      </p:sp>
    </p:spTree>
    <p:extLst>
      <p:ext uri="{BB962C8B-B14F-4D97-AF65-F5344CB8AC3E}">
        <p14:creationId xmlns:p14="http://schemas.microsoft.com/office/powerpoint/2010/main" val="2907209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96.9 Brake Tubing Walls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40130" y="1191615"/>
            <a:ext cx="7006590" cy="342802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5320" y="4998720"/>
            <a:ext cx="7696200" cy="830997"/>
          </a:xfrm>
        </p:spPr>
        <p:txBody>
          <a:bodyPr/>
          <a:lstStyle/>
          <a:p>
            <a:r>
              <a:rPr lang="en-US" sz="2400" dirty="0"/>
              <a:t>Steel brake tubing is double walled for strength and plated for corrosion resistance.</a:t>
            </a:r>
          </a:p>
        </p:txBody>
      </p:sp>
    </p:spTree>
    <p:extLst>
      <p:ext uri="{BB962C8B-B14F-4D97-AF65-F5344CB8AC3E}">
        <p14:creationId xmlns:p14="http://schemas.microsoft.com/office/powerpoint/2010/main" val="3039874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215371"/>
            <a:ext cx="8229600" cy="738633"/>
          </a:xfrm>
        </p:spPr>
        <p:txBody>
          <a:bodyPr anchor="t" anchorCtr="0"/>
          <a:lstStyle/>
          <a:p>
            <a:r>
              <a:rPr lang="en-US" dirty="0"/>
              <a:t>Brake Lines </a:t>
            </a:r>
            <a:r>
              <a:rPr lang="en-US" sz="2800" dirty="0"/>
              <a:t>(2 of 4)</a:t>
            </a:r>
            <a:endParaRPr lang="en-US" dirty="0"/>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1099290"/>
            <a:ext cx="8232775" cy="3254737"/>
          </a:xfrm>
        </p:spPr>
        <p:txBody>
          <a:bodyPr/>
          <a:lstStyle/>
          <a:p>
            <a:r>
              <a:rPr lang="en-US" sz="2400" dirty="0"/>
              <a:t>SAE J1047 Standard 8,000 psi</a:t>
            </a:r>
          </a:p>
          <a:p>
            <a:r>
              <a:rPr lang="en-US" sz="2400" dirty="0"/>
              <a:t>Because steel tube alone does not have adequate corrosion resistance, it requires a coating. </a:t>
            </a:r>
          </a:p>
          <a:p>
            <a:r>
              <a:rPr lang="en-US" sz="2400" dirty="0"/>
              <a:t>Copper-nickel brake line is commonly referred to as “90-10 copper” because it contains about 90% copper and 10% nickel. </a:t>
            </a:r>
          </a:p>
          <a:p>
            <a:r>
              <a:rPr lang="en-US" sz="2400" dirty="0"/>
              <a:t>Copper-nickel alloy brake tubing meets SAE J1047</a:t>
            </a:r>
          </a:p>
        </p:txBody>
      </p:sp>
    </p:spTree>
    <p:extLst>
      <p:ext uri="{BB962C8B-B14F-4D97-AF65-F5344CB8AC3E}">
        <p14:creationId xmlns:p14="http://schemas.microsoft.com/office/powerpoint/2010/main" val="553244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982925"/>
            <a:ext cx="8058150" cy="430312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754326"/>
          </a:xfrm>
        </p:spPr>
        <p:txBody>
          <a:bodyPr/>
          <a:lstStyle/>
          <a:p>
            <a:r>
              <a:rPr lang="en-US" dirty="0"/>
              <a:t>Frequently Asked Question: Why Is the Government Asking Me to Wash My Vehicle?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2885731"/>
            <a:ext cx="7604760" cy="3400320"/>
          </a:xfrm>
        </p:spPr>
        <p:txBody>
          <a:bodyPr/>
          <a:lstStyle/>
          <a:p>
            <a:r>
              <a:rPr lang="en-US" sz="2000" b="1" dirty="0"/>
              <a:t>Why Is the Government Asking Me to Wash My Vehicle?  </a:t>
            </a:r>
            <a:r>
              <a:rPr lang="en-US" sz="2000" dirty="0"/>
              <a:t>If you live where salt is used to clear roads of snow and ice, U.S. safety regulators have a message for you: “Wash the underside of your vehicle.” The message came from NTHSA, which closed a 5 year investigation into rusting brake fluid lines which the agency said was caused by road salt and a lack of washing. The agency urged people in 20 cold-weather states and Washington, D.C., to get their car and truck undercarriages washed several times during and after the winter, and to get their brake lines inspected for rust and replace them if necessary. ● SEE FIGURE 96–10.</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2041368"/>
            <a:ext cx="7410450"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071501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96.10 Rust Prone States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47160" y="1101542"/>
            <a:ext cx="4747578" cy="373963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4893647"/>
          </a:xfrm>
        </p:spPr>
        <p:txBody>
          <a:bodyPr/>
          <a:lstStyle/>
          <a:p>
            <a:r>
              <a:rPr lang="en-US" sz="2400" dirty="0"/>
              <a:t>The rust prone states are areas where snow and the use of salt contribute to the brake line rust. Vehicles that operate outside this area also rust, but not to the extent that they do in the states known for rust problems.</a:t>
            </a:r>
          </a:p>
        </p:txBody>
      </p:sp>
    </p:spTree>
    <p:extLst>
      <p:ext uri="{BB962C8B-B14F-4D97-AF65-F5344CB8AC3E}">
        <p14:creationId xmlns:p14="http://schemas.microsoft.com/office/powerpoint/2010/main" val="3039874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215371"/>
            <a:ext cx="8229600" cy="738633"/>
          </a:xfrm>
        </p:spPr>
        <p:txBody>
          <a:bodyPr anchor="t" anchorCtr="0"/>
          <a:lstStyle/>
          <a:p>
            <a:r>
              <a:rPr lang="en-US" dirty="0"/>
              <a:t>Brake Lines </a:t>
            </a:r>
            <a:r>
              <a:rPr lang="en-US" sz="2800" dirty="0"/>
              <a:t>(3 of 4)</a:t>
            </a:r>
            <a:endParaRPr lang="en-US" dirty="0"/>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1099290"/>
            <a:ext cx="8232775" cy="2285241"/>
          </a:xfrm>
        </p:spPr>
        <p:txBody>
          <a:bodyPr/>
          <a:lstStyle/>
          <a:p>
            <a:r>
              <a:rPr lang="en-US" sz="2400" dirty="0"/>
              <a:t>Line Coupling Flares</a:t>
            </a:r>
          </a:p>
          <a:p>
            <a:r>
              <a:rPr lang="en-US" sz="2400" dirty="0"/>
              <a:t>All steel brake lines have one of 2 basic types of ends:</a:t>
            </a:r>
          </a:p>
          <a:p>
            <a:pPr lvl="1"/>
            <a:r>
              <a:rPr lang="en-US" sz="2400" dirty="0"/>
              <a:t>Double flare. ● See Figure 96–11.</a:t>
            </a:r>
          </a:p>
          <a:p>
            <a:pPr lvl="1"/>
            <a:r>
              <a:rPr lang="en-US" sz="2400" dirty="0"/>
              <a:t>ISO, which means International Standards Organization (also called a ball flare) Figure 96-12</a:t>
            </a:r>
          </a:p>
        </p:txBody>
      </p:sp>
    </p:spTree>
    <p:extLst>
      <p:ext uri="{BB962C8B-B14F-4D97-AF65-F5344CB8AC3E}">
        <p14:creationId xmlns:p14="http://schemas.microsoft.com/office/powerpoint/2010/main" val="3800906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96.11 Double Flare Fitting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20641" y="990600"/>
            <a:ext cx="3566160" cy="522674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413760" cy="2308324"/>
          </a:xfrm>
        </p:spPr>
        <p:txBody>
          <a:bodyPr/>
          <a:lstStyle/>
          <a:p>
            <a:r>
              <a:rPr lang="en-US" sz="2400" dirty="0"/>
              <a:t>Because of the slight difference in flare angle, double-flare fitting seals cause a wedging action.</a:t>
            </a:r>
          </a:p>
        </p:txBody>
      </p:sp>
    </p:spTree>
    <p:extLst>
      <p:ext uri="{BB962C8B-B14F-4D97-AF65-F5344CB8AC3E}">
        <p14:creationId xmlns:p14="http://schemas.microsoft.com/office/powerpoint/2010/main" val="4015392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96.12 ISO Flare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05401" y="866463"/>
            <a:ext cx="3581400" cy="54358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977640" cy="1200329"/>
          </a:xfrm>
        </p:spPr>
        <p:txBody>
          <a:bodyPr/>
          <a:lstStyle/>
          <a:p>
            <a:r>
              <a:rPr lang="en-US" sz="2400" dirty="0"/>
              <a:t>An ISO fitting, also called a ball or bubble flare.</a:t>
            </a:r>
          </a:p>
        </p:txBody>
      </p:sp>
    </p:spTree>
    <p:extLst>
      <p:ext uri="{BB962C8B-B14F-4D97-AF65-F5344CB8AC3E}">
        <p14:creationId xmlns:p14="http://schemas.microsoft.com/office/powerpoint/2010/main" val="4015392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SAE and ISO Flare Fittings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AE_and_ISO_Flares_A5_Chapter_96">
            <a:hlinkClick r:id="" action="ppaction://media"/>
            <a:extLst>
              <a:ext uri="{FF2B5EF4-FFF2-40B4-BE49-F238E27FC236}">
                <a16:creationId xmlns:a16="http://schemas.microsoft.com/office/drawing/2014/main" id="{A2C28A5D-94B7-A355-9197-470014AEA6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377" y="1079603"/>
            <a:ext cx="9041245" cy="5085700"/>
          </a:xfrm>
          <a:prstGeom prst="rect">
            <a:avLst/>
          </a:prstGeom>
        </p:spPr>
      </p:pic>
    </p:spTree>
    <p:extLst>
      <p:ext uri="{BB962C8B-B14F-4D97-AF65-F5344CB8AC3E}">
        <p14:creationId xmlns:p14="http://schemas.microsoft.com/office/powerpoint/2010/main" val="397857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96.13a Line Height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77641" y="990600"/>
            <a:ext cx="4613512" cy="40493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011384" cy="3416320"/>
          </a:xfrm>
        </p:spPr>
        <p:txBody>
          <a:bodyPr/>
          <a:lstStyle/>
          <a:p>
            <a:r>
              <a:rPr lang="en-US" sz="2400" dirty="0"/>
              <a:t>Double flaring the end of a brake line. (a) Clamp the line at the correct height above the surface of the clamping tool using the shoulder of the insert as a gauge. </a:t>
            </a:r>
          </a:p>
        </p:txBody>
      </p:sp>
    </p:spTree>
    <p:extLst>
      <p:ext uri="{BB962C8B-B14F-4D97-AF65-F5344CB8AC3E}">
        <p14:creationId xmlns:p14="http://schemas.microsoft.com/office/powerpoint/2010/main" val="4228735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96.13b Insert Into Tubing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94761" y="990600"/>
            <a:ext cx="4796392" cy="42098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0060" y="990600"/>
            <a:ext cx="3011384" cy="1938992"/>
          </a:xfrm>
        </p:spPr>
        <p:txBody>
          <a:bodyPr/>
          <a:lstStyle/>
          <a:p>
            <a:r>
              <a:rPr lang="en-US" sz="2400" dirty="0"/>
              <a:t>(b) The insert is pressed into the end of the tubing. This creates the first bend.       </a:t>
            </a:r>
          </a:p>
        </p:txBody>
      </p:sp>
    </p:spTree>
    <p:extLst>
      <p:ext uri="{BB962C8B-B14F-4D97-AF65-F5344CB8AC3E}">
        <p14:creationId xmlns:p14="http://schemas.microsoft.com/office/powerpoint/2010/main" val="3390764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Learning Objectives </a:t>
            </a:r>
            <a:r>
              <a:rPr lang="en-US" sz="2800" dirty="0"/>
              <a:t>(2 of 2)</a:t>
            </a:r>
          </a:p>
        </p:txBody>
      </p:sp>
      <p:sp>
        <p:nvSpPr>
          <p:cNvPr id="4" name="Content Placeholder 3"/>
          <p:cNvSpPr>
            <a:spLocks noGrp="1"/>
          </p:cNvSpPr>
          <p:nvPr>
            <p:ph idx="4294967295"/>
          </p:nvPr>
        </p:nvSpPr>
        <p:spPr>
          <a:xfrm>
            <a:off x="457200" y="917674"/>
            <a:ext cx="8229600" cy="4378122"/>
          </a:xfrm>
          <a:prstGeom prst="rect">
            <a:avLst/>
          </a:prstGeom>
        </p:spPr>
        <p:txBody>
          <a:bodyPr>
            <a:spAutoFit/>
          </a:bodyPr>
          <a:lstStyle/>
          <a:p>
            <a:pPr marL="0" indent="0">
              <a:buNone/>
            </a:pPr>
            <a:r>
              <a:rPr lang="en-US" sz="2400" b="1" dirty="0">
                <a:solidFill>
                  <a:srgbClr val="007FA3"/>
                </a:solidFill>
              </a:rPr>
              <a:t>96.8</a:t>
            </a:r>
            <a:r>
              <a:rPr lang="en-US" sz="2400" dirty="0"/>
              <a:t> </a:t>
            </a:r>
            <a:r>
              <a:rPr lang="en-US" sz="2400" dirty="0">
                <a:solidFill>
                  <a:schemeClr val="bg2"/>
                </a:solidFill>
              </a:rPr>
              <a:t>Describe the manual bleeding procedure.</a:t>
            </a:r>
          </a:p>
          <a:p>
            <a:pPr marL="667512" indent="-667512">
              <a:buNone/>
            </a:pPr>
            <a:r>
              <a:rPr lang="en-US" sz="2400" b="1" dirty="0">
                <a:solidFill>
                  <a:srgbClr val="007FA3"/>
                </a:solidFill>
              </a:rPr>
              <a:t>96.9 </a:t>
            </a:r>
            <a:r>
              <a:rPr lang="en-US" sz="2400" dirty="0">
                <a:solidFill>
                  <a:schemeClr val="bg2"/>
                </a:solidFill>
              </a:rPr>
              <a:t>Discuss how to vacuum bleed the hydraulic brake system.</a:t>
            </a:r>
          </a:p>
          <a:p>
            <a:pPr marL="866775" indent="-866775">
              <a:buNone/>
            </a:pPr>
            <a:r>
              <a:rPr lang="en-US" sz="2400" b="1" dirty="0">
                <a:solidFill>
                  <a:srgbClr val="007FA3"/>
                </a:solidFill>
              </a:rPr>
              <a:t>96.10 </a:t>
            </a:r>
            <a:r>
              <a:rPr lang="en-US" sz="2400" dirty="0">
                <a:solidFill>
                  <a:schemeClr val="bg2"/>
                </a:solidFill>
              </a:rPr>
              <a:t>Discuss how to gravity bleed the hydraulic brake system.</a:t>
            </a:r>
          </a:p>
          <a:p>
            <a:pPr marL="866775" indent="-866775">
              <a:buNone/>
            </a:pPr>
            <a:r>
              <a:rPr lang="en-US" sz="2400" b="1" dirty="0">
                <a:solidFill>
                  <a:srgbClr val="007FA3"/>
                </a:solidFill>
              </a:rPr>
              <a:t>96.11 </a:t>
            </a:r>
            <a:r>
              <a:rPr lang="en-US" sz="2400" dirty="0">
                <a:solidFill>
                  <a:schemeClr val="bg2"/>
                </a:solidFill>
              </a:rPr>
              <a:t>Discuss how to pressure bleed the hydraulic brake system.</a:t>
            </a:r>
          </a:p>
          <a:p>
            <a:pPr marL="866775" indent="-866775">
              <a:buNone/>
            </a:pPr>
            <a:r>
              <a:rPr lang="en-US" sz="2400" b="1" dirty="0">
                <a:solidFill>
                  <a:srgbClr val="007FA3"/>
                </a:solidFill>
              </a:rPr>
              <a:t>96.12 </a:t>
            </a:r>
            <a:r>
              <a:rPr lang="en-US" sz="2400" dirty="0">
                <a:solidFill>
                  <a:schemeClr val="bg2"/>
                </a:solidFill>
              </a:rPr>
              <a:t>Describe how to bleed the ABS hydraulic unit.</a:t>
            </a:r>
          </a:p>
          <a:p>
            <a:pPr marL="866775" indent="-866775">
              <a:buNone/>
            </a:pPr>
            <a:r>
              <a:rPr lang="en-US" sz="2400" b="1" dirty="0">
                <a:solidFill>
                  <a:srgbClr val="007FA3"/>
                </a:solidFill>
              </a:rPr>
              <a:t>96.13 </a:t>
            </a:r>
            <a:r>
              <a:rPr lang="en-US" sz="2400" dirty="0">
                <a:solidFill>
                  <a:schemeClr val="bg2"/>
                </a:solidFill>
              </a:rPr>
              <a:t>Describe brake fluid replacement or flushing.</a:t>
            </a:r>
            <a:r>
              <a:rPr lang="en-US" sz="2400" dirty="0"/>
              <a:t>.</a:t>
            </a:r>
          </a:p>
        </p:txBody>
      </p:sp>
    </p:spTree>
    <p:extLst>
      <p:ext uri="{BB962C8B-B14F-4D97-AF65-F5344CB8AC3E}">
        <p14:creationId xmlns:p14="http://schemas.microsoft.com/office/powerpoint/2010/main" val="4030675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96.13c Pointed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18560" y="990600"/>
            <a:ext cx="4870148" cy="427949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011384" cy="2308324"/>
          </a:xfrm>
        </p:spPr>
        <p:txBody>
          <a:bodyPr/>
          <a:lstStyle/>
          <a:p>
            <a:r>
              <a:rPr lang="en-US" sz="2400" dirty="0"/>
              <a:t>(c) Remove the insert and use the pointed tool to complete the overlap double flare. </a:t>
            </a:r>
          </a:p>
        </p:txBody>
      </p:sp>
    </p:spTree>
    <p:extLst>
      <p:ext uri="{BB962C8B-B14F-4D97-AF65-F5344CB8AC3E}">
        <p14:creationId xmlns:p14="http://schemas.microsoft.com/office/powerpoint/2010/main" val="3390764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96.13d Completed Flare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88081" y="990599"/>
            <a:ext cx="4903072" cy="430349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011384" cy="1569660"/>
          </a:xfrm>
        </p:spPr>
        <p:txBody>
          <a:bodyPr/>
          <a:lstStyle/>
          <a:p>
            <a:r>
              <a:rPr lang="en-US" sz="2400" dirty="0"/>
              <a:t>(d) The completed operation as it appears while still in the clamp.</a:t>
            </a:r>
          </a:p>
        </p:txBody>
      </p:sp>
    </p:spTree>
    <p:extLst>
      <p:ext uri="{BB962C8B-B14F-4D97-AF65-F5344CB8AC3E}">
        <p14:creationId xmlns:p14="http://schemas.microsoft.com/office/powerpoint/2010/main" val="3390764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96.14a ISO Flare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4280" y="990599"/>
            <a:ext cx="4858648" cy="420207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4112"/>
            <a:ext cx="3011384" cy="1938992"/>
          </a:xfrm>
        </p:spPr>
        <p:txBody>
          <a:bodyPr/>
          <a:lstStyle/>
          <a:p>
            <a:r>
              <a:rPr lang="en-US" sz="2400" dirty="0"/>
              <a:t>Making an ISO flare requires a special tool. (a) Select the proper size forming mandrel. </a:t>
            </a:r>
          </a:p>
        </p:txBody>
      </p:sp>
    </p:spTree>
    <p:extLst>
      <p:ext uri="{BB962C8B-B14F-4D97-AF65-F5344CB8AC3E}">
        <p14:creationId xmlns:p14="http://schemas.microsoft.com/office/powerpoint/2010/main" val="4228735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96.14b Clamp Tubing</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161752"/>
            <a:ext cx="3011384" cy="1938992"/>
          </a:xfrm>
        </p:spPr>
        <p:txBody>
          <a:bodyPr/>
          <a:lstStyle/>
          <a:p>
            <a:r>
              <a:rPr lang="en-US" sz="2400" dirty="0"/>
              <a:t>( (b) Clamp the tubing flush with the split die and place the mandrel into the tool. </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18560" y="1143000"/>
            <a:ext cx="4724400" cy="4085968"/>
          </a:xfrm>
        </p:spPr>
      </p:pic>
    </p:spTree>
    <p:extLst>
      <p:ext uri="{BB962C8B-B14F-4D97-AF65-F5344CB8AC3E}">
        <p14:creationId xmlns:p14="http://schemas.microsoft.com/office/powerpoint/2010/main" val="485324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96.14c Threading Tool Handle</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36260"/>
            <a:ext cx="3011384" cy="1569660"/>
          </a:xfrm>
        </p:spPr>
        <p:txBody>
          <a:bodyPr/>
          <a:lstStyle/>
          <a:p>
            <a:r>
              <a:rPr lang="en-US" sz="2400" dirty="0"/>
              <a:t>(c) Thread the tool handle in until the mandrel pilot seats into the tubing. </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11880" y="1160463"/>
            <a:ext cx="4788671" cy="4150903"/>
          </a:xfrm>
        </p:spPr>
      </p:pic>
    </p:spTree>
    <p:extLst>
      <p:ext uri="{BB962C8B-B14F-4D97-AF65-F5344CB8AC3E}">
        <p14:creationId xmlns:p14="http://schemas.microsoft.com/office/powerpoint/2010/main" val="485324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96.14d Pump Handle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63880" y="990600"/>
            <a:ext cx="3011384" cy="1938992"/>
          </a:xfrm>
        </p:spPr>
        <p:txBody>
          <a:bodyPr/>
          <a:lstStyle/>
          <a:p>
            <a:r>
              <a:rPr lang="en-US" sz="2400" dirty="0"/>
              <a:t>(d) Close the tool valve and pump the handle until the mandrel seats in the die.</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97559" y="990600"/>
            <a:ext cx="4682561" cy="4040683"/>
          </a:xfrm>
        </p:spPr>
      </p:pic>
    </p:spTree>
    <p:extLst>
      <p:ext uri="{BB962C8B-B14F-4D97-AF65-F5344CB8AC3E}">
        <p14:creationId xmlns:p14="http://schemas.microsoft.com/office/powerpoint/2010/main" val="485324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96.14a ISO Flare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81860" y="990600"/>
            <a:ext cx="4341068" cy="37544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539430"/>
          </a:xfrm>
        </p:spPr>
        <p:txBody>
          <a:bodyPr/>
          <a:lstStyle/>
          <a:p>
            <a:r>
              <a:rPr lang="en-US" dirty="0"/>
              <a:t>Making an ISO flare requires a special tool. (a) Select the proper size forming mandrel. (b) Clamp the tubing flush with the split die and place the mandrel into the tool. (c)Thread the tool handle in until the mandrel pilot seats into the tubing. (d) Close the tool valve and pump the handle until the mandrel seats in the die. (e) The strong hydraulic pressure forms the ISO flare.</a:t>
            </a:r>
          </a:p>
        </p:txBody>
      </p:sp>
    </p:spTree>
    <p:extLst>
      <p:ext uri="{BB962C8B-B14F-4D97-AF65-F5344CB8AC3E}">
        <p14:creationId xmlns:p14="http://schemas.microsoft.com/office/powerpoint/2010/main" val="485324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96.14e ISO Flare Done</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90600"/>
            <a:ext cx="3011384" cy="1200329"/>
          </a:xfrm>
        </p:spPr>
        <p:txBody>
          <a:bodyPr/>
          <a:lstStyle/>
          <a:p>
            <a:r>
              <a:rPr lang="en-US" sz="2400" dirty="0"/>
              <a:t>(e) The strong hydraulic pressure forms the ISO flare.</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94760" y="990600"/>
            <a:ext cx="4817786" cy="4171432"/>
          </a:xfrm>
        </p:spPr>
      </p:pic>
    </p:spTree>
    <p:extLst>
      <p:ext uri="{BB962C8B-B14F-4D97-AF65-F5344CB8AC3E}">
        <p14:creationId xmlns:p14="http://schemas.microsoft.com/office/powerpoint/2010/main" val="485324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96.14a ISO Flare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81860" y="990600"/>
            <a:ext cx="4341068" cy="37544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539430"/>
          </a:xfrm>
        </p:spPr>
        <p:txBody>
          <a:bodyPr/>
          <a:lstStyle/>
          <a:p>
            <a:r>
              <a:rPr lang="en-US" dirty="0"/>
              <a:t>Making an ISO flare requires a special tool. (a) Select the proper size forming mandrel. (b) Clamp the tubing flush with the split die and place the mandrel into the tool. (c)Thread the tool handle in until the mandrel pilot seats into the tubing. (d) Close the tool valve and pump the handle until the mandrel seats in the die. (e) The strong hydraulic pressure forms the ISO flare.</a:t>
            </a:r>
          </a:p>
        </p:txBody>
      </p:sp>
    </p:spTree>
    <p:extLst>
      <p:ext uri="{BB962C8B-B14F-4D97-AF65-F5344CB8AC3E}">
        <p14:creationId xmlns:p14="http://schemas.microsoft.com/office/powerpoint/2010/main" val="485324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96.15 Coils for Vibrations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94760" y="990600"/>
            <a:ext cx="4892040" cy="37759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9120" y="990600"/>
            <a:ext cx="3011384" cy="1569660"/>
          </a:xfrm>
        </p:spPr>
        <p:txBody>
          <a:bodyPr/>
          <a:lstStyle/>
          <a:p>
            <a:r>
              <a:rPr lang="en-US" sz="2400" dirty="0"/>
              <a:t>The coils in the brake line help prevent cracks caused by vibration.</a:t>
            </a:r>
          </a:p>
        </p:txBody>
      </p:sp>
    </p:spTree>
    <p:extLst>
      <p:ext uri="{BB962C8B-B14F-4D97-AF65-F5344CB8AC3E}">
        <p14:creationId xmlns:p14="http://schemas.microsoft.com/office/powerpoint/2010/main" val="4228735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96.1 Brake Fluid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7184" y="990599"/>
            <a:ext cx="4835305" cy="436370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10435" cy="3785652"/>
          </a:xfrm>
        </p:spPr>
        <p:txBody>
          <a:bodyPr/>
          <a:lstStyle/>
          <a:p>
            <a:r>
              <a:rPr lang="en-US" sz="2400" dirty="0"/>
              <a:t>Brake fluid can absorb moisture from the air even through plastic, so many experts recommend that brake fluid be purchased in metal containers, if possible.</a:t>
            </a:r>
          </a:p>
        </p:txBody>
      </p:sp>
    </p:spTree>
    <p:extLst>
      <p:ext uri="{BB962C8B-B14F-4D97-AF65-F5344CB8AC3E}">
        <p14:creationId xmlns:p14="http://schemas.microsoft.com/office/powerpoint/2010/main" val="3359097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96.16 Armored Brake Lines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12921" y="973143"/>
            <a:ext cx="4033492" cy="500439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4524315"/>
          </a:xfrm>
        </p:spPr>
        <p:txBody>
          <a:bodyPr/>
          <a:lstStyle/>
          <a:p>
            <a:r>
              <a:rPr lang="en-US" sz="2400" dirty="0"/>
              <a:t>Armored brake line is usually used in the location where the line may be exposed to rock or road debris damage. Even armored brake line can leak and a visual inspection is an important part of any brake service.</a:t>
            </a:r>
          </a:p>
        </p:txBody>
      </p:sp>
    </p:spTree>
    <p:extLst>
      <p:ext uri="{BB962C8B-B14F-4D97-AF65-F5344CB8AC3E}">
        <p14:creationId xmlns:p14="http://schemas.microsoft.com/office/powerpoint/2010/main" val="1000645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96.17 Line Bender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7184" y="1031870"/>
            <a:ext cx="4997554" cy="409181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14600" cy="1661160"/>
          </a:xfrm>
        </p:spPr>
        <p:txBody>
          <a:bodyPr/>
          <a:lstStyle/>
          <a:p>
            <a:r>
              <a:rPr lang="en-US" sz="2400" dirty="0"/>
              <a:t>A tube bender being used to bend a brake line.</a:t>
            </a:r>
          </a:p>
        </p:txBody>
      </p:sp>
    </p:spTree>
    <p:extLst>
      <p:ext uri="{BB962C8B-B14F-4D97-AF65-F5344CB8AC3E}">
        <p14:creationId xmlns:p14="http://schemas.microsoft.com/office/powerpoint/2010/main" val="10006450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96.18 Tubing Cutter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9000" y="1135099"/>
            <a:ext cx="5265738" cy="34247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331720" cy="2621280"/>
          </a:xfrm>
        </p:spPr>
        <p:txBody>
          <a:bodyPr/>
          <a:lstStyle/>
          <a:p>
            <a:r>
              <a:rPr lang="en-US" sz="2400" dirty="0"/>
              <a:t>A tubing cutter is the preferred tool to use to cut brake line because it leaves a clean edge.</a:t>
            </a:r>
          </a:p>
        </p:txBody>
      </p:sp>
    </p:spTree>
    <p:extLst>
      <p:ext uri="{BB962C8B-B14F-4D97-AF65-F5344CB8AC3E}">
        <p14:creationId xmlns:p14="http://schemas.microsoft.com/office/powerpoint/2010/main" val="1000645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96.19 Flexible Hose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0050" y="1039666"/>
            <a:ext cx="4484688" cy="36563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1"/>
            <a:ext cx="3185160" cy="5273040"/>
          </a:xfrm>
        </p:spPr>
        <p:txBody>
          <a:bodyPr/>
          <a:lstStyle/>
          <a:p>
            <a:r>
              <a:rPr lang="en-US" sz="2400" dirty="0"/>
              <a:t>Flexible brake hoses are used between the frame or body of the vehicle and the wheel brakes. Because of suspension and/or steering movement, these flexible brake lines must be strong enough to handle high brake fluid pressures, yet remain flexible.</a:t>
            </a:r>
          </a:p>
        </p:txBody>
      </p:sp>
    </p:spTree>
    <p:extLst>
      <p:ext uri="{BB962C8B-B14F-4D97-AF65-F5344CB8AC3E}">
        <p14:creationId xmlns:p14="http://schemas.microsoft.com/office/powerpoint/2010/main" val="1000645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96.20 Flexible Hose Types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94360" y="1232224"/>
            <a:ext cx="8092440" cy="149362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17666" y="4892158"/>
            <a:ext cx="7274774" cy="1200329"/>
          </a:xfrm>
        </p:spPr>
        <p:txBody>
          <a:bodyPr/>
          <a:lstStyle/>
          <a:p>
            <a:r>
              <a:rPr lang="en-US" sz="2400" dirty="0"/>
              <a:t>(a) Typical flexible brake hose showing the multiple layers of rubber and fabric. (b) The inside diameter (ID) is printed on the hose (3 mm).</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 y="2770358"/>
            <a:ext cx="7223760" cy="1523762"/>
          </a:xfrm>
          <a:prstGeom prst="rect">
            <a:avLst/>
          </a:prstGeom>
        </p:spPr>
      </p:pic>
    </p:spTree>
    <p:extLst>
      <p:ext uri="{BB962C8B-B14F-4D97-AF65-F5344CB8AC3E}">
        <p14:creationId xmlns:p14="http://schemas.microsoft.com/office/powerpoint/2010/main" val="38880183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96.21 Flexible Hose Faults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29295" y="1095064"/>
            <a:ext cx="6155633" cy="352265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65612" y="4962198"/>
            <a:ext cx="7211588" cy="1200329"/>
          </a:xfrm>
        </p:spPr>
        <p:txBody>
          <a:bodyPr/>
          <a:lstStyle/>
          <a:p>
            <a:r>
              <a:rPr lang="en-US" sz="2400" dirty="0"/>
              <a:t>Typical flexible brake hose faults. Many faults cannot be seen, yet can cause the brakes to remain applied after the brake pedal is released.</a:t>
            </a:r>
          </a:p>
        </p:txBody>
      </p:sp>
    </p:spTree>
    <p:extLst>
      <p:ext uri="{BB962C8B-B14F-4D97-AF65-F5344CB8AC3E}">
        <p14:creationId xmlns:p14="http://schemas.microsoft.com/office/powerpoint/2010/main" val="38880183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96.22 Cracked Hose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70960" y="1234440"/>
            <a:ext cx="4815840" cy="347079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88920" cy="4922520"/>
          </a:xfrm>
        </p:spPr>
        <p:txBody>
          <a:bodyPr/>
          <a:lstStyle/>
          <a:p>
            <a:r>
              <a:rPr lang="en-US" sz="2400" dirty="0"/>
              <a:t>Flexible brake hose should be carefully inspected for cuts or other damage, especially near sections where the brake hose is attached to the vehicle. Notice the crack and cut hose next to the mounting bracket.</a:t>
            </a:r>
          </a:p>
        </p:txBody>
      </p:sp>
    </p:spTree>
    <p:extLst>
      <p:ext uri="{BB962C8B-B14F-4D97-AF65-F5344CB8AC3E}">
        <p14:creationId xmlns:p14="http://schemas.microsoft.com/office/powerpoint/2010/main" val="38880183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96.23 Line Tools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0050" y="1020051"/>
            <a:ext cx="4484688" cy="36955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785652"/>
          </a:xfrm>
        </p:spPr>
        <p:txBody>
          <a:bodyPr/>
          <a:lstStyle/>
          <a:p>
            <a:r>
              <a:rPr lang="en-US" sz="2400" dirty="0"/>
              <a:t>Whenever disconnecting or tightening a brake line, always use the correct size flare-nut wrench. A flare-nut wrench is also called a tube-nut wrench or a line wrench.</a:t>
            </a:r>
          </a:p>
        </p:txBody>
      </p:sp>
    </p:spTree>
    <p:extLst>
      <p:ext uri="{BB962C8B-B14F-4D97-AF65-F5344CB8AC3E}">
        <p14:creationId xmlns:p14="http://schemas.microsoft.com/office/powerpoint/2010/main" val="38880183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Brake Bleeding</a:t>
            </a:r>
          </a:p>
        </p:txBody>
      </p:sp>
      <p:sp>
        <p:nvSpPr>
          <p:cNvPr id="4" name="Content Placeholder 3"/>
          <p:cNvSpPr>
            <a:spLocks noGrp="1"/>
          </p:cNvSpPr>
          <p:nvPr>
            <p:ph idx="4294967295"/>
          </p:nvPr>
        </p:nvSpPr>
        <p:spPr>
          <a:xfrm>
            <a:off x="457200" y="771437"/>
            <a:ext cx="8229600" cy="4809009"/>
          </a:xfrm>
          <a:prstGeom prst="rect">
            <a:avLst/>
          </a:prstGeom>
        </p:spPr>
        <p:txBody>
          <a:bodyPr>
            <a:spAutoFit/>
          </a:bodyPr>
          <a:lstStyle/>
          <a:p>
            <a:r>
              <a:rPr lang="en-IN" sz="2400" dirty="0"/>
              <a:t>Need for Brake Bleeding</a:t>
            </a:r>
          </a:p>
          <a:p>
            <a:pPr lvl="1"/>
            <a:r>
              <a:rPr lang="en-IN" sz="2400" dirty="0"/>
              <a:t>Removing any trapped air from hydraulic system.</a:t>
            </a:r>
          </a:p>
          <a:p>
            <a:r>
              <a:rPr lang="en-IN" sz="2400" dirty="0"/>
              <a:t>Bleeding the Master Cylinder</a:t>
            </a:r>
          </a:p>
          <a:p>
            <a:pPr lvl="1"/>
            <a:r>
              <a:rPr lang="en-IN" sz="2400" dirty="0"/>
              <a:t>Bench bleed master cylinder.</a:t>
            </a:r>
          </a:p>
          <a:p>
            <a:pPr lvl="1"/>
            <a:r>
              <a:rPr lang="en-IN" sz="2400" dirty="0"/>
              <a:t>Fill master cylinder with clean brake fluid.</a:t>
            </a:r>
          </a:p>
          <a:p>
            <a:pPr lvl="1"/>
            <a:r>
              <a:rPr lang="en-IN" sz="2400" dirty="0"/>
              <a:t>Slowly depress the brake pedal as you “crack open” the master cylinder bleed screw.</a:t>
            </a:r>
          </a:p>
          <a:p>
            <a:pPr lvl="1"/>
            <a:r>
              <a:rPr lang="en-IN" sz="2400" dirty="0"/>
              <a:t>Repeat procedure several times until a solid flow of brake fluid is observed leaving the bleeder valve.</a:t>
            </a:r>
          </a:p>
          <a:p>
            <a:pPr lvl="1"/>
            <a:r>
              <a:rPr lang="en-IN" sz="2400" dirty="0"/>
              <a:t>If master cylinder is not equipped with bleeder valves, the outlet tube nuts can be loosened instead.</a:t>
            </a:r>
          </a:p>
        </p:txBody>
      </p:sp>
    </p:spTree>
    <p:extLst>
      <p:ext uri="{BB962C8B-B14F-4D97-AF65-F5344CB8AC3E}">
        <p14:creationId xmlns:p14="http://schemas.microsoft.com/office/powerpoint/2010/main" val="14540135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96.24 Bench Bleeding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08120" y="1027947"/>
            <a:ext cx="4686618" cy="384543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4893647"/>
          </a:xfrm>
        </p:spPr>
        <p:txBody>
          <a:bodyPr/>
          <a:lstStyle/>
          <a:p>
            <a:r>
              <a:rPr lang="en-US" sz="2400" dirty="0"/>
              <a:t>Bench bleeding a master cylinder. Always clamp a master cylinder in a vise by the mounting flange to prevent distortion of the cylinder bore. Bench bleeding tubes can also be used that route the fluid back into the reservoir.</a:t>
            </a:r>
          </a:p>
        </p:txBody>
      </p:sp>
    </p:spTree>
    <p:extLst>
      <p:ext uri="{BB962C8B-B14F-4D97-AF65-F5344CB8AC3E}">
        <p14:creationId xmlns:p14="http://schemas.microsoft.com/office/powerpoint/2010/main" val="1000645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3153"/>
            <a:ext cx="8229600" cy="646331"/>
          </a:xfrm>
        </p:spPr>
        <p:txBody>
          <a:bodyPr/>
          <a:lstStyle/>
          <a:p>
            <a:r>
              <a:rPr lang="en-US" dirty="0"/>
              <a:t>Brake Fluid Specifications</a:t>
            </a:r>
          </a:p>
        </p:txBody>
      </p:sp>
      <p:sp>
        <p:nvSpPr>
          <p:cNvPr id="4" name="Content Placeholder 3"/>
          <p:cNvSpPr>
            <a:spLocks noGrp="1"/>
          </p:cNvSpPr>
          <p:nvPr>
            <p:ph sz="quarter" idx="15"/>
          </p:nvPr>
        </p:nvSpPr>
        <p:spPr>
          <a:xfrm>
            <a:off x="753835" y="1142584"/>
            <a:ext cx="7328807" cy="3831818"/>
          </a:xfrm>
        </p:spPr>
        <p:txBody>
          <a:bodyPr/>
          <a:lstStyle/>
          <a:p>
            <a:r>
              <a:rPr lang="en-US" sz="2400" dirty="0"/>
              <a:t>Fluid must meet FMVSS 116 Standard</a:t>
            </a:r>
          </a:p>
          <a:p>
            <a:r>
              <a:rPr lang="en-US" sz="2400" dirty="0"/>
              <a:t>SAE &amp; DOT Established Standards</a:t>
            </a:r>
          </a:p>
          <a:p>
            <a:r>
              <a:rPr lang="en-US" sz="2400" dirty="0"/>
              <a:t>Hydroscopic (absorbs water)</a:t>
            </a:r>
          </a:p>
          <a:p>
            <a:r>
              <a:rPr lang="en-US" sz="2400" dirty="0"/>
              <a:t>ERBP (equilibrium reflux boiling point)</a:t>
            </a:r>
          </a:p>
          <a:p>
            <a:r>
              <a:rPr lang="en-US" sz="2400" dirty="0"/>
              <a:t>DOT 3 Standard Fluid Absorbs 2% moisture</a:t>
            </a:r>
          </a:p>
          <a:p>
            <a:r>
              <a:rPr lang="en-US" sz="2400" dirty="0"/>
              <a:t>DOT 4 European protection against acids</a:t>
            </a:r>
          </a:p>
          <a:p>
            <a:r>
              <a:rPr lang="en-US" sz="2400" dirty="0"/>
              <a:t>DOT 5 Silicone</a:t>
            </a:r>
          </a:p>
        </p:txBody>
      </p:sp>
    </p:spTree>
    <p:extLst>
      <p:ext uri="{BB962C8B-B14F-4D97-AF65-F5344CB8AC3E}">
        <p14:creationId xmlns:p14="http://schemas.microsoft.com/office/powerpoint/2010/main" val="34727244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1099"/>
            <a:ext cx="8229600" cy="1026676"/>
          </a:xfrm>
        </p:spPr>
        <p:txBody>
          <a:bodyPr>
            <a:noAutofit/>
          </a:bodyPr>
          <a:lstStyle/>
          <a:p>
            <a:r>
              <a:rPr lang="en-US" dirty="0"/>
              <a:t>Brake Bleeder Valve Loosening Methods</a:t>
            </a:r>
          </a:p>
        </p:txBody>
      </p:sp>
      <p:sp>
        <p:nvSpPr>
          <p:cNvPr id="4" name="Content Placeholder 3"/>
          <p:cNvSpPr>
            <a:spLocks noGrp="1"/>
          </p:cNvSpPr>
          <p:nvPr>
            <p:ph idx="4294967295"/>
          </p:nvPr>
        </p:nvSpPr>
        <p:spPr>
          <a:xfrm>
            <a:off x="457200" y="1371600"/>
            <a:ext cx="8229600" cy="3124200"/>
          </a:xfrm>
          <a:prstGeom prst="rect">
            <a:avLst/>
          </a:prstGeom>
        </p:spPr>
        <p:txBody>
          <a:bodyPr>
            <a:noAutofit/>
          </a:bodyPr>
          <a:lstStyle/>
          <a:p>
            <a:r>
              <a:rPr lang="en-IN" sz="2400" dirty="0"/>
              <a:t>Attempting to loosen a seized bleeder valve often results in breaking (shearing off) the bleeder valve.</a:t>
            </a:r>
          </a:p>
          <a:p>
            <a:r>
              <a:rPr lang="en-IN" sz="2400" dirty="0"/>
              <a:t>Procedures that can help prevent breaking the valve:</a:t>
            </a:r>
          </a:p>
          <a:p>
            <a:pPr lvl="1"/>
            <a:r>
              <a:rPr lang="en-IN" sz="2400" dirty="0"/>
              <a:t>Hit and tap method</a:t>
            </a:r>
          </a:p>
          <a:p>
            <a:pPr lvl="1"/>
            <a:r>
              <a:rPr lang="en-IN" sz="2400" dirty="0"/>
              <a:t>Air punch method</a:t>
            </a:r>
          </a:p>
          <a:p>
            <a:pPr lvl="1"/>
            <a:r>
              <a:rPr lang="en-IN" sz="2400" dirty="0"/>
              <a:t>Heat and tap method</a:t>
            </a:r>
          </a:p>
          <a:p>
            <a:pPr lvl="1"/>
            <a:r>
              <a:rPr lang="en-IN" sz="2400" dirty="0"/>
              <a:t>Wax method</a:t>
            </a:r>
          </a:p>
        </p:txBody>
      </p:sp>
    </p:spTree>
    <p:extLst>
      <p:ext uri="{BB962C8B-B14F-4D97-AF65-F5344CB8AC3E}">
        <p14:creationId xmlns:p14="http://schemas.microsoft.com/office/powerpoint/2010/main" val="33982409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96.25 Bleeder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47849" y="1212981"/>
            <a:ext cx="5399303" cy="281037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5320" y="4389121"/>
            <a:ext cx="7726680" cy="1631216"/>
          </a:xfrm>
        </p:spPr>
        <p:txBody>
          <a:bodyPr/>
          <a:lstStyle/>
          <a:p>
            <a:r>
              <a:rPr lang="en-US" sz="2000" dirty="0"/>
              <a:t>Typical bleeder valve from a disc brake caliper. The arrows point to the taper section that does the actual sealing. Once loosened, brake fluid flows around the taper and out through the hole in the side of the bleeder valve. The hole is clogged in this example and needs to be cleaned out</a:t>
            </a:r>
          </a:p>
        </p:txBody>
      </p:sp>
    </p:spTree>
    <p:extLst>
      <p:ext uri="{BB962C8B-B14F-4D97-AF65-F5344CB8AC3E}">
        <p14:creationId xmlns:p14="http://schemas.microsoft.com/office/powerpoint/2010/main" val="30079105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96.26 Bleeder Locations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212081" y="990599"/>
            <a:ext cx="3338474" cy="509731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916680" cy="4524315"/>
          </a:xfrm>
        </p:spPr>
        <p:txBody>
          <a:bodyPr/>
          <a:lstStyle/>
          <a:p>
            <a:r>
              <a:rPr lang="en-US" sz="2400" dirty="0"/>
              <a:t>Typical bleeder locations. Note that the combination valve and master cylinder shown do not have bleeder valves; therefore, bleeding is accomplished by loosening the brake line at the outlet ports</a:t>
            </a:r>
          </a:p>
        </p:txBody>
      </p:sp>
    </p:spTree>
    <p:extLst>
      <p:ext uri="{BB962C8B-B14F-4D97-AF65-F5344CB8AC3E}">
        <p14:creationId xmlns:p14="http://schemas.microsoft.com/office/powerpoint/2010/main" val="3007910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96.27 Braking Taper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40480" y="1027946"/>
            <a:ext cx="4854258" cy="398298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4840" y="990600"/>
            <a:ext cx="3011384" cy="1938992"/>
          </a:xfrm>
        </p:spPr>
        <p:txBody>
          <a:bodyPr/>
          <a:lstStyle/>
          <a:p>
            <a:r>
              <a:rPr lang="en-US" sz="2400" dirty="0"/>
              <a:t>Using an air punch next to the bleeder valve to help “break the taper” on the bleeder valve</a:t>
            </a:r>
          </a:p>
        </p:txBody>
      </p:sp>
    </p:spTree>
    <p:extLst>
      <p:ext uri="{BB962C8B-B14F-4D97-AF65-F5344CB8AC3E}">
        <p14:creationId xmlns:p14="http://schemas.microsoft.com/office/powerpoint/2010/main" val="30079105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Bleeding Sequence</a:t>
            </a:r>
            <a:endParaRPr lang="en-US" sz="2800" dirty="0"/>
          </a:p>
        </p:txBody>
      </p:sp>
      <p:sp>
        <p:nvSpPr>
          <p:cNvPr id="4" name="Content Placeholder 3"/>
          <p:cNvSpPr>
            <a:spLocks noGrp="1"/>
          </p:cNvSpPr>
          <p:nvPr>
            <p:ph idx="4294967295"/>
          </p:nvPr>
        </p:nvSpPr>
        <p:spPr>
          <a:xfrm>
            <a:off x="457200" y="917675"/>
            <a:ext cx="8229600" cy="2816125"/>
          </a:xfrm>
          <a:prstGeom prst="rect">
            <a:avLst/>
          </a:prstGeom>
        </p:spPr>
        <p:txBody>
          <a:bodyPr>
            <a:noAutofit/>
          </a:bodyPr>
          <a:lstStyle/>
          <a:p>
            <a:r>
              <a:rPr lang="en-IN" sz="2400" dirty="0"/>
              <a:t>For most rear-wheel-drive vehicles equipped with a front/rear split system, start the bleeding with the wheel farthest from the master cylinder and work toward the closest.</a:t>
            </a:r>
          </a:p>
          <a:p>
            <a:r>
              <a:rPr lang="en-IN" sz="2400" dirty="0"/>
              <a:t>For vehicles equipped with a diagonal split section or equipped with </a:t>
            </a:r>
            <a:r>
              <a:rPr lang="en-IN" sz="2400" spc="-300" dirty="0"/>
              <a:t>A B </a:t>
            </a:r>
            <a:r>
              <a:rPr lang="en-IN" sz="2400" dirty="0"/>
              <a:t>S, follow the brake bleeding procedure recommended in the service information for the vehicle.</a:t>
            </a:r>
          </a:p>
        </p:txBody>
      </p:sp>
    </p:spTree>
    <p:extLst>
      <p:ext uri="{BB962C8B-B14F-4D97-AF65-F5344CB8AC3E}">
        <p14:creationId xmlns:p14="http://schemas.microsoft.com/office/powerpoint/2010/main" val="216310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96.28 Bleeding Sequence</a:t>
            </a:r>
            <a:endParaRPr lang="en-US" sz="2800" dirty="0">
              <a:solidFill>
                <a:srgbClr val="FF0000"/>
              </a:solidFill>
            </a:endParaRPr>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0050" y="1027947"/>
            <a:ext cx="4484688" cy="36797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046988"/>
          </a:xfrm>
        </p:spPr>
        <p:txBody>
          <a:bodyPr/>
          <a:lstStyle/>
          <a:p>
            <a:r>
              <a:rPr lang="en-US" sz="2400" dirty="0"/>
              <a:t>Most vehicle manufacturers recommend  starting the brake bleeding process at the rear wheel farthest from the master cylinder</a:t>
            </a:r>
          </a:p>
        </p:txBody>
      </p:sp>
    </p:spTree>
    <p:extLst>
      <p:ext uri="{BB962C8B-B14F-4D97-AF65-F5344CB8AC3E}">
        <p14:creationId xmlns:p14="http://schemas.microsoft.com/office/powerpoint/2010/main" val="33590973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Question 1: ?</a:t>
            </a:r>
          </a:p>
        </p:txBody>
      </p:sp>
      <p:sp>
        <p:nvSpPr>
          <p:cNvPr id="4" name="Content Placeholder 3"/>
          <p:cNvSpPr>
            <a:spLocks noGrp="1"/>
          </p:cNvSpPr>
          <p:nvPr>
            <p:ph idx="4294967295"/>
          </p:nvPr>
        </p:nvSpPr>
        <p:spPr>
          <a:xfrm>
            <a:off x="457200" y="917675"/>
            <a:ext cx="8229600" cy="453926"/>
          </a:xfrm>
          <a:prstGeom prst="rect">
            <a:avLst/>
          </a:prstGeom>
        </p:spPr>
        <p:txBody>
          <a:bodyPr>
            <a:noAutofit/>
          </a:bodyPr>
          <a:lstStyle/>
          <a:p>
            <a:pPr marL="0" indent="0">
              <a:buNone/>
            </a:pPr>
            <a:r>
              <a:rPr lang="en-IN" sz="2400" dirty="0"/>
              <a:t>What are methods for turning a frozen bleeder screw?</a:t>
            </a:r>
          </a:p>
        </p:txBody>
      </p:sp>
    </p:spTree>
    <p:extLst>
      <p:ext uri="{BB962C8B-B14F-4D97-AF65-F5344CB8AC3E}">
        <p14:creationId xmlns:p14="http://schemas.microsoft.com/office/powerpoint/2010/main" val="10022423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Answer 1</a:t>
            </a:r>
            <a:endParaRPr lang="en-US" sz="2800" dirty="0"/>
          </a:p>
        </p:txBody>
      </p:sp>
      <p:sp>
        <p:nvSpPr>
          <p:cNvPr id="4" name="Content Placeholder 3"/>
          <p:cNvSpPr>
            <a:spLocks noGrp="1"/>
          </p:cNvSpPr>
          <p:nvPr>
            <p:ph idx="4294967295"/>
          </p:nvPr>
        </p:nvSpPr>
        <p:spPr>
          <a:xfrm>
            <a:off x="457200" y="917675"/>
            <a:ext cx="8229600" cy="758725"/>
          </a:xfrm>
          <a:prstGeom prst="rect">
            <a:avLst/>
          </a:prstGeom>
        </p:spPr>
        <p:txBody>
          <a:bodyPr>
            <a:noAutofit/>
          </a:bodyPr>
          <a:lstStyle/>
          <a:p>
            <a:pPr marL="0" indent="0">
              <a:buNone/>
            </a:pPr>
            <a:r>
              <a:rPr lang="en-IN" sz="2400" dirty="0"/>
              <a:t>Hit and tap method, Air punch method, Heat and tap method, and Wax method.</a:t>
            </a:r>
          </a:p>
        </p:txBody>
      </p:sp>
    </p:spTree>
    <p:extLst>
      <p:ext uri="{BB962C8B-B14F-4D97-AF65-F5344CB8AC3E}">
        <p14:creationId xmlns:p14="http://schemas.microsoft.com/office/powerpoint/2010/main" val="42021731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Manual Bleeding</a:t>
            </a:r>
            <a:endParaRPr lang="en-US" sz="2800" dirty="0"/>
          </a:p>
        </p:txBody>
      </p:sp>
      <p:sp>
        <p:nvSpPr>
          <p:cNvPr id="4" name="Content Placeholder 3"/>
          <p:cNvSpPr>
            <a:spLocks noGrp="1"/>
          </p:cNvSpPr>
          <p:nvPr>
            <p:ph idx="4294967295"/>
          </p:nvPr>
        </p:nvSpPr>
        <p:spPr>
          <a:xfrm>
            <a:off x="457200" y="917675"/>
            <a:ext cx="8229600" cy="3959125"/>
          </a:xfrm>
          <a:prstGeom prst="rect">
            <a:avLst/>
          </a:prstGeom>
        </p:spPr>
        <p:txBody>
          <a:bodyPr>
            <a:noAutofit/>
          </a:bodyPr>
          <a:lstStyle/>
          <a:p>
            <a:r>
              <a:rPr lang="en-IN" sz="2400" dirty="0"/>
              <a:t>Manual bleeding is the most commonly used method and uses hydraulic pressure created by the master cylinder to pump fresh fluid through the brake system.</a:t>
            </a:r>
          </a:p>
          <a:p>
            <a:r>
              <a:rPr lang="en-IN" sz="2400" dirty="0"/>
              <a:t>Manual Bleeding Procedure</a:t>
            </a:r>
          </a:p>
          <a:p>
            <a:pPr lvl="1"/>
            <a:r>
              <a:rPr lang="en-IN" sz="2400" dirty="0"/>
              <a:t>Discharge the vacuum or hydraulic power booster</a:t>
            </a:r>
          </a:p>
          <a:p>
            <a:pPr lvl="1"/>
            <a:r>
              <a:rPr lang="en-IN" sz="2400" dirty="0"/>
              <a:t>Fill the master cylinder reservoir</a:t>
            </a:r>
          </a:p>
          <a:p>
            <a:pPr lvl="1"/>
            <a:r>
              <a:rPr lang="en-IN" sz="2400" dirty="0"/>
              <a:t>Attach the plastic hose over the bleeder screw</a:t>
            </a:r>
          </a:p>
          <a:p>
            <a:pPr lvl="1"/>
            <a:r>
              <a:rPr lang="en-IN" sz="2400" dirty="0"/>
              <a:t>Loosen the bleeder screw and depress the pedal</a:t>
            </a:r>
          </a:p>
          <a:p>
            <a:pPr lvl="1"/>
            <a:r>
              <a:rPr lang="en-IN" sz="2400" dirty="0"/>
              <a:t>Tighten the bleeder screw and release the pedal</a:t>
            </a:r>
          </a:p>
        </p:txBody>
      </p:sp>
    </p:spTree>
    <p:extLst>
      <p:ext uri="{BB962C8B-B14F-4D97-AF65-F5344CB8AC3E}">
        <p14:creationId xmlns:p14="http://schemas.microsoft.com/office/powerpoint/2010/main" val="15013844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96.29 Clear Plastic Hose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85360" y="990600"/>
            <a:ext cx="3536742" cy="51443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4524315"/>
          </a:xfrm>
        </p:spPr>
        <p:txBody>
          <a:bodyPr/>
          <a:lstStyle/>
          <a:p>
            <a:r>
              <a:rPr lang="en-US" sz="2400" dirty="0"/>
              <a:t>Bleeding brakes  using clear plastic tubing makes it easy to see air bubbles. Submerging the hose in a container of clean brake fluid helps ensure that all of the air will be purged by the system</a:t>
            </a:r>
          </a:p>
        </p:txBody>
      </p:sp>
    </p:spTree>
    <p:extLst>
      <p:ext uri="{BB962C8B-B14F-4D97-AF65-F5344CB8AC3E}">
        <p14:creationId xmlns:p14="http://schemas.microsoft.com/office/powerpoint/2010/main" val="1000645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Is “Synthetic” Brake Fluid?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2643254"/>
            <a:ext cx="7410450" cy="3477875"/>
          </a:xfrm>
        </p:spPr>
        <p:txBody>
          <a:bodyPr/>
          <a:lstStyle/>
          <a:p>
            <a:r>
              <a:rPr lang="en-US" sz="2000" b="1" dirty="0"/>
              <a:t>What Is “Synthetic” Brake Fluid? </a:t>
            </a:r>
            <a:r>
              <a:rPr lang="en-US" sz="2000" dirty="0"/>
              <a:t>All glycol brake fluids are synthetic and are not petroleum based.  Brake fluid manufacturers get calls every week from people who have questions about brake fluid. For example, some are concerned because the old familiar brands have changed from “premium” to “synthetic” on the bottle. The DOT class system sets standards and testing procedures only; the ingredients used are up to the manufacturer. If it meets the standards, it will qualify as “brake fluid.” Based on a combination of the properties determined by testing, glycol-based brake fluids are labeled DOT 3, 4, or 5.1 and all are synthetic.</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7380206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96.30 Air Powered Bleeder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7184" y="1027946"/>
            <a:ext cx="4997554" cy="410055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200329"/>
          </a:xfrm>
        </p:spPr>
        <p:txBody>
          <a:bodyPr/>
          <a:lstStyle/>
          <a:p>
            <a:r>
              <a:rPr lang="en-US" sz="2400" dirty="0"/>
              <a:t>Compressed air-powered vacuum bleeder.</a:t>
            </a:r>
          </a:p>
        </p:txBody>
      </p:sp>
    </p:spTree>
    <p:extLst>
      <p:ext uri="{BB962C8B-B14F-4D97-AF65-F5344CB8AC3E}">
        <p14:creationId xmlns:p14="http://schemas.microsoft.com/office/powerpoint/2010/main" val="33590973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Bleeding Brakes and Air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bleeding_brakes_and_air_2">
            <a:hlinkClick r:id="" action="ppaction://media"/>
            <a:extLst>
              <a:ext uri="{FF2B5EF4-FFF2-40B4-BE49-F238E27FC236}">
                <a16:creationId xmlns:a16="http://schemas.microsoft.com/office/drawing/2014/main" id="{E5B0ACC2-5A54-063E-6622-560359BE16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6993" y="1176532"/>
            <a:ext cx="8842414" cy="4973858"/>
          </a:xfrm>
          <a:prstGeom prst="rect">
            <a:avLst/>
          </a:prstGeom>
        </p:spPr>
      </p:pic>
    </p:spTree>
    <p:extLst>
      <p:ext uri="{BB962C8B-B14F-4D97-AF65-F5344CB8AC3E}">
        <p14:creationId xmlns:p14="http://schemas.microsoft.com/office/powerpoint/2010/main" val="386027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Vacuum Bleeding</a:t>
            </a:r>
            <a:endParaRPr lang="en-US" sz="2800" dirty="0"/>
          </a:p>
        </p:txBody>
      </p:sp>
      <p:sp>
        <p:nvSpPr>
          <p:cNvPr id="4" name="Content Placeholder 3"/>
          <p:cNvSpPr>
            <a:spLocks noGrp="1"/>
          </p:cNvSpPr>
          <p:nvPr>
            <p:ph idx="4294967295"/>
          </p:nvPr>
        </p:nvSpPr>
        <p:spPr>
          <a:xfrm>
            <a:off x="457200" y="917675"/>
            <a:ext cx="8229600" cy="4644925"/>
          </a:xfrm>
          <a:prstGeom prst="rect">
            <a:avLst/>
          </a:prstGeom>
        </p:spPr>
        <p:txBody>
          <a:bodyPr>
            <a:noAutofit/>
          </a:bodyPr>
          <a:lstStyle/>
          <a:p>
            <a:r>
              <a:rPr lang="en-IN" sz="2400" dirty="0"/>
              <a:t>The vacuum pump creates a low-pressure area at the bleeder screw, which allows atmospheric pressure to force brake fluid through the system when the bleeder screw is opened.</a:t>
            </a:r>
          </a:p>
          <a:p>
            <a:r>
              <a:rPr lang="en-IN" sz="2400" dirty="0"/>
              <a:t>Advantages of Vacuum Bleeding</a:t>
            </a:r>
          </a:p>
          <a:p>
            <a:pPr lvl="1"/>
            <a:r>
              <a:rPr lang="en-IN" sz="2400" dirty="0"/>
              <a:t>Requires only one technician and it is easy and the equipment needed is inexpensive.</a:t>
            </a:r>
          </a:p>
          <a:p>
            <a:r>
              <a:rPr lang="en-IN" sz="2400" dirty="0"/>
              <a:t>Disadvantages of Vacuum Bleeding</a:t>
            </a:r>
          </a:p>
          <a:p>
            <a:pPr lvl="1"/>
            <a:r>
              <a:rPr lang="en-IN" sz="2400" dirty="0"/>
              <a:t>Often air can be drawn into the line between the bleeder valve and the hose that can be interpreted by the technician as air in the system.</a:t>
            </a:r>
          </a:p>
        </p:txBody>
      </p:sp>
    </p:spTree>
    <p:extLst>
      <p:ext uri="{BB962C8B-B14F-4D97-AF65-F5344CB8AC3E}">
        <p14:creationId xmlns:p14="http://schemas.microsoft.com/office/powerpoint/2010/main" val="20918038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96.31 Vacuum Bleeding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78680" y="990600"/>
            <a:ext cx="3807042" cy="512949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322320" cy="2308324"/>
          </a:xfrm>
        </p:spPr>
        <p:txBody>
          <a:bodyPr/>
          <a:lstStyle/>
          <a:p>
            <a:r>
              <a:rPr lang="en-US" sz="2400" dirty="0"/>
              <a:t>Vacuum bleeding uses atmospheric pressure to force brake fluid through the hydraulic system</a:t>
            </a:r>
          </a:p>
        </p:txBody>
      </p:sp>
    </p:spTree>
    <p:extLst>
      <p:ext uri="{BB962C8B-B14F-4D97-AF65-F5344CB8AC3E}">
        <p14:creationId xmlns:p14="http://schemas.microsoft.com/office/powerpoint/2010/main" val="33590973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Bleeding Brakes, Air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bleeding_brakes_vacuum">
            <a:hlinkClick r:id="" action="ppaction://media"/>
            <a:extLst>
              <a:ext uri="{FF2B5EF4-FFF2-40B4-BE49-F238E27FC236}">
                <a16:creationId xmlns:a16="http://schemas.microsoft.com/office/drawing/2014/main" id="{F73CD292-20A7-5EE5-4BA7-D1DFA9AE615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6993" y="1191445"/>
            <a:ext cx="8842414" cy="4973858"/>
          </a:xfrm>
          <a:prstGeom prst="rect">
            <a:avLst/>
          </a:prstGeom>
        </p:spPr>
      </p:pic>
    </p:spTree>
    <p:extLst>
      <p:ext uri="{BB962C8B-B14F-4D97-AF65-F5344CB8AC3E}">
        <p14:creationId xmlns:p14="http://schemas.microsoft.com/office/powerpoint/2010/main" val="31964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Gravity Bleeding</a:t>
            </a:r>
            <a:endParaRPr lang="en-US" sz="2800" dirty="0"/>
          </a:p>
        </p:txBody>
      </p:sp>
      <p:sp>
        <p:nvSpPr>
          <p:cNvPr id="4" name="Content Placeholder 3"/>
          <p:cNvSpPr>
            <a:spLocks noGrp="1"/>
          </p:cNvSpPr>
          <p:nvPr>
            <p:ph idx="4294967295"/>
          </p:nvPr>
        </p:nvSpPr>
        <p:spPr>
          <a:xfrm>
            <a:off x="457200" y="917675"/>
            <a:ext cx="8229600" cy="3120925"/>
          </a:xfrm>
          <a:prstGeom prst="rect">
            <a:avLst/>
          </a:prstGeom>
        </p:spPr>
        <p:txBody>
          <a:bodyPr>
            <a:noAutofit/>
          </a:bodyPr>
          <a:lstStyle/>
          <a:p>
            <a:r>
              <a:rPr lang="en-IN" sz="2400" dirty="0"/>
              <a:t>Gravity bleeding is a slow, but effective, method that will work on many vehicles to rid the hydraulic system of air.</a:t>
            </a:r>
          </a:p>
          <a:p>
            <a:r>
              <a:rPr lang="en-IN" sz="2400" dirty="0"/>
              <a:t>Advantages of Gravity Bleeding</a:t>
            </a:r>
          </a:p>
          <a:p>
            <a:pPr lvl="1"/>
            <a:r>
              <a:rPr lang="en-IN" sz="2400" dirty="0"/>
              <a:t>All four-wheel brakes can be bled at one time.</a:t>
            </a:r>
          </a:p>
          <a:p>
            <a:r>
              <a:rPr lang="en-IN" sz="2400" dirty="0"/>
              <a:t>Disadvantages of Gravity Bleeding</a:t>
            </a:r>
          </a:p>
          <a:p>
            <a:pPr lvl="1"/>
            <a:r>
              <a:rPr lang="en-IN" sz="2400" dirty="0"/>
              <a:t>Gravity bleeding is a slow process that can take an hour or more.</a:t>
            </a:r>
          </a:p>
        </p:txBody>
      </p:sp>
    </p:spTree>
    <p:extLst>
      <p:ext uri="{BB962C8B-B14F-4D97-AF65-F5344CB8AC3E}">
        <p14:creationId xmlns:p14="http://schemas.microsoft.com/office/powerpoint/2010/main" val="4187866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96.32 Gravity Bleeding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0050" y="1027947"/>
            <a:ext cx="4484688" cy="36797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4154984"/>
          </a:xfrm>
        </p:spPr>
        <p:txBody>
          <a:bodyPr/>
          <a:lstStyle/>
          <a:p>
            <a:r>
              <a:rPr lang="en-US" sz="2400" dirty="0"/>
              <a:t>Gravity bleeding is simply opening the bleeder valve and allowing gravity to force the brake fluid out of the bleeder valve. Because air is lighter than brake fluid, all of the air escapes before the brake fluid runs out</a:t>
            </a:r>
          </a:p>
        </p:txBody>
      </p:sp>
    </p:spTree>
    <p:extLst>
      <p:ext uri="{BB962C8B-B14F-4D97-AF65-F5344CB8AC3E}">
        <p14:creationId xmlns:p14="http://schemas.microsoft.com/office/powerpoint/2010/main" val="33590973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Bleeding Brakes, Gravity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bleeding_brakes_gravity_2">
            <a:hlinkClick r:id="" action="ppaction://media"/>
            <a:extLst>
              <a:ext uri="{FF2B5EF4-FFF2-40B4-BE49-F238E27FC236}">
                <a16:creationId xmlns:a16="http://schemas.microsoft.com/office/drawing/2014/main" id="{C6384740-438D-9F5C-62AE-616BFC7970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209" y="1246923"/>
            <a:ext cx="8885382" cy="4998027"/>
          </a:xfrm>
          <a:prstGeom prst="rect">
            <a:avLst/>
          </a:prstGeom>
        </p:spPr>
      </p:pic>
    </p:spTree>
    <p:extLst>
      <p:ext uri="{BB962C8B-B14F-4D97-AF65-F5344CB8AC3E}">
        <p14:creationId xmlns:p14="http://schemas.microsoft.com/office/powerpoint/2010/main" val="72440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Pressure Bleeding</a:t>
            </a:r>
            <a:endParaRPr lang="en-US" sz="2800" dirty="0"/>
          </a:p>
        </p:txBody>
      </p:sp>
      <p:sp>
        <p:nvSpPr>
          <p:cNvPr id="4" name="Content Placeholder 3"/>
          <p:cNvSpPr>
            <a:spLocks noGrp="1"/>
          </p:cNvSpPr>
          <p:nvPr>
            <p:ph idx="4294967295"/>
          </p:nvPr>
        </p:nvSpPr>
        <p:spPr>
          <a:xfrm>
            <a:off x="457200" y="917675"/>
            <a:ext cx="8229600" cy="3044725"/>
          </a:xfrm>
          <a:prstGeom prst="rect">
            <a:avLst/>
          </a:prstGeom>
        </p:spPr>
        <p:txBody>
          <a:bodyPr>
            <a:noAutofit/>
          </a:bodyPr>
          <a:lstStyle/>
          <a:p>
            <a:r>
              <a:rPr lang="en-IN" sz="2400" dirty="0"/>
              <a:t>A pressure bleeder attached to the master cylinder forces brake fluid through the system under pressure to purge any trapped air.</a:t>
            </a:r>
          </a:p>
          <a:p>
            <a:r>
              <a:rPr lang="en-IN" sz="2400" dirty="0"/>
              <a:t>Adapters are attached to the master cylinder to create pressure and the system is bled one corner at a time.</a:t>
            </a:r>
          </a:p>
          <a:p>
            <a:r>
              <a:rPr lang="en-IN" sz="2400" dirty="0"/>
              <a:t>A metering valve override tool may be needed depending on the system design.</a:t>
            </a:r>
          </a:p>
        </p:txBody>
      </p:sp>
    </p:spTree>
    <p:extLst>
      <p:ext uri="{BB962C8B-B14F-4D97-AF65-F5344CB8AC3E}">
        <p14:creationId xmlns:p14="http://schemas.microsoft.com/office/powerpoint/2010/main" val="38645680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96.33 Pressure Bleeding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806441" y="990600"/>
            <a:ext cx="2598884" cy="53225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4892040" cy="4524315"/>
          </a:xfrm>
        </p:spPr>
        <p:txBody>
          <a:bodyPr/>
          <a:lstStyle/>
          <a:p>
            <a:r>
              <a:rPr lang="en-US" sz="2400" dirty="0"/>
              <a:t>A typical pressure bleeder. The brake fluid inside is pressurized with air pressure in the air chamber. This air pressure is applied to the brake fluid in the upper section. A rubber diaphragm separates the air from the brake fluid</a:t>
            </a:r>
          </a:p>
        </p:txBody>
      </p:sp>
    </p:spTree>
    <p:extLst>
      <p:ext uri="{BB962C8B-B14F-4D97-AF65-F5344CB8AC3E}">
        <p14:creationId xmlns:p14="http://schemas.microsoft.com/office/powerpoint/2010/main" val="3359097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96.2 Brake Fluid Features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289176" y="990600"/>
            <a:ext cx="2834640" cy="503936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4047565" cy="3046988"/>
          </a:xfrm>
        </p:spPr>
        <p:txBody>
          <a:bodyPr/>
          <a:lstStyle/>
          <a:p>
            <a:r>
              <a:rPr lang="en-US" sz="2400" dirty="0"/>
              <a:t>Brake fluid absorbs moisture from the air at the rate of about 2% per year. As the brake fluid absorbs water, its boiling temperature decreases.</a:t>
            </a:r>
          </a:p>
        </p:txBody>
      </p:sp>
    </p:spTree>
    <p:extLst>
      <p:ext uri="{BB962C8B-B14F-4D97-AF65-F5344CB8AC3E}">
        <p14:creationId xmlns:p14="http://schemas.microsoft.com/office/powerpoint/2010/main" val="37731575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Bleeding Brakes, Pressure Bleeder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bleeding_brakes_pressure_bleeder">
            <a:hlinkClick r:id="" action="ppaction://media"/>
            <a:extLst>
              <a:ext uri="{FF2B5EF4-FFF2-40B4-BE49-F238E27FC236}">
                <a16:creationId xmlns:a16="http://schemas.microsoft.com/office/drawing/2014/main" id="{6D4DB6FC-9115-907A-198B-6BB905D327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87175"/>
            <a:ext cx="8991600" cy="5057775"/>
          </a:xfrm>
          <a:prstGeom prst="rect">
            <a:avLst/>
          </a:prstGeom>
        </p:spPr>
      </p:pic>
    </p:spTree>
    <p:extLst>
      <p:ext uri="{BB962C8B-B14F-4D97-AF65-F5344CB8AC3E}">
        <p14:creationId xmlns:p14="http://schemas.microsoft.com/office/powerpoint/2010/main" val="69421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96.34 Power Bleeder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806441" y="990599"/>
            <a:ext cx="2880360" cy="50389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4602480" cy="4154984"/>
          </a:xfrm>
        </p:spPr>
        <p:txBody>
          <a:bodyPr/>
          <a:lstStyle/>
          <a:p>
            <a:r>
              <a:rPr lang="en-US" sz="2400" dirty="0"/>
              <a:t>Brake fluid under pressure from the power bleeder is applied to the top of the master cylinder. It is very important that the proper adapter be used for the master cylinder. Failure to use the correct adapter or failure to release the pressure on the brake fluid before removing the adapter can cause fluid to escape under pressure.</a:t>
            </a:r>
          </a:p>
        </p:txBody>
      </p:sp>
    </p:spTree>
    <p:extLst>
      <p:ext uri="{BB962C8B-B14F-4D97-AF65-F5344CB8AC3E}">
        <p14:creationId xmlns:p14="http://schemas.microsoft.com/office/powerpoint/2010/main" val="33590973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96.35 Metering Valve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7184" y="990600"/>
            <a:ext cx="4957520" cy="42257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569660"/>
          </a:xfrm>
        </p:spPr>
        <p:txBody>
          <a:bodyPr/>
          <a:lstStyle/>
          <a:p>
            <a:r>
              <a:rPr lang="en-US" sz="2400" dirty="0"/>
              <a:t>Metering valve override tool on a General  Motors vehicle</a:t>
            </a:r>
          </a:p>
        </p:txBody>
      </p:sp>
    </p:spTree>
    <p:extLst>
      <p:ext uri="{BB962C8B-B14F-4D97-AF65-F5344CB8AC3E}">
        <p14:creationId xmlns:p14="http://schemas.microsoft.com/office/powerpoint/2010/main" val="33590973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96.36 Metering Valve Pull Out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288280" y="990600"/>
            <a:ext cx="3527539" cy="523002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992880" cy="1938992"/>
          </a:xfrm>
        </p:spPr>
        <p:txBody>
          <a:bodyPr/>
          <a:lstStyle/>
          <a:p>
            <a:r>
              <a:rPr lang="en-US" sz="2400" dirty="0"/>
              <a:t>Pull-out-type metering valves being held out using a special override tool</a:t>
            </a:r>
          </a:p>
        </p:txBody>
      </p:sp>
    </p:spTree>
    <p:extLst>
      <p:ext uri="{BB962C8B-B14F-4D97-AF65-F5344CB8AC3E}">
        <p14:creationId xmlns:p14="http://schemas.microsoft.com/office/powerpoint/2010/main" val="33590973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Question 2: ?</a:t>
            </a:r>
          </a:p>
        </p:txBody>
      </p:sp>
      <p:sp>
        <p:nvSpPr>
          <p:cNvPr id="4" name="Content Placeholder 3"/>
          <p:cNvSpPr>
            <a:spLocks noGrp="1"/>
          </p:cNvSpPr>
          <p:nvPr>
            <p:ph idx="4294967295"/>
          </p:nvPr>
        </p:nvSpPr>
        <p:spPr>
          <a:xfrm>
            <a:off x="457200" y="917675"/>
            <a:ext cx="8229600" cy="377725"/>
          </a:xfrm>
          <a:prstGeom prst="rect">
            <a:avLst/>
          </a:prstGeom>
        </p:spPr>
        <p:txBody>
          <a:bodyPr>
            <a:noAutofit/>
          </a:bodyPr>
          <a:lstStyle/>
          <a:p>
            <a:pPr marL="0" indent="0">
              <a:buNone/>
            </a:pPr>
            <a:r>
              <a:rPr lang="en-IN" sz="2400" dirty="0"/>
              <a:t>What is the advantage of gravity bleeding?</a:t>
            </a:r>
          </a:p>
        </p:txBody>
      </p:sp>
    </p:spTree>
    <p:extLst>
      <p:ext uri="{BB962C8B-B14F-4D97-AF65-F5344CB8AC3E}">
        <p14:creationId xmlns:p14="http://schemas.microsoft.com/office/powerpoint/2010/main" val="16767110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Answer 2</a:t>
            </a:r>
          </a:p>
        </p:txBody>
      </p:sp>
      <p:sp>
        <p:nvSpPr>
          <p:cNvPr id="4" name="Content Placeholder 3"/>
          <p:cNvSpPr>
            <a:spLocks noGrp="1"/>
          </p:cNvSpPr>
          <p:nvPr>
            <p:ph idx="4294967295"/>
          </p:nvPr>
        </p:nvSpPr>
        <p:spPr>
          <a:xfrm>
            <a:off x="457200" y="917675"/>
            <a:ext cx="8229600" cy="377725"/>
          </a:xfrm>
          <a:prstGeom prst="rect">
            <a:avLst/>
          </a:prstGeom>
        </p:spPr>
        <p:txBody>
          <a:bodyPr>
            <a:noAutofit/>
          </a:bodyPr>
          <a:lstStyle/>
          <a:p>
            <a:pPr marL="0" indent="0">
              <a:buNone/>
            </a:pPr>
            <a:r>
              <a:rPr lang="en-IN" sz="2400" dirty="0"/>
              <a:t>All four wheels can be done at the same time.</a:t>
            </a:r>
          </a:p>
        </p:txBody>
      </p:sp>
    </p:spTree>
    <p:extLst>
      <p:ext uri="{BB962C8B-B14F-4D97-AF65-F5344CB8AC3E}">
        <p14:creationId xmlns:p14="http://schemas.microsoft.com/office/powerpoint/2010/main" val="28936789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Hydraulic </a:t>
            </a:r>
            <a:r>
              <a:rPr lang="en-US" spc="-450" dirty="0"/>
              <a:t>A B </a:t>
            </a:r>
            <a:r>
              <a:rPr lang="en-US" dirty="0"/>
              <a:t>S Service</a:t>
            </a:r>
            <a:endParaRPr lang="en-US" sz="2800" dirty="0"/>
          </a:p>
        </p:txBody>
      </p:sp>
      <p:sp>
        <p:nvSpPr>
          <p:cNvPr id="4" name="Content Placeholder 3"/>
          <p:cNvSpPr>
            <a:spLocks noGrp="1"/>
          </p:cNvSpPr>
          <p:nvPr>
            <p:ph idx="4294967295"/>
          </p:nvPr>
        </p:nvSpPr>
        <p:spPr>
          <a:xfrm>
            <a:off x="457200" y="917675"/>
            <a:ext cx="8229600" cy="4492525"/>
          </a:xfrm>
          <a:prstGeom prst="rect">
            <a:avLst/>
          </a:prstGeom>
        </p:spPr>
        <p:txBody>
          <a:bodyPr>
            <a:noAutofit/>
          </a:bodyPr>
          <a:lstStyle/>
          <a:p>
            <a:r>
              <a:rPr lang="en-IN" sz="2400" dirty="0"/>
              <a:t>Check Service Information</a:t>
            </a:r>
          </a:p>
          <a:p>
            <a:pPr lvl="1"/>
            <a:r>
              <a:rPr lang="en-IN" sz="2400" dirty="0"/>
              <a:t>Before doing any brake work on a vehicle equipped with antilock brakes, always consult the appropriate service information for the exact vehicle being serviced.</a:t>
            </a:r>
          </a:p>
          <a:p>
            <a:r>
              <a:rPr lang="en-IN" sz="2400" dirty="0"/>
              <a:t>Bleeding the Electronic-Hydraulic (E-H) Assembly</a:t>
            </a:r>
          </a:p>
          <a:p>
            <a:pPr lvl="1"/>
            <a:r>
              <a:rPr lang="en-IN" sz="2400" dirty="0"/>
              <a:t>Some E-H units can be bled through the use of a scan tool where the valves are pulsed in sequence by the electronic brake controller (computer).</a:t>
            </a:r>
          </a:p>
          <a:p>
            <a:pPr lvl="1"/>
            <a:r>
              <a:rPr lang="en-IN" sz="2400" dirty="0"/>
              <a:t>Some units are equipped with bleeder valves while others must be bled by loosening the brake lines.</a:t>
            </a:r>
          </a:p>
        </p:txBody>
      </p:sp>
    </p:spTree>
    <p:extLst>
      <p:ext uri="{BB962C8B-B14F-4D97-AF65-F5344CB8AC3E}">
        <p14:creationId xmlns:p14="http://schemas.microsoft.com/office/powerpoint/2010/main" val="34783988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96.37 ABS 4WAL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43050" y="1136516"/>
            <a:ext cx="5955030" cy="322176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0080" y="4800600"/>
            <a:ext cx="7863840" cy="1203960"/>
          </a:xfrm>
        </p:spPr>
        <p:txBody>
          <a:bodyPr/>
          <a:lstStyle/>
          <a:p>
            <a:r>
              <a:rPr lang="en-US" sz="2400" dirty="0"/>
              <a:t>Special bleed valve tools are often required when bleeding some ABS units such as the Kelsey-Hayes 4WAL system</a:t>
            </a:r>
          </a:p>
        </p:txBody>
      </p:sp>
    </p:spTree>
    <p:extLst>
      <p:ext uri="{BB962C8B-B14F-4D97-AF65-F5344CB8AC3E}">
        <p14:creationId xmlns:p14="http://schemas.microsoft.com/office/powerpoint/2010/main" val="33590973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96.38 Bleed Tools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53001" y="990600"/>
            <a:ext cx="3733800" cy="507532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94904" y="990600"/>
            <a:ext cx="3770416" cy="2308324"/>
          </a:xfrm>
        </p:spPr>
        <p:txBody>
          <a:bodyPr/>
          <a:lstStyle/>
          <a:p>
            <a:r>
              <a:rPr lang="en-US" sz="2400" dirty="0"/>
              <a:t>Two bleed valve tools are needed to bleed the Kelsey-Hayes 4WAL system, which attaches to the bleeder valves on the accumulator.</a:t>
            </a:r>
          </a:p>
        </p:txBody>
      </p:sp>
    </p:spTree>
    <p:extLst>
      <p:ext uri="{BB962C8B-B14F-4D97-AF65-F5344CB8AC3E}">
        <p14:creationId xmlns:p14="http://schemas.microsoft.com/office/powerpoint/2010/main" val="33590973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96.39 Automated ABS Bleed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0050" y="1027947"/>
            <a:ext cx="4484688" cy="36797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4154984"/>
          </a:xfrm>
        </p:spPr>
        <p:txBody>
          <a:bodyPr/>
          <a:lstStyle/>
          <a:p>
            <a:r>
              <a:rPr lang="en-US" sz="2400" dirty="0"/>
              <a:t>To perform an automated brake bleed procedure on an antilock brake system, first connect a factory or enhanced scan tool to the data link connector (D L C) located under the dash on this vehicle</a:t>
            </a:r>
          </a:p>
        </p:txBody>
      </p:sp>
    </p:spTree>
    <p:extLst>
      <p:ext uri="{BB962C8B-B14F-4D97-AF65-F5344CB8AC3E}">
        <p14:creationId xmlns:p14="http://schemas.microsoft.com/office/powerpoint/2010/main" val="3359097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506989"/>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Are the Types of DOT 4 Brake Fluid?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2525267"/>
            <a:ext cx="7541342" cy="3247043"/>
          </a:xfrm>
        </p:spPr>
        <p:txBody>
          <a:bodyPr/>
          <a:lstStyle/>
          <a:p>
            <a:pPr>
              <a:spcBef>
                <a:spcPts val="600"/>
              </a:spcBef>
            </a:pPr>
            <a:r>
              <a:rPr lang="en-US" sz="2000" b="1" dirty="0"/>
              <a:t>What Are the Types of DOT 4 Brake Fluid? </a:t>
            </a:r>
            <a:r>
              <a:rPr lang="en-US" sz="2000" dirty="0"/>
              <a:t>several types under DOT 4 designation including:</a:t>
            </a:r>
          </a:p>
          <a:p>
            <a:pPr>
              <a:spcBef>
                <a:spcPts val="600"/>
              </a:spcBef>
            </a:pPr>
            <a:r>
              <a:rPr lang="en-US" sz="2000" dirty="0"/>
              <a:t>DOT 4—Specified for use in many European vehicles and some domestic vehicles. ● SEE FIGURE 96–3.</a:t>
            </a:r>
          </a:p>
          <a:p>
            <a:pPr>
              <a:spcBef>
                <a:spcPts val="600"/>
              </a:spcBef>
            </a:pPr>
            <a:r>
              <a:rPr lang="en-US" sz="2000" dirty="0"/>
              <a:t>DOT 4 (long life) </a:t>
            </a:r>
          </a:p>
          <a:p>
            <a:pPr>
              <a:spcBef>
                <a:spcPts val="600"/>
              </a:spcBef>
            </a:pPr>
            <a:r>
              <a:rPr lang="en-US" sz="2000" dirty="0"/>
              <a:t>DOT 4+—used in many Mercedes and Volvo vehicles.</a:t>
            </a:r>
          </a:p>
          <a:p>
            <a:pPr>
              <a:spcBef>
                <a:spcPts val="600"/>
              </a:spcBef>
            </a:pPr>
            <a:r>
              <a:rPr lang="en-US" sz="2000" dirty="0"/>
              <a:t>DOT 4 LV (low viscosity)—for use in some newer vehicles.</a:t>
            </a:r>
          </a:p>
          <a:p>
            <a:pPr>
              <a:spcBef>
                <a:spcPts val="600"/>
              </a:spcBef>
            </a:pPr>
            <a:r>
              <a:rPr lang="en-US" sz="2000" dirty="0"/>
              <a:t>DOT 4 racing brake fluid—blue in color to make it easy to see when all of the old fluid has been purged from the system .</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38175" y="165975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7380206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96.40 Scan Tool Menu</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42360" y="1027946"/>
            <a:ext cx="5052378" cy="41455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21280" cy="1938992"/>
          </a:xfrm>
        </p:spPr>
        <p:txBody>
          <a:bodyPr/>
          <a:lstStyle/>
          <a:p>
            <a:r>
              <a:rPr lang="en-US" sz="2400" dirty="0"/>
              <a:t>Access the menu that includes antilock brake system (ABS) functions</a:t>
            </a:r>
          </a:p>
        </p:txBody>
      </p:sp>
    </p:spTree>
    <p:extLst>
      <p:ext uri="{BB962C8B-B14F-4D97-AF65-F5344CB8AC3E}">
        <p14:creationId xmlns:p14="http://schemas.microsoft.com/office/powerpoint/2010/main" val="33590973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96.41 ABS Bleed Procedure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18560" y="1027947"/>
            <a:ext cx="4976178" cy="40830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43200" cy="2682240"/>
          </a:xfrm>
        </p:spPr>
        <p:txBody>
          <a:bodyPr/>
          <a:lstStyle/>
          <a:p>
            <a:r>
              <a:rPr lang="en-US" sz="2400" dirty="0"/>
              <a:t>Scroll through the menus and select automated bleed procedure and follow the on-screen instructions</a:t>
            </a:r>
          </a:p>
        </p:txBody>
      </p:sp>
    </p:spTree>
    <p:extLst>
      <p:ext uri="{BB962C8B-B14F-4D97-AF65-F5344CB8AC3E}">
        <p14:creationId xmlns:p14="http://schemas.microsoft.com/office/powerpoint/2010/main" val="33590973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96.42 Removing Old Fluid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0050" y="1027947"/>
            <a:ext cx="4484688" cy="36797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785652"/>
          </a:xfrm>
        </p:spPr>
        <p:txBody>
          <a:bodyPr/>
          <a:lstStyle/>
          <a:p>
            <a:r>
              <a:rPr lang="en-US" sz="2400" dirty="0"/>
              <a:t>A turkey baster can be used to remove the old brake fluid from the master cylinder reservoir. A rubber hose was attached to the end of the turkey baster to get access to the brake fluid</a:t>
            </a:r>
          </a:p>
        </p:txBody>
      </p:sp>
    </p:spTree>
    <p:extLst>
      <p:ext uri="{BB962C8B-B14F-4D97-AF65-F5344CB8AC3E}">
        <p14:creationId xmlns:p14="http://schemas.microsoft.com/office/powerpoint/2010/main" val="33590973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96.43 Plug Port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990600"/>
            <a:ext cx="4924202" cy="450212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14600" cy="3185160"/>
          </a:xfrm>
        </p:spPr>
        <p:txBody>
          <a:bodyPr/>
          <a:lstStyle/>
          <a:p>
            <a:r>
              <a:rPr lang="en-US" sz="2400" dirty="0"/>
              <a:t>Using a plug at the outlet of the master cylinder is a common method when diagnosing a low brake pedal complaint</a:t>
            </a:r>
          </a:p>
        </p:txBody>
      </p:sp>
    </p:spTree>
    <p:extLst>
      <p:ext uri="{BB962C8B-B14F-4D97-AF65-F5344CB8AC3E}">
        <p14:creationId xmlns:p14="http://schemas.microsoft.com/office/powerpoint/2010/main" val="33590973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Bleeding Brakes, Reverse Injection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bleeding_brakes_rev_injection">
            <a:hlinkClick r:id="" action="ppaction://media"/>
            <a:extLst>
              <a:ext uri="{FF2B5EF4-FFF2-40B4-BE49-F238E27FC236}">
                <a16:creationId xmlns:a16="http://schemas.microsoft.com/office/drawing/2014/main" id="{51341676-35C5-D123-FFBA-3717EDF00C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070508"/>
            <a:ext cx="8991600" cy="5057775"/>
          </a:xfrm>
          <a:prstGeom prst="rect">
            <a:avLst/>
          </a:prstGeom>
        </p:spPr>
      </p:pic>
    </p:spTree>
    <p:extLst>
      <p:ext uri="{BB962C8B-B14F-4D97-AF65-F5344CB8AC3E}">
        <p14:creationId xmlns:p14="http://schemas.microsoft.com/office/powerpoint/2010/main" val="83955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0975"/>
            <a:ext cx="8229600" cy="523875"/>
          </a:xfrm>
        </p:spPr>
        <p:txBody>
          <a:bodyPr>
            <a:noAutofit/>
          </a:bodyPr>
          <a:lstStyle/>
          <a:p>
            <a:r>
              <a:rPr lang="en-US" dirty="0"/>
              <a:t>Question 3: ?</a:t>
            </a:r>
          </a:p>
        </p:txBody>
      </p:sp>
      <p:sp>
        <p:nvSpPr>
          <p:cNvPr id="4" name="Content Placeholder 3"/>
          <p:cNvSpPr>
            <a:spLocks noGrp="1"/>
          </p:cNvSpPr>
          <p:nvPr>
            <p:ph idx="4294967295"/>
          </p:nvPr>
        </p:nvSpPr>
        <p:spPr>
          <a:xfrm>
            <a:off x="457200" y="914401"/>
            <a:ext cx="8229600" cy="761999"/>
          </a:xfrm>
          <a:prstGeom prst="rect">
            <a:avLst/>
          </a:prstGeom>
        </p:spPr>
        <p:txBody>
          <a:bodyPr>
            <a:noAutofit/>
          </a:bodyPr>
          <a:lstStyle/>
          <a:p>
            <a:pPr marL="0" indent="0">
              <a:buNone/>
            </a:pPr>
            <a:r>
              <a:rPr lang="en-IN" sz="2400" dirty="0"/>
              <a:t>What are the two methods of bleeding a electronic-hydraulic unit?</a:t>
            </a:r>
          </a:p>
        </p:txBody>
      </p:sp>
    </p:spTree>
    <p:extLst>
      <p:ext uri="{BB962C8B-B14F-4D97-AF65-F5344CB8AC3E}">
        <p14:creationId xmlns:p14="http://schemas.microsoft.com/office/powerpoint/2010/main" val="12649082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0975"/>
            <a:ext cx="8229600" cy="523875"/>
          </a:xfrm>
        </p:spPr>
        <p:txBody>
          <a:bodyPr>
            <a:noAutofit/>
          </a:bodyPr>
          <a:lstStyle/>
          <a:p>
            <a:r>
              <a:rPr lang="en-US" dirty="0"/>
              <a:t>Answer 3</a:t>
            </a:r>
          </a:p>
        </p:txBody>
      </p:sp>
      <p:sp>
        <p:nvSpPr>
          <p:cNvPr id="4" name="Content Placeholder 3"/>
          <p:cNvSpPr>
            <a:spLocks noGrp="1"/>
          </p:cNvSpPr>
          <p:nvPr>
            <p:ph idx="4294967295"/>
          </p:nvPr>
        </p:nvSpPr>
        <p:spPr>
          <a:xfrm>
            <a:off x="457200" y="914401"/>
            <a:ext cx="8229600" cy="457199"/>
          </a:xfrm>
          <a:prstGeom prst="rect">
            <a:avLst/>
          </a:prstGeom>
        </p:spPr>
        <p:txBody>
          <a:bodyPr>
            <a:noAutofit/>
          </a:bodyPr>
          <a:lstStyle/>
          <a:p>
            <a:pPr marL="0" indent="0">
              <a:buNone/>
            </a:pPr>
            <a:r>
              <a:rPr lang="en-IN" sz="2400" dirty="0"/>
              <a:t>With a scan tool or by opening bleeder valves.</a:t>
            </a:r>
          </a:p>
        </p:txBody>
      </p:sp>
    </p:spTree>
    <p:extLst>
      <p:ext uri="{BB962C8B-B14F-4D97-AF65-F5344CB8AC3E}">
        <p14:creationId xmlns:p14="http://schemas.microsoft.com/office/powerpoint/2010/main" val="16068114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Brake Fluid Replacement/Flushing</a:t>
            </a:r>
            <a:endParaRPr lang="en-US" sz="2800" dirty="0"/>
          </a:p>
        </p:txBody>
      </p:sp>
      <p:sp>
        <p:nvSpPr>
          <p:cNvPr id="4" name="Content Placeholder 3"/>
          <p:cNvSpPr>
            <a:spLocks noGrp="1"/>
          </p:cNvSpPr>
          <p:nvPr>
            <p:ph idx="4294967295"/>
          </p:nvPr>
        </p:nvSpPr>
        <p:spPr>
          <a:xfrm>
            <a:off x="457200" y="917675"/>
            <a:ext cx="8229600" cy="4568725"/>
          </a:xfrm>
          <a:prstGeom prst="rect">
            <a:avLst/>
          </a:prstGeom>
        </p:spPr>
        <p:txBody>
          <a:bodyPr>
            <a:noAutofit/>
          </a:bodyPr>
          <a:lstStyle/>
          <a:p>
            <a:r>
              <a:rPr lang="en-IN" sz="2400" dirty="0"/>
              <a:t>Brake fluid flushing: old brake fluid is removed and new brake fluid is added to system.</a:t>
            </a:r>
          </a:p>
          <a:p>
            <a:pPr lvl="1"/>
            <a:r>
              <a:rPr lang="en-IN" sz="2400" dirty="0"/>
              <a:t>Remove old brake fluid from master cylinder reservoir.</a:t>
            </a:r>
          </a:p>
          <a:p>
            <a:pPr lvl="1"/>
            <a:r>
              <a:rPr lang="en-IN" sz="2400" dirty="0"/>
              <a:t>Fill master cylinder reservoir with new brake fluid.</a:t>
            </a:r>
          </a:p>
          <a:p>
            <a:pPr lvl="1"/>
            <a:r>
              <a:rPr lang="en-IN" sz="2400" dirty="0"/>
              <a:t>Slip plastic hose over bleeder screw of wheel cylinder or Caliper </a:t>
            </a:r>
          </a:p>
          <a:p>
            <a:pPr lvl="1"/>
            <a:r>
              <a:rPr lang="en-IN" sz="2400" dirty="0"/>
              <a:t>Open bleeder screw and depress pedal.</a:t>
            </a:r>
          </a:p>
          <a:p>
            <a:pPr lvl="1"/>
            <a:r>
              <a:rPr lang="en-IN" sz="2400" dirty="0"/>
              <a:t>Close bleeder screw and release pedal.</a:t>
            </a:r>
          </a:p>
          <a:p>
            <a:pPr lvl="1"/>
            <a:r>
              <a:rPr lang="en-IN" sz="2400" dirty="0"/>
              <a:t>Repeat until new fluid emerges from bleeder screw.</a:t>
            </a:r>
          </a:p>
        </p:txBody>
      </p:sp>
    </p:spTree>
    <p:extLst>
      <p:ext uri="{BB962C8B-B14F-4D97-AF65-F5344CB8AC3E}">
        <p14:creationId xmlns:p14="http://schemas.microsoft.com/office/powerpoint/2010/main" val="23501852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wrap="square" tIns="45720" bIns="45720">
            <a:spAutoFit/>
          </a:bodyPr>
          <a:lstStyle/>
          <a:p>
            <a:r>
              <a:rPr lang="en-US" dirty="0"/>
              <a:t>Brakes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(A5) Brakes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(A5) Brakes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620288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96.3 DOT 4 Required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0050" y="1029911"/>
            <a:ext cx="4484688" cy="36758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569660"/>
          </a:xfrm>
        </p:spPr>
        <p:txBody>
          <a:bodyPr/>
          <a:lstStyle/>
          <a:p>
            <a:r>
              <a:rPr lang="en-US" sz="2400" dirty="0"/>
              <a:t>This Ford Escape requires DOT 4 as stated on the cap of the master cylinder.</a:t>
            </a:r>
          </a:p>
        </p:txBody>
      </p:sp>
    </p:spTree>
    <p:extLst>
      <p:ext uri="{BB962C8B-B14F-4D97-AF65-F5344CB8AC3E}">
        <p14:creationId xmlns:p14="http://schemas.microsoft.com/office/powerpoint/2010/main" val="3771886323"/>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7799</Words>
  <Application>Microsoft Office PowerPoint</Application>
  <PresentationFormat>On-screen Show (4:3)</PresentationFormat>
  <Paragraphs>552</Paragraphs>
  <Slides>89</Slides>
  <Notes>89</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89</vt:i4>
      </vt:variant>
    </vt:vector>
  </HeadingPairs>
  <TitlesOfParts>
    <vt:vector size="95" baseType="lpstr">
      <vt:lpstr>Verdana</vt:lpstr>
      <vt:lpstr>Noto Sans Symbols</vt:lpstr>
      <vt:lpstr>Arial(Body)</vt:lpstr>
      <vt:lpstr>Times New Roman</vt:lpstr>
      <vt:lpstr>Arial</vt:lpstr>
      <vt:lpstr>USHE</vt:lpstr>
      <vt:lpstr>Automotive Technology: Principles, Diagnosis, and Service</vt:lpstr>
      <vt:lpstr>Learning Objectives (1 of 2)</vt:lpstr>
      <vt:lpstr>Learning Objectives (2 of 2)</vt:lpstr>
      <vt:lpstr>Figure 96.1 Brake Fluid</vt:lpstr>
      <vt:lpstr>Brake Fluid Specifications</vt:lpstr>
      <vt:lpstr>Frequently Asked Question: What Is “Synthetic” Brake Fluid?   </vt:lpstr>
      <vt:lpstr>Figure 96.2 Brake Fluid Features</vt:lpstr>
      <vt:lpstr>Frequently Asked Question: What Are the Types of DOT 4 Brake Fluid?   </vt:lpstr>
      <vt:lpstr>Figure 96.3 DOT 4 Required</vt:lpstr>
      <vt:lpstr>Figure 96.4 DOT 5 Silicone Fluid</vt:lpstr>
      <vt:lpstr>Frequently Asked Question: What Is Hydraulic Brake System Mineral Oil?   </vt:lpstr>
      <vt:lpstr>Figure 96.5 Contamination</vt:lpstr>
      <vt:lpstr>Brake Fluid Inspection and Testing </vt:lpstr>
      <vt:lpstr>Figure 96.6 Black Fluid Contaminated</vt:lpstr>
      <vt:lpstr>Figure 96.7 Test Strips</vt:lpstr>
      <vt:lpstr>Figure 96.9 Brake Fluid Tester </vt:lpstr>
      <vt:lpstr>Brake Fluid Service Procedures</vt:lpstr>
      <vt:lpstr>Animation: Brake Fluid Level Check (Animation will automatically start)</vt:lpstr>
      <vt:lpstr>Brake Lines (1 of 4)</vt:lpstr>
      <vt:lpstr>Figure 96.9 Brake Tubing Walls</vt:lpstr>
      <vt:lpstr>Brake Lines (2 of 4)</vt:lpstr>
      <vt:lpstr>Frequently Asked Question: Why Is the Government Asking Me to Wash My Vehicle?   </vt:lpstr>
      <vt:lpstr>Figure 96.10 Rust Prone States</vt:lpstr>
      <vt:lpstr>Brake Lines (3 of 4)</vt:lpstr>
      <vt:lpstr>Figure 96.11 Double Flare Fitting</vt:lpstr>
      <vt:lpstr>Figure 96.12 ISO Flare</vt:lpstr>
      <vt:lpstr>Animation: SAE and ISO Flare Fittings (Animation will automatically start)</vt:lpstr>
      <vt:lpstr>Figure 96.13a Line Height</vt:lpstr>
      <vt:lpstr>Figure 96.13b Insert Into Tubing</vt:lpstr>
      <vt:lpstr>Figure 96.13c Pointed Tool</vt:lpstr>
      <vt:lpstr>Figure 96.13d Completed Flare</vt:lpstr>
      <vt:lpstr>Figure 96.14a ISO Flare Tool</vt:lpstr>
      <vt:lpstr>Figure 96.14b Clamp Tubing</vt:lpstr>
      <vt:lpstr>Figure 96.14c Threading Tool Handle</vt:lpstr>
      <vt:lpstr>Figure 96.14d Pump Handle  </vt:lpstr>
      <vt:lpstr>Figure 96.14a ISO Flare</vt:lpstr>
      <vt:lpstr>Figure 96.14e ISO Flare Done</vt:lpstr>
      <vt:lpstr>Figure 96.14a ISO Flare</vt:lpstr>
      <vt:lpstr>Figure 96.15 Coils for Vibrations</vt:lpstr>
      <vt:lpstr>Figure 96.16 Armored Brake Lines</vt:lpstr>
      <vt:lpstr>Figure 96.17 Line Bender</vt:lpstr>
      <vt:lpstr>Figure 96.18 Tubing Cutter</vt:lpstr>
      <vt:lpstr>Figure 96.19 Flexible Hose</vt:lpstr>
      <vt:lpstr>Figure 96.20 Flexible Hose Types</vt:lpstr>
      <vt:lpstr>Figure 96.21 Flexible Hose Faults</vt:lpstr>
      <vt:lpstr>Figure 96.22 Cracked Hose</vt:lpstr>
      <vt:lpstr>Figure 96.23 Line Tools</vt:lpstr>
      <vt:lpstr>Brake Bleeding</vt:lpstr>
      <vt:lpstr>Figure 96.24 Bench Bleeding</vt:lpstr>
      <vt:lpstr>Brake Bleeder Valve Loosening Methods</vt:lpstr>
      <vt:lpstr>Figure 96.25 Bleeder Valve</vt:lpstr>
      <vt:lpstr>Figure 96.26 Bleeder Locations</vt:lpstr>
      <vt:lpstr>Figure 96.27 Braking Taper</vt:lpstr>
      <vt:lpstr>Bleeding Sequence</vt:lpstr>
      <vt:lpstr>Figure 96.28 Bleeding Sequence</vt:lpstr>
      <vt:lpstr>Question 1: ?</vt:lpstr>
      <vt:lpstr>Answer 1</vt:lpstr>
      <vt:lpstr>Manual Bleeding</vt:lpstr>
      <vt:lpstr>Figure 96.29 Clear Plastic Hose</vt:lpstr>
      <vt:lpstr>Figure 96.30 Air Powered Bleeder</vt:lpstr>
      <vt:lpstr>Animation: Bleeding Brakes and Air (Animation will automatically start)</vt:lpstr>
      <vt:lpstr>Vacuum Bleeding</vt:lpstr>
      <vt:lpstr>Figure 96.31 Vacuum Bleeding</vt:lpstr>
      <vt:lpstr>Animation: Bleeding Brakes, Air (Animation will automatically start)</vt:lpstr>
      <vt:lpstr>Gravity Bleeding</vt:lpstr>
      <vt:lpstr>Figure 96.32 Gravity Bleeding</vt:lpstr>
      <vt:lpstr>Animation: Bleeding Brakes, Gravity (Animation will automatically start)</vt:lpstr>
      <vt:lpstr>Pressure Bleeding</vt:lpstr>
      <vt:lpstr>Figure 96.33 Pressure Bleeding</vt:lpstr>
      <vt:lpstr>Animation: Bleeding Brakes, Pressure Bleeder (Animation will automatically start)</vt:lpstr>
      <vt:lpstr>Figure 96.34 Power Bleeder</vt:lpstr>
      <vt:lpstr>Figure 96.35 Metering Valve Tool</vt:lpstr>
      <vt:lpstr>Figure 96.36 Metering Valve Pull Out </vt:lpstr>
      <vt:lpstr>Question 2: ?</vt:lpstr>
      <vt:lpstr>Answer 2</vt:lpstr>
      <vt:lpstr>Hydraulic A B S Service</vt:lpstr>
      <vt:lpstr>Figure 96.37 ABS 4WAL Tool</vt:lpstr>
      <vt:lpstr>Figure 96.38 Bleed Tools</vt:lpstr>
      <vt:lpstr>Figure 96.39 Automated ABS Bleed</vt:lpstr>
      <vt:lpstr>Figure 96.40 Scan Tool Menu</vt:lpstr>
      <vt:lpstr>Figure 96.41 ABS Bleed Procedure</vt:lpstr>
      <vt:lpstr>Figure 96.42 Removing Old Fluid</vt:lpstr>
      <vt:lpstr>Figure 96.43 Plug Port</vt:lpstr>
      <vt:lpstr>Animation: Bleeding Brakes, Reverse Injection (Animation will automatically start)</vt:lpstr>
      <vt:lpstr>Question 3: ?</vt:lpstr>
      <vt:lpstr>Answer 3</vt:lpstr>
      <vt:lpstr>Brake Fluid Replacement/Flushing</vt:lpstr>
      <vt:lpstr>Brakes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2023-06-22T15:00:20Z</dcterms:modified>
</cp:coreProperties>
</file>