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90"/>
  </p:notesMasterIdLst>
  <p:handoutMasterIdLst>
    <p:handoutMasterId r:id="rId91"/>
  </p:handoutMasterIdLst>
  <p:sldIdLst>
    <p:sldId id="347" r:id="rId2"/>
    <p:sldId id="351" r:id="rId3"/>
    <p:sldId id="352" r:id="rId4"/>
    <p:sldId id="353" r:id="rId5"/>
    <p:sldId id="414" r:id="rId6"/>
    <p:sldId id="415" r:id="rId7"/>
    <p:sldId id="416" r:id="rId8"/>
    <p:sldId id="357" r:id="rId9"/>
    <p:sldId id="417" r:id="rId10"/>
    <p:sldId id="418" r:id="rId11"/>
    <p:sldId id="1418" r:id="rId12"/>
    <p:sldId id="452" r:id="rId13"/>
    <p:sldId id="360" r:id="rId14"/>
    <p:sldId id="446" r:id="rId15"/>
    <p:sldId id="1419" r:id="rId16"/>
    <p:sldId id="362" r:id="rId17"/>
    <p:sldId id="364" r:id="rId18"/>
    <p:sldId id="1420" r:id="rId19"/>
    <p:sldId id="1421" r:id="rId20"/>
    <p:sldId id="1422" r:id="rId21"/>
    <p:sldId id="453" r:id="rId22"/>
    <p:sldId id="454" r:id="rId23"/>
    <p:sldId id="370" r:id="rId24"/>
    <p:sldId id="371" r:id="rId25"/>
    <p:sldId id="447" r:id="rId26"/>
    <p:sldId id="448" r:id="rId27"/>
    <p:sldId id="450" r:id="rId28"/>
    <p:sldId id="449" r:id="rId29"/>
    <p:sldId id="376" r:id="rId30"/>
    <p:sldId id="378" r:id="rId31"/>
    <p:sldId id="420" r:id="rId32"/>
    <p:sldId id="421" r:id="rId33"/>
    <p:sldId id="422" r:id="rId34"/>
    <p:sldId id="423" r:id="rId35"/>
    <p:sldId id="424" r:id="rId36"/>
    <p:sldId id="383" r:id="rId37"/>
    <p:sldId id="384" r:id="rId38"/>
    <p:sldId id="385" r:id="rId39"/>
    <p:sldId id="455" r:id="rId40"/>
    <p:sldId id="425" r:id="rId41"/>
    <p:sldId id="426" r:id="rId42"/>
    <p:sldId id="427" r:id="rId43"/>
    <p:sldId id="1430" r:id="rId44"/>
    <p:sldId id="461" r:id="rId45"/>
    <p:sldId id="462" r:id="rId46"/>
    <p:sldId id="428" r:id="rId47"/>
    <p:sldId id="394" r:id="rId48"/>
    <p:sldId id="429" r:id="rId49"/>
    <p:sldId id="430" r:id="rId50"/>
    <p:sldId id="463" r:id="rId51"/>
    <p:sldId id="464" r:id="rId52"/>
    <p:sldId id="465" r:id="rId53"/>
    <p:sldId id="431" r:id="rId54"/>
    <p:sldId id="432" r:id="rId55"/>
    <p:sldId id="433" r:id="rId56"/>
    <p:sldId id="456" r:id="rId57"/>
    <p:sldId id="1423" r:id="rId58"/>
    <p:sldId id="1424" r:id="rId59"/>
    <p:sldId id="457" r:id="rId60"/>
    <p:sldId id="439" r:id="rId61"/>
    <p:sldId id="459" r:id="rId62"/>
    <p:sldId id="460" r:id="rId63"/>
    <p:sldId id="468" r:id="rId64"/>
    <p:sldId id="467" r:id="rId65"/>
    <p:sldId id="466" r:id="rId66"/>
    <p:sldId id="471" r:id="rId67"/>
    <p:sldId id="1425" r:id="rId68"/>
    <p:sldId id="472" r:id="rId69"/>
    <p:sldId id="474" r:id="rId70"/>
    <p:sldId id="473" r:id="rId71"/>
    <p:sldId id="481" r:id="rId72"/>
    <p:sldId id="480" r:id="rId73"/>
    <p:sldId id="479" r:id="rId74"/>
    <p:sldId id="1428" r:id="rId75"/>
    <p:sldId id="1429" r:id="rId76"/>
    <p:sldId id="478" r:id="rId77"/>
    <p:sldId id="1426" r:id="rId78"/>
    <p:sldId id="477" r:id="rId79"/>
    <p:sldId id="476" r:id="rId80"/>
    <p:sldId id="1427" r:id="rId81"/>
    <p:sldId id="475" r:id="rId82"/>
    <p:sldId id="484" r:id="rId83"/>
    <p:sldId id="483" r:id="rId84"/>
    <p:sldId id="482" r:id="rId85"/>
    <p:sldId id="404" r:id="rId86"/>
    <p:sldId id="405" r:id="rId87"/>
    <p:sldId id="1392" r:id="rId88"/>
    <p:sldId id="413" r:id="rId89"/>
  </p:sldIdLst>
  <p:sldSz cx="9144000" cy="6858000" type="screen4x3"/>
  <p:notesSz cx="6858000" cy="9144000"/>
  <p:embeddedFontLst>
    <p:embeddedFont>
      <p:font typeface="Lucida Sans Unicode" panose="020B0602030504020204" pitchFamily="34" charset="0"/>
      <p:regular r:id="rId92"/>
    </p:embeddedFont>
    <p:embeddedFont>
      <p:font typeface="Verdana" panose="020B0604030504040204" pitchFamily="34" charset="0"/>
      <p:regular r:id="rId93"/>
      <p:bold r:id="rId94"/>
      <p:italic r:id="rId95"/>
      <p:boldItalic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Vendor Notes" id="{2963E63E-9EB6-4F1A-BA1C-B7A613DB634D}">
          <p14:sldIdLst/>
        </p14:section>
        <p14:section name="Template Slides" id="{EDDEA3F5-E0DB-4D0A-A681-008F4231C1F3}">
          <p14:sldIdLst>
            <p14:sldId id="347"/>
            <p14:sldId id="351"/>
            <p14:sldId id="352"/>
            <p14:sldId id="353"/>
            <p14:sldId id="414"/>
            <p14:sldId id="415"/>
            <p14:sldId id="416"/>
            <p14:sldId id="357"/>
            <p14:sldId id="417"/>
            <p14:sldId id="418"/>
            <p14:sldId id="1418"/>
            <p14:sldId id="452"/>
            <p14:sldId id="360"/>
            <p14:sldId id="446"/>
            <p14:sldId id="1419"/>
            <p14:sldId id="362"/>
            <p14:sldId id="364"/>
            <p14:sldId id="1420"/>
            <p14:sldId id="1421"/>
            <p14:sldId id="1422"/>
            <p14:sldId id="453"/>
            <p14:sldId id="454"/>
            <p14:sldId id="370"/>
            <p14:sldId id="371"/>
            <p14:sldId id="447"/>
            <p14:sldId id="448"/>
            <p14:sldId id="450"/>
            <p14:sldId id="449"/>
            <p14:sldId id="376"/>
            <p14:sldId id="378"/>
            <p14:sldId id="420"/>
            <p14:sldId id="421"/>
            <p14:sldId id="422"/>
            <p14:sldId id="423"/>
            <p14:sldId id="424"/>
            <p14:sldId id="383"/>
            <p14:sldId id="384"/>
            <p14:sldId id="385"/>
            <p14:sldId id="455"/>
            <p14:sldId id="425"/>
            <p14:sldId id="426"/>
            <p14:sldId id="427"/>
            <p14:sldId id="1430"/>
            <p14:sldId id="461"/>
            <p14:sldId id="462"/>
            <p14:sldId id="428"/>
            <p14:sldId id="394"/>
            <p14:sldId id="429"/>
            <p14:sldId id="430"/>
            <p14:sldId id="463"/>
            <p14:sldId id="464"/>
            <p14:sldId id="465"/>
            <p14:sldId id="431"/>
            <p14:sldId id="432"/>
            <p14:sldId id="433"/>
            <p14:sldId id="456"/>
            <p14:sldId id="1423"/>
            <p14:sldId id="1424"/>
            <p14:sldId id="457"/>
            <p14:sldId id="439"/>
            <p14:sldId id="459"/>
            <p14:sldId id="460"/>
            <p14:sldId id="468"/>
            <p14:sldId id="467"/>
            <p14:sldId id="466"/>
            <p14:sldId id="471"/>
            <p14:sldId id="1425"/>
            <p14:sldId id="472"/>
            <p14:sldId id="474"/>
            <p14:sldId id="473"/>
            <p14:sldId id="481"/>
            <p14:sldId id="480"/>
            <p14:sldId id="479"/>
            <p14:sldId id="1428"/>
            <p14:sldId id="1429"/>
            <p14:sldId id="478"/>
            <p14:sldId id="1426"/>
            <p14:sldId id="477"/>
            <p14:sldId id="476"/>
            <p14:sldId id="1427"/>
            <p14:sldId id="475"/>
            <p14:sldId id="484"/>
            <p14:sldId id="483"/>
            <p14:sldId id="482"/>
            <p14:sldId id="404"/>
            <p14:sldId id="405"/>
            <p14:sldId id="1392"/>
            <p14:sldId id="413"/>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96" userDrawn="1">
          <p15:clr>
            <a:srgbClr val="A4A3A4"/>
          </p15:clr>
        </p15:guide>
        <p15:guide id="4" orient="horz" pos="624" userDrawn="1">
          <p15:clr>
            <a:srgbClr val="A4A3A4"/>
          </p15:clr>
        </p15:guide>
        <p15:guide id="5" pos="54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50" autoAdjust="0"/>
    <p:restoredTop sz="88655" autoAdjust="0"/>
  </p:normalViewPr>
  <p:slideViewPr>
    <p:cSldViewPr snapToGrid="0" snapToObjects="1">
      <p:cViewPr varScale="1">
        <p:scale>
          <a:sx n="66" d="100"/>
          <a:sy n="66" d="100"/>
        </p:scale>
        <p:origin x="2442" y="72"/>
      </p:cViewPr>
      <p:guideLst>
        <p:guide orient="horz" pos="4032"/>
        <p:guide pos="264"/>
        <p:guide orient="horz" pos="96"/>
        <p:guide orient="horz" pos="624"/>
        <p:guide pos="5472"/>
      </p:guideLst>
    </p:cSldViewPr>
  </p:slideViewPr>
  <p:outlineViewPr>
    <p:cViewPr>
      <p:scale>
        <a:sx n="33" d="100"/>
        <a:sy n="33" d="100"/>
      </p:scale>
      <p:origin x="0" y="-15948"/>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2.fntdata"/><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3.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06749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5855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3934724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With a drum brake, the wheel cylinder expands and pushes the brake shoes against a brake drum.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distance the shoes move is only about 0.005 to 0.012 inch (5 to 12 thousandths of an inch)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(0.015 to 0.30 mm).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With a disc brake, brake fluid pressure pushes on the piston in the caliper a small amount and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causes a clamping of the disc brake pads against both sides of a rotor (disc).</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typical distance the pads move is only about 0.001 to 0.003 inch (1 to 3 thousandths of an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inch) (0.025 to</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2016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3893274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306164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3658079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988363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3468385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2537496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strike="noStrike" kern="1200" cap="none" baseline="0" dirty="0">
                <a:solidFill>
                  <a:schemeClr val="dk1"/>
                </a:solidFill>
                <a:latin typeface="Arial"/>
                <a:ea typeface="Arial"/>
                <a:cs typeface="Arial"/>
                <a:sym typeface="Arial"/>
              </a:rPr>
              <a:t>CASE STUDY: Bigger Is Not Better</a:t>
            </a:r>
          </a:p>
          <a:p>
            <a:r>
              <a:rPr lang="en-US" sz="1200" b="0" i="0" u="none" strike="noStrike" kern="1200" cap="none" baseline="0" dirty="0">
                <a:solidFill>
                  <a:schemeClr val="dk1"/>
                </a:solidFill>
                <a:latin typeface="Arial"/>
                <a:ea typeface="Arial"/>
                <a:cs typeface="Arial"/>
                <a:sym typeface="Arial"/>
              </a:rPr>
              <a:t>A vehicle owner wanted better braking performance from his off-road race vehicle. Thinking that a larger master cylinder would help, a technician replaced the original 1 inch bore-diameter master cylinder with a larger 11/8 inch bore-diameter master cylinder.  After bleeding the system, the technician was anxious to test-drive the “new” brake system. During the test-drive, the technician noticed that the brake pedal “grabbed” much higher than with the original master cylinder. This delighted the technician. The owner of the vehicle was also delighted until they tried to stop from highway speed. The driver had to use both feet to stop! The technician realized, after the complaint, that the larger master cylinder was able to move more brake fluid, but with less pressure to the wheel cylinders. The new master cylinder gave the impression of better brakes because the fluid was moved into the wheel cylinders (and calipers) quickly, and the pads and shoes contacted the rotor and drums sooner because of the greater volume of brake fluid moved by the larger pistons in the master cylinder. To calculate the difference in pressure between the original (stock) master cylinder and the larger replacement, the technician used Pascal’s law with the following results:</a:t>
            </a:r>
          </a:p>
          <a:p>
            <a:endParaRPr lang="en-US" sz="1200" b="0" i="0" u="none" strike="noStrike" kern="1200" cap="none" baseline="0" dirty="0">
              <a:solidFill>
                <a:schemeClr val="dk1"/>
              </a:solidFill>
              <a:latin typeface="Arial"/>
              <a:ea typeface="Arial"/>
              <a:cs typeface="Arial"/>
              <a:sym typeface="Arial"/>
            </a:endParaRPr>
          </a:p>
          <a:p>
            <a:r>
              <a:rPr lang="en-US" sz="1200" b="1" i="0" u="none" strike="noStrike" kern="1200" cap="none" baseline="0" dirty="0">
                <a:solidFill>
                  <a:schemeClr val="dk1"/>
                </a:solidFill>
                <a:latin typeface="Arial"/>
                <a:ea typeface="Arial"/>
                <a:cs typeface="Arial"/>
                <a:sym typeface="Arial"/>
              </a:rPr>
              <a:t>Original Master Cylinder (1 Inch Bore)</a:t>
            </a:r>
          </a:p>
          <a:p>
            <a:r>
              <a:rPr lang="en-US" sz="1200" b="0" i="0" u="none" strike="noStrike" kern="1200" cap="none" baseline="0" dirty="0">
                <a:solidFill>
                  <a:schemeClr val="dk1"/>
                </a:solidFill>
                <a:latin typeface="Arial"/>
                <a:ea typeface="Arial"/>
                <a:cs typeface="Arial"/>
                <a:sym typeface="Arial"/>
              </a:rPr>
              <a:t>Pressure = Force divided by Area</a:t>
            </a:r>
          </a:p>
          <a:p>
            <a:r>
              <a:rPr lang="en-US" sz="1200" b="0" i="0" u="none" strike="noStrike" kern="1200" cap="none" baseline="0" dirty="0">
                <a:solidFill>
                  <a:schemeClr val="dk1"/>
                </a:solidFill>
                <a:latin typeface="Arial"/>
                <a:ea typeface="Arial"/>
                <a:cs typeface="Arial"/>
                <a:sym typeface="Arial"/>
              </a:rPr>
              <a:t>Pressure = 450 pounds typical </a:t>
            </a:r>
          </a:p>
          <a:p>
            <a:r>
              <a:rPr lang="en-US" sz="1200" b="0" i="0" u="none" strike="noStrike" kern="1200" cap="none" baseline="0" dirty="0">
                <a:solidFill>
                  <a:schemeClr val="dk1"/>
                </a:solidFill>
                <a:latin typeface="Arial"/>
                <a:ea typeface="Arial"/>
                <a:cs typeface="Arial"/>
                <a:sym typeface="Arial"/>
              </a:rPr>
              <a:t>Area = </a:t>
            </a:r>
            <a:r>
              <a:rPr lang="el-GR" sz="1200" b="0" i="0" u="none" strike="noStrike" kern="1200" cap="none" baseline="0" dirty="0">
                <a:solidFill>
                  <a:schemeClr val="dk1"/>
                </a:solidFill>
                <a:latin typeface="Arial"/>
                <a:ea typeface="Arial"/>
                <a:cs typeface="Arial"/>
                <a:sym typeface="Arial"/>
              </a:rPr>
              <a:t>π</a:t>
            </a:r>
            <a:r>
              <a:rPr lang="en-US" sz="1200" b="0" i="0" u="none" strike="noStrike" kern="1200" cap="none" baseline="0" dirty="0">
                <a:solidFill>
                  <a:schemeClr val="dk1"/>
                </a:solidFill>
                <a:latin typeface="Arial"/>
                <a:ea typeface="Arial"/>
                <a:cs typeface="Arial"/>
                <a:sym typeface="Arial"/>
              </a:rPr>
              <a:t>r</a:t>
            </a:r>
            <a:r>
              <a:rPr lang="en-US" sz="1200" b="0" i="0" u="none" strike="noStrike" kern="1200" cap="none" baseline="30000" dirty="0">
                <a:solidFill>
                  <a:schemeClr val="dk1"/>
                </a:solidFill>
                <a:latin typeface="Arial"/>
                <a:ea typeface="Arial"/>
                <a:cs typeface="Arial"/>
                <a:sym typeface="Arial"/>
              </a:rPr>
              <a:t>2 </a:t>
            </a:r>
            <a:r>
              <a:rPr lang="en-US" sz="1800" b="0" i="0" u="none" strike="noStrike" kern="1200" cap="none" baseline="30000" dirty="0">
                <a:solidFill>
                  <a:schemeClr val="dk1"/>
                </a:solidFill>
                <a:latin typeface="Arial"/>
                <a:ea typeface="Arial"/>
                <a:cs typeface="Arial"/>
                <a:sym typeface="Arial"/>
              </a:rPr>
              <a:t>  </a:t>
            </a:r>
            <a:r>
              <a:rPr lang="en-US" sz="1200" b="0" i="0" u="none" strike="noStrike" kern="1200" cap="none" baseline="0" dirty="0">
                <a:solidFill>
                  <a:schemeClr val="dk1"/>
                </a:solidFill>
                <a:latin typeface="Arial"/>
                <a:ea typeface="Arial"/>
                <a:cs typeface="Arial"/>
                <a:sym typeface="Arial"/>
              </a:rPr>
              <a:t>= 3.1416 x 0.5</a:t>
            </a:r>
            <a:r>
              <a:rPr lang="en-US" sz="1200" b="0" i="0" u="none" strike="noStrike" kern="1200" cap="none" baseline="30000" dirty="0">
                <a:solidFill>
                  <a:schemeClr val="dk1"/>
                </a:solidFill>
                <a:latin typeface="Arial"/>
                <a:ea typeface="Arial"/>
                <a:cs typeface="Arial"/>
                <a:sym typeface="Arial"/>
              </a:rPr>
              <a:t>2</a:t>
            </a:r>
            <a:r>
              <a:rPr lang="en-US" sz="1200" b="0" i="0" u="none" strike="noStrike" kern="1200" cap="none" baseline="0" dirty="0">
                <a:solidFill>
                  <a:schemeClr val="dk1"/>
                </a:solidFill>
                <a:latin typeface="Arial"/>
                <a:ea typeface="Arial"/>
                <a:cs typeface="Arial"/>
                <a:sym typeface="Arial"/>
              </a:rPr>
              <a:t>  (½ of one inch)</a:t>
            </a:r>
            <a:endParaRPr lang="en-US" sz="1200" b="0" i="0" u="none" strike="noStrike" kern="1200" cap="none" baseline="30000" dirty="0">
              <a:solidFill>
                <a:schemeClr val="dk1"/>
              </a:solidFill>
              <a:latin typeface="Arial"/>
              <a:ea typeface="Arial"/>
              <a:cs typeface="Arial"/>
              <a:sym typeface="Arial"/>
            </a:endParaRPr>
          </a:p>
          <a:p>
            <a:r>
              <a:rPr lang="en-US" sz="1200" b="0" i="0" u="none" strike="noStrike" kern="1200" cap="none" baseline="0" dirty="0">
                <a:solidFill>
                  <a:schemeClr val="dk1"/>
                </a:solidFill>
                <a:latin typeface="Arial"/>
                <a:ea typeface="Arial"/>
                <a:cs typeface="Arial"/>
                <a:sym typeface="Arial"/>
              </a:rPr>
              <a:t>3.1416 x 0.25 = Area = 0.785 sq. in.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a:solidFill>
                  <a:schemeClr val="dk1"/>
                </a:solidFill>
                <a:latin typeface="Arial"/>
                <a:ea typeface="Arial"/>
                <a:cs typeface="Arial"/>
                <a:sym typeface="Arial"/>
              </a:rPr>
              <a:t>PSI = 450 pounds /0.785 square inches = 573 psi</a:t>
            </a:r>
          </a:p>
          <a:p>
            <a:endParaRPr lang="en-US" sz="1200" b="0" i="0" u="none" strike="noStrike" kern="1200" cap="none" baseline="0" dirty="0">
              <a:solidFill>
                <a:schemeClr val="dk1"/>
              </a:solidFill>
              <a:latin typeface="Arial"/>
              <a:ea typeface="Arial"/>
              <a:cs typeface="Arial"/>
              <a:sym typeface="Arial"/>
            </a:endParaRPr>
          </a:p>
          <a:p>
            <a:r>
              <a:rPr lang="en-US" sz="1200" b="1" i="0" u="none" strike="noStrike" kern="1200" cap="none" baseline="0" dirty="0">
                <a:solidFill>
                  <a:schemeClr val="dk1"/>
                </a:solidFill>
                <a:latin typeface="Arial"/>
                <a:ea typeface="Arial"/>
                <a:cs typeface="Arial"/>
                <a:sym typeface="Arial"/>
              </a:rPr>
              <a:t>Replacement Master Cylinder (1 1/8 Inch Bore)</a:t>
            </a:r>
          </a:p>
          <a:p>
            <a:r>
              <a:rPr lang="en-US" sz="1200" b="0" i="0" u="none" strike="noStrike" kern="1200" cap="none" baseline="0" dirty="0">
                <a:solidFill>
                  <a:schemeClr val="dk1"/>
                </a:solidFill>
                <a:latin typeface="Arial"/>
                <a:ea typeface="Arial"/>
                <a:cs typeface="Arial"/>
                <a:sym typeface="Arial"/>
              </a:rPr>
              <a:t>Pressure = Force divided by Area</a:t>
            </a:r>
          </a:p>
          <a:p>
            <a:r>
              <a:rPr lang="en-US" sz="1200" b="0" i="0" u="none" strike="noStrike" kern="1200" cap="none" baseline="0" dirty="0">
                <a:solidFill>
                  <a:schemeClr val="dk1"/>
                </a:solidFill>
                <a:latin typeface="Arial"/>
                <a:ea typeface="Arial"/>
                <a:cs typeface="Arial"/>
                <a:sym typeface="Arial"/>
              </a:rPr>
              <a:t>Pressure = 450 pounds typical </a:t>
            </a:r>
          </a:p>
          <a:p>
            <a:r>
              <a:rPr lang="en-US" sz="1200" b="0" i="0" u="none" strike="noStrike" kern="1200" cap="none" baseline="0" dirty="0">
                <a:solidFill>
                  <a:schemeClr val="dk1"/>
                </a:solidFill>
                <a:latin typeface="Arial"/>
                <a:ea typeface="Arial"/>
                <a:cs typeface="Arial"/>
                <a:sym typeface="Arial"/>
              </a:rPr>
              <a:t>Area = </a:t>
            </a:r>
            <a:r>
              <a:rPr lang="el-GR" sz="1200" b="0" i="0" u="none" strike="noStrike" kern="1200" cap="none" baseline="0" dirty="0">
                <a:solidFill>
                  <a:schemeClr val="dk1"/>
                </a:solidFill>
                <a:latin typeface="Arial"/>
                <a:ea typeface="Arial"/>
                <a:cs typeface="Arial"/>
                <a:sym typeface="Arial"/>
              </a:rPr>
              <a:t>π</a:t>
            </a:r>
            <a:r>
              <a:rPr lang="en-US" sz="1200" b="0" i="0" u="none" strike="noStrike" kern="1200" cap="none" baseline="0" dirty="0">
                <a:solidFill>
                  <a:schemeClr val="dk1"/>
                </a:solidFill>
                <a:latin typeface="Arial"/>
                <a:ea typeface="Arial"/>
                <a:cs typeface="Arial"/>
                <a:sym typeface="Arial"/>
              </a:rPr>
              <a:t>r</a:t>
            </a:r>
            <a:r>
              <a:rPr lang="en-US" sz="1200" b="0" i="0" u="none" strike="noStrike" kern="1200" cap="none" baseline="30000" dirty="0">
                <a:solidFill>
                  <a:schemeClr val="dk1"/>
                </a:solidFill>
                <a:latin typeface="Arial"/>
                <a:ea typeface="Arial"/>
                <a:cs typeface="Arial"/>
                <a:sym typeface="Arial"/>
              </a:rPr>
              <a:t>2 </a:t>
            </a:r>
            <a:r>
              <a:rPr lang="en-US" sz="1800" b="0" i="0" u="none" strike="noStrike" kern="1200" cap="none" baseline="30000" dirty="0">
                <a:solidFill>
                  <a:schemeClr val="dk1"/>
                </a:solidFill>
                <a:latin typeface="Arial"/>
                <a:ea typeface="Arial"/>
                <a:cs typeface="Arial"/>
                <a:sym typeface="Arial"/>
              </a:rPr>
              <a:t>  </a:t>
            </a:r>
            <a:r>
              <a:rPr lang="en-US" sz="1200" b="0" i="0" u="none" strike="noStrike" kern="1200" cap="none" baseline="0" dirty="0">
                <a:solidFill>
                  <a:schemeClr val="dk1"/>
                </a:solidFill>
                <a:latin typeface="Arial"/>
                <a:ea typeface="Arial"/>
                <a:cs typeface="Arial"/>
                <a:sym typeface="Arial"/>
              </a:rPr>
              <a:t>= 3.1416 x 0.56252 (1/2 of 11/8 inch)</a:t>
            </a:r>
            <a:endParaRPr lang="en-US" sz="1200" b="0" i="0" u="none" strike="noStrike" kern="1200" cap="none" baseline="30000" dirty="0">
              <a:solidFill>
                <a:schemeClr val="dk1"/>
              </a:solidFill>
              <a:latin typeface="Arial"/>
              <a:ea typeface="Arial"/>
              <a:cs typeface="Arial"/>
              <a:sym typeface="Arial"/>
            </a:endParaRPr>
          </a:p>
          <a:p>
            <a:r>
              <a:rPr lang="en-US" sz="1200" b="0" i="0" u="none" strike="noStrike" kern="1200" cap="none" baseline="0" dirty="0">
                <a:solidFill>
                  <a:schemeClr val="dk1"/>
                </a:solidFill>
                <a:latin typeface="Arial"/>
                <a:ea typeface="Arial"/>
                <a:cs typeface="Arial"/>
                <a:sym typeface="Arial"/>
              </a:rPr>
              <a:t>3.1416 x 0.316 = Area = 0.992 sq. in.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a:solidFill>
                  <a:schemeClr val="dk1"/>
                </a:solidFill>
                <a:latin typeface="Arial"/>
                <a:ea typeface="Arial"/>
                <a:cs typeface="Arial"/>
                <a:sym typeface="Arial"/>
              </a:rPr>
              <a:t>PSI = 450 pounds /0.992 square inches = 454 psi</a:t>
            </a:r>
          </a:p>
          <a:p>
            <a:pPr lvl="7"/>
            <a:endParaRPr lang="en-US" sz="1200" b="0" i="0" u="none" strike="noStrike" kern="1200" cap="none" baseline="0" dirty="0">
              <a:solidFill>
                <a:schemeClr val="dk1"/>
              </a:solidFill>
              <a:latin typeface="Arial"/>
              <a:ea typeface="Arial"/>
              <a:cs typeface="Arial"/>
              <a:sym typeface="Arial"/>
            </a:endParaRPr>
          </a:p>
          <a:p>
            <a:r>
              <a:rPr lang="en-US" sz="1200" b="0" i="0" u="none" strike="noStrike" kern="1200" cap="none" baseline="0" dirty="0">
                <a:solidFill>
                  <a:schemeClr val="dk1"/>
                </a:solidFill>
                <a:latin typeface="Arial"/>
                <a:ea typeface="Arial"/>
                <a:cs typeface="Arial"/>
                <a:sym typeface="Arial"/>
              </a:rPr>
              <a:t>The difference in pressure is 119 PSI less with the larger master cylinder (573 − 454 = 119).</a:t>
            </a:r>
          </a:p>
          <a:p>
            <a:r>
              <a:rPr lang="en-US" sz="1200" b="0" i="0" u="none" strike="noStrike" kern="1200" cap="none" baseline="0" dirty="0">
                <a:solidFill>
                  <a:schemeClr val="dk1"/>
                </a:solidFill>
                <a:latin typeface="Arial"/>
                <a:ea typeface="Arial"/>
                <a:cs typeface="Arial"/>
                <a:sym typeface="Arial"/>
              </a:rPr>
              <a:t>The stopping power of the brakes was reduced because the larger-diameter master cylinder piston produced lower pressure (the same force was spread over a larger area and this means that the pressure [PSI] is less). All master cylinders are sized correctly from the factory for the correct braking effort, pressure, pedal travel, and stopping ability. A technician should never change the sizing of any hydraulic brake component on any vehicle.</a:t>
            </a:r>
          </a:p>
          <a:p>
            <a:r>
              <a:rPr lang="en-US" sz="1200" b="1" i="0" u="none" strike="noStrike" kern="1200" cap="none" baseline="0" dirty="0">
                <a:solidFill>
                  <a:schemeClr val="dk1"/>
                </a:solidFill>
                <a:latin typeface="Arial"/>
                <a:ea typeface="Arial"/>
                <a:cs typeface="Arial"/>
                <a:sym typeface="Arial"/>
              </a:rPr>
              <a:t>Summary:</a:t>
            </a:r>
          </a:p>
          <a:p>
            <a:r>
              <a:rPr lang="en-US" sz="1200" b="1" i="0" u="none" strike="noStrike" kern="1200" cap="none" baseline="0" dirty="0">
                <a:solidFill>
                  <a:schemeClr val="dk1"/>
                </a:solidFill>
                <a:latin typeface="Arial"/>
                <a:ea typeface="Arial"/>
                <a:cs typeface="Arial"/>
                <a:sym typeface="Arial"/>
              </a:rPr>
              <a:t>Complaint—Customer wanted better brakes for racing.</a:t>
            </a:r>
          </a:p>
          <a:p>
            <a:r>
              <a:rPr lang="en-US" sz="1200" b="1" i="0" u="none" strike="noStrike" kern="1200" cap="none" baseline="0" dirty="0">
                <a:solidFill>
                  <a:schemeClr val="dk1"/>
                </a:solidFill>
                <a:latin typeface="Arial"/>
                <a:ea typeface="Arial"/>
                <a:cs typeface="Arial"/>
                <a:sym typeface="Arial"/>
              </a:rPr>
              <a:t>Cause—A larger-diameter master cylinder was tried, but it required more driver effort to stop.</a:t>
            </a:r>
          </a:p>
          <a:p>
            <a:r>
              <a:rPr lang="en-US" sz="1200" b="1" i="0" u="none" strike="noStrike" kern="1200" cap="none" baseline="0" dirty="0">
                <a:solidFill>
                  <a:schemeClr val="dk1"/>
                </a:solidFill>
                <a:latin typeface="Arial"/>
                <a:ea typeface="Arial"/>
                <a:cs typeface="Arial"/>
                <a:sym typeface="Arial"/>
              </a:rPr>
              <a:t>Correction—The original master cylinder was reinstalled which restored proper vehicle braking.</a:t>
            </a:r>
          </a:p>
          <a:p>
            <a:endParaRPr lang="en-US" b="1"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563999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1050" algn="just"/>
            <a:r>
              <a:rPr lang="en-US" sz="1200" b="0" i="0" u="none" strike="noStrike" baseline="0" dirty="0">
                <a:solidFill>
                  <a:srgbClr val="231F20"/>
                </a:solidFill>
                <a:latin typeface="Lucida Sans Unicode" panose="020B0602030504020204" pitchFamily="34" charset="0"/>
              </a:rPr>
              <a:t>Most vehicles built since the </a:t>
            </a:r>
            <a:r>
              <a:rPr lang="en-US" sz="1200" b="0" i="0" u="none" strike="noStrike" baseline="0" dirty="0">
                <a:solidFill>
                  <a:srgbClr val="231F20"/>
                </a:solidFill>
                <a:latin typeface="Arial" panose="020B0604020202020204" pitchFamily="34" charset="0"/>
              </a:rPr>
              <a:t>early 1980s are equipped with see-through master cylinder reservoirs, which permit owners and service technicians to check the brake fluid level without having to remove the top of the reservoir. Some countries have laws that require this type of reservoir.</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66826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5920" algn="just"/>
            <a:r>
              <a:rPr lang="en-US" sz="1200" b="1" i="0" u="sng" strike="noStrike" cap="none" dirty="0">
                <a:solidFill>
                  <a:schemeClr val="dk1"/>
                </a:solidFill>
                <a:latin typeface="+mn-lt"/>
                <a:ea typeface="Arial"/>
                <a:cs typeface="Arial"/>
                <a:sym typeface="Arial"/>
              </a:rPr>
              <a:t>TECH TIP: </a:t>
            </a:r>
            <a:r>
              <a:rPr lang="en-US" sz="1400" b="1" i="0" u="sng" strike="noStrike" baseline="0" dirty="0">
                <a:solidFill>
                  <a:srgbClr val="231F20"/>
                </a:solidFill>
                <a:latin typeface="+mn-lt"/>
              </a:rPr>
              <a:t>Don’t Fill the Master Cylinder without Seeing Me! </a:t>
            </a:r>
            <a:r>
              <a:rPr lang="en-US" sz="1200" b="0" i="0" u="none" strike="noStrike" baseline="0" dirty="0">
                <a:solidFill>
                  <a:srgbClr val="231F20"/>
                </a:solidFill>
                <a:latin typeface="Arial" panose="020B0604020202020204" pitchFamily="34" charset="0"/>
              </a:rPr>
              <a:t>The boss explained to the beginning technician that there are 2 reasons why the customer should be told not to fill the master cylinder reservoir when the brake fluid is down to the “minimum” mark, as shown in FIGURE 95-8 If the master cylinder reservoir is low, there may be a leak that should be repaired. As the brakes wear, the disc brake piston moves outward to maintain the same distance between friction materials and the rotor. Therefore, as the disc brake pads wear, the brake fluid level goes down to compensate.</a:t>
            </a:r>
          </a:p>
          <a:p>
            <a:pPr algn="just"/>
            <a:r>
              <a:rPr lang="en-US" sz="1200" b="0" i="0" u="none" strike="noStrike" baseline="0" dirty="0">
                <a:solidFill>
                  <a:srgbClr val="231F20"/>
                </a:solidFill>
                <a:latin typeface="Arial" panose="020B0604020202020204" pitchFamily="34" charset="0"/>
              </a:rPr>
              <a:t>Therefore, if the brake fluid is low, the vehicle should be serviced—either for new brakes or to repair a leak.</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41535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01127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5380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3990134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2079371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2699359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58220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18396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57850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Always Check for Venting (Compensation)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Whenever diagnosing any braking problem, start the diagnosis at the master cylinder—the heart of any braking system. Remove the reservoir cover and observe the brake fluid for spurting while an assistant depresses the brake pedal.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Normal operation (movement of fluid observed in the reservoir) There should be a squirt or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movement of brake fluid out of the vent port of both the primary and secondary chambers. This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indicates that the vent port is open and that the sealing cup is capable of moving fluid upward through the port before the cup seals off the port as it moves forward to pressurize the fluid.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No movement of fluid observed in the reservoir in the primary piston This indicates that brake fluid is not being moved as the brake pedal is depressed. This can be caused by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Incorrect brake pedal height—brake pedal or pushrod adjustment could be allowing the primary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piston to be too far forward, causing the seal cup to be forward of the vent port. Adjust the brake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pedal height to a higher level and check for a too-long pushrod length.</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 A defective or swollen rubber sealing cup on the primary piston could cause the cup itself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block the vent port.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NOTE: If the vent port is blocked for any reason, the brakes of the vehicle may self-apply when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brake fluid heats up during normal braking. Since the vent port is blocked, the expanded hotter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brake fluid has no place to expand and instead increases the pressure in the brake lines.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increase in pressure causes the brakes to apply. Loosening the bleeder valves and releasing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built-up pressure is a check that the brakes are self-applying. Then check the master cylinder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See if it is “venting.”</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0692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69900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38879548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682518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3339305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40197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2999421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Too Much Is Bad</a:t>
            </a:r>
          </a:p>
          <a:p>
            <a:r>
              <a:rPr lang="en-US" sz="1200" b="0" i="0" u="none" strike="noStrike" kern="1200" cap="none" baseline="0" dirty="0">
                <a:solidFill>
                  <a:schemeClr val="dk1"/>
                </a:solidFill>
                <a:latin typeface="Arial"/>
                <a:ea typeface="Arial"/>
                <a:cs typeface="Arial"/>
                <a:sym typeface="Arial"/>
              </a:rPr>
              <a:t>Some vehicle owners or inexperienced service people may fill the master cylinder to the top. Master cylinders should only be filled to the “maximum” level line or about 1/4 inch (6 mm) from the top to allow room for expansion when the brake fluid gets hot during normal operation. If the master cylinder is filled to the top, the expanding brake fluid has no place to expand and can leak out of the top of the reservoir. The spilled brake fluid removes paint and can cause corrosion of any electrical wiring or components located under the master cylinder.</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93813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68521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12411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39799257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5691893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21735547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The Brake Pedal Depressor Trick</a:t>
            </a:r>
          </a:p>
          <a:p>
            <a:r>
              <a:rPr lang="en-US" sz="1200" b="0" i="0" u="none" strike="noStrike" kern="1200" cap="none" baseline="0" dirty="0">
                <a:solidFill>
                  <a:schemeClr val="dk1"/>
                </a:solidFill>
                <a:latin typeface="Arial"/>
                <a:ea typeface="Arial"/>
                <a:cs typeface="Arial"/>
                <a:sym typeface="Arial"/>
              </a:rPr>
              <a:t>The master cylinder can be used to block the flow of brake fluid. Whenever any hydraulic brake component is removed, brake fluid tends to leak out because the master cylinder is usually higher than most other hydraulic components, such as wheel cylinders and calipers.  To prevent brake fluid loss that can easily empty the master cylinder reservoir, simply depress the brake pedal slightly or prop a stick or other pedal depressor to keep the brake pedal down. When the brake pedal is depressed, the piston sealing cups move forward, blocking off the reservoir from the rest of the braking system. The master cylinder stays full and the brake fluid stops dripping out of brake lines that have been disconnected. SEE FIGURE 95-21</a:t>
            </a:r>
            <a:r>
              <a:rPr lang="en-US" sz="1200" b="0" i="0" u="none" strike="noStrike" kern="1200" cap="none" baseline="30000" dirty="0">
                <a:solidFill>
                  <a:schemeClr val="dk1"/>
                </a:solidFill>
                <a:latin typeface="Arial"/>
                <a:ea typeface="Arial"/>
                <a:cs typeface="Arial"/>
                <a:sym typeface="Arial"/>
              </a:rPr>
              <a:t>.</a:t>
            </a:r>
          </a:p>
          <a:p>
            <a:r>
              <a:rPr lang="en-US" sz="1200" b="0" i="0" u="none" strike="noStrike" kern="1200" cap="none" baseline="0" dirty="0">
                <a:solidFill>
                  <a:schemeClr val="dk1"/>
                </a:solidFill>
                <a:latin typeface="Arial"/>
                <a:ea typeface="Arial"/>
                <a:cs typeface="Arial"/>
                <a:sym typeface="Arial"/>
              </a:rPr>
              <a:t>NOTE: Try this—put a straw into a glass of water. Use a finger to seal the top of the straw and then remove the straw from the glass of water. The water remains in the straw because air cannot get into the top of the straw. This is why the brake pedal depressor trick works to prevent the loss of brake fluid from the system, even if</a:t>
            </a:r>
          </a:p>
          <a:p>
            <a:r>
              <a:rPr lang="en-US" sz="1200" b="0" i="0" u="none" strike="noStrike" kern="1200" cap="none" baseline="0" dirty="0">
                <a:solidFill>
                  <a:schemeClr val="dk1"/>
                </a:solidFill>
                <a:latin typeface="Arial"/>
                <a:ea typeface="Arial"/>
                <a:cs typeface="Arial"/>
                <a:sym typeface="Arial"/>
              </a:rPr>
              <a:t>the brake line is totally disconnected.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655594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9714768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44879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cap="none" baseline="0" dirty="0">
                <a:solidFill>
                  <a:schemeClr val="dk1"/>
                </a:solidFill>
                <a:latin typeface="Arial"/>
                <a:ea typeface="Arial"/>
                <a:cs typeface="Arial"/>
                <a:sym typeface="Arial"/>
              </a:rPr>
              <a:t>TECH TIP: Quick and Easy Brake Reserve Test</a:t>
            </a:r>
          </a:p>
          <a:p>
            <a:r>
              <a:rPr lang="en-US" sz="1200" b="0" i="0" u="none" strike="noStrike" kern="1200" cap="none" baseline="0" dirty="0">
                <a:solidFill>
                  <a:schemeClr val="dk1"/>
                </a:solidFill>
                <a:latin typeface="Arial"/>
                <a:ea typeface="Arial"/>
                <a:cs typeface="Arial"/>
                <a:sym typeface="Arial"/>
              </a:rPr>
              <a:t>Brake pedal reserve distance can be easily checked by depressing the brake pedal with the right foot and attempting to slide your left foot under the brake pedal. FIGURE 95-22</a:t>
            </a:r>
            <a:r>
              <a:rPr lang="en-US" sz="1200" b="0" i="0" u="none" strike="noStrike" kern="1200" cap="none" baseline="30000"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3231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51180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25967846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7132804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32650473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329036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37493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75376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774956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8174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56706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58302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A pressure-differential switch is used on vehicles built after 1967 with front/rear master cylinders to warn the driver of a loss of pressure in one of the two separate systems by lighting the dashboard red brake warning indicator lamp. This system was used until it was replaced with the brake fluid level sensors used on newer vehicles. FIGURE 95-29</a:t>
            </a:r>
            <a:r>
              <a:rPr lang="en-US" sz="1200" b="0" i="0" u="none" strike="noStrike" kern="1200" cap="none" baseline="30000"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932004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972410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671292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343740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a:t>
            </a:r>
            <a:r>
              <a:rPr lang="en-US" sz="1200" b="1" i="0" u="sng" strike="noStrike" cap="none" baseline="0" dirty="0">
                <a:solidFill>
                  <a:schemeClr val="dk1"/>
                </a:solidFill>
                <a:latin typeface="Arial"/>
                <a:ea typeface="Arial"/>
                <a:cs typeface="Arial"/>
                <a:sym typeface="Arial"/>
              </a:rPr>
              <a:t> </a:t>
            </a:r>
            <a:r>
              <a:rPr lang="en-US" sz="1200" b="1" i="0" u="sng" strike="noStrike" kern="1200" cap="none" baseline="0" dirty="0">
                <a:solidFill>
                  <a:schemeClr val="dk1"/>
                </a:solidFill>
                <a:latin typeface="Arial"/>
                <a:ea typeface="Arial"/>
                <a:cs typeface="Arial"/>
                <a:sym typeface="Arial"/>
              </a:rPr>
              <a:t>Check Service Information for the Red Brake Light Input</a:t>
            </a:r>
          </a:p>
          <a:p>
            <a:r>
              <a:rPr lang="en-US" sz="1200" b="0" i="0" u="none" strike="noStrike" kern="1200" cap="none" baseline="0" dirty="0">
                <a:solidFill>
                  <a:schemeClr val="dk1"/>
                </a:solidFill>
                <a:latin typeface="Arial"/>
                <a:ea typeface="Arial"/>
                <a:cs typeface="Arial"/>
                <a:sym typeface="Arial"/>
              </a:rPr>
              <a:t>Older vehicles control the red brake warning lamp using straight wiring and switches. It is becoming more common for this function to be controlled by onboard computers and data systems instead. The brake fluid level switch is often an input to a body control module (BCM) and the dash lamp is the output. FIGURE 95–33.</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397733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641343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935597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20467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47721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826667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effectLst/>
                <a:latin typeface="Arial"/>
                <a:ea typeface="Arial"/>
                <a:cs typeface="Arial"/>
                <a:sym typeface="Arial"/>
              </a:rPr>
              <a:t>HEIGHT-SENSING PROPORTIONING VALVES </a:t>
            </a:r>
            <a:r>
              <a:rPr lang="en-US" sz="1200" b="0" i="0" u="none" strike="noStrike" cap="none" dirty="0">
                <a:solidFill>
                  <a:schemeClr val="dk1"/>
                </a:solidFill>
                <a:latin typeface="Arial"/>
                <a:ea typeface="Arial"/>
                <a:cs typeface="Arial"/>
                <a:sym typeface="Arial"/>
              </a:rPr>
              <a:t>Many vehicles use a proportioning valve that varies the amount of pressure that can be sent to the rear brakes, depending on the height of the rear suspension. This type of valve is called a height-sensing proportioning valve.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If the vehicle is lightly loaded, the rear suspension is high, especially during braking. In this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case, the amount of pressure allowed to the rear brakes is reduced. This helps prevent rear-wheel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lockup and possible skidding. Besides, a lightly loaded vehicle requires less braking force to stop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than a heavily loaded vehicle.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When the vehicle is loaded, the rear suspension is forced downward. The lever on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proportioning valve moves and allows a greater pressure to be sent to the rear brakes. This greater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pressure allows the rear brakes to achieve more braking force, helping to slow a heavier vehicle.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When a vehicle is heavily loaded in the rear, the chances of rear-wheel lockup are reduced. ● SEE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FIGURES 95–38 AND 95–39.</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583881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27991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70045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metering valve is used on many front-disc, rear-drum-brake-equipped vehicles. The metering valve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prevents the full operation of (holds off) the disc brakes until between 75 to 125 PSI is sent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rear drum brakes to overcome rear-brake return spring pressure. This allows the front and rear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brakes to apply at the same time for even stopping. Most metering valves also allow for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pressure to the front brakes to be gradually blended up to the metering valve pressure to prevent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front brake locking under light pedal pressures on icy surfaces. See Figure 95–41.</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33116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Push-In or Pull-Out Metering Valve?</a:t>
            </a:r>
          </a:p>
          <a:p>
            <a:r>
              <a:rPr lang="en-US" sz="1200" b="0" i="0" u="none" strike="noStrike" kern="1200" cap="none" baseline="0" dirty="0">
                <a:solidFill>
                  <a:schemeClr val="dk1"/>
                </a:solidFill>
                <a:latin typeface="Arial"/>
                <a:ea typeface="Arial"/>
                <a:cs typeface="Arial"/>
                <a:sym typeface="Arial"/>
              </a:rPr>
              <a:t>Whenever bleeding the air out of the hydraulic brake system using pressure bleeding equipment, the metering valve should be bypassed. The metering valve stops the passage of brake fluid to the front wheels until pressure exceeds about 125 PSI (860 kPa). To bypass the metering valve, the service technician has to push or pull a small button located on the metering valve. An easy way to remember whether to push in or to pull out is to inspect the button itself.</a:t>
            </a:r>
          </a:p>
          <a:p>
            <a:r>
              <a:rPr lang="en-US" sz="1200" b="0" i="1" u="none" strike="noStrike" kern="1200" cap="none" baseline="0" dirty="0">
                <a:solidFill>
                  <a:schemeClr val="dk1"/>
                </a:solidFill>
                <a:latin typeface="Arial"/>
                <a:ea typeface="Arial"/>
                <a:cs typeface="Arial"/>
                <a:sym typeface="Arial"/>
              </a:rPr>
              <a:t>If the button is rubber coated, then push in.</a:t>
            </a:r>
          </a:p>
          <a:p>
            <a:r>
              <a:rPr lang="en-US" sz="1200" b="0" i="1" u="none" strike="noStrike" kern="1200" cap="none" baseline="0" dirty="0">
                <a:solidFill>
                  <a:schemeClr val="dk1"/>
                </a:solidFill>
                <a:latin typeface="Arial"/>
                <a:ea typeface="Arial"/>
                <a:cs typeface="Arial"/>
                <a:sym typeface="Arial"/>
              </a:rPr>
              <a:t>If the button is steel, then pull out.</a:t>
            </a:r>
          </a:p>
          <a:p>
            <a:r>
              <a:rPr lang="en-US" sz="1200" b="0" i="0" u="none" strike="noStrike" kern="1200" cap="none" baseline="0" dirty="0">
                <a:solidFill>
                  <a:schemeClr val="dk1"/>
                </a:solidFill>
                <a:latin typeface="Arial"/>
                <a:ea typeface="Arial"/>
                <a:cs typeface="Arial"/>
                <a:sym typeface="Arial"/>
              </a:rPr>
              <a:t>Special tools allow the metering valve to be held in the bypass position. Failure to remove</a:t>
            </a:r>
          </a:p>
          <a:p>
            <a:r>
              <a:rPr lang="en-US" sz="1200" b="0" i="0" u="none" strike="noStrike" kern="1200" cap="none" baseline="0" dirty="0">
                <a:solidFill>
                  <a:schemeClr val="dk1"/>
                </a:solidFill>
                <a:latin typeface="Arial"/>
                <a:ea typeface="Arial"/>
                <a:cs typeface="Arial"/>
                <a:sym typeface="Arial"/>
              </a:rPr>
              <a:t>the tool after bleeding the brakes can result in premature application of the front brakes before the rear drum brakes have enough pressure to operate.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578807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34685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28047822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88100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On older vehicles, the brake switch was used to turn on the brake lights. Most new vehicles use the</a:t>
            </a:r>
          </a:p>
          <a:p>
            <a:r>
              <a:rPr lang="en-US" sz="1200" b="1" i="0" u="none" strike="noStrike" kern="1200" cap="none" baseline="0" dirty="0">
                <a:solidFill>
                  <a:schemeClr val="dk1"/>
                </a:solidFill>
                <a:latin typeface="Arial"/>
                <a:ea typeface="Arial"/>
                <a:cs typeface="Arial"/>
                <a:sym typeface="Arial"/>
              </a:rPr>
              <a:t>brake pedal position (BPP) sensor </a:t>
            </a:r>
            <a:r>
              <a:rPr lang="en-US" sz="1200" b="0" i="0" u="none" strike="noStrike" kern="1200" cap="none" baseline="0" dirty="0">
                <a:solidFill>
                  <a:schemeClr val="dk1"/>
                </a:solidFill>
                <a:latin typeface="Arial"/>
                <a:ea typeface="Arial"/>
                <a:cs typeface="Arial"/>
                <a:sym typeface="Arial"/>
              </a:rPr>
              <a:t>or switch as an input to the body computer for many functions, including the following:</a:t>
            </a:r>
          </a:p>
          <a:p>
            <a:r>
              <a:rPr lang="en-US" sz="1200" b="0" i="0" u="none" strike="noStrike" kern="1200" cap="none" baseline="0" dirty="0">
                <a:solidFill>
                  <a:schemeClr val="dk1"/>
                </a:solidFill>
                <a:latin typeface="Arial"/>
                <a:ea typeface="Arial"/>
                <a:cs typeface="Arial"/>
                <a:sym typeface="Arial"/>
              </a:rPr>
              <a:t>■ Brake lights</a:t>
            </a:r>
          </a:p>
          <a:p>
            <a:r>
              <a:rPr lang="en-US" sz="1200" b="0" i="0" u="none" strike="noStrike" kern="1200" cap="none" baseline="0" dirty="0">
                <a:solidFill>
                  <a:schemeClr val="dk1"/>
                </a:solidFill>
                <a:latin typeface="Arial"/>
                <a:ea typeface="Arial"/>
                <a:cs typeface="Arial"/>
                <a:sym typeface="Arial"/>
              </a:rPr>
              <a:t>■ ABS input signal</a:t>
            </a:r>
          </a:p>
          <a:p>
            <a:r>
              <a:rPr lang="en-US" sz="1200" b="0" i="0" u="none" strike="noStrike" kern="1200" cap="none" baseline="0" dirty="0">
                <a:solidFill>
                  <a:schemeClr val="dk1"/>
                </a:solidFill>
                <a:latin typeface="Arial"/>
                <a:ea typeface="Arial"/>
                <a:cs typeface="Arial"/>
                <a:sym typeface="Arial"/>
              </a:rPr>
              <a:t>■ Traction control is disabled when the brake pedal is depressed</a:t>
            </a:r>
          </a:p>
          <a:p>
            <a:r>
              <a:rPr lang="en-US" sz="1200" b="0" i="0" u="none" strike="noStrike" kern="1200" cap="none" baseline="0" dirty="0">
                <a:solidFill>
                  <a:schemeClr val="dk1"/>
                </a:solidFill>
                <a:latin typeface="Arial"/>
                <a:ea typeface="Arial"/>
                <a:cs typeface="Arial"/>
                <a:sym typeface="Arial"/>
              </a:rPr>
              <a:t>■ Electronic stability control (ESC) system input signal</a:t>
            </a:r>
          </a:p>
          <a:p>
            <a:r>
              <a:rPr lang="en-US" sz="1200" b="0" i="0" u="none" strike="noStrike" kern="1200" cap="none" baseline="0" dirty="0">
                <a:solidFill>
                  <a:schemeClr val="dk1"/>
                </a:solidFill>
                <a:latin typeface="Arial"/>
                <a:ea typeface="Arial"/>
                <a:cs typeface="Arial"/>
                <a:sym typeface="Arial"/>
              </a:rPr>
              <a:t>Vehicles with ABS and ESC may also use a brake pedal position sensor in addition to the brake pedal switch. This sensor is a three-wire potentiometer that returns a variable voltage signal to the ABS controller to indicate the position of the brake pedal. Figure 95-45</a:t>
            </a:r>
            <a:endParaRPr lang="en-US" sz="1200" b="0" i="0" u="none" strike="noStrike" kern="1200" cap="none" baseline="30000" dirty="0">
              <a:solidFill>
                <a:schemeClr val="dk1"/>
              </a:solidFill>
              <a:latin typeface="Arial"/>
              <a:ea typeface="Arial"/>
              <a:cs typeface="Arial"/>
              <a:sym typeface="Arial"/>
            </a:endParaRPr>
          </a:p>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314319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60067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95367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85</a:t>
            </a:fld>
            <a:endParaRPr lang="en-US" dirty="0"/>
          </a:p>
        </p:txBody>
      </p:sp>
    </p:spTree>
    <p:extLst>
      <p:ext uri="{BB962C8B-B14F-4D97-AF65-F5344CB8AC3E}">
        <p14:creationId xmlns:p14="http://schemas.microsoft.com/office/powerpoint/2010/main" val="9010295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86</a:t>
            </a:fld>
            <a:endParaRPr lang="en-US" dirty="0"/>
          </a:p>
        </p:txBody>
      </p:sp>
    </p:spTree>
    <p:extLst>
      <p:ext uri="{BB962C8B-B14F-4D97-AF65-F5344CB8AC3E}">
        <p14:creationId xmlns:p14="http://schemas.microsoft.com/office/powerpoint/2010/main" val="40167846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87</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118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3750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lIns="0" tIns="45720" rIns="0" bIns="45720"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43972"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138304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3091845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5.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4.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51.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52.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54.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57.pn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jameshalderman.com/a5_vid_lib_page/" TargetMode="External"/><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hyperlink" Target="https://jameshalderman.com/a5_anim_lib_page/"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8.xml"/><Relationship Id="rId1" Type="http://schemas.openxmlformats.org/officeDocument/2006/relationships/slideLayout" Target="../slideLayouts/slideLayout5.xml"/><Relationship Id="rId4" Type="http://schemas.openxmlformats.org/officeDocument/2006/relationships/image" Target="../media/image63.sv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95</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Brake Hydraulic System Parts and Operation</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95.5 Force = PA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95107" y="990599"/>
            <a:ext cx="4753594" cy="52228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799" y="990600"/>
            <a:ext cx="2948049" cy="2308324"/>
          </a:xfrm>
        </p:spPr>
        <p:txBody>
          <a:bodyPr/>
          <a:lstStyle/>
          <a:p>
            <a:r>
              <a:rPr lang="en-US" sz="2400" dirty="0"/>
              <a:t>Amount of force (F) on piston is the result of pressure (P) multiplied by surface area (A)</a:t>
            </a:r>
          </a:p>
        </p:txBody>
      </p:sp>
    </p:spTree>
    <p:extLst>
      <p:ext uri="{BB962C8B-B14F-4D97-AF65-F5344CB8AC3E}">
        <p14:creationId xmlns:p14="http://schemas.microsoft.com/office/powerpoint/2010/main" val="2713069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Brake Pedal Force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rake_pedal_force">
            <a:hlinkClick r:id="" action="ppaction://media"/>
            <a:extLst>
              <a:ext uri="{FF2B5EF4-FFF2-40B4-BE49-F238E27FC236}">
                <a16:creationId xmlns:a16="http://schemas.microsoft.com/office/drawing/2014/main" id="{AC16E768-9E05-07BC-396E-9296212FF3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038" y="1271093"/>
            <a:ext cx="8772462" cy="4934510"/>
          </a:xfrm>
          <a:prstGeom prst="rect">
            <a:avLst/>
          </a:prstGeom>
        </p:spPr>
      </p:pic>
    </p:spTree>
    <p:extLst>
      <p:ext uri="{BB962C8B-B14F-4D97-AF65-F5344CB8AC3E}">
        <p14:creationId xmlns:p14="http://schemas.microsoft.com/office/powerpoint/2010/main" val="105655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058180"/>
            <a:ext cx="7880279" cy="430312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How Much Brake Fluid Is Moved When the Brake Pedal Is Depressed?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987638"/>
            <a:ext cx="7410449" cy="2870016"/>
          </a:xfrm>
        </p:spPr>
        <p:txBody>
          <a:bodyPr/>
          <a:lstStyle/>
          <a:p>
            <a:r>
              <a:rPr lang="en-US" sz="2400" b="1" dirty="0"/>
              <a:t>How Much Brake Fluid Is Moved When the Brake Pedal Is Depressed? </a:t>
            </a:r>
            <a:r>
              <a:rPr lang="en-US" sz="2400" dirty="0"/>
              <a:t>During a typical brake application, only about 1 teaspoon (5 ml or cc) of brake fluid actually is moved from the master cylinder and into the hydraulic system to cause the pressure buildup to occur.</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2106000"/>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682038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3450" y="162727"/>
            <a:ext cx="8229600" cy="646331"/>
          </a:xfrm>
        </p:spPr>
        <p:txBody>
          <a:bodyPr>
            <a:spAutoFit/>
          </a:bodyPr>
          <a:lstStyle/>
          <a:p>
            <a:r>
              <a:rPr lang="en-US" dirty="0"/>
              <a:t>Pascal’s Law </a:t>
            </a:r>
            <a:r>
              <a:rPr lang="en-US" sz="2800" dirty="0"/>
              <a:t>(2 of 4)</a:t>
            </a:r>
            <a:endParaRPr lang="en-US" dirty="0"/>
          </a:p>
        </p:txBody>
      </p:sp>
      <p:sp>
        <p:nvSpPr>
          <p:cNvPr id="4" name="Content Placeholder 3"/>
          <p:cNvSpPr>
            <a:spLocks noGrp="1"/>
          </p:cNvSpPr>
          <p:nvPr>
            <p:ph idx="4294967295"/>
          </p:nvPr>
        </p:nvSpPr>
        <p:spPr>
          <a:xfrm>
            <a:off x="433450" y="929550"/>
            <a:ext cx="8229600" cy="4416326"/>
          </a:xfrm>
          <a:prstGeom prst="rect">
            <a:avLst/>
          </a:prstGeom>
        </p:spPr>
        <p:txBody>
          <a:bodyPr>
            <a:spAutoFit/>
          </a:bodyPr>
          <a:lstStyle/>
          <a:p>
            <a:r>
              <a:rPr lang="en-US" sz="2400" dirty="0"/>
              <a:t>Brake Hydraulic Forces</a:t>
            </a:r>
          </a:p>
          <a:p>
            <a:pPr lvl="1"/>
            <a:r>
              <a:rPr lang="en-US" sz="2400" dirty="0"/>
              <a:t>Real “magic” of a hydraulic brake system is the fact that different forces can be created at different wheel cylinders.</a:t>
            </a:r>
          </a:p>
          <a:p>
            <a:pPr lvl="1"/>
            <a:r>
              <a:rPr lang="en-US" sz="2400" dirty="0"/>
              <a:t>Larger (area) pistons are used in brake calipers on the front wheels to increase force used to apply front brakes.</a:t>
            </a:r>
          </a:p>
          <a:p>
            <a:pPr lvl="1"/>
            <a:r>
              <a:rPr lang="en-US" sz="2400" dirty="0"/>
              <a:t>On a typical vehicle, a driver-input force of 150 lb (660 Newton’s) is boosted both mechanically (through the brake pedal linkage) and by the power booster to a fluid pressure of about 1,700 </a:t>
            </a:r>
            <a:r>
              <a:rPr lang="en-US" sz="2400" spc="-300" dirty="0"/>
              <a:t>P S </a:t>
            </a:r>
            <a:r>
              <a:rPr lang="en-US" sz="2400" dirty="0"/>
              <a:t>I (11,700 kPa).</a:t>
            </a:r>
          </a:p>
        </p:txBody>
      </p:sp>
    </p:spTree>
    <p:extLst>
      <p:ext uri="{BB962C8B-B14F-4D97-AF65-F5344CB8AC3E}">
        <p14:creationId xmlns:p14="http://schemas.microsoft.com/office/powerpoint/2010/main" val="600646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95.6 Caliper Pressure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04509" y="990599"/>
            <a:ext cx="3782291" cy="540931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2677656"/>
          </a:xfrm>
        </p:spPr>
        <p:txBody>
          <a:bodyPr/>
          <a:lstStyle/>
          <a:p>
            <a:r>
              <a:rPr lang="en-US" sz="2400" dirty="0"/>
              <a:t>The brake pad (friction material) is pressed on both sides of the rotating rotor by the hydraulic pressure of the caliper.</a:t>
            </a:r>
          </a:p>
        </p:txBody>
      </p:sp>
    </p:spTree>
    <p:extLst>
      <p:ext uri="{BB962C8B-B14F-4D97-AF65-F5344CB8AC3E}">
        <p14:creationId xmlns:p14="http://schemas.microsoft.com/office/powerpoint/2010/main" val="1782604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Disc Brake Apply &amp; Release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isk_brk_app_and_rel">
            <a:hlinkClick r:id="" action="ppaction://media"/>
            <a:extLst>
              <a:ext uri="{FF2B5EF4-FFF2-40B4-BE49-F238E27FC236}">
                <a16:creationId xmlns:a16="http://schemas.microsoft.com/office/drawing/2014/main" id="{7FC52211-AF72-98B6-D582-72A7ED120D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351169"/>
            <a:ext cx="8991600" cy="5057775"/>
          </a:xfrm>
          <a:prstGeom prst="rect">
            <a:avLst/>
          </a:prstGeom>
        </p:spPr>
      </p:pic>
    </p:spTree>
    <p:extLst>
      <p:ext uri="{BB962C8B-B14F-4D97-AF65-F5344CB8AC3E}">
        <p14:creationId xmlns:p14="http://schemas.microsoft.com/office/powerpoint/2010/main" val="312908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646331"/>
          </a:xfrm>
        </p:spPr>
        <p:txBody>
          <a:bodyPr>
            <a:spAutoFit/>
          </a:bodyPr>
          <a:lstStyle/>
          <a:p>
            <a:r>
              <a:rPr lang="en-US" dirty="0"/>
              <a:t>Pascal’s Law </a:t>
            </a:r>
            <a:r>
              <a:rPr lang="en-US" sz="2800" dirty="0"/>
              <a:t>(3 of 4)</a:t>
            </a:r>
            <a:endParaRPr lang="en-US" dirty="0"/>
          </a:p>
        </p:txBody>
      </p:sp>
      <p:sp>
        <p:nvSpPr>
          <p:cNvPr id="4" name="Content Placeholder 3"/>
          <p:cNvSpPr>
            <a:spLocks noGrp="1"/>
          </p:cNvSpPr>
          <p:nvPr>
            <p:ph idx="4294967295"/>
          </p:nvPr>
        </p:nvSpPr>
        <p:spPr>
          <a:xfrm>
            <a:off x="457200" y="1000800"/>
            <a:ext cx="8229600" cy="4047262"/>
          </a:xfrm>
          <a:prstGeom prst="rect">
            <a:avLst/>
          </a:prstGeom>
        </p:spPr>
        <p:txBody>
          <a:bodyPr>
            <a:spAutoFit/>
          </a:bodyPr>
          <a:lstStyle/>
          <a:p>
            <a:r>
              <a:rPr lang="en-US" sz="2200" dirty="0"/>
              <a:t>Hydraulic Pressure and Piston Size</a:t>
            </a:r>
          </a:p>
          <a:p>
            <a:pPr lvl="1"/>
            <a:r>
              <a:rPr lang="en-US" sz="2200" dirty="0"/>
              <a:t>If a mechanical force of 100 lb is exerted by the brake pedal pushrod onto a master cylinder piston with 1 sq. in. of surface area, the result is 100 </a:t>
            </a:r>
            <a:r>
              <a:rPr lang="en-US" sz="2200" kern="0" spc="-350" dirty="0"/>
              <a:t>P S </a:t>
            </a:r>
            <a:r>
              <a:rPr lang="en-US" sz="2200" dirty="0"/>
              <a:t>I of brake system hydraulic pressure.</a:t>
            </a:r>
          </a:p>
          <a:p>
            <a:pPr lvl="1"/>
            <a:r>
              <a:rPr lang="en-US" sz="2200" dirty="0"/>
              <a:t> However, if the same 100 lb force is applied to a master cylinder piston with twice the area (2 sq. in.), it cuts the hydraulic system pressure in half at 50 PSI.</a:t>
            </a:r>
          </a:p>
          <a:p>
            <a:pPr lvl="1"/>
            <a:r>
              <a:rPr lang="en-US" sz="2200" dirty="0"/>
              <a:t>Conversely, if the same 100 lb force is applied to a master cylinder piston with only half the area (0.5 or 1/2 sq. in.), the system pressure is doubled.</a:t>
            </a:r>
          </a:p>
        </p:txBody>
      </p:sp>
    </p:spTree>
    <p:extLst>
      <p:ext uri="{BB962C8B-B14F-4D97-AF65-F5344CB8AC3E}">
        <p14:creationId xmlns:p14="http://schemas.microsoft.com/office/powerpoint/2010/main" val="3666248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Pascal’s Law </a:t>
            </a:r>
            <a:r>
              <a:rPr lang="en-US" sz="2800" dirty="0"/>
              <a:t>(4 of 4)</a:t>
            </a:r>
            <a:endParaRPr lang="en-US" dirty="0"/>
          </a:p>
        </p:txBody>
      </p:sp>
      <p:sp>
        <p:nvSpPr>
          <p:cNvPr id="4" name="Content Placeholder 3"/>
          <p:cNvSpPr>
            <a:spLocks noGrp="1"/>
          </p:cNvSpPr>
          <p:nvPr>
            <p:ph idx="4294967295"/>
          </p:nvPr>
        </p:nvSpPr>
        <p:spPr>
          <a:xfrm>
            <a:off x="457200" y="917675"/>
            <a:ext cx="8229600" cy="3882925"/>
          </a:xfrm>
          <a:prstGeom prst="rect">
            <a:avLst/>
          </a:prstGeom>
        </p:spPr>
        <p:txBody>
          <a:bodyPr>
            <a:noAutofit/>
          </a:bodyPr>
          <a:lstStyle/>
          <a:p>
            <a:r>
              <a:rPr lang="en-US" sz="2400" dirty="0"/>
              <a:t>Application Force and Piston Size</a:t>
            </a:r>
          </a:p>
          <a:p>
            <a:pPr lvl="1"/>
            <a:r>
              <a:rPr lang="en-US" sz="2400" dirty="0"/>
              <a:t>When equal pressure acts on unequal areas, as with different sized pistons, the brake application force differs as well.</a:t>
            </a:r>
          </a:p>
          <a:p>
            <a:pPr lvl="1"/>
            <a:r>
              <a:rPr lang="en-US" sz="2400" dirty="0"/>
              <a:t>Larger pistons increase application force.</a:t>
            </a:r>
          </a:p>
          <a:p>
            <a:pPr lvl="1"/>
            <a:r>
              <a:rPr lang="en-US" sz="2400" dirty="0"/>
              <a:t>Smaller pistons decrease application force.</a:t>
            </a:r>
          </a:p>
          <a:p>
            <a:r>
              <a:rPr lang="en-US" sz="2400" dirty="0"/>
              <a:t>Piston Size versus Piston Travel</a:t>
            </a:r>
          </a:p>
          <a:p>
            <a:pPr lvl="1"/>
            <a:r>
              <a:rPr lang="en-US" sz="2400" dirty="0"/>
              <a:t>The larger caliper piston with the greater force does not move as far as the smaller master cylinder piston.</a:t>
            </a:r>
          </a:p>
        </p:txBody>
      </p:sp>
    </p:spTree>
    <p:extLst>
      <p:ext uri="{BB962C8B-B14F-4D97-AF65-F5344CB8AC3E}">
        <p14:creationId xmlns:p14="http://schemas.microsoft.com/office/powerpoint/2010/main" val="866076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Pascal’s Law: Force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l_force">
            <a:hlinkClick r:id="" action="ppaction://media"/>
            <a:extLst>
              <a:ext uri="{FF2B5EF4-FFF2-40B4-BE49-F238E27FC236}">
                <a16:creationId xmlns:a16="http://schemas.microsoft.com/office/drawing/2014/main" id="{BA34E56A-CDE9-45AA-C3E1-BB21D63D5E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87175"/>
            <a:ext cx="8991600" cy="5057775"/>
          </a:xfrm>
          <a:prstGeom prst="rect">
            <a:avLst/>
          </a:prstGeom>
        </p:spPr>
      </p:pic>
    </p:spTree>
    <p:extLst>
      <p:ext uri="{BB962C8B-B14F-4D97-AF65-F5344CB8AC3E}">
        <p14:creationId xmlns:p14="http://schemas.microsoft.com/office/powerpoint/2010/main" val="412662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Pascal’s Law: Force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l_force">
            <a:hlinkClick r:id="" action="ppaction://media"/>
            <a:extLst>
              <a:ext uri="{FF2B5EF4-FFF2-40B4-BE49-F238E27FC236}">
                <a16:creationId xmlns:a16="http://schemas.microsoft.com/office/drawing/2014/main" id="{1EAD149C-F8A4-BB13-234A-E8D27FFBD4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064665"/>
            <a:ext cx="9067800" cy="5100638"/>
          </a:xfrm>
          <a:prstGeom prst="rect">
            <a:avLst/>
          </a:prstGeom>
        </p:spPr>
      </p:pic>
    </p:spTree>
    <p:extLst>
      <p:ext uri="{BB962C8B-B14F-4D97-AF65-F5344CB8AC3E}">
        <p14:creationId xmlns:p14="http://schemas.microsoft.com/office/powerpoint/2010/main" val="290936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4294967295"/>
          </p:nvPr>
        </p:nvSpPr>
        <p:spPr>
          <a:xfrm>
            <a:off x="457200" y="1000799"/>
            <a:ext cx="8229600" cy="4555093"/>
          </a:xfrm>
          <a:prstGeom prst="rect">
            <a:avLst/>
          </a:prstGeom>
        </p:spPr>
        <p:txBody>
          <a:bodyPr>
            <a:spAutoFit/>
          </a:bodyPr>
          <a:lstStyle/>
          <a:p>
            <a:pPr marL="685800" indent="-685800">
              <a:buNone/>
            </a:pPr>
            <a:r>
              <a:rPr lang="en-US" sz="2400" b="1" dirty="0">
                <a:solidFill>
                  <a:srgbClr val="007FA3"/>
                </a:solidFill>
              </a:rPr>
              <a:t>95.1</a:t>
            </a:r>
            <a:r>
              <a:rPr lang="en-US" sz="2400" dirty="0"/>
              <a:t> Explain how the noncompressibility of liquids is used in brake systems.</a:t>
            </a:r>
          </a:p>
          <a:p>
            <a:pPr marL="0" indent="0">
              <a:buNone/>
            </a:pPr>
            <a:r>
              <a:rPr lang="en-US" sz="2400" b="1" dirty="0">
                <a:solidFill>
                  <a:srgbClr val="007FA3"/>
                </a:solidFill>
              </a:rPr>
              <a:t>95.2</a:t>
            </a:r>
            <a:r>
              <a:rPr lang="en-US" sz="2400" dirty="0"/>
              <a:t> State Pascal’s law.</a:t>
            </a:r>
          </a:p>
          <a:p>
            <a:pPr marL="695325" indent="-695325">
              <a:buNone/>
            </a:pPr>
            <a:r>
              <a:rPr lang="en-US" sz="2400" b="1" dirty="0">
                <a:solidFill>
                  <a:srgbClr val="007FA3"/>
                </a:solidFill>
              </a:rPr>
              <a:t>95.3</a:t>
            </a:r>
            <a:r>
              <a:rPr lang="en-US" sz="2400" dirty="0"/>
              <a:t> Describe the function, purpose, operation, and types of master cylinders.</a:t>
            </a:r>
          </a:p>
          <a:p>
            <a:pPr marL="695325" indent="-695325">
              <a:buNone/>
            </a:pPr>
            <a:r>
              <a:rPr lang="en-US" sz="2400" b="1" dirty="0">
                <a:solidFill>
                  <a:srgbClr val="007FA3"/>
                </a:solidFill>
              </a:rPr>
              <a:t>95.4 </a:t>
            </a:r>
            <a:r>
              <a:rPr lang="en-US" sz="2400" dirty="0"/>
              <a:t>Describe the process of diagnosing and troubleshooting master cylinders.</a:t>
            </a:r>
          </a:p>
          <a:p>
            <a:pPr marL="695325" indent="-695325">
              <a:buNone/>
            </a:pPr>
            <a:r>
              <a:rPr lang="en-US" sz="2400" b="1" dirty="0">
                <a:solidFill>
                  <a:srgbClr val="007FA3"/>
                </a:solidFill>
              </a:rPr>
              <a:t>95.5 </a:t>
            </a:r>
            <a:r>
              <a:rPr lang="en-US" sz="2400" dirty="0"/>
              <a:t>Discuss the different valves and switches used in the brake hydraulic system, including the fluid level switch, proportioning valve, and metering valve.</a:t>
            </a:r>
          </a:p>
        </p:txBody>
      </p:sp>
    </p:spTree>
    <p:extLst>
      <p:ext uri="{BB962C8B-B14F-4D97-AF65-F5344CB8AC3E}">
        <p14:creationId xmlns:p14="http://schemas.microsoft.com/office/powerpoint/2010/main" val="2267889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Pascal’s Law: Pressure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l_pressure">
            <a:hlinkClick r:id="" action="ppaction://media"/>
            <a:extLst>
              <a:ext uri="{FF2B5EF4-FFF2-40B4-BE49-F238E27FC236}">
                <a16:creationId xmlns:a16="http://schemas.microsoft.com/office/drawing/2014/main" id="{3188A878-3667-1A66-0C85-C7E25253D8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664" y="1171575"/>
            <a:ext cx="9019335" cy="5073376"/>
          </a:xfrm>
          <a:prstGeom prst="rect">
            <a:avLst/>
          </a:prstGeom>
        </p:spPr>
      </p:pic>
    </p:spTree>
    <p:extLst>
      <p:ext uri="{BB962C8B-B14F-4D97-AF65-F5344CB8AC3E}">
        <p14:creationId xmlns:p14="http://schemas.microsoft.com/office/powerpoint/2010/main" val="219714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646331"/>
          </a:xfrm>
        </p:spPr>
        <p:txBody>
          <a:bodyPr>
            <a:spAutoFit/>
          </a:bodyPr>
          <a:lstStyle/>
          <a:p>
            <a:r>
              <a:rPr lang="en-US" dirty="0"/>
              <a:t>Question 1: ?</a:t>
            </a:r>
          </a:p>
        </p:txBody>
      </p:sp>
      <p:sp>
        <p:nvSpPr>
          <p:cNvPr id="4" name="Content Placeholder 3"/>
          <p:cNvSpPr>
            <a:spLocks noGrp="1"/>
          </p:cNvSpPr>
          <p:nvPr>
            <p:ph idx="4294967295"/>
          </p:nvPr>
        </p:nvSpPr>
        <p:spPr>
          <a:xfrm>
            <a:off x="457200" y="929550"/>
            <a:ext cx="8229600" cy="461665"/>
          </a:xfrm>
          <a:prstGeom prst="rect">
            <a:avLst/>
          </a:prstGeom>
        </p:spPr>
        <p:txBody>
          <a:bodyPr>
            <a:spAutoFit/>
          </a:bodyPr>
          <a:lstStyle/>
          <a:p>
            <a:pPr marL="0" indent="0">
              <a:buNone/>
            </a:pPr>
            <a:r>
              <a:rPr lang="en-US" sz="2400" dirty="0"/>
              <a:t>What is the definition of Pascal’s law?</a:t>
            </a:r>
          </a:p>
        </p:txBody>
      </p:sp>
    </p:spTree>
    <p:extLst>
      <p:ext uri="{BB962C8B-B14F-4D97-AF65-F5344CB8AC3E}">
        <p14:creationId xmlns:p14="http://schemas.microsoft.com/office/powerpoint/2010/main" val="2072763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646331"/>
          </a:xfrm>
        </p:spPr>
        <p:txBody>
          <a:bodyPr>
            <a:spAutoFit/>
          </a:bodyPr>
          <a:lstStyle/>
          <a:p>
            <a:r>
              <a:rPr lang="en-US" dirty="0"/>
              <a:t>Answer 1</a:t>
            </a:r>
            <a:endParaRPr lang="en-US" sz="2800" dirty="0"/>
          </a:p>
        </p:txBody>
      </p:sp>
      <p:sp>
        <p:nvSpPr>
          <p:cNvPr id="4" name="Content Placeholder 3"/>
          <p:cNvSpPr>
            <a:spLocks noGrp="1"/>
          </p:cNvSpPr>
          <p:nvPr>
            <p:ph idx="4294967295"/>
          </p:nvPr>
        </p:nvSpPr>
        <p:spPr>
          <a:xfrm>
            <a:off x="457200" y="929550"/>
            <a:ext cx="8229600" cy="1200329"/>
          </a:xfrm>
          <a:prstGeom prst="rect">
            <a:avLst/>
          </a:prstGeom>
        </p:spPr>
        <p:txBody>
          <a:bodyPr>
            <a:spAutoFit/>
          </a:bodyPr>
          <a:lstStyle/>
          <a:p>
            <a:pPr marL="0" indent="0">
              <a:buNone/>
            </a:pPr>
            <a:r>
              <a:rPr lang="en-US" sz="2400" dirty="0"/>
              <a:t>When force is applied to a liquid confined in a container or an enclosure, the pressure is transmitted equally and undiminished in every direction.</a:t>
            </a:r>
          </a:p>
        </p:txBody>
      </p:sp>
    </p:spTree>
    <p:extLst>
      <p:ext uri="{BB962C8B-B14F-4D97-AF65-F5344CB8AC3E}">
        <p14:creationId xmlns:p14="http://schemas.microsoft.com/office/powerpoint/2010/main" val="3018350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646331"/>
          </a:xfrm>
        </p:spPr>
        <p:txBody>
          <a:bodyPr>
            <a:spAutoFit/>
          </a:bodyPr>
          <a:lstStyle/>
          <a:p>
            <a:r>
              <a:rPr lang="en-US" dirty="0"/>
              <a:t>Master Cylinders </a:t>
            </a:r>
            <a:r>
              <a:rPr lang="en-US" sz="2800" dirty="0"/>
              <a:t>(1 of 7)</a:t>
            </a:r>
          </a:p>
        </p:txBody>
      </p:sp>
      <p:sp>
        <p:nvSpPr>
          <p:cNvPr id="4" name="Content Placeholder 3"/>
          <p:cNvSpPr>
            <a:spLocks noGrp="1"/>
          </p:cNvSpPr>
          <p:nvPr>
            <p:ph idx="4294967295"/>
          </p:nvPr>
        </p:nvSpPr>
        <p:spPr>
          <a:xfrm>
            <a:off x="457200" y="929550"/>
            <a:ext cx="8229600" cy="3839513"/>
          </a:xfrm>
          <a:prstGeom prst="rect">
            <a:avLst/>
          </a:prstGeom>
        </p:spPr>
        <p:txBody>
          <a:bodyPr>
            <a:spAutoFit/>
          </a:bodyPr>
          <a:lstStyle/>
          <a:p>
            <a:r>
              <a:rPr lang="en-US" sz="2400" dirty="0"/>
              <a:t>Purpose and Function</a:t>
            </a:r>
          </a:p>
          <a:p>
            <a:pPr lvl="1"/>
            <a:r>
              <a:rPr lang="en-US" sz="2400" dirty="0"/>
              <a:t>The brake pedal linkage is used to apply the force of the driver’s foot into a closed hydraulic system at the master cylinder.</a:t>
            </a:r>
          </a:p>
          <a:p>
            <a:r>
              <a:rPr lang="en-US" sz="2400" dirty="0"/>
              <a:t>Master Cylinder Reservoirs</a:t>
            </a:r>
          </a:p>
          <a:p>
            <a:pPr lvl="1"/>
            <a:r>
              <a:rPr lang="en-US" sz="2400" dirty="0"/>
              <a:t>Opaque reservoir allows for visual inspection without removing cap.</a:t>
            </a:r>
          </a:p>
          <a:p>
            <a:pPr lvl="1"/>
            <a:r>
              <a:rPr lang="en-US" sz="2400" dirty="0"/>
              <a:t>Enough fluid reserve to allow the brakes to wear out and still have enough fluid for safe operation.</a:t>
            </a:r>
          </a:p>
        </p:txBody>
      </p:sp>
    </p:spTree>
    <p:extLst>
      <p:ext uri="{BB962C8B-B14F-4D97-AF65-F5344CB8AC3E}">
        <p14:creationId xmlns:p14="http://schemas.microsoft.com/office/powerpoint/2010/main" val="2309924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646331"/>
          </a:xfrm>
        </p:spPr>
        <p:txBody>
          <a:bodyPr>
            <a:spAutoFit/>
          </a:bodyPr>
          <a:lstStyle/>
          <a:p>
            <a:r>
              <a:rPr lang="en-US" dirty="0"/>
              <a:t>Master Cylinders </a:t>
            </a:r>
            <a:r>
              <a:rPr lang="en-US" sz="2800" dirty="0"/>
              <a:t>(2 of 7)</a:t>
            </a:r>
          </a:p>
        </p:txBody>
      </p:sp>
      <p:sp>
        <p:nvSpPr>
          <p:cNvPr id="4" name="Content Placeholder 3"/>
          <p:cNvSpPr>
            <a:spLocks noGrp="1"/>
          </p:cNvSpPr>
          <p:nvPr>
            <p:ph idx="4294967295"/>
          </p:nvPr>
        </p:nvSpPr>
        <p:spPr>
          <a:xfrm>
            <a:off x="457200" y="929550"/>
            <a:ext cx="8229600" cy="4285789"/>
          </a:xfrm>
          <a:prstGeom prst="rect">
            <a:avLst/>
          </a:prstGeom>
        </p:spPr>
        <p:txBody>
          <a:bodyPr>
            <a:spAutoFit/>
          </a:bodyPr>
          <a:lstStyle/>
          <a:p>
            <a:r>
              <a:rPr lang="en-US" sz="2400" dirty="0"/>
              <a:t>Master Cylinder Reservoir Diaphragm</a:t>
            </a:r>
          </a:p>
          <a:p>
            <a:pPr lvl="1"/>
            <a:r>
              <a:rPr lang="en-US" sz="2400" dirty="0"/>
              <a:t>To help reduce the moisture from getting in contact with the brake fluid, master cylinders use a rubber diaphragm or floating disc to help seal outside air from direct contact with brake fluid.</a:t>
            </a:r>
          </a:p>
          <a:p>
            <a:r>
              <a:rPr lang="en-US" sz="2400" dirty="0"/>
              <a:t>Master Cylinder Operation</a:t>
            </a:r>
          </a:p>
          <a:p>
            <a:pPr lvl="1"/>
            <a:r>
              <a:rPr lang="en-US" sz="2400" dirty="0"/>
              <a:t>The master cylinder is also separated into two pressure-building chambers (or circuits).</a:t>
            </a:r>
          </a:p>
          <a:p>
            <a:pPr lvl="1"/>
            <a:r>
              <a:rPr lang="en-US" sz="2400" dirty="0"/>
              <a:t>The primary piston (chamber) is closest to the booster.</a:t>
            </a:r>
          </a:p>
          <a:p>
            <a:pPr lvl="1"/>
            <a:r>
              <a:rPr lang="en-US" sz="2400" dirty="0"/>
              <a:t>The secondary piston (chamber) is farthest away.</a:t>
            </a:r>
          </a:p>
        </p:txBody>
      </p:sp>
    </p:spTree>
    <p:extLst>
      <p:ext uri="{BB962C8B-B14F-4D97-AF65-F5344CB8AC3E}">
        <p14:creationId xmlns:p14="http://schemas.microsoft.com/office/powerpoint/2010/main" val="3193699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95.7 See-Thru Reservoir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25735" y="990599"/>
            <a:ext cx="4622965" cy="486361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046988"/>
          </a:xfrm>
        </p:spPr>
        <p:txBody>
          <a:bodyPr/>
          <a:lstStyle/>
          <a:p>
            <a:r>
              <a:rPr lang="en-US" sz="2400" dirty="0"/>
              <a:t>A master cylinder showing the see-through reservoir and the location of the brake fluid level sensor with a cutaway showing the internal pistons.</a:t>
            </a:r>
          </a:p>
        </p:txBody>
      </p:sp>
    </p:spTree>
    <p:extLst>
      <p:ext uri="{BB962C8B-B14F-4D97-AF65-F5344CB8AC3E}">
        <p14:creationId xmlns:p14="http://schemas.microsoft.com/office/powerpoint/2010/main" val="499663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95.8 MAX Line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79405" y="1027947"/>
            <a:ext cx="5115333" cy="41971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83673"/>
            <a:ext cx="3011384" cy="1569660"/>
          </a:xfrm>
        </p:spPr>
        <p:txBody>
          <a:bodyPr/>
          <a:lstStyle/>
          <a:p>
            <a:r>
              <a:rPr lang="en-US" sz="2400" dirty="0"/>
              <a:t>Master cylinder with brake fluid level at the “max” (maximum) line.</a:t>
            </a:r>
          </a:p>
        </p:txBody>
      </p:sp>
    </p:spTree>
    <p:extLst>
      <p:ext uri="{BB962C8B-B14F-4D97-AF65-F5344CB8AC3E}">
        <p14:creationId xmlns:p14="http://schemas.microsoft.com/office/powerpoint/2010/main" val="1431530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93.9 Clevis Pin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52453" y="1073727"/>
            <a:ext cx="4696248" cy="510144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154984"/>
          </a:xfrm>
        </p:spPr>
        <p:txBody>
          <a:bodyPr/>
          <a:lstStyle/>
          <a:p>
            <a:r>
              <a:rPr lang="en-US" sz="2400" dirty="0"/>
              <a:t>The typical brake pedal is supported by a mount and attached to the pushrod by a U-shaped bracket. The pin used to retain the clevis to the brake pedal is usually called a clevis pin</a:t>
            </a:r>
          </a:p>
        </p:txBody>
      </p:sp>
    </p:spTree>
    <p:extLst>
      <p:ext uri="{BB962C8B-B14F-4D97-AF65-F5344CB8AC3E}">
        <p14:creationId xmlns:p14="http://schemas.microsoft.com/office/powerpoint/2010/main" val="1667508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95.10 Cutaway Master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76353" y="990600"/>
            <a:ext cx="4687696" cy="43744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90600"/>
            <a:ext cx="3011384" cy="3785652"/>
          </a:xfrm>
        </p:spPr>
        <p:txBody>
          <a:bodyPr/>
          <a:lstStyle/>
          <a:p>
            <a:r>
              <a:rPr lang="en-US" sz="2400" dirty="0"/>
              <a:t>A cutaway of a master cylinder. The reservoir feeds both chambers and uses a fluid level switch that activates the red brake warning lamp if the brake fluid level drops too low</a:t>
            </a:r>
          </a:p>
        </p:txBody>
      </p:sp>
    </p:spTree>
    <p:extLst>
      <p:ext uri="{BB962C8B-B14F-4D97-AF65-F5344CB8AC3E}">
        <p14:creationId xmlns:p14="http://schemas.microsoft.com/office/powerpoint/2010/main" val="3501157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646331"/>
          </a:xfrm>
        </p:spPr>
        <p:txBody>
          <a:bodyPr>
            <a:spAutoFit/>
          </a:bodyPr>
          <a:lstStyle/>
          <a:p>
            <a:r>
              <a:rPr lang="en-US" dirty="0"/>
              <a:t>Master Cylinders </a:t>
            </a:r>
            <a:r>
              <a:rPr lang="en-US" sz="2800" dirty="0"/>
              <a:t>(3 of 7)</a:t>
            </a:r>
          </a:p>
        </p:txBody>
      </p:sp>
      <p:sp>
        <p:nvSpPr>
          <p:cNvPr id="4" name="Content Placeholder 3"/>
          <p:cNvSpPr>
            <a:spLocks noGrp="1"/>
          </p:cNvSpPr>
          <p:nvPr>
            <p:ph idx="4294967295"/>
          </p:nvPr>
        </p:nvSpPr>
        <p:spPr>
          <a:xfrm>
            <a:off x="457200" y="990600"/>
            <a:ext cx="8229600" cy="3570208"/>
          </a:xfrm>
          <a:prstGeom prst="rect">
            <a:avLst/>
          </a:prstGeom>
        </p:spPr>
        <p:txBody>
          <a:bodyPr>
            <a:spAutoFit/>
          </a:bodyPr>
          <a:lstStyle/>
          <a:p>
            <a:r>
              <a:rPr lang="en-US" sz="2400" dirty="0"/>
              <a:t>Both pressure-building sections of the master cylinder contain two holes from the reservoir. According to the Society of Automotive Engineers (</a:t>
            </a:r>
            <a:r>
              <a:rPr lang="en-US" sz="2400" spc="-300" dirty="0"/>
              <a:t>S A </a:t>
            </a:r>
            <a:r>
              <a:rPr lang="en-US" sz="2400" dirty="0"/>
              <a:t>E), the terms used include:</a:t>
            </a:r>
          </a:p>
          <a:p>
            <a:pPr lvl="1"/>
            <a:r>
              <a:rPr lang="en-US" sz="2400" dirty="0"/>
              <a:t>The forward (tapered) high-pressure hole is the vent port, also called the compensating port.</a:t>
            </a:r>
          </a:p>
          <a:p>
            <a:pPr lvl="1"/>
            <a:r>
              <a:rPr lang="en-US" sz="2400" dirty="0"/>
              <a:t>The rearward straight drilled low-pressure hole is called the replenishing port, also called the inlet port, bypass port, filler port, or the breather port.</a:t>
            </a:r>
          </a:p>
        </p:txBody>
      </p:sp>
    </p:spTree>
    <p:extLst>
      <p:ext uri="{BB962C8B-B14F-4D97-AF65-F5344CB8AC3E}">
        <p14:creationId xmlns:p14="http://schemas.microsoft.com/office/powerpoint/2010/main" val="3213288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4294967295"/>
          </p:nvPr>
        </p:nvSpPr>
        <p:spPr>
          <a:xfrm>
            <a:off x="457200" y="929549"/>
            <a:ext cx="8229600" cy="1585049"/>
          </a:xfrm>
          <a:prstGeom prst="rect">
            <a:avLst/>
          </a:prstGeom>
        </p:spPr>
        <p:txBody>
          <a:bodyPr>
            <a:spAutoFit/>
          </a:bodyPr>
          <a:lstStyle/>
          <a:p>
            <a:pPr marL="685800" indent="-685800">
              <a:buNone/>
            </a:pPr>
            <a:r>
              <a:rPr lang="en-US" sz="2400" b="1" dirty="0">
                <a:solidFill>
                  <a:srgbClr val="007FA3"/>
                </a:solidFill>
              </a:rPr>
              <a:t>95.6</a:t>
            </a:r>
            <a:r>
              <a:rPr lang="en-US" sz="2400" dirty="0"/>
              <a:t> Explain electronic brake proportioning (EBP).</a:t>
            </a:r>
          </a:p>
          <a:p>
            <a:pPr marL="685800" indent="-685800">
              <a:buNone/>
            </a:pPr>
            <a:r>
              <a:rPr lang="en-US" sz="2400" b="1" dirty="0">
                <a:solidFill>
                  <a:srgbClr val="007FA3"/>
                </a:solidFill>
              </a:rPr>
              <a:t>95.7 </a:t>
            </a:r>
            <a:r>
              <a:rPr lang="en-US" sz="2400" dirty="0"/>
              <a:t>List the components included in a combination valve.</a:t>
            </a:r>
          </a:p>
          <a:p>
            <a:pPr marL="685800" indent="-685800">
              <a:buNone/>
            </a:pPr>
            <a:r>
              <a:rPr lang="en-US" sz="2400" b="1" dirty="0">
                <a:solidFill>
                  <a:srgbClr val="007FA3"/>
                </a:solidFill>
              </a:rPr>
              <a:t>95.8 </a:t>
            </a:r>
            <a:r>
              <a:rPr lang="en-US" sz="2400" dirty="0"/>
              <a:t>Describe how a brake light switch works</a:t>
            </a:r>
          </a:p>
        </p:txBody>
      </p:sp>
    </p:spTree>
    <p:extLst>
      <p:ext uri="{BB962C8B-B14F-4D97-AF65-F5344CB8AC3E}">
        <p14:creationId xmlns:p14="http://schemas.microsoft.com/office/powerpoint/2010/main" val="1823500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646331"/>
          </a:xfrm>
        </p:spPr>
        <p:txBody>
          <a:bodyPr>
            <a:spAutoFit/>
          </a:bodyPr>
          <a:lstStyle/>
          <a:p>
            <a:r>
              <a:rPr lang="en-US" dirty="0"/>
              <a:t>Master Cylinders </a:t>
            </a:r>
            <a:r>
              <a:rPr lang="en-US" sz="2800" dirty="0"/>
              <a:t>(4 of 7)</a:t>
            </a:r>
          </a:p>
        </p:txBody>
      </p:sp>
      <p:sp>
        <p:nvSpPr>
          <p:cNvPr id="4" name="Content Placeholder 3"/>
          <p:cNvSpPr>
            <a:spLocks noGrp="1"/>
          </p:cNvSpPr>
          <p:nvPr>
            <p:ph idx="4294967295"/>
          </p:nvPr>
        </p:nvSpPr>
        <p:spPr>
          <a:xfrm>
            <a:off x="457200" y="929550"/>
            <a:ext cx="8229600" cy="4655121"/>
          </a:xfrm>
          <a:prstGeom prst="rect">
            <a:avLst/>
          </a:prstGeom>
        </p:spPr>
        <p:txBody>
          <a:bodyPr>
            <a:spAutoFit/>
          </a:bodyPr>
          <a:lstStyle/>
          <a:p>
            <a:r>
              <a:rPr lang="en-US" sz="2400" dirty="0"/>
              <a:t>At-Rest Position</a:t>
            </a:r>
          </a:p>
          <a:p>
            <a:pPr lvl="1"/>
            <a:r>
              <a:rPr lang="en-US" sz="2400" dirty="0"/>
              <a:t>The primary sealing cups are between the compensating port hole and the inlet port hole.</a:t>
            </a:r>
          </a:p>
          <a:p>
            <a:r>
              <a:rPr lang="en-US" sz="2400" dirty="0"/>
              <a:t>Applied Position</a:t>
            </a:r>
          </a:p>
          <a:p>
            <a:pPr lvl="1"/>
            <a:r>
              <a:rPr lang="en-US" sz="2400" dirty="0"/>
              <a:t>As the piston moves forward, the primary sealing cup covers and blocks off the vent port (compensating port).</a:t>
            </a:r>
          </a:p>
          <a:p>
            <a:pPr lvl="1"/>
            <a:r>
              <a:rPr lang="en-US" sz="2400" dirty="0"/>
              <a:t>Hydraulic pressure builds in front of the primary seal as the pushrod moves forward.</a:t>
            </a:r>
          </a:p>
          <a:p>
            <a:pPr lvl="1"/>
            <a:r>
              <a:rPr lang="en-US" sz="2400" dirty="0"/>
              <a:t>The secondary piston is moved forward as pressure is exerted by the primary piston.</a:t>
            </a:r>
          </a:p>
        </p:txBody>
      </p:sp>
    </p:spTree>
    <p:extLst>
      <p:ext uri="{BB962C8B-B14F-4D97-AF65-F5344CB8AC3E}">
        <p14:creationId xmlns:p14="http://schemas.microsoft.com/office/powerpoint/2010/main" val="20653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95.11 Port Names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52698" y="990601"/>
            <a:ext cx="5760720" cy="416864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3701" y="5221238"/>
            <a:ext cx="7820397" cy="923330"/>
          </a:xfrm>
        </p:spPr>
        <p:txBody>
          <a:bodyPr/>
          <a:lstStyle/>
          <a:p>
            <a:r>
              <a:rPr lang="en-US" sz="1800" dirty="0"/>
              <a:t>Various names for vent port (front port) and replenishing port (rear port). Names vary by vehicle/brake component manufacturer. Vent port and replenishing port are the terms recommended by the SAE</a:t>
            </a:r>
          </a:p>
        </p:txBody>
      </p:sp>
    </p:spTree>
    <p:extLst>
      <p:ext uri="{BB962C8B-B14F-4D97-AF65-F5344CB8AC3E}">
        <p14:creationId xmlns:p14="http://schemas.microsoft.com/office/powerpoint/2010/main" val="1065327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95.12 Vent Ports Open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56365" y="990599"/>
            <a:ext cx="4492336" cy="46124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90600"/>
            <a:ext cx="3553692" cy="5262979"/>
          </a:xfrm>
        </p:spPr>
        <p:txBody>
          <a:bodyPr/>
          <a:lstStyle/>
          <a:p>
            <a:r>
              <a:rPr lang="en-US" sz="2400" dirty="0"/>
              <a:t>The vent ports must remain open to allow brake fluid to expand when heated by the friction material and transferred to caliper and/or wheel cylinder. As brake fluid increases in temperature, it expands. The heated brake fluid can expand and flow back into the reservoir through the vent ports.</a:t>
            </a:r>
          </a:p>
        </p:txBody>
      </p:sp>
    </p:spTree>
    <p:extLst>
      <p:ext uri="{BB962C8B-B14F-4D97-AF65-F5344CB8AC3E}">
        <p14:creationId xmlns:p14="http://schemas.microsoft.com/office/powerpoint/2010/main" val="3944449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95.13 Brake Pedal Depressed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0115" y="990600"/>
            <a:ext cx="4468586" cy="45156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099" y="983673"/>
            <a:ext cx="3594761" cy="5262979"/>
          </a:xfrm>
        </p:spPr>
        <p:txBody>
          <a:bodyPr/>
          <a:lstStyle/>
          <a:p>
            <a:r>
              <a:rPr lang="en-US" sz="2400" dirty="0"/>
              <a:t> As brake pedal is depressed, pushrod moves primary piston forward, closing off vent port. As soon as port is blocked, pressure builds in front of primary sealing cup, pushes on secondary piston. The secondary piston moves forward, blocking secondary vent port and building pressure in front of sealing cup.</a:t>
            </a:r>
          </a:p>
        </p:txBody>
      </p:sp>
    </p:spTree>
    <p:extLst>
      <p:ext uri="{BB962C8B-B14F-4D97-AF65-F5344CB8AC3E}">
        <p14:creationId xmlns:p14="http://schemas.microsoft.com/office/powerpoint/2010/main" val="2525826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95.14 Replenishing (inlet) Port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70660" y="1002389"/>
            <a:ext cx="6126480" cy="39307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2569" y="4974495"/>
            <a:ext cx="7962662" cy="1200329"/>
          </a:xfrm>
        </p:spPr>
        <p:txBody>
          <a:bodyPr/>
          <a:lstStyle/>
          <a:p>
            <a:pPr marL="101600" indent="0">
              <a:buNone/>
            </a:pPr>
            <a:r>
              <a:rPr lang="en-US" sz="2400" dirty="0"/>
              <a:t>Purpose of replenishing port is to keep the volume behind primary piston filled with brake fluid from the reservoir as piston moves forward during a brake application.</a:t>
            </a:r>
          </a:p>
        </p:txBody>
      </p:sp>
    </p:spTree>
    <p:extLst>
      <p:ext uri="{BB962C8B-B14F-4D97-AF65-F5344CB8AC3E}">
        <p14:creationId xmlns:p14="http://schemas.microsoft.com/office/powerpoint/2010/main" val="1935248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95.15 Brake Pedal Released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60125" y="990600"/>
            <a:ext cx="4088575" cy="40621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099" y="990578"/>
            <a:ext cx="3962896" cy="4893647"/>
          </a:xfrm>
        </p:spPr>
        <p:txBody>
          <a:bodyPr/>
          <a:lstStyle/>
          <a:p>
            <a:r>
              <a:rPr lang="en-US" sz="2400" dirty="0"/>
              <a:t>When brake pedal is released, master cylinder piston moves rearward. Some of the brake fluid is pushed back up through the replenishing port, but most of the fluid flows past the sealing cup. Therefore, when the driver pumps the brake pedal, the additional fluid in front of the pressure-building sealing cup is available quickly</a:t>
            </a:r>
          </a:p>
        </p:txBody>
      </p:sp>
    </p:spTree>
    <p:extLst>
      <p:ext uri="{BB962C8B-B14F-4D97-AF65-F5344CB8AC3E}">
        <p14:creationId xmlns:p14="http://schemas.microsoft.com/office/powerpoint/2010/main" val="654759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646331"/>
          </a:xfrm>
        </p:spPr>
        <p:txBody>
          <a:bodyPr>
            <a:spAutoFit/>
          </a:bodyPr>
          <a:lstStyle/>
          <a:p>
            <a:r>
              <a:rPr lang="en-US" dirty="0"/>
              <a:t>Master Cylinders </a:t>
            </a:r>
            <a:r>
              <a:rPr lang="en-US" sz="2800" dirty="0"/>
              <a:t>(5 of 7)</a:t>
            </a:r>
          </a:p>
        </p:txBody>
      </p:sp>
      <p:sp>
        <p:nvSpPr>
          <p:cNvPr id="4" name="Content Placeholder 3"/>
          <p:cNvSpPr>
            <a:spLocks noGrp="1"/>
          </p:cNvSpPr>
          <p:nvPr>
            <p:ph idx="4294967295"/>
          </p:nvPr>
        </p:nvSpPr>
        <p:spPr>
          <a:xfrm>
            <a:off x="457200" y="990600"/>
            <a:ext cx="8229600" cy="3277820"/>
          </a:xfrm>
          <a:prstGeom prst="rect">
            <a:avLst/>
          </a:prstGeom>
        </p:spPr>
        <p:txBody>
          <a:bodyPr>
            <a:spAutoFit/>
          </a:bodyPr>
          <a:lstStyle/>
          <a:p>
            <a:r>
              <a:rPr lang="en-US" sz="2400" dirty="0"/>
              <a:t>Front/Rear Split Master Cylinders</a:t>
            </a:r>
          </a:p>
          <a:p>
            <a:pPr lvl="1"/>
            <a:r>
              <a:rPr lang="en-US" sz="2400" dirty="0"/>
              <a:t>Front/rear split master cylinders use two separate pressure-building sections.</a:t>
            </a:r>
          </a:p>
          <a:p>
            <a:pPr lvl="1"/>
            <a:r>
              <a:rPr lang="en-US" sz="2400" dirty="0"/>
              <a:t>The nose end of the master cylinder is the closed end toward the front of the vehicle.</a:t>
            </a:r>
          </a:p>
          <a:p>
            <a:pPr lvl="1"/>
            <a:r>
              <a:rPr lang="en-US" sz="2400" dirty="0"/>
              <a:t>In the event of a hydraulic failure in either section, the mechanical operation of the piston will create the needed pressure in the section without the failure.</a:t>
            </a:r>
          </a:p>
        </p:txBody>
      </p:sp>
    </p:spTree>
    <p:extLst>
      <p:ext uri="{BB962C8B-B14F-4D97-AF65-F5344CB8AC3E}">
        <p14:creationId xmlns:p14="http://schemas.microsoft.com/office/powerpoint/2010/main" val="1765765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646331"/>
          </a:xfrm>
        </p:spPr>
        <p:txBody>
          <a:bodyPr>
            <a:spAutoFit/>
          </a:bodyPr>
          <a:lstStyle/>
          <a:p>
            <a:r>
              <a:rPr lang="en-US" dirty="0"/>
              <a:t>Master Cylinders </a:t>
            </a:r>
            <a:r>
              <a:rPr lang="en-US" sz="2800" dirty="0"/>
              <a:t>(6 of 7)</a:t>
            </a:r>
          </a:p>
        </p:txBody>
      </p:sp>
      <p:sp>
        <p:nvSpPr>
          <p:cNvPr id="4" name="Content Placeholder 3"/>
          <p:cNvSpPr>
            <a:spLocks noGrp="1"/>
          </p:cNvSpPr>
          <p:nvPr>
            <p:ph idx="4294967295"/>
          </p:nvPr>
        </p:nvSpPr>
        <p:spPr>
          <a:xfrm>
            <a:off x="457200" y="1000800"/>
            <a:ext cx="8229600" cy="3277820"/>
          </a:xfrm>
          <a:prstGeom prst="rect">
            <a:avLst/>
          </a:prstGeom>
        </p:spPr>
        <p:txBody>
          <a:bodyPr>
            <a:spAutoFit/>
          </a:bodyPr>
          <a:lstStyle/>
          <a:p>
            <a:r>
              <a:rPr lang="en-US" sz="2400" dirty="0"/>
              <a:t>Diagonal Split Master Cylinders</a:t>
            </a:r>
          </a:p>
          <a:p>
            <a:pPr lvl="1"/>
            <a:r>
              <a:rPr lang="en-US" sz="2400" dirty="0"/>
              <a:t>With front-wheel drive vehicles, the weight of the entire power train is on the front wheels and 80% to 90% of the braking force is achieved by the front brakes.</a:t>
            </a:r>
          </a:p>
          <a:p>
            <a:pPr lvl="1"/>
            <a:r>
              <a:rPr lang="en-US" sz="2400" dirty="0"/>
              <a:t>If the front brakes fail, the rear brakes alone cannot provide adequate braking force.</a:t>
            </a:r>
          </a:p>
          <a:p>
            <a:pPr lvl="1"/>
            <a:r>
              <a:rPr lang="en-US" sz="2400" dirty="0"/>
              <a:t>The solution is the use of a diagonal split master cylinder.</a:t>
            </a:r>
          </a:p>
        </p:txBody>
      </p:sp>
    </p:spTree>
    <p:extLst>
      <p:ext uri="{BB962C8B-B14F-4D97-AF65-F5344CB8AC3E}">
        <p14:creationId xmlns:p14="http://schemas.microsoft.com/office/powerpoint/2010/main" val="582918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646331"/>
          </a:xfrm>
        </p:spPr>
        <p:txBody>
          <a:bodyPr>
            <a:spAutoFit/>
          </a:bodyPr>
          <a:lstStyle/>
          <a:p>
            <a:r>
              <a:rPr lang="en-US" dirty="0"/>
              <a:t>Master Cylinders </a:t>
            </a:r>
            <a:r>
              <a:rPr lang="en-US" sz="2800" dirty="0"/>
              <a:t>(7 of 7)</a:t>
            </a:r>
          </a:p>
        </p:txBody>
      </p:sp>
      <p:sp>
        <p:nvSpPr>
          <p:cNvPr id="4" name="Content Placeholder 3"/>
          <p:cNvSpPr>
            <a:spLocks noGrp="1"/>
          </p:cNvSpPr>
          <p:nvPr>
            <p:ph idx="4294967295"/>
          </p:nvPr>
        </p:nvSpPr>
        <p:spPr>
          <a:xfrm>
            <a:off x="457200" y="1000800"/>
            <a:ext cx="8229600" cy="4462760"/>
          </a:xfrm>
          <a:prstGeom prst="rect">
            <a:avLst/>
          </a:prstGeom>
        </p:spPr>
        <p:txBody>
          <a:bodyPr>
            <a:spAutoFit/>
          </a:bodyPr>
          <a:lstStyle/>
          <a:p>
            <a:r>
              <a:rPr lang="en-US" sz="2400" dirty="0"/>
              <a:t>Quick Take-Up Master Cylinders</a:t>
            </a:r>
          </a:p>
          <a:p>
            <a:pPr lvl="1"/>
            <a:r>
              <a:rPr lang="en-US" sz="2400" dirty="0"/>
              <a:t>Some vehicles use low-drag disc brake calipers to increase fuel economy.</a:t>
            </a:r>
          </a:p>
          <a:p>
            <a:pPr lvl="1"/>
            <a:r>
              <a:rPr lang="en-US" sz="2400" dirty="0"/>
              <a:t>Excessive brake pedal travel is required before the pads touch the rotor.</a:t>
            </a:r>
          </a:p>
          <a:p>
            <a:pPr lvl="1"/>
            <a:r>
              <a:rPr lang="en-US" sz="2400" dirty="0"/>
              <a:t>The design of a quick take-up master cylinder includes a larger diameter primary piston (low-pressure chamber) and a quick take-up valve.</a:t>
            </a:r>
          </a:p>
          <a:p>
            <a:pPr lvl="1"/>
            <a:r>
              <a:rPr lang="en-US" sz="2400" dirty="0"/>
              <a:t>The extra volume of brake fluid “takes up” the extra clearance of the front disc brake calipers without increasing the brake pedal travel distance.</a:t>
            </a:r>
          </a:p>
        </p:txBody>
      </p:sp>
    </p:spTree>
    <p:extLst>
      <p:ext uri="{BB962C8B-B14F-4D97-AF65-F5344CB8AC3E}">
        <p14:creationId xmlns:p14="http://schemas.microsoft.com/office/powerpoint/2010/main" val="619894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95.16 Front/Rear Split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5740" y="990600"/>
            <a:ext cx="4432960" cy="50965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244932" cy="1569660"/>
          </a:xfrm>
        </p:spPr>
        <p:txBody>
          <a:bodyPr/>
          <a:lstStyle/>
          <a:p>
            <a:r>
              <a:rPr lang="en-US" sz="2400" dirty="0"/>
              <a:t>Rear-wheel-drive vehicles use a front/rear split master cylinder.</a:t>
            </a:r>
          </a:p>
        </p:txBody>
      </p:sp>
    </p:spTree>
    <p:extLst>
      <p:ext uri="{BB962C8B-B14F-4D97-AF65-F5344CB8AC3E}">
        <p14:creationId xmlns:p14="http://schemas.microsoft.com/office/powerpoint/2010/main" val="3328270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646331"/>
          </a:xfrm>
        </p:spPr>
        <p:txBody>
          <a:bodyPr>
            <a:spAutoFit/>
          </a:bodyPr>
          <a:lstStyle/>
          <a:p>
            <a:r>
              <a:rPr lang="en-US" dirty="0"/>
              <a:t>Hydraulic Principles</a:t>
            </a:r>
          </a:p>
        </p:txBody>
      </p:sp>
      <p:sp>
        <p:nvSpPr>
          <p:cNvPr id="4" name="Content Placeholder 3"/>
          <p:cNvSpPr>
            <a:spLocks noGrp="1"/>
          </p:cNvSpPr>
          <p:nvPr>
            <p:ph idx="4294967295"/>
          </p:nvPr>
        </p:nvSpPr>
        <p:spPr>
          <a:xfrm>
            <a:off x="457200" y="998449"/>
            <a:ext cx="8229600" cy="3100849"/>
          </a:xfrm>
          <a:prstGeom prst="rect">
            <a:avLst/>
          </a:prstGeom>
        </p:spPr>
        <p:txBody>
          <a:bodyPr>
            <a:spAutoFit/>
          </a:bodyPr>
          <a:lstStyle/>
          <a:p>
            <a:r>
              <a:rPr lang="en-US" sz="2400" dirty="0"/>
              <a:t>Need for Hydraulics</a:t>
            </a:r>
          </a:p>
          <a:p>
            <a:pPr lvl="1"/>
            <a:r>
              <a:rPr lang="en-US" sz="2400" dirty="0"/>
              <a:t>All vehicles use hydraulic pressure to help increase brake application force.</a:t>
            </a:r>
          </a:p>
          <a:p>
            <a:r>
              <a:rPr lang="en-US" sz="2400" dirty="0"/>
              <a:t>Noncompressibility of Liquids</a:t>
            </a:r>
          </a:p>
          <a:p>
            <a:pPr lvl="1"/>
            <a:r>
              <a:rPr lang="en-US" sz="2400" dirty="0"/>
              <a:t>No matter how much pressure or force is placed on a quantity of liquid, its volume remains the same.</a:t>
            </a:r>
          </a:p>
          <a:p>
            <a:pPr lvl="1"/>
            <a:r>
              <a:rPr lang="en-US" sz="2400" dirty="0"/>
              <a:t>Enables liquids in a closed system to transmit motion.</a:t>
            </a:r>
          </a:p>
        </p:txBody>
      </p:sp>
    </p:spTree>
    <p:extLst>
      <p:ext uri="{BB962C8B-B14F-4D97-AF65-F5344CB8AC3E}">
        <p14:creationId xmlns:p14="http://schemas.microsoft.com/office/powerpoint/2010/main" val="570008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95.17 Primary Outlet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3849" y="990600"/>
            <a:ext cx="5052951" cy="35528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599"/>
            <a:ext cx="2651166" cy="3379519"/>
          </a:xfrm>
        </p:spPr>
        <p:txBody>
          <a:bodyPr/>
          <a:lstStyle/>
          <a:p>
            <a:r>
              <a:rPr lang="en-US" sz="2400" dirty="0"/>
              <a:t>The primary outlet is closest to the pushrod end of the master cylinder and the secondary outlet is closest to the nose end of the master cylinder</a:t>
            </a:r>
          </a:p>
        </p:txBody>
      </p:sp>
    </p:spTree>
    <p:extLst>
      <p:ext uri="{BB962C8B-B14F-4D97-AF65-F5344CB8AC3E}">
        <p14:creationId xmlns:p14="http://schemas.microsoft.com/office/powerpoint/2010/main" val="565183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95.18 Loss of Pressure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95751" y="990599"/>
            <a:ext cx="4052949" cy="46045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90600"/>
            <a:ext cx="3844142" cy="4401205"/>
          </a:xfrm>
        </p:spPr>
        <p:txBody>
          <a:bodyPr/>
          <a:lstStyle/>
          <a:p>
            <a:r>
              <a:rPr lang="en-US" sz="2000" dirty="0"/>
              <a:t>In event of a primary system failure, no hydraulic pressure is available to push second piston forward. As a result, primary piston extension contacts secondary piston and pushes on secondary piston mechanically, rather than hydraulically. Loss of pressure in the primary system is usually noticed by the driver by a lower-than-normal brake pedal and the lighting of the red brake warning lamp</a:t>
            </a:r>
          </a:p>
        </p:txBody>
      </p:sp>
    </p:spTree>
    <p:extLst>
      <p:ext uri="{BB962C8B-B14F-4D97-AF65-F5344CB8AC3E}">
        <p14:creationId xmlns:p14="http://schemas.microsoft.com/office/powerpoint/2010/main" val="2128172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95.19 Diagonally Split FWD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46293" y="995798"/>
            <a:ext cx="7315200" cy="38719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7621" y="5039116"/>
            <a:ext cx="7852558" cy="1323439"/>
          </a:xfrm>
        </p:spPr>
        <p:txBody>
          <a:bodyPr/>
          <a:lstStyle/>
          <a:p>
            <a:r>
              <a:rPr lang="en-US" sz="2000" dirty="0"/>
              <a:t>FWD vehicles use diagonal split master cylinder. One section of the master cylinder operates right front and left rear brake and other section operates left front and right rear. In event of a failure in one section, at least one front brake still functions.</a:t>
            </a:r>
          </a:p>
        </p:txBody>
      </p:sp>
    </p:spTree>
    <p:extLst>
      <p:ext uri="{BB962C8B-B14F-4D97-AF65-F5344CB8AC3E}">
        <p14:creationId xmlns:p14="http://schemas.microsoft.com/office/powerpoint/2010/main" val="2336622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Brake Hydraulic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rake_hydraulic_system">
            <a:hlinkClick r:id="" action="ppaction://media"/>
            <a:extLst>
              <a:ext uri="{FF2B5EF4-FFF2-40B4-BE49-F238E27FC236}">
                <a16:creationId xmlns:a16="http://schemas.microsoft.com/office/drawing/2014/main" id="{21BB4372-2376-CF0F-AAB2-7F9FAA3814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697" y="1123949"/>
            <a:ext cx="8962405" cy="5041353"/>
          </a:xfrm>
          <a:prstGeom prst="rect">
            <a:avLst/>
          </a:prstGeom>
        </p:spPr>
      </p:pic>
    </p:spTree>
    <p:extLst>
      <p:ext uri="{BB962C8B-B14F-4D97-AF65-F5344CB8AC3E}">
        <p14:creationId xmlns:p14="http://schemas.microsoft.com/office/powerpoint/2010/main" val="266252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646331"/>
          </a:xfrm>
        </p:spPr>
        <p:txBody>
          <a:bodyPr>
            <a:spAutoFit/>
          </a:bodyPr>
          <a:lstStyle/>
          <a:p>
            <a:r>
              <a:rPr lang="en-US" dirty="0"/>
              <a:t>Question 2: ?</a:t>
            </a:r>
          </a:p>
        </p:txBody>
      </p:sp>
      <p:sp>
        <p:nvSpPr>
          <p:cNvPr id="4" name="Content Placeholder 3"/>
          <p:cNvSpPr>
            <a:spLocks noGrp="1"/>
          </p:cNvSpPr>
          <p:nvPr>
            <p:ph idx="4294967295"/>
          </p:nvPr>
        </p:nvSpPr>
        <p:spPr>
          <a:xfrm>
            <a:off x="457200" y="1000800"/>
            <a:ext cx="8229600" cy="461665"/>
          </a:xfrm>
          <a:prstGeom prst="rect">
            <a:avLst/>
          </a:prstGeom>
        </p:spPr>
        <p:txBody>
          <a:bodyPr>
            <a:spAutoFit/>
          </a:bodyPr>
          <a:lstStyle/>
          <a:p>
            <a:pPr marL="0" indent="0">
              <a:buNone/>
            </a:pPr>
            <a:r>
              <a:rPr lang="en-US" sz="2400" dirty="0"/>
              <a:t>What is the purpose of a diagonal split hydraulic system?</a:t>
            </a:r>
          </a:p>
        </p:txBody>
      </p:sp>
    </p:spTree>
    <p:extLst>
      <p:ext uri="{BB962C8B-B14F-4D97-AF65-F5344CB8AC3E}">
        <p14:creationId xmlns:p14="http://schemas.microsoft.com/office/powerpoint/2010/main" val="1920286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646331"/>
          </a:xfrm>
        </p:spPr>
        <p:txBody>
          <a:bodyPr>
            <a:spAutoFit/>
          </a:bodyPr>
          <a:lstStyle/>
          <a:p>
            <a:r>
              <a:rPr lang="en-US" dirty="0"/>
              <a:t>Answer 2</a:t>
            </a:r>
          </a:p>
        </p:txBody>
      </p:sp>
      <p:sp>
        <p:nvSpPr>
          <p:cNvPr id="4" name="Content Placeholder 3"/>
          <p:cNvSpPr>
            <a:spLocks noGrp="1"/>
          </p:cNvSpPr>
          <p:nvPr>
            <p:ph idx="4294967295"/>
          </p:nvPr>
        </p:nvSpPr>
        <p:spPr>
          <a:xfrm>
            <a:off x="457200" y="1000800"/>
            <a:ext cx="8229600" cy="830997"/>
          </a:xfrm>
          <a:prstGeom prst="rect">
            <a:avLst/>
          </a:prstGeom>
        </p:spPr>
        <p:txBody>
          <a:bodyPr>
            <a:spAutoFit/>
          </a:bodyPr>
          <a:lstStyle/>
          <a:p>
            <a:pPr marL="0" indent="0">
              <a:buNone/>
            </a:pPr>
            <a:r>
              <a:rPr lang="en-US" sz="2400" dirty="0"/>
              <a:t>To provide enough hydraulic pressure to stop the vehicle if there is a failure in the system.</a:t>
            </a:r>
          </a:p>
        </p:txBody>
      </p:sp>
    </p:spTree>
    <p:extLst>
      <p:ext uri="{BB962C8B-B14F-4D97-AF65-F5344CB8AC3E}">
        <p14:creationId xmlns:p14="http://schemas.microsoft.com/office/powerpoint/2010/main" val="1201056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95.20 Brake Pedal Depressor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69475" y="1021235"/>
            <a:ext cx="5017325" cy="36160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7670" y="990600"/>
            <a:ext cx="3011384" cy="3785652"/>
          </a:xfrm>
        </p:spPr>
        <p:txBody>
          <a:bodyPr/>
          <a:lstStyle/>
          <a:p>
            <a:r>
              <a:rPr lang="en-US" sz="2400" dirty="0"/>
              <a:t>A brake pedal depressor like this can be used during brake service to block the flow of brake fluid from the master cylinder during service work on the hydraulic system</a:t>
            </a:r>
          </a:p>
        </p:txBody>
      </p:sp>
    </p:spTree>
    <p:extLst>
      <p:ext uri="{BB962C8B-B14F-4D97-AF65-F5344CB8AC3E}">
        <p14:creationId xmlns:p14="http://schemas.microsoft.com/office/powerpoint/2010/main" val="1869203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646331"/>
          </a:xfrm>
        </p:spPr>
        <p:txBody>
          <a:bodyPr>
            <a:spAutoFit/>
          </a:bodyPr>
          <a:lstStyle/>
          <a:p>
            <a:r>
              <a:rPr lang="en-US" dirty="0"/>
              <a:t>Diagnosing Master Cylinders </a:t>
            </a:r>
            <a:r>
              <a:rPr lang="en-US" sz="2800" dirty="0"/>
              <a:t>(1 of 4)</a:t>
            </a:r>
            <a:endParaRPr lang="en-US" sz="2000" dirty="0"/>
          </a:p>
        </p:txBody>
      </p:sp>
      <p:sp>
        <p:nvSpPr>
          <p:cNvPr id="4" name="Content Placeholder 3"/>
          <p:cNvSpPr>
            <a:spLocks noGrp="1"/>
          </p:cNvSpPr>
          <p:nvPr>
            <p:ph idx="4294967295"/>
          </p:nvPr>
        </p:nvSpPr>
        <p:spPr>
          <a:xfrm>
            <a:off x="457200" y="1000800"/>
            <a:ext cx="8229600" cy="3354765"/>
          </a:xfrm>
          <a:prstGeom prst="rect">
            <a:avLst/>
          </a:prstGeom>
        </p:spPr>
        <p:txBody>
          <a:bodyPr>
            <a:spAutoFit/>
          </a:bodyPr>
          <a:lstStyle/>
          <a:p>
            <a:r>
              <a:rPr lang="en-US" sz="2400" dirty="0"/>
              <a:t>Visual Inspection</a:t>
            </a:r>
          </a:p>
          <a:p>
            <a:pPr lvl="1"/>
            <a:r>
              <a:rPr lang="en-US" sz="2400" dirty="0"/>
              <a:t>Check the brake fluid for proper level and condition.</a:t>
            </a:r>
          </a:p>
          <a:p>
            <a:pPr lvl="1"/>
            <a:r>
              <a:rPr lang="en-US" sz="2400" dirty="0"/>
              <a:t>Check that the vent holes in the reservoir cover are open and clean.</a:t>
            </a:r>
          </a:p>
          <a:p>
            <a:pPr lvl="1"/>
            <a:r>
              <a:rPr lang="en-US" sz="2400" dirty="0"/>
              <a:t>Check that the reservoir cover diaphragm is not torn or enlarged.</a:t>
            </a:r>
          </a:p>
          <a:p>
            <a:pPr lvl="1"/>
            <a:r>
              <a:rPr lang="en-US" sz="2400" dirty="0"/>
              <a:t>Check for any external leaks at the lines or at the pushrod area.</a:t>
            </a:r>
          </a:p>
        </p:txBody>
      </p:sp>
    </p:spTree>
    <p:extLst>
      <p:ext uri="{BB962C8B-B14F-4D97-AF65-F5344CB8AC3E}">
        <p14:creationId xmlns:p14="http://schemas.microsoft.com/office/powerpoint/2010/main" val="2773554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95.21 Booster Seepage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5" y="1085602"/>
            <a:ext cx="4951516" cy="48628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599"/>
            <a:ext cx="2758044" cy="2013857"/>
          </a:xfrm>
        </p:spPr>
        <p:txBody>
          <a:bodyPr/>
          <a:lstStyle/>
          <a:p>
            <a:r>
              <a:rPr lang="en-US" sz="2400" dirty="0"/>
              <a:t>Seepage at the booster indicates a leaking secondary (end) seal</a:t>
            </a:r>
          </a:p>
        </p:txBody>
      </p:sp>
    </p:spTree>
    <p:extLst>
      <p:ext uri="{BB962C8B-B14F-4D97-AF65-F5344CB8AC3E}">
        <p14:creationId xmlns:p14="http://schemas.microsoft.com/office/powerpoint/2010/main" val="35993775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95.22 Brake Pedal Reserve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81825" y="990599"/>
            <a:ext cx="4909327" cy="43089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90600"/>
            <a:ext cx="3011384" cy="3416320"/>
          </a:xfrm>
        </p:spPr>
        <p:txBody>
          <a:bodyPr/>
          <a:lstStyle/>
          <a:p>
            <a:r>
              <a:rPr lang="en-US" sz="2400" dirty="0"/>
              <a:t>Pedal height is usually measured from the floor to the top of the brake pedal. Always follow the manufacturer’s recommended procedures and measurements</a:t>
            </a:r>
          </a:p>
        </p:txBody>
      </p:sp>
    </p:spTree>
    <p:extLst>
      <p:ext uri="{BB962C8B-B14F-4D97-AF65-F5344CB8AC3E}">
        <p14:creationId xmlns:p14="http://schemas.microsoft.com/office/powerpoint/2010/main" val="4171154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95.1 Hydraulic Brakes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57457" y="990599"/>
            <a:ext cx="5491243" cy="37001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6809" y="990600"/>
            <a:ext cx="2415144" cy="2677656"/>
          </a:xfrm>
        </p:spPr>
        <p:txBody>
          <a:bodyPr/>
          <a:lstStyle/>
          <a:p>
            <a:r>
              <a:rPr lang="en-US" sz="2400" dirty="0"/>
              <a:t>Hydraulic brake lines transfer the brake effort to each brake assembly attached to all four wheels</a:t>
            </a:r>
          </a:p>
        </p:txBody>
      </p:sp>
    </p:spTree>
    <p:extLst>
      <p:ext uri="{BB962C8B-B14F-4D97-AF65-F5344CB8AC3E}">
        <p14:creationId xmlns:p14="http://schemas.microsoft.com/office/powerpoint/2010/main" val="31140958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553998"/>
          </a:xfrm>
        </p:spPr>
        <p:txBody>
          <a:bodyPr>
            <a:noAutofit/>
          </a:bodyPr>
          <a:lstStyle/>
          <a:p>
            <a:r>
              <a:rPr lang="en-US" dirty="0"/>
              <a:t>Diagnosing Master Cylinders </a:t>
            </a:r>
            <a:r>
              <a:rPr lang="en-US" sz="2800" dirty="0"/>
              <a:t>(2 of 4)</a:t>
            </a:r>
            <a:endParaRPr lang="en-US" sz="2000" dirty="0"/>
          </a:p>
        </p:txBody>
      </p:sp>
      <p:sp>
        <p:nvSpPr>
          <p:cNvPr id="4" name="Content Placeholder 3"/>
          <p:cNvSpPr>
            <a:spLocks noGrp="1"/>
          </p:cNvSpPr>
          <p:nvPr>
            <p:ph idx="4294967295"/>
          </p:nvPr>
        </p:nvSpPr>
        <p:spPr>
          <a:xfrm>
            <a:off x="457200" y="1000800"/>
            <a:ext cx="8229600" cy="3425725"/>
          </a:xfrm>
          <a:prstGeom prst="rect">
            <a:avLst/>
          </a:prstGeom>
        </p:spPr>
        <p:txBody>
          <a:bodyPr>
            <a:noAutofit/>
          </a:bodyPr>
          <a:lstStyle/>
          <a:p>
            <a:r>
              <a:rPr lang="en-US" sz="2400" dirty="0"/>
              <a:t>Brake Pedal Height</a:t>
            </a:r>
          </a:p>
          <a:p>
            <a:pPr lvl="1"/>
            <a:r>
              <a:rPr lang="en-US" sz="2400" dirty="0"/>
              <a:t>Proper brake pedal height is important for the proper operation of the stop (brake) light switch.</a:t>
            </a:r>
          </a:p>
          <a:p>
            <a:pPr lvl="1"/>
            <a:r>
              <a:rPr lang="en-US" sz="2400" dirty="0"/>
              <a:t>If the pedal is not correct, master cylinder operation may be affected.</a:t>
            </a:r>
          </a:p>
          <a:p>
            <a:r>
              <a:rPr lang="en-US" sz="2400" dirty="0"/>
              <a:t>Brake Pedal Free Play</a:t>
            </a:r>
          </a:p>
          <a:p>
            <a:pPr lvl="1"/>
            <a:r>
              <a:rPr lang="en-US" sz="2400" dirty="0"/>
              <a:t>Most vehicles require brake pedal free play between 1/8 and 1 1/2 inch (3 to 38 mm).</a:t>
            </a:r>
          </a:p>
        </p:txBody>
      </p:sp>
    </p:spTree>
    <p:extLst>
      <p:ext uri="{BB962C8B-B14F-4D97-AF65-F5344CB8AC3E}">
        <p14:creationId xmlns:p14="http://schemas.microsoft.com/office/powerpoint/2010/main" val="3473778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553998"/>
          </a:xfrm>
        </p:spPr>
        <p:txBody>
          <a:bodyPr>
            <a:noAutofit/>
          </a:bodyPr>
          <a:lstStyle/>
          <a:p>
            <a:r>
              <a:rPr lang="en-US" dirty="0"/>
              <a:t>Diagnosing Master Cylinders </a:t>
            </a:r>
            <a:r>
              <a:rPr lang="en-US" sz="2800" dirty="0"/>
              <a:t>(3 of 4)</a:t>
            </a:r>
            <a:endParaRPr lang="en-US" sz="2000" dirty="0"/>
          </a:p>
        </p:txBody>
      </p:sp>
      <p:sp>
        <p:nvSpPr>
          <p:cNvPr id="4" name="Content Placeholder 3"/>
          <p:cNvSpPr>
            <a:spLocks noGrp="1"/>
          </p:cNvSpPr>
          <p:nvPr>
            <p:ph idx="4294967295"/>
          </p:nvPr>
        </p:nvSpPr>
        <p:spPr>
          <a:xfrm>
            <a:off x="457200" y="1000800"/>
            <a:ext cx="8229600" cy="4035325"/>
          </a:xfrm>
          <a:prstGeom prst="rect">
            <a:avLst/>
          </a:prstGeom>
        </p:spPr>
        <p:txBody>
          <a:bodyPr>
            <a:noAutofit/>
          </a:bodyPr>
          <a:lstStyle/>
          <a:p>
            <a:r>
              <a:rPr lang="en-US" sz="2400" dirty="0"/>
              <a:t>Brake Pedal Travel</a:t>
            </a:r>
          </a:p>
          <a:p>
            <a:pPr lvl="1"/>
            <a:r>
              <a:rPr lang="en-US" sz="2400" dirty="0"/>
              <a:t>Measure and record the distance from the brake pedal to the lower rim of the steering wheel.</a:t>
            </a:r>
          </a:p>
          <a:p>
            <a:pPr lvl="1"/>
            <a:r>
              <a:rPr lang="en-US" sz="2400" dirty="0"/>
              <a:t>While holding the pedal with 100 pounds of force, measure and record the distance from the pedal to the lower rim of the steering wheel.</a:t>
            </a:r>
          </a:p>
          <a:p>
            <a:pPr lvl="1"/>
            <a:r>
              <a:rPr lang="en-US" sz="2400" dirty="0"/>
              <a:t>Subtract the applied measurement from the unapplied measurement to get the total travel.</a:t>
            </a:r>
          </a:p>
          <a:p>
            <a:pPr lvl="1"/>
            <a:r>
              <a:rPr lang="en-US" sz="2400" dirty="0"/>
              <a:t>Compare the pedal travel with the specification found in service information.</a:t>
            </a:r>
          </a:p>
        </p:txBody>
      </p:sp>
    </p:spTree>
    <p:extLst>
      <p:ext uri="{BB962C8B-B14F-4D97-AF65-F5344CB8AC3E}">
        <p14:creationId xmlns:p14="http://schemas.microsoft.com/office/powerpoint/2010/main" val="3236718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646331"/>
          </a:xfrm>
        </p:spPr>
        <p:txBody>
          <a:bodyPr>
            <a:spAutoFit/>
          </a:bodyPr>
          <a:lstStyle/>
          <a:p>
            <a:r>
              <a:rPr lang="en-US" dirty="0"/>
              <a:t>Diagnosing Master Cylinders </a:t>
            </a:r>
            <a:r>
              <a:rPr lang="en-US" sz="2800" dirty="0"/>
              <a:t>(4 of 4)</a:t>
            </a:r>
            <a:endParaRPr lang="en-US" sz="2000" dirty="0"/>
          </a:p>
        </p:txBody>
      </p:sp>
      <p:sp>
        <p:nvSpPr>
          <p:cNvPr id="4" name="Content Placeholder 3"/>
          <p:cNvSpPr>
            <a:spLocks noGrp="1"/>
          </p:cNvSpPr>
          <p:nvPr>
            <p:ph idx="4294967295"/>
          </p:nvPr>
        </p:nvSpPr>
        <p:spPr>
          <a:xfrm>
            <a:off x="457200" y="1000800"/>
            <a:ext cx="8229600" cy="1800493"/>
          </a:xfrm>
          <a:prstGeom prst="rect">
            <a:avLst/>
          </a:prstGeom>
        </p:spPr>
        <p:txBody>
          <a:bodyPr>
            <a:spAutoFit/>
          </a:bodyPr>
          <a:lstStyle/>
          <a:p>
            <a:r>
              <a:rPr lang="en-US" sz="2400" dirty="0"/>
              <a:t>Master Cylinder Symptoms</a:t>
            </a:r>
          </a:p>
          <a:p>
            <a:pPr lvl="1"/>
            <a:r>
              <a:rPr lang="en-US" sz="2400" dirty="0"/>
              <a:t>Spongy brake pedal</a:t>
            </a:r>
          </a:p>
          <a:p>
            <a:pPr lvl="1"/>
            <a:r>
              <a:rPr lang="en-US" sz="2400" dirty="0"/>
              <a:t>Lower than normal brake pedal</a:t>
            </a:r>
          </a:p>
          <a:p>
            <a:pPr lvl="1"/>
            <a:r>
              <a:rPr lang="en-US" sz="2400" dirty="0"/>
              <a:t>Sinking brake pedal</a:t>
            </a:r>
          </a:p>
        </p:txBody>
      </p:sp>
    </p:spTree>
    <p:extLst>
      <p:ext uri="{BB962C8B-B14F-4D97-AF65-F5344CB8AC3E}">
        <p14:creationId xmlns:p14="http://schemas.microsoft.com/office/powerpoint/2010/main" val="34907933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95.23 Pedal Height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35727" y="990600"/>
            <a:ext cx="4351074" cy="51251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416320"/>
          </a:xfrm>
        </p:spPr>
        <p:txBody>
          <a:bodyPr/>
          <a:lstStyle/>
          <a:p>
            <a:r>
              <a:rPr lang="en-US" sz="2400" dirty="0"/>
              <a:t>Pedal height is usually measured from the floor to the top of the brake pedal. Always follow the manufacturer’s recommended procedures and measurements</a:t>
            </a:r>
          </a:p>
        </p:txBody>
      </p:sp>
    </p:spTree>
    <p:extLst>
      <p:ext uri="{BB962C8B-B14F-4D97-AF65-F5344CB8AC3E}">
        <p14:creationId xmlns:p14="http://schemas.microsoft.com/office/powerpoint/2010/main" val="25275933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95.24 Brake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30994" y="990599"/>
            <a:ext cx="4017706" cy="52033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046988"/>
          </a:xfrm>
        </p:spPr>
        <p:txBody>
          <a:bodyPr/>
          <a:lstStyle/>
          <a:p>
            <a:r>
              <a:rPr lang="en-US" sz="2400" dirty="0"/>
              <a:t>Brake pedal free play is the distance between the brake pedal fully released and the position of the brake pedal when braking resistance is felt</a:t>
            </a:r>
          </a:p>
        </p:txBody>
      </p:sp>
    </p:spTree>
    <p:extLst>
      <p:ext uri="{BB962C8B-B14F-4D97-AF65-F5344CB8AC3E}">
        <p14:creationId xmlns:p14="http://schemas.microsoft.com/office/powerpoint/2010/main" val="33146281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95.25 Brake Pedal Height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5" y="990600"/>
            <a:ext cx="4942854" cy="42414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938992"/>
          </a:xfrm>
        </p:spPr>
        <p:txBody>
          <a:bodyPr/>
          <a:lstStyle/>
          <a:p>
            <a:r>
              <a:rPr lang="en-US" sz="2400" dirty="0"/>
              <a:t>Measure the unapplied distance between the brake pedal and the steering wheel</a:t>
            </a:r>
          </a:p>
        </p:txBody>
      </p:sp>
    </p:spTree>
    <p:extLst>
      <p:ext uri="{BB962C8B-B14F-4D97-AF65-F5344CB8AC3E}">
        <p14:creationId xmlns:p14="http://schemas.microsoft.com/office/powerpoint/2010/main" val="2445996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95.26 Pedal Height Adjust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76180" y="990600"/>
            <a:ext cx="5072520" cy="45670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200329"/>
          </a:xfrm>
        </p:spPr>
        <p:txBody>
          <a:bodyPr/>
          <a:lstStyle/>
          <a:p>
            <a:r>
              <a:rPr lang="en-US" sz="2400" dirty="0"/>
              <a:t>Apply the brakes and measure the distance again</a:t>
            </a:r>
          </a:p>
        </p:txBody>
      </p:sp>
    </p:spTree>
    <p:extLst>
      <p:ext uri="{BB962C8B-B14F-4D97-AF65-F5344CB8AC3E}">
        <p14:creationId xmlns:p14="http://schemas.microsoft.com/office/powerpoint/2010/main" val="38505165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Brake Pedal Travel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rake_pedal_travel">
            <a:hlinkClick r:id="" action="ppaction://media"/>
            <a:extLst>
              <a:ext uri="{FF2B5EF4-FFF2-40B4-BE49-F238E27FC236}">
                <a16:creationId xmlns:a16="http://schemas.microsoft.com/office/drawing/2014/main" id="{8FF9EAFA-8BDD-D61F-EC35-7C73AE4ABD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87175"/>
            <a:ext cx="8991600" cy="5057775"/>
          </a:xfrm>
          <a:prstGeom prst="rect">
            <a:avLst/>
          </a:prstGeom>
        </p:spPr>
      </p:pic>
    </p:spTree>
    <p:extLst>
      <p:ext uri="{BB962C8B-B14F-4D97-AF65-F5344CB8AC3E}">
        <p14:creationId xmlns:p14="http://schemas.microsoft.com/office/powerpoint/2010/main" val="142265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Brake Pedal Force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rake_pedal_force">
            <a:hlinkClick r:id="" action="ppaction://media"/>
            <a:extLst>
              <a:ext uri="{FF2B5EF4-FFF2-40B4-BE49-F238E27FC236}">
                <a16:creationId xmlns:a16="http://schemas.microsoft.com/office/drawing/2014/main" id="{53333383-2DFC-D51A-F49B-2F0DA859DB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71092"/>
            <a:ext cx="8984012" cy="5053507"/>
          </a:xfrm>
          <a:prstGeom prst="rect">
            <a:avLst/>
          </a:prstGeom>
        </p:spPr>
      </p:pic>
    </p:spTree>
    <p:extLst>
      <p:ext uri="{BB962C8B-B14F-4D97-AF65-F5344CB8AC3E}">
        <p14:creationId xmlns:p14="http://schemas.microsoft.com/office/powerpoint/2010/main" val="305369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93.27 Bleeding Master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16646" y="990600"/>
            <a:ext cx="4778092" cy="330826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5324535"/>
          </a:xfrm>
        </p:spPr>
        <p:txBody>
          <a:bodyPr/>
          <a:lstStyle/>
          <a:p>
            <a:r>
              <a:rPr lang="en-US" sz="2000" dirty="0"/>
              <a:t>Bleeding a master cylinder before installing it on the vehicle. The master cylinder is clamped into a bench vise while using a rounded end of a dowel rod to push on the pushrod end with bleeder tubes down into the brake fluid. Master cylinders should be clamped on the mounting flange, as shown, to prevent distorting the master cylinder bore</a:t>
            </a:r>
          </a:p>
        </p:txBody>
      </p:sp>
    </p:spTree>
    <p:extLst>
      <p:ext uri="{BB962C8B-B14F-4D97-AF65-F5344CB8AC3E}">
        <p14:creationId xmlns:p14="http://schemas.microsoft.com/office/powerpoint/2010/main" val="1551502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95.2 Liquids Not Compressed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52603" y="990600"/>
            <a:ext cx="4896097" cy="52008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88673" cy="3046988"/>
          </a:xfrm>
        </p:spPr>
        <p:txBody>
          <a:bodyPr/>
          <a:lstStyle/>
          <a:p>
            <a:r>
              <a:rPr lang="en-US" sz="2400" dirty="0"/>
              <a:t>Because liquids cannot be compressed, they are able to transmit motion in a closed system</a:t>
            </a:r>
          </a:p>
        </p:txBody>
      </p:sp>
    </p:spTree>
    <p:extLst>
      <p:ext uri="{BB962C8B-B14F-4D97-AF65-F5344CB8AC3E}">
        <p14:creationId xmlns:p14="http://schemas.microsoft.com/office/powerpoint/2010/main" val="2517148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95.28 Install Master Cylinder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3226" y="1027946"/>
            <a:ext cx="5001512" cy="41038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3042" cy="3023260"/>
          </a:xfrm>
        </p:spPr>
        <p:txBody>
          <a:bodyPr/>
          <a:lstStyle/>
          <a:p>
            <a:r>
              <a:rPr lang="en-US" sz="2400" dirty="0"/>
              <a:t>Installing a master cylinder. Always tighten the retaining fasteners and brake lines to factory specifications</a:t>
            </a:r>
          </a:p>
        </p:txBody>
      </p:sp>
    </p:spTree>
    <p:extLst>
      <p:ext uri="{BB962C8B-B14F-4D97-AF65-F5344CB8AC3E}">
        <p14:creationId xmlns:p14="http://schemas.microsoft.com/office/powerpoint/2010/main" val="16428672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95.29 RED Warning Lamp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70712" y="990600"/>
            <a:ext cx="5524026" cy="41633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84912" cy="830997"/>
          </a:xfrm>
        </p:spPr>
        <p:txBody>
          <a:bodyPr/>
          <a:lstStyle/>
          <a:p>
            <a:r>
              <a:rPr lang="en-US" sz="2400" dirty="0"/>
              <a:t>A red brake warning lamp.</a:t>
            </a:r>
          </a:p>
        </p:txBody>
      </p:sp>
    </p:spTree>
    <p:extLst>
      <p:ext uri="{BB962C8B-B14F-4D97-AF65-F5344CB8AC3E}">
        <p14:creationId xmlns:p14="http://schemas.microsoft.com/office/powerpoint/2010/main" val="36395331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95.30 Hydraulic Leaks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90280" y="990600"/>
            <a:ext cx="4710649" cy="41157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90600"/>
            <a:ext cx="3304309" cy="5262979"/>
          </a:xfrm>
        </p:spPr>
        <p:txBody>
          <a:bodyPr/>
          <a:lstStyle/>
          <a:p>
            <a:r>
              <a:rPr lang="en-US" sz="2400" dirty="0"/>
              <a:t>A leak in hydraulic system causes unequal pressures between the two different brake circuits. This difference in pressures causes plunger inside the pressure- differential switch to move, which completes electrical circuit for red brake warning lamp.</a:t>
            </a:r>
          </a:p>
        </p:txBody>
      </p:sp>
    </p:spTree>
    <p:extLst>
      <p:ext uri="{BB962C8B-B14F-4D97-AF65-F5344CB8AC3E}">
        <p14:creationId xmlns:p14="http://schemas.microsoft.com/office/powerpoint/2010/main" val="19430816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95.31 Level Switch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4" y="990599"/>
            <a:ext cx="4901010" cy="51002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762021"/>
          </a:xfrm>
        </p:spPr>
        <p:txBody>
          <a:bodyPr/>
          <a:lstStyle/>
          <a:p>
            <a:r>
              <a:rPr lang="en-US" sz="2400" dirty="0"/>
              <a:t>A movable contact brake fluid level switch.</a:t>
            </a:r>
          </a:p>
          <a:p>
            <a:endParaRPr lang="en-US" sz="2400" dirty="0"/>
          </a:p>
        </p:txBody>
      </p:sp>
    </p:spTree>
    <p:extLst>
      <p:ext uri="{BB962C8B-B14F-4D97-AF65-F5344CB8AC3E}">
        <p14:creationId xmlns:p14="http://schemas.microsoft.com/office/powerpoint/2010/main" val="5776124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95.32 Magnetic Level Switch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72592" y="990599"/>
            <a:ext cx="5322146" cy="38928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20538" cy="1491343"/>
          </a:xfrm>
        </p:spPr>
        <p:txBody>
          <a:bodyPr/>
          <a:lstStyle/>
          <a:p>
            <a:r>
              <a:rPr lang="en-US" sz="2400" dirty="0"/>
              <a:t>A magnetic brake fluid level switch.</a:t>
            </a:r>
          </a:p>
        </p:txBody>
      </p:sp>
    </p:spTree>
    <p:extLst>
      <p:ext uri="{BB962C8B-B14F-4D97-AF65-F5344CB8AC3E}">
        <p14:creationId xmlns:p14="http://schemas.microsoft.com/office/powerpoint/2010/main" val="2032676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95.33 Wiring Diagram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33901" y="990600"/>
            <a:ext cx="2904554" cy="53238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799" y="990600"/>
            <a:ext cx="4396840" cy="4893647"/>
          </a:xfrm>
        </p:spPr>
        <p:txBody>
          <a:bodyPr/>
          <a:lstStyle/>
          <a:p>
            <a:r>
              <a:rPr lang="en-US" sz="2400" dirty="0"/>
              <a:t>A wiring diagram of a typical red brake warning light circuit showing that the park brake switch is an input to the body control module (BCM) and the brake fluid level switch is an input directly to the instrument panel cluster (IPC). The command to turn on the red brake warning light is sent from the BCM to the IPC through the data lines, shown by the two parallel arrows. </a:t>
            </a:r>
          </a:p>
        </p:txBody>
      </p:sp>
    </p:spTree>
    <p:extLst>
      <p:ext uri="{BB962C8B-B14F-4D97-AF65-F5344CB8AC3E}">
        <p14:creationId xmlns:p14="http://schemas.microsoft.com/office/powerpoint/2010/main" val="2038980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95.34 Proportioning Valves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8348" y="990600"/>
            <a:ext cx="4926390" cy="39125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81795" cy="3272642"/>
          </a:xfrm>
        </p:spPr>
        <p:txBody>
          <a:bodyPr/>
          <a:lstStyle/>
          <a:p>
            <a:r>
              <a:rPr lang="en-US" sz="2400" dirty="0"/>
              <a:t>Some proportioning valves are mounted directly to the master cylinder in the outlet to the rear brakes.</a:t>
            </a:r>
          </a:p>
        </p:txBody>
      </p:sp>
    </p:spTree>
    <p:extLst>
      <p:ext uri="{BB962C8B-B14F-4D97-AF65-F5344CB8AC3E}">
        <p14:creationId xmlns:p14="http://schemas.microsoft.com/office/powerpoint/2010/main" val="3763442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Proportioning Valve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roportioning_valve">
            <a:hlinkClick r:id="" action="ppaction://media"/>
            <a:extLst>
              <a:ext uri="{FF2B5EF4-FFF2-40B4-BE49-F238E27FC236}">
                <a16:creationId xmlns:a16="http://schemas.microsoft.com/office/drawing/2014/main" id="{6226042E-377B-F439-D1E9-7065116C4C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661" y="1153345"/>
            <a:ext cx="8842414" cy="4973858"/>
          </a:xfrm>
          <a:prstGeom prst="rect">
            <a:avLst/>
          </a:prstGeom>
        </p:spPr>
      </p:pic>
    </p:spTree>
    <p:extLst>
      <p:ext uri="{BB962C8B-B14F-4D97-AF65-F5344CB8AC3E}">
        <p14:creationId xmlns:p14="http://schemas.microsoft.com/office/powerpoint/2010/main" val="319127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95.35 Pressure Relationship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4" y="990599"/>
            <a:ext cx="4754643" cy="446401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099" y="990600"/>
            <a:ext cx="3048495" cy="4093428"/>
          </a:xfrm>
        </p:spPr>
        <p:txBody>
          <a:bodyPr/>
          <a:lstStyle/>
          <a:p>
            <a:r>
              <a:rPr lang="en-US" sz="2000" dirty="0"/>
              <a:t>Typical proportioning valve pressure relationship. Note that, at low pressures, the pressure is the same to the rear brakes as is applied to the front brakes. After split point, only a percentage (called the slope) of the master cylinder pressure is applied to the rear brakes.</a:t>
            </a:r>
          </a:p>
        </p:txBody>
      </p:sp>
    </p:spTree>
    <p:extLst>
      <p:ext uri="{BB962C8B-B14F-4D97-AF65-F5344CB8AC3E}">
        <p14:creationId xmlns:p14="http://schemas.microsoft.com/office/powerpoint/2010/main" val="25184357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95.36 Proportioning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23306" y="990600"/>
            <a:ext cx="7209288" cy="37595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23306" y="4927040"/>
            <a:ext cx="6724403" cy="830997"/>
          </a:xfrm>
        </p:spPr>
        <p:txBody>
          <a:bodyPr/>
          <a:lstStyle/>
          <a:p>
            <a:r>
              <a:rPr lang="en-US" sz="2400" dirty="0"/>
              <a:t>These two proportioning valves are found under the vehicle on this Dodge minivan.</a:t>
            </a:r>
          </a:p>
        </p:txBody>
      </p:sp>
    </p:spTree>
    <p:extLst>
      <p:ext uri="{BB962C8B-B14F-4D97-AF65-F5344CB8AC3E}">
        <p14:creationId xmlns:p14="http://schemas.microsoft.com/office/powerpoint/2010/main" val="322388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95.3 Free of Air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0979" y="990600"/>
            <a:ext cx="4887721" cy="50658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799" y="990600"/>
            <a:ext cx="2793671" cy="5262979"/>
          </a:xfrm>
        </p:spPr>
        <p:txBody>
          <a:bodyPr/>
          <a:lstStyle/>
          <a:p>
            <a:r>
              <a:rPr lang="en-US" sz="2400" dirty="0"/>
              <a:t>Hydraulic system must be free of air to operate properly. If air is in the system, the air is compressed when the brake pedal is depressed and the brake fluid does not transmit the force to the wheel brakes.</a:t>
            </a:r>
          </a:p>
        </p:txBody>
      </p:sp>
    </p:spTree>
    <p:extLst>
      <p:ext uri="{BB962C8B-B14F-4D97-AF65-F5344CB8AC3E}">
        <p14:creationId xmlns:p14="http://schemas.microsoft.com/office/powerpoint/2010/main" val="41442021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95.37 Diagonal Split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4" y="1010035"/>
            <a:ext cx="4989616" cy="37032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81795" cy="3416320"/>
          </a:xfrm>
        </p:spPr>
        <p:txBody>
          <a:bodyPr/>
          <a:lstStyle/>
          <a:p>
            <a:r>
              <a:rPr lang="en-US" sz="2400" dirty="0"/>
              <a:t>A vehicle with a diagonal split braking system often uses a one-piece proportioning valve with two pistons, one for each rear wheel.</a:t>
            </a:r>
          </a:p>
        </p:txBody>
      </p:sp>
    </p:spTree>
    <p:extLst>
      <p:ext uri="{BB962C8B-B14F-4D97-AF65-F5344CB8AC3E}">
        <p14:creationId xmlns:p14="http://schemas.microsoft.com/office/powerpoint/2010/main" val="38524625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95.38 Height Sensing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72529" y="990600"/>
            <a:ext cx="5022209" cy="33792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14103" y="990600"/>
            <a:ext cx="3011384" cy="5262979"/>
          </a:xfrm>
        </p:spPr>
        <p:txBody>
          <a:bodyPr/>
          <a:lstStyle/>
          <a:p>
            <a:r>
              <a:rPr lang="en-US" sz="2400" dirty="0"/>
              <a:t>A height-sensing proportioning valve provides the vehicle with variable brake balance. The valve allows higher pressure to be applied to the rear brakes when the vehicle is heavily loaded and less pressure when the vehicle is lightly loaded.</a:t>
            </a:r>
          </a:p>
        </p:txBody>
      </p:sp>
    </p:spTree>
    <p:extLst>
      <p:ext uri="{BB962C8B-B14F-4D97-AF65-F5344CB8AC3E}">
        <p14:creationId xmlns:p14="http://schemas.microsoft.com/office/powerpoint/2010/main" val="4617096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95.39 Stepped Cam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5725" y="990600"/>
            <a:ext cx="4850100" cy="44555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599"/>
            <a:ext cx="2663042" cy="2405743"/>
          </a:xfrm>
        </p:spPr>
        <p:txBody>
          <a:bodyPr/>
          <a:lstStyle/>
          <a:p>
            <a:r>
              <a:rPr lang="en-US" sz="2400" dirty="0"/>
              <a:t>A stepped cam is used to alter the split point of this height-sensing proportioning valve.</a:t>
            </a:r>
          </a:p>
        </p:txBody>
      </p:sp>
    </p:spTree>
    <p:extLst>
      <p:ext uri="{BB962C8B-B14F-4D97-AF65-F5344CB8AC3E}">
        <p14:creationId xmlns:p14="http://schemas.microsoft.com/office/powerpoint/2010/main" val="22853323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95.40 ABS Module Control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81351" y="990600"/>
            <a:ext cx="4967349" cy="47097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3296" y="990600"/>
            <a:ext cx="3011384" cy="2677656"/>
          </a:xfrm>
        </p:spPr>
        <p:txBody>
          <a:bodyPr/>
          <a:lstStyle/>
          <a:p>
            <a:r>
              <a:rPr lang="en-US" sz="2400" dirty="0"/>
              <a:t>ABS control module performs the functions of the metering and proportioning valves on most ABS-equipped vehicles.</a:t>
            </a:r>
          </a:p>
        </p:txBody>
      </p:sp>
    </p:spTree>
    <p:extLst>
      <p:ext uri="{BB962C8B-B14F-4D97-AF65-F5344CB8AC3E}">
        <p14:creationId xmlns:p14="http://schemas.microsoft.com/office/powerpoint/2010/main" val="8158975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ABS Modulator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bs_modulator">
            <a:hlinkClick r:id="" action="ppaction://media"/>
            <a:extLst>
              <a:ext uri="{FF2B5EF4-FFF2-40B4-BE49-F238E27FC236}">
                <a16:creationId xmlns:a16="http://schemas.microsoft.com/office/drawing/2014/main" id="{DBA3962E-60B7-A398-54A3-84DC592703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87175"/>
            <a:ext cx="8991600" cy="5057775"/>
          </a:xfrm>
          <a:prstGeom prst="rect">
            <a:avLst/>
          </a:prstGeom>
        </p:spPr>
      </p:pic>
    </p:spTree>
    <p:extLst>
      <p:ext uri="{BB962C8B-B14F-4D97-AF65-F5344CB8AC3E}">
        <p14:creationId xmlns:p14="http://schemas.microsoft.com/office/powerpoint/2010/main" val="108019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ABS Modulator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BS_Modulator_Normal_Stop">
            <a:hlinkClick r:id="" action="ppaction://media"/>
            <a:extLst>
              <a:ext uri="{FF2B5EF4-FFF2-40B4-BE49-F238E27FC236}">
                <a16:creationId xmlns:a16="http://schemas.microsoft.com/office/drawing/2014/main" id="{7D4B3FC7-0A82-355C-E192-1685AC6C8E5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44313"/>
            <a:ext cx="9067800" cy="5100638"/>
          </a:xfrm>
          <a:prstGeom prst="rect">
            <a:avLst/>
          </a:prstGeom>
        </p:spPr>
      </p:pic>
    </p:spTree>
    <p:extLst>
      <p:ext uri="{BB962C8B-B14F-4D97-AF65-F5344CB8AC3E}">
        <p14:creationId xmlns:p14="http://schemas.microsoft.com/office/powerpoint/2010/main" val="355155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95.41 Metering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79405" y="978724"/>
            <a:ext cx="6308990" cy="36289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799" y="5051079"/>
            <a:ext cx="7496299" cy="830997"/>
          </a:xfrm>
        </p:spPr>
        <p:txBody>
          <a:bodyPr/>
          <a:lstStyle/>
          <a:p>
            <a:r>
              <a:rPr lang="en-US" sz="2400" dirty="0"/>
              <a:t>The metering valve may be a separate component or part of the combination valve.</a:t>
            </a:r>
          </a:p>
        </p:txBody>
      </p:sp>
    </p:spTree>
    <p:extLst>
      <p:ext uri="{BB962C8B-B14F-4D97-AF65-F5344CB8AC3E}">
        <p14:creationId xmlns:p14="http://schemas.microsoft.com/office/powerpoint/2010/main" val="40500678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Metering Valve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tering_valve">
            <a:hlinkClick r:id="" action="ppaction://media"/>
            <a:extLst>
              <a:ext uri="{FF2B5EF4-FFF2-40B4-BE49-F238E27FC236}">
                <a16:creationId xmlns:a16="http://schemas.microsoft.com/office/drawing/2014/main" id="{FE54C85D-C28E-256A-B20A-13A809A916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71092"/>
            <a:ext cx="8950146" cy="5034457"/>
          </a:xfrm>
          <a:prstGeom prst="rect">
            <a:avLst/>
          </a:prstGeom>
        </p:spPr>
      </p:pic>
    </p:spTree>
    <p:extLst>
      <p:ext uri="{BB962C8B-B14F-4D97-AF65-F5344CB8AC3E}">
        <p14:creationId xmlns:p14="http://schemas.microsoft.com/office/powerpoint/2010/main" val="185884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95.42 Combination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3839" y="990600"/>
            <a:ext cx="5394861" cy="389336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3296" y="990600"/>
            <a:ext cx="2532413" cy="3785652"/>
          </a:xfrm>
        </p:spPr>
        <p:txBody>
          <a:bodyPr/>
          <a:lstStyle/>
          <a:p>
            <a:r>
              <a:rPr lang="en-US" sz="2400" dirty="0"/>
              <a:t>This combination valve contains the pressure differential valve, the metering valve, and the proportioning valve.</a:t>
            </a:r>
          </a:p>
        </p:txBody>
      </p:sp>
    </p:spTree>
    <p:extLst>
      <p:ext uri="{BB962C8B-B14F-4D97-AF65-F5344CB8AC3E}">
        <p14:creationId xmlns:p14="http://schemas.microsoft.com/office/powerpoint/2010/main" val="18858987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95.43 Combination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4" y="1025876"/>
            <a:ext cx="4997554" cy="38114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099" y="990600"/>
            <a:ext cx="3107871" cy="6370975"/>
          </a:xfrm>
        </p:spPr>
        <p:txBody>
          <a:bodyPr/>
          <a:lstStyle/>
          <a:p>
            <a:r>
              <a:rPr lang="en-US" sz="2400" dirty="0"/>
              <a:t>Combination valve containing metering, pressure-differential (warning switch), and proportioning valves all in one unit. This style is often called a “pistol grip” design because the proportioning valve section resembles grip section of a handgun.</a:t>
            </a:r>
          </a:p>
        </p:txBody>
      </p:sp>
    </p:spTree>
    <p:extLst>
      <p:ext uri="{BB962C8B-B14F-4D97-AF65-F5344CB8AC3E}">
        <p14:creationId xmlns:p14="http://schemas.microsoft.com/office/powerpoint/2010/main" val="549687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2727"/>
            <a:ext cx="8229600" cy="646331"/>
          </a:xfrm>
        </p:spPr>
        <p:txBody>
          <a:bodyPr>
            <a:spAutoFit/>
          </a:bodyPr>
          <a:lstStyle/>
          <a:p>
            <a:r>
              <a:rPr lang="en-US" dirty="0"/>
              <a:t>Pascal’s Law </a:t>
            </a:r>
            <a:r>
              <a:rPr lang="en-US" sz="2800" dirty="0"/>
              <a:t>(1 of 4)</a:t>
            </a:r>
            <a:endParaRPr lang="en-US" dirty="0"/>
          </a:p>
        </p:txBody>
      </p:sp>
      <p:sp>
        <p:nvSpPr>
          <p:cNvPr id="4" name="Content Placeholder 3"/>
          <p:cNvSpPr>
            <a:spLocks noGrp="1"/>
          </p:cNvSpPr>
          <p:nvPr>
            <p:ph idx="4294967295"/>
          </p:nvPr>
        </p:nvSpPr>
        <p:spPr>
          <a:xfrm>
            <a:off x="419100" y="995918"/>
            <a:ext cx="8229600" cy="4809009"/>
          </a:xfrm>
          <a:prstGeom prst="rect">
            <a:avLst/>
          </a:prstGeom>
        </p:spPr>
        <p:txBody>
          <a:bodyPr>
            <a:spAutoFit/>
          </a:bodyPr>
          <a:lstStyle/>
          <a:p>
            <a:r>
              <a:rPr lang="en-US" sz="2400" dirty="0"/>
              <a:t>When force is applied to a liquid confined in a container or an enclosure, pressure is transmitted equally and undiminished in every direction.</a:t>
            </a:r>
          </a:p>
          <a:p>
            <a:r>
              <a:rPr lang="en-US" sz="2400" dirty="0"/>
              <a:t>Example of Pascal’s Law</a:t>
            </a:r>
          </a:p>
          <a:p>
            <a:pPr lvl="1"/>
            <a:r>
              <a:rPr lang="en-US" sz="2400" dirty="0"/>
              <a:t>F = P × A (force is equal to pressure multiplied by area)</a:t>
            </a:r>
          </a:p>
          <a:p>
            <a:pPr lvl="1"/>
            <a:r>
              <a:rPr lang="en-US" sz="2400" dirty="0"/>
              <a:t>P = F ÷ A (pressure is equal to force divided by area)</a:t>
            </a:r>
          </a:p>
          <a:p>
            <a:pPr lvl="1"/>
            <a:r>
              <a:rPr lang="en-US" sz="2400" dirty="0"/>
              <a:t>A = F ÷ P (area is equal to force divided by pressure) where capital letters mean:</a:t>
            </a:r>
          </a:p>
          <a:p>
            <a:pPr lvl="1"/>
            <a:r>
              <a:rPr lang="en-US" sz="2400" dirty="0"/>
              <a:t>F = force (lb) (Newton)</a:t>
            </a:r>
          </a:p>
          <a:p>
            <a:pPr lvl="1"/>
            <a:r>
              <a:rPr lang="en-US" sz="2400" dirty="0"/>
              <a:t>P = pressure in lb per sq. in. (kilo Pascals [kPa])</a:t>
            </a:r>
          </a:p>
          <a:p>
            <a:pPr lvl="1"/>
            <a:r>
              <a:rPr lang="en-US" sz="2400" dirty="0"/>
              <a:t>A = area in sq. in. (cm2)</a:t>
            </a:r>
          </a:p>
        </p:txBody>
      </p:sp>
    </p:spTree>
    <p:extLst>
      <p:ext uri="{BB962C8B-B14F-4D97-AF65-F5344CB8AC3E}">
        <p14:creationId xmlns:p14="http://schemas.microsoft.com/office/powerpoint/2010/main" val="34887513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Brake Combination Valve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rake_Combination_Valve">
            <a:hlinkClick r:id="" action="ppaction://media"/>
            <a:extLst>
              <a:ext uri="{FF2B5EF4-FFF2-40B4-BE49-F238E27FC236}">
                <a16:creationId xmlns:a16="http://schemas.microsoft.com/office/drawing/2014/main" id="{8DCEC149-B1D0-B65F-8276-4D59EBD6AE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8872" y="1057274"/>
            <a:ext cx="9015127" cy="5071009"/>
          </a:xfrm>
          <a:prstGeom prst="rect">
            <a:avLst/>
          </a:prstGeom>
        </p:spPr>
      </p:pic>
    </p:spTree>
    <p:extLst>
      <p:ext uri="{BB962C8B-B14F-4D97-AF65-F5344CB8AC3E}">
        <p14:creationId xmlns:p14="http://schemas.microsoft.com/office/powerpoint/2010/main" val="156013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95.44 Two-function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70765" y="990599"/>
            <a:ext cx="3577936" cy="514579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830997"/>
          </a:xfrm>
        </p:spPr>
        <p:txBody>
          <a:bodyPr/>
          <a:lstStyle/>
          <a:p>
            <a:r>
              <a:rPr lang="en-US" sz="2400" dirty="0"/>
              <a:t>Typical two-function combination valves.</a:t>
            </a:r>
          </a:p>
        </p:txBody>
      </p:sp>
    </p:spTree>
    <p:extLst>
      <p:ext uri="{BB962C8B-B14F-4D97-AF65-F5344CB8AC3E}">
        <p14:creationId xmlns:p14="http://schemas.microsoft.com/office/powerpoint/2010/main" val="16403592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95.45 BPP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7610" y="990599"/>
            <a:ext cx="4611090" cy="508079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3295" y="971796"/>
            <a:ext cx="3138055" cy="2677656"/>
          </a:xfrm>
        </p:spPr>
        <p:txBody>
          <a:bodyPr/>
          <a:lstStyle/>
          <a:p>
            <a:r>
              <a:rPr lang="en-US" sz="2400" dirty="0"/>
              <a:t>The brake pedal position (BPP) sensor (switch) and arm mounts to the brake pedal, under the dash.</a:t>
            </a:r>
          </a:p>
        </p:txBody>
      </p:sp>
    </p:spTree>
    <p:extLst>
      <p:ext uri="{BB962C8B-B14F-4D97-AF65-F5344CB8AC3E}">
        <p14:creationId xmlns:p14="http://schemas.microsoft.com/office/powerpoint/2010/main" val="16056162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95.46 DMM BPP Test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4" y="1029911"/>
            <a:ext cx="4997554" cy="40961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61161" cy="2677656"/>
          </a:xfrm>
        </p:spPr>
        <p:txBody>
          <a:bodyPr/>
          <a:lstStyle/>
          <a:p>
            <a:r>
              <a:rPr lang="en-US" sz="2400" dirty="0"/>
              <a:t>With the plunger pressed in (pedal up), the meter should show an open circuit (switch open).</a:t>
            </a:r>
          </a:p>
        </p:txBody>
      </p:sp>
    </p:spTree>
    <p:extLst>
      <p:ext uri="{BB962C8B-B14F-4D97-AF65-F5344CB8AC3E}">
        <p14:creationId xmlns:p14="http://schemas.microsoft.com/office/powerpoint/2010/main" val="32725951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95.47 DMM Switch Test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4289" y="1029910"/>
            <a:ext cx="5060449" cy="41477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099" y="990600"/>
            <a:ext cx="2620983" cy="3785652"/>
          </a:xfrm>
        </p:spPr>
        <p:txBody>
          <a:bodyPr/>
          <a:lstStyle/>
          <a:p>
            <a:r>
              <a:rPr lang="en-US" sz="2400" dirty="0"/>
              <a:t>With the plunger released (pedal down), the switch should show very low resistance (switch closed).</a:t>
            </a:r>
          </a:p>
        </p:txBody>
      </p:sp>
    </p:spTree>
    <p:extLst>
      <p:ext uri="{BB962C8B-B14F-4D97-AF65-F5344CB8AC3E}">
        <p14:creationId xmlns:p14="http://schemas.microsoft.com/office/powerpoint/2010/main" val="369287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9100"/>
            <a:ext cx="8229600" cy="646331"/>
          </a:xfrm>
        </p:spPr>
        <p:txBody>
          <a:bodyPr>
            <a:spAutoFit/>
          </a:bodyPr>
          <a:lstStyle/>
          <a:p>
            <a:r>
              <a:rPr lang="en-US" dirty="0"/>
              <a:t>Question 3: ?</a:t>
            </a:r>
          </a:p>
        </p:txBody>
      </p:sp>
      <p:sp>
        <p:nvSpPr>
          <p:cNvPr id="4" name="Content Placeholder 3"/>
          <p:cNvSpPr>
            <a:spLocks noGrp="1"/>
          </p:cNvSpPr>
          <p:nvPr>
            <p:ph idx="4294967295"/>
          </p:nvPr>
        </p:nvSpPr>
        <p:spPr>
          <a:xfrm>
            <a:off x="457200" y="997526"/>
            <a:ext cx="8229600" cy="461665"/>
          </a:xfrm>
          <a:prstGeom prst="rect">
            <a:avLst/>
          </a:prstGeom>
        </p:spPr>
        <p:txBody>
          <a:bodyPr>
            <a:spAutoFit/>
          </a:bodyPr>
          <a:lstStyle/>
          <a:p>
            <a:pPr marL="0" indent="0">
              <a:buNone/>
            </a:pPr>
            <a:r>
              <a:rPr lang="en-US" sz="2400" dirty="0"/>
              <a:t>What are the most common master cylinder fault symptoms?</a:t>
            </a:r>
          </a:p>
        </p:txBody>
      </p:sp>
    </p:spTree>
    <p:extLst>
      <p:ext uri="{BB962C8B-B14F-4D97-AF65-F5344CB8AC3E}">
        <p14:creationId xmlns:p14="http://schemas.microsoft.com/office/powerpoint/2010/main" val="3967561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9100"/>
            <a:ext cx="8229600" cy="646331"/>
          </a:xfrm>
        </p:spPr>
        <p:txBody>
          <a:bodyPr>
            <a:spAutoFit/>
          </a:bodyPr>
          <a:lstStyle/>
          <a:p>
            <a:r>
              <a:rPr lang="en-US" dirty="0"/>
              <a:t>Answer 3</a:t>
            </a:r>
          </a:p>
        </p:txBody>
      </p:sp>
      <p:sp>
        <p:nvSpPr>
          <p:cNvPr id="4" name="Content Placeholder 3"/>
          <p:cNvSpPr>
            <a:spLocks noGrp="1"/>
          </p:cNvSpPr>
          <p:nvPr>
            <p:ph idx="4294967295"/>
          </p:nvPr>
        </p:nvSpPr>
        <p:spPr>
          <a:xfrm>
            <a:off x="457200" y="997526"/>
            <a:ext cx="8229600" cy="830997"/>
          </a:xfrm>
          <a:prstGeom prst="rect">
            <a:avLst/>
          </a:prstGeom>
        </p:spPr>
        <p:txBody>
          <a:bodyPr>
            <a:spAutoFit/>
          </a:bodyPr>
          <a:lstStyle/>
          <a:p>
            <a:pPr marL="0" indent="0">
              <a:buNone/>
            </a:pPr>
            <a:r>
              <a:rPr lang="en-US" sz="2400" dirty="0"/>
              <a:t>Spongy brake pedal, lower than normal brake pedal, sinking brake pedal.</a:t>
            </a:r>
          </a:p>
        </p:txBody>
      </p:sp>
    </p:spTree>
    <p:extLst>
      <p:ext uri="{BB962C8B-B14F-4D97-AF65-F5344CB8AC3E}">
        <p14:creationId xmlns:p14="http://schemas.microsoft.com/office/powerpoint/2010/main" val="22739247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wrap="square" tIns="45720" bIns="45720">
            <a:spAutoFit/>
          </a:bodyPr>
          <a:lstStyle/>
          <a:p>
            <a:r>
              <a:rPr lang="en-US" dirty="0"/>
              <a:t>Brakes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(A5) Brakes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(A5) Brakes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912098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67359"/>
            <a:ext cx="8229600" cy="646331"/>
          </a:xfrm>
        </p:spPr>
        <p:txBody>
          <a:bodyPr/>
          <a:lstStyle/>
          <a:p>
            <a:r>
              <a:rPr lang="en-US" dirty="0"/>
              <a:t>Figure 95.4 Pascal’s Law</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79121" y="990600"/>
            <a:ext cx="4169579" cy="42582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387436" cy="4893647"/>
          </a:xfrm>
        </p:spPr>
        <p:txBody>
          <a:bodyPr/>
          <a:lstStyle/>
          <a:p>
            <a:r>
              <a:rPr lang="en-US" sz="2400" dirty="0"/>
              <a:t>1-lb force exerted on a small piston in a sealed system transfers pressure to each square inch throughout system. In this example, 1-lb force is able to lift a 100-lb weight because it is supported by a piston that is 100 times larger in area than small piston.</a:t>
            </a:r>
          </a:p>
        </p:txBody>
      </p:sp>
    </p:spTree>
    <p:extLst>
      <p:ext uri="{BB962C8B-B14F-4D97-AF65-F5344CB8AC3E}">
        <p14:creationId xmlns:p14="http://schemas.microsoft.com/office/powerpoint/2010/main" val="2093124682"/>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5735</Words>
  <Application>Microsoft Office PowerPoint</Application>
  <PresentationFormat>On-screen Show (4:3)</PresentationFormat>
  <Paragraphs>415</Paragraphs>
  <Slides>88</Slides>
  <Notes>88</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Verdana</vt:lpstr>
      <vt:lpstr>Lucida Sans Unicode</vt:lpstr>
      <vt:lpstr>Times New Roman</vt:lpstr>
      <vt:lpstr>Arial</vt:lpstr>
      <vt:lpstr>USHE</vt:lpstr>
      <vt:lpstr>Automotive Technology: Principles, Diagnosis, and Service</vt:lpstr>
      <vt:lpstr>Learning Objectives (1 of 2)</vt:lpstr>
      <vt:lpstr>Learning Objectives (2 of 2)</vt:lpstr>
      <vt:lpstr>Hydraulic Principles</vt:lpstr>
      <vt:lpstr>Figure 95.1 Hydraulic Brakes</vt:lpstr>
      <vt:lpstr>Figure 95.2 Liquids Not Compressed</vt:lpstr>
      <vt:lpstr>Figure 95.3 Free of Air</vt:lpstr>
      <vt:lpstr>Pascal’s Law (1 of 4)</vt:lpstr>
      <vt:lpstr>Figure 95.4 Pascal’s Law</vt:lpstr>
      <vt:lpstr>Figure 95.5 Force = PA</vt:lpstr>
      <vt:lpstr>Animation: Brake Pedal Force (Animation will automatically start)</vt:lpstr>
      <vt:lpstr>Frequently Asked Question: How Much Brake Fluid Is Moved When the Brake Pedal Is Depressed?   </vt:lpstr>
      <vt:lpstr>Pascal’s Law (2 of 4)</vt:lpstr>
      <vt:lpstr>Figure 95.6 Caliper Pressure</vt:lpstr>
      <vt:lpstr>Animation: Disc Brake Apply &amp; Release (Animation will automatically start)</vt:lpstr>
      <vt:lpstr>Pascal’s Law (3 of 4)</vt:lpstr>
      <vt:lpstr>Pascal’s Law (4 of 4)</vt:lpstr>
      <vt:lpstr>Animation: Pascal’s Law: Force (Animation will automatically start)</vt:lpstr>
      <vt:lpstr>Animation: Pascal’s Law: Force (Animation will automatically start)</vt:lpstr>
      <vt:lpstr>Animation: Pascal’s Law: Pressure (Animation will automatically start)</vt:lpstr>
      <vt:lpstr>Question 1: ?</vt:lpstr>
      <vt:lpstr>Answer 1</vt:lpstr>
      <vt:lpstr>Master Cylinders (1 of 7)</vt:lpstr>
      <vt:lpstr>Master Cylinders (2 of 7)</vt:lpstr>
      <vt:lpstr>Figure 95.7 See-Thru Reservoir</vt:lpstr>
      <vt:lpstr>Figure 95.8 MAX Line</vt:lpstr>
      <vt:lpstr>Figure 93.9 Clevis Pin</vt:lpstr>
      <vt:lpstr>Figure 95.10 Cutaway Master</vt:lpstr>
      <vt:lpstr>Master Cylinders (3 of 7)</vt:lpstr>
      <vt:lpstr>Master Cylinders (4 of 7)</vt:lpstr>
      <vt:lpstr>Figure 95.11 Port Names </vt:lpstr>
      <vt:lpstr>Figure 95.12 Vent Ports Open</vt:lpstr>
      <vt:lpstr>Figure 95.13 Brake Pedal Depressed</vt:lpstr>
      <vt:lpstr>Figure 95.14 Replenishing (inlet) Port</vt:lpstr>
      <vt:lpstr>Figure 95.15 Brake Pedal Released</vt:lpstr>
      <vt:lpstr>Master Cylinders (5 of 7)</vt:lpstr>
      <vt:lpstr>Master Cylinders (6 of 7)</vt:lpstr>
      <vt:lpstr>Master Cylinders (7 of 7)</vt:lpstr>
      <vt:lpstr>Figure 95.16 Front/Rear Split </vt:lpstr>
      <vt:lpstr>Figure 95.17 Primary Outlet</vt:lpstr>
      <vt:lpstr>Figure 95.18 Loss of Pressure</vt:lpstr>
      <vt:lpstr>Figure 95.19 Diagonally Split FWD</vt:lpstr>
      <vt:lpstr>Animation: Brake Hydraulic System (Animation will automatically start)</vt:lpstr>
      <vt:lpstr>Question 2: ?</vt:lpstr>
      <vt:lpstr>Answer 2</vt:lpstr>
      <vt:lpstr>Figure 95.20 Brake Pedal Depressor </vt:lpstr>
      <vt:lpstr>Diagnosing Master Cylinders (1 of 4)</vt:lpstr>
      <vt:lpstr>Figure 95.21 Booster Seepage</vt:lpstr>
      <vt:lpstr>Figure 95.22 Brake Pedal Reserve</vt:lpstr>
      <vt:lpstr>Diagnosing Master Cylinders (2 of 4)</vt:lpstr>
      <vt:lpstr>Diagnosing Master Cylinders (3 of 4)</vt:lpstr>
      <vt:lpstr>Diagnosing Master Cylinders (4 of 4)</vt:lpstr>
      <vt:lpstr>Figure 95.23 Pedal Height</vt:lpstr>
      <vt:lpstr>Figure 95.24 Brake  </vt:lpstr>
      <vt:lpstr>Figure 95.25 Brake Pedal Height</vt:lpstr>
      <vt:lpstr>Figure 95.26 Pedal Height Adjust</vt:lpstr>
      <vt:lpstr>Animation: Brake Pedal Travel (Animation will automatically start)</vt:lpstr>
      <vt:lpstr>Animation: Brake Pedal Force (Animation will automatically start)</vt:lpstr>
      <vt:lpstr>Figure 93.27 Bleeding Master</vt:lpstr>
      <vt:lpstr>Figure 95.28 Install Master Cylinder</vt:lpstr>
      <vt:lpstr>Figure 95.29 RED Warning Lamp </vt:lpstr>
      <vt:lpstr>Figure 95.30 Hydraulic Leaks</vt:lpstr>
      <vt:lpstr>Figure 95.31 Level Switch</vt:lpstr>
      <vt:lpstr>Figure 95.32 Magnetic Level Switch</vt:lpstr>
      <vt:lpstr>Figure 95.33 Wiring Diagram</vt:lpstr>
      <vt:lpstr>Figure 95.34 Proportioning Valves </vt:lpstr>
      <vt:lpstr>Animation: Proportioning Valve (Animation will automatically start)</vt:lpstr>
      <vt:lpstr>Figure 95.35 Pressure Relationship</vt:lpstr>
      <vt:lpstr>Figure 95.36 Proportioning Valve</vt:lpstr>
      <vt:lpstr>Figure 95.37 Diagonal Split</vt:lpstr>
      <vt:lpstr>Figure 95.38 Height Sensing</vt:lpstr>
      <vt:lpstr>Figure 95.39 Stepped Cam</vt:lpstr>
      <vt:lpstr>Figure 95.40 ABS Module Control </vt:lpstr>
      <vt:lpstr>Animation: ABS Modulator (Animation will automatically start)</vt:lpstr>
      <vt:lpstr>Animation: ABS Modulator (Animation will automatically start)</vt:lpstr>
      <vt:lpstr>Figure 95.41 Metering Valve</vt:lpstr>
      <vt:lpstr>Animation: Metering Valve (Animation will automatically start)</vt:lpstr>
      <vt:lpstr>Figure 95.42 Combination Valve</vt:lpstr>
      <vt:lpstr>Figure 95.43 Combination Valve</vt:lpstr>
      <vt:lpstr>Animation: Brake Combination Valve (Animation will automatically start)</vt:lpstr>
      <vt:lpstr>Figure 95.44 Two-function Valve</vt:lpstr>
      <vt:lpstr>Figure 95.45 BPP</vt:lpstr>
      <vt:lpstr>Figure 95.46 DMM BPP Test</vt:lpstr>
      <vt:lpstr>Figure 95.47 DMM Switch Test</vt:lpstr>
      <vt:lpstr>Question 3: ?</vt:lpstr>
      <vt:lpstr>Answer 3</vt:lpstr>
      <vt:lpstr>Brakes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2023-06-22T15:00:38Z</dcterms:modified>
</cp:coreProperties>
</file>