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52"/>
  </p:notesMasterIdLst>
  <p:handoutMasterIdLst>
    <p:handoutMasterId r:id="rId53"/>
  </p:handoutMasterIdLst>
  <p:sldIdLst>
    <p:sldId id="347" r:id="rId2"/>
    <p:sldId id="351" r:id="rId3"/>
    <p:sldId id="389" r:id="rId4"/>
    <p:sldId id="352" r:id="rId5"/>
    <p:sldId id="390" r:id="rId6"/>
    <p:sldId id="391" r:id="rId7"/>
    <p:sldId id="392" r:id="rId8"/>
    <p:sldId id="356" r:id="rId9"/>
    <p:sldId id="357" r:id="rId10"/>
    <p:sldId id="358" r:id="rId11"/>
    <p:sldId id="359" r:id="rId12"/>
    <p:sldId id="393" r:id="rId13"/>
    <p:sldId id="1414" r:id="rId14"/>
    <p:sldId id="394" r:id="rId15"/>
    <p:sldId id="362" r:id="rId16"/>
    <p:sldId id="395" r:id="rId17"/>
    <p:sldId id="1415" r:id="rId18"/>
    <p:sldId id="411" r:id="rId19"/>
    <p:sldId id="364" r:id="rId20"/>
    <p:sldId id="365" r:id="rId21"/>
    <p:sldId id="366" r:id="rId22"/>
    <p:sldId id="367" r:id="rId23"/>
    <p:sldId id="396" r:id="rId24"/>
    <p:sldId id="397" r:id="rId25"/>
    <p:sldId id="398" r:id="rId26"/>
    <p:sldId id="371" r:id="rId27"/>
    <p:sldId id="399" r:id="rId28"/>
    <p:sldId id="373" r:id="rId29"/>
    <p:sldId id="374" r:id="rId30"/>
    <p:sldId id="375" r:id="rId31"/>
    <p:sldId id="414" r:id="rId32"/>
    <p:sldId id="376" r:id="rId33"/>
    <p:sldId id="415" r:id="rId34"/>
    <p:sldId id="377" r:id="rId35"/>
    <p:sldId id="378" r:id="rId36"/>
    <p:sldId id="379" r:id="rId37"/>
    <p:sldId id="416" r:id="rId38"/>
    <p:sldId id="412" r:id="rId39"/>
    <p:sldId id="413" r:id="rId40"/>
    <p:sldId id="400" r:id="rId41"/>
    <p:sldId id="381" r:id="rId42"/>
    <p:sldId id="382" r:id="rId43"/>
    <p:sldId id="383" r:id="rId44"/>
    <p:sldId id="384" r:id="rId45"/>
    <p:sldId id="401" r:id="rId46"/>
    <p:sldId id="402" r:id="rId47"/>
    <p:sldId id="403" r:id="rId48"/>
    <p:sldId id="407" r:id="rId49"/>
    <p:sldId id="1392" r:id="rId50"/>
    <p:sldId id="388" r:id="rId51"/>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Lucida Sans Unicode" panose="020B0602030504020204" pitchFamily="34" charset="0"/>
      <p:regular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endor Notes" id="{2963E63E-9EB6-4F1A-BA1C-B7A613DB634D}">
          <p14:sldIdLst/>
        </p14:section>
        <p14:section name="Template Slides" id="{EDDEA3F5-E0DB-4D0A-A681-008F4231C1F3}">
          <p14:sldIdLst>
            <p14:sldId id="347"/>
            <p14:sldId id="351"/>
            <p14:sldId id="389"/>
            <p14:sldId id="352"/>
            <p14:sldId id="390"/>
            <p14:sldId id="391"/>
            <p14:sldId id="392"/>
            <p14:sldId id="356"/>
            <p14:sldId id="357"/>
            <p14:sldId id="358"/>
            <p14:sldId id="359"/>
            <p14:sldId id="393"/>
            <p14:sldId id="1414"/>
            <p14:sldId id="394"/>
            <p14:sldId id="362"/>
            <p14:sldId id="395"/>
            <p14:sldId id="1415"/>
            <p14:sldId id="411"/>
            <p14:sldId id="364"/>
            <p14:sldId id="365"/>
            <p14:sldId id="366"/>
            <p14:sldId id="367"/>
            <p14:sldId id="396"/>
            <p14:sldId id="397"/>
            <p14:sldId id="398"/>
            <p14:sldId id="371"/>
            <p14:sldId id="399"/>
            <p14:sldId id="373"/>
            <p14:sldId id="374"/>
            <p14:sldId id="375"/>
            <p14:sldId id="414"/>
            <p14:sldId id="376"/>
            <p14:sldId id="415"/>
            <p14:sldId id="377"/>
            <p14:sldId id="378"/>
            <p14:sldId id="379"/>
            <p14:sldId id="416"/>
            <p14:sldId id="412"/>
            <p14:sldId id="413"/>
            <p14:sldId id="400"/>
            <p14:sldId id="381"/>
            <p14:sldId id="382"/>
            <p14:sldId id="383"/>
            <p14:sldId id="384"/>
            <p14:sldId id="401"/>
            <p14:sldId id="402"/>
            <p14:sldId id="403"/>
            <p14:sldId id="407"/>
            <p14:sldId id="1392"/>
            <p14:sldId id="388"/>
          </p14:sldIdLst>
        </p14:section>
      </p14:sectionLst>
    </p:ex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144" userDrawn="1">
          <p15:clr>
            <a:srgbClr val="A4A3A4"/>
          </p15:clr>
        </p15:guide>
        <p15:guide id="4" orient="horz" pos="624" userDrawn="1">
          <p15:clr>
            <a:srgbClr val="A4A3A4"/>
          </p15:clr>
        </p15:guide>
        <p15:guide id="5" pos="54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50" autoAdjust="0"/>
    <p:restoredTop sz="72612" autoAdjust="0"/>
  </p:normalViewPr>
  <p:slideViewPr>
    <p:cSldViewPr snapToGrid="0" snapToObjects="1">
      <p:cViewPr varScale="1">
        <p:scale>
          <a:sx n="83" d="100"/>
          <a:sy n="83" d="100"/>
        </p:scale>
        <p:origin x="2022" y="84"/>
      </p:cViewPr>
      <p:guideLst>
        <p:guide orient="horz" pos="4032"/>
        <p:guide pos="264"/>
        <p:guide orient="horz" pos="144"/>
        <p:guide orient="horz" pos="624"/>
        <p:guide pos="547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58220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79938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258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713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1686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0007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254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12065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219615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647256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590078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716534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1615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277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TECH TIP: How to Reduce Possible Brake Fade?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To help prevent possible brake fade while descending long hills, place the gear selector into a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lower drive range, such as “2,” or even “1,” if going slowly enough.</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This action allows for additional engine braking and takes the load off of the wheel brakes. ● SEE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FIGURE 94–9.</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5075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934216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5736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56068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74466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19601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82377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a:ea typeface="Arial"/>
                <a:cs typeface="Arial"/>
                <a:sym typeface="Arial"/>
              </a:rPr>
              <a:t>TECH TIP: </a:t>
            </a:r>
            <a:r>
              <a:rPr lang="en-US" sz="1200" b="1" i="0" u="sng" strike="noStrike" kern="1200" cap="none" baseline="0" dirty="0">
                <a:solidFill>
                  <a:schemeClr val="dk1"/>
                </a:solidFill>
                <a:latin typeface="Arial"/>
                <a:ea typeface="Arial"/>
                <a:cs typeface="Arial"/>
                <a:sym typeface="Arial"/>
              </a:rPr>
              <a:t>Competitively Priced Brakes</a:t>
            </a:r>
          </a:p>
          <a:p>
            <a:r>
              <a:rPr lang="en-US" sz="1200" b="0" i="0" u="none" strike="noStrike" kern="1200" cap="none" baseline="0" dirty="0">
                <a:solidFill>
                  <a:schemeClr val="dk1"/>
                </a:solidFill>
                <a:latin typeface="Arial"/>
                <a:ea typeface="Arial"/>
                <a:cs typeface="Arial"/>
                <a:sym typeface="Arial"/>
              </a:rPr>
              <a:t>The term “competitively priced” means lower cost. Most brake manufacturers offer “premium” as well as lower-price linings to remain competitive with other manufacturers, or with importers of brake lining material produced overseas by U.S. or foreign companies. Organic asbestos brake lining</a:t>
            </a:r>
          </a:p>
          <a:p>
            <a:r>
              <a:rPr lang="en-US" sz="1200" b="0" i="0" u="none" strike="noStrike" kern="1200" cap="none" baseline="0" dirty="0">
                <a:solidFill>
                  <a:schemeClr val="dk1"/>
                </a:solidFill>
                <a:latin typeface="Arial"/>
                <a:ea typeface="Arial"/>
                <a:cs typeface="Arial"/>
                <a:sym typeface="Arial"/>
              </a:rPr>
              <a:t>is inexpensive to manufacture. In fact, according to warehouse distributors and importers, the box often costs more than the brake lining inside. Professional brake service technicians should only install brake linings and pads that give braking performance equal to that of the original factory brakes. For best results, always purchase high-quality brake parts from a known brand-name manufacturer.</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0754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1701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851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322882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762936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991889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66773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baseline="0" dirty="0">
                <a:solidFill>
                  <a:srgbClr val="231F20"/>
                </a:solidFill>
                <a:latin typeface="+mn-lt"/>
              </a:rPr>
              <a:t>Frequently Asked Question What Are Ceramic Pads Exactly?</a:t>
            </a:r>
          </a:p>
          <a:p>
            <a:pPr marR="2240"/>
            <a:r>
              <a:rPr lang="en-US" sz="1200" b="0" i="0" u="none" strike="noStrike" baseline="0" dirty="0">
                <a:solidFill>
                  <a:srgbClr val="231F20"/>
                </a:solidFill>
                <a:latin typeface="Lucida Sans Unicode" panose="020B0602030504020204" pitchFamily="34" charset="0"/>
              </a:rPr>
              <a:t>NAO/Ceramic friction materials contain some ceramic </a:t>
            </a:r>
            <a:r>
              <a:rPr lang="en-US" sz="1200" b="0" i="0" u="none" strike="noStrike" baseline="0" dirty="0">
                <a:solidFill>
                  <a:srgbClr val="231F20"/>
                </a:solidFill>
                <a:latin typeface="Arial" panose="020B0604020202020204" pitchFamily="34" charset="0"/>
              </a:rPr>
              <a:t>powders or fibers. They are not “ceramic matrix </a:t>
            </a:r>
            <a:r>
              <a:rPr lang="en-US" sz="1200" b="0" i="0" u="none" strike="noStrike" baseline="0" dirty="0">
                <a:solidFill>
                  <a:srgbClr val="231F20"/>
                </a:solidFill>
                <a:latin typeface="Lucida Sans Unicode" panose="020B0602030504020204" pitchFamily="34" charset="0"/>
              </a:rPr>
              <a:t>composites,” but rather they are an organic matrix composite molded using a phenolic resin. NAO </a:t>
            </a:r>
            <a:r>
              <a:rPr lang="en-US" sz="1200" b="0" i="0" u="none" strike="noStrike" baseline="0" dirty="0">
                <a:solidFill>
                  <a:srgbClr val="231F20"/>
                </a:solidFill>
                <a:latin typeface="Arial" panose="020B0604020202020204" pitchFamily="34" charset="0"/>
              </a:rPr>
              <a:t>materials typically exhibit low friction and/or high wear rates at high temperatures. To counteract this </a:t>
            </a:r>
            <a:r>
              <a:rPr lang="en-US" sz="1200" b="0" i="0" u="none" strike="noStrike" baseline="0" dirty="0">
                <a:solidFill>
                  <a:srgbClr val="231F20"/>
                </a:solidFill>
                <a:latin typeface="Lucida Sans Unicode" panose="020B0602030504020204" pitchFamily="34" charset="0"/>
              </a:rPr>
              <a:t>behavior, they sometimes contain many other raw materials (such as abrasives and metal sulfides) to </a:t>
            </a:r>
            <a:r>
              <a:rPr lang="en-US" sz="1200" b="0" i="0" u="none" strike="noStrike" baseline="0" dirty="0">
                <a:solidFill>
                  <a:srgbClr val="231F20"/>
                </a:solidFill>
                <a:latin typeface="Arial" panose="020B0604020202020204" pitchFamily="34" charset="0"/>
              </a:rPr>
              <a:t>maintain thermal stability. Metal sulfides generally provide lubrication and reduce noise created by these friction materials. Ceramic compounds provide much quieter braking because the ceramic compound helps dampen noise by generating a frequency beyond the human hearing range.</a:t>
            </a:r>
          </a:p>
          <a:p>
            <a:pPr marR="4500"/>
            <a:r>
              <a:rPr lang="en-US" sz="1200" b="0" i="0" u="none" strike="noStrike" baseline="0" dirty="0">
                <a:solidFill>
                  <a:srgbClr val="231F20"/>
                </a:solidFill>
                <a:latin typeface="Arial" panose="020B0604020202020204" pitchFamily="34" charset="0"/>
              </a:rPr>
              <a:t>Another characteristic that makes ceramic materials attractive is the absence of noticeable dust. All brake pads produce dust as they wear. The ingredients in ceramic compounds produce a light- colored dust that is much less noticeable and less likely to stick to the wheels. Ceramic pads meet or</a:t>
            </a:r>
          </a:p>
          <a:p>
            <a:pPr marR="2110"/>
            <a:r>
              <a:rPr lang="en-US" sz="1200" b="0" i="0" u="none" strike="noStrike" baseline="0" dirty="0">
                <a:solidFill>
                  <a:srgbClr val="231F20"/>
                </a:solidFill>
                <a:latin typeface="Lucida Sans Unicode" panose="020B0602030504020204" pitchFamily="34" charset="0"/>
              </a:rPr>
              <a:t>exceed all original equipment standards for durability, stopping distance, and noise.</a:t>
            </a:r>
          </a:p>
          <a:p>
            <a:pPr marR="4500"/>
            <a:r>
              <a:rPr lang="en-US" sz="1200" b="0" i="0" u="none" strike="noStrike" baseline="0" dirty="0">
                <a:solidFill>
                  <a:srgbClr val="231F20"/>
                </a:solidFill>
                <a:latin typeface="Arial" panose="020B0604020202020204" pitchFamily="34" charset="0"/>
              </a:rPr>
              <a:t>This is quite an improvement over organic and semimetallic brake materials that typically sacrifice</a:t>
            </a:r>
          </a:p>
          <a:p>
            <a:pPr marR="4500"/>
            <a:r>
              <a:rPr lang="en-US" sz="1200" b="0" i="0" u="none" strike="noStrike" baseline="0" dirty="0">
                <a:solidFill>
                  <a:srgbClr val="231F20"/>
                </a:solidFill>
                <a:latin typeface="Lucida Sans Unicode" panose="020B0602030504020204" pitchFamily="34" charset="0"/>
              </a:rPr>
              <a:t>pad life to reduce noise, or vice versa.</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9555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Frequently Asked Question: What Do D3EA and BEEP Mean?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Original equipment brake pads and shoes are required to comply with the Federal Motor Vehicle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Safety Standard (FMVSS) 135, which specifies maximum stopping distances. There is also a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requirement for fade resistance, but no standard for noise or wear.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Aftermarket (replacement) brake pads and shoes are not required to meet the FMVSS standard.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However, several manufacturers of replacement brake pads and shoes are using a standardized test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that closely matches the FMVSS standard and is called the “Dual Dynamometer Differential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Effectiveness Analysis” or D3EA. This test is currently voluntary and linings that pass the test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can have a “D3EA certified” seal placed on the product package. BEEP stands for “Brake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Effectiveness Evaluation Procedure” and is a series of tests on aftermarket brake components that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is similar to the FMVSS tests and SAE J2430 standards.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034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459941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2681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466547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860678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021367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7916572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3754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11687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5605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3674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518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41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853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535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1879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92114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1631216"/>
          </a:xfrm>
        </p:spPr>
        <p:txBody>
          <a:bodyPr lIns="0" tIns="45720" rIns="0" bIns="45720"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00142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6/22/2023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2864167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jameshalderman.com/a5_vid_lib_page/"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hyperlink" Target="https://jameshalderman.com/a5_anim_lib_pag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94</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Braking System Principles and Friction Materials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50"/>
            <a:ext cx="8229600" cy="738633"/>
          </a:xfrm>
        </p:spPr>
        <p:txBody>
          <a:bodyPr>
            <a:spAutoFit/>
          </a:bodyPr>
          <a:lstStyle/>
          <a:p>
            <a:r>
              <a:rPr lang="en-US" dirty="0"/>
              <a:t>Inertia </a:t>
            </a:r>
            <a:r>
              <a:rPr lang="en-US" sz="2800" dirty="0"/>
              <a:t>(1 of 2)</a:t>
            </a:r>
          </a:p>
        </p:txBody>
      </p:sp>
      <p:sp>
        <p:nvSpPr>
          <p:cNvPr id="4" name="Content Placeholder 3"/>
          <p:cNvSpPr>
            <a:spLocks noGrp="1"/>
          </p:cNvSpPr>
          <p:nvPr>
            <p:ph idx="4294967295"/>
          </p:nvPr>
        </p:nvSpPr>
        <p:spPr>
          <a:xfrm>
            <a:off x="457200" y="1190808"/>
            <a:ext cx="8229600" cy="4187725"/>
          </a:xfrm>
          <a:prstGeom prst="rect">
            <a:avLst/>
          </a:prstGeom>
        </p:spPr>
        <p:txBody>
          <a:bodyPr>
            <a:spAutoFit/>
          </a:bodyPr>
          <a:lstStyle/>
          <a:p>
            <a:r>
              <a:rPr lang="en-US" sz="2400" dirty="0"/>
              <a:t>Definition</a:t>
            </a:r>
          </a:p>
          <a:p>
            <a:pPr lvl="1"/>
            <a:r>
              <a:rPr lang="en-US" sz="2400" dirty="0"/>
              <a:t>Inertia is a property of matter by virtue of which a body at rest tends to remain at rest, and a body in motion tends to remain in motion in a straight line unless acted upon by an outside force.</a:t>
            </a:r>
          </a:p>
          <a:p>
            <a:r>
              <a:rPr lang="en-US" sz="2400" dirty="0"/>
              <a:t>Weight Transfer</a:t>
            </a:r>
          </a:p>
          <a:p>
            <a:pPr lvl="1"/>
            <a:r>
              <a:rPr lang="en-US" sz="2400" dirty="0"/>
              <a:t>When the brakes are applied at the wheel assembly, only the wheels and tires begin to slow immediately.</a:t>
            </a:r>
          </a:p>
          <a:p>
            <a:pPr lvl="1"/>
            <a:r>
              <a:rPr lang="en-US" sz="2400" dirty="0"/>
              <a:t>The rest of the vehicle, all of the weight carried by the suspension, attempts to remain in forward motion.</a:t>
            </a:r>
          </a:p>
        </p:txBody>
      </p:sp>
    </p:spTree>
    <p:extLst>
      <p:ext uri="{BB962C8B-B14F-4D97-AF65-F5344CB8AC3E}">
        <p14:creationId xmlns:p14="http://schemas.microsoft.com/office/powerpoint/2010/main" val="387423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8"/>
            <a:ext cx="8229600" cy="738633"/>
          </a:xfrm>
        </p:spPr>
        <p:txBody>
          <a:bodyPr>
            <a:spAutoFit/>
          </a:bodyPr>
          <a:lstStyle/>
          <a:p>
            <a:r>
              <a:rPr lang="en-US" dirty="0"/>
              <a:t>Inertia </a:t>
            </a:r>
            <a:r>
              <a:rPr lang="en-US" sz="2800" dirty="0"/>
              <a:t>(2 of 2)</a:t>
            </a:r>
          </a:p>
        </p:txBody>
      </p:sp>
      <p:sp>
        <p:nvSpPr>
          <p:cNvPr id="4" name="Content Placeholder 3"/>
          <p:cNvSpPr>
            <a:spLocks noGrp="1"/>
          </p:cNvSpPr>
          <p:nvPr>
            <p:ph idx="4294967295"/>
          </p:nvPr>
        </p:nvSpPr>
        <p:spPr>
          <a:xfrm>
            <a:off x="457200" y="1190806"/>
            <a:ext cx="8229600" cy="3273325"/>
          </a:xfrm>
          <a:prstGeom prst="rect">
            <a:avLst/>
          </a:prstGeom>
        </p:spPr>
        <p:txBody>
          <a:bodyPr>
            <a:spAutoFit/>
          </a:bodyPr>
          <a:lstStyle/>
          <a:p>
            <a:r>
              <a:rPr lang="en-US" sz="2400" dirty="0"/>
              <a:t>Weight Bias</a:t>
            </a:r>
          </a:p>
          <a:p>
            <a:pPr lvl="1"/>
            <a:r>
              <a:rPr lang="en-US" sz="2400" dirty="0"/>
              <a:t>The total weight of the vehicle does not change during a brake application, only the amount supported by each axle.</a:t>
            </a:r>
          </a:p>
          <a:p>
            <a:pPr lvl="1"/>
            <a:r>
              <a:rPr lang="en-US" sz="2400" dirty="0"/>
              <a:t>Front-wheel-drive (</a:t>
            </a:r>
            <a:r>
              <a:rPr lang="en-US" sz="2400" spc="-300" dirty="0"/>
              <a:t>F W </a:t>
            </a:r>
            <a:r>
              <a:rPr lang="en-US" sz="2400" dirty="0"/>
              <a:t>D) vehicles, in particular, have a forward weight bias.</a:t>
            </a:r>
          </a:p>
          <a:p>
            <a:pPr lvl="1"/>
            <a:r>
              <a:rPr lang="en-US" sz="2400" dirty="0"/>
              <a:t>To deal with the extra load, the front brakes are much more powerful than the rear brakes.</a:t>
            </a:r>
          </a:p>
        </p:txBody>
      </p:sp>
    </p:spTree>
    <p:extLst>
      <p:ext uri="{BB962C8B-B14F-4D97-AF65-F5344CB8AC3E}">
        <p14:creationId xmlns:p14="http://schemas.microsoft.com/office/powerpoint/2010/main" val="226125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94.4 Inertia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7538" y="990600"/>
            <a:ext cx="6439271" cy="422577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1049480" y="5333661"/>
            <a:ext cx="7045037" cy="830997"/>
          </a:xfrm>
        </p:spPr>
        <p:txBody>
          <a:bodyPr/>
          <a:lstStyle/>
          <a:p>
            <a:r>
              <a:rPr lang="en-US" sz="2400" dirty="0"/>
              <a:t>Inertia creates weight transfer that requires the front brakes to provide most of the braking force</a:t>
            </a:r>
          </a:p>
        </p:txBody>
      </p:sp>
    </p:spTree>
    <p:extLst>
      <p:ext uri="{BB962C8B-B14F-4D97-AF65-F5344CB8AC3E}">
        <p14:creationId xmlns:p14="http://schemas.microsoft.com/office/powerpoint/2010/main" val="347201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Inertia</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nertia_Law">
            <a:hlinkClick r:id="" action="ppaction://media"/>
            <a:extLst>
              <a:ext uri="{FF2B5EF4-FFF2-40B4-BE49-F238E27FC236}">
                <a16:creationId xmlns:a16="http://schemas.microsoft.com/office/drawing/2014/main" id="{4E87B72E-7BA1-46CF-CC41-57B18DF2E59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271093"/>
            <a:ext cx="9144000" cy="5143500"/>
          </a:xfrm>
          <a:prstGeom prst="rect">
            <a:avLst/>
          </a:prstGeom>
        </p:spPr>
      </p:pic>
    </p:spTree>
    <p:extLst>
      <p:ext uri="{BB962C8B-B14F-4D97-AF65-F5344CB8AC3E}">
        <p14:creationId xmlns:p14="http://schemas.microsoft.com/office/powerpoint/2010/main" val="29276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94.5 Inertia FWD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49334" y="990600"/>
            <a:ext cx="7394862" cy="301138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49334" y="4386943"/>
            <a:ext cx="7394862" cy="830997"/>
          </a:xfrm>
        </p:spPr>
        <p:txBody>
          <a:bodyPr/>
          <a:lstStyle/>
          <a:p>
            <a:r>
              <a:rPr lang="en-US" sz="2400" dirty="0"/>
              <a:t> Front-wheel-drive vehicles have most of their weight over the front wheels</a:t>
            </a:r>
          </a:p>
        </p:txBody>
      </p:sp>
    </p:spTree>
    <p:extLst>
      <p:ext uri="{BB962C8B-B14F-4D97-AF65-F5344CB8AC3E}">
        <p14:creationId xmlns:p14="http://schemas.microsoft.com/office/powerpoint/2010/main" val="17420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8"/>
            <a:ext cx="8229600" cy="738633"/>
          </a:xfrm>
        </p:spPr>
        <p:txBody>
          <a:bodyPr>
            <a:spAutoFit/>
          </a:bodyPr>
          <a:lstStyle/>
          <a:p>
            <a:r>
              <a:rPr lang="en-US" dirty="0"/>
              <a:t>Coefficient of Friction</a:t>
            </a:r>
            <a:endParaRPr lang="en-US" sz="2800" dirty="0"/>
          </a:p>
        </p:txBody>
      </p:sp>
      <p:sp>
        <p:nvSpPr>
          <p:cNvPr id="4" name="Content Placeholder 3"/>
          <p:cNvSpPr>
            <a:spLocks noGrp="1"/>
          </p:cNvSpPr>
          <p:nvPr>
            <p:ph idx="4294967295"/>
          </p:nvPr>
        </p:nvSpPr>
        <p:spPr>
          <a:xfrm>
            <a:off x="457200" y="1190806"/>
            <a:ext cx="8229600" cy="3806725"/>
          </a:xfrm>
          <a:prstGeom prst="rect">
            <a:avLst/>
          </a:prstGeom>
        </p:spPr>
        <p:txBody>
          <a:bodyPr>
            <a:spAutoFit/>
          </a:bodyPr>
          <a:lstStyle/>
          <a:p>
            <a:r>
              <a:rPr lang="en-US" sz="2400" dirty="0"/>
              <a:t>Definition</a:t>
            </a:r>
          </a:p>
          <a:p>
            <a:pPr lvl="1"/>
            <a:r>
              <a:rPr lang="en-US" sz="2400" dirty="0"/>
              <a:t>The amount of friction between two objects or surfaces is commonly expressed as a value called the coefficient of friction.</a:t>
            </a:r>
          </a:p>
          <a:p>
            <a:r>
              <a:rPr lang="en-US" sz="2400" dirty="0"/>
              <a:t>Static and Kinetic Friction</a:t>
            </a:r>
          </a:p>
          <a:p>
            <a:pPr lvl="1"/>
            <a:r>
              <a:rPr lang="en-US" sz="2400" dirty="0"/>
              <a:t>Static value is the coefficient of friction with two friction surfaces at rest.</a:t>
            </a:r>
          </a:p>
          <a:p>
            <a:pPr lvl="1"/>
            <a:r>
              <a:rPr lang="en-US" sz="2400" dirty="0"/>
              <a:t>Kinetic value is the coefficient of friction while the two surfaces are sliding against one another.</a:t>
            </a:r>
          </a:p>
        </p:txBody>
      </p:sp>
    </p:spTree>
    <p:extLst>
      <p:ext uri="{BB962C8B-B14F-4D97-AF65-F5344CB8AC3E}">
        <p14:creationId xmlns:p14="http://schemas.microsoft.com/office/powerpoint/2010/main" val="190961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94.6 Coefficient of Friction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62649" y="990599"/>
            <a:ext cx="3140725" cy="548199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677656"/>
          </a:xfrm>
        </p:spPr>
        <p:txBody>
          <a:bodyPr/>
          <a:lstStyle/>
          <a:p>
            <a:r>
              <a:rPr lang="en-US" sz="2400" dirty="0"/>
              <a:t>The static coefficient of friction of an object at rest is higher than the kinetic (dynamic) friction coefficient once in motion</a:t>
            </a:r>
          </a:p>
        </p:txBody>
      </p:sp>
    </p:spTree>
    <p:extLst>
      <p:ext uri="{BB962C8B-B14F-4D97-AF65-F5344CB8AC3E}">
        <p14:creationId xmlns:p14="http://schemas.microsoft.com/office/powerpoint/2010/main" val="133740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Coefficient of Friction</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ef_of_friction">
            <a:hlinkClick r:id="" action="ppaction://media"/>
            <a:extLst>
              <a:ext uri="{FF2B5EF4-FFF2-40B4-BE49-F238E27FC236}">
                <a16:creationId xmlns:a16="http://schemas.microsoft.com/office/drawing/2014/main" id="{33582A04-99A5-3D7B-7003-85EF9593767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01451"/>
            <a:ext cx="9144000" cy="5143500"/>
          </a:xfrm>
          <a:prstGeom prst="rect">
            <a:avLst/>
          </a:prstGeom>
        </p:spPr>
      </p:pic>
    </p:spTree>
    <p:extLst>
      <p:ext uri="{BB962C8B-B14F-4D97-AF65-F5344CB8AC3E}">
        <p14:creationId xmlns:p14="http://schemas.microsoft.com/office/powerpoint/2010/main" val="4190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Chart 94.1 Braking Materials </a:t>
            </a:r>
            <a:endParaRPr lang="en-US" sz="2800" dirty="0">
              <a:solidFill>
                <a:srgbClr val="FF0000"/>
              </a:solidFill>
            </a:endParaRPr>
          </a:p>
        </p:txBody>
      </p:sp>
      <p:graphicFrame>
        <p:nvGraphicFramePr>
          <p:cNvPr id="3" name="Content Placeholder 2"/>
          <p:cNvGraphicFramePr>
            <a:graphicFrameLocks noGrp="1"/>
          </p:cNvGraphicFramePr>
          <p:nvPr>
            <p:ph sz="quarter" idx="13"/>
          </p:nvPr>
        </p:nvGraphicFramePr>
        <p:xfrm>
          <a:off x="896834" y="990600"/>
          <a:ext cx="7487146" cy="3967633"/>
        </p:xfrm>
        <a:graphic>
          <a:graphicData uri="http://schemas.openxmlformats.org/drawingml/2006/table">
            <a:tbl>
              <a:tblPr firstRow="1"/>
              <a:tblGrid>
                <a:gridCol w="2963494">
                  <a:extLst>
                    <a:ext uri="{9D8B030D-6E8A-4147-A177-3AD203B41FA5}">
                      <a16:colId xmlns:a16="http://schemas.microsoft.com/office/drawing/2014/main" val="20000"/>
                    </a:ext>
                  </a:extLst>
                </a:gridCol>
                <a:gridCol w="2261826">
                  <a:extLst>
                    <a:ext uri="{9D8B030D-6E8A-4147-A177-3AD203B41FA5}">
                      <a16:colId xmlns:a16="http://schemas.microsoft.com/office/drawing/2014/main" val="20001"/>
                    </a:ext>
                  </a:extLst>
                </a:gridCol>
                <a:gridCol w="2261826">
                  <a:extLst>
                    <a:ext uri="{9D8B030D-6E8A-4147-A177-3AD203B41FA5}">
                      <a16:colId xmlns:a16="http://schemas.microsoft.com/office/drawing/2014/main" val="20002"/>
                    </a:ext>
                  </a:extLst>
                </a:gridCol>
              </a:tblGrid>
              <a:tr h="1099457">
                <a:tc>
                  <a:txBody>
                    <a:bodyPr/>
                    <a:lstStyle/>
                    <a:p>
                      <a:pPr marL="0" marR="0" eaLnBrk="0" hangingPunct="0">
                        <a:lnSpc>
                          <a:spcPct val="107000"/>
                        </a:lnSpc>
                        <a:spcBef>
                          <a:spcPts val="0"/>
                        </a:spcBef>
                        <a:spcAft>
                          <a:spcPts val="0"/>
                        </a:spcAft>
                      </a:pPr>
                      <a:r>
                        <a:rPr lang="en-US" sz="2000" dirty="0">
                          <a:solidFill>
                            <a:schemeClr val="bg1"/>
                          </a:solidFill>
                          <a:effectLst/>
                          <a:latin typeface="+mn-lt"/>
                          <a:ea typeface="Calibri" panose="020F0502020204030204" pitchFamily="34" charset="0"/>
                          <a:cs typeface="Times New Roman" panose="02020603050405020304" pitchFamily="18" charset="0"/>
                        </a:rPr>
                        <a:t> </a:t>
                      </a:r>
                    </a:p>
                    <a:p>
                      <a:pPr marL="88900" marR="0" eaLnBrk="0" hangingPunct="0">
                        <a:lnSpc>
                          <a:spcPct val="107000"/>
                        </a:lnSpc>
                        <a:spcBef>
                          <a:spcPts val="0"/>
                        </a:spcBef>
                        <a:spcAft>
                          <a:spcPts val="0"/>
                        </a:spcAft>
                      </a:pPr>
                      <a:r>
                        <a:rPr lang="en-US" sz="2000" b="1" spc="-10" dirty="0">
                          <a:solidFill>
                            <a:schemeClr val="bg1"/>
                          </a:solidFill>
                          <a:effectLst/>
                          <a:latin typeface="+mn-lt"/>
                          <a:ea typeface="Calibri" panose="020F0502020204030204" pitchFamily="34" charset="0"/>
                          <a:cs typeface="Times New Roman" panose="02020603050405020304" pitchFamily="18" charset="0"/>
                        </a:rPr>
                        <a:t>CONTACTING</a:t>
                      </a:r>
                      <a:r>
                        <a:rPr lang="en-US" sz="2000" b="1" spc="-25" dirty="0">
                          <a:solidFill>
                            <a:schemeClr val="bg1"/>
                          </a:solidFill>
                          <a:effectLst/>
                          <a:latin typeface="+mn-lt"/>
                          <a:ea typeface="Calibri" panose="020F0502020204030204" pitchFamily="34" charset="0"/>
                          <a:cs typeface="Times New Roman" panose="02020603050405020304" pitchFamily="18" charset="0"/>
                        </a:rPr>
                        <a:t> </a:t>
                      </a:r>
                      <a:r>
                        <a:rPr lang="en-US" sz="2000" b="1" spc="-10" dirty="0">
                          <a:solidFill>
                            <a:schemeClr val="bg1"/>
                          </a:solidFill>
                          <a:effectLst/>
                          <a:latin typeface="+mn-lt"/>
                          <a:ea typeface="Calibri" panose="020F0502020204030204" pitchFamily="34" charset="0"/>
                          <a:cs typeface="Times New Roman" panose="02020603050405020304" pitchFamily="18" charset="0"/>
                        </a:rPr>
                        <a:t>SURFACES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240665" marR="0" eaLnBrk="0" hangingPunct="0">
                        <a:lnSpc>
                          <a:spcPct val="105000"/>
                        </a:lnSpc>
                        <a:spcBef>
                          <a:spcPts val="515"/>
                        </a:spcBef>
                        <a:spcAft>
                          <a:spcPts val="0"/>
                        </a:spcAft>
                      </a:pPr>
                      <a:r>
                        <a:rPr lang="en-US" sz="2000" b="1" spc="-10">
                          <a:solidFill>
                            <a:schemeClr val="bg1"/>
                          </a:solidFill>
                          <a:effectLst/>
                          <a:latin typeface="+mn-lt"/>
                          <a:ea typeface="Calibri" panose="020F0502020204030204" pitchFamily="34" charset="0"/>
                          <a:cs typeface="Times New Roman" panose="02020603050405020304" pitchFamily="18" charset="0"/>
                        </a:rPr>
                        <a:t>STATIC COEFFICIENT</a:t>
                      </a:r>
                      <a:r>
                        <a:rPr lang="en-US" sz="2000" b="1">
                          <a:solidFill>
                            <a:schemeClr val="bg1"/>
                          </a:solidFill>
                          <a:effectLst/>
                          <a:latin typeface="+mn-lt"/>
                          <a:ea typeface="Calibri" panose="020F0502020204030204" pitchFamily="34" charset="0"/>
                          <a:cs typeface="Times New Roman" panose="02020603050405020304" pitchFamily="18" charset="0"/>
                        </a:rPr>
                        <a:t> </a:t>
                      </a:r>
                      <a:r>
                        <a:rPr lang="en-US" sz="2000" b="1" spc="-10">
                          <a:solidFill>
                            <a:schemeClr val="bg1"/>
                          </a:solidFill>
                          <a:effectLst/>
                          <a:latin typeface="+mn-lt"/>
                          <a:ea typeface="Calibri" panose="020F0502020204030204" pitchFamily="34" charset="0"/>
                          <a:cs typeface="Times New Roman" panose="02020603050405020304" pitchFamily="18" charset="0"/>
                        </a:rPr>
                        <a:t>OF</a:t>
                      </a:r>
                      <a:r>
                        <a:rPr lang="en-US" sz="2000" b="1" spc="-55">
                          <a:solidFill>
                            <a:schemeClr val="bg1"/>
                          </a:solidFill>
                          <a:effectLst/>
                          <a:latin typeface="+mn-lt"/>
                          <a:ea typeface="Calibri" panose="020F0502020204030204" pitchFamily="34" charset="0"/>
                          <a:cs typeface="Times New Roman" panose="02020603050405020304" pitchFamily="18" charset="0"/>
                        </a:rPr>
                        <a:t> </a:t>
                      </a:r>
                      <a:r>
                        <a:rPr lang="en-US" sz="2000" b="1" spc="-10">
                          <a:solidFill>
                            <a:schemeClr val="bg1"/>
                          </a:solidFill>
                          <a:effectLst/>
                          <a:latin typeface="+mn-lt"/>
                          <a:ea typeface="Calibri" panose="020F0502020204030204" pitchFamily="34" charset="0"/>
                          <a:cs typeface="Times New Roman" panose="02020603050405020304" pitchFamily="18" charset="0"/>
                        </a:rPr>
                        <a:t>FRICTION</a:t>
                      </a:r>
                      <a:endParaRPr lang="en-US" sz="200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72390" marR="1905" eaLnBrk="0" hangingPunct="0">
                        <a:lnSpc>
                          <a:spcPct val="105000"/>
                        </a:lnSpc>
                        <a:spcBef>
                          <a:spcPts val="515"/>
                        </a:spcBef>
                        <a:spcAft>
                          <a:spcPts val="0"/>
                        </a:spcAft>
                      </a:pPr>
                      <a:r>
                        <a:rPr lang="en-US" sz="2000" b="1" spc="-10" dirty="0">
                          <a:solidFill>
                            <a:schemeClr val="bg1"/>
                          </a:solidFill>
                          <a:effectLst/>
                          <a:latin typeface="+mn-lt"/>
                          <a:ea typeface="Calibri" panose="020F0502020204030204" pitchFamily="34" charset="0"/>
                          <a:cs typeface="Times New Roman" panose="02020603050405020304" pitchFamily="18" charset="0"/>
                        </a:rPr>
                        <a:t>KINETIC COEFFICIENT</a:t>
                      </a:r>
                      <a:r>
                        <a:rPr lang="en-US" sz="2000" b="1" dirty="0">
                          <a:solidFill>
                            <a:schemeClr val="bg1"/>
                          </a:solidFill>
                          <a:effectLst/>
                          <a:latin typeface="+mn-lt"/>
                          <a:ea typeface="Calibri" panose="020F0502020204030204" pitchFamily="34" charset="0"/>
                          <a:cs typeface="Times New Roman" panose="02020603050405020304" pitchFamily="18" charset="0"/>
                        </a:rPr>
                        <a:t> </a:t>
                      </a:r>
                      <a:r>
                        <a:rPr lang="en-US" sz="2000" b="1" spc="-10" dirty="0">
                          <a:solidFill>
                            <a:schemeClr val="bg1"/>
                          </a:solidFill>
                          <a:effectLst/>
                          <a:latin typeface="+mn-lt"/>
                          <a:ea typeface="Calibri" panose="020F0502020204030204" pitchFamily="34" charset="0"/>
                          <a:cs typeface="Times New Roman" panose="02020603050405020304" pitchFamily="18" charset="0"/>
                        </a:rPr>
                        <a:t>OF</a:t>
                      </a:r>
                      <a:r>
                        <a:rPr lang="en-US" sz="2000" b="1" spc="-55" dirty="0">
                          <a:solidFill>
                            <a:schemeClr val="bg1"/>
                          </a:solidFill>
                          <a:effectLst/>
                          <a:latin typeface="+mn-lt"/>
                          <a:ea typeface="Calibri" panose="020F0502020204030204" pitchFamily="34" charset="0"/>
                          <a:cs typeface="Times New Roman" panose="02020603050405020304" pitchFamily="18" charset="0"/>
                        </a:rPr>
                        <a:t> </a:t>
                      </a:r>
                      <a:r>
                        <a:rPr lang="en-US" sz="2000" b="1" spc="-10" dirty="0">
                          <a:solidFill>
                            <a:schemeClr val="bg1"/>
                          </a:solidFill>
                          <a:effectLst/>
                          <a:latin typeface="+mn-lt"/>
                          <a:ea typeface="Calibri" panose="020F0502020204030204" pitchFamily="34" charset="0"/>
                          <a:cs typeface="Times New Roman" panose="02020603050405020304" pitchFamily="18" charset="0"/>
                        </a:rPr>
                        <a:t>FRICTION</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63695">
                <a:tc>
                  <a:txBody>
                    <a:bodyPr/>
                    <a:lstStyle/>
                    <a:p>
                      <a:pPr marL="88900" marR="0" eaLnBrk="0" hangingPunct="0">
                        <a:lnSpc>
                          <a:spcPct val="100000"/>
                        </a:lnSpc>
                        <a:spcBef>
                          <a:spcPts val="6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Steel</a:t>
                      </a:r>
                      <a:r>
                        <a:rPr lang="en-US" sz="2000" spc="-20">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on</a:t>
                      </a:r>
                      <a:r>
                        <a:rPr lang="en-US" sz="2000" spc="-20">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steel</a:t>
                      </a:r>
                      <a:r>
                        <a:rPr lang="en-US" sz="2000" spc="-20">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(dry)</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417195"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0.6</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48920"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0.4</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62410">
                <a:tc>
                  <a:txBody>
                    <a:bodyPr/>
                    <a:lstStyle/>
                    <a:p>
                      <a:pPr marL="88265" marR="0" eaLnBrk="0" hangingPunct="0">
                        <a:lnSpc>
                          <a:spcPct val="100000"/>
                        </a:lnSpc>
                        <a:spcBef>
                          <a:spcPts val="6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Steel</a:t>
                      </a:r>
                      <a:r>
                        <a:rPr lang="en-US" sz="2000" spc="-60">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on</a:t>
                      </a:r>
                      <a:r>
                        <a:rPr lang="en-US" sz="2000" spc="-65">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steel</a:t>
                      </a:r>
                      <a:r>
                        <a:rPr lang="en-US" sz="2000" spc="-60">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(greasy)</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417195"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0.1</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48920"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0.05</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62410">
                <a:tc>
                  <a:txBody>
                    <a:bodyPr/>
                    <a:lstStyle/>
                    <a:p>
                      <a:pPr marL="88265" marR="0" eaLnBrk="0" hangingPunct="0">
                        <a:lnSpc>
                          <a:spcPct val="100000"/>
                        </a:lnSpc>
                        <a:spcBef>
                          <a:spcPts val="6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Teflon</a:t>
                      </a:r>
                      <a:r>
                        <a:rPr lang="en-US" sz="2000" spc="-75">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on</a:t>
                      </a:r>
                      <a:r>
                        <a:rPr lang="en-US" sz="2000" spc="-80">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steel</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417195" marR="0" eaLnBrk="0" hangingPunct="0">
                        <a:lnSpc>
                          <a:spcPct val="100000"/>
                        </a:lnSpc>
                        <a:spcBef>
                          <a:spcPts val="60"/>
                        </a:spcBef>
                        <a:spcAft>
                          <a:spcPts val="0"/>
                        </a:spcAft>
                      </a:pPr>
                      <a:r>
                        <a:rPr lang="en-US" sz="2000" spc="-20" dirty="0">
                          <a:solidFill>
                            <a:srgbClr val="231F20"/>
                          </a:solidFill>
                          <a:effectLst/>
                          <a:latin typeface="+mn-lt"/>
                          <a:ea typeface="Calibri" panose="020F0502020204030204" pitchFamily="34" charset="0"/>
                          <a:cs typeface="Times New Roman" panose="02020603050405020304" pitchFamily="18" charset="0"/>
                        </a:rPr>
                        <a:t>0.04</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48920"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0.04</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62410">
                <a:tc>
                  <a:txBody>
                    <a:bodyPr/>
                    <a:lstStyle/>
                    <a:p>
                      <a:pPr marL="88265"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Brass</a:t>
                      </a:r>
                      <a:r>
                        <a:rPr lang="en-US" sz="2000" spc="-70">
                          <a:solidFill>
                            <a:srgbClr val="231F20"/>
                          </a:solidFill>
                          <a:effectLst/>
                          <a:latin typeface="+mn-lt"/>
                          <a:ea typeface="Calibri" panose="020F0502020204030204" pitchFamily="34" charset="0"/>
                          <a:cs typeface="Times New Roman" panose="02020603050405020304" pitchFamily="18" charset="0"/>
                        </a:rPr>
                        <a:t> </a:t>
                      </a:r>
                      <a:r>
                        <a:rPr lang="en-US" sz="2000" spc="-20">
                          <a:solidFill>
                            <a:srgbClr val="231F20"/>
                          </a:solidFill>
                          <a:effectLst/>
                          <a:latin typeface="+mn-lt"/>
                          <a:ea typeface="Calibri" panose="020F0502020204030204" pitchFamily="34" charset="0"/>
                          <a:cs typeface="Times New Roman" panose="02020603050405020304" pitchFamily="18" charset="0"/>
                        </a:rPr>
                        <a:t>on</a:t>
                      </a:r>
                      <a:r>
                        <a:rPr lang="en-US" sz="2000" spc="-70">
                          <a:solidFill>
                            <a:srgbClr val="231F20"/>
                          </a:solidFill>
                          <a:effectLst/>
                          <a:latin typeface="+mn-lt"/>
                          <a:ea typeface="Calibri" panose="020F0502020204030204" pitchFamily="34" charset="0"/>
                          <a:cs typeface="Times New Roman" panose="02020603050405020304" pitchFamily="18" charset="0"/>
                        </a:rPr>
                        <a:t> </a:t>
                      </a:r>
                      <a:r>
                        <a:rPr lang="en-US" sz="2000" spc="-20">
                          <a:solidFill>
                            <a:srgbClr val="231F20"/>
                          </a:solidFill>
                          <a:effectLst/>
                          <a:latin typeface="+mn-lt"/>
                          <a:ea typeface="Calibri" panose="020F0502020204030204" pitchFamily="34" charset="0"/>
                          <a:cs typeface="Times New Roman" panose="02020603050405020304" pitchFamily="18" charset="0"/>
                        </a:rPr>
                        <a:t>steel</a:t>
                      </a:r>
                      <a:r>
                        <a:rPr lang="en-US" sz="2000" spc="-70">
                          <a:solidFill>
                            <a:srgbClr val="231F20"/>
                          </a:solidFill>
                          <a:effectLst/>
                          <a:latin typeface="+mn-lt"/>
                          <a:ea typeface="Calibri" panose="020F0502020204030204" pitchFamily="34" charset="0"/>
                          <a:cs typeface="Times New Roman" panose="02020603050405020304" pitchFamily="18" charset="0"/>
                        </a:rPr>
                        <a:t> </a:t>
                      </a:r>
                      <a:r>
                        <a:rPr lang="en-US" sz="2000" spc="-20">
                          <a:solidFill>
                            <a:srgbClr val="231F20"/>
                          </a:solidFill>
                          <a:effectLst/>
                          <a:latin typeface="+mn-lt"/>
                          <a:ea typeface="Calibri" panose="020F0502020204030204" pitchFamily="34" charset="0"/>
                          <a:cs typeface="Times New Roman" panose="02020603050405020304" pitchFamily="18" charset="0"/>
                        </a:rPr>
                        <a:t>(dry)</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417195"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0.5</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48920" marR="0" eaLnBrk="0" hangingPunct="0">
                        <a:lnSpc>
                          <a:spcPct val="100000"/>
                        </a:lnSpc>
                        <a:spcBef>
                          <a:spcPts val="60"/>
                        </a:spcBef>
                        <a:spcAft>
                          <a:spcPts val="0"/>
                        </a:spcAft>
                      </a:pPr>
                      <a:r>
                        <a:rPr lang="en-US" sz="2000" spc="-20" dirty="0">
                          <a:solidFill>
                            <a:srgbClr val="231F20"/>
                          </a:solidFill>
                          <a:effectLst/>
                          <a:latin typeface="+mn-lt"/>
                          <a:ea typeface="Calibri" panose="020F0502020204030204" pitchFamily="34" charset="0"/>
                          <a:cs typeface="Times New Roman" panose="02020603050405020304" pitchFamily="18" charset="0"/>
                        </a:rPr>
                        <a:t>0.4</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362410">
                <a:tc>
                  <a:txBody>
                    <a:bodyPr/>
                    <a:lstStyle/>
                    <a:p>
                      <a:pPr marL="88265"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Brake</a:t>
                      </a:r>
                      <a:r>
                        <a:rPr lang="en-US" sz="2000" spc="-70">
                          <a:solidFill>
                            <a:srgbClr val="231F20"/>
                          </a:solidFill>
                          <a:effectLst/>
                          <a:latin typeface="+mn-lt"/>
                          <a:ea typeface="Calibri" panose="020F0502020204030204" pitchFamily="34" charset="0"/>
                          <a:cs typeface="Times New Roman" panose="02020603050405020304" pitchFamily="18" charset="0"/>
                        </a:rPr>
                        <a:t> </a:t>
                      </a:r>
                      <a:r>
                        <a:rPr lang="en-US" sz="2000" spc="-20">
                          <a:solidFill>
                            <a:srgbClr val="231F20"/>
                          </a:solidFill>
                          <a:effectLst/>
                          <a:latin typeface="+mn-lt"/>
                          <a:ea typeface="Calibri" panose="020F0502020204030204" pitchFamily="34" charset="0"/>
                          <a:cs typeface="Times New Roman" panose="02020603050405020304" pitchFamily="18" charset="0"/>
                        </a:rPr>
                        <a:t>lining</a:t>
                      </a:r>
                      <a:r>
                        <a:rPr lang="en-US" sz="2000" spc="-70">
                          <a:solidFill>
                            <a:srgbClr val="231F20"/>
                          </a:solidFill>
                          <a:effectLst/>
                          <a:latin typeface="+mn-lt"/>
                          <a:ea typeface="Calibri" panose="020F0502020204030204" pitchFamily="34" charset="0"/>
                          <a:cs typeface="Times New Roman" panose="02020603050405020304" pitchFamily="18" charset="0"/>
                        </a:rPr>
                        <a:t> </a:t>
                      </a:r>
                      <a:r>
                        <a:rPr lang="en-US" sz="2000" spc="-20">
                          <a:solidFill>
                            <a:srgbClr val="231F20"/>
                          </a:solidFill>
                          <a:effectLst/>
                          <a:latin typeface="+mn-lt"/>
                          <a:ea typeface="Calibri" panose="020F0502020204030204" pitchFamily="34" charset="0"/>
                          <a:cs typeface="Times New Roman" panose="02020603050405020304" pitchFamily="18" charset="0"/>
                        </a:rPr>
                        <a:t>on</a:t>
                      </a:r>
                      <a:r>
                        <a:rPr lang="en-US" sz="2000" spc="-70">
                          <a:solidFill>
                            <a:srgbClr val="231F20"/>
                          </a:solidFill>
                          <a:effectLst/>
                          <a:latin typeface="+mn-lt"/>
                          <a:ea typeface="Calibri" panose="020F0502020204030204" pitchFamily="34" charset="0"/>
                          <a:cs typeface="Times New Roman" panose="02020603050405020304" pitchFamily="18" charset="0"/>
                        </a:rPr>
                        <a:t> </a:t>
                      </a:r>
                      <a:r>
                        <a:rPr lang="en-US" sz="2000" spc="-20">
                          <a:solidFill>
                            <a:srgbClr val="231F20"/>
                          </a:solidFill>
                          <a:effectLst/>
                          <a:latin typeface="+mn-lt"/>
                          <a:ea typeface="Calibri" panose="020F0502020204030204" pitchFamily="34" charset="0"/>
                          <a:cs typeface="Times New Roman" panose="02020603050405020304" pitchFamily="18" charset="0"/>
                        </a:rPr>
                        <a:t>cast</a:t>
                      </a:r>
                      <a:r>
                        <a:rPr lang="en-US" sz="2000" spc="-70">
                          <a:solidFill>
                            <a:srgbClr val="231F20"/>
                          </a:solidFill>
                          <a:effectLst/>
                          <a:latin typeface="+mn-lt"/>
                          <a:ea typeface="Calibri" panose="020F0502020204030204" pitchFamily="34" charset="0"/>
                          <a:cs typeface="Times New Roman" panose="02020603050405020304" pitchFamily="18" charset="0"/>
                        </a:rPr>
                        <a:t> </a:t>
                      </a:r>
                      <a:r>
                        <a:rPr lang="en-US" sz="2000" spc="-20">
                          <a:solidFill>
                            <a:srgbClr val="231F20"/>
                          </a:solidFill>
                          <a:effectLst/>
                          <a:latin typeface="+mn-lt"/>
                          <a:ea typeface="Calibri" panose="020F0502020204030204" pitchFamily="34" charset="0"/>
                          <a:cs typeface="Times New Roman" panose="02020603050405020304" pitchFamily="18" charset="0"/>
                        </a:rPr>
                        <a:t>iron</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417195"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0.4</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48920" marR="0" eaLnBrk="0" hangingPunct="0">
                        <a:lnSpc>
                          <a:spcPct val="100000"/>
                        </a:lnSpc>
                        <a:spcBef>
                          <a:spcPts val="60"/>
                        </a:spcBef>
                        <a:spcAft>
                          <a:spcPts val="0"/>
                        </a:spcAft>
                      </a:pPr>
                      <a:r>
                        <a:rPr lang="en-US" sz="2000" spc="-20">
                          <a:solidFill>
                            <a:srgbClr val="231F20"/>
                          </a:solidFill>
                          <a:effectLst/>
                          <a:latin typeface="+mn-lt"/>
                          <a:ea typeface="Calibri" panose="020F0502020204030204" pitchFamily="34" charset="0"/>
                          <a:cs typeface="Times New Roman" panose="02020603050405020304" pitchFamily="18" charset="0"/>
                        </a:rPr>
                        <a:t>0.3</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1054841">
                <a:tc>
                  <a:txBody>
                    <a:bodyPr/>
                    <a:lstStyle/>
                    <a:p>
                      <a:pPr marL="88265" marR="266700" eaLnBrk="0" hangingPunct="0">
                        <a:lnSpc>
                          <a:spcPct val="100000"/>
                        </a:lnSpc>
                        <a:spcBef>
                          <a:spcPts val="110"/>
                        </a:spcBef>
                        <a:spcAft>
                          <a:spcPts val="0"/>
                        </a:spcAft>
                      </a:pPr>
                      <a:r>
                        <a:rPr lang="en-US" sz="2000">
                          <a:solidFill>
                            <a:srgbClr val="231F20"/>
                          </a:solidFill>
                          <a:effectLst/>
                          <a:latin typeface="+mn-lt"/>
                          <a:ea typeface="Calibri" panose="020F0502020204030204" pitchFamily="34" charset="0"/>
                          <a:cs typeface="Times New Roman" panose="02020603050405020304" pitchFamily="18" charset="0"/>
                        </a:rPr>
                        <a:t>Rubber</a:t>
                      </a:r>
                      <a:r>
                        <a:rPr lang="en-US" sz="2000" spc="-45">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tires</a:t>
                      </a:r>
                      <a:r>
                        <a:rPr lang="en-US" sz="2000" spc="-45">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on</a:t>
                      </a:r>
                      <a:r>
                        <a:rPr lang="en-US" sz="2000" spc="-50">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smooth pavement</a:t>
                      </a:r>
                      <a:r>
                        <a:rPr lang="en-US" sz="2000" spc="-45">
                          <a:solidFill>
                            <a:srgbClr val="231F20"/>
                          </a:solidFill>
                          <a:effectLst/>
                          <a:latin typeface="+mn-lt"/>
                          <a:ea typeface="Calibri" panose="020F0502020204030204" pitchFamily="34" charset="0"/>
                          <a:cs typeface="Times New Roman" panose="02020603050405020304" pitchFamily="18" charset="0"/>
                        </a:rPr>
                        <a:t> </a:t>
                      </a:r>
                      <a:r>
                        <a:rPr lang="en-US" sz="2000">
                          <a:solidFill>
                            <a:srgbClr val="231F20"/>
                          </a:solidFill>
                          <a:effectLst/>
                          <a:latin typeface="+mn-lt"/>
                          <a:ea typeface="Calibri" panose="020F0502020204030204" pitchFamily="34" charset="0"/>
                          <a:cs typeface="Times New Roman" panose="02020603050405020304" pitchFamily="18" charset="0"/>
                        </a:rPr>
                        <a:t>(dry)</a:t>
                      </a:r>
                      <a:endParaRPr lang="en-US" sz="20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417195" marR="0" eaLnBrk="0" hangingPunct="0">
                        <a:lnSpc>
                          <a:spcPct val="100000"/>
                        </a:lnSpc>
                        <a:spcBef>
                          <a:spcPts val="60"/>
                        </a:spcBef>
                        <a:spcAft>
                          <a:spcPts val="0"/>
                        </a:spcAft>
                      </a:pPr>
                      <a:r>
                        <a:rPr lang="en-US" sz="2000" spc="-20" dirty="0">
                          <a:solidFill>
                            <a:srgbClr val="231F20"/>
                          </a:solidFill>
                          <a:effectLst/>
                          <a:latin typeface="+mn-lt"/>
                          <a:ea typeface="Calibri" panose="020F0502020204030204" pitchFamily="34" charset="0"/>
                          <a:cs typeface="Times New Roman" panose="02020603050405020304" pitchFamily="18" charset="0"/>
                        </a:rPr>
                        <a:t>0.9</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248920" marR="0" eaLnBrk="0" hangingPunct="0">
                        <a:lnSpc>
                          <a:spcPct val="100000"/>
                        </a:lnSpc>
                        <a:spcBef>
                          <a:spcPts val="60"/>
                        </a:spcBef>
                        <a:spcAft>
                          <a:spcPts val="0"/>
                        </a:spcAft>
                      </a:pPr>
                      <a:r>
                        <a:rPr lang="en-US" sz="2000" spc="-20" dirty="0">
                          <a:solidFill>
                            <a:srgbClr val="231F20"/>
                          </a:solidFill>
                          <a:effectLst/>
                          <a:latin typeface="+mn-lt"/>
                          <a:ea typeface="Calibri" panose="020F0502020204030204" pitchFamily="34" charset="0"/>
                          <a:cs typeface="Times New Roman" panose="02020603050405020304" pitchFamily="18" charset="0"/>
                        </a:rPr>
                        <a:t>0.8</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6"/>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96833" y="5159920"/>
            <a:ext cx="7237763" cy="830997"/>
          </a:xfrm>
        </p:spPr>
        <p:txBody>
          <a:bodyPr/>
          <a:lstStyle/>
          <a:p>
            <a:r>
              <a:rPr lang="en-US" sz="2400" dirty="0"/>
              <a:t>Every combination of materials has different static and kinetic friction coefficients.</a:t>
            </a:r>
          </a:p>
        </p:txBody>
      </p:sp>
    </p:spTree>
    <p:extLst>
      <p:ext uri="{BB962C8B-B14F-4D97-AF65-F5344CB8AC3E}">
        <p14:creationId xmlns:p14="http://schemas.microsoft.com/office/powerpoint/2010/main" val="271454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6"/>
            <a:ext cx="8229600" cy="738633"/>
          </a:xfrm>
        </p:spPr>
        <p:txBody>
          <a:bodyPr>
            <a:spAutoFit/>
          </a:bodyPr>
          <a:lstStyle/>
          <a:p>
            <a:r>
              <a:rPr lang="en-US" dirty="0"/>
              <a:t>Question 2: ?</a:t>
            </a:r>
          </a:p>
        </p:txBody>
      </p:sp>
      <p:sp>
        <p:nvSpPr>
          <p:cNvPr id="4" name="Content Placeholder 3"/>
          <p:cNvSpPr>
            <a:spLocks noGrp="1"/>
          </p:cNvSpPr>
          <p:nvPr>
            <p:ph idx="4294967295"/>
          </p:nvPr>
        </p:nvSpPr>
        <p:spPr>
          <a:xfrm>
            <a:off x="457200" y="1190804"/>
            <a:ext cx="8229600" cy="461665"/>
          </a:xfrm>
          <a:prstGeom prst="rect">
            <a:avLst/>
          </a:prstGeom>
        </p:spPr>
        <p:txBody>
          <a:bodyPr>
            <a:spAutoFit/>
          </a:bodyPr>
          <a:lstStyle/>
          <a:p>
            <a:pPr marL="0" indent="0">
              <a:buNone/>
            </a:pPr>
            <a:r>
              <a:rPr lang="en-US" sz="2400" dirty="0"/>
              <a:t>What is coefficient of friction?</a:t>
            </a:r>
          </a:p>
        </p:txBody>
      </p:sp>
    </p:spTree>
    <p:extLst>
      <p:ext uri="{BB962C8B-B14F-4D97-AF65-F5344CB8AC3E}">
        <p14:creationId xmlns:p14="http://schemas.microsoft.com/office/powerpoint/2010/main" val="270313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6"/>
            <a:ext cx="8229600" cy="738633"/>
          </a:xfrm>
        </p:spPr>
        <p:txBody>
          <a:bodyPr>
            <a:spAutoFit/>
          </a:bodyPr>
          <a:lstStyle/>
          <a:p>
            <a:r>
              <a:rPr lang="en-US" dirty="0"/>
              <a:t>Learning Objectives </a:t>
            </a:r>
            <a:r>
              <a:rPr lang="en-US" sz="2800" dirty="0"/>
              <a:t>(1 of 2)</a:t>
            </a:r>
            <a:endParaRPr lang="en-US" sz="2000" dirty="0"/>
          </a:p>
        </p:txBody>
      </p:sp>
      <p:sp>
        <p:nvSpPr>
          <p:cNvPr id="4" name="Content Placeholder 3"/>
          <p:cNvSpPr>
            <a:spLocks noGrp="1"/>
          </p:cNvSpPr>
          <p:nvPr>
            <p:ph idx="4294967295"/>
          </p:nvPr>
        </p:nvSpPr>
        <p:spPr>
          <a:xfrm>
            <a:off x="457200" y="1000799"/>
            <a:ext cx="8229600" cy="3831818"/>
          </a:xfrm>
          <a:prstGeom prst="rect">
            <a:avLst/>
          </a:prstGeom>
        </p:spPr>
        <p:txBody>
          <a:bodyPr>
            <a:spAutoFit/>
          </a:bodyPr>
          <a:lstStyle/>
          <a:p>
            <a:pPr marL="0" indent="0">
              <a:buNone/>
            </a:pPr>
            <a:r>
              <a:rPr lang="en-US" sz="2400" b="1" dirty="0">
                <a:solidFill>
                  <a:srgbClr val="007FA3"/>
                </a:solidFill>
              </a:rPr>
              <a:t>94.1</a:t>
            </a:r>
            <a:r>
              <a:rPr lang="en-US" sz="2400" dirty="0"/>
              <a:t> Discuss the energy principles that apply to brakes.</a:t>
            </a:r>
          </a:p>
          <a:p>
            <a:pPr marL="0" indent="0">
              <a:buNone/>
            </a:pPr>
            <a:r>
              <a:rPr lang="en-US" sz="2400" b="1" dirty="0">
                <a:solidFill>
                  <a:srgbClr val="007FA3"/>
                </a:solidFill>
              </a:rPr>
              <a:t>94.2</a:t>
            </a:r>
            <a:r>
              <a:rPr lang="en-US" sz="2400" dirty="0"/>
              <a:t> Discuss the friction principles that apply to brakes.</a:t>
            </a:r>
          </a:p>
          <a:p>
            <a:pPr marL="0" indent="0">
              <a:buNone/>
            </a:pPr>
            <a:r>
              <a:rPr lang="en-US" sz="2400" b="1" dirty="0">
                <a:solidFill>
                  <a:srgbClr val="007FA3"/>
                </a:solidFill>
              </a:rPr>
              <a:t>94.3</a:t>
            </a:r>
            <a:r>
              <a:rPr lang="en-US" sz="2400" dirty="0"/>
              <a:t> Discuss inertia as it applies to brakes.</a:t>
            </a:r>
          </a:p>
          <a:p>
            <a:pPr marL="0" indent="0">
              <a:buNone/>
            </a:pPr>
            <a:r>
              <a:rPr lang="en-US" sz="2400" b="1" dirty="0">
                <a:solidFill>
                  <a:srgbClr val="007FA3"/>
                </a:solidFill>
              </a:rPr>
              <a:t>94.4 </a:t>
            </a:r>
            <a:r>
              <a:rPr lang="en-US" sz="2400" dirty="0"/>
              <a:t>Discuss the friction principles that apply to brakes.</a:t>
            </a:r>
          </a:p>
          <a:p>
            <a:pPr marL="0" indent="0">
              <a:buNone/>
            </a:pPr>
            <a:r>
              <a:rPr lang="en-US" sz="2400" b="1" dirty="0">
                <a:solidFill>
                  <a:srgbClr val="007FA3"/>
                </a:solidFill>
              </a:rPr>
              <a:t>94.5 </a:t>
            </a:r>
            <a:r>
              <a:rPr lang="en-US" sz="2400" dirty="0"/>
              <a:t>Describe how brakes can fade due to excessive heat.</a:t>
            </a:r>
          </a:p>
          <a:p>
            <a:pPr marL="0" indent="0">
              <a:buNone/>
            </a:pPr>
            <a:r>
              <a:rPr lang="en-US" sz="2400" b="1" dirty="0">
                <a:solidFill>
                  <a:srgbClr val="007FA3"/>
                </a:solidFill>
              </a:rPr>
              <a:t>94.6 </a:t>
            </a:r>
            <a:r>
              <a:rPr lang="en-US" sz="2400" dirty="0"/>
              <a:t>Describe how deceleration rates are measured.</a:t>
            </a:r>
          </a:p>
          <a:p>
            <a:pPr marL="0" indent="0">
              <a:buNone/>
            </a:pPr>
            <a:r>
              <a:rPr lang="en-US" sz="2400" b="1" dirty="0">
                <a:solidFill>
                  <a:srgbClr val="007FA3"/>
                </a:solidFill>
              </a:rPr>
              <a:t>94.7 </a:t>
            </a:r>
            <a:r>
              <a:rPr lang="en-US" sz="2400" dirty="0"/>
              <a:t>Describe brake friction materials.</a:t>
            </a:r>
          </a:p>
        </p:txBody>
      </p:sp>
    </p:spTree>
    <p:extLst>
      <p:ext uri="{BB962C8B-B14F-4D97-AF65-F5344CB8AC3E}">
        <p14:creationId xmlns:p14="http://schemas.microsoft.com/office/powerpoint/2010/main" val="215672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8"/>
            <a:ext cx="8229600" cy="738633"/>
          </a:xfrm>
        </p:spPr>
        <p:txBody>
          <a:bodyPr>
            <a:spAutoFit/>
          </a:bodyPr>
          <a:lstStyle/>
          <a:p>
            <a:r>
              <a:rPr lang="en-US" dirty="0"/>
              <a:t>Answer 2</a:t>
            </a:r>
          </a:p>
        </p:txBody>
      </p:sp>
      <p:sp>
        <p:nvSpPr>
          <p:cNvPr id="4" name="Content Placeholder 3"/>
          <p:cNvSpPr>
            <a:spLocks noGrp="1"/>
          </p:cNvSpPr>
          <p:nvPr>
            <p:ph idx="4294967295"/>
          </p:nvPr>
        </p:nvSpPr>
        <p:spPr>
          <a:xfrm>
            <a:off x="457200" y="1190806"/>
            <a:ext cx="8229600" cy="461665"/>
          </a:xfrm>
          <a:prstGeom prst="rect">
            <a:avLst/>
          </a:prstGeom>
        </p:spPr>
        <p:txBody>
          <a:bodyPr>
            <a:spAutoFit/>
          </a:bodyPr>
          <a:lstStyle/>
          <a:p>
            <a:pPr marL="0" indent="0">
              <a:buNone/>
            </a:pPr>
            <a:r>
              <a:rPr lang="en-US" sz="2400" dirty="0"/>
              <a:t>The amount of friction between two surfaces.</a:t>
            </a:r>
          </a:p>
        </p:txBody>
      </p:sp>
    </p:spTree>
    <p:extLst>
      <p:ext uri="{BB962C8B-B14F-4D97-AF65-F5344CB8AC3E}">
        <p14:creationId xmlns:p14="http://schemas.microsoft.com/office/powerpoint/2010/main" val="61534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450" y="239347"/>
            <a:ext cx="8229600" cy="738633"/>
          </a:xfrm>
        </p:spPr>
        <p:txBody>
          <a:bodyPr>
            <a:spAutoFit/>
          </a:bodyPr>
          <a:lstStyle/>
          <a:p>
            <a:r>
              <a:rPr lang="en-US" dirty="0"/>
              <a:t>Brake Fade </a:t>
            </a:r>
            <a:r>
              <a:rPr lang="en-US" sz="2800" dirty="0"/>
              <a:t>(1 of 2)</a:t>
            </a:r>
            <a:endParaRPr lang="en-US" sz="2000" dirty="0"/>
          </a:p>
        </p:txBody>
      </p:sp>
      <p:sp>
        <p:nvSpPr>
          <p:cNvPr id="4" name="Content Placeholder 3"/>
          <p:cNvSpPr>
            <a:spLocks noGrp="1"/>
          </p:cNvSpPr>
          <p:nvPr>
            <p:ph idx="4294967295"/>
          </p:nvPr>
        </p:nvSpPr>
        <p:spPr>
          <a:xfrm>
            <a:off x="433450" y="1190805"/>
            <a:ext cx="8229600" cy="4416325"/>
          </a:xfrm>
          <a:prstGeom prst="rect">
            <a:avLst/>
          </a:prstGeom>
        </p:spPr>
        <p:txBody>
          <a:bodyPr>
            <a:spAutoFit/>
          </a:bodyPr>
          <a:lstStyle/>
          <a:p>
            <a:r>
              <a:rPr lang="en-US" sz="2400" dirty="0"/>
              <a:t>Definition</a:t>
            </a:r>
          </a:p>
          <a:p>
            <a:pPr lvl="1"/>
            <a:r>
              <a:rPr lang="en-US" sz="2400" dirty="0"/>
              <a:t>If repeated hard stops are performed, the brake system components can overheat and lose effectiveness, or possibly fail altogether.</a:t>
            </a:r>
          </a:p>
          <a:p>
            <a:r>
              <a:rPr lang="en-US" sz="2400" dirty="0"/>
              <a:t>Mechanical Fade</a:t>
            </a:r>
          </a:p>
          <a:p>
            <a:pPr lvl="1"/>
            <a:r>
              <a:rPr lang="en-US" sz="2400" dirty="0"/>
              <a:t>Mechanical fade occurs when a brake drum overheats and expands away from the brake lining.</a:t>
            </a:r>
          </a:p>
          <a:p>
            <a:r>
              <a:rPr lang="en-US" sz="2400" dirty="0"/>
              <a:t>Lining Fade</a:t>
            </a:r>
          </a:p>
          <a:p>
            <a:pPr lvl="1"/>
            <a:r>
              <a:rPr lang="en-US" sz="2400" dirty="0"/>
              <a:t>The friction material overheats to the point where its coefficient of friction drops off.</a:t>
            </a:r>
          </a:p>
        </p:txBody>
      </p:sp>
    </p:spTree>
    <p:extLst>
      <p:ext uri="{BB962C8B-B14F-4D97-AF65-F5344CB8AC3E}">
        <p14:creationId xmlns:p14="http://schemas.microsoft.com/office/powerpoint/2010/main" val="76804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50"/>
            <a:ext cx="8229600" cy="738633"/>
          </a:xfrm>
        </p:spPr>
        <p:txBody>
          <a:bodyPr>
            <a:spAutoFit/>
          </a:bodyPr>
          <a:lstStyle/>
          <a:p>
            <a:r>
              <a:rPr lang="en-US" dirty="0"/>
              <a:t>Brake Fade </a:t>
            </a:r>
            <a:r>
              <a:rPr lang="en-US" sz="2800" dirty="0"/>
              <a:t>(2 of 2)</a:t>
            </a:r>
            <a:endParaRPr lang="en-US" sz="2000" dirty="0"/>
          </a:p>
        </p:txBody>
      </p:sp>
      <p:sp>
        <p:nvSpPr>
          <p:cNvPr id="4" name="Content Placeholder 3"/>
          <p:cNvSpPr>
            <a:spLocks noGrp="1"/>
          </p:cNvSpPr>
          <p:nvPr>
            <p:ph idx="4294967295"/>
          </p:nvPr>
        </p:nvSpPr>
        <p:spPr>
          <a:xfrm>
            <a:off x="457200" y="1190808"/>
            <a:ext cx="8229600" cy="3044725"/>
          </a:xfrm>
          <a:prstGeom prst="rect">
            <a:avLst/>
          </a:prstGeom>
        </p:spPr>
        <p:txBody>
          <a:bodyPr>
            <a:spAutoFit/>
          </a:bodyPr>
          <a:lstStyle/>
          <a:p>
            <a:r>
              <a:rPr lang="en-US" sz="2400" dirty="0"/>
              <a:t>Gas Fade</a:t>
            </a:r>
          </a:p>
          <a:p>
            <a:pPr lvl="1"/>
            <a:r>
              <a:rPr lang="en-US" sz="2400" dirty="0"/>
              <a:t>Under very hard braking, when a thin layer of hot gases and dust particles builds up between the brake drum or rotor and linings</a:t>
            </a:r>
          </a:p>
          <a:p>
            <a:r>
              <a:rPr lang="en-US" sz="2400" dirty="0"/>
              <a:t>Water Fade</a:t>
            </a:r>
          </a:p>
          <a:p>
            <a:pPr lvl="1"/>
            <a:r>
              <a:rPr lang="en-US" sz="2400" dirty="0"/>
              <a:t>Water fade occurs when water gets between the brake drum and the linings.</a:t>
            </a:r>
          </a:p>
        </p:txBody>
      </p:sp>
    </p:spTree>
    <p:extLst>
      <p:ext uri="{BB962C8B-B14F-4D97-AF65-F5344CB8AC3E}">
        <p14:creationId xmlns:p14="http://schemas.microsoft.com/office/powerpoint/2010/main" val="1005452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94.7 Heat Graph</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54484" y="990599"/>
            <a:ext cx="4589642" cy="521426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677656"/>
          </a:xfrm>
        </p:spPr>
        <p:txBody>
          <a:bodyPr/>
          <a:lstStyle/>
          <a:p>
            <a:r>
              <a:rPr lang="en-US" sz="2400" dirty="0"/>
              <a:t>Some heat increases the coefficient of friction, but too much heat can cause it to drop off sharply</a:t>
            </a:r>
          </a:p>
        </p:txBody>
      </p:sp>
    </p:spTree>
    <p:extLst>
      <p:ext uri="{BB962C8B-B14F-4D97-AF65-F5344CB8AC3E}">
        <p14:creationId xmlns:p14="http://schemas.microsoft.com/office/powerpoint/2010/main" val="46085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94.8 Brake Fade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28904" y="990599"/>
            <a:ext cx="3057896" cy="517282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4266210" cy="4524315"/>
          </a:xfrm>
        </p:spPr>
        <p:txBody>
          <a:bodyPr/>
          <a:lstStyle/>
          <a:p>
            <a:r>
              <a:rPr lang="en-US" sz="2400" dirty="0"/>
              <a:t>One cause of brake fade occurs when the phenolic resin, a part of the friction material, gets so hot that it vaporizes. The vaporized gas from the disc brake pads gets between the rotor (disc) and the friction pad. Because the friction pad is no longer in contact with the rotor, no additional braking force is possible</a:t>
            </a:r>
          </a:p>
        </p:txBody>
      </p:sp>
    </p:spTree>
    <p:extLst>
      <p:ext uri="{BB962C8B-B14F-4D97-AF65-F5344CB8AC3E}">
        <p14:creationId xmlns:p14="http://schemas.microsoft.com/office/powerpoint/2010/main" val="370787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94.9 PRNDL Tech Tip</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1029911"/>
            <a:ext cx="5037138" cy="412862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3011384" cy="2677656"/>
          </a:xfrm>
        </p:spPr>
        <p:txBody>
          <a:bodyPr/>
          <a:lstStyle/>
          <a:p>
            <a:r>
              <a:rPr lang="en-US" sz="2400" dirty="0"/>
              <a:t>The gear selector is often called the “PRNDL,” pronounced “prindle,” regardless of the actual letters or numbers used</a:t>
            </a:r>
          </a:p>
        </p:txBody>
      </p:sp>
    </p:spTree>
    <p:extLst>
      <p:ext uri="{BB962C8B-B14F-4D97-AF65-F5344CB8AC3E}">
        <p14:creationId xmlns:p14="http://schemas.microsoft.com/office/powerpoint/2010/main" val="14358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9"/>
            <a:ext cx="8229600" cy="738633"/>
          </a:xfrm>
        </p:spPr>
        <p:txBody>
          <a:bodyPr>
            <a:spAutoFit/>
          </a:bodyPr>
          <a:lstStyle/>
          <a:p>
            <a:r>
              <a:rPr lang="en-US" dirty="0"/>
              <a:t>Deceleration Rates</a:t>
            </a:r>
          </a:p>
        </p:txBody>
      </p:sp>
      <p:sp>
        <p:nvSpPr>
          <p:cNvPr id="4" name="Content Placeholder 3"/>
          <p:cNvSpPr>
            <a:spLocks noGrp="1"/>
          </p:cNvSpPr>
          <p:nvPr>
            <p:ph idx="4294967295"/>
          </p:nvPr>
        </p:nvSpPr>
        <p:spPr>
          <a:xfrm>
            <a:off x="419100" y="999013"/>
            <a:ext cx="8229600" cy="4478149"/>
          </a:xfrm>
          <a:prstGeom prst="rect">
            <a:avLst/>
          </a:prstGeom>
        </p:spPr>
        <p:txBody>
          <a:bodyPr>
            <a:spAutoFit/>
          </a:bodyPr>
          <a:lstStyle/>
          <a:p>
            <a:r>
              <a:rPr lang="en-US" sz="2400" dirty="0"/>
              <a:t>Terminology</a:t>
            </a:r>
          </a:p>
          <a:p>
            <a:pPr lvl="1"/>
            <a:r>
              <a:rPr lang="en-US" sz="2400" dirty="0"/>
              <a:t>Deceleration rates are measured in units of “feet per second per second.”</a:t>
            </a:r>
          </a:p>
          <a:p>
            <a:r>
              <a:rPr lang="en-US" sz="2400" dirty="0"/>
              <a:t>Typical Deceleration Rates</a:t>
            </a:r>
          </a:p>
          <a:p>
            <a:pPr lvl="1"/>
            <a:r>
              <a:rPr lang="en-US" sz="2400" dirty="0"/>
              <a:t>Comfortable deceleration is about 8.5 ft/sec</a:t>
            </a:r>
            <a:r>
              <a:rPr lang="en-US" sz="2400" baseline="30000" dirty="0"/>
              <a:t>2</a:t>
            </a:r>
            <a:r>
              <a:rPr lang="en-US" sz="2400" dirty="0"/>
              <a:t> (3 m/sec</a:t>
            </a:r>
            <a:r>
              <a:rPr lang="en-US" sz="2400" baseline="30000" dirty="0"/>
              <a:t>2</a:t>
            </a:r>
            <a:r>
              <a:rPr lang="en-US" sz="2400" dirty="0"/>
              <a:t>).</a:t>
            </a:r>
          </a:p>
          <a:p>
            <a:pPr lvl="1"/>
            <a:r>
              <a:rPr lang="en-US" sz="2400" dirty="0"/>
              <a:t>Loose items in the vehicle “fly” above 11 ft/sec</a:t>
            </a:r>
            <a:r>
              <a:rPr lang="en-US" sz="2400" baseline="30000" dirty="0"/>
              <a:t>2</a:t>
            </a:r>
            <a:r>
              <a:rPr lang="en-US" sz="2400" dirty="0"/>
              <a:t> (3.5 m/sec</a:t>
            </a:r>
            <a:r>
              <a:rPr lang="en-US" sz="2400" baseline="30000" dirty="0"/>
              <a:t>2</a:t>
            </a:r>
            <a:r>
              <a:rPr lang="en-US" sz="2400" dirty="0"/>
              <a:t>).</a:t>
            </a:r>
          </a:p>
          <a:p>
            <a:r>
              <a:rPr lang="en-US" sz="2400" dirty="0"/>
              <a:t>Brake temperature</a:t>
            </a:r>
          </a:p>
          <a:p>
            <a:pPr lvl="1"/>
            <a:r>
              <a:rPr lang="en-US" sz="2400" dirty="0"/>
              <a:t>1,300°F (700°C) or higher during normal driving</a:t>
            </a:r>
          </a:p>
        </p:txBody>
      </p:sp>
    </p:spTree>
    <p:extLst>
      <p:ext uri="{BB962C8B-B14F-4D97-AF65-F5344CB8AC3E}">
        <p14:creationId xmlns:p14="http://schemas.microsoft.com/office/powerpoint/2010/main" val="106809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94.10 Rapid Braking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5799" y="1311234"/>
            <a:ext cx="7597876" cy="161009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88224" y="3357633"/>
            <a:ext cx="7567551" cy="1200329"/>
          </a:xfrm>
        </p:spPr>
        <p:txBody>
          <a:bodyPr/>
          <a:lstStyle/>
          <a:p>
            <a:r>
              <a:rPr lang="en-US" sz="2400" dirty="0"/>
              <a:t>Rapid braking causes the brake friction material to wear more compared to gentle, less aggressive, braking</a:t>
            </a:r>
          </a:p>
        </p:txBody>
      </p:sp>
    </p:spTree>
    <p:extLst>
      <p:ext uri="{BB962C8B-B14F-4D97-AF65-F5344CB8AC3E}">
        <p14:creationId xmlns:p14="http://schemas.microsoft.com/office/powerpoint/2010/main" val="746327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7"/>
            <a:ext cx="8229600" cy="738633"/>
          </a:xfrm>
        </p:spPr>
        <p:txBody>
          <a:bodyPr>
            <a:spAutoFit/>
          </a:bodyPr>
          <a:lstStyle/>
          <a:p>
            <a:r>
              <a:rPr lang="en-US" dirty="0"/>
              <a:t>Brake Friction Materials</a:t>
            </a:r>
          </a:p>
        </p:txBody>
      </p:sp>
      <p:sp>
        <p:nvSpPr>
          <p:cNvPr id="4" name="Content Placeholder 3"/>
          <p:cNvSpPr>
            <a:spLocks noGrp="1"/>
          </p:cNvSpPr>
          <p:nvPr>
            <p:ph idx="4294967295"/>
          </p:nvPr>
        </p:nvSpPr>
        <p:spPr>
          <a:xfrm>
            <a:off x="457200" y="1187531"/>
            <a:ext cx="8229600" cy="1569660"/>
          </a:xfrm>
          <a:prstGeom prst="rect">
            <a:avLst/>
          </a:prstGeom>
        </p:spPr>
        <p:txBody>
          <a:bodyPr>
            <a:spAutoFit/>
          </a:bodyPr>
          <a:lstStyle/>
          <a:p>
            <a:r>
              <a:rPr lang="en-US" sz="2400" dirty="0"/>
              <a:t>Brake friction materials are composed of relatively soft but tough and heat-resistant material to provide the friction between the moveable part (drum or rotor) and the stationary part of the braking system.</a:t>
            </a:r>
          </a:p>
        </p:txBody>
      </p:sp>
    </p:spTree>
    <p:extLst>
      <p:ext uri="{BB962C8B-B14F-4D97-AF65-F5344CB8AC3E}">
        <p14:creationId xmlns:p14="http://schemas.microsoft.com/office/powerpoint/2010/main" val="437035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50"/>
            <a:ext cx="8229600" cy="646331"/>
          </a:xfrm>
        </p:spPr>
        <p:txBody>
          <a:bodyPr lIns="0" tIns="45720" rIns="0" bIns="45720" anchor="t" anchorCtr="0">
            <a:spAutoFit/>
          </a:bodyPr>
          <a:lstStyle/>
          <a:p>
            <a:r>
              <a:rPr lang="en-US" dirty="0"/>
              <a:t>Asbestos </a:t>
            </a:r>
            <a:r>
              <a:rPr lang="en-US" sz="2800" dirty="0"/>
              <a:t>(1 of 2)</a:t>
            </a:r>
          </a:p>
        </p:txBody>
      </p:sp>
      <p:sp>
        <p:nvSpPr>
          <p:cNvPr id="4" name="Content Placeholder 3"/>
          <p:cNvSpPr>
            <a:spLocks noGrp="1"/>
          </p:cNvSpPr>
          <p:nvPr>
            <p:ph idx="4294967295"/>
          </p:nvPr>
        </p:nvSpPr>
        <p:spPr>
          <a:xfrm>
            <a:off x="457200" y="1187534"/>
            <a:ext cx="8229600" cy="2654573"/>
          </a:xfrm>
          <a:prstGeom prst="rect">
            <a:avLst/>
          </a:prstGeom>
        </p:spPr>
        <p:txBody>
          <a:bodyPr lIns="0" tIns="45720" rIns="0" bIns="45720" anchor="t" anchorCtr="0">
            <a:spAutoFit/>
          </a:bodyPr>
          <a:lstStyle/>
          <a:p>
            <a:r>
              <a:rPr lang="en-US" sz="2400" dirty="0"/>
              <a:t>Definition</a:t>
            </a:r>
          </a:p>
          <a:p>
            <a:pPr lvl="1"/>
            <a:r>
              <a:rPr lang="en-US" sz="2400" dirty="0"/>
              <a:t>Asbestos is a term used to describe naturally occurring silicate minerals that consist of long fibers.</a:t>
            </a:r>
          </a:p>
          <a:p>
            <a:r>
              <a:rPr lang="en-US" sz="2400" dirty="0"/>
              <a:t>Asbestos Hazards</a:t>
            </a:r>
          </a:p>
          <a:p>
            <a:pPr lvl="1"/>
            <a:r>
              <a:rPr lang="en-US" sz="2400" dirty="0"/>
              <a:t>Exposure to asbestos can cause the formation of scar tissue in the lungs. This condition is called asbestosis.</a:t>
            </a:r>
          </a:p>
        </p:txBody>
      </p:sp>
    </p:spTree>
    <p:extLst>
      <p:ext uri="{BB962C8B-B14F-4D97-AF65-F5344CB8AC3E}">
        <p14:creationId xmlns:p14="http://schemas.microsoft.com/office/powerpoint/2010/main" val="215260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450" y="239347"/>
            <a:ext cx="8229600" cy="738633"/>
          </a:xfrm>
        </p:spPr>
        <p:txBody>
          <a:bodyPr>
            <a:spAutoFit/>
          </a:bodyPr>
          <a:lstStyle/>
          <a:p>
            <a:r>
              <a:rPr lang="en-US" dirty="0"/>
              <a:t>Learning Objectives </a:t>
            </a:r>
            <a:r>
              <a:rPr lang="en-US" sz="2800" dirty="0"/>
              <a:t>(2 of 2)</a:t>
            </a:r>
            <a:endParaRPr lang="en-US" sz="2000" dirty="0"/>
          </a:p>
        </p:txBody>
      </p:sp>
      <p:sp>
        <p:nvSpPr>
          <p:cNvPr id="4" name="Content Placeholder 3"/>
          <p:cNvSpPr>
            <a:spLocks noGrp="1"/>
          </p:cNvSpPr>
          <p:nvPr>
            <p:ph idx="4294967295"/>
          </p:nvPr>
        </p:nvSpPr>
        <p:spPr>
          <a:xfrm>
            <a:off x="433450" y="1190804"/>
            <a:ext cx="8229600" cy="2708434"/>
          </a:xfrm>
          <a:prstGeom prst="rect">
            <a:avLst/>
          </a:prstGeom>
        </p:spPr>
        <p:txBody>
          <a:bodyPr>
            <a:spAutoFit/>
          </a:bodyPr>
          <a:lstStyle/>
          <a:p>
            <a:pPr marL="0" indent="0">
              <a:buNone/>
            </a:pPr>
            <a:r>
              <a:rPr lang="en-US" sz="2400" b="1" dirty="0">
                <a:solidFill>
                  <a:srgbClr val="007FA3"/>
                </a:solidFill>
              </a:rPr>
              <a:t>94.8 </a:t>
            </a:r>
            <a:r>
              <a:rPr lang="en-US" sz="2400" dirty="0">
                <a:solidFill>
                  <a:schemeClr val="tx1"/>
                </a:solidFill>
              </a:rPr>
              <a:t>Discuss asbestos as it applies to brakes.</a:t>
            </a:r>
          </a:p>
          <a:p>
            <a:pPr marL="0" indent="0">
              <a:buNone/>
            </a:pPr>
            <a:r>
              <a:rPr lang="en-US" sz="2400" b="1" dirty="0">
                <a:solidFill>
                  <a:srgbClr val="007FA3"/>
                </a:solidFill>
              </a:rPr>
              <a:t>94.9 </a:t>
            </a:r>
            <a:r>
              <a:rPr lang="en-US" sz="2400" dirty="0">
                <a:solidFill>
                  <a:schemeClr val="tx1"/>
                </a:solidFill>
              </a:rPr>
              <a:t>Describe semimetallic friction materials.</a:t>
            </a:r>
          </a:p>
          <a:p>
            <a:pPr marL="0" indent="0">
              <a:buNone/>
            </a:pPr>
            <a:r>
              <a:rPr lang="en-US" sz="2400" b="1" dirty="0">
                <a:solidFill>
                  <a:srgbClr val="007FA3"/>
                </a:solidFill>
              </a:rPr>
              <a:t>94.10 </a:t>
            </a:r>
            <a:r>
              <a:rPr lang="en-US" sz="2400" dirty="0">
                <a:solidFill>
                  <a:schemeClr val="tx1"/>
                </a:solidFill>
              </a:rPr>
              <a:t>Discuss non-asbestos/ceramic friction materials.</a:t>
            </a:r>
          </a:p>
          <a:p>
            <a:pPr marL="0" indent="0">
              <a:buNone/>
            </a:pPr>
            <a:r>
              <a:rPr lang="en-US" sz="2400" b="1" dirty="0">
                <a:solidFill>
                  <a:srgbClr val="007FA3"/>
                </a:solidFill>
              </a:rPr>
              <a:t>94.11 </a:t>
            </a:r>
            <a:r>
              <a:rPr lang="en-US" sz="2400" dirty="0">
                <a:solidFill>
                  <a:schemeClr val="tx1"/>
                </a:solidFill>
              </a:rPr>
              <a:t>Explain brake pad environmental concerns.</a:t>
            </a:r>
          </a:p>
          <a:p>
            <a:pPr marL="0" indent="0">
              <a:buNone/>
            </a:pPr>
            <a:r>
              <a:rPr lang="en-US" sz="2400" b="1" dirty="0">
                <a:solidFill>
                  <a:srgbClr val="007FA3"/>
                </a:solidFill>
              </a:rPr>
              <a:t>94.12 </a:t>
            </a:r>
            <a:r>
              <a:rPr lang="en-US" sz="2400" dirty="0">
                <a:solidFill>
                  <a:schemeClr val="tx1"/>
                </a:solidFill>
              </a:rPr>
              <a:t>Discuss the use of edge codes on friction materials.</a:t>
            </a:r>
          </a:p>
        </p:txBody>
      </p:sp>
    </p:spTree>
    <p:extLst>
      <p:ext uri="{BB962C8B-B14F-4D97-AF65-F5344CB8AC3E}">
        <p14:creationId xmlns:p14="http://schemas.microsoft.com/office/powerpoint/2010/main" val="262103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9"/>
            <a:ext cx="8229600" cy="646331"/>
          </a:xfrm>
        </p:spPr>
        <p:txBody>
          <a:bodyPr lIns="0" tIns="45720" rIns="0" bIns="45720" anchor="t" anchorCtr="0">
            <a:spAutoFit/>
          </a:bodyPr>
          <a:lstStyle/>
          <a:p>
            <a:r>
              <a:rPr lang="en-US" dirty="0"/>
              <a:t>Asbestos </a:t>
            </a:r>
            <a:r>
              <a:rPr lang="en-US" sz="2800" dirty="0"/>
              <a:t>(2 of 2)</a:t>
            </a:r>
          </a:p>
        </p:txBody>
      </p:sp>
      <p:sp>
        <p:nvSpPr>
          <p:cNvPr id="4" name="Content Placeholder 3"/>
          <p:cNvSpPr>
            <a:spLocks noGrp="1"/>
          </p:cNvSpPr>
          <p:nvPr>
            <p:ph idx="4294967295"/>
          </p:nvPr>
        </p:nvSpPr>
        <p:spPr>
          <a:xfrm>
            <a:off x="457200" y="1187533"/>
            <a:ext cx="8229600" cy="830997"/>
          </a:xfrm>
          <a:prstGeom prst="rect">
            <a:avLst/>
          </a:prstGeom>
        </p:spPr>
        <p:txBody>
          <a:bodyPr lIns="0" tIns="45720" rIns="0" bIns="45720" anchor="t" anchorCtr="0">
            <a:spAutoFit/>
          </a:bodyPr>
          <a:lstStyle/>
          <a:p>
            <a:r>
              <a:rPr lang="en-US" sz="2400" dirty="0"/>
              <a:t>The use of asbestos for brake linings was never abandoned completely.</a:t>
            </a:r>
          </a:p>
        </p:txBody>
      </p:sp>
    </p:spTree>
    <p:extLst>
      <p:ext uri="{BB962C8B-B14F-4D97-AF65-F5344CB8AC3E}">
        <p14:creationId xmlns:p14="http://schemas.microsoft.com/office/powerpoint/2010/main" val="244001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Chart 94.2 Asbestos Compositions</a:t>
            </a:r>
            <a:endParaRPr lang="en-US" sz="2800" dirty="0">
              <a:solidFill>
                <a:srgbClr val="FF0000"/>
              </a:solidFill>
            </a:endParaRPr>
          </a:p>
        </p:txBody>
      </p:sp>
      <p:graphicFrame>
        <p:nvGraphicFramePr>
          <p:cNvPr id="3" name="Content Placeholder 2"/>
          <p:cNvGraphicFramePr>
            <a:graphicFrameLocks noGrp="1"/>
          </p:cNvGraphicFramePr>
          <p:nvPr>
            <p:ph sz="quarter" idx="13"/>
          </p:nvPr>
        </p:nvGraphicFramePr>
        <p:xfrm>
          <a:off x="1015587" y="1202172"/>
          <a:ext cx="7154635" cy="3405454"/>
        </p:xfrm>
        <a:graphic>
          <a:graphicData uri="http://schemas.openxmlformats.org/drawingml/2006/table">
            <a:tbl>
              <a:tblPr firstRow="1"/>
              <a:tblGrid>
                <a:gridCol w="4361207">
                  <a:extLst>
                    <a:ext uri="{9D8B030D-6E8A-4147-A177-3AD203B41FA5}">
                      <a16:colId xmlns:a16="http://schemas.microsoft.com/office/drawing/2014/main" val="20000"/>
                    </a:ext>
                  </a:extLst>
                </a:gridCol>
                <a:gridCol w="2793428">
                  <a:extLst>
                    <a:ext uri="{9D8B030D-6E8A-4147-A177-3AD203B41FA5}">
                      <a16:colId xmlns:a16="http://schemas.microsoft.com/office/drawing/2014/main" val="20001"/>
                    </a:ext>
                  </a:extLst>
                </a:gridCol>
              </a:tblGrid>
              <a:tr h="735924">
                <a:tc>
                  <a:txBody>
                    <a:bodyPr/>
                    <a:lstStyle/>
                    <a:p>
                      <a:pPr marL="88900" marR="0" eaLnBrk="0" hangingPunct="0">
                        <a:lnSpc>
                          <a:spcPct val="107000"/>
                        </a:lnSpc>
                        <a:spcBef>
                          <a:spcPts val="515"/>
                        </a:spcBef>
                        <a:spcAft>
                          <a:spcPts val="0"/>
                        </a:spcAft>
                      </a:pPr>
                      <a:r>
                        <a:rPr lang="en-US" sz="2000" b="1" spc="-1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INGREDIENT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128270" marR="22225" algn="ctr" eaLnBrk="0" hangingPunct="0">
                        <a:lnSpc>
                          <a:spcPct val="107000"/>
                        </a:lnSpc>
                        <a:spcBef>
                          <a:spcPts val="515"/>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TYPICAL</a:t>
                      </a:r>
                      <a:r>
                        <a:rPr lang="en-US" sz="2000" b="1" spc="-3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FORMULA</a:t>
                      </a:r>
                      <a:r>
                        <a:rPr lang="en-US" sz="2000" b="1" spc="-2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RANGE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35617">
                <a:tc>
                  <a:txBody>
                    <a:bodyPr/>
                    <a:lstStyle/>
                    <a:p>
                      <a:pPr marL="88265" marR="0" eaLnBrk="0" hangingPunct="0">
                        <a:lnSpc>
                          <a:spcPct val="100000"/>
                        </a:lnSpc>
                        <a:spcBef>
                          <a:spcPts val="60"/>
                        </a:spcBef>
                        <a:spcAft>
                          <a:spcPts val="0"/>
                        </a:spcAft>
                      </a:pPr>
                      <a:r>
                        <a:rPr lang="en-US" sz="20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Phenolic</a:t>
                      </a:r>
                      <a:r>
                        <a:rPr lang="en-US" sz="20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resin</a:t>
                      </a:r>
                      <a:r>
                        <a:rPr lang="en-US" sz="20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(binder)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4615" marR="22225"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9% to 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34433">
                <a:tc>
                  <a:txBody>
                    <a:bodyPr/>
                    <a:lstStyle/>
                    <a:p>
                      <a:pPr marL="88265" marR="0" eaLnBrk="0" hangingPunct="0">
                        <a:lnSpc>
                          <a:spcPct val="100000"/>
                        </a:lnSpc>
                        <a:spcBef>
                          <a:spcPts val="60"/>
                        </a:spcBef>
                        <a:spcAft>
                          <a:spcPts val="0"/>
                        </a:spcAft>
                      </a:pP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Asbestos</a:t>
                      </a:r>
                      <a:r>
                        <a:rPr lang="en-US" sz="20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fiber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9210" marR="22225"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30% to 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619056">
                <a:tc>
                  <a:txBody>
                    <a:bodyPr/>
                    <a:lstStyle/>
                    <a:p>
                      <a:pPr marL="88265" marR="0" eaLnBrk="0" hangingPunct="0">
                        <a:lnSpc>
                          <a:spcPct val="100000"/>
                        </a:lnSpc>
                        <a:spcBef>
                          <a:spcPts val="9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Organic friction modifiers (rubber</a:t>
                      </a:r>
                      <a:r>
                        <a:rPr lang="en-US" sz="2000" spc="-4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scrap)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4615" marR="22225"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8% to 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619056">
                <a:tc>
                  <a:txBody>
                    <a:bodyPr/>
                    <a:lstStyle/>
                    <a:p>
                      <a:pPr marL="88265" marR="0" eaLnBrk="0" hangingPunct="0">
                        <a:lnSpc>
                          <a:spcPct val="100000"/>
                        </a:lnSpc>
                        <a:spcBef>
                          <a:spcPts val="9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Inorganic friction modifiers (barites,</a:t>
                      </a:r>
                      <a:r>
                        <a:rPr lang="en-US" sz="2000" spc="-6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talc,</a:t>
                      </a:r>
                      <a:r>
                        <a:rPr lang="en-US" sz="2000" spc="-6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whiting)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29210" marR="22225"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12% to 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334433">
                <a:tc>
                  <a:txBody>
                    <a:bodyPr/>
                    <a:lstStyle/>
                    <a:p>
                      <a:pPr marL="88265" marR="0" eaLnBrk="0" hangingPunct="0">
                        <a:lnSpc>
                          <a:spcPct val="100000"/>
                        </a:lnSpc>
                        <a:spcBef>
                          <a:spcPts val="60"/>
                        </a:spcBef>
                        <a:spcAft>
                          <a:spcPts val="0"/>
                        </a:spcAft>
                      </a:pP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Abrasive</a:t>
                      </a:r>
                      <a:r>
                        <a:rPr lang="en-US" sz="2000" spc="-5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particles</a:t>
                      </a:r>
                      <a:r>
                        <a:rPr lang="en-US" sz="2000" spc="-5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(alumina)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4615" marR="22225"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4% to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426935">
                <a:tc>
                  <a:txBody>
                    <a:bodyPr/>
                    <a:lstStyle/>
                    <a:p>
                      <a:pPr marL="88265" marR="0" eaLnBrk="0" hangingPunct="0">
                        <a:lnSpc>
                          <a:spcPct val="100000"/>
                        </a:lnSpc>
                        <a:spcBef>
                          <a:spcPts val="60"/>
                        </a:spcBef>
                        <a:spcAft>
                          <a:spcPts val="0"/>
                        </a:spcAft>
                      </a:pP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Carbon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94615" marR="22225" algn="ctr" eaLnBrk="0" hangingPunct="0">
                        <a:lnSpc>
                          <a:spcPct val="100000"/>
                        </a:lnSpc>
                        <a:spcBef>
                          <a:spcPts val="60"/>
                        </a:spcBef>
                        <a:spcAft>
                          <a:spcPts val="0"/>
                        </a:spcAft>
                      </a:pP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4% to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6"/>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1015587" y="4934867"/>
            <a:ext cx="7021286" cy="830997"/>
          </a:xfrm>
        </p:spPr>
        <p:txBody>
          <a:bodyPr/>
          <a:lstStyle/>
          <a:p>
            <a:r>
              <a:rPr lang="en-US" sz="2400" dirty="0"/>
              <a:t>Typical brake compositions for asbestos (organic) lining.</a:t>
            </a:r>
          </a:p>
        </p:txBody>
      </p:sp>
    </p:spTree>
    <p:extLst>
      <p:ext uri="{BB962C8B-B14F-4D97-AF65-F5344CB8AC3E}">
        <p14:creationId xmlns:p14="http://schemas.microsoft.com/office/powerpoint/2010/main" val="3771440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350"/>
            <a:ext cx="8229600" cy="523875"/>
          </a:xfrm>
        </p:spPr>
        <p:txBody>
          <a:bodyPr anchor="t" anchorCtr="0">
            <a:noAutofit/>
          </a:bodyPr>
          <a:lstStyle/>
          <a:p>
            <a:r>
              <a:rPr lang="en-US" dirty="0"/>
              <a:t>Semimetalic Friction Materials</a:t>
            </a:r>
            <a:endParaRPr lang="en-US" sz="2800" dirty="0"/>
          </a:p>
        </p:txBody>
      </p:sp>
      <p:sp>
        <p:nvSpPr>
          <p:cNvPr id="4" name="Content Placeholder 3"/>
          <p:cNvSpPr>
            <a:spLocks noGrp="1"/>
          </p:cNvSpPr>
          <p:nvPr>
            <p:ph idx="4294967295"/>
          </p:nvPr>
        </p:nvSpPr>
        <p:spPr>
          <a:xfrm>
            <a:off x="457200" y="973776"/>
            <a:ext cx="8229600" cy="1600199"/>
          </a:xfrm>
          <a:prstGeom prst="rect">
            <a:avLst/>
          </a:prstGeom>
        </p:spPr>
        <p:txBody>
          <a:bodyPr anchor="t" anchorCtr="0">
            <a:noAutofit/>
          </a:bodyPr>
          <a:lstStyle/>
          <a:p>
            <a:r>
              <a:rPr lang="en-US" sz="2400" dirty="0"/>
              <a:t>Definition</a:t>
            </a:r>
          </a:p>
          <a:p>
            <a:pPr lvl="1"/>
            <a:r>
              <a:rPr lang="en-US" sz="2400" dirty="0"/>
              <a:t>The term semimetallic refers to the brake lining material that uses metal rather than asbestos in its formulation.</a:t>
            </a:r>
          </a:p>
        </p:txBody>
      </p:sp>
    </p:spTree>
    <p:extLst>
      <p:ext uri="{BB962C8B-B14F-4D97-AF65-F5344CB8AC3E}">
        <p14:creationId xmlns:p14="http://schemas.microsoft.com/office/powerpoint/2010/main" val="299801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Chart 94.3 Semi-Metallic Material </a:t>
            </a:r>
            <a:endParaRPr lang="en-US" sz="2800" dirty="0">
              <a:solidFill>
                <a:srgbClr val="FF0000"/>
              </a:solidFill>
            </a:endParaRP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228616577"/>
              </p:ext>
            </p:extLst>
          </p:nvPr>
        </p:nvGraphicFramePr>
        <p:xfrm>
          <a:off x="908843" y="1111973"/>
          <a:ext cx="7297005" cy="3618821"/>
        </p:xfrm>
        <a:graphic>
          <a:graphicData uri="http://schemas.openxmlformats.org/drawingml/2006/table">
            <a:tbl>
              <a:tblPr firstRow="1"/>
              <a:tblGrid>
                <a:gridCol w="5248327">
                  <a:extLst>
                    <a:ext uri="{9D8B030D-6E8A-4147-A177-3AD203B41FA5}">
                      <a16:colId xmlns:a16="http://schemas.microsoft.com/office/drawing/2014/main" val="20000"/>
                    </a:ext>
                  </a:extLst>
                </a:gridCol>
                <a:gridCol w="2048678">
                  <a:extLst>
                    <a:ext uri="{9D8B030D-6E8A-4147-A177-3AD203B41FA5}">
                      <a16:colId xmlns:a16="http://schemas.microsoft.com/office/drawing/2014/main" val="20001"/>
                    </a:ext>
                  </a:extLst>
                </a:gridCol>
              </a:tblGrid>
              <a:tr h="972466">
                <a:tc>
                  <a:txBody>
                    <a:bodyPr/>
                    <a:lstStyle/>
                    <a:p>
                      <a:pPr marL="88900" marR="0" eaLnBrk="0" hangingPunct="0">
                        <a:lnSpc>
                          <a:spcPct val="107000"/>
                        </a:lnSpc>
                        <a:spcBef>
                          <a:spcPts val="515"/>
                        </a:spcBef>
                        <a:spcAft>
                          <a:spcPts val="0"/>
                        </a:spcAft>
                      </a:pPr>
                      <a:r>
                        <a:rPr lang="en-US" sz="2000" b="1" spc="-1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INGREDIENT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113030" marR="34925" algn="ctr" eaLnBrk="0" hangingPunct="0">
                        <a:lnSpc>
                          <a:spcPct val="107000"/>
                        </a:lnSpc>
                        <a:spcBef>
                          <a:spcPts val="515"/>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FORMULA RANGE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22640">
                <a:tc>
                  <a:txBody>
                    <a:bodyPr/>
                    <a:lstStyle/>
                    <a:p>
                      <a:pPr marL="88900" marR="0" eaLnBrk="0" hangingPunct="0">
                        <a:lnSpc>
                          <a:spcPct val="100000"/>
                        </a:lnSpc>
                        <a:spcBef>
                          <a:spcPts val="60"/>
                        </a:spcBef>
                        <a:spcAft>
                          <a:spcPts val="0"/>
                        </a:spcAft>
                      </a:pP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Phenolic</a:t>
                      </a:r>
                      <a:r>
                        <a:rPr lang="en-US" sz="20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resin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3030" marR="22860"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15% to 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421147">
                <a:tc>
                  <a:txBody>
                    <a:bodyPr/>
                    <a:lstStyle/>
                    <a:p>
                      <a:pPr marL="88900" marR="0" eaLnBrk="0" hangingPunct="0">
                        <a:lnSpc>
                          <a:spcPct val="100000"/>
                        </a:lnSpc>
                        <a:spcBef>
                          <a:spcPts val="60"/>
                        </a:spcBef>
                        <a:spcAft>
                          <a:spcPts val="0"/>
                        </a:spcAft>
                      </a:pPr>
                      <a:r>
                        <a:rPr lang="en-US" sz="20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Graphite</a:t>
                      </a:r>
                      <a:r>
                        <a:rPr lang="en-US" sz="2000" spc="-7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or</a:t>
                      </a:r>
                      <a:r>
                        <a:rPr lang="en-US" sz="2000" spc="-7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carbon</a:t>
                      </a:r>
                      <a:r>
                        <a:rPr lang="en-US" sz="2000" spc="-7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particles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3030" marR="22860"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15% to 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421147">
                <a:tc>
                  <a:txBody>
                    <a:bodyPr/>
                    <a:lstStyle/>
                    <a:p>
                      <a:pPr marL="88900" marR="0"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Steel</a:t>
                      </a:r>
                      <a:r>
                        <a:rPr lang="en-US" sz="20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fibers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89865" marR="34925"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 to 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421147">
                <a:tc>
                  <a:txBody>
                    <a:bodyPr/>
                    <a:lstStyle/>
                    <a:p>
                      <a:pPr marL="88900" marR="0" eaLnBrk="0" hangingPunct="0">
                        <a:lnSpc>
                          <a:spcPct val="100000"/>
                        </a:lnSpc>
                        <a:spcBef>
                          <a:spcPts val="60"/>
                        </a:spcBef>
                        <a:spcAft>
                          <a:spcPts val="0"/>
                        </a:spcAft>
                      </a:pP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Ceramic</a:t>
                      </a:r>
                      <a:r>
                        <a:rPr lang="en-US" sz="2000" spc="-7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powders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89865" marR="34925"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2% to 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421147">
                <a:tc>
                  <a:txBody>
                    <a:bodyPr/>
                    <a:lstStyle/>
                    <a:p>
                      <a:pPr marL="88900" marR="0"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Steel, copper, brass metal powders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3030" marR="22860" algn="ctr"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15% to 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539127">
                <a:tc>
                  <a:txBody>
                    <a:bodyPr/>
                    <a:lstStyle/>
                    <a:p>
                      <a:pPr marL="88900" marR="0" eaLnBrk="0" hangingPunct="0">
                        <a:lnSpc>
                          <a:spcPct val="100000"/>
                        </a:lnSpc>
                        <a:spcBef>
                          <a:spcPts val="60"/>
                        </a:spcBef>
                        <a:spcAft>
                          <a:spcPts val="0"/>
                        </a:spcAft>
                      </a:pPr>
                      <a:r>
                        <a:rPr lang="en-US" sz="20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Other</a:t>
                      </a:r>
                      <a:r>
                        <a:rPr lang="en-US" sz="20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modifiers</a:t>
                      </a:r>
                      <a:r>
                        <a:rPr lang="en-US" sz="20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(rubber</a:t>
                      </a:r>
                      <a:r>
                        <a:rPr lang="en-US" sz="2000" spc="-7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scrap)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189865" marR="34925" algn="ctr" eaLnBrk="0" hangingPunct="0">
                        <a:lnSpc>
                          <a:spcPct val="100000"/>
                        </a:lnSpc>
                        <a:spcBef>
                          <a:spcPts val="60"/>
                        </a:spcBef>
                        <a:spcAft>
                          <a:spcPts val="0"/>
                        </a:spcAft>
                      </a:pP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 to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6"/>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1032046" y="5219237"/>
            <a:ext cx="6902586" cy="830997"/>
          </a:xfrm>
        </p:spPr>
        <p:txBody>
          <a:bodyPr/>
          <a:lstStyle/>
          <a:p>
            <a:r>
              <a:rPr lang="en-US" sz="2400" dirty="0"/>
              <a:t>Typical brake compositions for semimetallic disc brake pads.</a:t>
            </a:r>
          </a:p>
        </p:txBody>
      </p:sp>
    </p:spTree>
    <p:extLst>
      <p:ext uri="{BB962C8B-B14F-4D97-AF65-F5344CB8AC3E}">
        <p14:creationId xmlns:p14="http://schemas.microsoft.com/office/powerpoint/2010/main" val="2214645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2359"/>
            <a:ext cx="8229600" cy="1292631"/>
          </a:xfrm>
        </p:spPr>
        <p:txBody>
          <a:bodyPr anchor="t" anchorCtr="0">
            <a:spAutoFit/>
          </a:bodyPr>
          <a:lstStyle/>
          <a:p>
            <a:r>
              <a:rPr lang="en-US" dirty="0"/>
              <a:t>Non-Asbestos/Ceramic Friction Materials</a:t>
            </a:r>
            <a:endParaRPr lang="en-US" sz="2800" dirty="0"/>
          </a:p>
        </p:txBody>
      </p:sp>
      <p:sp>
        <p:nvSpPr>
          <p:cNvPr id="4" name="Content Placeholder 3"/>
          <p:cNvSpPr>
            <a:spLocks noGrp="1"/>
          </p:cNvSpPr>
          <p:nvPr>
            <p:ph idx="4294967295"/>
          </p:nvPr>
        </p:nvSpPr>
        <p:spPr>
          <a:xfrm>
            <a:off x="457200" y="1644733"/>
            <a:ext cx="8229600" cy="1277273"/>
          </a:xfrm>
          <a:prstGeom prst="rect">
            <a:avLst/>
          </a:prstGeom>
        </p:spPr>
        <p:txBody>
          <a:bodyPr anchor="t" anchorCtr="0">
            <a:spAutoFit/>
          </a:bodyPr>
          <a:lstStyle/>
          <a:p>
            <a:r>
              <a:rPr lang="en-US" sz="2400" dirty="0"/>
              <a:t>Terminology</a:t>
            </a:r>
          </a:p>
          <a:p>
            <a:pPr lvl="1"/>
            <a:r>
              <a:rPr lang="en-US" sz="2400" dirty="0"/>
              <a:t>Brake pads and linings that use synthetic material, such as aramid fibers, instead of steel</a:t>
            </a:r>
          </a:p>
        </p:txBody>
      </p:sp>
    </p:spTree>
    <p:extLst>
      <p:ext uri="{BB962C8B-B14F-4D97-AF65-F5344CB8AC3E}">
        <p14:creationId xmlns:p14="http://schemas.microsoft.com/office/powerpoint/2010/main" val="4082067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350"/>
            <a:ext cx="8229600" cy="646331"/>
          </a:xfrm>
        </p:spPr>
        <p:txBody>
          <a:bodyPr>
            <a:spAutoFit/>
          </a:bodyPr>
          <a:lstStyle/>
          <a:p>
            <a:r>
              <a:rPr lang="en-US" dirty="0"/>
              <a:t>Carbon Fiber Friction Materials</a:t>
            </a:r>
          </a:p>
        </p:txBody>
      </p:sp>
      <p:sp>
        <p:nvSpPr>
          <p:cNvPr id="4" name="Content Placeholder 3"/>
          <p:cNvSpPr>
            <a:spLocks noGrp="1"/>
          </p:cNvSpPr>
          <p:nvPr>
            <p:ph idx="4294967295"/>
          </p:nvPr>
        </p:nvSpPr>
        <p:spPr>
          <a:xfrm>
            <a:off x="457200" y="973776"/>
            <a:ext cx="8229600" cy="2819399"/>
          </a:xfrm>
          <a:prstGeom prst="rect">
            <a:avLst/>
          </a:prstGeom>
        </p:spPr>
        <p:txBody>
          <a:bodyPr>
            <a:spAutoFit/>
          </a:bodyPr>
          <a:lstStyle/>
          <a:p>
            <a:r>
              <a:rPr lang="en-US" sz="2400" dirty="0"/>
              <a:t>Terminology</a:t>
            </a:r>
          </a:p>
          <a:p>
            <a:pPr lvl="1"/>
            <a:r>
              <a:rPr lang="en-US" sz="2400" dirty="0"/>
              <a:t>Carbon fiber material is often called </a:t>
            </a:r>
            <a:r>
              <a:rPr lang="en-US" sz="2400" spc="-300" dirty="0"/>
              <a:t>C F R </a:t>
            </a:r>
            <a:r>
              <a:rPr lang="en-US" sz="2400" dirty="0"/>
              <a:t>C (carbon fiber-reinforced carbon). It is composed of a carbon mix into which reinforcing carbon fibers are embedded.</a:t>
            </a:r>
          </a:p>
          <a:p>
            <a:pPr lvl="1"/>
            <a:r>
              <a:rPr lang="en-US" sz="2400" spc="-300" dirty="0"/>
              <a:t>C F R </a:t>
            </a:r>
            <a:r>
              <a:rPr lang="en-US" sz="2400" dirty="0"/>
              <a:t>C brakes provide constant friction coefficient, whether cold or hot, low wear rates, and low noise development.</a:t>
            </a:r>
          </a:p>
        </p:txBody>
      </p:sp>
    </p:spTree>
    <p:extLst>
      <p:ext uri="{BB962C8B-B14F-4D97-AF65-F5344CB8AC3E}">
        <p14:creationId xmlns:p14="http://schemas.microsoft.com/office/powerpoint/2010/main" val="453870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549"/>
            <a:ext cx="8229600" cy="1200329"/>
          </a:xfrm>
        </p:spPr>
        <p:txBody>
          <a:bodyPr>
            <a:spAutoFit/>
          </a:bodyPr>
          <a:lstStyle/>
          <a:p>
            <a:r>
              <a:rPr lang="en-US" dirty="0"/>
              <a:t>Brake Pads and Environmental Concerns</a:t>
            </a:r>
            <a:endParaRPr lang="en-US" sz="2800" dirty="0"/>
          </a:p>
        </p:txBody>
      </p:sp>
      <p:sp>
        <p:nvSpPr>
          <p:cNvPr id="4" name="Content Placeholder 3"/>
          <p:cNvSpPr>
            <a:spLocks noGrp="1"/>
          </p:cNvSpPr>
          <p:nvPr>
            <p:ph idx="4294967295"/>
          </p:nvPr>
        </p:nvSpPr>
        <p:spPr>
          <a:xfrm>
            <a:off x="457200" y="1419101"/>
            <a:ext cx="8229600" cy="3886199"/>
          </a:xfrm>
          <a:prstGeom prst="rect">
            <a:avLst/>
          </a:prstGeom>
        </p:spPr>
        <p:txBody>
          <a:bodyPr>
            <a:spAutoFit/>
          </a:bodyPr>
          <a:lstStyle/>
          <a:p>
            <a:r>
              <a:rPr lang="en-US" sz="2400" dirty="0"/>
              <a:t>Copper is used in brake pads for heat transfer, strength, and to reduce fade.</a:t>
            </a:r>
          </a:p>
          <a:p>
            <a:r>
              <a:rPr lang="en-US" sz="2400" dirty="0"/>
              <a:t>Copper is considered a pollutant.</a:t>
            </a:r>
          </a:p>
          <a:p>
            <a:r>
              <a:rPr lang="en-US" sz="2400" dirty="0"/>
              <a:t>Legislation to reduce/eliminate copper in various states.</a:t>
            </a:r>
          </a:p>
          <a:p>
            <a:pPr lvl="1"/>
            <a:r>
              <a:rPr lang="en-US" sz="2400" dirty="0"/>
              <a:t>Washington State legislation mandates that all brake pads and shoes manufactured after January 1, 2015, are required to have a leaf mark icon indicating the level of compliance with state friction material content legislation.</a:t>
            </a:r>
          </a:p>
        </p:txBody>
      </p:sp>
    </p:spTree>
    <p:extLst>
      <p:ext uri="{BB962C8B-B14F-4D97-AF65-F5344CB8AC3E}">
        <p14:creationId xmlns:p14="http://schemas.microsoft.com/office/powerpoint/2010/main" val="2862181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Chart 94.4 Ceramic Materials </a:t>
            </a:r>
            <a:endParaRPr lang="en-US" sz="2800" dirty="0">
              <a:solidFill>
                <a:srgbClr val="FF0000"/>
              </a:solidFill>
            </a:endParaRPr>
          </a:p>
        </p:txBody>
      </p:sp>
      <p:graphicFrame>
        <p:nvGraphicFramePr>
          <p:cNvPr id="3" name="Content Placeholder 2"/>
          <p:cNvGraphicFramePr>
            <a:graphicFrameLocks noGrp="1"/>
          </p:cNvGraphicFramePr>
          <p:nvPr>
            <p:ph sz="quarter" idx="13"/>
          </p:nvPr>
        </p:nvGraphicFramePr>
        <p:xfrm>
          <a:off x="787661" y="1029545"/>
          <a:ext cx="7402609" cy="3853801"/>
        </p:xfrm>
        <a:graphic>
          <a:graphicData uri="http://schemas.openxmlformats.org/drawingml/2006/table">
            <a:tbl>
              <a:tblPr firstRow="1"/>
              <a:tblGrid>
                <a:gridCol w="3423074">
                  <a:extLst>
                    <a:ext uri="{9D8B030D-6E8A-4147-A177-3AD203B41FA5}">
                      <a16:colId xmlns:a16="http://schemas.microsoft.com/office/drawing/2014/main" val="20000"/>
                    </a:ext>
                  </a:extLst>
                </a:gridCol>
                <a:gridCol w="3979535">
                  <a:extLst>
                    <a:ext uri="{9D8B030D-6E8A-4147-A177-3AD203B41FA5}">
                      <a16:colId xmlns:a16="http://schemas.microsoft.com/office/drawing/2014/main" val="20001"/>
                    </a:ext>
                  </a:extLst>
                </a:gridCol>
              </a:tblGrid>
              <a:tr h="386300">
                <a:tc>
                  <a:txBody>
                    <a:bodyPr/>
                    <a:lstStyle/>
                    <a:p>
                      <a:pPr marL="88900" marR="0" eaLnBrk="0" hangingPunct="0">
                        <a:lnSpc>
                          <a:spcPct val="107000"/>
                        </a:lnSpc>
                        <a:spcBef>
                          <a:spcPts val="515"/>
                        </a:spcBef>
                        <a:spcAft>
                          <a:spcPts val="0"/>
                        </a:spcAft>
                      </a:pPr>
                      <a:r>
                        <a:rPr lang="en-US" sz="1800" b="1" spc="-1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INGREDIENT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80645" marR="0" eaLnBrk="0" hangingPunct="0">
                        <a:lnSpc>
                          <a:spcPct val="107000"/>
                        </a:lnSpc>
                        <a:spcBef>
                          <a:spcPts val="515"/>
                        </a:spcBef>
                        <a:spcAft>
                          <a:spcPts val="0"/>
                        </a:spcAft>
                      </a:pPr>
                      <a:r>
                        <a:rPr lang="en-U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FORMULA RANGE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31484">
                <a:tc>
                  <a:txBody>
                    <a:bodyPr/>
                    <a:lstStyle/>
                    <a:p>
                      <a:pPr marL="88900"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Phenolic</a:t>
                      </a:r>
                      <a:r>
                        <a:rPr lang="en-US" sz="1800" spc="-8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resin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0645"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15% to 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30313">
                <a:tc>
                  <a:txBody>
                    <a:bodyPr/>
                    <a:lstStyle/>
                    <a:p>
                      <a:pPr marL="88900"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Graphite</a:t>
                      </a:r>
                      <a:r>
                        <a:rPr lang="en-US" sz="1800" spc="-7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or</a:t>
                      </a:r>
                      <a:r>
                        <a:rPr lang="en-US" sz="1800" spc="-8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carbon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0645"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20% to 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30313">
                <a:tc>
                  <a:txBody>
                    <a:bodyPr/>
                    <a:lstStyle/>
                    <a:p>
                      <a:pPr marL="88900" marR="0" eaLnBrk="0" hangingPunct="0">
                        <a:lnSpc>
                          <a:spcPct val="100000"/>
                        </a:lnSpc>
                        <a:spcBef>
                          <a:spcPts val="60"/>
                        </a:spcBef>
                        <a:spcAft>
                          <a:spcPts val="0"/>
                        </a:spcAft>
                      </a:pPr>
                      <a:r>
                        <a:rPr lang="en-US" sz="18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Copper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0645"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 to 22% (Being phased out)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30313">
                <a:tc>
                  <a:txBody>
                    <a:bodyPr/>
                    <a:lstStyle/>
                    <a:p>
                      <a:pPr marL="88900" marR="0" eaLnBrk="0" hangingPunct="0">
                        <a:lnSpc>
                          <a:spcPct val="100000"/>
                        </a:lnSpc>
                        <a:spcBef>
                          <a:spcPts val="60"/>
                        </a:spcBef>
                        <a:spcAft>
                          <a:spcPts val="0"/>
                        </a:spcAft>
                      </a:pPr>
                      <a:r>
                        <a:rPr lang="en-US" sz="18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Ceramic</a:t>
                      </a:r>
                      <a:r>
                        <a:rPr lang="en-US" sz="1800" spc="-7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powders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0645"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5% to 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892547">
                <a:tc>
                  <a:txBody>
                    <a:bodyPr/>
                    <a:lstStyle/>
                    <a:p>
                      <a:pPr marL="88900" marR="0" eaLnBrk="0" hangingPunct="0">
                        <a:lnSpc>
                          <a:spcPct val="100000"/>
                        </a:lnSpc>
                        <a:spcBef>
                          <a:spcPts val="9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Aluminum,</a:t>
                      </a:r>
                      <a:r>
                        <a:rPr lang="en-US" sz="1800" spc="-4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barium, calcium, iron, potassium, </a:t>
                      </a:r>
                      <a:r>
                        <a:rPr lang="en-US" sz="18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magnesium,</a:t>
                      </a:r>
                      <a:r>
                        <a:rPr lang="en-US" sz="1800" spc="-7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sodium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0645"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Each</a:t>
                      </a:r>
                      <a:r>
                        <a:rPr lang="en-US" sz="18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&lt;2%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304544">
                <a:tc>
                  <a:txBody>
                    <a:bodyPr/>
                    <a:lstStyle/>
                    <a:p>
                      <a:pPr marL="88900"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Fillers</a:t>
                      </a:r>
                      <a:r>
                        <a:rPr lang="en-US" sz="1800" spc="-4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(barium</a:t>
                      </a:r>
                      <a:r>
                        <a:rPr lang="en-US" sz="1800" spc="-4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sulfate,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80645" marR="0" eaLnBrk="0" hangingPunct="0">
                        <a:lnSpc>
                          <a:spcPct val="100000"/>
                        </a:lnSpc>
                        <a:spcBef>
                          <a:spcPts val="6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5% to 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6"/>
                  </a:ext>
                </a:extLst>
              </a:tr>
              <a:tr h="279946">
                <a:tc>
                  <a:txBody>
                    <a:bodyPr/>
                    <a:lstStyle/>
                    <a:p>
                      <a:pPr marL="88900" marR="0" eaLnBrk="0" hangingPunct="0">
                        <a:lnSpc>
                          <a:spcPct val="100000"/>
                        </a:lnSpc>
                        <a:spcBef>
                          <a:spcPts val="0"/>
                        </a:spcBef>
                        <a:spcAft>
                          <a:spcPts val="0"/>
                        </a:spcAft>
                      </a:pPr>
                      <a:r>
                        <a:rPr lang="en-US" sz="1800" spc="-2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aramid</a:t>
                      </a:r>
                      <a:r>
                        <a:rPr lang="en-US" sz="1800" spc="-7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fibers,</a:t>
                      </a:r>
                      <a:r>
                        <a:rPr lang="en-US" sz="1800" spc="-7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ceramic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a:txBody>
                    <a:bodyPr/>
                    <a:lstStyle/>
                    <a:p>
                      <a:pPr marL="0" marR="0" eaLnBrk="0" hangingPunct="0">
                        <a:lnSpc>
                          <a:spcPct val="100000"/>
                        </a:lnSpc>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07"/>
                  </a:ext>
                </a:extLst>
              </a:tr>
              <a:tr h="279946">
                <a:tc>
                  <a:txBody>
                    <a:bodyPr/>
                    <a:lstStyle/>
                    <a:p>
                      <a:pPr marL="88900" marR="0" eaLnBrk="0" hangingPunct="0">
                        <a:lnSpc>
                          <a:spcPct val="100000"/>
                        </a:lnSpc>
                        <a:spcBef>
                          <a:spcPts val="0"/>
                        </a:spcBef>
                        <a:spcAft>
                          <a:spcPts val="0"/>
                        </a:spcAft>
                      </a:pP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fibers,</a:t>
                      </a:r>
                      <a:r>
                        <a:rPr lang="en-US" sz="1800" spc="-7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other</a:t>
                      </a:r>
                      <a:r>
                        <a:rPr lang="en-US" sz="1800" spc="-8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mined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a:txBody>
                    <a:bodyPr/>
                    <a:lstStyle/>
                    <a:p>
                      <a:pPr marL="0" marR="0" eaLnBrk="0" hangingPunct="0">
                        <a:lnSpc>
                          <a:spcPct val="100000"/>
                        </a:lnSpc>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08"/>
                  </a:ext>
                </a:extLst>
              </a:tr>
              <a:tr h="388095">
                <a:tc>
                  <a:txBody>
                    <a:bodyPr/>
                    <a:lstStyle/>
                    <a:p>
                      <a:pPr marL="88900" marR="0" eaLnBrk="0" hangingPunct="0">
                        <a:lnSpc>
                          <a:spcPct val="100000"/>
                        </a:lnSpc>
                        <a:spcBef>
                          <a:spcPts val="0"/>
                        </a:spcBef>
                        <a:spcAft>
                          <a:spcPts val="0"/>
                        </a:spcAft>
                      </a:pPr>
                      <a:r>
                        <a:rPr lang="en-US"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mineral</a:t>
                      </a:r>
                      <a:r>
                        <a:rPr lang="en-US" sz="1800" spc="-8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powders)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a:txBody>
                    <a:bodyPr/>
                    <a:lstStyle/>
                    <a:p>
                      <a:pPr marL="0" marR="0" eaLnBrk="0" hangingPunct="0">
                        <a:lnSpc>
                          <a:spcPct val="100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09"/>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51270" y="5314250"/>
            <a:ext cx="6983361" cy="830997"/>
          </a:xfrm>
        </p:spPr>
        <p:txBody>
          <a:bodyPr/>
          <a:lstStyle/>
          <a:p>
            <a:r>
              <a:rPr lang="en-US" sz="2400" dirty="0"/>
              <a:t>Typical compositions for NAO/ceramic friction materials.</a:t>
            </a:r>
          </a:p>
        </p:txBody>
      </p:sp>
    </p:spTree>
    <p:extLst>
      <p:ext uri="{BB962C8B-B14F-4D97-AF65-F5344CB8AC3E}">
        <p14:creationId xmlns:p14="http://schemas.microsoft.com/office/powerpoint/2010/main" val="1539213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82925"/>
            <a:ext cx="7880279" cy="430312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754326"/>
          </a:xfrm>
        </p:spPr>
        <p:txBody>
          <a:bodyPr/>
          <a:lstStyle/>
          <a:p>
            <a:r>
              <a:rPr lang="en-US" dirty="0"/>
              <a:t>Frequently Asked Question: Frequently Asked Question What Are Ceramic Pads Exactly?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868886"/>
            <a:ext cx="7410450" cy="3885679"/>
          </a:xfrm>
        </p:spPr>
        <p:txBody>
          <a:bodyPr/>
          <a:lstStyle/>
          <a:p>
            <a:r>
              <a:rPr lang="en-US" sz="1800" b="1" dirty="0"/>
              <a:t>What Are Ceramic Pads Exactly? </a:t>
            </a:r>
            <a:r>
              <a:rPr lang="en-US" sz="1800" dirty="0"/>
              <a:t>NAO/Ceramic friction materials contain some ceramic powders or fibers. They are not “ceramic matrix composites,” but rather they are an organic matrix composite molded using a phenolic resin. NAO materials typically exhibit low friction and/or high wear rates at high temperatures. To counteract this behavior, they sometimes contain many other raw materials (such as abrasives and metal sulfides) to maintain thermal stability. Metal sulfides generally provide lubrication and reduce noise created by these friction materials. Ceramic compounds provide much quieter braking because the ceramic compound helps dampen noise by generating a frequency beyond the human hearing range. MORE INFO IN NOTES</a:t>
            </a:r>
          </a:p>
          <a:p>
            <a:endParaRPr lang="en-US" sz="18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801651" y="2124963"/>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89848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60" y="1382389"/>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Do D3EA and BEEP Mean?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21733" y="2405747"/>
            <a:ext cx="7410450" cy="4162678"/>
          </a:xfrm>
        </p:spPr>
        <p:txBody>
          <a:bodyPr/>
          <a:lstStyle/>
          <a:p>
            <a:r>
              <a:rPr lang="en-US" sz="1800" b="1" dirty="0"/>
              <a:t>What Do D</a:t>
            </a:r>
            <a:r>
              <a:rPr lang="en-US" sz="1800" b="1" baseline="30000" dirty="0"/>
              <a:t>3</a:t>
            </a:r>
            <a:r>
              <a:rPr lang="en-US" sz="1800" b="1" dirty="0"/>
              <a:t>EA and BEEP Mean? </a:t>
            </a:r>
            <a:r>
              <a:rPr lang="en-US" sz="1800" dirty="0"/>
              <a:t>OEM brake pads and shoes are required to comply with FMVSS 135, which specifies maximum stopping distances. There is also a requirement for fade resistance, but no standard for noise or wear.  Aftermarket brake pads and shoes are not required to meet the FMVSS standard. However, several manufacturers of replacement brake pads and shoes are using a standardized test that closely matches FMVSS standard and is called the “Dual Dynamometer Differential Effectiveness Analysis” or D3EA. This test is currently voluntary and linings that pass the test can have a “D3EA certified” seal placed on the product package. BEEP stands for “Brake Effectiveness Evaluation Procedure” and is a series of tests on aftermarket brake components that is similar to the FMVSS tests and SAE J2430 standards.</a:t>
            </a:r>
          </a:p>
          <a:p>
            <a:endParaRPr lang="en-US" sz="18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804861" y="1691298"/>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02339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347"/>
            <a:ext cx="8229600" cy="738633"/>
          </a:xfrm>
        </p:spPr>
        <p:txBody>
          <a:bodyPr>
            <a:spAutoFit/>
          </a:bodyPr>
          <a:lstStyle/>
          <a:p>
            <a:r>
              <a:rPr lang="en-US" dirty="0"/>
              <a:t>Energy and Work</a:t>
            </a:r>
          </a:p>
        </p:txBody>
      </p:sp>
      <p:sp>
        <p:nvSpPr>
          <p:cNvPr id="4" name="Content Placeholder 3"/>
          <p:cNvSpPr>
            <a:spLocks noGrp="1"/>
          </p:cNvSpPr>
          <p:nvPr>
            <p:ph idx="4294967295"/>
          </p:nvPr>
        </p:nvSpPr>
        <p:spPr>
          <a:xfrm>
            <a:off x="457200" y="1200329"/>
            <a:ext cx="8229600" cy="3263801"/>
          </a:xfrm>
          <a:prstGeom prst="rect">
            <a:avLst/>
          </a:prstGeom>
        </p:spPr>
        <p:txBody>
          <a:bodyPr>
            <a:spAutoFit/>
          </a:bodyPr>
          <a:lstStyle/>
          <a:p>
            <a:r>
              <a:rPr lang="en-US" sz="2400" dirty="0"/>
              <a:t>Energy</a:t>
            </a:r>
          </a:p>
          <a:p>
            <a:pPr lvl="1"/>
            <a:r>
              <a:rPr lang="en-US" sz="2400" dirty="0"/>
              <a:t>Energy is the ability to do work.</a:t>
            </a:r>
          </a:p>
          <a:p>
            <a:r>
              <a:rPr lang="en-US" sz="2400" dirty="0"/>
              <a:t>Work</a:t>
            </a:r>
          </a:p>
          <a:p>
            <a:pPr lvl="1"/>
            <a:r>
              <a:rPr lang="en-US" sz="2400" dirty="0"/>
              <a:t>Work is the transfer of energy from one physical system to another.</a:t>
            </a:r>
          </a:p>
          <a:p>
            <a:r>
              <a:rPr lang="en-US" sz="2400" dirty="0"/>
              <a:t>Kinetic Energy</a:t>
            </a:r>
          </a:p>
          <a:p>
            <a:pPr lvl="1"/>
            <a:r>
              <a:rPr lang="en-US" sz="2400" dirty="0"/>
              <a:t>It is the energy of mass in motion.</a:t>
            </a:r>
          </a:p>
        </p:txBody>
      </p:sp>
    </p:spTree>
    <p:extLst>
      <p:ext uri="{BB962C8B-B14F-4D97-AF65-F5344CB8AC3E}">
        <p14:creationId xmlns:p14="http://schemas.microsoft.com/office/powerpoint/2010/main" val="3952849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94.11 Leaf Mark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45085" y="990600"/>
            <a:ext cx="4885176" cy="421079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66007" y="990600"/>
            <a:ext cx="2718461" cy="4893647"/>
          </a:xfrm>
        </p:spPr>
        <p:txBody>
          <a:bodyPr/>
          <a:lstStyle/>
          <a:p>
            <a:r>
              <a:rPr lang="en-US" sz="2400" dirty="0"/>
              <a:t>All boxes of brake linings and pads should be labeled with the leaf mark, which gives a visual clue as to the standard under which the brake friction materials meet certain state laws regarding the amount of copper</a:t>
            </a:r>
          </a:p>
        </p:txBody>
      </p:sp>
    </p:spTree>
    <p:extLst>
      <p:ext uri="{BB962C8B-B14F-4D97-AF65-F5344CB8AC3E}">
        <p14:creationId xmlns:p14="http://schemas.microsoft.com/office/powerpoint/2010/main" val="1990973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350"/>
            <a:ext cx="8229600" cy="646331"/>
          </a:xfrm>
        </p:spPr>
        <p:txBody>
          <a:bodyPr>
            <a:spAutoFit/>
          </a:bodyPr>
          <a:lstStyle/>
          <a:p>
            <a:r>
              <a:rPr lang="en-US" dirty="0"/>
              <a:t>Question 3: ?</a:t>
            </a:r>
          </a:p>
        </p:txBody>
      </p:sp>
      <p:sp>
        <p:nvSpPr>
          <p:cNvPr id="4" name="Content Placeholder 3"/>
          <p:cNvSpPr>
            <a:spLocks noGrp="1"/>
          </p:cNvSpPr>
          <p:nvPr>
            <p:ph idx="4294967295"/>
          </p:nvPr>
        </p:nvSpPr>
        <p:spPr>
          <a:xfrm>
            <a:off x="457200" y="973776"/>
            <a:ext cx="8229600" cy="461665"/>
          </a:xfrm>
          <a:prstGeom prst="rect">
            <a:avLst/>
          </a:prstGeom>
        </p:spPr>
        <p:txBody>
          <a:bodyPr>
            <a:spAutoFit/>
          </a:bodyPr>
          <a:lstStyle/>
          <a:p>
            <a:pPr marL="0" indent="0">
              <a:buNone/>
            </a:pPr>
            <a:r>
              <a:rPr lang="en-US" sz="2400" dirty="0"/>
              <a:t>Why is copper being removed from brake pads?</a:t>
            </a:r>
          </a:p>
        </p:txBody>
      </p:sp>
    </p:spTree>
    <p:extLst>
      <p:ext uri="{BB962C8B-B14F-4D97-AF65-F5344CB8AC3E}">
        <p14:creationId xmlns:p14="http://schemas.microsoft.com/office/powerpoint/2010/main" val="3533139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350"/>
            <a:ext cx="8229600" cy="646331"/>
          </a:xfrm>
        </p:spPr>
        <p:txBody>
          <a:bodyPr>
            <a:spAutoFit/>
          </a:bodyPr>
          <a:lstStyle/>
          <a:p>
            <a:r>
              <a:rPr lang="en-US" dirty="0"/>
              <a:t>Answer 3</a:t>
            </a:r>
          </a:p>
        </p:txBody>
      </p:sp>
      <p:sp>
        <p:nvSpPr>
          <p:cNvPr id="4" name="Content Placeholder 3"/>
          <p:cNvSpPr>
            <a:spLocks noGrp="1"/>
          </p:cNvSpPr>
          <p:nvPr>
            <p:ph idx="4294967295"/>
          </p:nvPr>
        </p:nvSpPr>
        <p:spPr>
          <a:xfrm>
            <a:off x="457200" y="973776"/>
            <a:ext cx="8229600" cy="461665"/>
          </a:xfrm>
          <a:prstGeom prst="rect">
            <a:avLst/>
          </a:prstGeom>
        </p:spPr>
        <p:txBody>
          <a:bodyPr>
            <a:spAutoFit/>
          </a:bodyPr>
          <a:lstStyle/>
          <a:p>
            <a:pPr marL="0" indent="0">
              <a:buNone/>
            </a:pPr>
            <a:r>
              <a:rPr lang="en-US" sz="2400" dirty="0"/>
              <a:t>It is considered a pollutant.</a:t>
            </a:r>
          </a:p>
        </p:txBody>
      </p:sp>
    </p:spTree>
    <p:extLst>
      <p:ext uri="{BB962C8B-B14F-4D97-AF65-F5344CB8AC3E}">
        <p14:creationId xmlns:p14="http://schemas.microsoft.com/office/powerpoint/2010/main" val="2348035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350"/>
            <a:ext cx="8229600" cy="646331"/>
          </a:xfrm>
        </p:spPr>
        <p:txBody>
          <a:bodyPr>
            <a:spAutoFit/>
          </a:bodyPr>
          <a:lstStyle/>
          <a:p>
            <a:r>
              <a:rPr lang="en-US" dirty="0"/>
              <a:t>Edge Codes </a:t>
            </a:r>
            <a:r>
              <a:rPr lang="en-US" sz="2800" dirty="0"/>
              <a:t>(1 of 2)</a:t>
            </a:r>
            <a:endParaRPr lang="en-US" dirty="0"/>
          </a:p>
        </p:txBody>
      </p:sp>
      <p:sp>
        <p:nvSpPr>
          <p:cNvPr id="4" name="Content Placeholder 3"/>
          <p:cNvSpPr>
            <a:spLocks noGrp="1"/>
          </p:cNvSpPr>
          <p:nvPr>
            <p:ph idx="4294967295"/>
          </p:nvPr>
        </p:nvSpPr>
        <p:spPr>
          <a:xfrm>
            <a:off x="457200" y="973776"/>
            <a:ext cx="8229600" cy="5409173"/>
          </a:xfrm>
          <a:prstGeom prst="rect">
            <a:avLst/>
          </a:prstGeom>
        </p:spPr>
        <p:txBody>
          <a:bodyPr>
            <a:spAutoFit/>
          </a:bodyPr>
          <a:lstStyle/>
          <a:p>
            <a:r>
              <a:rPr lang="en-US" sz="2400" dirty="0"/>
              <a:t>Purpose</a:t>
            </a:r>
          </a:p>
          <a:p>
            <a:pPr lvl="1"/>
            <a:r>
              <a:rPr lang="en-US" sz="2400" dirty="0"/>
              <a:t>Starting in 1964, brake linings have been using a standardized way to identify the brake lining materials.</a:t>
            </a:r>
          </a:p>
          <a:p>
            <a:r>
              <a:rPr lang="en-US" sz="2400" dirty="0"/>
              <a:t>Edge Code Information</a:t>
            </a:r>
          </a:p>
          <a:p>
            <a:pPr lvl="1"/>
            <a:r>
              <a:rPr lang="en-US" sz="2400" dirty="0"/>
              <a:t>Company code</a:t>
            </a:r>
          </a:p>
          <a:p>
            <a:pPr lvl="1"/>
            <a:r>
              <a:rPr lang="en-US" sz="2400" dirty="0"/>
              <a:t>Pad number</a:t>
            </a:r>
          </a:p>
          <a:p>
            <a:pPr lvl="1"/>
            <a:r>
              <a:rPr lang="en-US" sz="2400" dirty="0"/>
              <a:t>Formulation code</a:t>
            </a:r>
          </a:p>
          <a:p>
            <a:pPr lvl="1"/>
            <a:r>
              <a:rPr lang="en-US" sz="2400" dirty="0"/>
              <a:t>Vendor number</a:t>
            </a:r>
          </a:p>
          <a:p>
            <a:pPr lvl="1"/>
            <a:r>
              <a:rPr lang="en-US" sz="2400" dirty="0"/>
              <a:t>Friction code</a:t>
            </a:r>
          </a:p>
          <a:p>
            <a:pPr lvl="1"/>
            <a:r>
              <a:rPr lang="en-US" sz="2400" dirty="0"/>
              <a:t>Week number that the brakes were made</a:t>
            </a:r>
          </a:p>
          <a:p>
            <a:pPr lvl="1"/>
            <a:r>
              <a:rPr lang="en-US" sz="2400" dirty="0"/>
              <a:t>Environmental code (A, B, or N)</a:t>
            </a:r>
          </a:p>
          <a:p>
            <a:pPr lvl="1"/>
            <a:r>
              <a:rPr lang="en-US" sz="2400" dirty="0"/>
              <a:t>Year of manufacture</a:t>
            </a:r>
          </a:p>
        </p:txBody>
      </p:sp>
    </p:spTree>
    <p:extLst>
      <p:ext uri="{BB962C8B-B14F-4D97-AF65-F5344CB8AC3E}">
        <p14:creationId xmlns:p14="http://schemas.microsoft.com/office/powerpoint/2010/main" val="1231754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475"/>
            <a:ext cx="8229600" cy="646331"/>
          </a:xfrm>
        </p:spPr>
        <p:txBody>
          <a:bodyPr>
            <a:spAutoFit/>
          </a:bodyPr>
          <a:lstStyle/>
          <a:p>
            <a:r>
              <a:rPr lang="en-US" dirty="0"/>
              <a:t>Edge Codes </a:t>
            </a:r>
            <a:r>
              <a:rPr lang="en-US" sz="2800" dirty="0"/>
              <a:t>(2 of 2)</a:t>
            </a:r>
            <a:endParaRPr lang="en-US" dirty="0"/>
          </a:p>
        </p:txBody>
      </p:sp>
      <p:sp>
        <p:nvSpPr>
          <p:cNvPr id="4" name="Content Placeholder 3"/>
          <p:cNvSpPr>
            <a:spLocks noGrp="1"/>
          </p:cNvSpPr>
          <p:nvPr>
            <p:ph idx="4294967295"/>
          </p:nvPr>
        </p:nvSpPr>
        <p:spPr>
          <a:xfrm>
            <a:off x="457200" y="961901"/>
            <a:ext cx="8229600" cy="461665"/>
          </a:xfrm>
          <a:prstGeom prst="rect">
            <a:avLst/>
          </a:prstGeom>
        </p:spPr>
        <p:txBody>
          <a:bodyPr>
            <a:spAutoFit/>
          </a:bodyPr>
          <a:lstStyle/>
          <a:p>
            <a:r>
              <a:rPr lang="en-US" sz="2400" dirty="0"/>
              <a:t>Coefficient of Friction Edge Code</a:t>
            </a:r>
          </a:p>
        </p:txBody>
      </p:sp>
    </p:spTree>
    <p:extLst>
      <p:ext uri="{BB962C8B-B14F-4D97-AF65-F5344CB8AC3E}">
        <p14:creationId xmlns:p14="http://schemas.microsoft.com/office/powerpoint/2010/main" val="574241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94.12 Edge Codes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79962" y="1026225"/>
            <a:ext cx="7142040" cy="359194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85019" y="5016335"/>
            <a:ext cx="7531925" cy="830997"/>
          </a:xfrm>
        </p:spPr>
        <p:txBody>
          <a:bodyPr/>
          <a:lstStyle/>
          <a:p>
            <a:r>
              <a:rPr lang="en-US" sz="2400" dirty="0"/>
              <a:t>The edge codes include a lot of information about the brake friction material</a:t>
            </a:r>
          </a:p>
        </p:txBody>
      </p:sp>
    </p:spTree>
    <p:extLst>
      <p:ext uri="{BB962C8B-B14F-4D97-AF65-F5344CB8AC3E}">
        <p14:creationId xmlns:p14="http://schemas.microsoft.com/office/powerpoint/2010/main" val="722888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94.13 Code on Pad Backing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16977" y="990600"/>
            <a:ext cx="4969823" cy="33876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449286" cy="4893647"/>
          </a:xfrm>
        </p:spPr>
        <p:txBody>
          <a:bodyPr/>
          <a:lstStyle/>
          <a:p>
            <a:r>
              <a:rPr lang="en-US" sz="2400" dirty="0"/>
              <a:t>The “edge codes” are now printed on the backing of the brake pad because there is so much required information that it often does not fit on the edge of the brake pad or shoe.</a:t>
            </a:r>
          </a:p>
        </p:txBody>
      </p:sp>
    </p:spTree>
    <p:extLst>
      <p:ext uri="{BB962C8B-B14F-4D97-AF65-F5344CB8AC3E}">
        <p14:creationId xmlns:p14="http://schemas.microsoft.com/office/powerpoint/2010/main" val="3475629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94.14 Drum Brake Codes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3849" y="1029911"/>
            <a:ext cx="5060889" cy="414809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599"/>
            <a:ext cx="2769919" cy="2714501"/>
          </a:xfrm>
        </p:spPr>
        <p:txBody>
          <a:bodyPr/>
          <a:lstStyle/>
          <a:p>
            <a:r>
              <a:rPr lang="en-US" sz="2400" dirty="0"/>
              <a:t>Typical drum brake lining edge codes, showing the coefficient of friction codes for cold and hot circled</a:t>
            </a:r>
          </a:p>
        </p:txBody>
      </p:sp>
    </p:spTree>
    <p:extLst>
      <p:ext uri="{BB962C8B-B14F-4D97-AF65-F5344CB8AC3E}">
        <p14:creationId xmlns:p14="http://schemas.microsoft.com/office/powerpoint/2010/main" val="16728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Chart 94.5 Lining Edge Codes</a:t>
            </a:r>
            <a:endParaRPr lang="en-US" sz="2800" dirty="0">
              <a:solidFill>
                <a:srgbClr val="FF0000"/>
              </a:solidFill>
            </a:endParaRP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3670632911"/>
              </p:ext>
            </p:extLst>
          </p:nvPr>
        </p:nvGraphicFramePr>
        <p:xfrm>
          <a:off x="909796" y="1206023"/>
          <a:ext cx="7349301" cy="3595520"/>
        </p:xfrm>
        <a:graphic>
          <a:graphicData uri="http://schemas.openxmlformats.org/drawingml/2006/table">
            <a:tbl>
              <a:tblPr firstRow="1"/>
              <a:tblGrid>
                <a:gridCol w="2236744">
                  <a:extLst>
                    <a:ext uri="{9D8B030D-6E8A-4147-A177-3AD203B41FA5}">
                      <a16:colId xmlns:a16="http://schemas.microsoft.com/office/drawing/2014/main" val="20000"/>
                    </a:ext>
                  </a:extLst>
                </a:gridCol>
                <a:gridCol w="5112557">
                  <a:extLst>
                    <a:ext uri="{9D8B030D-6E8A-4147-A177-3AD203B41FA5}">
                      <a16:colId xmlns:a16="http://schemas.microsoft.com/office/drawing/2014/main" val="20001"/>
                    </a:ext>
                  </a:extLst>
                </a:gridCol>
              </a:tblGrid>
              <a:tr h="777647">
                <a:tc>
                  <a:txBody>
                    <a:bodyPr/>
                    <a:lstStyle/>
                    <a:p>
                      <a:pPr marL="88265" marR="0" eaLnBrk="0" hangingPunct="0">
                        <a:lnSpc>
                          <a:spcPct val="107000"/>
                        </a:lnSpc>
                        <a:spcBef>
                          <a:spcPts val="515"/>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CODE LETTER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chemeClr val="accent2"/>
                    </a:solidFill>
                  </a:tcPr>
                </a:tc>
                <a:tc>
                  <a:txBody>
                    <a:bodyPr/>
                    <a:lstStyle/>
                    <a:p>
                      <a:pPr marL="426720" marR="0" eaLnBrk="0" hangingPunct="0">
                        <a:lnSpc>
                          <a:spcPct val="107000"/>
                        </a:lnSpc>
                        <a:spcBef>
                          <a:spcPts val="515"/>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COEFFICIENT</a:t>
                      </a:r>
                      <a:r>
                        <a:rPr lang="en-US" sz="2000" b="1" spc="-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a:t>
                      </a:r>
                      <a:r>
                        <a:rPr lang="en-US" sz="2000" b="1" spc="-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FRICTION</a:t>
                      </a:r>
                      <a:r>
                        <a:rPr lang="en-US" sz="2000" b="1" spc="-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RANGE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8135">
                <a:tc>
                  <a:txBody>
                    <a:bodyPr/>
                    <a:lstStyle/>
                    <a:p>
                      <a:pPr marL="88265" marR="0" eaLnBrk="0" hangingPunct="0">
                        <a:lnSpc>
                          <a:spcPct val="100000"/>
                        </a:lnSpc>
                        <a:spcBef>
                          <a:spcPts val="60"/>
                        </a:spcBef>
                        <a:spcAft>
                          <a:spcPts val="0"/>
                        </a:spcAft>
                      </a:pP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Code</a:t>
                      </a:r>
                      <a:r>
                        <a:rPr lang="en-US" sz="20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83920" marR="0" eaLnBrk="0" hangingPunct="0">
                        <a:lnSpc>
                          <a:spcPct val="100000"/>
                        </a:lnSpc>
                        <a:spcBef>
                          <a:spcPts val="60"/>
                        </a:spcBef>
                        <a:spcAft>
                          <a:spcPts val="0"/>
                        </a:spcAft>
                      </a:pP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0.00–0.15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88135">
                <a:tc>
                  <a:txBody>
                    <a:bodyPr/>
                    <a:lstStyle/>
                    <a:p>
                      <a:pPr marL="88265" marR="0" eaLnBrk="0" hangingPunct="0">
                        <a:lnSpc>
                          <a:spcPct val="100000"/>
                        </a:lnSpc>
                        <a:spcBef>
                          <a:spcPts val="60"/>
                        </a:spcBef>
                        <a:spcAft>
                          <a:spcPts val="0"/>
                        </a:spcAft>
                      </a:pP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Code</a:t>
                      </a:r>
                      <a:r>
                        <a:rPr lang="en-US" sz="2000" spc="-4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83920" marR="0" eaLnBrk="0" hangingPunct="0">
                        <a:lnSpc>
                          <a:spcPct val="100000"/>
                        </a:lnSpc>
                        <a:spcBef>
                          <a:spcPts val="60"/>
                        </a:spcBef>
                        <a:spcAft>
                          <a:spcPts val="0"/>
                        </a:spcAft>
                      </a:pP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0.15–0.25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88135">
                <a:tc>
                  <a:txBody>
                    <a:bodyPr/>
                    <a:lstStyle/>
                    <a:p>
                      <a:pPr marL="88265" marR="0" eaLnBrk="0" hangingPunct="0">
                        <a:lnSpc>
                          <a:spcPct val="100000"/>
                        </a:lnSpc>
                        <a:spcBef>
                          <a:spcPts val="60"/>
                        </a:spcBef>
                        <a:spcAft>
                          <a:spcPts val="0"/>
                        </a:spcAft>
                      </a:pP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Code</a:t>
                      </a:r>
                      <a:r>
                        <a:rPr lang="en-US" sz="20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83920" marR="0" eaLnBrk="0" hangingPunct="0">
                        <a:lnSpc>
                          <a:spcPct val="100000"/>
                        </a:lnSpc>
                        <a:spcBef>
                          <a:spcPts val="60"/>
                        </a:spcBef>
                        <a:spcAft>
                          <a:spcPts val="0"/>
                        </a:spcAft>
                      </a:pPr>
                      <a:r>
                        <a:rPr lang="en-US" sz="20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0.25–0.35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81706">
                <a:tc>
                  <a:txBody>
                    <a:bodyPr/>
                    <a:lstStyle/>
                    <a:p>
                      <a:pPr marL="88265" marR="0"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Code</a:t>
                      </a:r>
                      <a:r>
                        <a:rPr lang="en-US" sz="20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83920" marR="0" eaLnBrk="0" hangingPunct="0">
                        <a:lnSpc>
                          <a:spcPct val="100000"/>
                        </a:lnSpc>
                        <a:spcBef>
                          <a:spcPts val="60"/>
                        </a:spcBef>
                        <a:spcAft>
                          <a:spcPts val="0"/>
                        </a:spcAft>
                      </a:pPr>
                      <a:r>
                        <a:rPr lang="en-US" sz="20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0.35–0.45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388135">
                <a:tc>
                  <a:txBody>
                    <a:bodyPr/>
                    <a:lstStyle/>
                    <a:p>
                      <a:pPr marL="88265" marR="0"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Code</a:t>
                      </a:r>
                      <a:r>
                        <a:rPr lang="en-US" sz="20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83920" marR="0" eaLnBrk="0" hangingPunct="0">
                        <a:lnSpc>
                          <a:spcPct val="100000"/>
                        </a:lnSpc>
                        <a:spcBef>
                          <a:spcPts val="60"/>
                        </a:spcBef>
                        <a:spcAft>
                          <a:spcPts val="0"/>
                        </a:spcAft>
                      </a:pPr>
                      <a:r>
                        <a:rPr lang="en-US" sz="2000" spc="-1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0.45–0.55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388135">
                <a:tc>
                  <a:txBody>
                    <a:bodyPr/>
                    <a:lstStyle/>
                    <a:p>
                      <a:pPr marL="88265" marR="0"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Code</a:t>
                      </a:r>
                      <a:r>
                        <a:rPr lang="en-US" sz="2000" spc="-4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883920" marR="0"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0.55</a:t>
                      </a:r>
                      <a:r>
                        <a:rPr lang="en-US" sz="2000" spc="-75">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and</a:t>
                      </a:r>
                      <a:r>
                        <a:rPr lang="en-US" sz="2000" spc="-8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above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495492">
                <a:tc>
                  <a:txBody>
                    <a:bodyPr/>
                    <a:lstStyle/>
                    <a:p>
                      <a:pPr marL="88265" marR="0" eaLnBrk="0" hangingPunct="0">
                        <a:lnSpc>
                          <a:spcPct val="100000"/>
                        </a:lnSpc>
                        <a:spcBef>
                          <a:spcPts val="60"/>
                        </a:spcBef>
                        <a:spcAft>
                          <a:spcPts val="0"/>
                        </a:spcAft>
                      </a:pP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Code</a:t>
                      </a:r>
                      <a:r>
                        <a:rPr lang="en-US" sz="2000" spc="-3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Z</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883920" marR="0" eaLnBrk="0" hangingPunct="0">
                        <a:lnSpc>
                          <a:spcPct val="100000"/>
                        </a:lnSpc>
                        <a:spcBef>
                          <a:spcPts val="60"/>
                        </a:spcBef>
                        <a:spcAft>
                          <a:spcPts val="0"/>
                        </a:spcAft>
                      </a:pPr>
                      <a:r>
                        <a:rPr lang="en-US" sz="2000" spc="-1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Ungraded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7"/>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09795" y="4933335"/>
            <a:ext cx="7191985" cy="830997"/>
          </a:xfrm>
        </p:spPr>
        <p:txBody>
          <a:bodyPr/>
          <a:lstStyle/>
          <a:p>
            <a:r>
              <a:rPr lang="en-US" sz="2400" dirty="0"/>
              <a:t>Edge code letters represent a range of coefficient of friction of the linings.</a:t>
            </a:r>
          </a:p>
        </p:txBody>
      </p:sp>
    </p:spTree>
    <p:extLst>
      <p:ext uri="{BB962C8B-B14F-4D97-AF65-F5344CB8AC3E}">
        <p14:creationId xmlns:p14="http://schemas.microsoft.com/office/powerpoint/2010/main" val="1254652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wrap="square" tIns="45720" bIns="45720">
            <a:spAutoFit/>
          </a:bodyPr>
          <a:lstStyle/>
          <a:p>
            <a:r>
              <a:rPr lang="en-US" dirty="0"/>
              <a:t>Brakes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(A5) Brakes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(A5) Brakes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94.1 Energy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09507" y="990600"/>
            <a:ext cx="3877294" cy="527972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569660"/>
          </a:xfrm>
        </p:spPr>
        <p:txBody>
          <a:bodyPr/>
          <a:lstStyle/>
          <a:p>
            <a:r>
              <a:rPr lang="en-US" sz="2400" dirty="0"/>
              <a:t>Energy, which is the ability to perform work, exists in many forms</a:t>
            </a:r>
          </a:p>
        </p:txBody>
      </p:sp>
    </p:spTree>
    <p:extLst>
      <p:ext uri="{BB962C8B-B14F-4D97-AF65-F5344CB8AC3E}">
        <p14:creationId xmlns:p14="http://schemas.microsoft.com/office/powerpoint/2010/main" val="2800409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25188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94.2 Kinetic Energy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56738" y="1114305"/>
            <a:ext cx="5538000" cy="386145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599"/>
            <a:ext cx="1891145" cy="3320143"/>
          </a:xfrm>
        </p:spPr>
        <p:txBody>
          <a:bodyPr/>
          <a:lstStyle/>
          <a:p>
            <a:r>
              <a:rPr lang="en-US" sz="2400" dirty="0"/>
              <a:t>Kinetic energy increases in direct proportion to the weight of the vehicle</a:t>
            </a:r>
          </a:p>
        </p:txBody>
      </p:sp>
    </p:spTree>
    <p:extLst>
      <p:ext uri="{BB962C8B-B14F-4D97-AF65-F5344CB8AC3E}">
        <p14:creationId xmlns:p14="http://schemas.microsoft.com/office/powerpoint/2010/main" val="203545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94.3 Kinetic Energy Squared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43200" y="990600"/>
            <a:ext cx="5951538" cy="471214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1962397" cy="3416320"/>
          </a:xfrm>
        </p:spPr>
        <p:txBody>
          <a:bodyPr/>
          <a:lstStyle/>
          <a:p>
            <a:r>
              <a:rPr lang="en-US" sz="2400" dirty="0"/>
              <a:t>Kinetic energy increases as the square of any increase in vehicle speed</a:t>
            </a:r>
          </a:p>
        </p:txBody>
      </p:sp>
    </p:spTree>
    <p:extLst>
      <p:ext uri="{BB962C8B-B14F-4D97-AF65-F5344CB8AC3E}">
        <p14:creationId xmlns:p14="http://schemas.microsoft.com/office/powerpoint/2010/main" val="302927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Question 1: ?</a:t>
            </a:r>
          </a:p>
        </p:txBody>
      </p:sp>
      <p:sp>
        <p:nvSpPr>
          <p:cNvPr id="4" name="Content Placeholder 3"/>
          <p:cNvSpPr>
            <a:spLocks noGrp="1"/>
          </p:cNvSpPr>
          <p:nvPr>
            <p:ph idx="4294967295"/>
          </p:nvPr>
        </p:nvSpPr>
        <p:spPr>
          <a:xfrm>
            <a:off x="457200" y="917675"/>
            <a:ext cx="8229600" cy="453926"/>
          </a:xfrm>
          <a:prstGeom prst="rect">
            <a:avLst/>
          </a:prstGeom>
        </p:spPr>
        <p:txBody>
          <a:bodyPr>
            <a:noAutofit/>
          </a:bodyPr>
          <a:lstStyle/>
          <a:p>
            <a:pPr marL="0" indent="0">
              <a:buNone/>
            </a:pPr>
            <a:r>
              <a:rPr lang="en-US" sz="2400" dirty="0"/>
              <a:t>What is kinetic energy?</a:t>
            </a:r>
          </a:p>
        </p:txBody>
      </p:sp>
    </p:spTree>
    <p:extLst>
      <p:ext uri="{BB962C8B-B14F-4D97-AF65-F5344CB8AC3E}">
        <p14:creationId xmlns:p14="http://schemas.microsoft.com/office/powerpoint/2010/main" val="428424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Answer 1</a:t>
            </a:r>
            <a:endParaRPr lang="en-US" sz="2800" dirty="0"/>
          </a:p>
        </p:txBody>
      </p:sp>
      <p:sp>
        <p:nvSpPr>
          <p:cNvPr id="4" name="Content Placeholder 3"/>
          <p:cNvSpPr>
            <a:spLocks noGrp="1"/>
          </p:cNvSpPr>
          <p:nvPr>
            <p:ph idx="4294967295"/>
          </p:nvPr>
        </p:nvSpPr>
        <p:spPr>
          <a:xfrm>
            <a:off x="457200" y="917675"/>
            <a:ext cx="8229600" cy="377725"/>
          </a:xfrm>
          <a:prstGeom prst="rect">
            <a:avLst/>
          </a:prstGeom>
        </p:spPr>
        <p:txBody>
          <a:bodyPr>
            <a:noAutofit/>
          </a:bodyPr>
          <a:lstStyle/>
          <a:p>
            <a:pPr marL="0" indent="0">
              <a:buNone/>
            </a:pPr>
            <a:r>
              <a:rPr lang="en-US" sz="2400" dirty="0"/>
              <a:t>The energy of a mass in motion.</a:t>
            </a:r>
          </a:p>
        </p:txBody>
      </p:sp>
    </p:spTree>
    <p:extLst>
      <p:ext uri="{BB962C8B-B14F-4D97-AF65-F5344CB8AC3E}">
        <p14:creationId xmlns:p14="http://schemas.microsoft.com/office/powerpoint/2010/main" val="1313173050"/>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2847</Words>
  <Application>Microsoft Office PowerPoint</Application>
  <PresentationFormat>On-screen Show (4:3)</PresentationFormat>
  <Paragraphs>325</Paragraphs>
  <Slides>50</Slides>
  <Notes>50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Verdana</vt:lpstr>
      <vt:lpstr>Lucida Sans Unicode</vt:lpstr>
      <vt:lpstr>Noto Sans Symbols</vt:lpstr>
      <vt:lpstr>Arial(Body)</vt:lpstr>
      <vt:lpstr>Times New Roman</vt:lpstr>
      <vt:lpstr>Arial</vt:lpstr>
      <vt:lpstr>Calibri</vt:lpstr>
      <vt:lpstr>USHE</vt:lpstr>
      <vt:lpstr>Automotive Technology: Principles, Diagnosis, and Service</vt:lpstr>
      <vt:lpstr>Learning Objectives (1 of 2)</vt:lpstr>
      <vt:lpstr>Learning Objectives (2 of 2)</vt:lpstr>
      <vt:lpstr>Energy and Work</vt:lpstr>
      <vt:lpstr>Figure 94.1 Energy</vt:lpstr>
      <vt:lpstr>Figure 94.2 Kinetic Energy</vt:lpstr>
      <vt:lpstr>Figure 94.3 Kinetic Energy Squared</vt:lpstr>
      <vt:lpstr>Question 1: ?</vt:lpstr>
      <vt:lpstr>Answer 1</vt:lpstr>
      <vt:lpstr>Inertia (1 of 2)</vt:lpstr>
      <vt:lpstr>Inertia (2 of 2)</vt:lpstr>
      <vt:lpstr>Figure 94.4 Inertia </vt:lpstr>
      <vt:lpstr>Animation: Inertia (Animation will automatically start)</vt:lpstr>
      <vt:lpstr>Figure 94.5 Inertia FWD</vt:lpstr>
      <vt:lpstr>Coefficient of Friction</vt:lpstr>
      <vt:lpstr>Figure 94.6 Coefficient of Friction</vt:lpstr>
      <vt:lpstr>Animation: Coefficient of Friction (Animation will automatically start)</vt:lpstr>
      <vt:lpstr>Chart 94.1 Braking Materials </vt:lpstr>
      <vt:lpstr>Question 2: ?</vt:lpstr>
      <vt:lpstr>Answer 2</vt:lpstr>
      <vt:lpstr>Brake Fade (1 of 2)</vt:lpstr>
      <vt:lpstr>Brake Fade (2 of 2)</vt:lpstr>
      <vt:lpstr>Figure 94.7 Heat Graph</vt:lpstr>
      <vt:lpstr>Figure 94.8 Brake Fade</vt:lpstr>
      <vt:lpstr>Figure 94.9 PRNDL Tech Tip</vt:lpstr>
      <vt:lpstr>Deceleration Rates</vt:lpstr>
      <vt:lpstr>Figure 94.10 Rapid Braking</vt:lpstr>
      <vt:lpstr>Brake Friction Materials</vt:lpstr>
      <vt:lpstr>Asbestos (1 of 2)</vt:lpstr>
      <vt:lpstr>Asbestos (2 of 2)</vt:lpstr>
      <vt:lpstr>Chart 94.2 Asbestos Compositions</vt:lpstr>
      <vt:lpstr>Semimetalic Friction Materials</vt:lpstr>
      <vt:lpstr>Chart 94.3 Semi-Metallic Material </vt:lpstr>
      <vt:lpstr>Non-Asbestos/Ceramic Friction Materials</vt:lpstr>
      <vt:lpstr>Carbon Fiber Friction Materials</vt:lpstr>
      <vt:lpstr>Brake Pads and Environmental Concerns</vt:lpstr>
      <vt:lpstr>Chart 94.4 Ceramic Materials </vt:lpstr>
      <vt:lpstr>Frequently Asked Question: Frequently Asked Question What Are Ceramic Pads Exactly?   </vt:lpstr>
      <vt:lpstr>Frequently Asked Question: What Do D3EA and BEEP Mean?   </vt:lpstr>
      <vt:lpstr>Figure 94.11 Leaf Mark</vt:lpstr>
      <vt:lpstr>Question 3: ?</vt:lpstr>
      <vt:lpstr>Answer 3</vt:lpstr>
      <vt:lpstr>Edge Codes (1 of 2)</vt:lpstr>
      <vt:lpstr>Edge Codes (2 of 2)</vt:lpstr>
      <vt:lpstr>Figure 94.12 Edge Codes</vt:lpstr>
      <vt:lpstr>Figure 94.13 Code on Pad Backing</vt:lpstr>
      <vt:lpstr>Figure 94.14 Drum Brake Codes </vt:lpstr>
      <vt:lpstr>Chart 94.5 Lining Edge Codes</vt:lpstr>
      <vt:lpstr>Brakes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2023-06-22T15:00:59Z</dcterms:modified>
</cp:coreProperties>
</file>