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34"/>
  </p:notesMasterIdLst>
  <p:handoutMasterIdLst>
    <p:handoutMasterId r:id="rId35"/>
  </p:handoutMasterIdLst>
  <p:sldIdLst>
    <p:sldId id="347" r:id="rId2"/>
    <p:sldId id="350" r:id="rId3"/>
    <p:sldId id="352" r:id="rId4"/>
    <p:sldId id="373" r:id="rId5"/>
    <p:sldId id="374" r:id="rId6"/>
    <p:sldId id="1415" r:id="rId7"/>
    <p:sldId id="375" r:id="rId8"/>
    <p:sldId id="1416" r:id="rId9"/>
    <p:sldId id="356" r:id="rId10"/>
    <p:sldId id="357" r:id="rId11"/>
    <p:sldId id="358" r:id="rId12"/>
    <p:sldId id="376" r:id="rId13"/>
    <p:sldId id="1414" r:id="rId14"/>
    <p:sldId id="377" r:id="rId15"/>
    <p:sldId id="378" r:id="rId16"/>
    <p:sldId id="1417" r:id="rId17"/>
    <p:sldId id="362" r:id="rId18"/>
    <p:sldId id="363" r:id="rId19"/>
    <p:sldId id="349" r:id="rId20"/>
    <p:sldId id="379" r:id="rId21"/>
    <p:sldId id="365" r:id="rId22"/>
    <p:sldId id="380" r:id="rId23"/>
    <p:sldId id="1418" r:id="rId24"/>
    <p:sldId id="367" r:id="rId25"/>
    <p:sldId id="381" r:id="rId26"/>
    <p:sldId id="383" r:id="rId27"/>
    <p:sldId id="384" r:id="rId28"/>
    <p:sldId id="369" r:id="rId29"/>
    <p:sldId id="370" r:id="rId30"/>
    <p:sldId id="371" r:id="rId31"/>
    <p:sldId id="1392" r:id="rId32"/>
    <p:sldId id="372" r:id="rId33"/>
  </p:sldIdLst>
  <p:sldSz cx="9144000" cy="6858000" type="screen4x3"/>
  <p:notesSz cx="6858000" cy="9144000"/>
  <p:embeddedFontLst>
    <p:embeddedFont>
      <p:font typeface="Verdana" panose="020B060403050404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7"/>
            <p14:sldId id="350"/>
            <p14:sldId id="352"/>
            <p14:sldId id="373"/>
            <p14:sldId id="374"/>
            <p14:sldId id="1415"/>
            <p14:sldId id="375"/>
            <p14:sldId id="1416"/>
            <p14:sldId id="356"/>
            <p14:sldId id="357"/>
            <p14:sldId id="358"/>
            <p14:sldId id="376"/>
            <p14:sldId id="1414"/>
            <p14:sldId id="377"/>
            <p14:sldId id="378"/>
            <p14:sldId id="1417"/>
            <p14:sldId id="362"/>
            <p14:sldId id="363"/>
            <p14:sldId id="349"/>
            <p14:sldId id="379"/>
            <p14:sldId id="365"/>
            <p14:sldId id="380"/>
            <p14:sldId id="1418"/>
            <p14:sldId id="367"/>
            <p14:sldId id="381"/>
            <p14:sldId id="383"/>
            <p14:sldId id="384"/>
            <p14:sldId id="369"/>
            <p14:sldId id="370"/>
            <p14:sldId id="371"/>
            <p14:sldId id="1392"/>
            <p14:sldId id="372"/>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144" userDrawn="1">
          <p15:clr>
            <a:srgbClr val="A4A3A4"/>
          </p15:clr>
        </p15:guide>
        <p15:guide id="4" orient="horz" pos="624" userDrawn="1">
          <p15:clr>
            <a:srgbClr val="A4A3A4"/>
          </p15:clr>
        </p15:guide>
        <p15:guide id="5" pos="54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87836" autoAdjust="0"/>
  </p:normalViewPr>
  <p:slideViewPr>
    <p:cSldViewPr snapToGrid="0" snapToObjects="1">
      <p:cViewPr varScale="1">
        <p:scale>
          <a:sx n="100" d="100"/>
          <a:sy n="100" d="100"/>
        </p:scale>
        <p:origin x="1512" y="96"/>
      </p:cViewPr>
      <p:guideLst>
        <p:guide orient="horz" pos="4032"/>
        <p:guide pos="264"/>
        <p:guide orient="horz" pos="144"/>
        <p:guide orient="horz" pos="624"/>
        <p:guide pos="5472"/>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3513497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950740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7565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7766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720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778789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3807313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471105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932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439678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5646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3142749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92299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Frequently Asked Question: What Is a GM RPO Code?</a:t>
            </a:r>
          </a:p>
          <a:p>
            <a:r>
              <a:rPr lang="en-US" sz="1200" b="0" i="0" u="none" strike="noStrike" kern="1200" cap="none" baseline="0" dirty="0">
                <a:solidFill>
                  <a:schemeClr val="dk1"/>
                </a:solidFill>
                <a:latin typeface="Arial"/>
                <a:ea typeface="Arial"/>
                <a:cs typeface="Arial"/>
                <a:sym typeface="Arial"/>
              </a:rPr>
              <a:t>The GM regular production code (RPO) is the code used when the vehicle was built, including all optional equipment listed, which includes letters and/or numbers. Most General Motors vehicles have the RPO sticker, also called the Service Parts Identification label, in the trunk, most often on the spare tire cover. Trucks usually have the RPO sticker in the glove box. </a:t>
            </a:r>
            <a:r>
              <a:rPr lang="en-US" sz="1200" b="0" i="0" u="none" strike="noStrike" kern="1200" cap="none" baseline="30000" dirty="0">
                <a:solidFill>
                  <a:schemeClr val="dk1"/>
                </a:solidFill>
                <a:latin typeface="Arial"/>
                <a:ea typeface="Arial"/>
                <a:cs typeface="Arial"/>
                <a:sym typeface="Arial"/>
              </a:rPr>
              <a:t>● SEE</a:t>
            </a:r>
          </a:p>
          <a:p>
            <a:r>
              <a:rPr lang="en-US" sz="1200" b="0" i="0" u="none" strike="noStrike" kern="1200" cap="none" baseline="0" dirty="0">
                <a:solidFill>
                  <a:schemeClr val="dk1"/>
                </a:solidFill>
                <a:latin typeface="Arial"/>
                <a:ea typeface="Arial"/>
                <a:cs typeface="Arial"/>
                <a:sym typeface="Arial"/>
              </a:rPr>
              <a:t>FIGURE 93–9.</a:t>
            </a:r>
          </a:p>
          <a:p>
            <a:r>
              <a:rPr lang="en-US" sz="1200" b="0" i="0" u="none" strike="noStrike" kern="1200" cap="none" baseline="0" dirty="0">
                <a:solidFill>
                  <a:schemeClr val="dk1"/>
                </a:solidFill>
                <a:latin typeface="Arial"/>
                <a:ea typeface="Arial"/>
                <a:cs typeface="Arial"/>
                <a:sym typeface="Arial"/>
              </a:rPr>
              <a:t>Before ordering parts, take a photo of the vehicle identification number (VIN) and the RPO sticker.</a:t>
            </a:r>
          </a:p>
          <a:p>
            <a:r>
              <a:rPr lang="en-US" sz="1200" b="0" i="0" u="none" strike="noStrike" kern="1200" cap="none" baseline="0" dirty="0">
                <a:solidFill>
                  <a:schemeClr val="dk1"/>
                </a:solidFill>
                <a:latin typeface="Arial"/>
                <a:ea typeface="Arial"/>
                <a:cs typeface="Arial"/>
                <a:sym typeface="Arial"/>
              </a:rPr>
              <a:t>Having these available to answer any questions at the parts counter saves a lot of time and makes sure that the correct part is being ordered for the vehicle. The brake-related RPO codes start with the letter “J” and include the type or rating of the brake system. Some sample brake system–related RPO codes include</a:t>
            </a:r>
          </a:p>
          <a:p>
            <a:r>
              <a:rPr lang="en-US" sz="1200" b="0" i="0" u="none" strike="noStrike" kern="1200" cap="none" baseline="0" dirty="0">
                <a:solidFill>
                  <a:schemeClr val="dk1"/>
                </a:solidFill>
                <a:latin typeface="Arial"/>
                <a:ea typeface="Arial"/>
                <a:cs typeface="Arial"/>
                <a:sym typeface="Arial"/>
              </a:rPr>
              <a:t>J41 BRAKE SYSTEM, PWR, FRT DISC, RR DRUM, CAST IRON</a:t>
            </a:r>
          </a:p>
          <a:p>
            <a:r>
              <a:rPr lang="en-US" sz="1200" b="0" i="0" u="none" strike="noStrike" kern="1200" cap="none" baseline="0" dirty="0">
                <a:solidFill>
                  <a:schemeClr val="dk1"/>
                </a:solidFill>
                <a:latin typeface="Arial"/>
                <a:ea typeface="Arial"/>
                <a:cs typeface="Arial"/>
                <a:sym typeface="Arial"/>
              </a:rPr>
              <a:t>J42 BRAKE SYSTEM, PWR, FRT DISC, RR DRUM, ALUMINUM</a:t>
            </a:r>
          </a:p>
          <a:p>
            <a:r>
              <a:rPr lang="en-US" sz="1200" b="0" i="0" u="none" strike="noStrike" kern="1200" cap="none" baseline="0" dirty="0">
                <a:solidFill>
                  <a:schemeClr val="dk1"/>
                </a:solidFill>
                <a:latin typeface="Arial"/>
                <a:ea typeface="Arial"/>
                <a:cs typeface="Arial"/>
                <a:sym typeface="Arial"/>
              </a:rPr>
              <a:t>J65 BRAKE SYSTEM, PWR, FRT &amp; RR DISC J85 BRAKE SYSTEM, PWR, FRT &amp; RR DISC JA1 BRAKE, LIGHT WEIGHT DISC DRUM JA2 BRAKE, HEAVY WEIGHT DISC DRUM JA8 BRAKE, MEDIUM WEIGHT DISC DRUM</a:t>
            </a:r>
          </a:p>
          <a:p>
            <a:r>
              <a:rPr lang="en-US" sz="1200" b="0" i="0" u="none" strike="noStrike" kern="1200" cap="none" baseline="0" dirty="0">
                <a:solidFill>
                  <a:schemeClr val="dk1"/>
                </a:solidFill>
                <a:latin typeface="Arial"/>
                <a:ea typeface="Arial"/>
                <a:cs typeface="Arial"/>
                <a:sym typeface="Arial"/>
              </a:rPr>
              <a:t>JB3 BRAKE, POWER, DISC/DRUM, 4,600 LBS JB5 BRAKE, POWER, DISC/DRUM, 6,400 LBS JB6 BRAKE, POWER, DISC, DRUM 7,200 LBS JB7 BRAKE, POWER, DISC, DRUM 8,400 L85 JB8 BRAKE, POWER, DISC, DRUM 10,000 LBS JB9 BRAKE, LIGHT WEIGHT, DISC/DISC</a:t>
            </a:r>
          </a:p>
          <a:p>
            <a:r>
              <a:rPr lang="en-US" sz="1200" b="0" i="0" u="none" strike="noStrike" kern="1200" cap="none" baseline="0" dirty="0">
                <a:solidFill>
                  <a:schemeClr val="dk1"/>
                </a:solidFill>
                <a:latin typeface="Arial"/>
                <a:ea typeface="Arial"/>
                <a:cs typeface="Arial"/>
                <a:sym typeface="Arial"/>
              </a:rPr>
              <a:t>JC4 BRAKE, POWER, DISC, DRUM 5,600 LBS</a:t>
            </a:r>
          </a:p>
          <a:p>
            <a:r>
              <a:rPr lang="en-US" sz="1200" b="0" i="0" u="none" strike="noStrike" kern="1200" cap="none" baseline="0" dirty="0">
                <a:solidFill>
                  <a:schemeClr val="dk1"/>
                </a:solidFill>
                <a:latin typeface="Arial"/>
                <a:ea typeface="Arial"/>
                <a:cs typeface="Arial"/>
                <a:sym typeface="Arial"/>
              </a:rPr>
              <a:t>JC5 BRAKE, VAC POWER, 4-WHEEL DISC, 7,200 LBS JD3 BRAKE, HYD POWER, DISC/DRUM</a:t>
            </a:r>
          </a:p>
          <a:p>
            <a:r>
              <a:rPr lang="en-US" sz="1200" b="0" i="0" u="none" strike="noStrike" kern="1200" cap="none" baseline="0" dirty="0">
                <a:solidFill>
                  <a:schemeClr val="dk1"/>
                </a:solidFill>
                <a:latin typeface="Arial"/>
                <a:ea typeface="Arial"/>
                <a:cs typeface="Arial"/>
                <a:sym typeface="Arial"/>
              </a:rPr>
              <a:t>JE5 BRAKE, SYSTEM, PWR, ANTILOCK, FRT &amp; RR WHL JF9 BRAKE, HYD POWER, 4 WHEEL DISC</a:t>
            </a:r>
          </a:p>
          <a:p>
            <a:r>
              <a:rPr lang="en-US" sz="1200" b="0" i="0" u="none" strike="noStrike" kern="1200" cap="none" baseline="0" dirty="0">
                <a:solidFill>
                  <a:schemeClr val="dk1"/>
                </a:solidFill>
                <a:latin typeface="Arial"/>
                <a:ea typeface="Arial"/>
                <a:cs typeface="Arial"/>
                <a:sym typeface="Arial"/>
              </a:rPr>
              <a:t>JH5 BRAKE, HYD POWER, 4-WHEEL DISC, 7,200 LBS JH6 BRAKE, HYD POWER, 4-WHEEL DISC, 9,900 LBS JL8 FRONT &amp; REAR DISC BRAKES</a:t>
            </a:r>
          </a:p>
          <a:p>
            <a:r>
              <a:rPr lang="en-US" sz="1200" b="0" i="0" u="none" strike="noStrike" kern="1200" cap="none" baseline="0" dirty="0">
                <a:solidFill>
                  <a:schemeClr val="dk1"/>
                </a:solidFill>
                <a:latin typeface="Arial"/>
                <a:ea typeface="Arial"/>
                <a:cs typeface="Arial"/>
                <a:sym typeface="Arial"/>
              </a:rPr>
              <a:t>JM5 BOOSTER, BRAKE, 200MM TANDEM, HIGH FLOW JM8 BRAKE SYSTEM PWR, FRT DISC RR DRUM,</a:t>
            </a:r>
          </a:p>
          <a:p>
            <a:r>
              <a:rPr lang="en-US" sz="1200" b="0" i="0" u="none" strike="noStrike" kern="1200" cap="none" baseline="0" dirty="0">
                <a:solidFill>
                  <a:schemeClr val="dk1"/>
                </a:solidFill>
                <a:latin typeface="Arial"/>
                <a:ea typeface="Arial"/>
                <a:cs typeface="Arial"/>
                <a:sym typeface="Arial"/>
              </a:rPr>
              <a:t>ALUMINUM.</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4625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0974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2866329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7910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342859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81666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278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381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1882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4885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665726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58346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971169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93</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Braking System Parts and Performance Standards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7"/>
            <a:ext cx="8229600" cy="646331"/>
          </a:xfrm>
        </p:spPr>
        <p:txBody>
          <a:bodyPr>
            <a:spAutoFit/>
          </a:bodyPr>
          <a:lstStyle/>
          <a:p>
            <a:r>
              <a:rPr lang="en-US" dirty="0"/>
              <a:t>Brake Design Requirements </a:t>
            </a:r>
            <a:r>
              <a:rPr lang="en-US" sz="2800" dirty="0"/>
              <a:t>(2 of 2)</a:t>
            </a:r>
          </a:p>
        </p:txBody>
      </p:sp>
      <p:sp>
        <p:nvSpPr>
          <p:cNvPr id="4" name="Content Placeholder 3"/>
          <p:cNvSpPr>
            <a:spLocks noGrp="1"/>
          </p:cNvSpPr>
          <p:nvPr>
            <p:ph idx="4294967295"/>
          </p:nvPr>
        </p:nvSpPr>
        <p:spPr>
          <a:xfrm>
            <a:off x="457200" y="1000799"/>
            <a:ext cx="8229600" cy="2462213"/>
          </a:xfrm>
          <a:prstGeom prst="rect">
            <a:avLst/>
          </a:prstGeom>
        </p:spPr>
        <p:txBody>
          <a:bodyPr>
            <a:spAutoFit/>
          </a:bodyPr>
          <a:lstStyle/>
          <a:p>
            <a:r>
              <a:rPr lang="en-US" sz="2400" dirty="0"/>
              <a:t>All braking forces must provide:</a:t>
            </a:r>
          </a:p>
          <a:p>
            <a:pPr lvl="1"/>
            <a:r>
              <a:rPr lang="en-US" sz="2400" dirty="0"/>
              <a:t>Design of the braking system should secure brake lining solidly to prevent movement of friction material during braking.</a:t>
            </a:r>
          </a:p>
          <a:p>
            <a:pPr lvl="1"/>
            <a:r>
              <a:rPr lang="en-US" sz="2400" dirty="0"/>
              <a:t>Incorporate a power-assist unit that reduces the driver’s effort but does not reduce stopping distance.</a:t>
            </a:r>
          </a:p>
        </p:txBody>
      </p:sp>
    </p:spTree>
    <p:extLst>
      <p:ext uri="{BB962C8B-B14F-4D97-AF65-F5344CB8AC3E}">
        <p14:creationId xmlns:p14="http://schemas.microsoft.com/office/powerpoint/2010/main" val="2735150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7"/>
            <a:ext cx="8229600" cy="646331"/>
          </a:xfrm>
        </p:spPr>
        <p:txBody>
          <a:bodyPr>
            <a:spAutoFit/>
          </a:bodyPr>
          <a:lstStyle/>
          <a:p>
            <a:r>
              <a:rPr lang="en-US" dirty="0"/>
              <a:t>Brake System Categories</a:t>
            </a:r>
            <a:endParaRPr lang="en-US" sz="2800" dirty="0"/>
          </a:p>
        </p:txBody>
      </p:sp>
      <p:sp>
        <p:nvSpPr>
          <p:cNvPr id="4" name="Content Placeholder 3"/>
          <p:cNvSpPr>
            <a:spLocks noGrp="1"/>
          </p:cNvSpPr>
          <p:nvPr>
            <p:ph idx="4294967295"/>
          </p:nvPr>
        </p:nvSpPr>
        <p:spPr>
          <a:xfrm>
            <a:off x="457200" y="1000799"/>
            <a:ext cx="8229600" cy="3501926"/>
          </a:xfrm>
          <a:prstGeom prst="rect">
            <a:avLst/>
          </a:prstGeom>
        </p:spPr>
        <p:txBody>
          <a:bodyPr>
            <a:spAutoFit/>
          </a:bodyPr>
          <a:lstStyle/>
          <a:p>
            <a:r>
              <a:rPr lang="en-US" sz="2400" dirty="0"/>
              <a:t>Brake system components can be classified and placed into six subsystem categories, depending on their function.</a:t>
            </a:r>
          </a:p>
          <a:p>
            <a:pPr lvl="1"/>
            <a:r>
              <a:rPr lang="en-US" sz="2400" dirty="0"/>
              <a:t>Apply system</a:t>
            </a:r>
          </a:p>
          <a:p>
            <a:pPr lvl="1"/>
            <a:r>
              <a:rPr lang="en-US" sz="2400" dirty="0"/>
              <a:t>Boost system</a:t>
            </a:r>
          </a:p>
          <a:p>
            <a:pPr lvl="1"/>
            <a:r>
              <a:rPr lang="en-US" sz="2400" dirty="0"/>
              <a:t>Hydraulic system</a:t>
            </a:r>
          </a:p>
          <a:p>
            <a:pPr lvl="1"/>
            <a:r>
              <a:rPr lang="en-US" sz="2400" dirty="0"/>
              <a:t>Wheel brakes</a:t>
            </a:r>
          </a:p>
          <a:p>
            <a:pPr lvl="1"/>
            <a:r>
              <a:rPr lang="en-US" sz="2400" dirty="0"/>
              <a:t>Brake balance control systems</a:t>
            </a:r>
          </a:p>
          <a:p>
            <a:pPr lvl="1"/>
            <a:r>
              <a:rPr lang="en-US" sz="2400" dirty="0"/>
              <a:t>Brake warning lights</a:t>
            </a:r>
          </a:p>
        </p:txBody>
      </p:sp>
    </p:spTree>
    <p:extLst>
      <p:ext uri="{BB962C8B-B14F-4D97-AF65-F5344CB8AC3E}">
        <p14:creationId xmlns:p14="http://schemas.microsoft.com/office/powerpoint/2010/main" val="414324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93.4 System Components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76997" y="990599"/>
            <a:ext cx="4209803" cy="52828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830997"/>
          </a:xfrm>
        </p:spPr>
        <p:txBody>
          <a:bodyPr/>
          <a:lstStyle/>
          <a:p>
            <a:r>
              <a:rPr lang="en-US" sz="2400" dirty="0"/>
              <a:t>Typical brake system components</a:t>
            </a:r>
          </a:p>
        </p:txBody>
      </p:sp>
    </p:spTree>
    <p:extLst>
      <p:ext uri="{BB962C8B-B14F-4D97-AF65-F5344CB8AC3E}">
        <p14:creationId xmlns:p14="http://schemas.microsoft.com/office/powerpoint/2010/main" val="1704621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Braking System Components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rake_system_components">
            <a:hlinkClick r:id="" action="ppaction://media"/>
            <a:extLst>
              <a:ext uri="{FF2B5EF4-FFF2-40B4-BE49-F238E27FC236}">
                <a16:creationId xmlns:a16="http://schemas.microsoft.com/office/drawing/2014/main" id="{35A886BB-A53C-B968-F6F0-885697F42E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9276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93.5 Red Brake Warning Light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974" y="1029910"/>
            <a:ext cx="5072764" cy="41578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56164" cy="4460174"/>
          </a:xfrm>
        </p:spPr>
        <p:txBody>
          <a:bodyPr/>
          <a:lstStyle/>
          <a:p>
            <a:r>
              <a:rPr lang="en-US" sz="2400" dirty="0"/>
              <a:t>The red brake warning light remains on after a bulb test if there is a fault with the hydraulic part of the brake system or low brake fluid level has been detected</a:t>
            </a:r>
          </a:p>
        </p:txBody>
      </p:sp>
    </p:spTree>
    <p:extLst>
      <p:ext uri="{BB962C8B-B14F-4D97-AF65-F5344CB8AC3E}">
        <p14:creationId xmlns:p14="http://schemas.microsoft.com/office/powerpoint/2010/main" val="722875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93.6 Amber ABS Light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75709" y="990600"/>
            <a:ext cx="5619029" cy="38466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045525" cy="1515094"/>
          </a:xfrm>
        </p:spPr>
        <p:txBody>
          <a:bodyPr/>
          <a:lstStyle/>
          <a:p>
            <a:r>
              <a:rPr lang="en-US" sz="2400" dirty="0"/>
              <a:t>ABS warning light is amber</a:t>
            </a:r>
          </a:p>
        </p:txBody>
      </p:sp>
    </p:spTree>
    <p:extLst>
      <p:ext uri="{BB962C8B-B14F-4D97-AF65-F5344CB8AC3E}">
        <p14:creationId xmlns:p14="http://schemas.microsoft.com/office/powerpoint/2010/main" val="257083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Worn Brake Pads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warning_lights_worn_brake_pads">
            <a:hlinkClick r:id="" action="ppaction://media"/>
            <a:extLst>
              <a:ext uri="{FF2B5EF4-FFF2-40B4-BE49-F238E27FC236}">
                <a16:creationId xmlns:a16="http://schemas.microsoft.com/office/drawing/2014/main" id="{4804AE8F-E833-C6A0-432F-8ED812DD06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62870"/>
            <a:ext cx="8842414" cy="4973858"/>
          </a:xfrm>
          <a:prstGeom prst="rect">
            <a:avLst/>
          </a:prstGeom>
        </p:spPr>
      </p:pic>
    </p:spTree>
    <p:extLst>
      <p:ext uri="{BB962C8B-B14F-4D97-AF65-F5344CB8AC3E}">
        <p14:creationId xmlns:p14="http://schemas.microsoft.com/office/powerpoint/2010/main" val="16023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7"/>
            <a:ext cx="8229600" cy="646331"/>
          </a:xfrm>
        </p:spPr>
        <p:txBody>
          <a:bodyPr>
            <a:spAutoFit/>
          </a:bodyPr>
          <a:lstStyle/>
          <a:p>
            <a:r>
              <a:rPr lang="en-US" dirty="0"/>
              <a:t>Question 1: ?</a:t>
            </a:r>
            <a:endParaRPr lang="en-US" sz="2800" dirty="0"/>
          </a:p>
        </p:txBody>
      </p:sp>
      <p:sp>
        <p:nvSpPr>
          <p:cNvPr id="4" name="Content Placeholder 3"/>
          <p:cNvSpPr>
            <a:spLocks noGrp="1"/>
          </p:cNvSpPr>
          <p:nvPr>
            <p:ph idx="4294967295"/>
          </p:nvPr>
        </p:nvSpPr>
        <p:spPr>
          <a:xfrm>
            <a:off x="457200" y="1000799"/>
            <a:ext cx="8229600" cy="461665"/>
          </a:xfrm>
          <a:prstGeom prst="rect">
            <a:avLst/>
          </a:prstGeom>
        </p:spPr>
        <p:txBody>
          <a:bodyPr>
            <a:spAutoFit/>
          </a:bodyPr>
          <a:lstStyle/>
          <a:p>
            <a:pPr marL="0" indent="0">
              <a:buNone/>
            </a:pPr>
            <a:r>
              <a:rPr lang="en-US" sz="2400" dirty="0"/>
              <a:t>What are the six brake subsystem categories?</a:t>
            </a:r>
          </a:p>
        </p:txBody>
      </p:sp>
    </p:spTree>
    <p:extLst>
      <p:ext uri="{BB962C8B-B14F-4D97-AF65-F5344CB8AC3E}">
        <p14:creationId xmlns:p14="http://schemas.microsoft.com/office/powerpoint/2010/main" val="3074043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7"/>
            <a:ext cx="8229600" cy="646331"/>
          </a:xfrm>
        </p:spPr>
        <p:txBody>
          <a:bodyPr>
            <a:spAutoFit/>
          </a:bodyPr>
          <a:lstStyle/>
          <a:p>
            <a:r>
              <a:rPr lang="en-US" dirty="0"/>
              <a:t>Answer 1</a:t>
            </a:r>
            <a:endParaRPr lang="en-US" sz="2800" dirty="0"/>
          </a:p>
        </p:txBody>
      </p:sp>
      <p:sp>
        <p:nvSpPr>
          <p:cNvPr id="4" name="Content Placeholder 3"/>
          <p:cNvSpPr>
            <a:spLocks noGrp="1"/>
          </p:cNvSpPr>
          <p:nvPr>
            <p:ph idx="4294967295"/>
          </p:nvPr>
        </p:nvSpPr>
        <p:spPr>
          <a:xfrm>
            <a:off x="457200" y="1000799"/>
            <a:ext cx="8229600" cy="3273326"/>
          </a:xfrm>
          <a:prstGeom prst="rect">
            <a:avLst/>
          </a:prstGeom>
        </p:spPr>
        <p:txBody>
          <a:bodyPr>
            <a:spAutoFit/>
          </a:bodyPr>
          <a:lstStyle/>
          <a:p>
            <a:pPr marL="0" indent="0">
              <a:buNone/>
            </a:pPr>
            <a:r>
              <a:rPr lang="en-US" sz="2400" dirty="0"/>
              <a:t>Apply system</a:t>
            </a:r>
          </a:p>
          <a:p>
            <a:pPr marL="0" indent="0">
              <a:buNone/>
            </a:pPr>
            <a:r>
              <a:rPr lang="en-US" sz="2400" dirty="0"/>
              <a:t>Boost system</a:t>
            </a:r>
          </a:p>
          <a:p>
            <a:pPr marL="0" indent="0">
              <a:buNone/>
            </a:pPr>
            <a:r>
              <a:rPr lang="en-US" sz="2400" dirty="0"/>
              <a:t>Hydraulic system</a:t>
            </a:r>
          </a:p>
          <a:p>
            <a:pPr marL="0" indent="0">
              <a:buNone/>
            </a:pPr>
            <a:r>
              <a:rPr lang="en-US" sz="2400" dirty="0"/>
              <a:t>Wheel brakes</a:t>
            </a:r>
          </a:p>
          <a:p>
            <a:pPr marL="0" indent="0">
              <a:buNone/>
            </a:pPr>
            <a:r>
              <a:rPr lang="en-US" sz="2400" dirty="0"/>
              <a:t>Brake balance control systems</a:t>
            </a:r>
          </a:p>
          <a:p>
            <a:pPr marL="0" indent="0">
              <a:buNone/>
            </a:pPr>
            <a:r>
              <a:rPr lang="en-US" sz="2400" dirty="0"/>
              <a:t>Brake warning lights</a:t>
            </a:r>
          </a:p>
        </p:txBody>
      </p:sp>
    </p:spTree>
    <p:extLst>
      <p:ext uri="{BB962C8B-B14F-4D97-AF65-F5344CB8AC3E}">
        <p14:creationId xmlns:p14="http://schemas.microsoft.com/office/powerpoint/2010/main" val="1191726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How Do Adjustable Pedals Work?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653892"/>
            <a:ext cx="7246175" cy="3477875"/>
          </a:xfrm>
        </p:spPr>
        <p:txBody>
          <a:bodyPr/>
          <a:lstStyle/>
          <a:p>
            <a:r>
              <a:rPr lang="en-US" sz="2000" b="1" dirty="0"/>
              <a:t>How Do Adjustable Pedals Work? </a:t>
            </a:r>
            <a:r>
              <a:rPr lang="en-US" sz="2000" dirty="0"/>
              <a:t>Adjustable pedals, also called electric adjustable pedals (EAP), place the brake pedal and the accelerator pedal on movable brackets that are motor operated. A typical adjustable pedal system includes the following components: Adjustable pedal position switch, which allows the driver to position the pedals, Adjustable pedal assembly, which includes the motor, threaded adjustment rods, and a pedal position sensor. ● SEE FIGURE 93–7. The position of the pedals, as well as the position of the seat system, is usually included as part of the memory seat function and can be set for two or more drivers.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394693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228600"/>
            <a:ext cx="8229600" cy="646331"/>
          </a:xfrm>
        </p:spPr>
        <p:txBody>
          <a:bodyPr anchor="t" anchorCtr="0">
            <a:spAutoFit/>
          </a:bodyPr>
          <a:lstStyle/>
          <a:p>
            <a:r>
              <a:rPr lang="en-US" dirty="0"/>
              <a:t>Learning Objectives </a:t>
            </a:r>
            <a:endParaRPr lang="en-US" sz="2800" dirty="0"/>
          </a:p>
        </p:txBody>
      </p:sp>
      <p:sp>
        <p:nvSpPr>
          <p:cNvPr id="4" name="Content Placeholder 3"/>
          <p:cNvSpPr>
            <a:spLocks noGrp="1"/>
          </p:cNvSpPr>
          <p:nvPr>
            <p:ph idx="4294967295"/>
          </p:nvPr>
        </p:nvSpPr>
        <p:spPr>
          <a:xfrm>
            <a:off x="457200" y="990600"/>
            <a:ext cx="8229600" cy="2708434"/>
          </a:xfrm>
          <a:prstGeom prst="rect">
            <a:avLst/>
          </a:prstGeom>
        </p:spPr>
        <p:txBody>
          <a:bodyPr anchor="t" anchorCtr="0">
            <a:spAutoFit/>
          </a:bodyPr>
          <a:lstStyle/>
          <a:p>
            <a:pPr marL="685800" indent="-685800">
              <a:buNone/>
            </a:pPr>
            <a:r>
              <a:rPr lang="en-US" sz="2400" b="1" dirty="0">
                <a:solidFill>
                  <a:srgbClr val="007FA3"/>
                </a:solidFill>
                <a:latin typeface="+mj-lt"/>
                <a:ea typeface="+mj-ea"/>
                <a:cs typeface="Times New Roman" panose="02020603050405020304" pitchFamily="18" charset="0"/>
              </a:rPr>
              <a:t>93.1 </a:t>
            </a:r>
            <a:r>
              <a:rPr lang="en-US" sz="2400" dirty="0"/>
              <a:t>Describe the fundamentals of brake systems.</a:t>
            </a:r>
          </a:p>
          <a:p>
            <a:pPr marL="685800" indent="-685800">
              <a:buNone/>
            </a:pPr>
            <a:r>
              <a:rPr lang="en-US" sz="2400" b="1" dirty="0">
                <a:solidFill>
                  <a:srgbClr val="007FA3"/>
                </a:solidFill>
                <a:cs typeface="Times New Roman" panose="02020603050405020304" pitchFamily="18" charset="0"/>
              </a:rPr>
              <a:t>93.2 </a:t>
            </a:r>
            <a:r>
              <a:rPr lang="en-US" sz="2400" dirty="0"/>
              <a:t>List the six brake system categories.</a:t>
            </a:r>
          </a:p>
          <a:p>
            <a:pPr marL="685800" indent="-685800">
              <a:buNone/>
            </a:pPr>
            <a:r>
              <a:rPr lang="en-US" sz="2400" b="1" dirty="0">
                <a:solidFill>
                  <a:srgbClr val="007FA3"/>
                </a:solidFill>
                <a:cs typeface="Times New Roman" panose="02020603050405020304" pitchFamily="18" charset="0"/>
              </a:rPr>
              <a:t>93.3 </a:t>
            </a:r>
            <a:r>
              <a:rPr lang="en-US" sz="2400" dirty="0"/>
              <a:t>State the purpose of an antilock brake system.</a:t>
            </a:r>
          </a:p>
          <a:p>
            <a:pPr marL="685800" indent="-685800">
              <a:buNone/>
            </a:pPr>
            <a:r>
              <a:rPr lang="en-US" sz="2400" b="1" dirty="0">
                <a:solidFill>
                  <a:srgbClr val="007FA3"/>
                </a:solidFill>
                <a:cs typeface="Times New Roman" panose="02020603050405020304" pitchFamily="18" charset="0"/>
              </a:rPr>
              <a:t>93.4 </a:t>
            </a:r>
            <a:r>
              <a:rPr lang="en-US" sz="2400" dirty="0"/>
              <a:t>Discuss federal brake standards.</a:t>
            </a:r>
          </a:p>
          <a:p>
            <a:pPr marL="685800" indent="-685800">
              <a:buNone/>
            </a:pPr>
            <a:r>
              <a:rPr lang="en-US" sz="2400" b="1" dirty="0">
                <a:solidFill>
                  <a:srgbClr val="007FA3"/>
                </a:solidFill>
                <a:cs typeface="Times New Roman" panose="02020603050405020304" pitchFamily="18" charset="0"/>
              </a:rPr>
              <a:t>93.5 </a:t>
            </a:r>
            <a:r>
              <a:rPr lang="en-US" sz="2400" dirty="0"/>
              <a:t>Discuss legal aspects of brake repair..</a:t>
            </a:r>
          </a:p>
        </p:txBody>
      </p:sp>
    </p:spTree>
    <p:extLst>
      <p:ext uri="{BB962C8B-B14F-4D97-AF65-F5344CB8AC3E}">
        <p14:creationId xmlns:p14="http://schemas.microsoft.com/office/powerpoint/2010/main" val="968415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93.7 Adjustable Pedals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47013" y="990599"/>
            <a:ext cx="3639787" cy="52152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990600"/>
            <a:ext cx="3826823" cy="3046988"/>
          </a:xfrm>
        </p:spPr>
        <p:txBody>
          <a:bodyPr/>
          <a:lstStyle/>
          <a:p>
            <a:r>
              <a:rPr lang="en-US" sz="2400" dirty="0"/>
              <a:t>Adjustable pedal assembly. Both the accelerator and the brake pedal can be moved forward and rearward by using the adjustable pedal position switch</a:t>
            </a:r>
          </a:p>
        </p:txBody>
      </p:sp>
    </p:spTree>
    <p:extLst>
      <p:ext uri="{BB962C8B-B14F-4D97-AF65-F5344CB8AC3E}">
        <p14:creationId xmlns:p14="http://schemas.microsoft.com/office/powerpoint/2010/main" val="2159481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7"/>
            <a:ext cx="8229600" cy="646331"/>
          </a:xfrm>
        </p:spPr>
        <p:txBody>
          <a:bodyPr>
            <a:spAutoFit/>
          </a:bodyPr>
          <a:lstStyle/>
          <a:p>
            <a:r>
              <a:rPr lang="en-US" dirty="0"/>
              <a:t>Antilock Brake System Overview</a:t>
            </a:r>
            <a:endParaRPr lang="en-US" sz="2800" dirty="0"/>
          </a:p>
        </p:txBody>
      </p:sp>
      <p:sp>
        <p:nvSpPr>
          <p:cNvPr id="4" name="Content Placeholder 3"/>
          <p:cNvSpPr>
            <a:spLocks noGrp="1"/>
          </p:cNvSpPr>
          <p:nvPr>
            <p:ph idx="4294967295"/>
          </p:nvPr>
        </p:nvSpPr>
        <p:spPr>
          <a:xfrm>
            <a:off x="457200" y="1000799"/>
            <a:ext cx="8229600" cy="2693045"/>
          </a:xfrm>
          <a:prstGeom prst="rect">
            <a:avLst/>
          </a:prstGeom>
        </p:spPr>
        <p:txBody>
          <a:bodyPr>
            <a:spAutoFit/>
          </a:bodyPr>
          <a:lstStyle/>
          <a:p>
            <a:r>
              <a:rPr lang="en-US" sz="2400" dirty="0"/>
              <a:t>Purpose of </a:t>
            </a:r>
            <a:r>
              <a:rPr lang="en-US" sz="2400" spc="-300" dirty="0"/>
              <a:t>A B </a:t>
            </a:r>
            <a:r>
              <a:rPr lang="en-US" sz="2400" dirty="0"/>
              <a:t>S is to prevent the wheels from locking during braking, especially on low-friction surfaces, such as wet, icy, or snowy roads.</a:t>
            </a:r>
          </a:p>
          <a:p>
            <a:r>
              <a:rPr lang="en-US" sz="2400" spc="-300" dirty="0"/>
              <a:t>A B </a:t>
            </a:r>
            <a:r>
              <a:rPr lang="en-US" sz="2400" dirty="0"/>
              <a:t>S uses sensors at wheels to measure wheel speed.</a:t>
            </a:r>
          </a:p>
          <a:p>
            <a:r>
              <a:rPr lang="en-US" sz="2400" spc="-300" dirty="0"/>
              <a:t>A B </a:t>
            </a:r>
            <a:r>
              <a:rPr lang="en-US" sz="2400" dirty="0"/>
              <a:t>S will pulse the brakes on and off to maintain directional stability with maximum braking force.</a:t>
            </a:r>
          </a:p>
        </p:txBody>
      </p:sp>
    </p:spTree>
    <p:extLst>
      <p:ext uri="{BB962C8B-B14F-4D97-AF65-F5344CB8AC3E}">
        <p14:creationId xmlns:p14="http://schemas.microsoft.com/office/powerpoint/2010/main" val="240638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93.8 ABS System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88448" y="990600"/>
            <a:ext cx="5967103" cy="42830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1974" y="5397763"/>
            <a:ext cx="7520049" cy="830997"/>
          </a:xfrm>
        </p:spPr>
        <p:txBody>
          <a:bodyPr/>
          <a:lstStyle/>
          <a:p>
            <a:r>
              <a:rPr lang="en-US" sz="2400" dirty="0"/>
              <a:t>Typical components of an antilock brake system (ABS) used on a rear-wheel-drive vehicle</a:t>
            </a:r>
          </a:p>
        </p:txBody>
      </p:sp>
    </p:spTree>
    <p:extLst>
      <p:ext uri="{BB962C8B-B14F-4D97-AF65-F5344CB8AC3E}">
        <p14:creationId xmlns:p14="http://schemas.microsoft.com/office/powerpoint/2010/main" val="4176881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Antilock Brake System, ABS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bs_brakes">
            <a:hlinkClick r:id="" action="ppaction://media"/>
            <a:extLst>
              <a:ext uri="{FF2B5EF4-FFF2-40B4-BE49-F238E27FC236}">
                <a16:creationId xmlns:a16="http://schemas.microsoft.com/office/drawing/2014/main" id="{CA1CD70A-8614-97AE-CC16-D9019FB2C0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1181100"/>
            <a:ext cx="9144000" cy="5143500"/>
          </a:xfrm>
          <a:prstGeom prst="rect">
            <a:avLst/>
          </a:prstGeom>
        </p:spPr>
      </p:pic>
    </p:spTree>
    <p:extLst>
      <p:ext uri="{BB962C8B-B14F-4D97-AF65-F5344CB8AC3E}">
        <p14:creationId xmlns:p14="http://schemas.microsoft.com/office/powerpoint/2010/main" val="10565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7"/>
            <a:ext cx="8229600" cy="646331"/>
          </a:xfrm>
        </p:spPr>
        <p:txBody>
          <a:bodyPr>
            <a:spAutoFit/>
          </a:bodyPr>
          <a:lstStyle/>
          <a:p>
            <a:r>
              <a:rPr lang="en-US" dirty="0"/>
              <a:t>Federal Brake Standards</a:t>
            </a:r>
            <a:endParaRPr lang="en-US" sz="2800" dirty="0"/>
          </a:p>
        </p:txBody>
      </p:sp>
      <p:sp>
        <p:nvSpPr>
          <p:cNvPr id="4" name="Content Placeholder 3"/>
          <p:cNvSpPr>
            <a:spLocks noGrp="1"/>
          </p:cNvSpPr>
          <p:nvPr>
            <p:ph idx="4294967295"/>
          </p:nvPr>
        </p:nvSpPr>
        <p:spPr>
          <a:xfrm>
            <a:off x="457200" y="1000799"/>
            <a:ext cx="8229600" cy="3806726"/>
          </a:xfrm>
          <a:prstGeom prst="rect">
            <a:avLst/>
          </a:prstGeom>
        </p:spPr>
        <p:txBody>
          <a:bodyPr>
            <a:spAutoFit/>
          </a:bodyPr>
          <a:lstStyle/>
          <a:p>
            <a:r>
              <a:rPr lang="en-US" sz="2400" dirty="0"/>
              <a:t>The statutes pertaining to automotive brake systems are part of the Federal Motor Vehicle Safety Standards            (</a:t>
            </a:r>
            <a:r>
              <a:rPr lang="en-US" sz="2400" spc="-300" dirty="0"/>
              <a:t>F M V S </a:t>
            </a:r>
            <a:r>
              <a:rPr lang="en-US" sz="2400" dirty="0"/>
              <a:t>S) established by Department of Transportation (</a:t>
            </a:r>
            <a:r>
              <a:rPr lang="en-US" sz="2400" spc="-300" dirty="0"/>
              <a:t>D O </a:t>
            </a:r>
            <a:r>
              <a:rPr lang="en-US" sz="2400" dirty="0"/>
              <a:t>T).</a:t>
            </a:r>
          </a:p>
          <a:p>
            <a:r>
              <a:rPr lang="en-US" sz="2400" spc="-300" dirty="0"/>
              <a:t>F M V S </a:t>
            </a:r>
            <a:r>
              <a:rPr lang="en-US" sz="2400" dirty="0"/>
              <a:t>S 135 Brake Test</a:t>
            </a:r>
          </a:p>
          <a:p>
            <a:pPr lvl="1"/>
            <a:r>
              <a:rPr lang="en-US" sz="2400" spc="-300" dirty="0"/>
              <a:t>F M V S </a:t>
            </a:r>
            <a:r>
              <a:rPr lang="en-US" sz="2400" dirty="0"/>
              <a:t>S 135 brake test procedure consists of up to 24 steps, depending on the vehicle’s configuration and braking system.</a:t>
            </a:r>
          </a:p>
          <a:p>
            <a:pPr lvl="1"/>
            <a:r>
              <a:rPr lang="en-US" sz="2400" dirty="0"/>
              <a:t>Test is a minimum standard of performance.</a:t>
            </a:r>
          </a:p>
        </p:txBody>
      </p:sp>
    </p:spTree>
    <p:extLst>
      <p:ext uri="{BB962C8B-B14F-4D97-AF65-F5344CB8AC3E}">
        <p14:creationId xmlns:p14="http://schemas.microsoft.com/office/powerpoint/2010/main" val="2684971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93.9 RPO Sticker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9259" y="990600"/>
            <a:ext cx="5075479" cy="34745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32413" cy="3046988"/>
          </a:xfrm>
        </p:spPr>
        <p:txBody>
          <a:bodyPr/>
          <a:lstStyle/>
          <a:p>
            <a:r>
              <a:rPr lang="en-US" sz="2400" dirty="0"/>
              <a:t>A typical service parts identification (RPO) sticker is located on the inside of the trunk lid of GM vehicle</a:t>
            </a:r>
          </a:p>
        </p:txBody>
      </p:sp>
    </p:spTree>
    <p:extLst>
      <p:ext uri="{BB962C8B-B14F-4D97-AF65-F5344CB8AC3E}">
        <p14:creationId xmlns:p14="http://schemas.microsoft.com/office/powerpoint/2010/main" val="43329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a GM RPO Code?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667625" cy="3785652"/>
          </a:xfrm>
        </p:spPr>
        <p:txBody>
          <a:bodyPr/>
          <a:lstStyle/>
          <a:p>
            <a:r>
              <a:rPr lang="en-US" sz="2400" b="1" dirty="0"/>
              <a:t>What Is a GM RPO Code? </a:t>
            </a:r>
            <a:r>
              <a:rPr lang="en-US" sz="2400" dirty="0"/>
              <a:t>The GM regular production code (RPO) is the code used when the vehicle was built, including all optional equipment listed, which includes letters and/or numbers. Most General Motors vehicles have the RPO sticker, also called the Service Parts Identification label, in the trunk, most often on the spare tire cover. Trucks usually have the RPO sticker in the glove box. ● SEE FIGURE 93–9 with more detail in NOTES section</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771537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982925"/>
            <a:ext cx="7880279" cy="43031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Do the FMVSS 135 Standards Apply to Replacement Brake Performance?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904356"/>
            <a:ext cx="7534275" cy="3978012"/>
          </a:xfrm>
        </p:spPr>
        <p:txBody>
          <a:bodyPr/>
          <a:lstStyle/>
          <a:p>
            <a:r>
              <a:rPr lang="en-US" sz="2400" b="1" dirty="0"/>
              <a:t>Do the FMVSS 135 Standards Apply to Replacement Brake Performance? </a:t>
            </a:r>
            <a:r>
              <a:rPr lang="en-US" sz="2400" dirty="0"/>
              <a:t>No. Federal Motor Vehicle Safety Standard 135 applies to new vehicles. Replacement parts used during a brake repair or replacement may or may not permit the vehicle to achieve the same standards as when new.  To help ensure like-new braking performance, the service technician should always use quality brake parts from a known manufacturer.</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01651" y="2123358"/>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57381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7"/>
            <a:ext cx="8229600" cy="646331"/>
          </a:xfrm>
        </p:spPr>
        <p:txBody>
          <a:bodyPr>
            <a:spAutoFit/>
          </a:bodyPr>
          <a:lstStyle/>
          <a:p>
            <a:r>
              <a:rPr lang="en-US" dirty="0"/>
              <a:t>Brake Repair and the Law</a:t>
            </a:r>
            <a:endParaRPr lang="en-US" sz="2800" dirty="0"/>
          </a:p>
        </p:txBody>
      </p:sp>
      <p:sp>
        <p:nvSpPr>
          <p:cNvPr id="4" name="Content Placeholder 3"/>
          <p:cNvSpPr>
            <a:spLocks noGrp="1"/>
          </p:cNvSpPr>
          <p:nvPr>
            <p:ph idx="4294967295"/>
          </p:nvPr>
        </p:nvSpPr>
        <p:spPr>
          <a:xfrm>
            <a:off x="457200" y="1000799"/>
            <a:ext cx="8229600" cy="2693045"/>
          </a:xfrm>
          <a:prstGeom prst="rect">
            <a:avLst/>
          </a:prstGeom>
        </p:spPr>
        <p:txBody>
          <a:bodyPr>
            <a:spAutoFit/>
          </a:bodyPr>
          <a:lstStyle/>
          <a:p>
            <a:r>
              <a:rPr lang="en-US" sz="2400" dirty="0"/>
              <a:t>Responsibility for maintaining the designed-in level of braking performance falls on the owner of the vehicle.</a:t>
            </a:r>
          </a:p>
          <a:p>
            <a:r>
              <a:rPr lang="en-US" sz="2400" dirty="0"/>
              <a:t>Technician always liable for damages or injuries resulting from repairs performed in an unprofessional or un-workman-like manner.</a:t>
            </a:r>
          </a:p>
          <a:p>
            <a:r>
              <a:rPr lang="en-US" sz="2400" dirty="0"/>
              <a:t>Purpose of any repair is to restore like-new performance.</a:t>
            </a:r>
          </a:p>
        </p:txBody>
      </p:sp>
    </p:spTree>
    <p:extLst>
      <p:ext uri="{BB962C8B-B14F-4D97-AF65-F5344CB8AC3E}">
        <p14:creationId xmlns:p14="http://schemas.microsoft.com/office/powerpoint/2010/main" val="3922280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7"/>
            <a:ext cx="8229600" cy="646331"/>
          </a:xfrm>
        </p:spPr>
        <p:txBody>
          <a:bodyPr>
            <a:spAutoFit/>
          </a:bodyPr>
          <a:lstStyle/>
          <a:p>
            <a:r>
              <a:rPr lang="en-US" dirty="0"/>
              <a:t>Question 2: ?</a:t>
            </a:r>
          </a:p>
        </p:txBody>
      </p:sp>
      <p:sp>
        <p:nvSpPr>
          <p:cNvPr id="4" name="Content Placeholder 3"/>
          <p:cNvSpPr>
            <a:spLocks noGrp="1"/>
          </p:cNvSpPr>
          <p:nvPr>
            <p:ph idx="4294967295"/>
          </p:nvPr>
        </p:nvSpPr>
        <p:spPr>
          <a:xfrm>
            <a:off x="457200" y="1000799"/>
            <a:ext cx="8229600" cy="461665"/>
          </a:xfrm>
          <a:prstGeom prst="rect">
            <a:avLst/>
          </a:prstGeom>
        </p:spPr>
        <p:txBody>
          <a:bodyPr>
            <a:spAutoFit/>
          </a:bodyPr>
          <a:lstStyle/>
          <a:p>
            <a:pPr marL="0" indent="0">
              <a:buNone/>
            </a:pPr>
            <a:r>
              <a:rPr lang="en-US" sz="2400" dirty="0"/>
              <a:t>What is the purpose of a brake repair?</a:t>
            </a:r>
          </a:p>
        </p:txBody>
      </p:sp>
    </p:spTree>
    <p:extLst>
      <p:ext uri="{BB962C8B-B14F-4D97-AF65-F5344CB8AC3E}">
        <p14:creationId xmlns:p14="http://schemas.microsoft.com/office/powerpoint/2010/main" val="2013399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232806"/>
            <a:ext cx="8229600" cy="646331"/>
          </a:xfrm>
        </p:spPr>
        <p:txBody>
          <a:bodyPr>
            <a:spAutoFit/>
          </a:bodyPr>
          <a:lstStyle/>
          <a:p>
            <a:r>
              <a:rPr lang="en-US" dirty="0"/>
              <a:t>Fundamentals of Brake Systems</a:t>
            </a:r>
            <a:endParaRPr lang="en-US" sz="2800" dirty="0"/>
          </a:p>
        </p:txBody>
      </p:sp>
      <p:sp>
        <p:nvSpPr>
          <p:cNvPr id="4" name="Content Placeholder 3"/>
          <p:cNvSpPr>
            <a:spLocks noGrp="1"/>
          </p:cNvSpPr>
          <p:nvPr>
            <p:ph idx="4294967295"/>
          </p:nvPr>
        </p:nvSpPr>
        <p:spPr>
          <a:xfrm>
            <a:off x="457200" y="990600"/>
            <a:ext cx="8229600" cy="3801041"/>
          </a:xfrm>
          <a:prstGeom prst="rect">
            <a:avLst/>
          </a:prstGeom>
        </p:spPr>
        <p:txBody>
          <a:bodyPr>
            <a:spAutoFit/>
          </a:bodyPr>
          <a:lstStyle/>
          <a:p>
            <a:r>
              <a:rPr lang="en-US" sz="2400" dirty="0"/>
              <a:t>Brakes are an energy-absorbing mechanism that converts vehicle movement into heat while stopping rotation of wheels.</a:t>
            </a:r>
          </a:p>
          <a:p>
            <a:r>
              <a:rPr lang="en-US" sz="2400" dirty="0"/>
              <a:t>Hydraulic pressure to each wheel cylinder or caliper is used to force friction materials against the brake drum or rotor.</a:t>
            </a:r>
          </a:p>
          <a:p>
            <a:r>
              <a:rPr lang="en-US" sz="2400" dirty="0"/>
              <a:t>The friction between the stationary friction material and the rotating drum or rotor (disc) causes the rotating part to slow and eventually stop.</a:t>
            </a:r>
          </a:p>
        </p:txBody>
      </p:sp>
    </p:spTree>
    <p:extLst>
      <p:ext uri="{BB962C8B-B14F-4D97-AF65-F5344CB8AC3E}">
        <p14:creationId xmlns:p14="http://schemas.microsoft.com/office/powerpoint/2010/main" val="789467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7"/>
            <a:ext cx="8229600" cy="646331"/>
          </a:xfrm>
        </p:spPr>
        <p:txBody>
          <a:bodyPr>
            <a:spAutoFit/>
          </a:bodyPr>
          <a:lstStyle/>
          <a:p>
            <a:r>
              <a:rPr lang="en-US" dirty="0"/>
              <a:t>Answer 2</a:t>
            </a:r>
          </a:p>
        </p:txBody>
      </p:sp>
      <p:sp>
        <p:nvSpPr>
          <p:cNvPr id="4" name="Content Placeholder 3"/>
          <p:cNvSpPr>
            <a:spLocks noGrp="1"/>
          </p:cNvSpPr>
          <p:nvPr>
            <p:ph idx="4294967295"/>
          </p:nvPr>
        </p:nvSpPr>
        <p:spPr>
          <a:xfrm>
            <a:off x="457200" y="993872"/>
            <a:ext cx="8229600" cy="461665"/>
          </a:xfrm>
          <a:prstGeom prst="rect">
            <a:avLst/>
          </a:prstGeom>
        </p:spPr>
        <p:txBody>
          <a:bodyPr>
            <a:spAutoFit/>
          </a:bodyPr>
          <a:lstStyle/>
          <a:p>
            <a:pPr marL="0" indent="0">
              <a:buNone/>
            </a:pPr>
            <a:r>
              <a:rPr lang="en-US" sz="2400" dirty="0"/>
              <a:t>To restore like-new performance.</a:t>
            </a:r>
          </a:p>
        </p:txBody>
      </p:sp>
    </p:spTree>
    <p:extLst>
      <p:ext uri="{BB962C8B-B14F-4D97-AF65-F5344CB8AC3E}">
        <p14:creationId xmlns:p14="http://schemas.microsoft.com/office/powerpoint/2010/main" val="2381007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682953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93.1 Typical Brake System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72592" y="1150850"/>
            <a:ext cx="5322146" cy="40751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83673"/>
            <a:ext cx="3011384" cy="1569660"/>
          </a:xfrm>
        </p:spPr>
        <p:txBody>
          <a:bodyPr/>
          <a:lstStyle/>
          <a:p>
            <a:r>
              <a:rPr lang="en-US" sz="2400" dirty="0"/>
              <a:t>Typical vehicle brake system showing all typical components</a:t>
            </a:r>
          </a:p>
        </p:txBody>
      </p:sp>
    </p:spTree>
    <p:extLst>
      <p:ext uri="{BB962C8B-B14F-4D97-AF65-F5344CB8AC3E}">
        <p14:creationId xmlns:p14="http://schemas.microsoft.com/office/powerpoint/2010/main" val="154613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93.2 Brake Drum 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21054" y="1007148"/>
            <a:ext cx="5665746" cy="40279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07148"/>
            <a:ext cx="2591790" cy="830997"/>
          </a:xfrm>
        </p:spPr>
        <p:txBody>
          <a:bodyPr/>
          <a:lstStyle/>
          <a:p>
            <a:r>
              <a:rPr lang="en-US" sz="2400" dirty="0"/>
              <a:t>Typical drum brake assembly</a:t>
            </a:r>
          </a:p>
        </p:txBody>
      </p:sp>
    </p:spTree>
    <p:extLst>
      <p:ext uri="{BB962C8B-B14F-4D97-AF65-F5344CB8AC3E}">
        <p14:creationId xmlns:p14="http://schemas.microsoft.com/office/powerpoint/2010/main" val="2147369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Drum Brake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drum_brake_operation_fast">
            <a:hlinkClick r:id="" action="ppaction://media"/>
            <a:extLst>
              <a:ext uri="{FF2B5EF4-FFF2-40B4-BE49-F238E27FC236}">
                <a16:creationId xmlns:a16="http://schemas.microsoft.com/office/drawing/2014/main" id="{1B17C403-F7AA-A554-7385-5E1CEA5023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71093"/>
            <a:ext cx="8842414" cy="4973858"/>
          </a:xfrm>
          <a:prstGeom prst="rect">
            <a:avLst/>
          </a:prstGeom>
        </p:spPr>
      </p:pic>
    </p:spTree>
    <p:extLst>
      <p:ext uri="{BB962C8B-B14F-4D97-AF65-F5344CB8AC3E}">
        <p14:creationId xmlns:p14="http://schemas.microsoft.com/office/powerpoint/2010/main" val="40879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93.3 Disc Brake 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35730" y="1073728"/>
            <a:ext cx="4851070" cy="50482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2903517" cy="1515094"/>
          </a:xfrm>
        </p:spPr>
        <p:txBody>
          <a:bodyPr/>
          <a:lstStyle/>
          <a:p>
            <a:r>
              <a:rPr lang="en-US" sz="2400" dirty="0"/>
              <a:t>Typical disc brake assembly</a:t>
            </a:r>
          </a:p>
        </p:txBody>
      </p:sp>
    </p:spTree>
    <p:extLst>
      <p:ext uri="{BB962C8B-B14F-4D97-AF65-F5344CB8AC3E}">
        <p14:creationId xmlns:p14="http://schemas.microsoft.com/office/powerpoint/2010/main" val="1984814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Disc Brake Apply and Release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disk_brk_app_and_rel">
            <a:hlinkClick r:id="" action="ppaction://media"/>
            <a:extLst>
              <a:ext uri="{FF2B5EF4-FFF2-40B4-BE49-F238E27FC236}">
                <a16:creationId xmlns:a16="http://schemas.microsoft.com/office/drawing/2014/main" id="{99DD8925-4B71-F2B3-7587-2A8DFC1B6F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994" y="1271092"/>
            <a:ext cx="8984012" cy="5053507"/>
          </a:xfrm>
          <a:prstGeom prst="rect">
            <a:avLst/>
          </a:prstGeom>
        </p:spPr>
      </p:pic>
    </p:spTree>
    <p:extLst>
      <p:ext uri="{BB962C8B-B14F-4D97-AF65-F5344CB8AC3E}">
        <p14:creationId xmlns:p14="http://schemas.microsoft.com/office/powerpoint/2010/main" val="307492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228600"/>
            <a:ext cx="8229600" cy="646331"/>
          </a:xfrm>
        </p:spPr>
        <p:txBody>
          <a:bodyPr>
            <a:spAutoFit/>
          </a:bodyPr>
          <a:lstStyle/>
          <a:p>
            <a:r>
              <a:rPr lang="en-US" dirty="0"/>
              <a:t>Brake Design Requirements </a:t>
            </a:r>
            <a:r>
              <a:rPr lang="en-US" sz="2800" dirty="0"/>
              <a:t>(1 of 2)</a:t>
            </a:r>
          </a:p>
        </p:txBody>
      </p:sp>
      <p:sp>
        <p:nvSpPr>
          <p:cNvPr id="4" name="Content Placeholder 3"/>
          <p:cNvSpPr>
            <a:spLocks noGrp="1"/>
          </p:cNvSpPr>
          <p:nvPr>
            <p:ph idx="4294967295"/>
          </p:nvPr>
        </p:nvSpPr>
        <p:spPr>
          <a:xfrm>
            <a:off x="419100" y="990600"/>
            <a:ext cx="8229600" cy="4492526"/>
          </a:xfrm>
          <a:prstGeom prst="rect">
            <a:avLst/>
          </a:prstGeom>
        </p:spPr>
        <p:txBody>
          <a:bodyPr>
            <a:spAutoFit/>
          </a:bodyPr>
          <a:lstStyle/>
          <a:p>
            <a:r>
              <a:rPr lang="en-US" sz="2400" dirty="0"/>
              <a:t>All braking forces must provide:</a:t>
            </a:r>
          </a:p>
          <a:p>
            <a:pPr lvl="1"/>
            <a:r>
              <a:rPr lang="en-US" sz="2400" dirty="0"/>
              <a:t>Equal forces must be applied to both left and right sides of vehicle to assure straight stops.</a:t>
            </a:r>
          </a:p>
          <a:p>
            <a:pPr lvl="1"/>
            <a:r>
              <a:rPr lang="en-US" sz="2400" dirty="0"/>
              <a:t>Hydraulic systems must be properly engineered and serviced to provide for changes as vehicle weight shifts forward during braking.</a:t>
            </a:r>
          </a:p>
          <a:p>
            <a:pPr lvl="1"/>
            <a:r>
              <a:rPr lang="en-US" sz="2400" dirty="0"/>
              <a:t>Hydraulic system must use a fluid that does not evaporate or freeze.</a:t>
            </a:r>
          </a:p>
          <a:p>
            <a:pPr lvl="1"/>
            <a:r>
              <a:rPr lang="en-US" sz="2400" dirty="0"/>
              <a:t>Friction material (lining or pads) designed to provide adequate friction between stationary axles and rotating drum or rotor.</a:t>
            </a:r>
          </a:p>
        </p:txBody>
      </p:sp>
    </p:spTree>
    <p:extLst>
      <p:ext uri="{BB962C8B-B14F-4D97-AF65-F5344CB8AC3E}">
        <p14:creationId xmlns:p14="http://schemas.microsoft.com/office/powerpoint/2010/main" val="4110100752"/>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1704</Words>
  <Application>Microsoft Office PowerPoint</Application>
  <PresentationFormat>On-screen Show (4:3)</PresentationFormat>
  <Paragraphs>143</Paragraphs>
  <Slides>32</Slides>
  <Notes>32</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Verdana</vt:lpstr>
      <vt:lpstr>Times New Roman</vt:lpstr>
      <vt:lpstr>Arial</vt:lpstr>
      <vt:lpstr>USHE</vt:lpstr>
      <vt:lpstr>Automotive Technology: Principles, Diagnosis, and Service</vt:lpstr>
      <vt:lpstr>Learning Objectives </vt:lpstr>
      <vt:lpstr>Fundamentals of Brake Systems</vt:lpstr>
      <vt:lpstr>Figure 93.1 Typical Brake System</vt:lpstr>
      <vt:lpstr>Figure 93.2 Brake Drum Assembly</vt:lpstr>
      <vt:lpstr>Animation: Drum Brake Operation (Animation will automatically start)</vt:lpstr>
      <vt:lpstr>Figure 93.3 Disc Brake Assembly</vt:lpstr>
      <vt:lpstr>Animation: Disc Brake Apply and Release (Animation will automatically start)</vt:lpstr>
      <vt:lpstr>Brake Design Requirements (1 of 2)</vt:lpstr>
      <vt:lpstr>Brake Design Requirements (2 of 2)</vt:lpstr>
      <vt:lpstr>Brake System Categories</vt:lpstr>
      <vt:lpstr>Figure 93.4 System Components</vt:lpstr>
      <vt:lpstr>Animation: Braking System Components (Animation will automatically start)</vt:lpstr>
      <vt:lpstr>Figure 93.5 Red Brake Warning Light</vt:lpstr>
      <vt:lpstr>Figure 93.6 Amber ABS Light</vt:lpstr>
      <vt:lpstr>Animation: Warning Lights, Worn Brake Pads (Animation will automatically start)</vt:lpstr>
      <vt:lpstr>Question 1: ?</vt:lpstr>
      <vt:lpstr>Answer 1</vt:lpstr>
      <vt:lpstr>Frequently Asked Question: How Do Adjustable Pedals Work?   </vt:lpstr>
      <vt:lpstr>Figure 93.7 Adjustable Pedals</vt:lpstr>
      <vt:lpstr>Antilock Brake System Overview</vt:lpstr>
      <vt:lpstr>Figure 93.8 ABS System</vt:lpstr>
      <vt:lpstr>Animation: Antilock Brake System, ABS (Animation will automatically start)</vt:lpstr>
      <vt:lpstr>Federal Brake Standards</vt:lpstr>
      <vt:lpstr>Figure 93.9 RPO Sticker</vt:lpstr>
      <vt:lpstr>Frequently Asked Question: What Is a GM RPO Code?  </vt:lpstr>
      <vt:lpstr>Frequently Asked Question: Do the FMVSS 135 Standards Apply to Replacement Brake Performance?   </vt:lpstr>
      <vt:lpstr>Brake Repair and the Law</vt:lpstr>
      <vt:lpstr>Question 2: ?</vt:lpstr>
      <vt:lpstr>Answer 2</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2023-06-22T15:01:16Z</dcterms:modified>
</cp:coreProperties>
</file>