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47"/>
  </p:notesMasterIdLst>
  <p:handoutMasterIdLst>
    <p:handoutMasterId r:id="rId48"/>
  </p:handoutMasterIdLst>
  <p:sldIdLst>
    <p:sldId id="347" r:id="rId2"/>
    <p:sldId id="411" r:id="rId3"/>
    <p:sldId id="412" r:id="rId4"/>
    <p:sldId id="413" r:id="rId5"/>
    <p:sldId id="1414"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31" r:id="rId21"/>
    <p:sldId id="429" r:id="rId22"/>
    <p:sldId id="430" r:id="rId23"/>
    <p:sldId id="434" r:id="rId24"/>
    <p:sldId id="435" r:id="rId25"/>
    <p:sldId id="436" r:id="rId26"/>
    <p:sldId id="437" r:id="rId27"/>
    <p:sldId id="462" r:id="rId28"/>
    <p:sldId id="463" r:id="rId29"/>
    <p:sldId id="438" r:id="rId30"/>
    <p:sldId id="439" r:id="rId31"/>
    <p:sldId id="440" r:id="rId32"/>
    <p:sldId id="441" r:id="rId33"/>
    <p:sldId id="442" r:id="rId34"/>
    <p:sldId id="457" r:id="rId35"/>
    <p:sldId id="443" r:id="rId36"/>
    <p:sldId id="444" r:id="rId37"/>
    <p:sldId id="464" r:id="rId38"/>
    <p:sldId id="465" r:id="rId39"/>
    <p:sldId id="445" r:id="rId40"/>
    <p:sldId id="446" r:id="rId41"/>
    <p:sldId id="447" r:id="rId42"/>
    <p:sldId id="455" r:id="rId43"/>
    <p:sldId id="456" r:id="rId44"/>
    <p:sldId id="1392" r:id="rId45"/>
    <p:sldId id="410" r:id="rId46"/>
  </p:sldIdLst>
  <p:sldSz cx="9144000" cy="6858000" type="screen4x3"/>
  <p:notesSz cx="6858000" cy="9144000"/>
  <p:embeddedFontLs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411"/>
            <p14:sldId id="412"/>
            <p14:sldId id="413"/>
            <p14:sldId id="1414"/>
            <p14:sldId id="414"/>
            <p14:sldId id="415"/>
            <p14:sldId id="416"/>
            <p14:sldId id="417"/>
            <p14:sldId id="418"/>
            <p14:sldId id="419"/>
            <p14:sldId id="420"/>
            <p14:sldId id="421"/>
            <p14:sldId id="422"/>
            <p14:sldId id="423"/>
            <p14:sldId id="424"/>
            <p14:sldId id="425"/>
            <p14:sldId id="426"/>
            <p14:sldId id="427"/>
            <p14:sldId id="431"/>
            <p14:sldId id="429"/>
            <p14:sldId id="430"/>
            <p14:sldId id="434"/>
            <p14:sldId id="435"/>
            <p14:sldId id="436"/>
            <p14:sldId id="437"/>
            <p14:sldId id="462"/>
            <p14:sldId id="463"/>
            <p14:sldId id="438"/>
            <p14:sldId id="439"/>
            <p14:sldId id="440"/>
            <p14:sldId id="441"/>
            <p14:sldId id="442"/>
            <p14:sldId id="457"/>
            <p14:sldId id="443"/>
            <p14:sldId id="444"/>
            <p14:sldId id="464"/>
            <p14:sldId id="465"/>
            <p14:sldId id="445"/>
            <p14:sldId id="446"/>
            <p14:sldId id="447"/>
            <p14:sldId id="455"/>
            <p14:sldId id="456"/>
            <p14:sldId id="1392"/>
            <p14:sldId id="410"/>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144" userDrawn="1">
          <p15:clr>
            <a:srgbClr val="A4A3A4"/>
          </p15:clr>
        </p15:guide>
        <p15:guide id="4" orient="horz" pos="624" userDrawn="1">
          <p15:clr>
            <a:srgbClr val="A4A3A4"/>
          </p15:clr>
        </p15:guide>
        <p15:guide id="5" pos="54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8772" autoAdjust="0"/>
  </p:normalViewPr>
  <p:slideViewPr>
    <p:cSldViewPr snapToGrid="0" snapToObjects="1">
      <p:cViewPr varScale="1">
        <p:scale>
          <a:sx n="102" d="100"/>
          <a:sy n="102" d="100"/>
        </p:scale>
        <p:origin x="1506" y="96"/>
      </p:cViewPr>
      <p:guideLst>
        <p:guide orient="horz" pos="4032"/>
        <p:guide pos="264"/>
        <p:guide orient="horz" pos="144"/>
        <p:guide orient="horz" pos="624"/>
        <p:guide pos="5496"/>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NOTE:</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noProof="0" dirty="0">
                <a:solidFill>
                  <a:schemeClr val="tx1"/>
                </a:solidFill>
                <a:effectLst/>
                <a:latin typeface="Arial" panose="020B0604020202020204" pitchFamily="34" charset="0"/>
                <a:ea typeface="+mn-ea"/>
                <a:cs typeface="Arial" panose="020B0604020202020204" pitchFamily="34" charset="0"/>
              </a:rPr>
              <a:t>The column headers are PEM (Polymer electrolyte membrane), PAFC (Phosphoric acid fuel cell), MCFC (Molten carbonate fuel cell), and SOFC (Solid oxide fuel cell). The row entries are as follows. Row 1. Electrolyte: PEM: Sulfonic acid in polymer. PAFC: Orthophosphoric acid. MCFC: Li and K carbonates. SOFC: Yttrium-stabilized zirconia. Row 2. Fuel: PEM: Natural gas, hydrogen, methanol. PAFC: Natural gas, hydrogen. MCFC: Natural gas, synthetic gas. SOFC: Natural gas, synthetic gas. Row 3. Operating Temperature (°F) (°C): PEM: 176–212°F, 80–100°C. PAFC: 360–410°F, 180–210°C. MCFC: 1100–1300°F, 600–700°C. SOFC: 1200–3300°F, 650–1800°C. Row 4. Electric Efficiency: PEM: 30% to 40%. PAFC: 40%. MCFC: 43% to 44%. SOFC: 50% to 60%. Row 5. Manufacturers: PEM: Avista, Ballard, Energy Partners, H-Power,</a:t>
            </a:r>
            <a:br>
              <a:rPr lang="en-US" sz="1200" kern="1200" noProof="0" dirty="0">
                <a:solidFill>
                  <a:schemeClr val="tx1"/>
                </a:solidFill>
                <a:effectLst/>
                <a:latin typeface="Arial" panose="020B0604020202020204" pitchFamily="34" charset="0"/>
                <a:ea typeface="+mn-ea"/>
                <a:cs typeface="Arial" panose="020B0604020202020204" pitchFamily="34" charset="0"/>
              </a:rPr>
            </a:br>
            <a:r>
              <a:rPr lang="en-US" sz="1200" kern="1200" noProof="0" dirty="0">
                <a:solidFill>
                  <a:schemeClr val="tx1"/>
                </a:solidFill>
                <a:effectLst/>
                <a:latin typeface="Arial" panose="020B0604020202020204" pitchFamily="34" charset="0"/>
                <a:ea typeface="+mn-ea"/>
                <a:cs typeface="Arial" panose="020B0604020202020204" pitchFamily="34" charset="0"/>
              </a:rPr>
              <a:t>International, Plug Power. PAFC: ONSI Corporation. MCFC: Fuel Cell Energy, IHI, Hitachi, Siemens. SOFC: Honeywell, Siemens-Westinghouse, Ceramic. Row 6. Applications: PEM: Vehicles, portable power units, small stationary power units. PAFC: Stationary power units. MCFC: Industrial and institutional power units. SOFC: Stationary power units, military vehicles.</a:t>
            </a:r>
            <a:br>
              <a:rPr lang="en-US" sz="1200" kern="1200" noProof="0" dirty="0">
                <a:solidFill>
                  <a:schemeClr val="tx1"/>
                </a:solidFill>
                <a:effectLst/>
                <a:latin typeface="+mn-lt"/>
                <a:ea typeface="+mn-ea"/>
                <a:cs typeface="+mn-cs"/>
              </a:rPr>
            </a:br>
            <a:endParaRPr lang="en-US" noProof="0" dirty="0"/>
          </a:p>
        </p:txBody>
      </p:sp>
      <p:sp>
        <p:nvSpPr>
          <p:cNvPr id="4" name="Slide Number Placeholder 3"/>
          <p:cNvSpPr>
            <a:spLocks noGrp="1"/>
          </p:cNvSpPr>
          <p:nvPr>
            <p:ph type="sldNum" sz="quarter" idx="5"/>
          </p:nvPr>
        </p:nvSpPr>
        <p:spPr/>
        <p:txBody>
          <a:bodyPr/>
          <a:lstStyle/>
          <a:p>
            <a:fld id="{7179AAC6-676E-7845-9C93-8C327C91EE50}" type="slidenum">
              <a:rPr lang="en-US" smtClean="0"/>
              <a:t>12</a:t>
            </a:fld>
            <a:endParaRPr lang="en-US" dirty="0"/>
          </a:p>
        </p:txBody>
      </p:sp>
    </p:spTree>
    <p:extLst>
      <p:ext uri="{BB962C8B-B14F-4D97-AF65-F5344CB8AC3E}">
        <p14:creationId xmlns:p14="http://schemas.microsoft.com/office/powerpoint/2010/main" val="39953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Arial" panose="020B0604020202020204" pitchFamily="34" charset="0"/>
                <a:ea typeface="+mn-ea"/>
                <a:cs typeface="Arial" panose="020B0604020202020204" pitchFamily="34" charset="0"/>
              </a:rPr>
              <a:t>Water acts at the anode to form oxygen and positively charged hydrogen ions (protons). The electrons flow through an external circuit and hydrogen ions selectively move across the PEM to the cathode. </a:t>
            </a:r>
          </a:p>
          <a:p>
            <a:r>
              <a:rPr lang="en-IN" sz="1200" b="1" u="sng" kern="1200" dirty="0">
                <a:solidFill>
                  <a:schemeClr val="tx1"/>
                </a:solidFill>
                <a:effectLst/>
                <a:latin typeface="Arial" panose="020B0604020202020204" pitchFamily="34" charset="0"/>
                <a:ea typeface="+mn-ea"/>
                <a:cs typeface="Arial" panose="020B0604020202020204" pitchFamily="34" charset="0"/>
              </a:rPr>
              <a:t>TECH TIP: </a:t>
            </a:r>
            <a:r>
              <a:rPr lang="en-US" sz="1200" b="1" i="0" u="sng" strike="noStrike" kern="1200" cap="none" baseline="0" dirty="0">
                <a:solidFill>
                  <a:schemeClr val="dk1"/>
                </a:solidFill>
                <a:latin typeface="Arial"/>
                <a:ea typeface="Arial"/>
                <a:cs typeface="Arial"/>
                <a:sym typeface="Arial"/>
              </a:rPr>
              <a:t>CO Poisons the PEM Fuel-Cell Catalyst: </a:t>
            </a:r>
            <a:r>
              <a:rPr lang="en-US" sz="1200" b="0" i="0" u="none" strike="noStrike" kern="1200" cap="none" baseline="0" dirty="0">
                <a:solidFill>
                  <a:schemeClr val="dk1"/>
                </a:solidFill>
                <a:latin typeface="Arial"/>
                <a:ea typeface="Arial"/>
                <a:cs typeface="Arial"/>
                <a:sym typeface="Arial"/>
              </a:rPr>
              <a:t>Purity of the fuel gas is critical with PEM fuel cells.</a:t>
            </a:r>
          </a:p>
          <a:p>
            <a:r>
              <a:rPr lang="en-US" sz="1200" b="0" i="0" u="none" strike="noStrike" kern="1200" cap="none" baseline="0" dirty="0">
                <a:solidFill>
                  <a:schemeClr val="dk1"/>
                </a:solidFill>
                <a:latin typeface="Arial"/>
                <a:ea typeface="Arial"/>
                <a:cs typeface="Arial"/>
                <a:sym typeface="Arial"/>
              </a:rPr>
              <a:t>If more than 10 parts per million (PPM) of carbon monoxide is present in the hydrogen stream being fed to the PEM anode, the catalyst is gradually poisoned and the fuel cell is eventually disabled. This means that the purity must be “five nines” (99.999% pure).  This is a major concern in vehicles where hydrogen is generated by reforming hydrocarbons, such as gasoline, because it is difficult to remove all CO from the hydrogen during the reforming process. In these applications, some means of hydrogen purification</a:t>
            </a:r>
          </a:p>
          <a:p>
            <a:r>
              <a:rPr lang="en-US" sz="1200" b="0" i="0" u="none" strike="noStrike" kern="1200" cap="none" baseline="0" dirty="0">
                <a:solidFill>
                  <a:schemeClr val="dk1"/>
                </a:solidFill>
                <a:latin typeface="Arial"/>
                <a:ea typeface="Arial"/>
                <a:cs typeface="Arial"/>
                <a:sym typeface="Arial"/>
              </a:rPr>
              <a:t>must be used to prevent CO poisoning of the catalyst.</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13</a:t>
            </a:fld>
            <a:endParaRPr lang="en-US" dirty="0"/>
          </a:p>
        </p:txBody>
      </p:sp>
    </p:spTree>
    <p:extLst>
      <p:ext uri="{BB962C8B-B14F-4D97-AF65-F5344CB8AC3E}">
        <p14:creationId xmlns:p14="http://schemas.microsoft.com/office/powerpoint/2010/main" val="134292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14</a:t>
            </a:fld>
            <a:endParaRPr lang="en-US" dirty="0"/>
          </a:p>
        </p:txBody>
      </p:sp>
    </p:spTree>
    <p:extLst>
      <p:ext uri="{BB962C8B-B14F-4D97-AF65-F5344CB8AC3E}">
        <p14:creationId xmlns:p14="http://schemas.microsoft.com/office/powerpoint/2010/main" val="241800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At the top, the electrodes assembly contains the stack of proton exchange membranes, catalyst and flat plate electrode, and elctrolyzers. At the bottom, the stack includes several plates, a fuel electrode, an oxygen electrode, and an electrolyte matrix. The bipolar plate connects the cells in a sequence and also supplies gas for the electrodes. The individual fuel cells are typically combined in a series into a fuel cell stack. Hydrogen rich fuel enters the fuel cell stack and produces electric current by an electrochemical reaction. Anode catalyst: H2 breakdown into H plus and 2 e minus. Cathode catalyst: 1/2 O 2, 2 e minus, and 2 H plus gives H 2 O.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15</a:t>
            </a:fld>
            <a:endParaRPr lang="en-US" dirty="0"/>
          </a:p>
        </p:txBody>
      </p:sp>
    </p:spTree>
    <p:extLst>
      <p:ext uri="{BB962C8B-B14F-4D97-AF65-F5344CB8AC3E}">
        <p14:creationId xmlns:p14="http://schemas.microsoft.com/office/powerpoint/2010/main" val="378468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16</a:t>
            </a:fld>
            <a:endParaRPr lang="en-US" dirty="0"/>
          </a:p>
        </p:txBody>
      </p:sp>
    </p:spTree>
    <p:extLst>
      <p:ext uri="{BB962C8B-B14F-4D97-AF65-F5344CB8AC3E}">
        <p14:creationId xmlns:p14="http://schemas.microsoft.com/office/powerpoint/2010/main" val="324920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19</a:t>
            </a:fld>
            <a:endParaRPr lang="en-US" dirty="0"/>
          </a:p>
        </p:txBody>
      </p:sp>
    </p:spTree>
    <p:extLst>
      <p:ext uri="{BB962C8B-B14F-4D97-AF65-F5344CB8AC3E}">
        <p14:creationId xmlns:p14="http://schemas.microsoft.com/office/powerpoint/2010/main" val="340637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20</a:t>
            </a:fld>
            <a:endParaRPr lang="en-US" dirty="0"/>
          </a:p>
        </p:txBody>
      </p:sp>
    </p:spTree>
    <p:extLst>
      <p:ext uri="{BB962C8B-B14F-4D97-AF65-F5344CB8AC3E}">
        <p14:creationId xmlns:p14="http://schemas.microsoft.com/office/powerpoint/2010/main" val="19644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FUEL CELL HUMIDIFIERS</a:t>
            </a:r>
          </a:p>
          <a:p>
            <a:r>
              <a:rPr lang="en-US" sz="1200" b="0" i="0" u="none" strike="noStrike" kern="1200" cap="none" baseline="0" dirty="0">
                <a:solidFill>
                  <a:schemeClr val="dk1"/>
                </a:solidFill>
                <a:latin typeface="Arial"/>
                <a:ea typeface="Arial"/>
                <a:cs typeface="Arial"/>
                <a:sym typeface="Arial"/>
              </a:rPr>
              <a:t>Water management inside a PEM fuel cell is critical. Too much water can prevent oxygen from making contact with the positive electrode; too little water can allow the electrolyte to dry out and lower its conductivity. The amount of water and where it resides in the fuel cell is also critical in determining at how low a temperature the fuel cell starts because water freezing in the fuel cell can prevent it from starting. The role of the humidifier is to achieve a balance where it is providing sufficient moisture to the fuel cell by recycling water that is evaporating at the cathode. The humidifier is located in the air line leading to the cathode of the fuel-cell stack. SEE FIGURE 92-7.  Some newer PEM designs manage the water in the cells</a:t>
            </a:r>
          </a:p>
          <a:p>
            <a:r>
              <a:rPr lang="en-US" sz="1200" b="0" i="0" u="none" strike="noStrike" kern="1200" cap="none" baseline="0" dirty="0">
                <a:solidFill>
                  <a:schemeClr val="dk1"/>
                </a:solidFill>
                <a:latin typeface="Arial"/>
                <a:ea typeface="Arial"/>
                <a:cs typeface="Arial"/>
                <a:sym typeface="Arial"/>
              </a:rPr>
              <a:t>in such a way that there is no need to pre-humidify the incoming reactant gases. This eliminates the need for the humidifier assembly and makes the system simpler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21</a:t>
            </a:fld>
            <a:endParaRPr lang="en-US" dirty="0"/>
          </a:p>
        </p:txBody>
      </p:sp>
    </p:spTree>
    <p:extLst>
      <p:ext uri="{BB962C8B-B14F-4D97-AF65-F5344CB8AC3E}">
        <p14:creationId xmlns:p14="http://schemas.microsoft.com/office/powerpoint/2010/main" val="156788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24</a:t>
            </a:fld>
            <a:endParaRPr lang="en-US" dirty="0"/>
          </a:p>
        </p:txBody>
      </p:sp>
    </p:spTree>
    <p:extLst>
      <p:ext uri="{BB962C8B-B14F-4D97-AF65-F5344CB8AC3E}">
        <p14:creationId xmlns:p14="http://schemas.microsoft.com/office/powerpoint/2010/main" val="4641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25</a:t>
            </a:fld>
            <a:endParaRPr lang="en-US" dirty="0"/>
          </a:p>
        </p:txBody>
      </p:sp>
    </p:spTree>
    <p:extLst>
      <p:ext uri="{BB962C8B-B14F-4D97-AF65-F5344CB8AC3E}">
        <p14:creationId xmlns:p14="http://schemas.microsoft.com/office/powerpoint/2010/main" val="283432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a:t>
            </a:fld>
            <a:endParaRPr lang="en-US" dirty="0"/>
          </a:p>
        </p:txBody>
      </p:sp>
    </p:spTree>
    <p:extLst>
      <p:ext uri="{BB962C8B-B14F-4D97-AF65-F5344CB8AC3E}">
        <p14:creationId xmlns:p14="http://schemas.microsoft.com/office/powerpoint/2010/main" val="364914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943422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100450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29</a:t>
            </a:fld>
            <a:endParaRPr lang="en-US" dirty="0"/>
          </a:p>
        </p:txBody>
      </p:sp>
    </p:spTree>
    <p:extLst>
      <p:ext uri="{BB962C8B-B14F-4D97-AF65-F5344CB8AC3E}">
        <p14:creationId xmlns:p14="http://schemas.microsoft.com/office/powerpoint/2010/main" val="108385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30</a:t>
            </a:fld>
            <a:endParaRPr lang="en-US" dirty="0"/>
          </a:p>
        </p:txBody>
      </p:sp>
    </p:spTree>
    <p:extLst>
      <p:ext uri="{BB962C8B-B14F-4D97-AF65-F5344CB8AC3E}">
        <p14:creationId xmlns:p14="http://schemas.microsoft.com/office/powerpoint/2010/main" val="101940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0098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36</a:t>
            </a:fld>
            <a:endParaRPr lang="en-US" dirty="0"/>
          </a:p>
        </p:txBody>
      </p:sp>
    </p:spTree>
    <p:extLst>
      <p:ext uri="{BB962C8B-B14F-4D97-AF65-F5344CB8AC3E}">
        <p14:creationId xmlns:p14="http://schemas.microsoft.com/office/powerpoint/2010/main" val="2119895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08038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780549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70" algn="just"/>
            <a:r>
              <a:rPr lang="en-US" sz="1200" b="1" i="0" u="none" strike="noStrike" baseline="0" dirty="0">
                <a:solidFill>
                  <a:srgbClr val="007D99"/>
                </a:solidFill>
                <a:latin typeface="+mn-lt"/>
              </a:rPr>
              <a:t>ADVANTAGES </a:t>
            </a:r>
            <a:r>
              <a:rPr lang="en-US" sz="1200" b="0" i="0" u="none" strike="noStrike" baseline="0" dirty="0">
                <a:solidFill>
                  <a:srgbClr val="231F20"/>
                </a:solidFill>
                <a:latin typeface="+mn-lt"/>
              </a:rPr>
              <a:t>Ultracapacitors have excellent cycle life, mean- ing that they can be fully charged and discharged many times without degrading their performance. They are also able to operate over a wide temperature range and are not affected by low temperatures to the same degree as many battery technologies.</a:t>
            </a:r>
          </a:p>
          <a:p>
            <a:pPr marR="1060" algn="just"/>
            <a:r>
              <a:rPr lang="en-US" sz="1200" b="1" i="0" u="none" strike="noStrike" baseline="0" dirty="0">
                <a:solidFill>
                  <a:srgbClr val="007D99"/>
                </a:solidFill>
                <a:latin typeface="+mn-lt"/>
              </a:rPr>
              <a:t>DISADVANTAGES  </a:t>
            </a:r>
            <a:r>
              <a:rPr lang="en-US" sz="1200" b="0" i="0" u="none" strike="noStrike" baseline="0" dirty="0">
                <a:solidFill>
                  <a:srgbClr val="231F20"/>
                </a:solidFill>
                <a:latin typeface="+mn-lt"/>
              </a:rPr>
              <a:t>The one major downside of ultracapacitors is a lack of specific energy, which means that they are best suited for sudden bursts of energy, as opposed to prolonged discharge</a:t>
            </a:r>
          </a:p>
          <a:p>
            <a:pPr algn="just"/>
            <a:r>
              <a:rPr lang="en-US" sz="1200" b="0" i="0" u="none" strike="noStrike" baseline="0" dirty="0">
                <a:solidFill>
                  <a:srgbClr val="231F20"/>
                </a:solidFill>
                <a:latin typeface="+mn-lt"/>
              </a:rPr>
              <a:t>cycles. Research is being conducted to improve this and other</a:t>
            </a:r>
          </a:p>
          <a:p>
            <a:pPr algn="just"/>
            <a:r>
              <a:rPr lang="en-US" sz="1200" b="0" i="0" u="none" strike="noStrike" baseline="0" dirty="0">
                <a:solidFill>
                  <a:srgbClr val="231F20"/>
                </a:solidFill>
                <a:latin typeface="+mn-lt"/>
              </a:rPr>
              <a:t>ultracapacitor performance.</a:t>
            </a:r>
          </a:p>
          <a:p>
            <a:endParaRPr lang="en-US" sz="1200" dirty="0">
              <a:latin typeface="+mn-lt"/>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39</a:t>
            </a:fld>
            <a:endParaRPr lang="en-US" dirty="0"/>
          </a:p>
        </p:txBody>
      </p:sp>
    </p:spTree>
    <p:extLst>
      <p:ext uri="{BB962C8B-B14F-4D97-AF65-F5344CB8AC3E}">
        <p14:creationId xmlns:p14="http://schemas.microsoft.com/office/powerpoint/2010/main" val="45874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double-side coated electrodes are made from graphite carbon in the form of activated conductive carbon, carbon nanotubes or carbon gels. A porous paper membrane called a separator keeps the electrodes apart, but allows positive ions to pass through while blocking larger electrons.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40</a:t>
            </a:fld>
            <a:endParaRPr lang="en-US" dirty="0"/>
          </a:p>
        </p:txBody>
      </p:sp>
    </p:spTree>
    <p:extLst>
      <p:ext uri="{BB962C8B-B14F-4D97-AF65-F5344CB8AC3E}">
        <p14:creationId xmlns:p14="http://schemas.microsoft.com/office/powerpoint/2010/main" val="125902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a:t>
            </a:fld>
            <a:endParaRPr lang="en-US" dirty="0"/>
          </a:p>
        </p:txBody>
      </p:sp>
    </p:spTree>
    <p:extLst>
      <p:ext uri="{BB962C8B-B14F-4D97-AF65-F5344CB8AC3E}">
        <p14:creationId xmlns:p14="http://schemas.microsoft.com/office/powerpoint/2010/main" val="208324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42</a:t>
            </a:fld>
            <a:endParaRPr lang="en-US" dirty="0"/>
          </a:p>
        </p:txBody>
      </p:sp>
    </p:spTree>
    <p:extLst>
      <p:ext uri="{BB962C8B-B14F-4D97-AF65-F5344CB8AC3E}">
        <p14:creationId xmlns:p14="http://schemas.microsoft.com/office/powerpoint/2010/main" val="142545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In a spark ignition engine, the fuel is mixed with air and then inducted into the cylinder during the intake process. After the piston compresses the fuel-air mixture, the spark ignites it, causing combustion. The expansion of the combustion gases pushes the piston during the power stroke.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43</a:t>
            </a:fld>
            <a:endParaRPr lang="en-US" dirty="0"/>
          </a:p>
        </p:txBody>
      </p:sp>
    </p:spTree>
    <p:extLst>
      <p:ext uri="{BB962C8B-B14F-4D97-AF65-F5344CB8AC3E}">
        <p14:creationId xmlns:p14="http://schemas.microsoft.com/office/powerpoint/2010/main" val="364272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445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6</a:t>
            </a:fld>
            <a:endParaRPr lang="en-US" dirty="0"/>
          </a:p>
        </p:txBody>
      </p:sp>
    </p:spTree>
    <p:extLst>
      <p:ext uri="{BB962C8B-B14F-4D97-AF65-F5344CB8AC3E}">
        <p14:creationId xmlns:p14="http://schemas.microsoft.com/office/powerpoint/2010/main" val="236005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7</a:t>
            </a:fld>
            <a:endParaRPr lang="en-US" dirty="0"/>
          </a:p>
        </p:txBody>
      </p:sp>
    </p:spTree>
    <p:extLst>
      <p:ext uri="{BB962C8B-B14F-4D97-AF65-F5344CB8AC3E}">
        <p14:creationId xmlns:p14="http://schemas.microsoft.com/office/powerpoint/2010/main" val="335314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9</a:t>
            </a:fld>
            <a:endParaRPr lang="en-US" dirty="0"/>
          </a:p>
        </p:txBody>
      </p:sp>
    </p:spTree>
    <p:extLst>
      <p:ext uri="{BB962C8B-B14F-4D97-AF65-F5344CB8AC3E}">
        <p14:creationId xmlns:p14="http://schemas.microsoft.com/office/powerpoint/2010/main" val="300602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10</a:t>
            </a:fld>
            <a:endParaRPr lang="en-US" dirty="0"/>
          </a:p>
        </p:txBody>
      </p:sp>
    </p:spTree>
    <p:extLst>
      <p:ext uri="{BB962C8B-B14F-4D97-AF65-F5344CB8AC3E}">
        <p14:creationId xmlns:p14="http://schemas.microsoft.com/office/powerpoint/2010/main" val="244680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11</a:t>
            </a:fld>
            <a:endParaRPr lang="en-US" dirty="0"/>
          </a:p>
        </p:txBody>
      </p:sp>
    </p:spTree>
    <p:extLst>
      <p:ext uri="{BB962C8B-B14F-4D97-AF65-F5344CB8AC3E}">
        <p14:creationId xmlns:p14="http://schemas.microsoft.com/office/powerpoint/2010/main" val="160285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2538452"/>
            <a:ext cx="3657600" cy="553998"/>
          </a:xfrm>
        </p:spPr>
        <p:txBody>
          <a:bodyPr lIns="0" tIns="45720" rIns="0" bIns="45720"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430887"/>
          </a:xfrm>
        </p:spPr>
        <p:txBody>
          <a:bodyPr lIns="0" tIns="45720" rIns="0" bIns="45720"/>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1631216"/>
          </a:xfrm>
        </p:spPr>
        <p:txBody>
          <a:bodyPr lIns="0" tIns="45720" rIns="0" bIns="45720"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01687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12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6/21/2023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39540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9">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jameshalderman.com/video-library/"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jameshalderman.com/l3_anim_lib_pag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92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Fuel Cells and Advanced Technologies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Technology </a:t>
            </a:r>
            <a:r>
              <a:rPr lang="en-US" sz="2800" dirty="0">
                <a:latin typeface="+mj-lt"/>
              </a:rPr>
              <a:t>(5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1017962"/>
            <a:ext cx="8250237" cy="3645032"/>
          </a:xfrm>
        </p:spPr>
        <p:txBody>
          <a:bodyPr wrap="square" lIns="0" tIns="18000" rIns="0" bIns="18000" anchor="ctr" anchorCtr="0">
            <a:spAutoFit/>
          </a:bodyPr>
          <a:lstStyle/>
          <a:p>
            <a:pPr marL="342900" indent="-342900"/>
            <a:r>
              <a:rPr lang="en-US" sz="2400" dirty="0"/>
              <a:t>Disadvantages of Fuel Cells</a:t>
            </a:r>
          </a:p>
          <a:p>
            <a:pPr marL="829818" lvl="1" indent="-342900"/>
            <a:r>
              <a:rPr lang="en-US" sz="2400" dirty="0"/>
              <a:t>High cost </a:t>
            </a:r>
          </a:p>
          <a:p>
            <a:pPr marL="829818" lvl="1" indent="-342900"/>
            <a:r>
              <a:rPr lang="en-US" sz="2400" dirty="0"/>
              <a:t>Lack of refueling infrastructure </a:t>
            </a:r>
          </a:p>
          <a:p>
            <a:pPr marL="829818" lvl="1" indent="-342900"/>
            <a:r>
              <a:rPr lang="en-US" sz="2400" dirty="0"/>
              <a:t>Safety perception </a:t>
            </a:r>
          </a:p>
          <a:p>
            <a:pPr marL="829818" lvl="1" indent="-342900"/>
            <a:r>
              <a:rPr lang="en-US" sz="2400" dirty="0"/>
              <a:t>Insufficient vehicle range </a:t>
            </a:r>
          </a:p>
          <a:p>
            <a:pPr marL="829818" lvl="1" indent="-342900"/>
            <a:r>
              <a:rPr lang="en-US" sz="2400" dirty="0"/>
              <a:t>Lack of durability </a:t>
            </a:r>
          </a:p>
          <a:p>
            <a:pPr marL="829818" lvl="1" indent="-342900"/>
            <a:r>
              <a:rPr lang="en-US" sz="2400" dirty="0"/>
              <a:t>Cold weather starting problems </a:t>
            </a:r>
          </a:p>
          <a:p>
            <a:pPr marL="829818" lvl="1" indent="-342900"/>
            <a:r>
              <a:rPr lang="en-US" sz="2400" dirty="0"/>
              <a:t>Insufficient power density</a:t>
            </a:r>
            <a:endParaRPr lang="en-US" sz="3600" dirty="0"/>
          </a:p>
        </p:txBody>
      </p:sp>
    </p:spTree>
    <p:extLst>
      <p:ext uri="{BB962C8B-B14F-4D97-AF65-F5344CB8AC3E}">
        <p14:creationId xmlns:p14="http://schemas.microsoft.com/office/powerpoint/2010/main" val="62489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Technology </a:t>
            </a:r>
            <a:r>
              <a:rPr lang="en-US" sz="2800" dirty="0">
                <a:latin typeface="+mj-lt"/>
              </a:rPr>
              <a:t>(6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3506532"/>
          </a:xfrm>
        </p:spPr>
        <p:txBody>
          <a:bodyPr wrap="square" lIns="0" tIns="18000" rIns="0" bIns="18000" anchor="ctr" anchorCtr="0">
            <a:spAutoFit/>
          </a:bodyPr>
          <a:lstStyle/>
          <a:p>
            <a:pPr marL="342900" indent="-342900"/>
            <a:r>
              <a:rPr lang="en-US" sz="2200" dirty="0"/>
              <a:t>Fuel Cell Types</a:t>
            </a:r>
          </a:p>
          <a:p>
            <a:pPr marL="829818" lvl="1" indent="-342900"/>
            <a:r>
              <a:rPr lang="en-US" sz="2200" dirty="0"/>
              <a:t>Differentiated by type of electrolyte that is used in design. </a:t>
            </a:r>
          </a:p>
          <a:p>
            <a:pPr marL="829818" lvl="1" indent="-342900"/>
            <a:r>
              <a:rPr lang="en-US" sz="2200" dirty="0"/>
              <a:t>Cell best suited for automotive applications is the Proton Exchange Membrane (</a:t>
            </a:r>
            <a:r>
              <a:rPr lang="en-US" sz="2200" spc="-300" dirty="0"/>
              <a:t>P E </a:t>
            </a:r>
            <a:r>
              <a:rPr lang="en-US" sz="2200" dirty="0"/>
              <a:t>M). </a:t>
            </a:r>
          </a:p>
          <a:p>
            <a:pPr marL="342900" indent="-342900"/>
            <a:r>
              <a:rPr lang="en-US" sz="2200" spc="-300" dirty="0"/>
              <a:t>P E </a:t>
            </a:r>
            <a:r>
              <a:rPr lang="en-US" sz="2200" dirty="0"/>
              <a:t>M Fuel Cell Operation</a:t>
            </a:r>
          </a:p>
          <a:p>
            <a:pPr marL="829818" lvl="1" indent="-342900"/>
            <a:r>
              <a:rPr lang="en-US" sz="2200" spc="-300" dirty="0"/>
              <a:t>P E </a:t>
            </a:r>
            <a:r>
              <a:rPr lang="en-US" sz="2200" dirty="0"/>
              <a:t>M fuel cell can start quickly and produce full power without an extensive warm-up period. The </a:t>
            </a:r>
            <a:r>
              <a:rPr lang="en-US" sz="2200" spc="-300" dirty="0"/>
              <a:t>P E </a:t>
            </a:r>
            <a:r>
              <a:rPr lang="en-US" sz="2200" dirty="0"/>
              <a:t>M is a design based on a membrane that is coated on both sides with a catalyst, such as platinum or palladium.</a:t>
            </a:r>
          </a:p>
        </p:txBody>
      </p:sp>
    </p:spTree>
    <p:extLst>
      <p:ext uri="{BB962C8B-B14F-4D97-AF65-F5344CB8AC3E}">
        <p14:creationId xmlns:p14="http://schemas.microsoft.com/office/powerpoint/2010/main" val="249087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Chart 92.1 Fuel Cell Types</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8" y="5438037"/>
            <a:ext cx="8250238" cy="651905"/>
          </a:xfrm>
        </p:spPr>
        <p:txBody>
          <a:bodyPr wrap="square" lIns="0" tIns="18000" rIns="0" bIns="18000" anchor="ctr" anchorCtr="0">
            <a:spAutoFit/>
          </a:bodyPr>
          <a:lstStyle/>
          <a:p>
            <a:pPr marL="0" indent="0">
              <a:buNone/>
            </a:pPr>
            <a:r>
              <a:rPr lang="en-US" sz="2000" dirty="0"/>
              <a:t>Types and details of fuel cells, including those most suitable to stationary power generation rather than for use in a vehicle.</a:t>
            </a:r>
          </a:p>
        </p:txBody>
      </p:sp>
      <p:graphicFrame>
        <p:nvGraphicFramePr>
          <p:cNvPr id="4" name="Table 3"/>
          <p:cNvGraphicFramePr>
            <a:graphicFrameLocks noGrp="1"/>
          </p:cNvGraphicFramePr>
          <p:nvPr>
            <p:extLst>
              <p:ext uri="{D42A27DB-BD31-4B8C-83A1-F6EECF244321}">
                <p14:modId xmlns:p14="http://schemas.microsoft.com/office/powerpoint/2010/main" val="408608455"/>
              </p:ext>
            </p:extLst>
          </p:nvPr>
        </p:nvGraphicFramePr>
        <p:xfrm>
          <a:off x="866899" y="986845"/>
          <a:ext cx="7315200" cy="4253979"/>
        </p:xfrm>
        <a:graphic>
          <a:graphicData uri="http://schemas.openxmlformats.org/drawingml/2006/table">
            <a:tbl>
              <a:tblPr firstRow="1"/>
              <a:tblGrid>
                <a:gridCol w="1177874">
                  <a:extLst>
                    <a:ext uri="{9D8B030D-6E8A-4147-A177-3AD203B41FA5}">
                      <a16:colId xmlns:a16="http://schemas.microsoft.com/office/drawing/2014/main" val="20000"/>
                    </a:ext>
                  </a:extLst>
                </a:gridCol>
                <a:gridCol w="1542220">
                  <a:extLst>
                    <a:ext uri="{9D8B030D-6E8A-4147-A177-3AD203B41FA5}">
                      <a16:colId xmlns:a16="http://schemas.microsoft.com/office/drawing/2014/main" val="20001"/>
                    </a:ext>
                  </a:extLst>
                </a:gridCol>
                <a:gridCol w="1421217">
                  <a:extLst>
                    <a:ext uri="{9D8B030D-6E8A-4147-A177-3AD203B41FA5}">
                      <a16:colId xmlns:a16="http://schemas.microsoft.com/office/drawing/2014/main" val="20002"/>
                    </a:ext>
                  </a:extLst>
                </a:gridCol>
                <a:gridCol w="1645479">
                  <a:extLst>
                    <a:ext uri="{9D8B030D-6E8A-4147-A177-3AD203B41FA5}">
                      <a16:colId xmlns:a16="http://schemas.microsoft.com/office/drawing/2014/main" val="20003"/>
                    </a:ext>
                  </a:extLst>
                </a:gridCol>
                <a:gridCol w="1528410">
                  <a:extLst>
                    <a:ext uri="{9D8B030D-6E8A-4147-A177-3AD203B41FA5}">
                      <a16:colId xmlns:a16="http://schemas.microsoft.com/office/drawing/2014/main" val="20004"/>
                    </a:ext>
                  </a:extLst>
                </a:gridCol>
              </a:tblGrid>
              <a:tr h="604449">
                <a:tc gridSpan="2">
                  <a:txBody>
                    <a:bodyPr/>
                    <a:lstStyle/>
                    <a:p>
                      <a:pPr marL="1201420" marR="0" eaLnBrk="0" hangingPunct="0">
                        <a:lnSpc>
                          <a:spcPct val="100000"/>
                        </a:lnSpc>
                        <a:spcBef>
                          <a:spcPts val="35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PEM (POLYMER ELECTROLYTE </a:t>
                      </a:r>
                      <a:r>
                        <a:rPr lang="en-US" sz="1050" b="1" spc="-10" dirty="0">
                          <a:solidFill>
                            <a:schemeClr val="bg1"/>
                          </a:solidFill>
                          <a:effectLst/>
                          <a:latin typeface="+mn-lt"/>
                          <a:ea typeface="Calibri" panose="020F0502020204030204" pitchFamily="34" charset="0"/>
                          <a:cs typeface="Times New Roman" panose="02020603050405020304" pitchFamily="18" charset="0"/>
                        </a:rPr>
                        <a:t>MEMBRANE)</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70485" marR="0" eaLnBrk="0" hangingPunct="0">
                        <a:lnSpc>
                          <a:spcPct val="100000"/>
                        </a:lnSpc>
                        <a:spcBef>
                          <a:spcPts val="35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PAFC</a:t>
                      </a:r>
                      <a:r>
                        <a:rPr lang="en-US" sz="1050" b="1" spc="-25" dirty="0">
                          <a:solidFill>
                            <a:schemeClr val="bg1"/>
                          </a:solidFill>
                          <a:effectLst/>
                          <a:latin typeface="+mn-lt"/>
                          <a:ea typeface="Calibri" panose="020F0502020204030204" pitchFamily="34" charset="0"/>
                          <a:cs typeface="Times New Roman" panose="02020603050405020304" pitchFamily="18" charset="0"/>
                        </a:rPr>
                        <a:t> </a:t>
                      </a:r>
                      <a:r>
                        <a:rPr lang="en-US" sz="1050" b="1" dirty="0">
                          <a:solidFill>
                            <a:schemeClr val="bg1"/>
                          </a:solidFill>
                          <a:effectLst/>
                          <a:latin typeface="+mn-lt"/>
                          <a:ea typeface="Calibri" panose="020F0502020204030204" pitchFamily="34" charset="0"/>
                          <a:cs typeface="Times New Roman" panose="02020603050405020304" pitchFamily="18" charset="0"/>
                        </a:rPr>
                        <a:t>(PHOSPHORIC ACID FUEL CELL)</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50800" marR="63500" eaLnBrk="0" hangingPunct="0">
                        <a:lnSpc>
                          <a:spcPct val="100000"/>
                        </a:lnSpc>
                        <a:spcBef>
                          <a:spcPts val="35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MCFC (MOLTEN CARBONATE FUEL CELL)</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71755" marR="319405" eaLnBrk="0" hangingPunct="0">
                        <a:lnSpc>
                          <a:spcPct val="100000"/>
                        </a:lnSpc>
                        <a:spcBef>
                          <a:spcPts val="35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SOFC (SOLID OXIDE FUEL CELL)</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49873">
                <a:tc>
                  <a:txBody>
                    <a:bodyPr/>
                    <a:lstStyle/>
                    <a:p>
                      <a:pPr marL="127000" marR="0" eaLnBrk="0" hangingPunct="0">
                        <a:lnSpc>
                          <a:spcPct val="10700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Electrolyte</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4135" marR="0" eaLnBrk="0" hangingPunct="0">
                        <a:lnSpc>
                          <a:spcPct val="107000"/>
                        </a:lnSpc>
                        <a:spcBef>
                          <a:spcPts val="60"/>
                        </a:spcBef>
                        <a:spcAft>
                          <a:spcPts val="0"/>
                        </a:spcAft>
                      </a:pPr>
                      <a:r>
                        <a:rPr lang="en-US" sz="1200" spc="-30" dirty="0">
                          <a:solidFill>
                            <a:srgbClr val="231F20"/>
                          </a:solidFill>
                          <a:effectLst/>
                          <a:latin typeface="+mn-lt"/>
                          <a:ea typeface="Calibri" panose="020F0502020204030204" pitchFamily="34" charset="0"/>
                          <a:cs typeface="Times New Roman" panose="02020603050405020304" pitchFamily="18" charset="0"/>
                        </a:rPr>
                        <a:t>Sulfonic</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30" dirty="0">
                          <a:solidFill>
                            <a:srgbClr val="231F20"/>
                          </a:solidFill>
                          <a:effectLst/>
                          <a:latin typeface="+mn-lt"/>
                          <a:ea typeface="Calibri" panose="020F0502020204030204" pitchFamily="34" charset="0"/>
                          <a:cs typeface="Times New Roman" panose="02020603050405020304" pitchFamily="18" charset="0"/>
                        </a:rPr>
                        <a:t>acid</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30" dirty="0">
                          <a:solidFill>
                            <a:srgbClr val="231F20"/>
                          </a:solidFill>
                          <a:effectLst/>
                          <a:latin typeface="+mn-lt"/>
                          <a:ea typeface="Calibri" panose="020F0502020204030204" pitchFamily="34" charset="0"/>
                          <a:cs typeface="Times New Roman" panose="02020603050405020304" pitchFamily="18" charset="0"/>
                        </a:rPr>
                        <a:t>in</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30" dirty="0">
                          <a:solidFill>
                            <a:srgbClr val="231F20"/>
                          </a:solidFill>
                          <a:effectLst/>
                          <a:latin typeface="+mn-lt"/>
                          <a:ea typeface="Calibri" panose="020F0502020204030204" pitchFamily="34" charset="0"/>
                          <a:cs typeface="Times New Roman" panose="02020603050405020304" pitchFamily="18" charset="0"/>
                        </a:rPr>
                        <a:t>polymer</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0485" marR="0" eaLnBrk="0" hangingPunct="0">
                        <a:lnSpc>
                          <a:spcPct val="10700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Orthophosphoric</a:t>
                      </a:r>
                      <a:r>
                        <a:rPr lang="en-US" sz="1200" spc="-3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acid</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50800" marR="0" eaLnBrk="0" hangingPunct="0">
                        <a:lnSpc>
                          <a:spcPct val="10700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Li</a:t>
                      </a:r>
                      <a:r>
                        <a:rPr lang="en-US" sz="1200" spc="-5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and</a:t>
                      </a:r>
                      <a:r>
                        <a:rPr lang="en-US" sz="1200" spc="-5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K</a:t>
                      </a:r>
                      <a:r>
                        <a:rPr lang="en-US" sz="1200" spc="-5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carbonates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1755" marR="319405" eaLnBrk="0" hangingPunct="0">
                        <a:lnSpc>
                          <a:spcPts val="1200"/>
                        </a:lnSpc>
                        <a:spcBef>
                          <a:spcPts val="9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Yttrium-stabilized zirconia</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70876">
                <a:tc>
                  <a:txBody>
                    <a:bodyPr/>
                    <a:lstStyle/>
                    <a:p>
                      <a:pPr marL="127000" marR="0" eaLnBrk="0" hangingPunct="0">
                        <a:lnSpc>
                          <a:spcPct val="107000"/>
                        </a:lnSpc>
                        <a:spcBef>
                          <a:spcPts val="60"/>
                        </a:spcBef>
                        <a:spcAft>
                          <a:spcPts val="0"/>
                        </a:spcAft>
                      </a:pPr>
                      <a:r>
                        <a:rPr lang="en-US" sz="1200" spc="-20" dirty="0">
                          <a:solidFill>
                            <a:srgbClr val="231F20"/>
                          </a:solidFill>
                          <a:effectLst/>
                          <a:latin typeface="+mn-lt"/>
                          <a:ea typeface="Calibri" panose="020F0502020204030204" pitchFamily="34" charset="0"/>
                          <a:cs typeface="Times New Roman" panose="02020603050405020304" pitchFamily="18" charset="0"/>
                        </a:rPr>
                        <a:t>Fuel</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4135" marR="0" eaLnBrk="0" hangingPunct="0">
                        <a:lnSpc>
                          <a:spcPts val="1200"/>
                        </a:lnSpc>
                        <a:spcBef>
                          <a:spcPts val="9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Natural gas, hydrogen, </a:t>
                      </a:r>
                      <a:r>
                        <a:rPr lang="en-US" sz="1200" spc="-10" dirty="0">
                          <a:solidFill>
                            <a:srgbClr val="231F20"/>
                          </a:solidFill>
                          <a:effectLst/>
                          <a:latin typeface="+mn-lt"/>
                          <a:ea typeface="Calibri" panose="020F0502020204030204" pitchFamily="34" charset="0"/>
                          <a:cs typeface="Times New Roman" panose="02020603050405020304" pitchFamily="18" charset="0"/>
                        </a:rPr>
                        <a:t>methanol</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0485" marR="0" eaLnBrk="0" hangingPunct="0">
                        <a:lnSpc>
                          <a:spcPct val="107000"/>
                        </a:lnSpc>
                        <a:spcBef>
                          <a:spcPts val="60"/>
                        </a:spcBef>
                        <a:spcAft>
                          <a:spcPts val="0"/>
                        </a:spcAft>
                      </a:pPr>
                      <a:r>
                        <a:rPr lang="en-US" sz="1200" spc="-30" dirty="0">
                          <a:solidFill>
                            <a:srgbClr val="231F20"/>
                          </a:solidFill>
                          <a:effectLst/>
                          <a:latin typeface="+mn-lt"/>
                          <a:ea typeface="Calibri" panose="020F0502020204030204" pitchFamily="34" charset="0"/>
                          <a:cs typeface="Times New Roman" panose="02020603050405020304" pitchFamily="18" charset="0"/>
                        </a:rPr>
                        <a:t>Natural</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30" dirty="0">
                          <a:solidFill>
                            <a:srgbClr val="231F20"/>
                          </a:solidFill>
                          <a:effectLst/>
                          <a:latin typeface="+mn-lt"/>
                          <a:ea typeface="Calibri" panose="020F0502020204030204" pitchFamily="34" charset="0"/>
                          <a:cs typeface="Times New Roman" panose="02020603050405020304" pitchFamily="18" charset="0"/>
                        </a:rPr>
                        <a:t>gas,</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30" dirty="0">
                          <a:solidFill>
                            <a:srgbClr val="231F20"/>
                          </a:solidFill>
                          <a:effectLst/>
                          <a:latin typeface="+mn-lt"/>
                          <a:ea typeface="Calibri" panose="020F0502020204030204" pitchFamily="34" charset="0"/>
                          <a:cs typeface="Times New Roman" panose="02020603050405020304" pitchFamily="18" charset="0"/>
                        </a:rPr>
                        <a:t>hydrogen</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50800" marR="0" eaLnBrk="0" hangingPunct="0">
                        <a:lnSpc>
                          <a:spcPct val="10700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Natural</a:t>
                      </a:r>
                      <a:r>
                        <a:rPr lang="en-US" sz="1200" spc="-5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gas,</a:t>
                      </a:r>
                      <a:r>
                        <a:rPr lang="en-US" sz="1200" spc="-5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synthetic</a:t>
                      </a:r>
                      <a:r>
                        <a:rPr lang="en-US" sz="1200" spc="-5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gas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1755" marR="36195" eaLnBrk="0" hangingPunct="0">
                        <a:lnSpc>
                          <a:spcPts val="1200"/>
                        </a:lnSpc>
                        <a:spcBef>
                          <a:spcPts val="9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Natural gas, synthetic </a:t>
                      </a:r>
                      <a:r>
                        <a:rPr lang="en-US" sz="1200" spc="-20" dirty="0">
                          <a:solidFill>
                            <a:srgbClr val="231F20"/>
                          </a:solidFill>
                          <a:effectLst/>
                          <a:latin typeface="+mn-lt"/>
                          <a:ea typeface="Calibri" panose="020F0502020204030204" pitchFamily="34" charset="0"/>
                          <a:cs typeface="Times New Roman" panose="02020603050405020304" pitchFamily="18" charset="0"/>
                        </a:rPr>
                        <a:t>gas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89345">
                <a:tc>
                  <a:txBody>
                    <a:bodyPr/>
                    <a:lstStyle/>
                    <a:p>
                      <a:pPr marL="127000" marR="0" indent="-635" eaLnBrk="0" hangingPunct="0">
                        <a:lnSpc>
                          <a:spcPct val="10500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Operating</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Temp. </a:t>
                      </a:r>
                      <a:r>
                        <a:rPr lang="en-US" sz="1200" dirty="0">
                          <a:solidFill>
                            <a:srgbClr val="231F20"/>
                          </a:solidFill>
                          <a:effectLst/>
                          <a:latin typeface="+mn-lt"/>
                          <a:ea typeface="Calibri" panose="020F0502020204030204" pitchFamily="34" charset="0"/>
                          <a:cs typeface="Times New Roman" panose="02020603050405020304" pitchFamily="18" charset="0"/>
                        </a:rPr>
                        <a:t>(°F) (°C)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55880" marR="0" eaLnBrk="0" hangingPunct="0">
                        <a:lnSpc>
                          <a:spcPct val="107000"/>
                        </a:lnSpc>
                        <a:spcBef>
                          <a:spcPts val="4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176</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t>
                      </a:r>
                      <a:r>
                        <a:rPr lang="en-US" sz="1200" spc="-15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212°F</a:t>
                      </a:r>
                      <a:endParaRPr lang="en-US" sz="1200" dirty="0">
                        <a:effectLst/>
                        <a:latin typeface="+mn-lt"/>
                        <a:ea typeface="Calibri" panose="020F0502020204030204" pitchFamily="34" charset="0"/>
                        <a:cs typeface="Times New Roman" panose="02020603050405020304" pitchFamily="18" charset="0"/>
                      </a:endParaRPr>
                    </a:p>
                    <a:p>
                      <a:pPr marL="60960" marR="0" eaLnBrk="0" hangingPunct="0">
                        <a:lnSpc>
                          <a:spcPct val="107000"/>
                        </a:lnSpc>
                        <a:spcBef>
                          <a:spcPts val="205"/>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80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–100°C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7310" marR="0" eaLnBrk="0" hangingPunct="0">
                        <a:lnSpc>
                          <a:spcPct val="107000"/>
                        </a:lnSpc>
                        <a:spcBef>
                          <a:spcPts val="4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360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t>
                      </a:r>
                      <a:r>
                        <a:rPr lang="en-US" sz="1200" spc="-13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410°F</a:t>
                      </a:r>
                      <a:endParaRPr lang="en-US" sz="1200" dirty="0">
                        <a:effectLst/>
                        <a:latin typeface="+mn-lt"/>
                        <a:ea typeface="Calibri" panose="020F0502020204030204" pitchFamily="34" charset="0"/>
                        <a:cs typeface="Times New Roman" panose="02020603050405020304" pitchFamily="18" charset="0"/>
                      </a:endParaRPr>
                    </a:p>
                    <a:p>
                      <a:pPr marL="62230" marR="0" eaLnBrk="0" hangingPunct="0">
                        <a:lnSpc>
                          <a:spcPct val="107000"/>
                        </a:lnSpc>
                        <a:spcBef>
                          <a:spcPts val="205"/>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180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t>
                      </a:r>
                      <a:r>
                        <a:rPr lang="en-US" sz="1200" spc="-15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210°C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2545" marR="0" eaLnBrk="0" hangingPunct="0">
                        <a:lnSpc>
                          <a:spcPct val="107000"/>
                        </a:lnSpc>
                        <a:spcBef>
                          <a:spcPts val="4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1100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–1300°F</a:t>
                      </a:r>
                      <a:endParaRPr lang="en-US" sz="1200" dirty="0">
                        <a:effectLst/>
                        <a:latin typeface="+mn-lt"/>
                        <a:ea typeface="Calibri" panose="020F0502020204030204" pitchFamily="34" charset="0"/>
                        <a:cs typeface="Times New Roman" panose="02020603050405020304" pitchFamily="18" charset="0"/>
                      </a:endParaRPr>
                    </a:p>
                    <a:p>
                      <a:pPr marL="47625" marR="0" eaLnBrk="0" hangingPunct="0">
                        <a:lnSpc>
                          <a:spcPct val="107000"/>
                        </a:lnSpc>
                        <a:spcBef>
                          <a:spcPts val="205"/>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600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t>
                      </a:r>
                      <a:r>
                        <a:rPr lang="en-US" sz="1200" spc="-15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700°C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3500" marR="0" eaLnBrk="0" hangingPunct="0">
                        <a:lnSpc>
                          <a:spcPct val="107000"/>
                        </a:lnSpc>
                        <a:spcBef>
                          <a:spcPts val="4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1200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a:t>
                      </a:r>
                      <a:r>
                        <a:rPr lang="en-US" sz="1200" spc="-15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3300°F</a:t>
                      </a:r>
                      <a:endParaRPr lang="en-US" sz="1200" dirty="0">
                        <a:effectLst/>
                        <a:latin typeface="+mn-lt"/>
                        <a:ea typeface="Calibri" panose="020F0502020204030204" pitchFamily="34" charset="0"/>
                        <a:cs typeface="Times New Roman" panose="02020603050405020304" pitchFamily="18" charset="0"/>
                      </a:endParaRPr>
                    </a:p>
                    <a:p>
                      <a:pPr marL="68580" marR="0" eaLnBrk="0" hangingPunct="0">
                        <a:lnSpc>
                          <a:spcPct val="107000"/>
                        </a:lnSpc>
                        <a:spcBef>
                          <a:spcPts val="205"/>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650</a:t>
                      </a:r>
                      <a:r>
                        <a:rPr lang="en-US" sz="1200" spc="-1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–1800°C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57680">
                <a:tc>
                  <a:txBody>
                    <a:bodyPr/>
                    <a:lstStyle/>
                    <a:p>
                      <a:pPr marL="127000" marR="0" eaLnBrk="0" hangingPunct="0">
                        <a:lnSpc>
                          <a:spcPct val="107000"/>
                        </a:lnSpc>
                        <a:spcBef>
                          <a:spcPts val="1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Electric Efficiency</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4770" marR="0" eaLnBrk="0" hangingPunct="0">
                        <a:lnSpc>
                          <a:spcPct val="107000"/>
                        </a:lnSpc>
                        <a:spcBef>
                          <a:spcPts val="17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30% to 40%</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3660" marR="0" eaLnBrk="0" hangingPunct="0">
                        <a:lnSpc>
                          <a:spcPct val="107000"/>
                        </a:lnSpc>
                        <a:spcBef>
                          <a:spcPts val="255"/>
                        </a:spcBef>
                        <a:spcAft>
                          <a:spcPts val="0"/>
                        </a:spcAft>
                      </a:pPr>
                      <a:r>
                        <a:rPr lang="en-US" sz="1200" spc="-20" dirty="0">
                          <a:solidFill>
                            <a:srgbClr val="231F20"/>
                          </a:solidFill>
                          <a:effectLst/>
                          <a:latin typeface="+mn-lt"/>
                          <a:ea typeface="Calibri" panose="020F0502020204030204" pitchFamily="34" charset="0"/>
                          <a:cs typeface="Times New Roman" panose="02020603050405020304" pitchFamily="18" charset="0"/>
                        </a:rPr>
                        <a:t>40%</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53975" marR="0" eaLnBrk="0" hangingPunct="0">
                        <a:lnSpc>
                          <a:spcPct val="107000"/>
                        </a:lnSpc>
                        <a:spcBef>
                          <a:spcPts val="17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43% to 44%</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69850" marR="0" eaLnBrk="0" hangingPunct="0">
                        <a:lnSpc>
                          <a:spcPct val="107000"/>
                        </a:lnSpc>
                        <a:spcBef>
                          <a:spcPts val="17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50% to 60%</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238524">
                <a:tc>
                  <a:txBody>
                    <a:bodyPr/>
                    <a:lstStyle/>
                    <a:p>
                      <a:pPr marL="127000" marR="0" eaLnBrk="0" hangingPunct="0">
                        <a:lnSpc>
                          <a:spcPts val="114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Manufacturers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64135" marR="0" eaLnBrk="0" hangingPunct="0">
                        <a:lnSpc>
                          <a:spcPts val="114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Avista,</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Ballard,</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Energy</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70485" marR="0" eaLnBrk="0" hangingPunct="0">
                        <a:lnSpc>
                          <a:spcPts val="114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ONSI</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Corp.</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50800" marR="0" eaLnBrk="0" hangingPunct="0">
                        <a:lnSpc>
                          <a:spcPts val="114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Fuel</a:t>
                      </a:r>
                      <a:r>
                        <a:rPr lang="en-US" sz="1200" spc="-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Cell</a:t>
                      </a:r>
                      <a:r>
                        <a:rPr lang="en-US" sz="1200" spc="-6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Energy,</a:t>
                      </a:r>
                      <a:r>
                        <a:rPr lang="en-US" sz="1200" spc="-6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IHI,</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71755" marR="0" eaLnBrk="0" hangingPunct="0">
                        <a:lnSpc>
                          <a:spcPts val="114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Honeywell,</a:t>
                      </a:r>
                      <a:r>
                        <a:rPr lang="en-US" sz="1200" spc="-3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Siemens-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5"/>
                  </a:ext>
                </a:extLst>
              </a:tr>
              <a:tr h="302886">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tc>
                  <a:txBody>
                    <a:bodyPr/>
                    <a:lstStyle/>
                    <a:p>
                      <a:pPr marL="64135" marR="0" eaLnBrk="0" hangingPunct="0">
                        <a:lnSpc>
                          <a:spcPts val="1100"/>
                        </a:lnSpc>
                        <a:spcBef>
                          <a:spcPts val="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Partners,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tc>
                  <a:txBody>
                    <a:bodyPr/>
                    <a:lstStyle/>
                    <a:p>
                      <a:pPr marL="50800" marR="0" eaLnBrk="0" hangingPunct="0">
                        <a:lnSpc>
                          <a:spcPts val="1100"/>
                        </a:lnSpc>
                        <a:spcBef>
                          <a:spcPts val="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Hitachi,</a:t>
                      </a:r>
                      <a:r>
                        <a:rPr lang="en-US" sz="1200" spc="-3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Siemens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71755" marR="0" eaLnBrk="0" hangingPunct="0">
                        <a:lnSpc>
                          <a:spcPts val="1100"/>
                        </a:lnSpc>
                        <a:spcBef>
                          <a:spcPts val="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Westinghouse,</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Ceramic</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6"/>
                  </a:ext>
                </a:extLst>
              </a:tr>
              <a:tr h="178561">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tc>
                  <a:txBody>
                    <a:bodyPr/>
                    <a:lstStyle/>
                    <a:p>
                      <a:pPr marL="64135" marR="0" eaLnBrk="0" hangingPunct="0">
                        <a:lnSpc>
                          <a:spcPts val="1100"/>
                        </a:lnSpc>
                        <a:spcBef>
                          <a:spcPts val="0"/>
                        </a:spcBef>
                        <a:spcAft>
                          <a:spcPts val="0"/>
                        </a:spcAft>
                      </a:pPr>
                      <a:r>
                        <a:rPr lang="en-US" sz="1200" spc="-20" dirty="0">
                          <a:solidFill>
                            <a:srgbClr val="231F20"/>
                          </a:solidFill>
                          <a:effectLst/>
                          <a:latin typeface="+mn-lt"/>
                          <a:ea typeface="Calibri" panose="020F0502020204030204" pitchFamily="34" charset="0"/>
                          <a:cs typeface="Times New Roman" panose="02020603050405020304" pitchFamily="18" charset="0"/>
                        </a:rPr>
                        <a:t>H-Power,</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20" dirty="0">
                          <a:solidFill>
                            <a:srgbClr val="231F20"/>
                          </a:solidFill>
                          <a:effectLst/>
                          <a:latin typeface="+mn-lt"/>
                          <a:ea typeface="Calibri" panose="020F0502020204030204" pitchFamily="34" charset="0"/>
                          <a:cs typeface="Times New Roman" panose="02020603050405020304" pitchFamily="18" charset="0"/>
                        </a:rPr>
                        <a:t>International,</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7"/>
                  </a:ext>
                </a:extLst>
              </a:tr>
              <a:tr h="175953">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64135" marR="0" eaLnBrk="0" hangingPunct="0">
                        <a:lnSpc>
                          <a:spcPts val="1210"/>
                        </a:lnSpc>
                        <a:spcBef>
                          <a:spcPts val="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Plug</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Power</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494391">
                <a:tc>
                  <a:txBody>
                    <a:bodyPr/>
                    <a:lstStyle/>
                    <a:p>
                      <a:pPr marL="127000" marR="0" eaLnBrk="0" hangingPunct="0">
                        <a:lnSpc>
                          <a:spcPct val="107000"/>
                        </a:lnSpc>
                        <a:spcBef>
                          <a:spcPts val="6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Applications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64135" marR="59055" eaLnBrk="0" hangingPunct="0">
                        <a:lnSpc>
                          <a:spcPct val="95000"/>
                        </a:lnSpc>
                        <a:spcBef>
                          <a:spcPts val="11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Vehicles, portable power </a:t>
                      </a:r>
                      <a:r>
                        <a:rPr lang="en-US" sz="1200" spc="-10" dirty="0">
                          <a:solidFill>
                            <a:srgbClr val="231F20"/>
                          </a:solidFill>
                          <a:effectLst/>
                          <a:latin typeface="+mn-lt"/>
                          <a:ea typeface="Calibri" panose="020F0502020204030204" pitchFamily="34" charset="0"/>
                          <a:cs typeface="Times New Roman" panose="02020603050405020304" pitchFamily="18" charset="0"/>
                        </a:rPr>
                        <a:t>units,</a:t>
                      </a:r>
                      <a:r>
                        <a:rPr lang="en-US" sz="1200" spc="-6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small</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stationary </a:t>
                      </a:r>
                      <a:r>
                        <a:rPr lang="en-US" sz="1200" dirty="0">
                          <a:solidFill>
                            <a:srgbClr val="231F20"/>
                          </a:solidFill>
                          <a:effectLst/>
                          <a:latin typeface="+mn-lt"/>
                          <a:ea typeface="Calibri" panose="020F0502020204030204" pitchFamily="34" charset="0"/>
                          <a:cs typeface="Times New Roman" panose="02020603050405020304" pitchFamily="18" charset="0"/>
                        </a:rPr>
                        <a:t>power</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units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70485" marR="0" eaLnBrk="0" hangingPunct="0">
                        <a:lnSpc>
                          <a:spcPct val="107000"/>
                        </a:lnSpc>
                        <a:spcBef>
                          <a:spcPts val="6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Stationary</a:t>
                      </a:r>
                      <a:r>
                        <a:rPr lang="en-US" sz="1200" spc="-1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power</a:t>
                      </a:r>
                      <a:r>
                        <a:rPr lang="en-US" sz="1200" spc="-1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units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50800" marR="63500" eaLnBrk="0" hangingPunct="0">
                        <a:lnSpc>
                          <a:spcPct val="95000"/>
                        </a:lnSpc>
                        <a:spcBef>
                          <a:spcPts val="110"/>
                        </a:spcBef>
                        <a:spcAft>
                          <a:spcPts val="0"/>
                        </a:spcAft>
                      </a:pPr>
                      <a:r>
                        <a:rPr lang="en-US" sz="1200" spc="-10" dirty="0">
                          <a:solidFill>
                            <a:srgbClr val="231F20"/>
                          </a:solidFill>
                          <a:effectLst/>
                          <a:latin typeface="+mn-lt"/>
                          <a:ea typeface="Calibri" panose="020F0502020204030204" pitchFamily="34" charset="0"/>
                          <a:cs typeface="Times New Roman" panose="02020603050405020304" pitchFamily="18" charset="0"/>
                        </a:rPr>
                        <a:t>Industrial</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and</a:t>
                      </a:r>
                      <a:r>
                        <a:rPr lang="en-US" sz="1200" spc="-35"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institutional </a:t>
                      </a:r>
                      <a:r>
                        <a:rPr lang="en-US" sz="1200" dirty="0">
                          <a:solidFill>
                            <a:srgbClr val="231F20"/>
                          </a:solidFill>
                          <a:effectLst/>
                          <a:latin typeface="+mn-lt"/>
                          <a:ea typeface="Calibri" panose="020F0502020204030204" pitchFamily="34" charset="0"/>
                          <a:cs typeface="Times New Roman" panose="02020603050405020304" pitchFamily="18" charset="0"/>
                        </a:rPr>
                        <a:t>power</a:t>
                      </a:r>
                      <a:r>
                        <a:rPr lang="en-US" sz="1200" spc="-45" dirty="0">
                          <a:solidFill>
                            <a:srgbClr val="231F20"/>
                          </a:solidFill>
                          <a:effectLst/>
                          <a:latin typeface="+mn-lt"/>
                          <a:ea typeface="Calibri" panose="020F0502020204030204" pitchFamily="34" charset="0"/>
                          <a:cs typeface="Times New Roman" panose="02020603050405020304" pitchFamily="18" charset="0"/>
                        </a:rPr>
                        <a:t> </a:t>
                      </a:r>
                      <a:r>
                        <a:rPr lang="en-US" sz="1200" dirty="0">
                          <a:solidFill>
                            <a:srgbClr val="231F20"/>
                          </a:solidFill>
                          <a:effectLst/>
                          <a:latin typeface="+mn-lt"/>
                          <a:ea typeface="Calibri" panose="020F0502020204030204" pitchFamily="34" charset="0"/>
                          <a:cs typeface="Times New Roman" panose="02020603050405020304" pitchFamily="18" charset="0"/>
                        </a:rPr>
                        <a:t>units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71755" marR="36195" eaLnBrk="0" hangingPunct="0">
                        <a:lnSpc>
                          <a:spcPct val="95000"/>
                        </a:lnSpc>
                        <a:spcBef>
                          <a:spcPts val="110"/>
                        </a:spcBef>
                        <a:spcAft>
                          <a:spcPts val="0"/>
                        </a:spcAft>
                      </a:pPr>
                      <a:r>
                        <a:rPr lang="en-US" sz="1200" dirty="0">
                          <a:solidFill>
                            <a:srgbClr val="231F20"/>
                          </a:solidFill>
                          <a:effectLst/>
                          <a:latin typeface="+mn-lt"/>
                          <a:ea typeface="Calibri" panose="020F0502020204030204" pitchFamily="34" charset="0"/>
                          <a:cs typeface="Times New Roman" panose="02020603050405020304" pitchFamily="18" charset="0"/>
                        </a:rPr>
                        <a:t>Stationary power units, </a:t>
                      </a:r>
                      <a:r>
                        <a:rPr lang="en-US" sz="1200" spc="-10" dirty="0">
                          <a:solidFill>
                            <a:srgbClr val="231F20"/>
                          </a:solidFill>
                          <a:effectLst/>
                          <a:latin typeface="+mn-lt"/>
                          <a:ea typeface="Calibri" panose="020F0502020204030204" pitchFamily="34" charset="0"/>
                          <a:cs typeface="Times New Roman" panose="02020603050405020304" pitchFamily="18" charset="0"/>
                        </a:rPr>
                        <a:t>military</a:t>
                      </a:r>
                      <a:r>
                        <a:rPr lang="en-US" sz="1200" spc="-70" dirty="0">
                          <a:solidFill>
                            <a:srgbClr val="231F20"/>
                          </a:solidFill>
                          <a:effectLst/>
                          <a:latin typeface="+mn-lt"/>
                          <a:ea typeface="Calibri" panose="020F0502020204030204" pitchFamily="34" charset="0"/>
                          <a:cs typeface="Times New Roman" panose="02020603050405020304" pitchFamily="18" charset="0"/>
                        </a:rPr>
                        <a:t> </a:t>
                      </a:r>
                      <a:r>
                        <a:rPr lang="en-US" sz="1200" spc="-10" dirty="0">
                          <a:solidFill>
                            <a:srgbClr val="231F20"/>
                          </a:solidFill>
                          <a:effectLst/>
                          <a:latin typeface="+mn-lt"/>
                          <a:ea typeface="Calibri" panose="020F0502020204030204" pitchFamily="34" charset="0"/>
                          <a:cs typeface="Times New Roman" panose="02020603050405020304" pitchFamily="18" charset="0"/>
                        </a:rPr>
                        <a:t>vehicles</a:t>
                      </a:r>
                      <a:endParaRPr lang="en-US" sz="12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286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92.4 PEM Cell</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1007296"/>
            <a:ext cx="2891642" cy="4099002"/>
          </a:xfrm>
        </p:spPr>
        <p:txBody>
          <a:bodyPr wrap="square" lIns="0" tIns="18000" rIns="0" bIns="18000" anchor="ctr" anchorCtr="0">
            <a:spAutoFit/>
          </a:bodyPr>
          <a:lstStyle/>
          <a:p>
            <a:pPr marL="0" indent="0">
              <a:buNone/>
            </a:pPr>
            <a:r>
              <a:rPr lang="en-US" sz="2400" dirty="0"/>
              <a:t>The polymer electrolyte membrane only allows H+ ions (protons) to pass through it. This means that electrons must follow the external circuit and pass through the load to perform 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35" y="990600"/>
            <a:ext cx="5021365" cy="4115698"/>
          </a:xfrm>
          <a:prstGeom prst="rect">
            <a:avLst/>
          </a:prstGeom>
        </p:spPr>
      </p:pic>
    </p:spTree>
    <p:extLst>
      <p:ext uri="{BB962C8B-B14F-4D97-AF65-F5344CB8AC3E}">
        <p14:creationId xmlns:p14="http://schemas.microsoft.com/office/powerpoint/2010/main" val="392763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Technology </a:t>
            </a:r>
            <a:r>
              <a:rPr lang="en-US" sz="2800" dirty="0">
                <a:latin typeface="+mj-lt"/>
              </a:rPr>
              <a:t>(7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2036899"/>
          </a:xfrm>
        </p:spPr>
        <p:txBody>
          <a:bodyPr wrap="square" lIns="0" tIns="18000" rIns="0" bIns="18000" anchor="ctr" anchorCtr="0">
            <a:spAutoFit/>
          </a:bodyPr>
          <a:lstStyle/>
          <a:p>
            <a:pPr marL="342900" indent="-342900"/>
            <a:r>
              <a:rPr lang="en-US" sz="2400" dirty="0"/>
              <a:t>Fuel Cell Stacks</a:t>
            </a:r>
          </a:p>
          <a:p>
            <a:pPr marL="829818" lvl="1" indent="-342900"/>
            <a:r>
              <a:rPr lang="en-US" sz="2400" dirty="0"/>
              <a:t>A single fuel cell by itself is not particularly useful, as it generates less than 1 volt of electrical potential. </a:t>
            </a:r>
          </a:p>
          <a:p>
            <a:pPr marL="829818" lvl="1" indent="-342900"/>
            <a:r>
              <a:rPr lang="en-US" sz="2400" dirty="0"/>
              <a:t>It is more common for hundreds of fuel cells to be built together in a fuel cell stack.</a:t>
            </a:r>
            <a:endParaRPr lang="en-US" sz="3600" dirty="0"/>
          </a:p>
        </p:txBody>
      </p:sp>
    </p:spTree>
    <p:extLst>
      <p:ext uri="{BB962C8B-B14F-4D97-AF65-F5344CB8AC3E}">
        <p14:creationId xmlns:p14="http://schemas.microsoft.com/office/powerpoint/2010/main" val="386332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92.5 Fuel Cell Stack</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561604" y="990600"/>
            <a:ext cx="2834739" cy="1883011"/>
          </a:xfrm>
        </p:spPr>
        <p:txBody>
          <a:bodyPr wrap="square" lIns="0" tIns="18000" rIns="0" bIns="18000" anchor="ctr" anchorCtr="0">
            <a:spAutoFit/>
          </a:bodyPr>
          <a:lstStyle/>
          <a:p>
            <a:pPr marL="0" indent="0">
              <a:buNone/>
            </a:pPr>
            <a:r>
              <a:rPr lang="en-US" sz="2400" dirty="0"/>
              <a:t>A fuel cell stack is made up of hundreds of individual cells connected in series.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349" y="990599"/>
            <a:ext cx="5138552" cy="4989137"/>
          </a:xfrm>
          <a:prstGeom prst="rect">
            <a:avLst/>
          </a:prstGeom>
        </p:spPr>
      </p:pic>
    </p:spTree>
    <p:extLst>
      <p:ext uri="{BB962C8B-B14F-4D97-AF65-F5344CB8AC3E}">
        <p14:creationId xmlns:p14="http://schemas.microsoft.com/office/powerpoint/2010/main" val="14818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Refueling with Hydrogen </a:t>
            </a:r>
            <a:r>
              <a:rPr lang="en-US" sz="2800" dirty="0">
                <a:latin typeface="+mj-lt"/>
              </a:rPr>
              <a:t>(1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2852507"/>
          </a:xfrm>
        </p:spPr>
        <p:txBody>
          <a:bodyPr wrap="square" lIns="0" tIns="18000" rIns="0" bIns="18000" anchor="ctr" anchorCtr="0">
            <a:spAutoFit/>
          </a:bodyPr>
          <a:lstStyle/>
          <a:p>
            <a:pPr marL="342900" indent="-342900"/>
            <a:r>
              <a:rPr lang="en-US" sz="2400" dirty="0"/>
              <a:t>Fueling Procedure</a:t>
            </a:r>
          </a:p>
          <a:p>
            <a:pPr marL="829818" lvl="1" indent="-342900"/>
            <a:r>
              <a:rPr lang="en-US" sz="2400" dirty="0"/>
              <a:t>Hydrogen is a compressed gas that is stored aboveground at the station. </a:t>
            </a:r>
          </a:p>
          <a:p>
            <a:pPr marL="829818" lvl="1" indent="-342900"/>
            <a:r>
              <a:rPr lang="en-US" sz="2400" dirty="0"/>
              <a:t>Most hydrogen stations have fuel delivered by a tanker truck, although some stations make their fuel onsite. </a:t>
            </a:r>
          </a:p>
          <a:p>
            <a:pPr marL="829818" lvl="1" indent="-342900"/>
            <a:r>
              <a:rPr lang="en-US" sz="2400" dirty="0"/>
              <a:t>Filling up with hydrogen is very similar to putting propane in a barbeque tank.	</a:t>
            </a:r>
            <a:endParaRPr lang="en-US" sz="3600" dirty="0"/>
          </a:p>
        </p:txBody>
      </p:sp>
    </p:spTree>
    <p:extLst>
      <p:ext uri="{BB962C8B-B14F-4D97-AF65-F5344CB8AC3E}">
        <p14:creationId xmlns:p14="http://schemas.microsoft.com/office/powerpoint/2010/main" val="236035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92.6 (a) Fueling Station</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74661" y="990600"/>
            <a:ext cx="3836081" cy="1144347"/>
          </a:xfrm>
        </p:spPr>
        <p:txBody>
          <a:bodyPr wrap="square" lIns="0" tIns="18000" rIns="0" bIns="18000" anchor="ctr" anchorCtr="0">
            <a:spAutoFit/>
          </a:bodyPr>
          <a:lstStyle/>
          <a:p>
            <a:pPr marL="0" indent="0">
              <a:buNone/>
            </a:pPr>
            <a:r>
              <a:rPr lang="en-US" sz="2400" dirty="0"/>
              <a:t>A hydrogen fueling station located at a Shell gasoline station in Los Angeles, </a:t>
            </a:r>
            <a:r>
              <a:rPr lang="en-US" sz="2400" spc="-300" dirty="0"/>
              <a:t>C </a:t>
            </a:r>
            <a:r>
              <a:rPr lang="en-US" sz="2400" dirty="0"/>
              <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678" y="990600"/>
            <a:ext cx="3116925" cy="5147953"/>
          </a:xfrm>
          <a:prstGeom prst="rect">
            <a:avLst/>
          </a:prstGeom>
        </p:spPr>
      </p:pic>
    </p:spTree>
    <p:extLst>
      <p:ext uri="{BB962C8B-B14F-4D97-AF65-F5344CB8AC3E}">
        <p14:creationId xmlns:p14="http://schemas.microsoft.com/office/powerpoint/2010/main" val="244711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19.6 (b) Hydrogen Fill Nozzle</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74662" y="981452"/>
            <a:ext cx="3990460" cy="1144347"/>
          </a:xfrm>
        </p:spPr>
        <p:txBody>
          <a:bodyPr wrap="square" lIns="0" tIns="18000" rIns="0" bIns="18000" anchor="ctr" anchorCtr="0">
            <a:spAutoFit/>
          </a:bodyPr>
          <a:lstStyle/>
          <a:p>
            <a:pPr marL="0" indent="0">
              <a:buNone/>
            </a:pPr>
            <a:r>
              <a:rPr lang="en-US" sz="2400" dirty="0"/>
              <a:t>The door on the side is opened to show the fill nozzle with shut-off valve.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280" y="981452"/>
            <a:ext cx="3172158" cy="5205592"/>
          </a:xfrm>
          <a:prstGeom prst="rect">
            <a:avLst/>
          </a:prstGeom>
        </p:spPr>
      </p:pic>
    </p:spTree>
    <p:extLst>
      <p:ext uri="{BB962C8B-B14F-4D97-AF65-F5344CB8AC3E}">
        <p14:creationId xmlns:p14="http://schemas.microsoft.com/office/powerpoint/2010/main" val="356908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Refueling with Hydrogen </a:t>
            </a:r>
            <a:r>
              <a:rPr lang="en-US" sz="2800" dirty="0">
                <a:latin typeface="+mj-lt"/>
              </a:rPr>
              <a:t>(2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78724"/>
            <a:ext cx="8250237" cy="4791499"/>
          </a:xfrm>
        </p:spPr>
        <p:txBody>
          <a:bodyPr wrap="square" lIns="0" tIns="18000" rIns="0" bIns="18000" anchor="ctr" anchorCtr="0">
            <a:spAutoFit/>
          </a:bodyPr>
          <a:lstStyle/>
          <a:p>
            <a:pPr marL="342900" indent="-342900"/>
            <a:r>
              <a:rPr lang="en-US" sz="2400" dirty="0"/>
              <a:t>Pressures Used</a:t>
            </a:r>
          </a:p>
          <a:p>
            <a:pPr marL="829818" lvl="1" indent="-342900"/>
            <a:r>
              <a:rPr lang="en-US" sz="2400" dirty="0"/>
              <a:t>The two most commonly used pressures at hydrogen filling stations include: </a:t>
            </a:r>
          </a:p>
          <a:p>
            <a:pPr marL="1229868" lvl="2" indent="-342900"/>
            <a:r>
              <a:rPr lang="en-US" sz="2400" dirty="0"/>
              <a:t>H35 = 35 </a:t>
            </a:r>
            <a:r>
              <a:rPr lang="en-US" sz="2400" spc="-300" dirty="0"/>
              <a:t>M P </a:t>
            </a:r>
            <a:r>
              <a:rPr lang="en-US" sz="2400" dirty="0"/>
              <a:t>a (5,000 </a:t>
            </a:r>
            <a:r>
              <a:rPr lang="en-US" sz="2400" spc="-300" dirty="0"/>
              <a:t>P S </a:t>
            </a:r>
            <a:r>
              <a:rPr lang="en-US" sz="2400" dirty="0"/>
              <a:t>I) </a:t>
            </a:r>
          </a:p>
          <a:p>
            <a:pPr marL="1229868" lvl="2" indent="-342900"/>
            <a:r>
              <a:rPr lang="en-US" sz="2400" dirty="0"/>
              <a:t>H70 = 70 </a:t>
            </a:r>
            <a:r>
              <a:rPr lang="en-US" sz="2400" spc="-300" dirty="0"/>
              <a:t>M P </a:t>
            </a:r>
            <a:r>
              <a:rPr lang="en-US" sz="2400" dirty="0"/>
              <a:t>a (10,000 </a:t>
            </a:r>
            <a:r>
              <a:rPr lang="en-US" sz="2400" spc="-300" dirty="0"/>
              <a:t>P S </a:t>
            </a:r>
            <a:r>
              <a:rPr lang="en-US" sz="2400" dirty="0"/>
              <a:t>I) </a:t>
            </a:r>
          </a:p>
          <a:p>
            <a:pPr marL="342900" indent="-342900"/>
            <a:r>
              <a:rPr lang="en-US" sz="2400" spc="-300" dirty="0"/>
              <a:t>S A </a:t>
            </a:r>
            <a:r>
              <a:rPr lang="en-US" sz="2400" dirty="0"/>
              <a:t>E J2601</a:t>
            </a:r>
          </a:p>
          <a:p>
            <a:pPr marL="829818" lvl="1" indent="-342900"/>
            <a:r>
              <a:rPr lang="en-US" sz="2400" spc="-300" dirty="0"/>
              <a:t>S A </a:t>
            </a:r>
            <a:r>
              <a:rPr lang="en-US" sz="2400" dirty="0"/>
              <a:t>E International-created standard J2601 is the standard for hydrogen-fueling protocol of hydrogen fuel cell electric vehicles (</a:t>
            </a:r>
            <a:r>
              <a:rPr lang="en-US" sz="2400" spc="-300" dirty="0"/>
              <a:t>F C E V </a:t>
            </a:r>
            <a:r>
              <a:rPr lang="en-US" sz="2400" dirty="0"/>
              <a:t>s). </a:t>
            </a:r>
          </a:p>
          <a:p>
            <a:pPr marL="829818" lvl="1" indent="-342900"/>
            <a:r>
              <a:rPr lang="en-US" sz="2400" dirty="0"/>
              <a:t>A H70-T40 fueling dispenser enables fueling the fuel-cell vehicle in usually less than 3 minutes.</a:t>
            </a:r>
            <a:endParaRPr lang="en-US" sz="3600" dirty="0"/>
          </a:p>
        </p:txBody>
      </p:sp>
    </p:spTree>
    <p:extLst>
      <p:ext uri="{BB962C8B-B14F-4D97-AF65-F5344CB8AC3E}">
        <p14:creationId xmlns:p14="http://schemas.microsoft.com/office/powerpoint/2010/main" val="129731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Learning Objectives</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587828" y="1076622"/>
            <a:ext cx="8250237" cy="4191335"/>
          </a:xfrm>
        </p:spPr>
        <p:txBody>
          <a:bodyPr wrap="square" lIns="0" tIns="18000" rIns="0" bIns="18000" anchor="t" anchorCtr="0">
            <a:spAutoFit/>
          </a:bodyPr>
          <a:lstStyle/>
          <a:p>
            <a:pPr marL="667512" indent="-667512">
              <a:spcBef>
                <a:spcPts val="600"/>
              </a:spcBef>
              <a:buNone/>
            </a:pPr>
            <a:r>
              <a:rPr lang="en-US" sz="2400" b="1" dirty="0">
                <a:solidFill>
                  <a:srgbClr val="007FA3"/>
                </a:solidFill>
              </a:rPr>
              <a:t>92.1	</a:t>
            </a:r>
            <a:r>
              <a:rPr lang="en-US" sz="2400" dirty="0"/>
              <a:t>Explain how a fuel cell generates electricity and the types of fuel cells.</a:t>
            </a:r>
          </a:p>
          <a:p>
            <a:pPr marL="667512" indent="-667512">
              <a:spcBef>
                <a:spcPts val="600"/>
              </a:spcBef>
              <a:buNone/>
            </a:pPr>
            <a:r>
              <a:rPr lang="en-US" sz="2400" b="1" dirty="0">
                <a:solidFill>
                  <a:srgbClr val="007FA3"/>
                </a:solidFill>
              </a:rPr>
              <a:t>92.2 </a:t>
            </a:r>
            <a:r>
              <a:rPr lang="en-US" sz="2400" dirty="0"/>
              <a:t>Discuss hydrogen refueling.</a:t>
            </a:r>
          </a:p>
          <a:p>
            <a:pPr marL="667512" indent="-667512">
              <a:spcBef>
                <a:spcPts val="600"/>
              </a:spcBef>
              <a:buNone/>
            </a:pPr>
            <a:r>
              <a:rPr lang="en-US" sz="2400" b="1" dirty="0">
                <a:solidFill>
                  <a:srgbClr val="007FA3"/>
                </a:solidFill>
              </a:rPr>
              <a:t>92.3 </a:t>
            </a:r>
            <a:r>
              <a:rPr lang="en-US" sz="2400" dirty="0"/>
              <a:t>Discuss fuel cell vehicle systems.</a:t>
            </a:r>
          </a:p>
          <a:p>
            <a:pPr marL="667512" indent="-667512">
              <a:spcBef>
                <a:spcPts val="600"/>
              </a:spcBef>
              <a:buNone/>
            </a:pPr>
            <a:r>
              <a:rPr lang="en-US" sz="2400" b="1" dirty="0">
                <a:solidFill>
                  <a:srgbClr val="007FA3"/>
                </a:solidFill>
              </a:rPr>
              <a:t>92.4 </a:t>
            </a:r>
            <a:r>
              <a:rPr lang="en-US" sz="2400" dirty="0"/>
              <a:t>Explain the purpose and function of fuel cell hybrid vehicles.</a:t>
            </a:r>
          </a:p>
          <a:p>
            <a:pPr marL="667512" indent="-667512">
              <a:spcBef>
                <a:spcPts val="600"/>
              </a:spcBef>
              <a:buNone/>
            </a:pPr>
            <a:r>
              <a:rPr lang="en-US" sz="2400" b="1" dirty="0">
                <a:solidFill>
                  <a:srgbClr val="007FA3"/>
                </a:solidFill>
              </a:rPr>
              <a:t>92.5 </a:t>
            </a:r>
            <a:r>
              <a:rPr lang="en-US" sz="2400" dirty="0"/>
              <a:t>Explain the purpose and function of hydrogen storage.</a:t>
            </a:r>
          </a:p>
          <a:p>
            <a:pPr marL="667512" indent="-667512">
              <a:spcBef>
                <a:spcPts val="600"/>
              </a:spcBef>
              <a:buNone/>
            </a:pPr>
            <a:r>
              <a:rPr lang="en-US" sz="2400" b="1" dirty="0">
                <a:solidFill>
                  <a:srgbClr val="007FA3"/>
                </a:solidFill>
              </a:rPr>
              <a:t>92.6 </a:t>
            </a:r>
            <a:r>
              <a:rPr lang="en-US" sz="2400" dirty="0"/>
              <a:t>Explain how ultracapacitors work in fuel-cell hybrid vehicles.</a:t>
            </a:r>
          </a:p>
          <a:p>
            <a:pPr marL="667512" indent="-667512">
              <a:spcBef>
                <a:spcPts val="600"/>
              </a:spcBef>
              <a:buNone/>
            </a:pPr>
            <a:r>
              <a:rPr lang="en-US" sz="2400" b="1" dirty="0">
                <a:solidFill>
                  <a:srgbClr val="007FA3"/>
                </a:solidFill>
              </a:rPr>
              <a:t>92.7 </a:t>
            </a:r>
            <a:r>
              <a:rPr lang="en-US" sz="2400" dirty="0"/>
              <a:t>Describe the HCCI combustion process.</a:t>
            </a:r>
          </a:p>
        </p:txBody>
      </p:sp>
    </p:spTree>
    <p:extLst>
      <p:ext uri="{BB962C8B-B14F-4D97-AF65-F5344CB8AC3E}">
        <p14:creationId xmlns:p14="http://schemas.microsoft.com/office/powerpoint/2010/main" val="23306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Vehicle Systems </a:t>
            </a:r>
            <a:r>
              <a:rPr lang="en-US" sz="2800" dirty="0">
                <a:latin typeface="+mj-lt"/>
              </a:rPr>
              <a:t>(1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1000761"/>
            <a:ext cx="8250237" cy="4345223"/>
          </a:xfrm>
        </p:spPr>
        <p:txBody>
          <a:bodyPr wrap="square" lIns="0" tIns="18000" rIns="0" bIns="18000" anchor="ctr" anchorCtr="0">
            <a:spAutoFit/>
          </a:bodyPr>
          <a:lstStyle/>
          <a:p>
            <a:pPr marL="342900" indent="-342900"/>
            <a:r>
              <a:rPr lang="en-US" sz="2400" dirty="0"/>
              <a:t>Fuel Cell Humidifiers</a:t>
            </a:r>
          </a:p>
          <a:p>
            <a:pPr marL="829818" lvl="1" indent="-342900"/>
            <a:r>
              <a:rPr lang="en-US" sz="2400" dirty="0"/>
              <a:t>Water management inside a </a:t>
            </a:r>
            <a:r>
              <a:rPr lang="en-US" sz="2400" spc="-300" dirty="0"/>
              <a:t>P E </a:t>
            </a:r>
            <a:r>
              <a:rPr lang="en-US" sz="2400" dirty="0"/>
              <a:t>M fuel cell is critical. </a:t>
            </a:r>
          </a:p>
          <a:p>
            <a:pPr marL="829818" lvl="1" indent="-342900"/>
            <a:r>
              <a:rPr lang="en-US" sz="2400" dirty="0"/>
              <a:t>Too much water can prevent oxygen from making contact with the positive electrode; too little water can allow the electrolyte to dry out </a:t>
            </a:r>
          </a:p>
          <a:p>
            <a:pPr marL="342900" indent="-342900"/>
            <a:r>
              <a:rPr lang="en-US" sz="2400" dirty="0"/>
              <a:t>Fuel Cell Cooling Systems</a:t>
            </a:r>
          </a:p>
          <a:p>
            <a:pPr marL="829818" lvl="1" indent="-342900"/>
            <a:r>
              <a:rPr lang="en-US" sz="2400" dirty="0"/>
              <a:t>Heat is generated by the fuel cell during normal operation. </a:t>
            </a:r>
          </a:p>
          <a:p>
            <a:pPr marL="829818" lvl="1" indent="-342900"/>
            <a:r>
              <a:rPr lang="en-US" sz="2400" dirty="0"/>
              <a:t>A liquid cooling system must be utilized to remove waste heat.</a:t>
            </a:r>
            <a:endParaRPr lang="en-US" sz="3600" dirty="0"/>
          </a:p>
        </p:txBody>
      </p:sp>
    </p:spTree>
    <p:extLst>
      <p:ext uri="{BB962C8B-B14F-4D97-AF65-F5344CB8AC3E}">
        <p14:creationId xmlns:p14="http://schemas.microsoft.com/office/powerpoint/2010/main" val="172215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04597" y="263741"/>
            <a:ext cx="8250238" cy="590349"/>
          </a:xfrm>
        </p:spPr>
        <p:txBody>
          <a:bodyPr wrap="square" lIns="0" tIns="18000" rIns="0" bIns="18000" anchor="ctr" anchorCtr="0">
            <a:spAutoFit/>
          </a:bodyPr>
          <a:lstStyle/>
          <a:p>
            <a:r>
              <a:rPr lang="en-US" sz="3600" dirty="0">
                <a:latin typeface="+mj-lt"/>
              </a:rPr>
              <a:t>Figure 19.7 Humidifier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5384320"/>
            <a:ext cx="8250238" cy="959681"/>
          </a:xfrm>
        </p:spPr>
        <p:txBody>
          <a:bodyPr wrap="square" lIns="0" tIns="18000" rIns="0" bIns="18000" anchor="ctr" anchorCtr="0">
            <a:spAutoFit/>
          </a:bodyPr>
          <a:lstStyle/>
          <a:p>
            <a:pPr marL="0" indent="0">
              <a:buNone/>
            </a:pPr>
            <a:r>
              <a:rPr lang="en-US" sz="2000" dirty="0"/>
              <a:t>Powertrain layout in a Honda FCX fuel-cell vehicle. Note the use of a humidifier behind the fuel-cell stack to maintain moisture levels in the membrane electrode assemblies.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622" y="990600"/>
            <a:ext cx="5577840" cy="4313979"/>
          </a:xfrm>
          <a:prstGeom prst="rect">
            <a:avLst/>
          </a:prstGeom>
        </p:spPr>
      </p:pic>
    </p:spTree>
    <p:extLst>
      <p:ext uri="{BB962C8B-B14F-4D97-AF65-F5344CB8AC3E}">
        <p14:creationId xmlns:p14="http://schemas.microsoft.com/office/powerpoint/2010/main" val="33794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92.8 Large Radiator</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990600"/>
            <a:ext cx="3218564" cy="2621675"/>
          </a:xfrm>
        </p:spPr>
        <p:txBody>
          <a:bodyPr wrap="square" lIns="0" tIns="18000" rIns="0" bIns="18000" anchor="t" anchorCtr="0">
            <a:spAutoFit/>
          </a:bodyPr>
          <a:lstStyle/>
          <a:p>
            <a:pPr marL="0" indent="0">
              <a:buNone/>
            </a:pPr>
            <a:r>
              <a:rPr lang="en-US" sz="2400" dirty="0"/>
              <a:t>The Honda FCX uses one large radiator for cooling the fuel cell, and two smaller ones on either side for cooling drivetrain components.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764" y="990600"/>
            <a:ext cx="5031663" cy="5207975"/>
          </a:xfrm>
          <a:prstGeom prst="rect">
            <a:avLst/>
          </a:prstGeom>
        </p:spPr>
      </p:pic>
    </p:spTree>
    <p:extLst>
      <p:ext uri="{BB962C8B-B14F-4D97-AF65-F5344CB8AC3E}">
        <p14:creationId xmlns:p14="http://schemas.microsoft.com/office/powerpoint/2010/main" val="356631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92.9 Aux Heat Exchanger</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5160776"/>
            <a:ext cx="8250238" cy="1144347"/>
          </a:xfrm>
        </p:spPr>
        <p:txBody>
          <a:bodyPr wrap="square" lIns="0" tIns="18000" rIns="0" bIns="18000" anchor="ctr" anchorCtr="0">
            <a:spAutoFit/>
          </a:bodyPr>
          <a:lstStyle/>
          <a:p>
            <a:pPr marL="0" indent="0">
              <a:buNone/>
            </a:pPr>
            <a:r>
              <a:rPr lang="en-US" sz="2400" dirty="0"/>
              <a:t>Space is limited at the front of the Toyota </a:t>
            </a:r>
            <a:r>
              <a:rPr lang="en-US" sz="2400" spc="-300" dirty="0"/>
              <a:t>F C H </a:t>
            </a:r>
            <a:r>
              <a:rPr lang="en-US" sz="2400" dirty="0"/>
              <a:t>V engine compartment, so an auxiliary heat exchanger is located under the vehicle to help cool the fuel cell stack.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279" y="990600"/>
            <a:ext cx="4920057" cy="4032662"/>
          </a:xfrm>
          <a:prstGeom prst="rect">
            <a:avLst/>
          </a:prstGeom>
        </p:spPr>
      </p:pic>
    </p:spTree>
    <p:extLst>
      <p:ext uri="{BB962C8B-B14F-4D97-AF65-F5344CB8AC3E}">
        <p14:creationId xmlns:p14="http://schemas.microsoft.com/office/powerpoint/2010/main" val="315168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Vehicle Systems </a:t>
            </a:r>
            <a:r>
              <a:rPr lang="en-US" sz="2800" dirty="0">
                <a:latin typeface="+mj-lt"/>
              </a:rPr>
              <a:t>(2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2036899"/>
          </a:xfrm>
        </p:spPr>
        <p:txBody>
          <a:bodyPr wrap="square" lIns="0" tIns="18000" rIns="0" bIns="18000" anchor="ctr" anchorCtr="0">
            <a:spAutoFit/>
          </a:bodyPr>
          <a:lstStyle/>
          <a:p>
            <a:pPr marL="342900" indent="-342900"/>
            <a:r>
              <a:rPr lang="en-US" sz="2400" dirty="0"/>
              <a:t>Air Supply Pumps</a:t>
            </a:r>
          </a:p>
          <a:p>
            <a:pPr marL="829818" lvl="1" indent="-342900"/>
            <a:r>
              <a:rPr lang="en-US" sz="2400" dirty="0"/>
              <a:t>Air must be supplied to the fuel cell stack at the proper pressure and flow rate to enable proper performance. </a:t>
            </a:r>
          </a:p>
          <a:p>
            <a:pPr marL="829818" lvl="1" indent="-342900"/>
            <a:r>
              <a:rPr lang="en-US" sz="2400" dirty="0"/>
              <a:t>This pump is often driven by a high-voltage electric drive motor.</a:t>
            </a:r>
            <a:endParaRPr lang="en-US" sz="3600" dirty="0"/>
          </a:p>
        </p:txBody>
      </p:sp>
    </p:spTree>
    <p:extLst>
      <p:ext uri="{BB962C8B-B14F-4D97-AF65-F5344CB8AC3E}">
        <p14:creationId xmlns:p14="http://schemas.microsoft.com/office/powerpoint/2010/main" val="64311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Hybrid Vehicles</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994129"/>
            <a:ext cx="8250237" cy="3898947"/>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The fuel cell hybrid vehicle relies on both the fuel cell and an electrical storage device for motive power. </a:t>
            </a:r>
          </a:p>
          <a:p>
            <a:pPr marL="342900" indent="-342900"/>
            <a:r>
              <a:rPr lang="en-US" sz="2400" dirty="0"/>
              <a:t>Secondary Batteries</a:t>
            </a:r>
          </a:p>
          <a:p>
            <a:pPr marL="829818" lvl="1" indent="-342900"/>
            <a:r>
              <a:rPr lang="en-US" sz="2400" dirty="0"/>
              <a:t>In most </a:t>
            </a:r>
            <a:r>
              <a:rPr lang="en-US" sz="2400" spc="-300" dirty="0"/>
              <a:t>F C H </a:t>
            </a:r>
            <a:r>
              <a:rPr lang="en-US" sz="2400" dirty="0"/>
              <a:t>V designs, a high-voltage nickel-metal hydride (</a:t>
            </a:r>
            <a:r>
              <a:rPr lang="en-US" sz="2400" spc="-300" dirty="0"/>
              <a:t>N i M </a:t>
            </a:r>
            <a:r>
              <a:rPr lang="en-US" sz="2400" dirty="0"/>
              <a:t>H) battery pack is used as a secondary battery. </a:t>
            </a:r>
          </a:p>
          <a:p>
            <a:pPr marL="829818" lvl="1" indent="-342900"/>
            <a:r>
              <a:rPr lang="en-US" sz="2400" dirty="0"/>
              <a:t>This is most often located near the back of the vehicle, either under or behind the rear passenger seat.</a:t>
            </a:r>
            <a:endParaRPr lang="en-US" sz="3600" dirty="0"/>
          </a:p>
        </p:txBody>
      </p:sp>
    </p:spTree>
    <p:extLst>
      <p:ext uri="{BB962C8B-B14F-4D97-AF65-F5344CB8AC3E}">
        <p14:creationId xmlns:p14="http://schemas.microsoft.com/office/powerpoint/2010/main" val="331556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92.10 Secondary Battery</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74662" y="5053898"/>
            <a:ext cx="8250238" cy="1144347"/>
          </a:xfrm>
        </p:spPr>
        <p:txBody>
          <a:bodyPr wrap="square" lIns="0" tIns="18000" rIns="0" bIns="18000" anchor="ctr" anchorCtr="0">
            <a:spAutoFit/>
          </a:bodyPr>
          <a:lstStyle/>
          <a:p>
            <a:pPr marL="0" indent="0">
              <a:buNone/>
            </a:pPr>
            <a:r>
              <a:rPr lang="en-US" sz="2400" dirty="0"/>
              <a:t>Secondary battery in a fuel cell hybrid vehicle is made up of many individual cells connected in series, much like a fuel cell stack.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482" y="990600"/>
            <a:ext cx="5203652" cy="3790942"/>
          </a:xfrm>
          <a:prstGeom prst="rect">
            <a:avLst/>
          </a:prstGeom>
        </p:spPr>
      </p:pic>
    </p:spTree>
    <p:extLst>
      <p:ext uri="{BB962C8B-B14F-4D97-AF65-F5344CB8AC3E}">
        <p14:creationId xmlns:p14="http://schemas.microsoft.com/office/powerpoint/2010/main" val="201612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Question 1: ?</a:t>
            </a:r>
            <a:endParaRPr lang="en-US" sz="2800" dirty="0"/>
          </a:p>
        </p:txBody>
      </p:sp>
      <p:sp>
        <p:nvSpPr>
          <p:cNvPr id="4" name="Content Placeholder 3"/>
          <p:cNvSpPr>
            <a:spLocks noGrp="1"/>
          </p:cNvSpPr>
          <p:nvPr>
            <p:ph idx="4294967295"/>
          </p:nvPr>
        </p:nvSpPr>
        <p:spPr>
          <a:xfrm>
            <a:off x="457200" y="917675"/>
            <a:ext cx="8229600" cy="453925"/>
          </a:xfrm>
          <a:prstGeom prst="rect">
            <a:avLst/>
          </a:prstGeom>
        </p:spPr>
        <p:txBody>
          <a:bodyPr>
            <a:noAutofit/>
          </a:bodyPr>
          <a:lstStyle/>
          <a:p>
            <a:pPr marL="0" indent="0">
              <a:buNone/>
            </a:pPr>
            <a:r>
              <a:rPr lang="en-US" sz="2400" dirty="0"/>
              <a:t>What are the advantages of a fuel cell?</a:t>
            </a:r>
          </a:p>
        </p:txBody>
      </p:sp>
    </p:spTree>
    <p:extLst>
      <p:ext uri="{BB962C8B-B14F-4D97-AF65-F5344CB8AC3E}">
        <p14:creationId xmlns:p14="http://schemas.microsoft.com/office/powerpoint/2010/main" val="429326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Answer 1</a:t>
            </a:r>
            <a:endParaRPr lang="en-US" sz="2800" dirty="0"/>
          </a:p>
        </p:txBody>
      </p:sp>
      <p:sp>
        <p:nvSpPr>
          <p:cNvPr id="4" name="Content Placeholder 3"/>
          <p:cNvSpPr>
            <a:spLocks noGrp="1"/>
          </p:cNvSpPr>
          <p:nvPr>
            <p:ph idx="4294967295"/>
          </p:nvPr>
        </p:nvSpPr>
        <p:spPr>
          <a:xfrm>
            <a:off x="457200" y="917675"/>
            <a:ext cx="8229600" cy="2349400"/>
          </a:xfrm>
          <a:prstGeom prst="rect">
            <a:avLst/>
          </a:prstGeom>
        </p:spPr>
        <p:txBody>
          <a:bodyPr>
            <a:noAutofit/>
          </a:bodyPr>
          <a:lstStyle/>
          <a:p>
            <a:pPr marL="0" indent="0">
              <a:buNone/>
            </a:pPr>
            <a:r>
              <a:rPr lang="en-US" sz="2400" dirty="0"/>
              <a:t>The only emissions are water vapor and heat.</a:t>
            </a:r>
          </a:p>
          <a:p>
            <a:pPr marL="0" indent="0">
              <a:buNone/>
            </a:pPr>
            <a:r>
              <a:rPr lang="en-US" sz="2400" dirty="0"/>
              <a:t>More energy-efficient than a typical internal combustion engine (</a:t>
            </a:r>
            <a:r>
              <a:rPr lang="en-US" sz="2400" spc="-300" dirty="0"/>
              <a:t>I C </a:t>
            </a:r>
            <a:r>
              <a:rPr lang="en-US" sz="2400" dirty="0"/>
              <a:t>E).</a:t>
            </a:r>
          </a:p>
          <a:p>
            <a:pPr marL="0" indent="0">
              <a:buNone/>
            </a:pPr>
            <a:r>
              <a:rPr lang="en-US" sz="2400" dirty="0"/>
              <a:t>Fuel cells have very few moving parts and have the potential to be very reliable.</a:t>
            </a:r>
          </a:p>
        </p:txBody>
      </p:sp>
    </p:spTree>
    <p:extLst>
      <p:ext uri="{BB962C8B-B14F-4D97-AF65-F5344CB8AC3E}">
        <p14:creationId xmlns:p14="http://schemas.microsoft.com/office/powerpoint/2010/main" val="62770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Hydrogen Storage </a:t>
            </a:r>
            <a:r>
              <a:rPr lang="en-US" sz="2800" dirty="0">
                <a:latin typeface="+mj-lt"/>
              </a:rPr>
              <a:t>(1 of 3)</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2775563"/>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One of the issues with fuel cell hybrid vehicles is how to store sufficient hydrogen onboard to allow for reasonable vehicle range. </a:t>
            </a:r>
          </a:p>
          <a:p>
            <a:pPr marL="829818" lvl="1" indent="-342900"/>
            <a:r>
              <a:rPr lang="en-US" sz="2400" dirty="0"/>
              <a:t>Hydrogen has very high energy content on a pound-for-pound basis, but its energy density is less than that of conventional liquid fuels.</a:t>
            </a:r>
            <a:endParaRPr lang="en-US" sz="3600" dirty="0"/>
          </a:p>
        </p:txBody>
      </p:sp>
    </p:spTree>
    <p:extLst>
      <p:ext uri="{BB962C8B-B14F-4D97-AF65-F5344CB8AC3E}">
        <p14:creationId xmlns:p14="http://schemas.microsoft.com/office/powerpoint/2010/main" val="38997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646331"/>
          </a:xfrm>
        </p:spPr>
        <p:txBody>
          <a:bodyPr wrap="square" lIns="0" tIns="45720" rIns="0" bIns="45720" anchor="t" anchorCtr="0">
            <a:spAutoFit/>
          </a:bodyPr>
          <a:lstStyle/>
          <a:p>
            <a:r>
              <a:rPr lang="en-US" sz="3600" dirty="0">
                <a:latin typeface="+mj-lt"/>
              </a:rPr>
              <a:t>Fuel Cell Technology </a:t>
            </a:r>
            <a:r>
              <a:rPr lang="en-US" sz="2800" dirty="0">
                <a:latin typeface="+mj-lt"/>
              </a:rPr>
              <a:t>(1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156165"/>
            <a:ext cx="8250237" cy="4016484"/>
          </a:xfrm>
        </p:spPr>
        <p:txBody>
          <a:bodyPr wrap="square" lIns="0" tIns="45720" rIns="0" bIns="45720" anchor="t" anchorCtr="0">
            <a:spAutoFit/>
          </a:bodyPr>
          <a:lstStyle/>
          <a:p>
            <a:pPr marL="342900" indent="-342900"/>
            <a:r>
              <a:rPr lang="en-US" sz="2400" dirty="0"/>
              <a:t>Background</a:t>
            </a:r>
          </a:p>
          <a:p>
            <a:pPr marL="829818" lvl="1" indent="-342900"/>
            <a:r>
              <a:rPr lang="en-US" sz="2400" dirty="0"/>
              <a:t>A fuel cell is an electrochemical device in which the chemical energy of hydrogen and oxygen is converted into electrical energy. </a:t>
            </a:r>
          </a:p>
          <a:p>
            <a:pPr marL="829818" lvl="1" indent="-342900"/>
            <a:r>
              <a:rPr lang="en-US" sz="2400" dirty="0"/>
              <a:t>In the 1950s, national Aeronautics and Space Administration (</a:t>
            </a:r>
            <a:r>
              <a:rPr lang="en-US" sz="2400" spc="-300" dirty="0"/>
              <a:t>N A S </a:t>
            </a:r>
            <a:r>
              <a:rPr lang="en-US" sz="2400" dirty="0"/>
              <a:t>A) put this principle to work in building devices for powering space exploration vehicles. </a:t>
            </a:r>
          </a:p>
          <a:p>
            <a:pPr marL="829818" lvl="1" indent="-342900"/>
            <a:r>
              <a:rPr lang="en-US" sz="2400" dirty="0"/>
              <a:t>Fuel cells are being developed to power homes and vehicles while producing low or zero emissions.</a:t>
            </a:r>
            <a:endParaRPr lang="en-US" sz="3600" dirty="0"/>
          </a:p>
        </p:txBody>
      </p:sp>
    </p:spTree>
    <p:extLst>
      <p:ext uri="{BB962C8B-B14F-4D97-AF65-F5344CB8AC3E}">
        <p14:creationId xmlns:p14="http://schemas.microsoft.com/office/powerpoint/2010/main" val="74579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62524"/>
            <a:ext cx="8229600" cy="590349"/>
          </a:xfrm>
        </p:spPr>
        <p:txBody>
          <a:bodyPr wrap="square" lIns="0" tIns="18000" rIns="0" bIns="18000" anchor="ctr" anchorCtr="0">
            <a:spAutoFit/>
          </a:bodyPr>
          <a:lstStyle/>
          <a:p>
            <a:r>
              <a:rPr lang="en-US" sz="3600" dirty="0">
                <a:latin typeface="+mj-lt"/>
              </a:rPr>
              <a:t>Hydrogen Storage </a:t>
            </a:r>
            <a:r>
              <a:rPr lang="en-US" sz="2800" dirty="0">
                <a:latin typeface="+mj-lt"/>
              </a:rPr>
              <a:t>(2 of 3)</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994672"/>
            <a:ext cx="8229600" cy="4599139"/>
          </a:xfrm>
        </p:spPr>
        <p:txBody>
          <a:bodyPr wrap="square" lIns="0" tIns="18000" rIns="0" bIns="18000" anchor="t" anchorCtr="0">
            <a:spAutoFit/>
          </a:bodyPr>
          <a:lstStyle/>
          <a:p>
            <a:pPr marL="342900" indent="-342900"/>
            <a:r>
              <a:rPr lang="en-US" sz="2400" dirty="0"/>
              <a:t>High-Pressure Compressed Gas</a:t>
            </a:r>
          </a:p>
          <a:p>
            <a:pPr marL="829818" lvl="1" indent="-342900"/>
            <a:r>
              <a:rPr lang="en-US" sz="2400" dirty="0"/>
              <a:t>Most current fuel cell hybrid vehicles use compressed hydrogen that is stored in tanks as a high-pressure gas. </a:t>
            </a:r>
          </a:p>
          <a:p>
            <a:pPr marL="829818" lvl="1" indent="-342900"/>
            <a:r>
              <a:rPr lang="en-US" sz="2400" dirty="0"/>
              <a:t>Multiple small storage tanks are often used rather than one large tank. </a:t>
            </a:r>
          </a:p>
          <a:p>
            <a:pPr marL="342900" indent="-342900"/>
            <a:r>
              <a:rPr lang="en-US" sz="2400" dirty="0"/>
              <a:t>Liquid Hydrogen</a:t>
            </a:r>
          </a:p>
          <a:p>
            <a:pPr marL="829818" lvl="1" indent="-342900"/>
            <a:r>
              <a:rPr lang="en-US" sz="2400" dirty="0"/>
              <a:t>Hydrogen can be liquefied in an effort to increase its energy density, but this requires that it be stored in cryogenic tanks at -423°F (-253°C)</a:t>
            </a:r>
          </a:p>
          <a:p>
            <a:pPr marL="829818" lvl="1" indent="-342900"/>
            <a:endParaRPr lang="en-US" sz="2400" dirty="0"/>
          </a:p>
        </p:txBody>
      </p:sp>
    </p:spTree>
    <p:extLst>
      <p:ext uri="{BB962C8B-B14F-4D97-AF65-F5344CB8AC3E}">
        <p14:creationId xmlns:p14="http://schemas.microsoft.com/office/powerpoint/2010/main" val="172148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92.11 H Storage Tank</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1" y="990600"/>
            <a:ext cx="3509158" cy="2621675"/>
          </a:xfrm>
        </p:spPr>
        <p:txBody>
          <a:bodyPr wrap="square" lIns="0" tIns="18000" rIns="0" bIns="18000" anchor="t" anchorCtr="0">
            <a:spAutoFit/>
          </a:bodyPr>
          <a:lstStyle/>
          <a:p>
            <a:pPr marL="0" indent="0">
              <a:buNone/>
            </a:pPr>
            <a:r>
              <a:rPr lang="en-US" sz="2400" dirty="0"/>
              <a:t>A photo showing the hydrogen storage tanks underneath a Toyota Mirai fuel cell vehicle. This vehicle uses two carbon-fiber-reinforced fuel tanks.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423" y="990600"/>
            <a:ext cx="4355477" cy="5242956"/>
          </a:xfrm>
          <a:prstGeom prst="rect">
            <a:avLst/>
          </a:prstGeom>
        </p:spPr>
      </p:pic>
    </p:spTree>
    <p:extLst>
      <p:ext uri="{BB962C8B-B14F-4D97-AF65-F5344CB8AC3E}">
        <p14:creationId xmlns:p14="http://schemas.microsoft.com/office/powerpoint/2010/main" val="149363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92.12 Storage Tank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74662" y="990600"/>
            <a:ext cx="2933556" cy="2621675"/>
          </a:xfrm>
        </p:spPr>
        <p:txBody>
          <a:bodyPr wrap="square" lIns="0" tIns="18000" rIns="0" bIns="18000" anchor="ctr" anchorCtr="0">
            <a:spAutoFit/>
          </a:bodyPr>
          <a:lstStyle/>
          <a:p>
            <a:pPr marL="0" indent="0">
              <a:buNone/>
            </a:pPr>
            <a:r>
              <a:rPr lang="en-US" sz="2400" dirty="0"/>
              <a:t>The Toyota </a:t>
            </a:r>
            <a:r>
              <a:rPr lang="en-US" sz="2400" spc="-300" dirty="0"/>
              <a:t>F C H </a:t>
            </a:r>
            <a:r>
              <a:rPr lang="en-US" sz="2400" dirty="0"/>
              <a:t>V uses high-pressure storage tanks that are rated at 350 bar. This is the equivalent of 5,000 pounds per square inch.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475" y="1080653"/>
            <a:ext cx="5037963" cy="4661633"/>
          </a:xfrm>
          <a:prstGeom prst="rect">
            <a:avLst/>
          </a:prstGeom>
        </p:spPr>
      </p:pic>
    </p:spTree>
    <p:extLst>
      <p:ext uri="{BB962C8B-B14F-4D97-AF65-F5344CB8AC3E}">
        <p14:creationId xmlns:p14="http://schemas.microsoft.com/office/powerpoint/2010/main" val="316103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92.13 High Pressure Fitting</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621887" y="5345442"/>
            <a:ext cx="7920841" cy="775015"/>
          </a:xfrm>
        </p:spPr>
        <p:txBody>
          <a:bodyPr wrap="square" lIns="0" tIns="18000" rIns="0" bIns="18000" anchor="ctr" anchorCtr="0">
            <a:spAutoFit/>
          </a:bodyPr>
          <a:lstStyle/>
          <a:p>
            <a:pPr marL="0" indent="0">
              <a:buNone/>
            </a:pPr>
            <a:r>
              <a:rPr lang="en-US" sz="2400" dirty="0"/>
              <a:t>High-pressure fitting used to refuel a fuel cell hybrid vehicle.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40" y="990600"/>
            <a:ext cx="5157336" cy="4227144"/>
          </a:xfrm>
          <a:prstGeom prst="rect">
            <a:avLst/>
          </a:prstGeom>
        </p:spPr>
      </p:pic>
    </p:spTree>
    <p:extLst>
      <p:ext uri="{BB962C8B-B14F-4D97-AF65-F5344CB8AC3E}">
        <p14:creationId xmlns:p14="http://schemas.microsoft.com/office/powerpoint/2010/main" val="190195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92.14 Tank Replacement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29911"/>
            <a:ext cx="4484688"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pPr marL="101600" indent="0">
              <a:buNone/>
            </a:pPr>
            <a:r>
              <a:rPr lang="en-US" sz="2400" dirty="0"/>
              <a:t>Note that high-pressure hydrogen storage tanks must be replaced in 2031.</a:t>
            </a:r>
          </a:p>
        </p:txBody>
      </p:sp>
    </p:spTree>
    <p:extLst>
      <p:ext uri="{BB962C8B-B14F-4D97-AF65-F5344CB8AC3E}">
        <p14:creationId xmlns:p14="http://schemas.microsoft.com/office/powerpoint/2010/main" val="98387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92.15 Refueling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1233466" y="5627065"/>
            <a:ext cx="6697683" cy="405683"/>
          </a:xfrm>
        </p:spPr>
        <p:txBody>
          <a:bodyPr wrap="square" lIns="0" tIns="18000" rIns="0" bIns="18000" anchor="ctr" anchorCtr="0">
            <a:spAutoFit/>
          </a:bodyPr>
          <a:lstStyle/>
          <a:p>
            <a:pPr marL="0" indent="0">
              <a:buNone/>
            </a:pPr>
            <a:r>
              <a:rPr lang="en-US" sz="2400" dirty="0"/>
              <a:t>Refueling a vehicle with liquid hydrogen.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028" y="990600"/>
            <a:ext cx="5426560" cy="4235364"/>
          </a:xfrm>
          <a:prstGeom prst="rect">
            <a:avLst/>
          </a:prstGeom>
        </p:spPr>
      </p:pic>
    </p:spTree>
    <p:extLst>
      <p:ext uri="{BB962C8B-B14F-4D97-AF65-F5344CB8AC3E}">
        <p14:creationId xmlns:p14="http://schemas.microsoft.com/office/powerpoint/2010/main" val="22723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Hydrogen Storage </a:t>
            </a:r>
            <a:r>
              <a:rPr lang="en-US" sz="2800" dirty="0">
                <a:latin typeface="+mj-lt"/>
              </a:rPr>
              <a:t>(3 of 3)</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126"/>
            <a:ext cx="8250237" cy="1590623"/>
          </a:xfrm>
        </p:spPr>
        <p:txBody>
          <a:bodyPr wrap="square" lIns="0" tIns="18000" rIns="0" bIns="18000" anchor="ctr" anchorCtr="0">
            <a:spAutoFit/>
          </a:bodyPr>
          <a:lstStyle/>
          <a:p>
            <a:pPr marL="342900" indent="-342900"/>
            <a:r>
              <a:rPr lang="en-US" sz="2400" dirty="0"/>
              <a:t>Solid Storage of Hydrogen</a:t>
            </a:r>
          </a:p>
          <a:p>
            <a:pPr marL="829818" lvl="1" indent="-342900"/>
            <a:r>
              <a:rPr lang="en-US" sz="2400" dirty="0"/>
              <a:t>One method discovered to store hydrogen in solid form is as a metal hydride, similar to how a </a:t>
            </a:r>
            <a:r>
              <a:rPr lang="en-US" sz="2400" spc="-300" dirty="0"/>
              <a:t>N i M </a:t>
            </a:r>
            <a:r>
              <a:rPr lang="en-US" sz="2400" dirty="0"/>
              <a:t>H battery works.</a:t>
            </a:r>
            <a:endParaRPr lang="en-US" sz="3600" dirty="0"/>
          </a:p>
        </p:txBody>
      </p:sp>
    </p:spTree>
    <p:extLst>
      <p:ext uri="{BB962C8B-B14F-4D97-AF65-F5344CB8AC3E}">
        <p14:creationId xmlns:p14="http://schemas.microsoft.com/office/powerpoint/2010/main" val="155230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52450"/>
          </a:xfrm>
        </p:spPr>
        <p:txBody>
          <a:bodyPr>
            <a:noAutofit/>
          </a:bodyPr>
          <a:lstStyle/>
          <a:p>
            <a:r>
              <a:rPr lang="en-US" dirty="0"/>
              <a:t>Question 2: ?</a:t>
            </a:r>
            <a:endParaRPr lang="en-US" sz="2800" dirty="0"/>
          </a:p>
        </p:txBody>
      </p:sp>
      <p:sp>
        <p:nvSpPr>
          <p:cNvPr id="4" name="Content Placeholder 3"/>
          <p:cNvSpPr>
            <a:spLocks noGrp="1"/>
          </p:cNvSpPr>
          <p:nvPr>
            <p:ph idx="4294967295"/>
          </p:nvPr>
        </p:nvSpPr>
        <p:spPr>
          <a:xfrm>
            <a:off x="457200" y="914401"/>
            <a:ext cx="8229600" cy="457199"/>
          </a:xfrm>
          <a:prstGeom prst="rect">
            <a:avLst/>
          </a:prstGeom>
        </p:spPr>
        <p:txBody>
          <a:bodyPr>
            <a:noAutofit/>
          </a:bodyPr>
          <a:lstStyle/>
          <a:p>
            <a:pPr marL="0" indent="0">
              <a:buNone/>
            </a:pPr>
            <a:r>
              <a:rPr lang="en-US" sz="2400" dirty="0"/>
              <a:t>What are the three ways to store hydrogen?</a:t>
            </a:r>
          </a:p>
        </p:txBody>
      </p:sp>
    </p:spTree>
    <p:extLst>
      <p:ext uri="{BB962C8B-B14F-4D97-AF65-F5344CB8AC3E}">
        <p14:creationId xmlns:p14="http://schemas.microsoft.com/office/powerpoint/2010/main" val="133872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52450"/>
          </a:xfrm>
        </p:spPr>
        <p:txBody>
          <a:bodyPr>
            <a:noAutofit/>
          </a:bodyPr>
          <a:lstStyle/>
          <a:p>
            <a:r>
              <a:rPr lang="en-US" dirty="0"/>
              <a:t>Answer 2</a:t>
            </a:r>
            <a:endParaRPr lang="en-US" sz="2800" dirty="0"/>
          </a:p>
        </p:txBody>
      </p:sp>
      <p:sp>
        <p:nvSpPr>
          <p:cNvPr id="4" name="Content Placeholder 3"/>
          <p:cNvSpPr>
            <a:spLocks noGrp="1"/>
          </p:cNvSpPr>
          <p:nvPr>
            <p:ph idx="4294967295"/>
          </p:nvPr>
        </p:nvSpPr>
        <p:spPr>
          <a:xfrm>
            <a:off x="457200" y="914401"/>
            <a:ext cx="8229600" cy="457199"/>
          </a:xfrm>
          <a:prstGeom prst="rect">
            <a:avLst/>
          </a:prstGeom>
        </p:spPr>
        <p:txBody>
          <a:bodyPr>
            <a:noAutofit/>
          </a:bodyPr>
          <a:lstStyle/>
          <a:p>
            <a:pPr marL="0" indent="0">
              <a:buNone/>
            </a:pPr>
            <a:r>
              <a:rPr lang="en-US" sz="2400" dirty="0"/>
              <a:t>High-pressure gas, liquid, and solid.</a:t>
            </a:r>
          </a:p>
        </p:txBody>
      </p:sp>
    </p:spTree>
    <p:extLst>
      <p:ext uri="{BB962C8B-B14F-4D97-AF65-F5344CB8AC3E}">
        <p14:creationId xmlns:p14="http://schemas.microsoft.com/office/powerpoint/2010/main" val="2599041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Ultracapacitors</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990832"/>
            <a:ext cx="8250237" cy="4091308"/>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An alternative to storing electrical energy in batteries is to use ultracapacitors. </a:t>
            </a:r>
          </a:p>
          <a:p>
            <a:pPr marL="342900" indent="-342900"/>
            <a:r>
              <a:rPr lang="en-US" sz="2400" dirty="0"/>
              <a:t>Parts and Operation</a:t>
            </a:r>
          </a:p>
          <a:p>
            <a:pPr marL="829818" lvl="1" indent="-342900"/>
            <a:r>
              <a:rPr lang="en-US" sz="2400" dirty="0"/>
              <a:t>Ultracapacitor cells are based on double-layer technology, in which two activated carbon electrodes are immersed in an organic electrolyte. </a:t>
            </a:r>
          </a:p>
          <a:p>
            <a:pPr marL="342900" indent="-342900"/>
            <a:r>
              <a:rPr lang="en-US" sz="2400" dirty="0"/>
              <a:t>Advantages: Page 1069</a:t>
            </a:r>
          </a:p>
          <a:p>
            <a:pPr marL="342900" indent="-342900"/>
            <a:r>
              <a:rPr lang="en-US" sz="2400" dirty="0"/>
              <a:t>Disadvantages: Page 1069</a:t>
            </a:r>
            <a:endParaRPr lang="en-US" sz="3600" dirty="0"/>
          </a:p>
        </p:txBody>
      </p:sp>
    </p:spTree>
    <p:extLst>
      <p:ext uri="{BB962C8B-B14F-4D97-AF65-F5344CB8AC3E}">
        <p14:creationId xmlns:p14="http://schemas.microsoft.com/office/powerpoint/2010/main" val="359140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 Fuel Cell Vehicle</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5435382"/>
            <a:ext cx="8250238" cy="775015"/>
          </a:xfrm>
        </p:spPr>
        <p:txBody>
          <a:bodyPr wrap="square" lIns="0" tIns="18000" rIns="0" bIns="18000" anchor="ctr" anchorCtr="0">
            <a:spAutoFit/>
          </a:bodyPr>
          <a:lstStyle/>
          <a:p>
            <a:pPr marL="0" indent="0">
              <a:buNone/>
            </a:pPr>
            <a:r>
              <a:rPr lang="en-US" sz="2400" dirty="0"/>
              <a:t>A fuel cell vehicle uses a fuel cell and a high-voltage battery to provide electrical power to the electric drive motor.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88" y="1008918"/>
            <a:ext cx="6492240" cy="4292232"/>
          </a:xfrm>
          <a:prstGeom prst="rect">
            <a:avLst/>
          </a:prstGeom>
        </p:spPr>
      </p:pic>
    </p:spTree>
    <p:extLst>
      <p:ext uri="{BB962C8B-B14F-4D97-AF65-F5344CB8AC3E}">
        <p14:creationId xmlns:p14="http://schemas.microsoft.com/office/powerpoint/2010/main" val="3051531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92.16 Ultracapacitor Module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74662" y="5215980"/>
            <a:ext cx="8250238" cy="775015"/>
          </a:xfrm>
        </p:spPr>
        <p:txBody>
          <a:bodyPr wrap="square" lIns="0" tIns="18000" rIns="0" bIns="18000" anchor="ctr" anchorCtr="0">
            <a:spAutoFit/>
          </a:bodyPr>
          <a:lstStyle/>
          <a:p>
            <a:pPr marL="0" indent="0">
              <a:buNone/>
            </a:pPr>
            <a:r>
              <a:rPr lang="en-US" sz="2400" dirty="0"/>
              <a:t>Honda ultracapacitor module and construction of the individual cells.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48" y="990600"/>
            <a:ext cx="7584677" cy="3866408"/>
          </a:xfrm>
          <a:prstGeom prst="rect">
            <a:avLst/>
          </a:prstGeom>
        </p:spPr>
      </p:pic>
    </p:spTree>
    <p:extLst>
      <p:ext uri="{BB962C8B-B14F-4D97-AF65-F5344CB8AC3E}">
        <p14:creationId xmlns:p14="http://schemas.microsoft.com/office/powerpoint/2010/main" val="4054083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92.17 Ultracapacitor Battery</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1009972"/>
            <a:ext cx="2677886" cy="3360338"/>
          </a:xfrm>
        </p:spPr>
        <p:txBody>
          <a:bodyPr wrap="square" lIns="0" tIns="18000" rIns="0" bIns="18000" anchor="ctr" anchorCtr="0">
            <a:spAutoFit/>
          </a:bodyPr>
          <a:lstStyle/>
          <a:p>
            <a:pPr marL="0" indent="0">
              <a:buNone/>
            </a:pPr>
            <a:r>
              <a:rPr lang="en-US" sz="2400" dirty="0"/>
              <a:t>An ultracapacitor can be used in place of a high-voltage battery in a hybrid electric vehicle. This example is from the Honda </a:t>
            </a:r>
            <a:r>
              <a:rPr lang="en-US" sz="2400" spc="-300" dirty="0"/>
              <a:t>F C </a:t>
            </a:r>
            <a:r>
              <a:rPr lang="en-US" sz="2400" dirty="0"/>
              <a:t>X fuel cell hybrid vehicle.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308" y="1009972"/>
            <a:ext cx="5221130" cy="4079174"/>
          </a:xfrm>
          <a:prstGeom prst="rect">
            <a:avLst/>
          </a:prstGeom>
        </p:spPr>
      </p:pic>
    </p:spTree>
    <p:extLst>
      <p:ext uri="{BB962C8B-B14F-4D97-AF65-F5344CB8AC3E}">
        <p14:creationId xmlns:p14="http://schemas.microsoft.com/office/powerpoint/2010/main" val="1946816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spc="-500" dirty="0">
                <a:latin typeface="+mj-lt"/>
              </a:rPr>
              <a:t>H C C </a:t>
            </a:r>
            <a:r>
              <a:rPr lang="en-US" sz="3600" dirty="0">
                <a:latin typeface="+mj-lt"/>
              </a:rPr>
              <a:t>I</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990600"/>
            <a:ext cx="8053755" cy="4306751"/>
          </a:xfrm>
        </p:spPr>
        <p:txBody>
          <a:bodyPr wrap="square" lIns="0" tIns="18000" rIns="0" bIns="18000" anchor="ctr" anchorCtr="0">
            <a:spAutoFit/>
          </a:bodyPr>
          <a:lstStyle/>
          <a:p>
            <a:pPr marL="342900" indent="-342900"/>
            <a:r>
              <a:rPr lang="en-US" sz="2400" dirty="0"/>
              <a:t>Terminology</a:t>
            </a:r>
          </a:p>
          <a:p>
            <a:pPr marL="829818" lvl="1" indent="-342900"/>
            <a:r>
              <a:rPr lang="en-US" sz="2400" dirty="0"/>
              <a:t>Homogeneous Charge Compression Ignition (</a:t>
            </a:r>
            <a:r>
              <a:rPr lang="en-US" sz="2400" spc="-300" dirty="0"/>
              <a:t>H C C </a:t>
            </a:r>
            <a:r>
              <a:rPr lang="en-US" sz="2400" dirty="0"/>
              <a:t>I) </a:t>
            </a:r>
          </a:p>
          <a:p>
            <a:pPr marL="1229868" lvl="2" indent="-342900"/>
            <a:r>
              <a:rPr lang="en-US" sz="2400" dirty="0"/>
              <a:t>Is a combustion process. </a:t>
            </a:r>
          </a:p>
          <a:p>
            <a:pPr marL="829818" lvl="1" indent="-342900"/>
            <a:r>
              <a:rPr lang="en-US" sz="2400" spc="-300" dirty="0"/>
              <a:t>H C C </a:t>
            </a:r>
            <a:r>
              <a:rPr lang="en-US" sz="2400" dirty="0"/>
              <a:t>I is the combustion of a very lean gasoline air–fuel mixture without the use of a spark ignition. </a:t>
            </a:r>
          </a:p>
          <a:p>
            <a:pPr marL="342900" indent="-342900"/>
            <a:r>
              <a:rPr lang="en-US" sz="2400" dirty="0"/>
              <a:t>Future of </a:t>
            </a:r>
            <a:r>
              <a:rPr lang="en-US" sz="2400" spc="-300" dirty="0"/>
              <a:t>H C C </a:t>
            </a:r>
            <a:r>
              <a:rPr lang="en-US" sz="2400" dirty="0"/>
              <a:t>I</a:t>
            </a:r>
          </a:p>
          <a:p>
            <a:pPr marL="829818" lvl="1" indent="-342900"/>
            <a:r>
              <a:rPr lang="en-US" sz="2400" dirty="0"/>
              <a:t>Engineers need to improve transition in and out of </a:t>
            </a:r>
            <a:r>
              <a:rPr lang="en-US" sz="2400" spc="-300" dirty="0"/>
              <a:t>H C C </a:t>
            </a:r>
            <a:r>
              <a:rPr lang="en-US" sz="2400" dirty="0"/>
              <a:t>I mode. </a:t>
            </a:r>
          </a:p>
          <a:p>
            <a:pPr marL="829818" lvl="1" indent="-342900"/>
            <a:r>
              <a:rPr lang="en-US" sz="2400" dirty="0"/>
              <a:t>Work is also being done on piston and combustion chamber shape to reduce combustion noise.</a:t>
            </a:r>
          </a:p>
        </p:txBody>
      </p:sp>
    </p:spTree>
    <p:extLst>
      <p:ext uri="{BB962C8B-B14F-4D97-AF65-F5344CB8AC3E}">
        <p14:creationId xmlns:p14="http://schemas.microsoft.com/office/powerpoint/2010/main" val="1100968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92.18 HCCI Emissions</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4709480"/>
            <a:ext cx="8250238" cy="1267458"/>
          </a:xfrm>
        </p:spPr>
        <p:txBody>
          <a:bodyPr wrap="square" lIns="0" tIns="18000" rIns="0" bIns="18000" anchor="ctr" anchorCtr="0">
            <a:spAutoFit/>
          </a:bodyPr>
          <a:lstStyle/>
          <a:p>
            <a:pPr marL="0" indent="0">
              <a:buNone/>
            </a:pPr>
            <a:r>
              <a:rPr lang="en-US" sz="2000" dirty="0">
                <a:latin typeface="+mn-lt"/>
              </a:rPr>
              <a:t>Both diesel and conventional gasoline engines create exhaust emissions due to high peak temperatures created in the combustion chamber. The lower combustion temperatures during </a:t>
            </a:r>
            <a:r>
              <a:rPr lang="en-US" sz="2000" spc="-300" dirty="0">
                <a:latin typeface="+mn-lt"/>
              </a:rPr>
              <a:t>H C C </a:t>
            </a:r>
            <a:r>
              <a:rPr lang="en-US" sz="2000" dirty="0">
                <a:latin typeface="+mn-lt"/>
              </a:rPr>
              <a:t>I operation result in high efficiency with reduced emissions.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7" y="990600"/>
            <a:ext cx="5735782" cy="3556857"/>
          </a:xfrm>
          <a:prstGeom prst="rect">
            <a:avLst/>
          </a:prstGeom>
        </p:spPr>
      </p:pic>
    </p:spTree>
    <p:extLst>
      <p:ext uri="{BB962C8B-B14F-4D97-AF65-F5344CB8AC3E}">
        <p14:creationId xmlns:p14="http://schemas.microsoft.com/office/powerpoint/2010/main" val="374843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Hybrid and Fuel Cell Vehicles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(L3) Light Duty Hybrid Electric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(L3) Light Duty Hybrid Electric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22860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95244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Fuel Cell Vehicle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Fuel_Cell_Vehicle">
            <a:hlinkClick r:id="" action="ppaction://media"/>
            <a:extLst>
              <a:ext uri="{FF2B5EF4-FFF2-40B4-BE49-F238E27FC236}">
                <a16:creationId xmlns:a16="http://schemas.microsoft.com/office/drawing/2014/main" id="{6F7A7229-00C0-F588-2D05-88B7C056D19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994" y="1191444"/>
            <a:ext cx="8984012" cy="5053507"/>
          </a:xfrm>
          <a:prstGeom prst="rect">
            <a:avLst/>
          </a:prstGeom>
        </p:spPr>
      </p:pic>
    </p:spTree>
    <p:extLst>
      <p:ext uri="{BB962C8B-B14F-4D97-AF65-F5344CB8AC3E}">
        <p14:creationId xmlns:p14="http://schemas.microsoft.com/office/powerpoint/2010/main" val="29276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713460"/>
          </a:xfrm>
        </p:spPr>
        <p:txBody>
          <a:bodyPr wrap="square" lIns="0" tIns="18000" rIns="0" bIns="18000" anchor="t" anchorCtr="0">
            <a:spAutoFit/>
          </a:bodyPr>
          <a:lstStyle/>
          <a:p>
            <a:r>
              <a:rPr lang="en-US" sz="4400" dirty="0">
                <a:latin typeface="+mn-lt"/>
              </a:rPr>
              <a:t>Fuel Cell Technology </a:t>
            </a:r>
            <a:r>
              <a:rPr lang="en-US" sz="3600" dirty="0">
                <a:latin typeface="+mn-lt"/>
              </a:rPr>
              <a:t>(2 of 7)</a:t>
            </a:r>
            <a:endParaRPr lang="en-IN" sz="4400" dirty="0">
              <a:latin typeface="+mn-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196533"/>
            <a:ext cx="8250237" cy="2406231"/>
          </a:xfrm>
        </p:spPr>
        <p:txBody>
          <a:bodyPr wrap="square" lIns="0" tIns="18000" rIns="0" bIns="18000" anchor="t" anchorCtr="0">
            <a:spAutoFit/>
          </a:bodyPr>
          <a:lstStyle/>
          <a:p>
            <a:pPr marL="342900" indent="-342900"/>
            <a:r>
              <a:rPr lang="en-US" sz="2400" dirty="0"/>
              <a:t>Parts and Operation</a:t>
            </a:r>
          </a:p>
          <a:p>
            <a:pPr marL="829818" lvl="1" indent="-342900"/>
            <a:r>
              <a:rPr lang="en-US" sz="2400" dirty="0"/>
              <a:t>Chemical reaction in a fuel cell is the opposite of electrolysis. </a:t>
            </a:r>
          </a:p>
          <a:p>
            <a:pPr marL="829818" lvl="1" indent="-342900"/>
            <a:r>
              <a:rPr lang="en-US" sz="2400" dirty="0"/>
              <a:t>Energy is required to bring about electrolysis and this same energy can be retrieved by allowing hydrogen and oxygen to reunite in a fuel cell.</a:t>
            </a:r>
            <a:endParaRPr lang="en-US" sz="3600" dirty="0"/>
          </a:p>
        </p:txBody>
      </p:sp>
    </p:spTree>
    <p:extLst>
      <p:ext uri="{BB962C8B-B14F-4D97-AF65-F5344CB8AC3E}">
        <p14:creationId xmlns:p14="http://schemas.microsoft.com/office/powerpoint/2010/main" val="218669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Technology </a:t>
            </a:r>
            <a:r>
              <a:rPr lang="en-US" sz="2800" dirty="0">
                <a:latin typeface="+mj-lt"/>
              </a:rPr>
              <a:t>(3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184150"/>
            <a:ext cx="8250237" cy="4229807"/>
          </a:xfrm>
        </p:spPr>
        <p:txBody>
          <a:bodyPr wrap="square" lIns="0" tIns="18000" rIns="0" bIns="18000" anchor="ctr" anchorCtr="0">
            <a:spAutoFit/>
          </a:bodyPr>
          <a:lstStyle/>
          <a:p>
            <a:pPr marL="342900" indent="-342900"/>
            <a:r>
              <a:rPr lang="en-US" sz="2400" dirty="0"/>
              <a:t>Hydrogen-Powered Battery</a:t>
            </a:r>
          </a:p>
          <a:p>
            <a:pPr marL="829818" lvl="1" indent="-342900"/>
            <a:r>
              <a:rPr lang="en-US" sz="2400" dirty="0"/>
              <a:t>A fuel cell is a hydrogen-powered battery. </a:t>
            </a:r>
          </a:p>
          <a:p>
            <a:pPr marL="829818" lvl="1" indent="-342900"/>
            <a:r>
              <a:rPr lang="en-US" sz="2400" dirty="0"/>
              <a:t>Hydrogen is an excellent fuel because it has a very high </a:t>
            </a:r>
            <a:r>
              <a:rPr lang="en-US" sz="2400" b="1" dirty="0"/>
              <a:t>specific energy</a:t>
            </a:r>
            <a:r>
              <a:rPr lang="en-US" sz="2400" dirty="0"/>
              <a:t> when compared to an equivalent amount of fossil fuel. </a:t>
            </a:r>
          </a:p>
          <a:p>
            <a:pPr marL="342900" indent="-342900"/>
            <a:r>
              <a:rPr lang="en-US" sz="2400" dirty="0"/>
              <a:t>Hydrogen Sources</a:t>
            </a:r>
          </a:p>
          <a:p>
            <a:pPr marL="829818" lvl="1" indent="-342900"/>
            <a:r>
              <a:rPr lang="en-US" sz="2400" dirty="0"/>
              <a:t>Hydrogen is a low-carbon, non-toxic fuel that is domestically produced from local resources. </a:t>
            </a:r>
          </a:p>
          <a:p>
            <a:pPr marL="829818" lvl="1" indent="-342900"/>
            <a:r>
              <a:rPr lang="en-US" sz="2400" dirty="0"/>
              <a:t>Hydrogen is also found in many other compounds, such as natural gas or crude oil.</a:t>
            </a:r>
            <a:endParaRPr lang="en-US" sz="3600" dirty="0"/>
          </a:p>
        </p:txBody>
      </p:sp>
    </p:spTree>
    <p:extLst>
      <p:ext uri="{BB962C8B-B14F-4D97-AF65-F5344CB8AC3E}">
        <p14:creationId xmlns:p14="http://schemas.microsoft.com/office/powerpoint/2010/main" val="277115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92.2</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5209751"/>
            <a:ext cx="8250238" cy="775015"/>
          </a:xfrm>
        </p:spPr>
        <p:txBody>
          <a:bodyPr wrap="square" lIns="0" tIns="18000" rIns="0" bIns="18000" anchor="ctr" anchorCtr="0">
            <a:spAutoFit/>
          </a:bodyPr>
          <a:lstStyle/>
          <a:p>
            <a:pPr marL="0" indent="0">
              <a:buNone/>
            </a:pPr>
            <a:r>
              <a:rPr lang="en-US" sz="2400" dirty="0"/>
              <a:t>Hydrogen does not exist by itself in nature. Energy must be expended to separate it from other, more complex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53" y="990600"/>
            <a:ext cx="6906910" cy="3925607"/>
          </a:xfrm>
          <a:prstGeom prst="rect">
            <a:avLst/>
          </a:prstGeom>
        </p:spPr>
      </p:pic>
    </p:spTree>
    <p:extLst>
      <p:ext uri="{BB962C8B-B14F-4D97-AF65-F5344CB8AC3E}">
        <p14:creationId xmlns:p14="http://schemas.microsoft.com/office/powerpoint/2010/main" val="3148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Fuel Cell Technology </a:t>
            </a:r>
            <a:r>
              <a:rPr lang="en-US" sz="2800" dirty="0">
                <a:latin typeface="+mj-lt"/>
              </a:rPr>
              <a:t>(4 of 7)</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74663" y="990600"/>
            <a:ext cx="8250237" cy="2483175"/>
          </a:xfrm>
        </p:spPr>
        <p:txBody>
          <a:bodyPr wrap="square" lIns="0" tIns="18000" rIns="0" bIns="18000" anchor="ctr" anchorCtr="0">
            <a:spAutoFit/>
          </a:bodyPr>
          <a:lstStyle/>
          <a:p>
            <a:pPr marL="342900" indent="-342900"/>
            <a:r>
              <a:rPr lang="en-US" sz="2400" dirty="0"/>
              <a:t>Advantages of a Fuel Cell</a:t>
            </a:r>
          </a:p>
          <a:p>
            <a:pPr marL="829818" lvl="1" indent="-342900"/>
            <a:r>
              <a:rPr lang="en-US" sz="2400" dirty="0"/>
              <a:t>Only emissions are water vapor and heat. </a:t>
            </a:r>
          </a:p>
          <a:p>
            <a:pPr marL="829818" lvl="1" indent="-342900"/>
            <a:r>
              <a:rPr lang="en-US" sz="2400" dirty="0"/>
              <a:t>More energy-efficient than a typical internal combustion engine (</a:t>
            </a:r>
            <a:r>
              <a:rPr lang="en-US" sz="2400" spc="-300" dirty="0"/>
              <a:t>I C </a:t>
            </a:r>
            <a:r>
              <a:rPr lang="en-US" sz="2400" dirty="0"/>
              <a:t>E). </a:t>
            </a:r>
          </a:p>
          <a:p>
            <a:pPr marL="829818" lvl="1" indent="-342900"/>
            <a:r>
              <a:rPr lang="en-US" sz="2400" dirty="0"/>
              <a:t>Very few moving parts and have the potential to be very reliable.</a:t>
            </a:r>
            <a:endParaRPr lang="en-US" sz="3600" dirty="0"/>
          </a:p>
        </p:txBody>
      </p:sp>
    </p:spTree>
    <p:extLst>
      <p:ext uri="{BB962C8B-B14F-4D97-AF65-F5344CB8AC3E}">
        <p14:creationId xmlns:p14="http://schemas.microsoft.com/office/powerpoint/2010/main" val="3905035418"/>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3126</Words>
  <Application>Microsoft Office PowerPoint</Application>
  <PresentationFormat>On-screen Show (4:3)</PresentationFormat>
  <Paragraphs>268</Paragraphs>
  <Slides>45</Slides>
  <Notes>33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Times New Roman</vt:lpstr>
      <vt:lpstr>Arial</vt:lpstr>
      <vt:lpstr>Verdana</vt:lpstr>
      <vt:lpstr>Noto Sans Symbols</vt:lpstr>
      <vt:lpstr>USHE</vt:lpstr>
      <vt:lpstr>Automotive Technology: Principles, Diagnosis, and Service</vt:lpstr>
      <vt:lpstr>Learning Objectives</vt:lpstr>
      <vt:lpstr>Fuel Cell Technology (1 of 7)</vt:lpstr>
      <vt:lpstr>Figure 92.1 Fuel Cell Vehicle</vt:lpstr>
      <vt:lpstr>Animation: Fuel Cell Vehicle (Animation will automatically start)</vt:lpstr>
      <vt:lpstr>Fuel Cell Technology (2 of 7)</vt:lpstr>
      <vt:lpstr>Fuel Cell Technology (3 of 7)</vt:lpstr>
      <vt:lpstr>Figure 92.2</vt:lpstr>
      <vt:lpstr>Fuel Cell Technology (4 of 7)</vt:lpstr>
      <vt:lpstr>Fuel Cell Technology (5 of 7)</vt:lpstr>
      <vt:lpstr>Fuel Cell Technology (6 of 7)</vt:lpstr>
      <vt:lpstr>Chart 92.1 Fuel Cell Types</vt:lpstr>
      <vt:lpstr>Figure 92.4 PEM Cell</vt:lpstr>
      <vt:lpstr>Fuel Cell Technology (7 of 7)</vt:lpstr>
      <vt:lpstr>Figure 92.5 Fuel Cell Stack</vt:lpstr>
      <vt:lpstr>Refueling with Hydrogen (1 of 2)</vt:lpstr>
      <vt:lpstr>Figure 92.6 (a) Fueling Station</vt:lpstr>
      <vt:lpstr>Figure 19.6 (b) Hydrogen Fill Nozzle</vt:lpstr>
      <vt:lpstr>Refueling with Hydrogen (2 of 2)</vt:lpstr>
      <vt:lpstr>Fuel Cell Vehicle Systems (1 of 2)</vt:lpstr>
      <vt:lpstr>Figure 19.7 Humidifier </vt:lpstr>
      <vt:lpstr>Figure 92.8 Large Radiator</vt:lpstr>
      <vt:lpstr>Figure 92.9 Aux Heat Exchanger</vt:lpstr>
      <vt:lpstr>Fuel Cell Vehicle Systems (2 of 2)</vt:lpstr>
      <vt:lpstr>Fuel Cell Hybrid Vehicles</vt:lpstr>
      <vt:lpstr>Figure 92.10 Secondary Battery</vt:lpstr>
      <vt:lpstr>Question 1: ?</vt:lpstr>
      <vt:lpstr>Answer 1</vt:lpstr>
      <vt:lpstr>Hydrogen Storage (1 of 3)</vt:lpstr>
      <vt:lpstr>Hydrogen Storage (2 of 3)</vt:lpstr>
      <vt:lpstr>Figure 92.11 H Storage Tank</vt:lpstr>
      <vt:lpstr>Figure 92.12 Storage Tank </vt:lpstr>
      <vt:lpstr>Figure 92.13 High Pressure Fitting</vt:lpstr>
      <vt:lpstr>Figure 92.14 Tank Replacement </vt:lpstr>
      <vt:lpstr>Figure 92.15 Refueling </vt:lpstr>
      <vt:lpstr>Hydrogen Storage (3 of 3)</vt:lpstr>
      <vt:lpstr>Question 2: ?</vt:lpstr>
      <vt:lpstr>Answer 2</vt:lpstr>
      <vt:lpstr>Ultracapacitors</vt:lpstr>
      <vt:lpstr>Figure 92.16 Ultracapacitor Module </vt:lpstr>
      <vt:lpstr>Figure 92.17 Ultracapacitor Battery</vt:lpstr>
      <vt:lpstr>H C C I</vt:lpstr>
      <vt:lpstr>Figure 92.18 HCCI Emissions</vt:lpstr>
      <vt:lpstr>Hybrid and Fuel Cell Vehicles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2023-06-21T18:53:05Z</dcterms:modified>
</cp:coreProperties>
</file>