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39"/>
  </p:notesMasterIdLst>
  <p:handoutMasterIdLst>
    <p:handoutMasterId r:id="rId40"/>
  </p:handoutMasterIdLst>
  <p:sldIdLst>
    <p:sldId id="347" r:id="rId2"/>
    <p:sldId id="350" r:id="rId3"/>
    <p:sldId id="351" r:id="rId4"/>
    <p:sldId id="352" r:id="rId5"/>
    <p:sldId id="1415" r:id="rId6"/>
    <p:sldId id="353" r:id="rId7"/>
    <p:sldId id="377" r:id="rId8"/>
    <p:sldId id="354" r:id="rId9"/>
    <p:sldId id="1416" r:id="rId10"/>
    <p:sldId id="378" r:id="rId11"/>
    <p:sldId id="355" r:id="rId12"/>
    <p:sldId id="379" r:id="rId13"/>
    <p:sldId id="356" r:id="rId14"/>
    <p:sldId id="357" r:id="rId15"/>
    <p:sldId id="358" r:id="rId16"/>
    <p:sldId id="359" r:id="rId17"/>
    <p:sldId id="360" r:id="rId18"/>
    <p:sldId id="361" r:id="rId19"/>
    <p:sldId id="362" r:id="rId20"/>
    <p:sldId id="363" r:id="rId21"/>
    <p:sldId id="380" r:id="rId22"/>
    <p:sldId id="364" r:id="rId23"/>
    <p:sldId id="381" r:id="rId24"/>
    <p:sldId id="365" r:id="rId25"/>
    <p:sldId id="366" r:id="rId26"/>
    <p:sldId id="382" r:id="rId27"/>
    <p:sldId id="374" r:id="rId28"/>
    <p:sldId id="368" r:id="rId29"/>
    <p:sldId id="369" r:id="rId30"/>
    <p:sldId id="370" r:id="rId31"/>
    <p:sldId id="371" r:id="rId32"/>
    <p:sldId id="372" r:id="rId33"/>
    <p:sldId id="375" r:id="rId34"/>
    <p:sldId id="376" r:id="rId35"/>
    <p:sldId id="383" r:id="rId36"/>
    <p:sldId id="1392" r:id="rId37"/>
    <p:sldId id="373" r:id="rId38"/>
  </p:sldIdLst>
  <p:sldSz cx="9144000" cy="6858000" type="screen4x3"/>
  <p:notesSz cx="6858000" cy="9144000"/>
  <p:embeddedFontLs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350"/>
            <p14:sldId id="351"/>
            <p14:sldId id="352"/>
            <p14:sldId id="1415"/>
            <p14:sldId id="353"/>
            <p14:sldId id="377"/>
            <p14:sldId id="354"/>
            <p14:sldId id="1416"/>
            <p14:sldId id="378"/>
            <p14:sldId id="355"/>
            <p14:sldId id="379"/>
            <p14:sldId id="356"/>
            <p14:sldId id="357"/>
            <p14:sldId id="358"/>
            <p14:sldId id="359"/>
            <p14:sldId id="360"/>
            <p14:sldId id="361"/>
            <p14:sldId id="362"/>
            <p14:sldId id="363"/>
            <p14:sldId id="380"/>
            <p14:sldId id="364"/>
            <p14:sldId id="381"/>
            <p14:sldId id="365"/>
            <p14:sldId id="366"/>
            <p14:sldId id="382"/>
            <p14:sldId id="374"/>
            <p14:sldId id="368"/>
            <p14:sldId id="369"/>
            <p14:sldId id="370"/>
            <p14:sldId id="371"/>
            <p14:sldId id="372"/>
            <p14:sldId id="375"/>
            <p14:sldId id="376"/>
            <p14:sldId id="383"/>
            <p14:sldId id="1392"/>
            <p14:sldId id="373"/>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120" userDrawn="1">
          <p15:clr>
            <a:srgbClr val="A4A3A4"/>
          </p15:clr>
        </p15:guide>
        <p15:guide id="4" orient="horz" pos="624" userDrawn="1">
          <p15:clr>
            <a:srgbClr val="A4A3A4"/>
          </p15:clr>
        </p15:guide>
        <p15:guide id="5"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8" autoAdjust="0"/>
    <p:restoredTop sz="86421" autoAdjust="0"/>
  </p:normalViewPr>
  <p:slideViewPr>
    <p:cSldViewPr snapToGrid="0" snapToObjects="1">
      <p:cViewPr varScale="1">
        <p:scale>
          <a:sx n="99" d="100"/>
          <a:sy n="99" d="100"/>
        </p:scale>
        <p:origin x="1542" y="78"/>
      </p:cViewPr>
      <p:guideLst>
        <p:guide orient="horz" pos="4032"/>
        <p:guide pos="264"/>
        <p:guide orient="horz" pos="120"/>
        <p:guide orient="horz" pos="624"/>
        <p:guide pos="54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181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13</a:t>
            </a:fld>
            <a:endParaRPr lang="en-US" dirty="0"/>
          </a:p>
        </p:txBody>
      </p:sp>
    </p:spTree>
    <p:extLst>
      <p:ext uri="{BB962C8B-B14F-4D97-AF65-F5344CB8AC3E}">
        <p14:creationId xmlns:p14="http://schemas.microsoft.com/office/powerpoint/2010/main" val="169113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14</a:t>
            </a:fld>
            <a:endParaRPr lang="en-US" dirty="0"/>
          </a:p>
        </p:txBody>
      </p:sp>
    </p:spTree>
    <p:extLst>
      <p:ext uri="{BB962C8B-B14F-4D97-AF65-F5344CB8AC3E}">
        <p14:creationId xmlns:p14="http://schemas.microsoft.com/office/powerpoint/2010/main" val="393292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15</a:t>
            </a:fld>
            <a:endParaRPr lang="en-US" dirty="0"/>
          </a:p>
        </p:txBody>
      </p:sp>
    </p:spTree>
    <p:extLst>
      <p:ext uri="{BB962C8B-B14F-4D97-AF65-F5344CB8AC3E}">
        <p14:creationId xmlns:p14="http://schemas.microsoft.com/office/powerpoint/2010/main" val="18802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16</a:t>
            </a:fld>
            <a:endParaRPr lang="en-US" dirty="0"/>
          </a:p>
        </p:txBody>
      </p:sp>
    </p:spTree>
    <p:extLst>
      <p:ext uri="{BB962C8B-B14F-4D97-AF65-F5344CB8AC3E}">
        <p14:creationId xmlns:p14="http://schemas.microsoft.com/office/powerpoint/2010/main" val="21488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Long Description:</a:t>
            </a:r>
          </a:p>
          <a:p>
            <a:r>
              <a:rPr lang="en-IN" sz="1200" kern="1200" dirty="0">
                <a:solidFill>
                  <a:schemeClr val="tx1"/>
                </a:solidFill>
                <a:effectLst/>
                <a:latin typeface="+mn-lt"/>
                <a:ea typeface="+mn-ea"/>
                <a:cs typeface="+mn-cs"/>
              </a:rPr>
              <a:t>Two figures are given. The left side reads as acceleration, and right side reads braking. In acceleration the engine is connected to the clutch and the clutch is connected to the electric motor or generator. The electric generator or motor is connected to inverter, and the inverter is connected to the battery. In breaking the engine is connected to the clutch and the clutch is connected to the electric motor or generator. The electric generator or motor is connected to inverter, and the inverter is connected to the battery. </a:t>
            </a:r>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17</a:t>
            </a:fld>
            <a:endParaRPr lang="en-US" dirty="0"/>
          </a:p>
        </p:txBody>
      </p:sp>
    </p:spTree>
    <p:extLst>
      <p:ext uri="{BB962C8B-B14F-4D97-AF65-F5344CB8AC3E}">
        <p14:creationId xmlns:p14="http://schemas.microsoft.com/office/powerpoint/2010/main" val="137444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Long Description:</a:t>
            </a:r>
          </a:p>
          <a:p>
            <a:r>
              <a:rPr lang="en-IN" sz="1200" kern="1200" dirty="0">
                <a:solidFill>
                  <a:schemeClr val="tx1"/>
                </a:solidFill>
                <a:effectLst/>
                <a:latin typeface="+mn-lt"/>
                <a:ea typeface="+mn-ea"/>
                <a:cs typeface="+mn-cs"/>
              </a:rPr>
              <a:t>Two front wheel and two rear wheel cylinders. The two front wheel cylinders are connected to SMC1 and SMC2. and they are also interconnected to SFRR and SFRH. Four pressure sensors two on the right side and two on the left side. The left upper pressure sensor is connected to the master cylinder and the reservoir. The left lower sensor is connected to SFLR and SS. The right upper pressure sensor is connected to the master cylinder and SLA. The right lower pressure sensor is connected to the SLA. The upper side reads brake actuator. The pump and motor are connected to a reservoir and an accumulator. The accumulator is connected to the two pressure switches and a relief valve. The pressure switch PH and PL are connected to relief valve and the accumulator. </a:t>
            </a:r>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18</a:t>
            </a:fld>
            <a:endParaRPr lang="en-US" dirty="0"/>
          </a:p>
        </p:txBody>
      </p:sp>
    </p:spTree>
    <p:extLst>
      <p:ext uri="{BB962C8B-B14F-4D97-AF65-F5344CB8AC3E}">
        <p14:creationId xmlns:p14="http://schemas.microsoft.com/office/powerpoint/2010/main" val="270562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Long Description:</a:t>
            </a:r>
          </a:p>
          <a:p>
            <a:r>
              <a:rPr lang="en-IN" sz="1200" kern="1200" dirty="0">
                <a:solidFill>
                  <a:schemeClr val="tx1"/>
                </a:solidFill>
                <a:effectLst/>
                <a:latin typeface="+mn-lt"/>
                <a:ea typeface="+mn-ea"/>
                <a:cs typeface="+mn-cs"/>
              </a:rPr>
              <a:t>The upper part of the sensor has hall effect elements named H 1, H 2, H 3, H 4. The lower part has a brake pedal with two magnets in it. </a:t>
            </a:r>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19</a:t>
            </a:fld>
            <a:endParaRPr lang="en-US" dirty="0"/>
          </a:p>
        </p:txBody>
      </p:sp>
    </p:spTree>
    <p:extLst>
      <p:ext uri="{BB962C8B-B14F-4D97-AF65-F5344CB8AC3E}">
        <p14:creationId xmlns:p14="http://schemas.microsoft.com/office/powerpoint/2010/main" val="173712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006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056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a:t>
            </a:fld>
            <a:endParaRPr lang="en-US" dirty="0"/>
          </a:p>
        </p:txBody>
      </p:sp>
    </p:spTree>
    <p:extLst>
      <p:ext uri="{BB962C8B-B14F-4D97-AF65-F5344CB8AC3E}">
        <p14:creationId xmlns:p14="http://schemas.microsoft.com/office/powerpoint/2010/main" val="39143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24</a:t>
            </a:fld>
            <a:endParaRPr lang="en-US" dirty="0"/>
          </a:p>
        </p:txBody>
      </p:sp>
    </p:spTree>
    <p:extLst>
      <p:ext uri="{BB962C8B-B14F-4D97-AF65-F5344CB8AC3E}">
        <p14:creationId xmlns:p14="http://schemas.microsoft.com/office/powerpoint/2010/main" val="213969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0130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Deceleration rates are measured in units of “feet per second, per second.” What this means is that the vehicle will change in velocity during a certain time interval divided by the time interval.</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Deceleration is abbreviated “ft/sec2 ” (pronounced “feet per second, per second” or “feet per second squared”) or meters per sec2 (m/s2 ) in the metric system.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EXAMPLES  Typical deceleration rates include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Comfortable deceleration is about 8.5 ft/ sec2 (3 m/s2 ).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Loose items in the vehicle will “fly” above 11 ft/sec2 (3.5 m/s2 ).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 Maximum deceleration rates for most vehicles and light trucks range from 16 to 32 ft/sec2 (5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10 m/s2 ).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An average deceleration rate of 15 ft/sec2 (FPSPS) (3 m/s2 ) can stop a vehicle traveling at 55 mph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(88 km/h) in about 200 ft (61m) and in less than 4 seconds. Deceleration is also expressed in units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called a g. One g is the acceleration of gravity, which is 32 feet per second, per second. With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conventional hydraulic braking system, the driver can brake extremely gently, thereby only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imperceptibly slowing the vehicle. A typical hybrid using regenerative braking will normally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indicate a 0.1g (about 3 ft/sec2 ) deceleration rate when the throttle is released and the brake pedal has not been applied. This rate is what a driver would normally expect to occur when the accelerator pedal is released. This slight deceleration feels comfortable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driver, as well as the passengers, because this is what occurs in a non-hybrid vehicle that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does not incorporate regenerative braking. When the brake pedal is pressed, the deceleration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increases to a greater value than 0.1 g, which gives the driver the same feeling of deceleration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that would occur in a conventional vehicle. Maximum deceleration rates are usually greater than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0.8 g and could exceed 1g in most vehicles. ● </a:t>
            </a:r>
            <a:r>
              <a:rPr lang="en-US" sz="1200" b="1" i="0" u="none" strike="noStrike" cap="none" dirty="0">
                <a:solidFill>
                  <a:schemeClr val="dk1"/>
                </a:solidFill>
                <a:latin typeface="Arial"/>
                <a:ea typeface="Arial"/>
                <a:cs typeface="Arial"/>
                <a:sym typeface="Arial"/>
              </a:rPr>
              <a:t>SEE FIGURE 91–10.</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926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Long Description:</a:t>
            </a:r>
          </a:p>
          <a:p>
            <a:r>
              <a:rPr lang="en-IN" sz="1200" kern="1200" dirty="0">
                <a:solidFill>
                  <a:schemeClr val="tx1"/>
                </a:solidFill>
                <a:effectLst/>
                <a:latin typeface="+mn-lt"/>
                <a:ea typeface="+mn-ea"/>
                <a:cs typeface="+mn-cs"/>
              </a:rPr>
              <a:t>The vertical axis represents declaration (g) and it ranges from 0.2 to 0.8 in increments of 0.2. Following are the data from the graph. Throttle lift, 0.1. Minimum regenerative braking, 0.1. Moderate regenerative braking, 0.2. Very heavy braking, 0.8. </a:t>
            </a:r>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28</a:t>
            </a:fld>
            <a:endParaRPr lang="en-US" dirty="0"/>
          </a:p>
        </p:txBody>
      </p:sp>
    </p:spTree>
    <p:extLst>
      <p:ext uri="{BB962C8B-B14F-4D97-AF65-F5344CB8AC3E}">
        <p14:creationId xmlns:p14="http://schemas.microsoft.com/office/powerpoint/2010/main" val="111448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29</a:t>
            </a:fld>
            <a:endParaRPr lang="en-US" dirty="0"/>
          </a:p>
        </p:txBody>
      </p:sp>
    </p:spTree>
    <p:extLst>
      <p:ext uri="{BB962C8B-B14F-4D97-AF65-F5344CB8AC3E}">
        <p14:creationId xmlns:p14="http://schemas.microsoft.com/office/powerpoint/2010/main" val="125878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31</a:t>
            </a:fld>
            <a:endParaRPr lang="en-US" dirty="0"/>
          </a:p>
        </p:txBody>
      </p:sp>
    </p:spTree>
    <p:extLst>
      <p:ext uri="{BB962C8B-B14F-4D97-AF65-F5344CB8AC3E}">
        <p14:creationId xmlns:p14="http://schemas.microsoft.com/office/powerpoint/2010/main" val="140852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CASE STUDY: </a:t>
            </a:r>
            <a:r>
              <a:rPr lang="en-US" sz="1400" b="1" i="0" u="sng" strike="noStrike" kern="1200" cap="none" baseline="0" dirty="0">
                <a:solidFill>
                  <a:schemeClr val="dk1"/>
                </a:solidFill>
                <a:latin typeface="Arial"/>
                <a:ea typeface="Arial"/>
                <a:cs typeface="Arial"/>
                <a:sym typeface="Arial"/>
              </a:rPr>
              <a:t>Regenerative Brake Warning Message</a:t>
            </a:r>
          </a:p>
          <a:p>
            <a:r>
              <a:rPr lang="en-US" sz="1200" b="0" i="0" u="none" strike="noStrike" kern="1200" cap="none" baseline="0" dirty="0">
                <a:solidFill>
                  <a:schemeClr val="dk1"/>
                </a:solidFill>
                <a:latin typeface="Arial"/>
                <a:ea typeface="Arial"/>
                <a:cs typeface="Arial"/>
                <a:sym typeface="Arial"/>
              </a:rPr>
              <a:t>The owner of an electric vehicle complained to the service department about a message on the dash that stated that the regenerative braking system is degraded. This can be considered normal in cold weather because lithium-ion batteries have no trouble discharging when cold, but do not accept a charge easily when cold. Regenerative braking relies on using the motors as generators, and the battery as the place to store that power. Cold batteries mean limited or no regenerative braking. Once the vehicle was driven and the high-voltage batteries increased in temperature, the regenerative braking system worked normally and the message was no longer displayed on the dash. SEE FIGURE 91-13</a:t>
            </a:r>
            <a:r>
              <a:rPr lang="en-US" sz="1200" b="0" i="0" u="none" strike="noStrike" kern="1200" cap="none" baseline="30000" dirty="0">
                <a:solidFill>
                  <a:schemeClr val="dk1"/>
                </a:solidFill>
                <a:latin typeface="Arial"/>
                <a:ea typeface="Arial"/>
                <a:cs typeface="Arial"/>
                <a:sym typeface="Arial"/>
              </a:rPr>
              <a:t>.</a:t>
            </a:r>
          </a:p>
          <a:p>
            <a:r>
              <a:rPr lang="en-US" sz="1200" b="1" i="0" u="none" strike="noStrike" kern="1200" cap="none" baseline="0" dirty="0">
                <a:solidFill>
                  <a:schemeClr val="dk1"/>
                </a:solidFill>
                <a:latin typeface="Arial"/>
                <a:ea typeface="Arial"/>
                <a:cs typeface="Arial"/>
                <a:sym typeface="Arial"/>
              </a:rPr>
              <a:t>Summary:</a:t>
            </a:r>
          </a:p>
          <a:p>
            <a:r>
              <a:rPr lang="en-US" sz="1200" b="1" i="0" u="none" strike="noStrike" kern="1200" cap="none" baseline="0" dirty="0">
                <a:solidFill>
                  <a:schemeClr val="dk1"/>
                </a:solidFill>
                <a:latin typeface="Arial"/>
                <a:ea typeface="Arial"/>
                <a:cs typeface="Arial"/>
                <a:sym typeface="Arial"/>
              </a:rPr>
              <a:t>Complaint—Vehicle owner saw a message on the dash warning that the braking system was degraded. </a:t>
            </a:r>
          </a:p>
          <a:p>
            <a:r>
              <a:rPr lang="en-US" sz="1200" b="1" i="0" u="none" strike="noStrike" kern="1200" cap="none" baseline="0" dirty="0">
                <a:solidFill>
                  <a:schemeClr val="dk1"/>
                </a:solidFill>
                <a:latin typeface="Arial"/>
                <a:ea typeface="Arial"/>
                <a:cs typeface="Arial"/>
                <a:sym typeface="Arial"/>
              </a:rPr>
              <a:t> Cause—The high-voltage batteries were cold and could not accept a charge from the regenerative brake system.</a:t>
            </a:r>
          </a:p>
          <a:p>
            <a:r>
              <a:rPr lang="en-US" sz="1200" b="1" i="0" u="none" strike="noStrike" kern="1200" cap="none" baseline="0" dirty="0">
                <a:solidFill>
                  <a:schemeClr val="dk1"/>
                </a:solidFill>
                <a:latin typeface="Arial"/>
                <a:ea typeface="Arial"/>
                <a:cs typeface="Arial"/>
                <a:sym typeface="Arial"/>
              </a:rPr>
              <a:t>Correction—Once the high-voltage batteries increased in temperature, the message was not displayed and is considered to be normal operation at very cold temperatures.</a:t>
            </a:r>
          </a:p>
          <a:p>
            <a:pPr marL="0" marR="0" lvl="0" indent="0" algn="l" rtl="0">
              <a:lnSpc>
                <a:spcPct val="100000"/>
              </a:lnSpc>
              <a:spcBef>
                <a:spcPts val="0"/>
              </a:spcBef>
              <a:spcAft>
                <a:spcPts val="0"/>
              </a:spcAft>
              <a:buClr>
                <a:schemeClr val="dk1"/>
              </a:buClr>
              <a:buSzPct val="25000"/>
              <a:buFont typeface="Arial"/>
              <a:buNone/>
            </a:pPr>
            <a:endParaRPr sz="1200" b="1"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5707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888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9429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a:t>
            </a:fld>
            <a:endParaRPr lang="en-US" dirty="0"/>
          </a:p>
        </p:txBody>
      </p:sp>
    </p:spTree>
    <p:extLst>
      <p:ext uri="{BB962C8B-B14F-4D97-AF65-F5344CB8AC3E}">
        <p14:creationId xmlns:p14="http://schemas.microsoft.com/office/powerpoint/2010/main" val="1409833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31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182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8</a:t>
            </a:fld>
            <a:endParaRPr lang="en-US" dirty="0"/>
          </a:p>
        </p:txBody>
      </p:sp>
    </p:spTree>
    <p:extLst>
      <p:ext uri="{BB962C8B-B14F-4D97-AF65-F5344CB8AC3E}">
        <p14:creationId xmlns:p14="http://schemas.microsoft.com/office/powerpoint/2010/main" val="187504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480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Long Description:</a:t>
            </a:r>
          </a:p>
          <a:p>
            <a:r>
              <a:rPr lang="en-IN" sz="1200" kern="1200" dirty="0">
                <a:solidFill>
                  <a:schemeClr val="tx1"/>
                </a:solidFill>
                <a:effectLst/>
                <a:latin typeface="+mn-lt"/>
                <a:ea typeface="+mn-ea"/>
                <a:cs typeface="+mn-cs"/>
              </a:rPr>
              <a:t>The horizontal axis of the graph represents time. The vertical axis represents braking force. A part in blue color reads regenerative braking force and the orange -colored part reads hydraulic braking force. The both parts are surrounded by a dotted boundary. The text at the top reads drivers demand. </a:t>
            </a:r>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11</a:t>
            </a:fld>
            <a:endParaRPr lang="en-US" dirty="0"/>
          </a:p>
        </p:txBody>
      </p:sp>
    </p:spTree>
    <p:extLst>
      <p:ext uri="{BB962C8B-B14F-4D97-AF65-F5344CB8AC3E}">
        <p14:creationId xmlns:p14="http://schemas.microsoft.com/office/powerpoint/2010/main" val="77540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412263"/>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50869"/>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42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 figure">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86226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6/21/2023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5615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8">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5" r:id="rId2"/>
    <p:sldLayoutId id="2147483686" r:id="rId3"/>
    <p:sldLayoutId id="2147483687" r:id="rId4"/>
    <p:sldLayoutId id="2147483688" r:id="rId5"/>
    <p:sldLayoutId id="214748368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video-librar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jameshalderman.com/l3_anim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91</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Regenerative Brakes </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97625"/>
            <a:ext cx="7880279" cy="438842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Are the Friction Brakes Used during Regenerative Braking?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860599"/>
            <a:ext cx="7667625" cy="3416320"/>
          </a:xfrm>
        </p:spPr>
        <p:txBody>
          <a:bodyPr/>
          <a:lstStyle/>
          <a:p>
            <a:r>
              <a:rPr lang="en-US" sz="2400" b="1" dirty="0"/>
              <a:t>Are Friction Brakes Used during Regenerative Braking? </a:t>
            </a:r>
            <a:r>
              <a:rPr lang="en-US" sz="2400" dirty="0"/>
              <a:t>Yes. Most hybrid vehicles make use of base (friction) brakes during stopping. The amount of regenerative braking compared to amount of friction braking is determined by electronic brake controller. It is important that the base brakes be used regularly to keep the rotors free from rust and ready to be used to stop the vehicle. A typical curve showing the relative proportion of brake usage is shown in FIGURE 91–3. </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89125"/>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9315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91.3 Braking Force</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4758111"/>
            <a:ext cx="8250238" cy="1513679"/>
          </a:xfrm>
        </p:spPr>
        <p:txBody>
          <a:bodyPr wrap="square" lIns="0" tIns="18000" rIns="0" bIns="18000" anchor="ctr" anchorCtr="0">
            <a:spAutoFit/>
          </a:bodyPr>
          <a:lstStyle/>
          <a:p>
            <a:pPr marL="0" indent="0">
              <a:buNone/>
            </a:pPr>
            <a:r>
              <a:rPr lang="en-US" sz="2400" dirty="0"/>
              <a:t>Regenerative braking system works with mechanical and hydraulic brake system to provide the necessary braking force to slow and stop the vehicle. Regenerative brakes seldom work at speeds below 10 </a:t>
            </a:r>
            <a:r>
              <a:rPr lang="en-US" sz="2400" spc="-300" dirty="0"/>
              <a:t>M P </a:t>
            </a:r>
            <a:r>
              <a:rPr lang="en-US" sz="2400" dirty="0"/>
              <a:t>H (16 km/h).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225" y="990600"/>
            <a:ext cx="6080166" cy="3455719"/>
          </a:xfrm>
          <a:prstGeom prst="rect">
            <a:avLst/>
          </a:prstGeom>
        </p:spPr>
      </p:pic>
    </p:spTree>
    <p:extLst>
      <p:ext uri="{BB962C8B-B14F-4D97-AF65-F5344CB8AC3E}">
        <p14:creationId xmlns:p14="http://schemas.microsoft.com/office/powerpoint/2010/main" val="177761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87793"/>
            <a:ext cx="7880279" cy="4398257"/>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When Does Regenerative Braking Not Work?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872486"/>
            <a:ext cx="7707276" cy="3416320"/>
          </a:xfrm>
        </p:spPr>
        <p:txBody>
          <a:bodyPr/>
          <a:lstStyle/>
          <a:p>
            <a:r>
              <a:rPr lang="en-US" sz="2400" b="1" dirty="0"/>
              <a:t>When Does Regenerative Braking Not Work? </a:t>
            </a:r>
            <a:r>
              <a:rPr lang="en-US" sz="2400" dirty="0"/>
              <a:t>There is one situation where regenerative braking will not occur. What happens if, for example, vehicle is at top of a long hill and battery charge level is high? In this situation, controller can only overcharge batteries. Overcharging is not good for batteries, so controller will disable regenerative braking and use base brakes only. This is why SOC of the batteries is kept below 80% so regenerative braking can occur.</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801651" y="198292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10672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3182"/>
            <a:ext cx="7517567" cy="1021237"/>
          </a:xfrm>
        </p:spPr>
        <p:txBody>
          <a:bodyPr wrap="square" lIns="0" tIns="18000" rIns="0" bIns="18000" anchor="ctr" anchorCtr="0">
            <a:spAutoFit/>
          </a:bodyPr>
          <a:lstStyle/>
          <a:p>
            <a:r>
              <a:rPr lang="en-US" sz="3600" dirty="0">
                <a:latin typeface="+mj-lt"/>
              </a:rPr>
              <a:t>Regenerative Braking in Vehicles </a:t>
            </a:r>
            <a:r>
              <a:rPr lang="en-US" sz="2800" dirty="0">
                <a:latin typeface="+mj-lt"/>
              </a:rPr>
              <a:t>(3 of 4)</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1378172"/>
            <a:ext cx="8250237" cy="2908489"/>
          </a:xfrm>
        </p:spPr>
        <p:txBody>
          <a:bodyPr wrap="square" lIns="0" tIns="45720" rIns="0" bIns="45720" anchor="t" anchorCtr="0">
            <a:spAutoFit/>
          </a:bodyPr>
          <a:lstStyle/>
          <a:p>
            <a:pPr marL="342900" indent="-342900"/>
            <a:r>
              <a:rPr lang="en-US" sz="2400" dirty="0"/>
              <a:t>Limitations of Regenerative Brakes</a:t>
            </a:r>
          </a:p>
          <a:p>
            <a:pPr marL="829818" lvl="1" indent="-342900"/>
            <a:r>
              <a:rPr lang="en-US" sz="2400" dirty="0"/>
              <a:t>It only acts on driven wheels. </a:t>
            </a:r>
          </a:p>
          <a:p>
            <a:pPr marL="829818" lvl="1" indent="-342900"/>
            <a:r>
              <a:rPr lang="en-US" sz="2400" dirty="0"/>
              <a:t>The system has to be designed to allow for proper use of antilock braking system (</a:t>
            </a:r>
            <a:r>
              <a:rPr lang="en-US" sz="2400" spc="-300" dirty="0"/>
              <a:t>A B </a:t>
            </a:r>
            <a:r>
              <a:rPr lang="en-US" sz="2400" dirty="0"/>
              <a:t>S). </a:t>
            </a:r>
          </a:p>
          <a:p>
            <a:pPr marL="829818" lvl="1" indent="-342900"/>
            <a:r>
              <a:rPr lang="en-US" sz="2400" dirty="0"/>
              <a:t>Batteries are commanded to be kept at a maximum of about 60%, plus or minus 20%, which is best for long battery life and to allow for energy to be stored.</a:t>
            </a:r>
            <a:endParaRPr lang="en-US" sz="3600" dirty="0"/>
          </a:p>
        </p:txBody>
      </p:sp>
    </p:spTree>
    <p:extLst>
      <p:ext uri="{BB962C8B-B14F-4D97-AF65-F5344CB8AC3E}">
        <p14:creationId xmlns:p14="http://schemas.microsoft.com/office/powerpoint/2010/main" val="56623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3182"/>
            <a:ext cx="7517567" cy="1021237"/>
          </a:xfrm>
        </p:spPr>
        <p:txBody>
          <a:bodyPr wrap="square" lIns="0" tIns="18000" rIns="0" bIns="18000" anchor="ctr" anchorCtr="0">
            <a:spAutoFit/>
          </a:bodyPr>
          <a:lstStyle/>
          <a:p>
            <a:r>
              <a:rPr lang="en-US" sz="3600" dirty="0">
                <a:latin typeface="+mj-lt"/>
              </a:rPr>
              <a:t>Regenerative Braking in Vehicles </a:t>
            </a:r>
            <a:r>
              <a:rPr lang="en-US" sz="2800" dirty="0">
                <a:latin typeface="+mj-lt"/>
              </a:rPr>
              <a:t>(4 of 4)</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389825"/>
            <a:ext cx="8250237" cy="3298783"/>
          </a:xfrm>
        </p:spPr>
        <p:txBody>
          <a:bodyPr wrap="square" lIns="0" tIns="18000" rIns="0" bIns="18000" anchor="ctr" anchorCtr="0">
            <a:spAutoFit/>
          </a:bodyPr>
          <a:lstStyle/>
          <a:p>
            <a:pPr marL="342900" indent="-342900"/>
            <a:r>
              <a:rPr lang="en-US" sz="2400" dirty="0"/>
              <a:t>Benefits of Regenerative Braking Systems</a:t>
            </a:r>
          </a:p>
          <a:p>
            <a:pPr marL="829818" lvl="1" indent="-342900"/>
            <a:r>
              <a:rPr lang="en-US" sz="2400" dirty="0"/>
              <a:t>Reduces drawdown of battery charge. </a:t>
            </a:r>
          </a:p>
          <a:p>
            <a:pPr marL="829818" lvl="1" indent="-342900"/>
            <a:r>
              <a:rPr lang="en-US" sz="2400" dirty="0"/>
              <a:t>Extends overall life of battery pack. </a:t>
            </a:r>
          </a:p>
          <a:p>
            <a:pPr marL="829818" lvl="1" indent="-342900"/>
            <a:r>
              <a:rPr lang="en-US" sz="2400" dirty="0"/>
              <a:t>Reduces fuel consumption. </a:t>
            </a:r>
          </a:p>
          <a:p>
            <a:pPr marL="829818" lvl="1" indent="-342900"/>
            <a:r>
              <a:rPr lang="en-US" sz="2400" dirty="0"/>
              <a:t>All production </a:t>
            </a:r>
            <a:r>
              <a:rPr lang="en-US" sz="2400" spc="-300" dirty="0"/>
              <a:t>E V </a:t>
            </a:r>
            <a:r>
              <a:rPr lang="en-US" sz="2400" dirty="0"/>
              <a:t>s and </a:t>
            </a:r>
            <a:r>
              <a:rPr lang="en-US" sz="2400" spc="-300" dirty="0"/>
              <a:t>H E V </a:t>
            </a:r>
            <a:r>
              <a:rPr lang="en-US" sz="2400" dirty="0"/>
              <a:t>s use regenerative braking as a method to improve vehicle efficiency, and this feature alone provides the most fuel economy savings.</a:t>
            </a:r>
            <a:endParaRPr lang="en-US" sz="3600" dirty="0"/>
          </a:p>
        </p:txBody>
      </p:sp>
    </p:spTree>
    <p:extLst>
      <p:ext uri="{BB962C8B-B14F-4D97-AF65-F5344CB8AC3E}">
        <p14:creationId xmlns:p14="http://schemas.microsoft.com/office/powerpoint/2010/main" val="221615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1" y="181627"/>
            <a:ext cx="8250236" cy="1144347"/>
          </a:xfrm>
        </p:spPr>
        <p:txBody>
          <a:bodyPr wrap="square" lIns="0" tIns="18000" rIns="0" bIns="18000" anchor="ctr" anchorCtr="0">
            <a:spAutoFit/>
          </a:bodyPr>
          <a:lstStyle/>
          <a:p>
            <a:r>
              <a:rPr lang="en-US" sz="3600" dirty="0">
                <a:latin typeface="+mj-lt"/>
              </a:rPr>
              <a:t>Types of Regenerative Brake Systems </a:t>
            </a:r>
            <a:r>
              <a:rPr lang="en-US" sz="2800" dirty="0">
                <a:latin typeface="+mj-lt"/>
              </a:rPr>
              <a:t>(1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1432101"/>
            <a:ext cx="8250237" cy="3377848"/>
          </a:xfrm>
        </p:spPr>
        <p:txBody>
          <a:bodyPr wrap="square" lIns="0" tIns="0" rIns="0" bIns="0" anchor="t" anchorCtr="0">
            <a:spAutoFit/>
          </a:bodyPr>
          <a:lstStyle/>
          <a:p>
            <a:pPr marL="342900" indent="-342900"/>
            <a:r>
              <a:rPr lang="en-US" sz="2400" dirty="0"/>
              <a:t>Series Regeneration</a:t>
            </a:r>
          </a:p>
          <a:p>
            <a:pPr marL="829818" lvl="1" indent="-342900"/>
            <a:r>
              <a:rPr lang="en-US" sz="2400" dirty="0"/>
              <a:t>In series regenerative braking systems, the amount of regeneration is proportional to the brake pedal position. </a:t>
            </a:r>
          </a:p>
          <a:p>
            <a:pPr marL="342900" indent="-342900"/>
            <a:r>
              <a:rPr lang="en-US" sz="2400" dirty="0"/>
              <a:t>Parallel Regeneration</a:t>
            </a:r>
          </a:p>
          <a:p>
            <a:pPr marL="829818" lvl="1" indent="-342900"/>
            <a:r>
              <a:rPr lang="en-US" sz="2400" dirty="0"/>
              <a:t>Parallel regenerative braking system is less complex. </a:t>
            </a:r>
          </a:p>
          <a:p>
            <a:pPr marL="829818" lvl="1" indent="-342900"/>
            <a:r>
              <a:rPr lang="en-US" sz="2400" dirty="0"/>
              <a:t>Controller for regenerative braking system determines the amount of regeneration.</a:t>
            </a:r>
            <a:endParaRPr lang="en-US" sz="3600" dirty="0"/>
          </a:p>
        </p:txBody>
      </p:sp>
    </p:spTree>
    <p:extLst>
      <p:ext uri="{BB962C8B-B14F-4D97-AF65-F5344CB8AC3E}">
        <p14:creationId xmlns:p14="http://schemas.microsoft.com/office/powerpoint/2010/main" val="35067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1" y="181627"/>
            <a:ext cx="8250236" cy="1144347"/>
          </a:xfrm>
        </p:spPr>
        <p:txBody>
          <a:bodyPr wrap="square" lIns="0" tIns="0" rIns="0" bIns="0" anchor="t" anchorCtr="0">
            <a:spAutoFit/>
          </a:bodyPr>
          <a:lstStyle/>
          <a:p>
            <a:r>
              <a:rPr lang="en-US" sz="3600" dirty="0">
                <a:latin typeface="+mj-lt"/>
              </a:rPr>
              <a:t>Types of Regenerative Brake Systems </a:t>
            </a:r>
            <a:r>
              <a:rPr lang="en-US" sz="2800" dirty="0">
                <a:latin typeface="+mj-lt"/>
              </a:rPr>
              <a:t>(2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485844"/>
            <a:ext cx="8250237" cy="3221839"/>
          </a:xfrm>
        </p:spPr>
        <p:txBody>
          <a:bodyPr wrap="square" lIns="0" tIns="18000" rIns="0" bIns="18000" anchor="t" anchorCtr="0">
            <a:spAutoFit/>
          </a:bodyPr>
          <a:lstStyle/>
          <a:p>
            <a:pPr marL="342900" indent="-342900"/>
            <a:r>
              <a:rPr lang="en-US" sz="2400" dirty="0"/>
              <a:t>Regenerative Brake Components</a:t>
            </a:r>
          </a:p>
          <a:p>
            <a:pPr marL="829818" lvl="1" indent="-342900"/>
            <a:r>
              <a:rPr lang="en-US" sz="2400" spc="-300" dirty="0"/>
              <a:t>A B </a:t>
            </a:r>
            <a:r>
              <a:rPr lang="en-US" sz="2400" dirty="0"/>
              <a:t>S </a:t>
            </a:r>
            <a:r>
              <a:rPr lang="en-US" sz="2400" spc="-300" dirty="0"/>
              <a:t>E C </a:t>
            </a:r>
            <a:r>
              <a:rPr lang="en-US" sz="2400" dirty="0"/>
              <a:t>U handles regenerative braking, and </a:t>
            </a:r>
            <a:r>
              <a:rPr lang="en-US" sz="2400" spc="-300" dirty="0"/>
              <a:t>A B </a:t>
            </a:r>
            <a:r>
              <a:rPr lang="en-US" sz="2400" dirty="0"/>
              <a:t>S functions, sending a signal to EV/HEV </a:t>
            </a:r>
            <a:r>
              <a:rPr lang="en-US" sz="2400" spc="-300" dirty="0"/>
              <a:t>E C </a:t>
            </a:r>
            <a:r>
              <a:rPr lang="en-US" sz="2400" dirty="0"/>
              <a:t>U how much regeneration to impose. </a:t>
            </a:r>
          </a:p>
          <a:p>
            <a:pPr marL="829818" lvl="1" indent="-342900"/>
            <a:r>
              <a:rPr lang="en-US" sz="2400" dirty="0"/>
              <a:t>System uses pressure measuring sensors to detect master cylinder pressure. </a:t>
            </a:r>
          </a:p>
          <a:p>
            <a:pPr marL="829818" lvl="1" indent="-342900"/>
            <a:r>
              <a:rPr lang="en-US" sz="2400" dirty="0"/>
              <a:t>Some systems use a brake pedal position (</a:t>
            </a:r>
            <a:r>
              <a:rPr lang="en-US" sz="2400" spc="-300" dirty="0"/>
              <a:t>B P </a:t>
            </a:r>
            <a:r>
              <a:rPr lang="en-US" sz="2400" dirty="0"/>
              <a:t>P) sensor.</a:t>
            </a:r>
            <a:endParaRPr lang="en-US" sz="3600" dirty="0"/>
          </a:p>
        </p:txBody>
      </p:sp>
    </p:spTree>
    <p:extLst>
      <p:ext uri="{BB962C8B-B14F-4D97-AF65-F5344CB8AC3E}">
        <p14:creationId xmlns:p14="http://schemas.microsoft.com/office/powerpoint/2010/main" val="271777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91.4 Battery Charging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593766" y="4892512"/>
            <a:ext cx="7873340" cy="1267458"/>
          </a:xfrm>
        </p:spPr>
        <p:txBody>
          <a:bodyPr wrap="square" lIns="0" tIns="18000" rIns="0" bIns="18000" anchor="ctr" anchorCtr="0">
            <a:spAutoFit/>
          </a:bodyPr>
          <a:lstStyle/>
          <a:p>
            <a:pPr marL="0" indent="0">
              <a:buNone/>
            </a:pPr>
            <a:r>
              <a:rPr lang="en-US" sz="2000" dirty="0"/>
              <a:t>During acceleration, </a:t>
            </a:r>
            <a:r>
              <a:rPr lang="en-US" sz="2000" spc="-300" dirty="0"/>
              <a:t>I C </a:t>
            </a:r>
            <a:r>
              <a:rPr lang="en-US" sz="2000" dirty="0"/>
              <a:t>E and motor/generator are used to propel the vehicle. During deceleration, energy is returned to </a:t>
            </a:r>
            <a:r>
              <a:rPr lang="en-US" sz="2000" spc="-300" dirty="0"/>
              <a:t>H </a:t>
            </a:r>
            <a:r>
              <a:rPr lang="en-US" sz="2000" dirty="0"/>
              <a:t>V battery through the inverter that changes the </a:t>
            </a:r>
            <a:r>
              <a:rPr lang="en-US" sz="2000" spc="-300" dirty="0"/>
              <a:t>A </a:t>
            </a:r>
            <a:r>
              <a:rPr lang="en-US" sz="2000" dirty="0"/>
              <a:t>C crated in motor/generator to </a:t>
            </a:r>
            <a:r>
              <a:rPr lang="en-US" sz="2000" spc="-300" dirty="0"/>
              <a:t>D </a:t>
            </a:r>
            <a:r>
              <a:rPr lang="en-US" sz="2000" dirty="0"/>
              <a:t>C to charge battery.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99" y="991906"/>
            <a:ext cx="7406640" cy="3739487"/>
          </a:xfrm>
          <a:prstGeom prst="rect">
            <a:avLst/>
          </a:prstGeom>
        </p:spPr>
      </p:pic>
    </p:spTree>
    <p:extLst>
      <p:ext uri="{BB962C8B-B14F-4D97-AF65-F5344CB8AC3E}">
        <p14:creationId xmlns:p14="http://schemas.microsoft.com/office/powerpoint/2010/main" val="44451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2595966" cy="590349"/>
          </a:xfrm>
        </p:spPr>
        <p:txBody>
          <a:bodyPr wrap="square" lIns="0" tIns="18000" rIns="0" bIns="18000" anchor="ctr" anchorCtr="0">
            <a:spAutoFit/>
          </a:bodyPr>
          <a:lstStyle/>
          <a:p>
            <a:r>
              <a:rPr lang="en-US" sz="3600" dirty="0">
                <a:latin typeface="+mj-lt"/>
              </a:rPr>
              <a:t>Figure 91.5</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19100" y="1175266"/>
            <a:ext cx="3853543" cy="1513679"/>
          </a:xfrm>
        </p:spPr>
        <p:txBody>
          <a:bodyPr wrap="square" lIns="0" tIns="18000" rIns="0" bIns="18000" anchor="ctr" anchorCtr="0">
            <a:spAutoFit/>
          </a:bodyPr>
          <a:lstStyle/>
          <a:p>
            <a:pPr marL="0" indent="0">
              <a:buNone/>
            </a:pPr>
            <a:r>
              <a:rPr lang="en-US" sz="2400" dirty="0"/>
              <a:t>Toyota Prius regenerative braking system component showing the master cylinder and pressure switches.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429" y="533400"/>
            <a:ext cx="3774083" cy="5867400"/>
          </a:xfrm>
          <a:prstGeom prst="rect">
            <a:avLst/>
          </a:prstGeom>
        </p:spPr>
      </p:pic>
    </p:spTree>
    <p:extLst>
      <p:ext uri="{BB962C8B-B14F-4D97-AF65-F5344CB8AC3E}">
        <p14:creationId xmlns:p14="http://schemas.microsoft.com/office/powerpoint/2010/main" val="419661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91.6 Brake Pedal Position </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4963116"/>
            <a:ext cx="8250238" cy="1052014"/>
          </a:xfrm>
        </p:spPr>
        <p:txBody>
          <a:bodyPr wrap="square" lIns="0" tIns="18000" rIns="0" bIns="18000" anchor="ctr" anchorCtr="0">
            <a:spAutoFit/>
          </a:bodyPr>
          <a:lstStyle/>
          <a:p>
            <a:pPr marL="0" indent="0">
              <a:buNone/>
            </a:pPr>
            <a:r>
              <a:rPr lang="en-US" sz="2200" dirty="0"/>
              <a:t>A contactless </a:t>
            </a:r>
            <a:r>
              <a:rPr lang="en-US" sz="2200" spc="-300" dirty="0"/>
              <a:t>B P </a:t>
            </a:r>
            <a:r>
              <a:rPr lang="en-US" sz="2200" dirty="0"/>
              <a:t>P sensor uses two Hall-effect elements and magnets to determine not only the position of the brake pedal, but also the speed that the driver is depressing the brake pedal.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553" y="990600"/>
            <a:ext cx="5457532" cy="3842657"/>
          </a:xfrm>
          <a:prstGeom prst="rect">
            <a:avLst/>
          </a:prstGeom>
        </p:spPr>
      </p:pic>
    </p:spTree>
    <p:extLst>
      <p:ext uri="{BB962C8B-B14F-4D97-AF65-F5344CB8AC3E}">
        <p14:creationId xmlns:p14="http://schemas.microsoft.com/office/powerpoint/2010/main" val="364818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8767"/>
            <a:ext cx="8250238" cy="590349"/>
          </a:xfrm>
        </p:spPr>
        <p:txBody>
          <a:bodyPr wrap="square" lIns="0" tIns="18000" rIns="0" bIns="18000" anchor="ctr" anchorCtr="0">
            <a:spAutoFit/>
          </a:bodyPr>
          <a:lstStyle/>
          <a:p>
            <a:r>
              <a:rPr lang="en-US" sz="3600" dirty="0">
                <a:latin typeface="+mj-lt"/>
              </a:rPr>
              <a:t>Learning Objectives</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36563" y="1021474"/>
            <a:ext cx="8250237" cy="3298783"/>
          </a:xfrm>
        </p:spPr>
        <p:txBody>
          <a:bodyPr wrap="square" lIns="0" tIns="18000" rIns="0" bIns="18000" anchor="t" anchorCtr="0">
            <a:spAutoFit/>
          </a:bodyPr>
          <a:lstStyle/>
          <a:p>
            <a:pPr marL="667512" indent="-667512">
              <a:spcBef>
                <a:spcPts val="600"/>
              </a:spcBef>
              <a:buNone/>
            </a:pPr>
            <a:r>
              <a:rPr lang="en-US" sz="2400" b="1" dirty="0">
                <a:solidFill>
                  <a:srgbClr val="007FA3"/>
                </a:solidFill>
              </a:rPr>
              <a:t>91.1 </a:t>
            </a:r>
            <a:r>
              <a:rPr lang="en-US" sz="2400" dirty="0">
                <a:solidFill>
                  <a:schemeClr val="tx1"/>
                </a:solidFill>
              </a:rPr>
              <a:t>Describe the principles and operation of regenerative brake systems.</a:t>
            </a:r>
          </a:p>
          <a:p>
            <a:pPr marL="667512" indent="-667512">
              <a:spcBef>
                <a:spcPts val="600"/>
              </a:spcBef>
              <a:buNone/>
            </a:pPr>
            <a:r>
              <a:rPr lang="en-US" sz="2400" b="1" dirty="0">
                <a:solidFill>
                  <a:srgbClr val="007FA3"/>
                </a:solidFill>
              </a:rPr>
              <a:t>91.2 </a:t>
            </a:r>
            <a:r>
              <a:rPr lang="en-US" sz="2400" dirty="0">
                <a:solidFill>
                  <a:schemeClr val="tx1"/>
                </a:solidFill>
              </a:rPr>
              <a:t>Discuss the different types of regenerative brake systems, including the components of the system.</a:t>
            </a:r>
          </a:p>
          <a:p>
            <a:pPr marL="667512" indent="-667512">
              <a:spcBef>
                <a:spcPts val="600"/>
              </a:spcBef>
              <a:buNone/>
            </a:pPr>
            <a:r>
              <a:rPr lang="en-US" sz="2400" b="1" dirty="0">
                <a:solidFill>
                  <a:srgbClr val="007FA3"/>
                </a:solidFill>
              </a:rPr>
              <a:t>91.3 </a:t>
            </a:r>
            <a:r>
              <a:rPr lang="en-US" sz="2400" dirty="0">
                <a:solidFill>
                  <a:schemeClr val="tx1"/>
                </a:solidFill>
              </a:rPr>
              <a:t>Discuss one-pedal driving.</a:t>
            </a:r>
          </a:p>
          <a:p>
            <a:pPr marL="667512" indent="-667512">
              <a:spcBef>
                <a:spcPts val="600"/>
              </a:spcBef>
              <a:buNone/>
            </a:pPr>
            <a:r>
              <a:rPr lang="en-US" sz="2400" b="1" dirty="0">
                <a:solidFill>
                  <a:srgbClr val="007FA3"/>
                </a:solidFill>
              </a:rPr>
              <a:t>91.4 </a:t>
            </a:r>
            <a:r>
              <a:rPr lang="en-US" sz="2400" dirty="0">
                <a:solidFill>
                  <a:schemeClr val="tx1"/>
                </a:solidFill>
              </a:rPr>
              <a:t>Discuss deceleration rates.</a:t>
            </a:r>
          </a:p>
          <a:p>
            <a:pPr marL="667512" indent="-667512">
              <a:spcBef>
                <a:spcPts val="600"/>
              </a:spcBef>
              <a:buNone/>
            </a:pPr>
            <a:r>
              <a:rPr lang="en-US" sz="2400" b="1" dirty="0">
                <a:solidFill>
                  <a:srgbClr val="007FA3"/>
                </a:solidFill>
              </a:rPr>
              <a:t>91.5 </a:t>
            </a:r>
            <a:r>
              <a:rPr lang="en-US" sz="2400" dirty="0">
                <a:solidFill>
                  <a:schemeClr val="tx1"/>
                </a:solidFill>
              </a:rPr>
              <a:t>Describe the servicing precautions involved with  regenerative brakes</a:t>
            </a:r>
            <a:r>
              <a:rPr lang="en-US" sz="2400" b="1" dirty="0">
                <a:solidFill>
                  <a:srgbClr val="007FA3"/>
                </a:solidFill>
              </a:rPr>
              <a:t>.	</a:t>
            </a:r>
            <a:r>
              <a:rPr lang="en-US" sz="2400" dirty="0"/>
              <a:t>.</a:t>
            </a:r>
          </a:p>
        </p:txBody>
      </p:sp>
    </p:spTree>
    <p:extLst>
      <p:ext uri="{BB962C8B-B14F-4D97-AF65-F5344CB8AC3E}">
        <p14:creationId xmlns:p14="http://schemas.microsoft.com/office/powerpoint/2010/main" val="219861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91.7 Braking Components</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5164997"/>
            <a:ext cx="8250238" cy="1052014"/>
          </a:xfrm>
        </p:spPr>
        <p:txBody>
          <a:bodyPr wrap="square" lIns="0" tIns="18000" rIns="0" bIns="18000" anchor="ctr" anchorCtr="0">
            <a:spAutoFit/>
          </a:bodyPr>
          <a:lstStyle/>
          <a:p>
            <a:pPr marL="0" indent="0">
              <a:buNone/>
            </a:pPr>
            <a:r>
              <a:rPr lang="en-US" sz="2200" dirty="0"/>
              <a:t>The components under the hood of a Toyota Highlander hybrid electric vehicle showing the master cylinder reservoir and the </a:t>
            </a:r>
            <a:r>
              <a:rPr lang="en-US" sz="2200" spc="-300" dirty="0"/>
              <a:t>A B </a:t>
            </a:r>
            <a:r>
              <a:rPr lang="en-US" sz="2200" dirty="0"/>
              <a:t>S controller.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196" y="990600"/>
            <a:ext cx="5116224" cy="4197927"/>
          </a:xfrm>
          <a:prstGeom prst="rect">
            <a:avLst/>
          </a:prstGeom>
        </p:spPr>
      </p:pic>
    </p:spTree>
    <p:extLst>
      <p:ext uri="{BB962C8B-B14F-4D97-AF65-F5344CB8AC3E}">
        <p14:creationId xmlns:p14="http://schemas.microsoft.com/office/powerpoint/2010/main" val="161808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Do Regenerative Brakes Look Like?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1999" y="2592273"/>
            <a:ext cx="7447935" cy="3170099"/>
          </a:xfrm>
        </p:spPr>
        <p:txBody>
          <a:bodyPr/>
          <a:lstStyle/>
          <a:p>
            <a:r>
              <a:rPr lang="en-US" sz="2000" b="1" dirty="0"/>
              <a:t>What Do Regenerative Brakes Look Like? </a:t>
            </a:r>
            <a:r>
              <a:rPr lang="en-US" sz="2000" dirty="0"/>
              <a:t>Regenerative brakes use the rotation of the wheels applied to the electric traction (drive) motor to create electricity. Therefore, the brakes themselves look the same as conventional brakes because the hydraulic brakes are still in place and work the same as conventional brakes. The major difference is that the standard wheel brakes work mostly at low vehicle speeds, whereas conventional brakes work at  all speeds. As a result, the brakes on a hybrid electric vehicle should last many times longer than the brakes on a conventional vehicle. FIGURE 91–8.</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91521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91.8 Mach E Brakes</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990600"/>
            <a:ext cx="2998519" cy="2067677"/>
          </a:xfrm>
        </p:spPr>
        <p:txBody>
          <a:bodyPr wrap="square" lIns="0" tIns="18000" rIns="0" bIns="18000" anchor="ctr" anchorCtr="0">
            <a:spAutoFit/>
          </a:bodyPr>
          <a:lstStyle/>
          <a:p>
            <a:pPr marL="0" indent="0">
              <a:buNone/>
            </a:pPr>
            <a:r>
              <a:rPr lang="en-US" sz="2200" dirty="0"/>
              <a:t>Front disc brakes on a Mustang Mach E electric vehicle look like most multi-piston front disc brakes used on conventional vehicles.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348" y="990600"/>
            <a:ext cx="5121090" cy="4197436"/>
          </a:xfrm>
          <a:prstGeom prst="rect">
            <a:avLst/>
          </a:prstGeom>
        </p:spPr>
      </p:pic>
    </p:spTree>
    <p:extLst>
      <p:ext uri="{BB962C8B-B14F-4D97-AF65-F5344CB8AC3E}">
        <p14:creationId xmlns:p14="http://schemas.microsoft.com/office/powerpoint/2010/main" val="112500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66499"/>
            <a:ext cx="7880279" cy="438842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Can an On-Vehicle Brake Lathe Be Used on a Hybrid Electric Vehicle?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872486"/>
            <a:ext cx="7667625" cy="3416320"/>
          </a:xfrm>
        </p:spPr>
        <p:txBody>
          <a:bodyPr/>
          <a:lstStyle/>
          <a:p>
            <a:r>
              <a:rPr lang="en-US" sz="2400" b="1" dirty="0"/>
              <a:t>Can On-Vehicle Brake Lathe Be Used on HEV? </a:t>
            </a:r>
            <a:r>
              <a:rPr lang="en-US" sz="2400" dirty="0"/>
              <a:t>Yes. When a brake rotor needs to be machined on a HEV, rotor is being rotated. On most hybrids, front wheels are also connected to the traction motor that can propel the vehicle and generate electricity during deceleration and braking. When drive wheels are being rotated, motor/generator is producing electricity. However, unless the high-voltage circuit wiring has been disconnected, no harm will occur.</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2113297"/>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14325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19100" y="190500"/>
            <a:ext cx="8250238" cy="646331"/>
          </a:xfrm>
        </p:spPr>
        <p:txBody>
          <a:bodyPr wrap="square" lIns="0" tIns="45720" rIns="0" bIns="45720" anchor="t" anchorCtr="0">
            <a:spAutoFit/>
          </a:bodyPr>
          <a:lstStyle/>
          <a:p>
            <a:r>
              <a:rPr lang="en-US" sz="3600" dirty="0">
                <a:latin typeface="+mj-lt"/>
              </a:rPr>
              <a:t>One-Pedal Driving</a:t>
            </a: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990600"/>
            <a:ext cx="8250237" cy="2908489"/>
          </a:xfrm>
        </p:spPr>
        <p:txBody>
          <a:bodyPr wrap="square" lIns="0" tIns="45720" rIns="0" bIns="45720" anchor="t" anchorCtr="0">
            <a:spAutoFit/>
          </a:bodyPr>
          <a:lstStyle/>
          <a:p>
            <a:pPr marL="342900" indent="-342900"/>
            <a:r>
              <a:rPr lang="en-US" sz="2400" dirty="0"/>
              <a:t>Definition</a:t>
            </a:r>
          </a:p>
          <a:p>
            <a:pPr marL="829818" lvl="1" indent="-342900"/>
            <a:r>
              <a:rPr lang="en-US" sz="2400" dirty="0"/>
              <a:t>One-pedal driving means that for normal driving, the driver only needs to use accelerator pedal to accelerate and decelerate. </a:t>
            </a:r>
          </a:p>
          <a:p>
            <a:pPr marL="1229868" lvl="2" indent="-342900"/>
            <a:r>
              <a:rPr lang="en-US" sz="2400" dirty="0"/>
              <a:t>To accelerate, driver depresses accelerator pedal. </a:t>
            </a:r>
          </a:p>
          <a:p>
            <a:pPr marL="1229868" lvl="2" indent="-342900"/>
            <a:r>
              <a:rPr lang="en-US" sz="2400" dirty="0"/>
              <a:t>To decelerate (slow down), driver releases the accelerator pedal, and vehicle speed slows.</a:t>
            </a:r>
          </a:p>
        </p:txBody>
      </p:sp>
    </p:spTree>
    <p:extLst>
      <p:ext uri="{BB962C8B-B14F-4D97-AF65-F5344CB8AC3E}">
        <p14:creationId xmlns:p14="http://schemas.microsoft.com/office/powerpoint/2010/main" val="388615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91.9 Dash Indicator 1-Pedal</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990600"/>
            <a:ext cx="2939143" cy="1729123"/>
          </a:xfrm>
        </p:spPr>
        <p:txBody>
          <a:bodyPr wrap="square" lIns="0" tIns="18000" rIns="0" bIns="18000" anchor="ctr" anchorCtr="0">
            <a:spAutoFit/>
          </a:bodyPr>
          <a:lstStyle/>
          <a:p>
            <a:pPr marL="0" indent="0">
              <a:buNone/>
            </a:pPr>
            <a:r>
              <a:rPr lang="en-US" sz="2200" dirty="0"/>
              <a:t>Display on the dash display of an electric vehicle shows where the one pedal feature can be turned on or off.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473" y="990600"/>
            <a:ext cx="5112327" cy="4190253"/>
          </a:xfrm>
          <a:prstGeom prst="rect">
            <a:avLst/>
          </a:prstGeom>
        </p:spPr>
      </p:pic>
    </p:spTree>
    <p:extLst>
      <p:ext uri="{BB962C8B-B14F-4D97-AF65-F5344CB8AC3E}">
        <p14:creationId xmlns:p14="http://schemas.microsoft.com/office/powerpoint/2010/main" val="242731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Is One-Pedal Driving an Advantage?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643254"/>
            <a:ext cx="7543800" cy="3978012"/>
          </a:xfrm>
        </p:spPr>
        <p:txBody>
          <a:bodyPr/>
          <a:lstStyle/>
          <a:p>
            <a:r>
              <a:rPr lang="en-US" sz="2000" b="1" dirty="0"/>
              <a:t>Is One-Pedal Driving an Advantage? </a:t>
            </a:r>
            <a:r>
              <a:rPr lang="en-US" sz="2000" dirty="0"/>
              <a:t>Some dealers are recommending that their customers do not use one-pedal driving to maximized range. Some electric vehicle manufactures also limit regenerative braking and allow vehicle to coast, thereby maintaining inertia. Regenerative braking is not 100% efficient. If you are coasting at 60 MPH, regen slows you down to 50, and then accelerates to 60 again, you will lose more energy than if the speed was kept at a steady 60 MPH. Regenerative braking is only useful if used for braking. The most efficient driving mode is the one that is smoothest. That means no hard acceleration or deceleration.</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00908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Deceleration Rates</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7472548" cy="4262705"/>
          </a:xfrm>
        </p:spPr>
        <p:txBody>
          <a:bodyPr/>
          <a:lstStyle/>
          <a:p>
            <a:r>
              <a:rPr lang="en-US" sz="2400" dirty="0"/>
              <a:t>Measured in feet per second, per second ft/sec</a:t>
            </a:r>
            <a:r>
              <a:rPr lang="en-US" sz="2400" baseline="30000" dirty="0"/>
              <a:t>2</a:t>
            </a:r>
            <a:r>
              <a:rPr lang="en-US" sz="2400" dirty="0"/>
              <a:t> </a:t>
            </a:r>
          </a:p>
          <a:p>
            <a:pPr lvl="1"/>
            <a:r>
              <a:rPr lang="en-US" sz="2400" dirty="0"/>
              <a:t>Comfortable deceleration is 8.5 ft/ sec</a:t>
            </a:r>
            <a:r>
              <a:rPr lang="en-US" sz="2400" baseline="30000" dirty="0"/>
              <a:t>2</a:t>
            </a:r>
            <a:r>
              <a:rPr lang="en-US" sz="2400" dirty="0"/>
              <a:t> (3 m/s</a:t>
            </a:r>
            <a:r>
              <a:rPr lang="en-US" sz="2400" baseline="30000" dirty="0"/>
              <a:t>2</a:t>
            </a:r>
            <a:r>
              <a:rPr lang="en-US" sz="2400" dirty="0"/>
              <a:t> ).</a:t>
            </a:r>
          </a:p>
          <a:p>
            <a:r>
              <a:rPr lang="en-US" sz="2400" dirty="0"/>
              <a:t>Deceleration is also expressed in units called a g. One g is the acceleration of gravity, which is 32 feet per second, per second</a:t>
            </a:r>
          </a:p>
          <a:p>
            <a:r>
              <a:rPr lang="en-US" sz="2400" dirty="0"/>
              <a:t>Loose items will “fly” above 11 ft/sec</a:t>
            </a:r>
            <a:r>
              <a:rPr lang="en-US" sz="2400" baseline="30000" dirty="0"/>
              <a:t>2</a:t>
            </a:r>
            <a:r>
              <a:rPr lang="en-US" sz="2400" dirty="0"/>
              <a:t> (3.5 m/s</a:t>
            </a:r>
            <a:r>
              <a:rPr lang="en-US" sz="2400" baseline="30000" dirty="0"/>
              <a:t>2</a:t>
            </a:r>
            <a:r>
              <a:rPr lang="en-US" sz="2400" dirty="0"/>
              <a:t> ).</a:t>
            </a:r>
          </a:p>
          <a:p>
            <a:r>
              <a:rPr lang="en-US" sz="2400" dirty="0"/>
              <a:t>Maximum deceleration rates for most vehicles and light trucks range: 16 to 32 ft/sec</a:t>
            </a:r>
            <a:r>
              <a:rPr lang="en-US" sz="2400" baseline="30000" dirty="0"/>
              <a:t>2</a:t>
            </a:r>
            <a:r>
              <a:rPr lang="en-US" sz="2400" dirty="0"/>
              <a:t> (5 to 10 m/s</a:t>
            </a:r>
            <a:r>
              <a:rPr lang="en-US" sz="2400" baseline="30000" dirty="0"/>
              <a:t>2</a:t>
            </a:r>
            <a:r>
              <a:rPr lang="en-US" sz="2400" dirty="0"/>
              <a:t> ).</a:t>
            </a:r>
          </a:p>
          <a:p>
            <a:endParaRPr lang="en-US" sz="2400" dirty="0"/>
          </a:p>
        </p:txBody>
      </p:sp>
    </p:spTree>
    <p:extLst>
      <p:ext uri="{BB962C8B-B14F-4D97-AF65-F5344CB8AC3E}">
        <p14:creationId xmlns:p14="http://schemas.microsoft.com/office/powerpoint/2010/main" val="163436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91.10 Deceleration Graph</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189" y="4755880"/>
            <a:ext cx="8250238" cy="1390568"/>
          </a:xfrm>
        </p:spPr>
        <p:txBody>
          <a:bodyPr wrap="square" lIns="0" tIns="18000" rIns="0" bIns="18000" anchor="ctr" anchorCtr="0">
            <a:spAutoFit/>
          </a:bodyPr>
          <a:lstStyle/>
          <a:p>
            <a:pPr marL="0" indent="0">
              <a:buNone/>
            </a:pPr>
            <a:r>
              <a:rPr lang="en-US" sz="2200" dirty="0"/>
              <a:t>Graph compares figures: at the far left, a throttle lift typically giving about 0.1 g deceleration; on the far right, a hard emergency stop resulting in braking of (at least) 0.8 g, which uses both the regenerative braking system and the base hydraulic brake system.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055" y="990599"/>
            <a:ext cx="5588505" cy="3498273"/>
          </a:xfrm>
          <a:prstGeom prst="rect">
            <a:avLst/>
          </a:prstGeom>
        </p:spPr>
      </p:pic>
    </p:spTree>
    <p:extLst>
      <p:ext uri="{BB962C8B-B14F-4D97-AF65-F5344CB8AC3E}">
        <p14:creationId xmlns:p14="http://schemas.microsoft.com/office/powerpoint/2010/main" val="30191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185356"/>
            <a:ext cx="8250238" cy="590349"/>
          </a:xfrm>
        </p:spPr>
        <p:txBody>
          <a:bodyPr wrap="square" lIns="0" tIns="18000" rIns="0" bIns="18000" anchor="t" anchorCtr="0">
            <a:spAutoFit/>
          </a:bodyPr>
          <a:lstStyle/>
          <a:p>
            <a:r>
              <a:rPr lang="en-US" sz="3600" dirty="0">
                <a:latin typeface="+mj-lt"/>
              </a:rPr>
              <a:t>Servicing Regenerative Brakes </a:t>
            </a:r>
            <a:r>
              <a:rPr lang="en-US" sz="2800" dirty="0">
                <a:latin typeface="+mj-lt"/>
              </a:rPr>
              <a:t>(1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200" y="990600"/>
            <a:ext cx="7972426" cy="2775563"/>
          </a:xfrm>
        </p:spPr>
        <p:txBody>
          <a:bodyPr wrap="square" lIns="0" tIns="18000" rIns="0" bIns="18000" anchor="t" anchorCtr="0">
            <a:spAutoFit/>
          </a:bodyPr>
          <a:lstStyle/>
          <a:p>
            <a:pPr marL="342900" indent="-342900"/>
            <a:r>
              <a:rPr lang="en-US" sz="2400" dirty="0"/>
              <a:t>Master Cylinders</a:t>
            </a:r>
          </a:p>
          <a:p>
            <a:pPr marL="829818" lvl="1" indent="-342900"/>
            <a:r>
              <a:rPr lang="en-US" sz="2400" dirty="0"/>
              <a:t>Many hybrid electric vehicles use unique master cylinders. </a:t>
            </a:r>
          </a:p>
          <a:p>
            <a:pPr marL="829818" lvl="1" indent="-342900"/>
            <a:r>
              <a:rPr lang="en-US" sz="2400" dirty="0"/>
              <a:t>Late model </a:t>
            </a:r>
            <a:r>
              <a:rPr lang="en-US" sz="2400" spc="-300" dirty="0"/>
              <a:t>G </a:t>
            </a:r>
            <a:r>
              <a:rPr lang="en-US" sz="2400" dirty="0"/>
              <a:t>M </a:t>
            </a:r>
            <a:r>
              <a:rPr lang="en-US" sz="2400" spc="-300" dirty="0"/>
              <a:t>E V </a:t>
            </a:r>
            <a:r>
              <a:rPr lang="en-US" sz="2400" dirty="0"/>
              <a:t>s and </a:t>
            </a:r>
            <a:r>
              <a:rPr lang="en-US" sz="2400" spc="-300" dirty="0"/>
              <a:t>P H E V </a:t>
            </a:r>
            <a:r>
              <a:rPr lang="en-US" sz="2400" dirty="0"/>
              <a:t>s use an electromechanical brake booster combined with the </a:t>
            </a:r>
            <a:r>
              <a:rPr lang="en-US" sz="2400" spc="-300" dirty="0"/>
              <a:t>A B </a:t>
            </a:r>
            <a:r>
              <a:rPr lang="en-US" sz="2400" dirty="0"/>
              <a:t>S unit that allows the use of a more conventional master cylinder.</a:t>
            </a:r>
          </a:p>
        </p:txBody>
      </p:sp>
    </p:spTree>
    <p:extLst>
      <p:ext uri="{BB962C8B-B14F-4D97-AF65-F5344CB8AC3E}">
        <p14:creationId xmlns:p14="http://schemas.microsoft.com/office/powerpoint/2010/main" val="252546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43182"/>
            <a:ext cx="7517567" cy="1021237"/>
          </a:xfrm>
        </p:spPr>
        <p:txBody>
          <a:bodyPr wrap="square" lIns="0" tIns="18000" rIns="0" bIns="18000" anchor="ctr" anchorCtr="0">
            <a:spAutoFit/>
          </a:bodyPr>
          <a:lstStyle/>
          <a:p>
            <a:r>
              <a:rPr lang="en-US" sz="3600" dirty="0">
                <a:latin typeface="+mj-lt"/>
              </a:rPr>
              <a:t>Regenerative Braking in Vehicles </a:t>
            </a:r>
            <a:r>
              <a:rPr lang="en-US" sz="2800" dirty="0">
                <a:latin typeface="+mj-lt"/>
              </a:rPr>
              <a:t>(1 of 4)</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200" y="1416357"/>
            <a:ext cx="7640054" cy="2852507"/>
          </a:xfrm>
        </p:spPr>
        <p:txBody>
          <a:bodyPr wrap="square" lIns="0" tIns="18000" rIns="0" bIns="18000" anchor="ctr" anchorCtr="0">
            <a:spAutoFit/>
          </a:bodyPr>
          <a:lstStyle/>
          <a:p>
            <a:pPr marL="342900" indent="-342900"/>
            <a:r>
              <a:rPr lang="en-US" sz="2400" dirty="0"/>
              <a:t>Inertia, Force, and Mass</a:t>
            </a:r>
          </a:p>
          <a:p>
            <a:pPr marL="829818" lvl="1" indent="-342900"/>
            <a:r>
              <a:rPr lang="en-US" sz="2400" dirty="0"/>
              <a:t>If a moving object has a mass, it has inertia. </a:t>
            </a:r>
          </a:p>
          <a:p>
            <a:pPr marL="829818" lvl="1" indent="-342900"/>
            <a:r>
              <a:rPr lang="en-US" sz="2400" dirty="0"/>
              <a:t>Inertia is resistance of an object to change its state of motion. </a:t>
            </a:r>
          </a:p>
          <a:p>
            <a:pPr marL="829818" lvl="1" indent="-342900"/>
            <a:r>
              <a:rPr lang="en-US" sz="2400" spc="-300" dirty="0"/>
              <a:t>E </a:t>
            </a:r>
            <a:r>
              <a:rPr lang="en-US" sz="2400" dirty="0"/>
              <a:t>V or </a:t>
            </a:r>
            <a:r>
              <a:rPr lang="en-US" sz="2400" spc="-300" dirty="0"/>
              <a:t>H E </a:t>
            </a:r>
            <a:r>
              <a:rPr lang="en-US" sz="2400" dirty="0"/>
              <a:t>V can reclaim energy by converting energy of a moving object, called kinetic energy, into electric energy.</a:t>
            </a:r>
            <a:endParaRPr lang="en-US" sz="3600" dirty="0"/>
          </a:p>
        </p:txBody>
      </p:sp>
    </p:spTree>
    <p:extLst>
      <p:ext uri="{BB962C8B-B14F-4D97-AF65-F5344CB8AC3E}">
        <p14:creationId xmlns:p14="http://schemas.microsoft.com/office/powerpoint/2010/main" val="459751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91.11 Master Cylinder</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552192" y="1159877"/>
            <a:ext cx="3497294" cy="1052014"/>
          </a:xfrm>
        </p:spPr>
        <p:txBody>
          <a:bodyPr wrap="square" lIns="0" tIns="18000" rIns="0" bIns="18000" anchor="ctr" anchorCtr="0">
            <a:spAutoFit/>
          </a:bodyPr>
          <a:lstStyle/>
          <a:p>
            <a:pPr marL="0" indent="0">
              <a:buNone/>
            </a:pPr>
            <a:r>
              <a:rPr lang="en-US" sz="2200" dirty="0"/>
              <a:t>A master cylinder from a Toyota Highlander hybrid electric vehicle.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248" y="990600"/>
            <a:ext cx="4114800" cy="5284559"/>
          </a:xfrm>
          <a:prstGeom prst="rect">
            <a:avLst/>
          </a:prstGeom>
        </p:spPr>
      </p:pic>
    </p:spTree>
    <p:extLst>
      <p:ext uri="{BB962C8B-B14F-4D97-AF65-F5344CB8AC3E}">
        <p14:creationId xmlns:p14="http://schemas.microsoft.com/office/powerpoint/2010/main" val="143603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25016"/>
            <a:ext cx="8250238" cy="590349"/>
          </a:xfrm>
        </p:spPr>
        <p:txBody>
          <a:bodyPr wrap="square" lIns="0" tIns="18000" rIns="0" bIns="18000" anchor="t" anchorCtr="0">
            <a:spAutoFit/>
          </a:bodyPr>
          <a:lstStyle/>
          <a:p>
            <a:r>
              <a:rPr lang="en-US" sz="3600" dirty="0">
                <a:latin typeface="+mj-lt"/>
              </a:rPr>
              <a:t>Servicing Regenerative Brakes </a:t>
            </a:r>
            <a:r>
              <a:rPr lang="en-US" sz="2800" dirty="0">
                <a:latin typeface="+mj-lt"/>
              </a:rPr>
              <a:t>(2 of 2)</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57199" y="1124770"/>
            <a:ext cx="8250237" cy="3706587"/>
          </a:xfrm>
        </p:spPr>
        <p:txBody>
          <a:bodyPr wrap="square" lIns="0" tIns="18000" rIns="0" bIns="18000" anchor="t" anchorCtr="0">
            <a:spAutoFit/>
          </a:bodyPr>
          <a:lstStyle/>
          <a:p>
            <a:pPr marL="342900" indent="-342900"/>
            <a:r>
              <a:rPr lang="en-US" sz="2400" dirty="0"/>
              <a:t>Ford Escape Precautions</a:t>
            </a:r>
          </a:p>
          <a:p>
            <a:pPr marL="829818" lvl="1" indent="-342900"/>
            <a:r>
              <a:rPr lang="en-US" sz="2400" dirty="0"/>
              <a:t>On the Ford Escape hybrid system, the regenerative braking system checks the integrity of the brake system as a self-test. </a:t>
            </a:r>
          </a:p>
          <a:p>
            <a:pPr marL="829818" lvl="1" indent="-342900"/>
            <a:r>
              <a:rPr lang="en-US" sz="2400" dirty="0"/>
              <a:t>This is performed when a door is opened as part of the wake-up feature of the system. </a:t>
            </a:r>
          </a:p>
          <a:p>
            <a:pPr marL="829818" lvl="1" indent="-342900"/>
            <a:r>
              <a:rPr lang="en-US" sz="2400" dirty="0"/>
              <a:t>In order to change the brake pads, it is necessary to enter the “Pad Service Mode” on a scan tool and disable the self-test.</a:t>
            </a:r>
          </a:p>
        </p:txBody>
      </p:sp>
    </p:spTree>
    <p:extLst>
      <p:ext uri="{BB962C8B-B14F-4D97-AF65-F5344CB8AC3E}">
        <p14:creationId xmlns:p14="http://schemas.microsoft.com/office/powerpoint/2010/main" val="74789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91.12 Brake Connector</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564067" y="990600"/>
            <a:ext cx="2796650" cy="3760448"/>
          </a:xfrm>
        </p:spPr>
        <p:txBody>
          <a:bodyPr wrap="square" lIns="0" tIns="18000" rIns="0" bIns="18000" anchor="ctr" anchorCtr="0">
            <a:spAutoFit/>
          </a:bodyPr>
          <a:lstStyle/>
          <a:p>
            <a:pPr marL="0" indent="0">
              <a:buNone/>
            </a:pPr>
            <a:r>
              <a:rPr lang="en-US" sz="2200" dirty="0"/>
              <a:t>When working on the brakes on a Ford Escape or Mercury Mariner hybrid vehicle, disconnect the black electrical connector on the </a:t>
            </a:r>
            <a:r>
              <a:rPr lang="en-US" sz="2200" spc="-300" dirty="0"/>
              <a:t>A B </a:t>
            </a:r>
            <a:r>
              <a:rPr lang="en-US" sz="2200" dirty="0"/>
              <a:t>S hydraulic control unit located on the passenger side under the hood.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061" y="990600"/>
            <a:ext cx="5146377" cy="4222668"/>
          </a:xfrm>
          <a:prstGeom prst="rect">
            <a:avLst/>
          </a:prstGeom>
        </p:spPr>
      </p:pic>
    </p:spTree>
    <p:extLst>
      <p:ext uri="{BB962C8B-B14F-4D97-AF65-F5344CB8AC3E}">
        <p14:creationId xmlns:p14="http://schemas.microsoft.com/office/powerpoint/2010/main" val="23671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92.13 Degraded Regen Brakes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81351" y="1029910"/>
            <a:ext cx="5013387" cy="410915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13608" y="990600"/>
            <a:ext cx="3011384" cy="3785652"/>
          </a:xfrm>
        </p:spPr>
        <p:txBody>
          <a:bodyPr/>
          <a:lstStyle/>
          <a:p>
            <a:r>
              <a:rPr lang="en-US" sz="2000" dirty="0"/>
              <a:t>A notice displayed on dash informing driver that regenerative brakes are degraded or temporarily reduced. When this occurs, brake pedal feel will change because the system will use more of the base brakes, which may require a higher pedal effort.</a:t>
            </a:r>
          </a:p>
        </p:txBody>
      </p:sp>
    </p:spTree>
    <p:extLst>
      <p:ext uri="{BB962C8B-B14F-4D97-AF65-F5344CB8AC3E}">
        <p14:creationId xmlns:p14="http://schemas.microsoft.com/office/powerpoint/2010/main" val="137244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Question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799" y="990600"/>
            <a:ext cx="7573297" cy="3547125"/>
          </a:xfrm>
        </p:spPr>
        <p:txBody>
          <a:bodyPr/>
          <a:lstStyle/>
          <a:p>
            <a:r>
              <a:rPr lang="en-US" sz="2400" dirty="0"/>
              <a:t>Kinetic energy is       .</a:t>
            </a:r>
          </a:p>
          <a:p>
            <a:pPr marL="1016000" lvl="1" indent="-457200">
              <a:buFont typeface="+mj-lt"/>
              <a:buAutoNum type="alphaLcPeriod"/>
            </a:pPr>
            <a:r>
              <a:rPr lang="en-US" sz="2400" dirty="0"/>
              <a:t>Energy that the driver exerts on the brake pedal</a:t>
            </a:r>
          </a:p>
          <a:p>
            <a:pPr marL="1016000" lvl="1" indent="-457200">
              <a:buFont typeface="+mj-lt"/>
              <a:buAutoNum type="alphaLcPeriod"/>
            </a:pPr>
            <a:r>
              <a:rPr lang="en-US" sz="2400" dirty="0"/>
              <a:t>Energy needed from the batteries to propel a vehicle</a:t>
            </a:r>
          </a:p>
          <a:p>
            <a:pPr marL="1016000" lvl="1" indent="-457200">
              <a:buFont typeface="+mj-lt"/>
              <a:buAutoNum type="alphaLcPeriod"/>
            </a:pPr>
            <a:r>
              <a:rPr lang="en-US" sz="2400" dirty="0"/>
              <a:t>Energy in any moving object</a:t>
            </a:r>
          </a:p>
          <a:p>
            <a:pPr marL="1016000" lvl="1" indent="-457200">
              <a:buFont typeface="+mj-lt"/>
              <a:buAutoNum type="alphaLcPeriod"/>
            </a:pPr>
            <a:r>
              <a:rPr lang="en-US" sz="2400" dirty="0"/>
              <a:t>Energy that the motor produces to propel the vehicle</a:t>
            </a:r>
          </a:p>
          <a:p>
            <a:endParaRPr lang="en-US" sz="2400" dirty="0"/>
          </a:p>
        </p:txBody>
      </p:sp>
    </p:spTree>
    <p:extLst>
      <p:ext uri="{BB962C8B-B14F-4D97-AF65-F5344CB8AC3E}">
        <p14:creationId xmlns:p14="http://schemas.microsoft.com/office/powerpoint/2010/main" val="1363725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Answer</a:t>
            </a: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799" y="990600"/>
            <a:ext cx="7573297" cy="3547125"/>
          </a:xfrm>
        </p:spPr>
        <p:txBody>
          <a:bodyPr/>
          <a:lstStyle/>
          <a:p>
            <a:r>
              <a:rPr lang="en-US" sz="2400" dirty="0"/>
              <a:t>Kinetic energy is       .</a:t>
            </a:r>
          </a:p>
          <a:p>
            <a:pPr marL="1016000" lvl="1" indent="-457200">
              <a:buFont typeface="+mj-lt"/>
              <a:buAutoNum type="alphaLcPeriod"/>
            </a:pPr>
            <a:r>
              <a:rPr lang="en-US" sz="2400" dirty="0"/>
              <a:t>Energy that the driver exerts on the brake pedal</a:t>
            </a:r>
          </a:p>
          <a:p>
            <a:pPr marL="1016000" lvl="1" indent="-457200">
              <a:buFont typeface="+mj-lt"/>
              <a:buAutoNum type="alphaLcPeriod"/>
            </a:pPr>
            <a:r>
              <a:rPr lang="en-US" sz="2400" dirty="0"/>
              <a:t>Energy needed from the batteries to propel a vehicle</a:t>
            </a:r>
          </a:p>
          <a:p>
            <a:pPr marL="1016000" lvl="1" indent="-457200">
              <a:buFont typeface="+mj-lt"/>
              <a:buAutoNum type="alphaLcPeriod"/>
            </a:pPr>
            <a:r>
              <a:rPr lang="en-US" sz="2400" b="1" dirty="0"/>
              <a:t>Energy in any moving object X</a:t>
            </a:r>
          </a:p>
          <a:p>
            <a:pPr marL="1016000" lvl="1" indent="-457200">
              <a:buFont typeface="+mj-lt"/>
              <a:buAutoNum type="alphaLcPeriod"/>
            </a:pPr>
            <a:r>
              <a:rPr lang="en-US" sz="2400" dirty="0"/>
              <a:t>Energy that the motor produces to propel the vehicle</a:t>
            </a:r>
          </a:p>
          <a:p>
            <a:endParaRPr lang="en-US" sz="2400" dirty="0"/>
          </a:p>
        </p:txBody>
      </p:sp>
    </p:spTree>
    <p:extLst>
      <p:ext uri="{BB962C8B-B14F-4D97-AF65-F5344CB8AC3E}">
        <p14:creationId xmlns:p14="http://schemas.microsoft.com/office/powerpoint/2010/main" val="3585654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Hybrid and Fuel Cell Vehicles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(L3) Light Duty Hybrid Electric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(L3) Light Duty Hybrid Electric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47851"/>
            <a:ext cx="8229600" cy="590349"/>
          </a:xfrm>
        </p:spPr>
        <p:txBody>
          <a:bodyPr lIns="0" tIns="18000" rIns="0" bIns="18000"/>
          <a:lstStyle/>
          <a:p>
            <a:r>
              <a:rPr lang="en-US" dirty="0"/>
              <a:t>Copyright</a:t>
            </a:r>
            <a:endParaRPr lang="en-IN" dirty="0"/>
          </a:p>
        </p:txBody>
      </p:sp>
      <p:pic>
        <p:nvPicPr>
          <p:cNvPr id="5" name="Picture Placeholder 4" descr="Warni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96688" y="2779859"/>
            <a:ext cx="1280160" cy="1432560"/>
          </a:xfrm>
        </p:spPr>
      </p:pic>
      <p:sp>
        <p:nvSpPr>
          <p:cNvPr id="3" name="Content Placeholder 2"/>
          <p:cNvSpPr>
            <a:spLocks noGrp="1"/>
          </p:cNvSpPr>
          <p:nvPr>
            <p:ph sz="quarter" idx="4294967295"/>
          </p:nvPr>
        </p:nvSpPr>
        <p:spPr>
          <a:xfrm>
            <a:off x="1955650" y="1982524"/>
            <a:ext cx="6499327" cy="3260978"/>
          </a:xfrm>
        </p:spPr>
        <p:style>
          <a:lnRef idx="2">
            <a:schemeClr val="dk1"/>
          </a:lnRef>
          <a:fillRef idx="1">
            <a:schemeClr val="lt1"/>
          </a:fillRef>
          <a:effectRef idx="0">
            <a:schemeClr val="dk1"/>
          </a:effectRef>
          <a:fontRef idx="minor">
            <a:schemeClr val="dk1"/>
          </a:fontRef>
        </p:style>
        <p:txBody>
          <a:bodyPr lIns="273600" tIns="273600" rIns="273600" bIns="273600" anchor="ctr" anchorCtr="0">
            <a:spAutoFit/>
          </a:bodyPr>
          <a:lstStyle/>
          <a:p>
            <a:pPr marL="432" indent="0">
              <a:buNone/>
            </a:pPr>
            <a:r>
              <a:rPr lang="en-US" sz="1600" b="1"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98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91.1 Inertia</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457200" y="872556"/>
            <a:ext cx="3737197" cy="1144347"/>
          </a:xfrm>
        </p:spPr>
        <p:txBody>
          <a:bodyPr wrap="square" lIns="0" tIns="18000" rIns="0" bIns="18000" anchor="ctr" anchorCtr="0">
            <a:spAutoFit/>
          </a:bodyPr>
          <a:lstStyle/>
          <a:p>
            <a:pPr marL="0" indent="0">
              <a:buNone/>
            </a:pPr>
            <a:r>
              <a:rPr lang="en-US" sz="2400" dirty="0"/>
              <a:t>Any object tends to stay in motion unless acted on by an outside force.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759" y="1011555"/>
            <a:ext cx="4513041" cy="4827319"/>
          </a:xfrm>
          <a:prstGeom prst="rect">
            <a:avLst/>
          </a:prstGeom>
        </p:spPr>
      </p:pic>
    </p:spTree>
    <p:extLst>
      <p:ext uri="{BB962C8B-B14F-4D97-AF65-F5344CB8AC3E}">
        <p14:creationId xmlns:p14="http://schemas.microsoft.com/office/powerpoint/2010/main" val="294539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Inertia Law</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nertia_Law">
            <a:hlinkClick r:id="" action="ppaction://media"/>
            <a:extLst>
              <a:ext uri="{FF2B5EF4-FFF2-40B4-BE49-F238E27FC236}">
                <a16:creationId xmlns:a16="http://schemas.microsoft.com/office/drawing/2014/main" id="{30CA1126-9F2D-584C-4934-FABA90BB9B0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1451"/>
            <a:ext cx="9144000" cy="5143500"/>
          </a:xfrm>
          <a:prstGeom prst="rect">
            <a:avLst/>
          </a:prstGeom>
        </p:spPr>
      </p:pic>
    </p:spTree>
    <p:extLst>
      <p:ext uri="{BB962C8B-B14F-4D97-AF65-F5344CB8AC3E}">
        <p14:creationId xmlns:p14="http://schemas.microsoft.com/office/powerpoint/2010/main" val="407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3050-6527-4F2D-9243-8F416C8D1449}"/>
              </a:ext>
            </a:extLst>
          </p:cNvPr>
          <p:cNvSpPr>
            <a:spLocks noGrp="1"/>
          </p:cNvSpPr>
          <p:nvPr>
            <p:ph type="title" idx="4294967295"/>
          </p:nvPr>
        </p:nvSpPr>
        <p:spPr>
          <a:xfrm>
            <a:off x="457200" y="240439"/>
            <a:ext cx="8250238" cy="590349"/>
          </a:xfrm>
        </p:spPr>
        <p:txBody>
          <a:bodyPr wrap="square" lIns="0" tIns="18000" rIns="0" bIns="18000" anchor="ctr" anchorCtr="0">
            <a:spAutoFit/>
          </a:bodyPr>
          <a:lstStyle/>
          <a:p>
            <a:r>
              <a:rPr lang="en-US" sz="3600" dirty="0">
                <a:latin typeface="+mj-lt"/>
              </a:rPr>
              <a:t>Figure 91.2 Kinetic Energy</a:t>
            </a:r>
          </a:p>
        </p:txBody>
      </p:sp>
      <p:sp>
        <p:nvSpPr>
          <p:cNvPr id="3" name="Content Placeholder 2">
            <a:extLst>
              <a:ext uri="{FF2B5EF4-FFF2-40B4-BE49-F238E27FC236}">
                <a16:creationId xmlns:a16="http://schemas.microsoft.com/office/drawing/2014/main" id="{0ED92087-E2E3-414A-8ECA-177801865298}"/>
              </a:ext>
            </a:extLst>
          </p:cNvPr>
          <p:cNvSpPr>
            <a:spLocks noGrp="1"/>
          </p:cNvSpPr>
          <p:nvPr>
            <p:ph sz="quarter" idx="4294967295"/>
          </p:nvPr>
        </p:nvSpPr>
        <p:spPr>
          <a:xfrm>
            <a:off x="626438" y="1175266"/>
            <a:ext cx="2136427" cy="1883011"/>
          </a:xfrm>
        </p:spPr>
        <p:txBody>
          <a:bodyPr wrap="square" lIns="0" tIns="18000" rIns="0" bIns="18000" anchor="ctr" anchorCtr="0">
            <a:spAutoFit/>
          </a:bodyPr>
          <a:lstStyle/>
          <a:p>
            <a:pPr marL="0" indent="0">
              <a:buNone/>
            </a:pPr>
            <a:r>
              <a:rPr lang="en-US" sz="2400" dirty="0"/>
              <a:t>Kinetic energy increases as the square of any increase in vehicle speed.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48" y="990600"/>
            <a:ext cx="5471652" cy="4296758"/>
          </a:xfrm>
          <a:prstGeom prst="rect">
            <a:avLst/>
          </a:prstGeom>
        </p:spPr>
      </p:pic>
    </p:spTree>
    <p:extLst>
      <p:ext uri="{BB962C8B-B14F-4D97-AF65-F5344CB8AC3E}">
        <p14:creationId xmlns:p14="http://schemas.microsoft.com/office/powerpoint/2010/main" val="416972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13215"/>
            <a:ext cx="788027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3989" y="58890"/>
            <a:ext cx="8229600" cy="1754326"/>
          </a:xfrm>
        </p:spPr>
        <p:txBody>
          <a:bodyPr/>
          <a:lstStyle/>
          <a:p>
            <a:r>
              <a:rPr lang="en-US" dirty="0"/>
              <a:t>Frequently Asked Question: What Is the Difference between Mass and Weight?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726363"/>
            <a:ext cx="7667625" cy="3416320"/>
          </a:xfrm>
        </p:spPr>
        <p:txBody>
          <a:bodyPr/>
          <a:lstStyle/>
          <a:p>
            <a:r>
              <a:rPr lang="en-US" sz="2400" b="1" dirty="0"/>
              <a:t>What Is the Difference between Mass and Weight?  </a:t>
            </a:r>
            <a:r>
              <a:rPr lang="en-US" sz="2400" dirty="0"/>
              <a:t>Mass is the amount of matter in an object. One of the properties of mass is inertia. Inertia is the resistance of an object to being put in motion, and the tendency to remain in motion once it is set in motion. The weight of an object is the force of gravity on the object and may be defined as the mass times the acceleration of gravity. Therefore, mass means the property of an object and weight is a force.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27292"/>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58148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idx="4294967295"/>
          </p:nvPr>
        </p:nvSpPr>
        <p:spPr>
          <a:xfrm>
            <a:off x="457200" y="230725"/>
            <a:ext cx="8021782" cy="1021237"/>
          </a:xfrm>
        </p:spPr>
        <p:txBody>
          <a:bodyPr wrap="square" lIns="0" tIns="18000" rIns="0" bIns="18000" anchor="ctr" anchorCtr="0">
            <a:spAutoFit/>
          </a:bodyPr>
          <a:lstStyle/>
          <a:p>
            <a:r>
              <a:rPr lang="en-US" sz="3600" dirty="0">
                <a:latin typeface="+mj-lt"/>
              </a:rPr>
              <a:t>Regenerative Braking in Vehicles </a:t>
            </a:r>
            <a:br>
              <a:rPr lang="en-US" sz="3600" dirty="0">
                <a:latin typeface="+mj-lt"/>
              </a:rPr>
            </a:br>
            <a:r>
              <a:rPr lang="en-US" sz="2800" dirty="0">
                <a:latin typeface="+mj-lt"/>
              </a:rPr>
              <a:t>(2 of 4)</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4294967295"/>
          </p:nvPr>
        </p:nvSpPr>
        <p:spPr>
          <a:xfrm>
            <a:off x="419100" y="1397603"/>
            <a:ext cx="8250237" cy="4093428"/>
          </a:xfrm>
        </p:spPr>
        <p:txBody>
          <a:bodyPr wrap="square" lIns="0" tIns="45720" rIns="0" bIns="45720" anchor="t" anchorCtr="0">
            <a:spAutoFit/>
          </a:bodyPr>
          <a:lstStyle/>
          <a:p>
            <a:pPr marL="342900" indent="-342900"/>
            <a:r>
              <a:rPr lang="en-US" sz="2400" dirty="0"/>
              <a:t>Transferring Energy Back to the Motor</a:t>
            </a:r>
          </a:p>
          <a:p>
            <a:pPr marL="829818" lvl="1" indent="-342900"/>
            <a:r>
              <a:rPr lang="en-US" sz="2400" dirty="0"/>
              <a:t>Instead of using 100% friction brakes (base brakes), braking torque is transferred from wheels back into the motor shaft. </a:t>
            </a:r>
          </a:p>
          <a:p>
            <a:pPr marL="829818" lvl="1" indent="-342900"/>
            <a:r>
              <a:rPr lang="en-US" sz="2400" dirty="0"/>
              <a:t>Magnets on the rotor move past the electric coils on the stator, passing the magnetic fields of the magnets through the coils, producing electricity. </a:t>
            </a:r>
          </a:p>
          <a:p>
            <a:pPr marL="829818" lvl="1" indent="-342900"/>
            <a:r>
              <a:rPr lang="en-US" sz="2400" dirty="0"/>
              <a:t>Electrical energy directed to and recharges the high-voltage battery. </a:t>
            </a:r>
          </a:p>
          <a:p>
            <a:pPr marL="829818" lvl="1" indent="-342900"/>
            <a:r>
              <a:rPr lang="en-US" sz="2400" dirty="0"/>
              <a:t>Process called regeneration.</a:t>
            </a:r>
            <a:endParaRPr lang="en-US" sz="3600" dirty="0"/>
          </a:p>
        </p:txBody>
      </p:sp>
    </p:spTree>
    <p:extLst>
      <p:ext uri="{BB962C8B-B14F-4D97-AF65-F5344CB8AC3E}">
        <p14:creationId xmlns:p14="http://schemas.microsoft.com/office/powerpoint/2010/main" val="217186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Regenerative Braking</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gen_braking">
            <a:hlinkClick r:id="" action="ppaction://media"/>
            <a:extLst>
              <a:ext uri="{FF2B5EF4-FFF2-40B4-BE49-F238E27FC236}">
                <a16:creationId xmlns:a16="http://schemas.microsoft.com/office/drawing/2014/main" id="{8A898943-3EE3-D6D8-B8B6-E6190BC6291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021803"/>
            <a:ext cx="9144000" cy="5143500"/>
          </a:xfrm>
          <a:prstGeom prst="rect">
            <a:avLst/>
          </a:prstGeom>
        </p:spPr>
      </p:pic>
    </p:spTree>
    <p:extLst>
      <p:ext uri="{BB962C8B-B14F-4D97-AF65-F5344CB8AC3E}">
        <p14:creationId xmlns:p14="http://schemas.microsoft.com/office/powerpoint/2010/main" val="26616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3148</Words>
  <Application>Microsoft Office PowerPoint</Application>
  <PresentationFormat>On-screen Show (4:3)</PresentationFormat>
  <Paragraphs>192</Paragraphs>
  <Slides>37</Slides>
  <Notes>30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Times New Roman</vt:lpstr>
      <vt:lpstr>Arial</vt:lpstr>
      <vt:lpstr>Verdana</vt:lpstr>
      <vt:lpstr>USHE</vt:lpstr>
      <vt:lpstr>Automotive Technology: Principles, Diagnosis, and Service</vt:lpstr>
      <vt:lpstr>Learning Objectives</vt:lpstr>
      <vt:lpstr>Regenerative Braking in Vehicles (1 of 4)</vt:lpstr>
      <vt:lpstr>Figure 91.1 Inertia</vt:lpstr>
      <vt:lpstr>Animation: Inertia Law (Animation will automatically start)</vt:lpstr>
      <vt:lpstr>Figure 91.2 Kinetic Energy</vt:lpstr>
      <vt:lpstr>Frequently Asked Question: What Is the Difference between Mass and Weight?   </vt:lpstr>
      <vt:lpstr>Regenerative Braking in Vehicles  (2 of 4)</vt:lpstr>
      <vt:lpstr>Animation: Regenerative Braking (Animation will automatically start)</vt:lpstr>
      <vt:lpstr>Frequently Asked Question: Are the Friction Brakes Used during Regenerative Braking?   </vt:lpstr>
      <vt:lpstr>Figure 91.3 Braking Force</vt:lpstr>
      <vt:lpstr>Frequently Asked Question: When Does Regenerative Braking Not Work?   </vt:lpstr>
      <vt:lpstr>Regenerative Braking in Vehicles (3 of 4)</vt:lpstr>
      <vt:lpstr>Regenerative Braking in Vehicles (4 of 4)</vt:lpstr>
      <vt:lpstr>Types of Regenerative Brake Systems (1 of 2)</vt:lpstr>
      <vt:lpstr>Types of Regenerative Brake Systems (2 of 2)</vt:lpstr>
      <vt:lpstr>Figure 91.4 Battery Charging </vt:lpstr>
      <vt:lpstr>Figure 91.5</vt:lpstr>
      <vt:lpstr>Figure 91.6 Brake Pedal Position </vt:lpstr>
      <vt:lpstr>Figure 91.7 Braking Components</vt:lpstr>
      <vt:lpstr>Frequently Asked Question: What Do Regenerative Brakes Look Like?   </vt:lpstr>
      <vt:lpstr>Figure 91.8 Mach E Brakes</vt:lpstr>
      <vt:lpstr>Frequently Asked Question: Can an On-Vehicle Brake Lathe Be Used on a Hybrid Electric Vehicle?   </vt:lpstr>
      <vt:lpstr>One-Pedal Driving</vt:lpstr>
      <vt:lpstr>Figure 91.9 Dash Indicator 1-Pedal</vt:lpstr>
      <vt:lpstr>Frequently Asked Question: Is One-Pedal Driving an Advantage?   </vt:lpstr>
      <vt:lpstr>Deceleration Rates</vt:lpstr>
      <vt:lpstr>Figure 91.10 Deceleration Graph</vt:lpstr>
      <vt:lpstr>Servicing Regenerative Brakes (1 of 2)</vt:lpstr>
      <vt:lpstr>Figure 91.11 Master Cylinder</vt:lpstr>
      <vt:lpstr>Servicing Regenerative Brakes (2 of 2)</vt:lpstr>
      <vt:lpstr>Figure 91.12 Brake Connector</vt:lpstr>
      <vt:lpstr>Figure 92.13 Degraded Regen Brakes</vt:lpstr>
      <vt:lpstr>Question ?</vt:lpstr>
      <vt:lpstr>Answer</vt:lpstr>
      <vt:lpstr>Hybrid and Fuel Cell Vehicles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2023-06-21T18:47:48Z</dcterms:modified>
</cp:coreProperties>
</file>