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60"/>
  </p:notesMasterIdLst>
  <p:handoutMasterIdLst>
    <p:handoutMasterId r:id="rId61"/>
  </p:handoutMasterIdLst>
  <p:sldIdLst>
    <p:sldId id="347" r:id="rId2"/>
    <p:sldId id="376" r:id="rId3"/>
    <p:sldId id="377" r:id="rId4"/>
    <p:sldId id="378" r:id="rId5"/>
    <p:sldId id="379" r:id="rId6"/>
    <p:sldId id="402" r:id="rId7"/>
    <p:sldId id="1418" r:id="rId8"/>
    <p:sldId id="380" r:id="rId9"/>
    <p:sldId id="381" r:id="rId10"/>
    <p:sldId id="382" r:id="rId11"/>
    <p:sldId id="383" r:id="rId12"/>
    <p:sldId id="384" r:id="rId13"/>
    <p:sldId id="385" r:id="rId14"/>
    <p:sldId id="1419" r:id="rId15"/>
    <p:sldId id="1420" r:id="rId16"/>
    <p:sldId id="1421" r:id="rId17"/>
    <p:sldId id="1422" r:id="rId18"/>
    <p:sldId id="1423" r:id="rId19"/>
    <p:sldId id="349" r:id="rId20"/>
    <p:sldId id="406" r:id="rId21"/>
    <p:sldId id="407" r:id="rId22"/>
    <p:sldId id="386" r:id="rId23"/>
    <p:sldId id="404" r:id="rId24"/>
    <p:sldId id="389" r:id="rId25"/>
    <p:sldId id="1427" r:id="rId26"/>
    <p:sldId id="390" r:id="rId27"/>
    <p:sldId id="391" r:id="rId28"/>
    <p:sldId id="1424" r:id="rId29"/>
    <p:sldId id="418" r:id="rId30"/>
    <p:sldId id="392" r:id="rId31"/>
    <p:sldId id="393" r:id="rId32"/>
    <p:sldId id="394" r:id="rId33"/>
    <p:sldId id="1426" r:id="rId34"/>
    <p:sldId id="408" r:id="rId35"/>
    <p:sldId id="409" r:id="rId36"/>
    <p:sldId id="405" r:id="rId37"/>
    <p:sldId id="1425" r:id="rId38"/>
    <p:sldId id="395" r:id="rId39"/>
    <p:sldId id="396" r:id="rId40"/>
    <p:sldId id="397" r:id="rId41"/>
    <p:sldId id="419" r:id="rId42"/>
    <p:sldId id="420" r:id="rId43"/>
    <p:sldId id="421" r:id="rId44"/>
    <p:sldId id="398" r:id="rId45"/>
    <p:sldId id="400" r:id="rId46"/>
    <p:sldId id="401" r:id="rId47"/>
    <p:sldId id="414" r:id="rId48"/>
    <p:sldId id="410" r:id="rId49"/>
    <p:sldId id="412" r:id="rId50"/>
    <p:sldId id="411" r:id="rId51"/>
    <p:sldId id="416" r:id="rId52"/>
    <p:sldId id="415" r:id="rId53"/>
    <p:sldId id="417" r:id="rId54"/>
    <p:sldId id="1428" r:id="rId55"/>
    <p:sldId id="1429" r:id="rId56"/>
    <p:sldId id="1430" r:id="rId57"/>
    <p:sldId id="1392" r:id="rId58"/>
    <p:sldId id="375" r:id="rId59"/>
  </p:sldIdLst>
  <p:sldSz cx="9144000" cy="6858000" type="screen4x3"/>
  <p:notesSz cx="6858000" cy="9144000"/>
  <p:embeddedFontLs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76"/>
            <p14:sldId id="377"/>
            <p14:sldId id="378"/>
            <p14:sldId id="379"/>
            <p14:sldId id="402"/>
            <p14:sldId id="1418"/>
            <p14:sldId id="380"/>
            <p14:sldId id="381"/>
            <p14:sldId id="382"/>
            <p14:sldId id="383"/>
            <p14:sldId id="384"/>
            <p14:sldId id="385"/>
            <p14:sldId id="1419"/>
            <p14:sldId id="1420"/>
            <p14:sldId id="1421"/>
            <p14:sldId id="1422"/>
            <p14:sldId id="1423"/>
            <p14:sldId id="349"/>
            <p14:sldId id="406"/>
            <p14:sldId id="407"/>
            <p14:sldId id="386"/>
            <p14:sldId id="404"/>
            <p14:sldId id="389"/>
            <p14:sldId id="1427"/>
            <p14:sldId id="390"/>
            <p14:sldId id="391"/>
            <p14:sldId id="1424"/>
            <p14:sldId id="418"/>
            <p14:sldId id="392"/>
            <p14:sldId id="393"/>
            <p14:sldId id="394"/>
            <p14:sldId id="1426"/>
            <p14:sldId id="408"/>
            <p14:sldId id="409"/>
            <p14:sldId id="405"/>
            <p14:sldId id="1425"/>
            <p14:sldId id="395"/>
            <p14:sldId id="396"/>
            <p14:sldId id="397"/>
            <p14:sldId id="419"/>
            <p14:sldId id="420"/>
            <p14:sldId id="421"/>
            <p14:sldId id="398"/>
            <p14:sldId id="400"/>
            <p14:sldId id="401"/>
            <p14:sldId id="414"/>
            <p14:sldId id="410"/>
            <p14:sldId id="412"/>
            <p14:sldId id="411"/>
            <p14:sldId id="416"/>
            <p14:sldId id="415"/>
            <p14:sldId id="417"/>
            <p14:sldId id="1428"/>
            <p14:sldId id="1429"/>
            <p14:sldId id="1430"/>
            <p14:sldId id="1392"/>
            <p14:sldId id="375"/>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144" userDrawn="1">
          <p15:clr>
            <a:srgbClr val="A4A3A4"/>
          </p15:clr>
        </p15:guide>
        <p15:guide id="4" orient="horz" pos="600" userDrawn="1">
          <p15:clr>
            <a:srgbClr val="A4A3A4"/>
          </p15:clr>
        </p15:guide>
        <p15:guide id="5" pos="5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2982" autoAdjust="0"/>
  </p:normalViewPr>
  <p:slideViewPr>
    <p:cSldViewPr snapToGrid="0" snapToObjects="1">
      <p:cViewPr varScale="1">
        <p:scale>
          <a:sx n="106" d="100"/>
          <a:sy n="106" d="100"/>
        </p:scale>
        <p:origin x="1362" y="114"/>
      </p:cViewPr>
      <p:guideLst>
        <p:guide orient="horz" pos="4032"/>
        <p:guide pos="264"/>
        <p:guide orient="horz" pos="144"/>
        <p:guide orient="horz" pos="600"/>
        <p:guide pos="5472"/>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12</a:t>
            </a:fld>
            <a:endParaRPr lang="en-US" dirty="0"/>
          </a:p>
        </p:txBody>
      </p:sp>
    </p:spTree>
    <p:extLst>
      <p:ext uri="{BB962C8B-B14F-4D97-AF65-F5344CB8AC3E}">
        <p14:creationId xmlns:p14="http://schemas.microsoft.com/office/powerpoint/2010/main" val="422631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Use Phone App to Turn on Seat and Steering Wheel Heaters</a:t>
            </a:r>
          </a:p>
          <a:p>
            <a:r>
              <a:rPr lang="en-US" sz="1200" b="0" i="0" u="none" strike="noStrike" kern="1200" cap="none" baseline="0" dirty="0">
                <a:solidFill>
                  <a:schemeClr val="dk1"/>
                </a:solidFill>
                <a:latin typeface="Arial"/>
                <a:ea typeface="Arial"/>
                <a:cs typeface="Arial"/>
                <a:sym typeface="Arial"/>
              </a:rPr>
              <a:t>If not plugged into a charging station on a cold day, most experts recommend that just the steering wheel and seat warmers be turned on to help conserve electrical power. Heating the seats and steering wheel will give the driver a sense of warmth without draining the HV batteries in an effort to heat the air in the entire passenger compartment.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958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2407621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36946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99179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63817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3178075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a:t>
            </a:fld>
            <a:endParaRPr lang="en-US" dirty="0"/>
          </a:p>
        </p:txBody>
      </p:sp>
    </p:spTree>
    <p:extLst>
      <p:ext uri="{BB962C8B-B14F-4D97-AF65-F5344CB8AC3E}">
        <p14:creationId xmlns:p14="http://schemas.microsoft.com/office/powerpoint/2010/main" val="66803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Tip on Using Some Generators</a:t>
            </a:r>
          </a:p>
          <a:p>
            <a:r>
              <a:rPr lang="en-US" sz="1200" b="0" i="0" u="none" strike="noStrike" kern="1200" cap="none" baseline="0" dirty="0">
                <a:solidFill>
                  <a:schemeClr val="dk1"/>
                </a:solidFill>
                <a:latin typeface="Arial"/>
                <a:ea typeface="Arial"/>
                <a:cs typeface="Arial"/>
                <a:sym typeface="Arial"/>
              </a:rPr>
              <a:t>If trying to use a gasoline-powered generator to charge an electric vehicle, the neutral and ground have to be tied together or the charger errors out. For example, an owner of a Honda EU 2000i generator got a plug with the two lead (neutral and ground) tied together that it can be plugged into the other socket if needed to charge the vehicle. The electric vehicle needs to see 120 volts on the hot lead and 0 volt on neutral when referenced to ground. Some generators will show 60 volts and 60 volts, and then the vehicle may display a ground fault error.</a:t>
            </a:r>
          </a:p>
          <a:p>
            <a:r>
              <a:rPr lang="en-US" sz="1200" b="0" i="0" u="none" strike="noStrike" kern="1200" cap="none" baseline="0" dirty="0">
                <a:solidFill>
                  <a:schemeClr val="dk1"/>
                </a:solidFill>
                <a:latin typeface="Arial"/>
                <a:ea typeface="Arial"/>
                <a:cs typeface="Arial"/>
                <a:sym typeface="Arial"/>
              </a:rPr>
              <a:t>NOTE: The neutral and ground </a:t>
            </a:r>
            <a:r>
              <a:rPr lang="en-US" sz="1200" b="1" i="1" u="none" strike="noStrike" kern="1200" cap="none" baseline="0" dirty="0">
                <a:solidFill>
                  <a:schemeClr val="dk1"/>
                </a:solidFill>
                <a:latin typeface="Arial"/>
                <a:ea typeface="Arial"/>
                <a:cs typeface="Arial"/>
                <a:sym typeface="Arial"/>
              </a:rPr>
              <a:t>must </a:t>
            </a:r>
            <a:r>
              <a:rPr lang="en-US" sz="1200" b="0" i="0" u="none" strike="noStrike" kern="1200" cap="none" baseline="0" dirty="0">
                <a:solidFill>
                  <a:schemeClr val="dk1"/>
                </a:solidFill>
                <a:latin typeface="Arial"/>
                <a:ea typeface="Arial"/>
                <a:cs typeface="Arial"/>
                <a:sym typeface="Arial"/>
              </a:rPr>
              <a:t>be electrically isolated. This is also true for any remote panel and all receptacles. The only place they can be connected together is in the main panel where the service ground (ground rod) is located. Some early generators combined them, which led to a whole host of problems, especially with household electronic equipment</a:t>
            </a:r>
          </a:p>
        </p:txBody>
      </p:sp>
      <p:sp>
        <p:nvSpPr>
          <p:cNvPr id="4" name="Slide Number Placeholder 3"/>
          <p:cNvSpPr>
            <a:spLocks noGrp="1"/>
          </p:cNvSpPr>
          <p:nvPr>
            <p:ph type="sldNum" sz="quarter" idx="5"/>
          </p:nvPr>
        </p:nvSpPr>
        <p:spPr/>
        <p:txBody>
          <a:bodyPr/>
          <a:lstStyle/>
          <a:p>
            <a:fld id="{7179AAC6-676E-7845-9C93-8C327C91EE50}" type="slidenum">
              <a:rPr lang="en-US" smtClean="0"/>
              <a:t>22</a:t>
            </a:fld>
            <a:endParaRPr lang="en-US" dirty="0"/>
          </a:p>
        </p:txBody>
      </p:sp>
    </p:spTree>
    <p:extLst>
      <p:ext uri="{BB962C8B-B14F-4D97-AF65-F5344CB8AC3E}">
        <p14:creationId xmlns:p14="http://schemas.microsoft.com/office/powerpoint/2010/main" val="3573254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23</a:t>
            </a:fld>
            <a:endParaRPr lang="en-US" sz="1200" dirty="0"/>
          </a:p>
        </p:txBody>
      </p:sp>
    </p:spTree>
    <p:extLst>
      <p:ext uri="{BB962C8B-B14F-4D97-AF65-F5344CB8AC3E}">
        <p14:creationId xmlns:p14="http://schemas.microsoft.com/office/powerpoint/2010/main" val="1857768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CASE STUDY </a:t>
            </a:r>
            <a:r>
              <a:rPr lang="en-US" sz="1200" b="1" i="0" u="sng" strike="noStrike" kern="1200" cap="none" baseline="0" dirty="0">
                <a:solidFill>
                  <a:schemeClr val="dk1"/>
                </a:solidFill>
                <a:latin typeface="Arial"/>
                <a:ea typeface="Arial"/>
                <a:cs typeface="Arial"/>
                <a:sym typeface="Arial"/>
              </a:rPr>
              <a:t>The Case of the Older House</a:t>
            </a:r>
          </a:p>
          <a:p>
            <a:r>
              <a:rPr lang="en-US" sz="1200" b="0" i="0" u="none" strike="noStrike" kern="1200" cap="none" baseline="0" dirty="0">
                <a:solidFill>
                  <a:schemeClr val="dk1"/>
                </a:solidFill>
                <a:latin typeface="Arial"/>
                <a:ea typeface="Arial"/>
                <a:cs typeface="Arial"/>
                <a:sym typeface="Arial"/>
              </a:rPr>
              <a:t>The owner of a Chevrolet Bolt was visiting a relative who lives in an older home. When visiting, the owner thought that they might as well charge their car even though it was at Level 1 (110/120-volt outlet). At least this could add some range added during the visit.</a:t>
            </a:r>
          </a:p>
          <a:p>
            <a:r>
              <a:rPr lang="en-US" sz="1200" b="0" i="0" u="none" strike="noStrike" kern="1200" cap="none" baseline="0" dirty="0">
                <a:solidFill>
                  <a:schemeClr val="dk1"/>
                </a:solidFill>
                <a:latin typeface="Arial"/>
                <a:ea typeface="Arial"/>
                <a:cs typeface="Arial"/>
                <a:sym typeface="Arial"/>
              </a:rPr>
              <a:t>Unfortunately, the house was so old that the electrical outlets did not have a separate ground wire and instead used just a neutral and power (hot) wire. The car knew that the connection did not have a proper ground and the connection was not completed. In this case, the car was smarter than the house.</a:t>
            </a:r>
          </a:p>
          <a:p>
            <a:r>
              <a:rPr lang="en-US" sz="1200" b="0" i="0" u="none" strike="noStrike" kern="1200" cap="none" baseline="0" dirty="0">
                <a:solidFill>
                  <a:schemeClr val="dk1"/>
                </a:solidFill>
                <a:latin typeface="Arial"/>
                <a:ea typeface="Arial"/>
                <a:cs typeface="Arial"/>
                <a:sym typeface="Arial"/>
              </a:rPr>
              <a:t>Summary:</a:t>
            </a:r>
          </a:p>
          <a:p>
            <a:r>
              <a:rPr lang="en-US" sz="1200" b="0" i="0" u="none" strike="noStrike" kern="1200" cap="none" baseline="0" dirty="0">
                <a:solidFill>
                  <a:schemeClr val="dk1"/>
                </a:solidFill>
                <a:latin typeface="Arial"/>
                <a:ea typeface="Arial"/>
                <a:cs typeface="Arial"/>
                <a:sym typeface="Arial"/>
              </a:rPr>
              <a:t>Complaint—A Chevrolet Bolt would not charge when connected to a 110-volt outlet.</a:t>
            </a:r>
          </a:p>
          <a:p>
            <a:r>
              <a:rPr lang="en-US" sz="1200" b="0" i="0" u="none" strike="noStrike" kern="1200" cap="none" baseline="0" dirty="0">
                <a:solidFill>
                  <a:schemeClr val="dk1"/>
                </a:solidFill>
                <a:latin typeface="Arial"/>
                <a:ea typeface="Arial"/>
                <a:cs typeface="Arial"/>
                <a:sym typeface="Arial"/>
              </a:rPr>
              <a:t>Cause—The outlet did not have a ground terminal. </a:t>
            </a:r>
          </a:p>
          <a:p>
            <a:r>
              <a:rPr lang="en-US" sz="1200" b="0" i="0" u="none" strike="noStrike" kern="1200" cap="none" baseline="0" dirty="0">
                <a:solidFill>
                  <a:schemeClr val="dk1"/>
                </a:solidFill>
                <a:latin typeface="Arial"/>
                <a:ea typeface="Arial"/>
                <a:cs typeface="Arial"/>
                <a:sym typeface="Arial"/>
              </a:rPr>
              <a:t>Correction—The vehicle did not allow charging because of the missing ground terminal. This is normal</a:t>
            </a:r>
          </a:p>
          <a:p>
            <a:r>
              <a:rPr lang="en-US" sz="1200" b="0" i="0" u="none" strike="noStrike" kern="1200" cap="none" baseline="0" dirty="0">
                <a:solidFill>
                  <a:schemeClr val="dk1"/>
                </a:solidFill>
                <a:latin typeface="Arial"/>
                <a:ea typeface="Arial"/>
                <a:cs typeface="Arial"/>
                <a:sym typeface="Arial"/>
              </a:rPr>
              <a:t>operation and a safety feature of electric vehicles and no correction was needed.</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7725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72508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26</a:t>
            </a:fld>
            <a:endParaRPr lang="en-US" dirty="0"/>
          </a:p>
        </p:txBody>
      </p:sp>
    </p:spTree>
    <p:extLst>
      <p:ext uri="{BB962C8B-B14F-4D97-AF65-F5344CB8AC3E}">
        <p14:creationId xmlns:p14="http://schemas.microsoft.com/office/powerpoint/2010/main" val="3132318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596886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2484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30</a:t>
            </a:fld>
            <a:endParaRPr lang="en-US" dirty="0"/>
          </a:p>
        </p:txBody>
      </p:sp>
    </p:spTree>
    <p:extLst>
      <p:ext uri="{BB962C8B-B14F-4D97-AF65-F5344CB8AC3E}">
        <p14:creationId xmlns:p14="http://schemas.microsoft.com/office/powerpoint/2010/main" val="3851299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text on the left side reads alternating current A C, onboard charger and while every E V needs an onboard charger, size constraints reduce charge. The text on right side reads direct current D C, B M S L I -I O N battery, dc rapid charging station and high voltage D C chargers can take a lot of power and feed it directly to the battery.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31</a:t>
            </a:fld>
            <a:endParaRPr lang="en-US" dirty="0"/>
          </a:p>
        </p:txBody>
      </p:sp>
    </p:spTree>
    <p:extLst>
      <p:ext uri="{BB962C8B-B14F-4D97-AF65-F5344CB8AC3E}">
        <p14:creationId xmlns:p14="http://schemas.microsoft.com/office/powerpoint/2010/main" val="370762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32</a:t>
            </a:fld>
            <a:endParaRPr lang="en-US" dirty="0"/>
          </a:p>
        </p:txBody>
      </p:sp>
    </p:spTree>
    <p:extLst>
      <p:ext uri="{BB962C8B-B14F-4D97-AF65-F5344CB8AC3E}">
        <p14:creationId xmlns:p14="http://schemas.microsoft.com/office/powerpoint/2010/main" val="120637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a:t>
            </a:fld>
            <a:endParaRPr lang="en-US" dirty="0"/>
          </a:p>
        </p:txBody>
      </p:sp>
    </p:spTree>
    <p:extLst>
      <p:ext uri="{BB962C8B-B14F-4D97-AF65-F5344CB8AC3E}">
        <p14:creationId xmlns:p14="http://schemas.microsoft.com/office/powerpoint/2010/main" val="362032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2031526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251361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798986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9569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3807731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Speak the Language of Electricity</a:t>
            </a:r>
          </a:p>
          <a:p>
            <a:r>
              <a:rPr lang="en-US" sz="1200" b="0" i="0" u="none" strike="noStrike" kern="1200" cap="none" baseline="0" dirty="0">
                <a:solidFill>
                  <a:schemeClr val="dk1"/>
                </a:solidFill>
                <a:latin typeface="Arial"/>
                <a:ea typeface="Arial"/>
                <a:cs typeface="Arial"/>
                <a:sym typeface="Arial"/>
              </a:rPr>
              <a:t>Most people understand units like inches and feet, meters and kilometers, cups and gallons, milliliters and liters, kilobytes and megabytes and gigabytes, but never learned the basic units of electricity.</a:t>
            </a:r>
          </a:p>
          <a:p>
            <a:r>
              <a:rPr lang="en-US" sz="1200" b="0" i="0" u="none" strike="noStrike" kern="1200" cap="none" baseline="0" dirty="0">
                <a:solidFill>
                  <a:schemeClr val="dk1"/>
                </a:solidFill>
                <a:latin typeface="Arial"/>
                <a:ea typeface="Arial"/>
                <a:cs typeface="Arial"/>
                <a:sym typeface="Arial"/>
              </a:rPr>
              <a:t>Many home appliances, such as hair dryers and microwave ovens, have the wattage printed right on the front. There are some people who think electricity is just too complicated. So, when it comes to EVs, manufacturers and charging station operators try to help by stating the miles of range you can get per minute or hour of charging instead of the actual power rating of a charging station. Also, vehicle manufacturers tend to mention just the range that the vehicle can achieve instead of the kWh capacity</a:t>
            </a:r>
          </a:p>
          <a:p>
            <a:r>
              <a:rPr lang="en-US" sz="1200" b="0" i="0" u="none" strike="noStrike" kern="1200" cap="none" baseline="0" dirty="0">
                <a:solidFill>
                  <a:schemeClr val="dk1"/>
                </a:solidFill>
                <a:latin typeface="Arial"/>
                <a:ea typeface="Arial"/>
                <a:cs typeface="Arial"/>
                <a:sym typeface="Arial"/>
              </a:rPr>
              <a:t>of the battery. The first battery electric vehicles were equipped with chargers rated at 3.3 kW. They could only accept a maximum of 3.3 kW of electricity each hour they were connected to a 240-volt, or Level 2,</a:t>
            </a:r>
          </a:p>
          <a:p>
            <a:r>
              <a:rPr lang="en-US" sz="1200" b="0" i="0" u="none" strike="noStrike" kern="1200" cap="none" baseline="0" dirty="0">
                <a:solidFill>
                  <a:schemeClr val="dk1"/>
                </a:solidFill>
                <a:latin typeface="Arial"/>
                <a:ea typeface="Arial"/>
                <a:cs typeface="Arial"/>
                <a:sym typeface="Arial"/>
              </a:rPr>
              <a:t>power supply. A watt is the basic unit of electricity, and a kilowatt is 1,000 watts. A charging station that could send only 1 kilowatt of electricity to the battery pack in an hour would be a 1 kilowatt-hour (kWh) device. The basic charging capacity of a Tesla, for instance, is 10 kWh, and buyers can order a second onboard charger that doubles the charging speed to 20 kWh. To compute how much electrical current will be delivered to a plugged-in vehicle through any properly installed EVSE, multiply the amperes by the volts and divide by 1,000. Typically, most EVs on a Level 2 charging station can achieve about 25 miles per charging hour.</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3508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5483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0352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0978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Charge to 80% Unless Traveling</a:t>
            </a:r>
          </a:p>
          <a:p>
            <a:r>
              <a:rPr lang="en-US" sz="1200" b="0" i="0" u="none" strike="noStrike" kern="1200" cap="none" baseline="0" dirty="0">
                <a:solidFill>
                  <a:schemeClr val="dk1"/>
                </a:solidFill>
                <a:latin typeface="Arial"/>
                <a:ea typeface="Arial"/>
                <a:cs typeface="Arial"/>
                <a:sym typeface="Arial"/>
              </a:rPr>
              <a:t>Batteries do not have a long service life if the state- of-charge (SOC) is above 80% or below 20%. To help protect the high-voltage battery and extend its life, use the menu in the vehicle display main screen to charge to 80% and input the charging stations at work or a free charger used frequently. Usually at 80% SOC, the charging rate drops and then holds steady until 95% where it tapers again. Even when charged to 80%, the display may say fully charged and needs to be manually changed to indicate charge capacity closer to 100%. The only difference will be the number of miles to zero. The two ways that batteries can degrade are as follows:</a:t>
            </a:r>
          </a:p>
          <a:p>
            <a:r>
              <a:rPr lang="en-US" sz="1200" b="0" i="0" u="none" strike="noStrike" kern="1200" cap="none" baseline="0" dirty="0">
                <a:solidFill>
                  <a:schemeClr val="dk1"/>
                </a:solidFill>
                <a:latin typeface="Arial"/>
                <a:ea typeface="Arial"/>
                <a:cs typeface="Arial"/>
                <a:sym typeface="Arial"/>
              </a:rPr>
              <a:t>Over discharging starts eating copper once no more lithium is left to move and this action will destroy the battery.</a:t>
            </a:r>
          </a:p>
          <a:p>
            <a:r>
              <a:rPr lang="en-US" sz="1200" b="0" i="0" u="none" strike="noStrike" kern="1200" cap="none" baseline="0" dirty="0">
                <a:solidFill>
                  <a:schemeClr val="dk1"/>
                </a:solidFill>
                <a:latin typeface="Arial"/>
                <a:ea typeface="Arial"/>
                <a:cs typeface="Arial"/>
                <a:sym typeface="Arial"/>
              </a:rPr>
              <a:t>Heat created by a high-charge level can cause acid to eat the battery more rapidly.</a:t>
            </a:r>
          </a:p>
          <a:p>
            <a:r>
              <a:rPr lang="en-US" sz="1200" b="0" i="0" u="none" strike="noStrike" kern="1200" cap="none" baseline="0" dirty="0">
                <a:solidFill>
                  <a:schemeClr val="dk1"/>
                </a:solidFill>
                <a:latin typeface="Arial"/>
                <a:ea typeface="Arial"/>
                <a:cs typeface="Arial"/>
                <a:sym typeface="Arial"/>
              </a:rPr>
              <a:t>Once the charging station has been inputted, the vehicle will start to precondition the battery in preparation to being charged. Try to charge to trips and charge to 80% for daily runs to help protect the battery life.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62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a:t>
            </a:fld>
            <a:endParaRPr lang="en-US" dirty="0"/>
          </a:p>
        </p:txBody>
      </p:sp>
    </p:spTree>
    <p:extLst>
      <p:ext uri="{BB962C8B-B14F-4D97-AF65-F5344CB8AC3E}">
        <p14:creationId xmlns:p14="http://schemas.microsoft.com/office/powerpoint/2010/main" val="1984490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45</a:t>
            </a:fld>
            <a:endParaRPr lang="en-US" dirty="0"/>
          </a:p>
        </p:txBody>
      </p:sp>
    </p:spTree>
    <p:extLst>
      <p:ext uri="{BB962C8B-B14F-4D97-AF65-F5344CB8AC3E}">
        <p14:creationId xmlns:p14="http://schemas.microsoft.com/office/powerpoint/2010/main" val="153497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60087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6578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5249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9617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184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8149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3453413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038693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834505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5</a:t>
            </a:fld>
            <a:endParaRPr lang="en-US" dirty="0"/>
          </a:p>
        </p:txBody>
      </p:sp>
    </p:spTree>
    <p:extLst>
      <p:ext uri="{BB962C8B-B14F-4D97-AF65-F5344CB8AC3E}">
        <p14:creationId xmlns:p14="http://schemas.microsoft.com/office/powerpoint/2010/main" val="1090523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209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3066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10</a:t>
            </a:fld>
            <a:endParaRPr lang="en-US" dirty="0"/>
          </a:p>
        </p:txBody>
      </p:sp>
    </p:spTree>
    <p:extLst>
      <p:ext uri="{BB962C8B-B14F-4D97-AF65-F5344CB8AC3E}">
        <p14:creationId xmlns:p14="http://schemas.microsoft.com/office/powerpoint/2010/main" val="410540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11</a:t>
            </a:fld>
            <a:endParaRPr lang="en-US" dirty="0"/>
          </a:p>
        </p:txBody>
      </p:sp>
    </p:spTree>
    <p:extLst>
      <p:ext uri="{BB962C8B-B14F-4D97-AF65-F5344CB8AC3E}">
        <p14:creationId xmlns:p14="http://schemas.microsoft.com/office/powerpoint/2010/main" val="400320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574017"/>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3972" y="343153"/>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188884" y="1210793"/>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443972" y="1210793"/>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19345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Tree>
    <p:extLst>
      <p:ext uri="{BB962C8B-B14F-4D97-AF65-F5344CB8AC3E}">
        <p14:creationId xmlns:p14="http://schemas.microsoft.com/office/powerpoint/2010/main" val="7424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46452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 id="214748368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0.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2.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4.png"/><Relationship Id="rId4"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5.png"/><Relationship Id="rId4"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hyperlink" Target="https://jameshalderman.com/video-library/"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jameshalderman.com/l3_anim_lib_page/"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90</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EV and PHEV Charging</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Electric Vehicles </a:t>
            </a:r>
            <a:r>
              <a:rPr lang="en-US" sz="2800" dirty="0">
                <a:latin typeface="+mj-lt"/>
              </a:rPr>
              <a:t>(1 of 3)</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199" y="1009759"/>
            <a:ext cx="8117175" cy="2852507"/>
          </a:xfrm>
        </p:spPr>
        <p:txBody>
          <a:bodyPr wrap="square" lIns="0" tIns="18000" rIns="0" bIns="18000" anchor="ctr" anchorCtr="0">
            <a:spAutoFit/>
          </a:bodyPr>
          <a:lstStyle/>
          <a:p>
            <a:pPr marL="342900" indent="-342900"/>
            <a:r>
              <a:rPr lang="en-US" sz="2400" spc="-300" dirty="0"/>
              <a:t>E </a:t>
            </a:r>
            <a:r>
              <a:rPr lang="en-US" sz="2400" dirty="0"/>
              <a:t>V Battery Capacity</a:t>
            </a:r>
          </a:p>
          <a:p>
            <a:pPr marL="829818" lvl="1" indent="-342900"/>
            <a:r>
              <a:rPr lang="en-US" sz="2400" dirty="0"/>
              <a:t>An electric vehicle (</a:t>
            </a:r>
            <a:r>
              <a:rPr lang="en-US" sz="2400" spc="-300" dirty="0"/>
              <a:t>E </a:t>
            </a:r>
            <a:r>
              <a:rPr lang="en-US" sz="2400" dirty="0"/>
              <a:t>V), also called a battery electric vehicle (</a:t>
            </a:r>
            <a:r>
              <a:rPr lang="en-US" sz="2400" spc="-300" dirty="0"/>
              <a:t>B E </a:t>
            </a:r>
            <a:r>
              <a:rPr lang="en-US" sz="2400" dirty="0"/>
              <a:t>V), uses a high-voltage battery pack to supply electrical energy to an electric motor(s). </a:t>
            </a:r>
          </a:p>
          <a:p>
            <a:pPr marL="829818" lvl="1" indent="-342900"/>
            <a:r>
              <a:rPr lang="en-US" sz="2400" dirty="0"/>
              <a:t>Electric vehicles called zero-emission vehicles (</a:t>
            </a:r>
            <a:r>
              <a:rPr lang="en-US" sz="2400" spc="-300" dirty="0"/>
              <a:t>Z E V</a:t>
            </a:r>
            <a:r>
              <a:rPr lang="en-US" sz="2400" dirty="0"/>
              <a:t>). </a:t>
            </a:r>
          </a:p>
          <a:p>
            <a:pPr marL="829818" lvl="1" indent="-342900"/>
            <a:r>
              <a:rPr lang="en-US" sz="2400" dirty="0"/>
              <a:t>The capacity of the battery pack, in kilowatt-hours, determines the range of the vehicle.</a:t>
            </a:r>
            <a:endParaRPr lang="en-US" sz="3600" dirty="0"/>
          </a:p>
        </p:txBody>
      </p:sp>
    </p:spTree>
    <p:extLst>
      <p:ext uri="{BB962C8B-B14F-4D97-AF65-F5344CB8AC3E}">
        <p14:creationId xmlns:p14="http://schemas.microsoft.com/office/powerpoint/2010/main" val="2723582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Electric Vehicles </a:t>
            </a:r>
            <a:r>
              <a:rPr lang="en-US" sz="2800" dirty="0">
                <a:latin typeface="+mj-lt"/>
              </a:rPr>
              <a:t>(2 of 3)</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1" y="990600"/>
            <a:ext cx="8250237" cy="3491143"/>
          </a:xfrm>
        </p:spPr>
        <p:txBody>
          <a:bodyPr wrap="square" lIns="0" tIns="18000" rIns="0" bIns="18000" anchor="ctr" anchorCtr="0">
            <a:spAutoFit/>
          </a:bodyPr>
          <a:lstStyle/>
          <a:p>
            <a:pPr marL="342900" indent="-342900"/>
            <a:r>
              <a:rPr lang="en-US" sz="2400" dirty="0"/>
              <a:t>Cold-Weather Concerns</a:t>
            </a:r>
          </a:p>
          <a:p>
            <a:pPr marL="829818" lvl="1" indent="-342900"/>
            <a:r>
              <a:rPr lang="en-US" sz="2400" dirty="0"/>
              <a:t>Cold temperatures reduce battery efficiency. </a:t>
            </a:r>
          </a:p>
          <a:p>
            <a:pPr marL="829818" lvl="1" indent="-342900"/>
            <a:r>
              <a:rPr lang="en-US" sz="2400" dirty="0"/>
              <a:t>Additional electrical power from the batteries is needed to heat the batteries. </a:t>
            </a:r>
          </a:p>
          <a:p>
            <a:pPr marL="342900" indent="-342900"/>
            <a:r>
              <a:rPr lang="en-US" sz="2400" dirty="0"/>
              <a:t>Hot-Weather Concerns</a:t>
            </a:r>
          </a:p>
          <a:p>
            <a:pPr marL="829818" lvl="1" indent="-342900"/>
            <a:r>
              <a:rPr lang="en-US" sz="2400" dirty="0"/>
              <a:t>Batteries do not function well at high temperatures.</a:t>
            </a:r>
          </a:p>
          <a:p>
            <a:pPr marL="829818" lvl="1" indent="-342900"/>
            <a:r>
              <a:rPr lang="en-US" sz="2400" dirty="0"/>
              <a:t>Some type of battery cooling must be added to the vehicle.</a:t>
            </a:r>
            <a:endParaRPr lang="en-US" sz="3600" dirty="0"/>
          </a:p>
        </p:txBody>
      </p:sp>
    </p:spTree>
    <p:extLst>
      <p:ext uri="{BB962C8B-B14F-4D97-AF65-F5344CB8AC3E}">
        <p14:creationId xmlns:p14="http://schemas.microsoft.com/office/powerpoint/2010/main" val="55415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Electric Vehicles </a:t>
            </a:r>
            <a:r>
              <a:rPr lang="en-US" sz="2800" dirty="0">
                <a:latin typeface="+mj-lt"/>
              </a:rPr>
              <a:t>(3 of 3)</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199" y="995962"/>
            <a:ext cx="8250237" cy="4422168"/>
          </a:xfrm>
        </p:spPr>
        <p:txBody>
          <a:bodyPr wrap="square" lIns="0" tIns="18000" rIns="0" bIns="18000" anchor="ctr" anchorCtr="0">
            <a:spAutoFit/>
          </a:bodyPr>
          <a:lstStyle/>
          <a:p>
            <a:pPr marL="342900" indent="-342900"/>
            <a:r>
              <a:rPr lang="en-US" sz="2400" dirty="0"/>
              <a:t>Range</a:t>
            </a:r>
          </a:p>
          <a:p>
            <a:pPr marL="829818" lvl="1" indent="-342900"/>
            <a:r>
              <a:rPr lang="en-US" sz="2400" dirty="0"/>
              <a:t>How far an electric vehicle can travel on a full battery charge is called </a:t>
            </a:r>
            <a:r>
              <a:rPr lang="en-US" sz="2400" b="1" dirty="0"/>
              <a:t>range</a:t>
            </a:r>
            <a:r>
              <a:rPr lang="en-US" sz="2400" dirty="0"/>
              <a:t>. </a:t>
            </a:r>
          </a:p>
          <a:p>
            <a:pPr marL="829818" lvl="1" indent="-342900"/>
            <a:r>
              <a:rPr lang="en-US" sz="2400" dirty="0"/>
              <a:t>Typical range for an electric vehicle is in excess of 200 miles. </a:t>
            </a:r>
          </a:p>
          <a:p>
            <a:pPr marL="342900" indent="-342900"/>
            <a:r>
              <a:rPr lang="en-US" sz="2400" dirty="0"/>
              <a:t>Cost of Charging</a:t>
            </a:r>
          </a:p>
          <a:p>
            <a:pPr marL="829818" lvl="1" indent="-342900"/>
            <a:r>
              <a:rPr lang="en-US" sz="2400" dirty="0"/>
              <a:t>National average for electricity is about $0.11 per kilowatt-hour. </a:t>
            </a:r>
          </a:p>
          <a:p>
            <a:pPr marL="342900" indent="-342900"/>
            <a:r>
              <a:rPr lang="en-US" sz="2400" dirty="0"/>
              <a:t>Kilowatts per 100 Miles</a:t>
            </a:r>
          </a:p>
          <a:p>
            <a:pPr marL="829818" lvl="1" indent="-342900"/>
            <a:r>
              <a:rPr lang="en-US" sz="2400" dirty="0"/>
              <a:t>Shortened to </a:t>
            </a:r>
            <a:r>
              <a:rPr lang="en-US" sz="2400" b="1" spc="-300" dirty="0"/>
              <a:t>k W </a:t>
            </a:r>
            <a:r>
              <a:rPr lang="en-US" sz="2400" b="1" dirty="0"/>
              <a:t>h/100 </a:t>
            </a:r>
            <a:r>
              <a:rPr lang="en-US" sz="2400" b="1" spc="-300" dirty="0"/>
              <a:t>m </a:t>
            </a:r>
            <a:r>
              <a:rPr lang="en-US" sz="2400" b="1" dirty="0"/>
              <a:t>i</a:t>
            </a:r>
            <a:r>
              <a:rPr lang="en-US" sz="2400" dirty="0"/>
              <a:t>.</a:t>
            </a:r>
            <a:endParaRPr lang="en-US" sz="3600" dirty="0"/>
          </a:p>
        </p:txBody>
      </p:sp>
    </p:spTree>
    <p:extLst>
      <p:ext uri="{BB962C8B-B14F-4D97-AF65-F5344CB8AC3E}">
        <p14:creationId xmlns:p14="http://schemas.microsoft.com/office/powerpoint/2010/main" val="294424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90.4 Miles Range</a:t>
            </a:r>
          </a:p>
        </p:txBody>
      </p:sp>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19100" y="990600"/>
            <a:ext cx="3927269" cy="3729670"/>
          </a:xfrm>
        </p:spPr>
        <p:txBody>
          <a:bodyPr wrap="square" lIns="0" tIns="18000" rIns="0" bIns="18000" anchor="ctr" anchorCtr="0">
            <a:spAutoFit/>
          </a:bodyPr>
          <a:lstStyle/>
          <a:p>
            <a:pPr marL="0" indent="0">
              <a:buNone/>
            </a:pPr>
            <a:r>
              <a:rPr lang="en-US" sz="2400" dirty="0"/>
              <a:t>The “gas gauge” on an electric vehicle is the miles remaining and the state-of-charge. According to those who have owned an electric vehicle, range anxiety lasts only about 10 days after they see that their travel distance can be easily achieved after being charged.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343" y="990600"/>
            <a:ext cx="3704708" cy="3876316"/>
          </a:xfrm>
          <a:prstGeom prst="rect">
            <a:avLst/>
          </a:prstGeom>
        </p:spPr>
      </p:pic>
    </p:spTree>
    <p:extLst>
      <p:ext uri="{BB962C8B-B14F-4D97-AF65-F5344CB8AC3E}">
        <p14:creationId xmlns:p14="http://schemas.microsoft.com/office/powerpoint/2010/main" val="3660708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Chevrolet Volt Range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hev_Volt_Range">
            <a:hlinkClick r:id="" action="ppaction://media"/>
            <a:extLst>
              <a:ext uri="{FF2B5EF4-FFF2-40B4-BE49-F238E27FC236}">
                <a16:creationId xmlns:a16="http://schemas.microsoft.com/office/drawing/2014/main" id="{7219D73F-F4FC-B54C-1394-B4A78EE640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95246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Mileage and Range, Gasoline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uel_mileage_gas">
            <a:hlinkClick r:id="" action="ppaction://media"/>
            <a:extLst>
              <a:ext uri="{FF2B5EF4-FFF2-40B4-BE49-F238E27FC236}">
                <a16:creationId xmlns:a16="http://schemas.microsoft.com/office/drawing/2014/main" id="{BC843A10-F459-BBAF-1C3E-FBDEADF5DB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08128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Mileage and Range, Hybrid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fuel_mileage_hybrid">
            <a:hlinkClick r:id="" action="ppaction://media"/>
            <a:extLst>
              <a:ext uri="{FF2B5EF4-FFF2-40B4-BE49-F238E27FC236}">
                <a16:creationId xmlns:a16="http://schemas.microsoft.com/office/drawing/2014/main" id="{72F8492B-DD58-12BE-41EE-9B75C684B4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148" y="1122629"/>
            <a:ext cx="8964752" cy="5042673"/>
          </a:xfrm>
          <a:prstGeom prst="rect">
            <a:avLst/>
          </a:prstGeom>
        </p:spPr>
      </p:pic>
    </p:spTree>
    <p:extLst>
      <p:ext uri="{BB962C8B-B14F-4D97-AF65-F5344CB8AC3E}">
        <p14:creationId xmlns:p14="http://schemas.microsoft.com/office/powerpoint/2010/main" val="43892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Mileage and Range, Electric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fuel_mileage_electric">
            <a:hlinkClick r:id="" action="ppaction://media"/>
            <a:extLst>
              <a:ext uri="{FF2B5EF4-FFF2-40B4-BE49-F238E27FC236}">
                <a16:creationId xmlns:a16="http://schemas.microsoft.com/office/drawing/2014/main" id="{1C7C1D2B-C69D-E126-ED6B-5070000EF3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958" y="1104523"/>
            <a:ext cx="8996942" cy="5060780"/>
          </a:xfrm>
          <a:prstGeom prst="rect">
            <a:avLst/>
          </a:prstGeom>
        </p:spPr>
      </p:pic>
    </p:spTree>
    <p:extLst>
      <p:ext uri="{BB962C8B-B14F-4D97-AF65-F5344CB8AC3E}">
        <p14:creationId xmlns:p14="http://schemas.microsoft.com/office/powerpoint/2010/main" val="125068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Mileage and Range, EREV</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fuel_mileage_erev">
            <a:hlinkClick r:id="" action="ppaction://media"/>
            <a:extLst>
              <a:ext uri="{FF2B5EF4-FFF2-40B4-BE49-F238E27FC236}">
                <a16:creationId xmlns:a16="http://schemas.microsoft.com/office/drawing/2014/main" id="{0BBB34F2-FBDD-5A51-D076-AADE968076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67897"/>
            <a:ext cx="9025874" cy="5077054"/>
          </a:xfrm>
          <a:prstGeom prst="rect">
            <a:avLst/>
          </a:prstGeom>
        </p:spPr>
      </p:pic>
    </p:spTree>
    <p:extLst>
      <p:ext uri="{BB962C8B-B14F-4D97-AF65-F5344CB8AC3E}">
        <p14:creationId xmlns:p14="http://schemas.microsoft.com/office/powerpoint/2010/main" val="93446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Range Anxiety?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362459"/>
          </a:xfrm>
        </p:spPr>
        <p:txBody>
          <a:bodyPr/>
          <a:lstStyle/>
          <a:p>
            <a:r>
              <a:rPr lang="en-US" sz="2000" b="1" dirty="0"/>
              <a:t>What Is Range Anxiety? </a:t>
            </a:r>
            <a:r>
              <a:rPr lang="en-US" sz="2000" dirty="0"/>
              <a:t>Range anxiety is a feeling that many drivers experience when driving an electric vehicle because they fear running out of electric battery energy before they reach their destination. This condition is very common, but according to studies, this feeling lasts about two weeks after first getting an electric vehicle. Within those first two weeks, the driver develops experience regarding how far the vehicle can travel on a full charge and knows that their regular trip can be completed without any issues.</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394693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Learning Objectives</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1" y="962610"/>
            <a:ext cx="8250237" cy="3431709"/>
          </a:xfrm>
        </p:spPr>
        <p:txBody>
          <a:bodyPr wrap="square" lIns="0" tIns="45720" rIns="0" bIns="45720" anchor="t" anchorCtr="0">
            <a:spAutoFit/>
          </a:bodyPr>
          <a:lstStyle/>
          <a:p>
            <a:pPr marL="719138" indent="-719138">
              <a:spcBef>
                <a:spcPts val="600"/>
              </a:spcBef>
              <a:buNone/>
            </a:pPr>
            <a:r>
              <a:rPr lang="en-US" sz="2400" b="1" dirty="0">
                <a:solidFill>
                  <a:schemeClr val="tx2"/>
                </a:solidFill>
              </a:rPr>
              <a:t>90.1</a:t>
            </a:r>
            <a:r>
              <a:rPr lang="en-US" sz="2400" dirty="0">
                <a:solidFill>
                  <a:schemeClr val="tx1"/>
                </a:solidFill>
              </a:rPr>
              <a:t> Describe plug-in hybrid electric vehicles (PHEVs).</a:t>
            </a:r>
          </a:p>
          <a:p>
            <a:pPr marL="719138" indent="-719138">
              <a:spcBef>
                <a:spcPts val="600"/>
              </a:spcBef>
              <a:buNone/>
            </a:pPr>
            <a:r>
              <a:rPr lang="en-US" sz="2400" b="1" dirty="0">
                <a:solidFill>
                  <a:schemeClr val="tx2"/>
                </a:solidFill>
              </a:rPr>
              <a:t>90.2</a:t>
            </a:r>
            <a:r>
              <a:rPr lang="en-US" sz="2400" dirty="0">
                <a:solidFill>
                  <a:schemeClr val="tx1"/>
                </a:solidFill>
              </a:rPr>
              <a:t>	Explain how the high-voltage batteries are recharged in an electric vehicle (EV), including battery capacity, and range correlation. </a:t>
            </a:r>
          </a:p>
          <a:p>
            <a:pPr marL="719138" indent="-719138">
              <a:spcBef>
                <a:spcPts val="600"/>
              </a:spcBef>
              <a:buNone/>
            </a:pPr>
            <a:r>
              <a:rPr lang="en-US" sz="2400" b="1" dirty="0">
                <a:solidFill>
                  <a:schemeClr val="tx2"/>
                </a:solidFill>
              </a:rPr>
              <a:t>90.3</a:t>
            </a:r>
            <a:r>
              <a:rPr lang="en-US" sz="2400" dirty="0">
                <a:solidFill>
                  <a:schemeClr val="tx1"/>
                </a:solidFill>
              </a:rPr>
              <a:t>	Discuss Level 1 charging.</a:t>
            </a:r>
          </a:p>
          <a:p>
            <a:pPr marL="719138" indent="-719138">
              <a:spcBef>
                <a:spcPts val="600"/>
              </a:spcBef>
              <a:buNone/>
            </a:pPr>
            <a:r>
              <a:rPr lang="en-US" sz="2400" b="1" dirty="0">
                <a:solidFill>
                  <a:schemeClr val="tx2"/>
                </a:solidFill>
              </a:rPr>
              <a:t>90.4</a:t>
            </a:r>
            <a:r>
              <a:rPr lang="en-US" sz="2400" dirty="0">
                <a:solidFill>
                  <a:schemeClr val="tx1"/>
                </a:solidFill>
              </a:rPr>
              <a:t>	Discuss Level 2 charging.</a:t>
            </a:r>
          </a:p>
          <a:p>
            <a:pPr marL="719138" indent="-719138">
              <a:spcBef>
                <a:spcPts val="600"/>
              </a:spcBef>
              <a:buNone/>
            </a:pPr>
            <a:r>
              <a:rPr lang="en-US" sz="2400" b="1" dirty="0">
                <a:solidFill>
                  <a:schemeClr val="tx2"/>
                </a:solidFill>
              </a:rPr>
              <a:t>90.5</a:t>
            </a:r>
            <a:r>
              <a:rPr lang="en-US" sz="2400" dirty="0">
                <a:solidFill>
                  <a:schemeClr val="tx1"/>
                </a:solidFill>
              </a:rPr>
              <a:t>	Discuss Level 3 charging.</a:t>
            </a:r>
          </a:p>
          <a:p>
            <a:pPr marL="719138" indent="-719138">
              <a:spcBef>
                <a:spcPts val="600"/>
              </a:spcBef>
              <a:buNone/>
            </a:pPr>
            <a:r>
              <a:rPr lang="en-US" sz="2400" b="1" dirty="0">
                <a:solidFill>
                  <a:schemeClr val="tx2"/>
                </a:solidFill>
              </a:rPr>
              <a:t>90.6</a:t>
            </a:r>
            <a:r>
              <a:rPr lang="en-US" sz="2400" dirty="0">
                <a:solidFill>
                  <a:schemeClr val="tx1"/>
                </a:solidFill>
              </a:rPr>
              <a:t>	Discuss owning and charging an electric vehicle (EV).</a:t>
            </a:r>
          </a:p>
        </p:txBody>
      </p:sp>
    </p:spTree>
    <p:extLst>
      <p:ext uri="{BB962C8B-B14F-4D97-AF65-F5344CB8AC3E}">
        <p14:creationId xmlns:p14="http://schemas.microsoft.com/office/powerpoint/2010/main" val="48719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476250"/>
          </a:xfrm>
        </p:spPr>
        <p:txBody>
          <a:bodyPr>
            <a:noAutofit/>
          </a:bodyPr>
          <a:lstStyle/>
          <a:p>
            <a:r>
              <a:rPr lang="en-US" dirty="0"/>
              <a:t>Question 1: ?</a:t>
            </a:r>
            <a:endParaRPr lang="en-US" sz="2800" dirty="0"/>
          </a:p>
        </p:txBody>
      </p:sp>
      <p:sp>
        <p:nvSpPr>
          <p:cNvPr id="4" name="Content Placeholder 3"/>
          <p:cNvSpPr>
            <a:spLocks noGrp="1"/>
          </p:cNvSpPr>
          <p:nvPr>
            <p:ph idx="4294967295"/>
          </p:nvPr>
        </p:nvSpPr>
        <p:spPr>
          <a:xfrm>
            <a:off x="457200" y="904875"/>
            <a:ext cx="8229600" cy="466725"/>
          </a:xfrm>
          <a:prstGeom prst="rect">
            <a:avLst/>
          </a:prstGeom>
        </p:spPr>
        <p:txBody>
          <a:bodyPr>
            <a:noAutofit/>
          </a:bodyPr>
          <a:lstStyle/>
          <a:p>
            <a:pPr marL="0" indent="0">
              <a:buNone/>
            </a:pPr>
            <a:r>
              <a:rPr lang="en-US" sz="2400" dirty="0"/>
              <a:t>What factors effect the range of an electric vehicle?</a:t>
            </a:r>
          </a:p>
        </p:txBody>
      </p:sp>
    </p:spTree>
    <p:extLst>
      <p:ext uri="{BB962C8B-B14F-4D97-AF65-F5344CB8AC3E}">
        <p14:creationId xmlns:p14="http://schemas.microsoft.com/office/powerpoint/2010/main" val="1114838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476250"/>
          </a:xfrm>
        </p:spPr>
        <p:txBody>
          <a:bodyPr>
            <a:noAutofit/>
          </a:bodyPr>
          <a:lstStyle/>
          <a:p>
            <a:r>
              <a:rPr lang="en-US" dirty="0"/>
              <a:t>Answer 1</a:t>
            </a:r>
            <a:endParaRPr lang="en-US" sz="2800" dirty="0"/>
          </a:p>
        </p:txBody>
      </p:sp>
      <p:sp>
        <p:nvSpPr>
          <p:cNvPr id="4" name="Content Placeholder 3"/>
          <p:cNvSpPr>
            <a:spLocks noGrp="1"/>
          </p:cNvSpPr>
          <p:nvPr>
            <p:ph idx="4294967295"/>
          </p:nvPr>
        </p:nvSpPr>
        <p:spPr>
          <a:xfrm>
            <a:off x="457200" y="904875"/>
            <a:ext cx="8229600" cy="771525"/>
          </a:xfrm>
          <a:prstGeom prst="rect">
            <a:avLst/>
          </a:prstGeom>
        </p:spPr>
        <p:txBody>
          <a:bodyPr>
            <a:noAutofit/>
          </a:bodyPr>
          <a:lstStyle/>
          <a:p>
            <a:pPr marL="0" indent="0">
              <a:buNone/>
            </a:pPr>
            <a:r>
              <a:rPr lang="en-US" sz="2400" dirty="0"/>
              <a:t>Vehicle weight, battery energy storage capacity, outside temperature, terrain, and use of electrical devices.</a:t>
            </a:r>
          </a:p>
        </p:txBody>
      </p:sp>
    </p:spTree>
    <p:extLst>
      <p:ext uri="{BB962C8B-B14F-4D97-AF65-F5344CB8AC3E}">
        <p14:creationId xmlns:p14="http://schemas.microsoft.com/office/powerpoint/2010/main" val="1127582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Level 1 Charging</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0" y="997026"/>
            <a:ext cx="7877332" cy="4229807"/>
          </a:xfrm>
        </p:spPr>
        <p:txBody>
          <a:bodyPr wrap="square" lIns="0" tIns="18000" rIns="0" bIns="18000" anchor="ctr" anchorCtr="0">
            <a:spAutoFit/>
          </a:bodyPr>
          <a:lstStyle/>
          <a:p>
            <a:pPr marL="342900" indent="-342900"/>
            <a:r>
              <a:rPr lang="en-US" sz="2400" dirty="0"/>
              <a:t>20 Ampere Circuit</a:t>
            </a:r>
          </a:p>
          <a:p>
            <a:pPr marL="829818" lvl="1" indent="-342900"/>
            <a:r>
              <a:rPr lang="en-US" sz="2400" dirty="0"/>
              <a:t>Level 1 charging uses a 110/120-volt standard electric outlet (20-ampere circuit). </a:t>
            </a:r>
          </a:p>
          <a:p>
            <a:pPr marL="829818" lvl="1" indent="-342900"/>
            <a:r>
              <a:rPr lang="en-US" sz="2400" dirty="0"/>
              <a:t>Maximum power with Level 1 charging is 1.9 </a:t>
            </a:r>
            <a:r>
              <a:rPr lang="en-US" sz="2400" spc="-300" dirty="0"/>
              <a:t>k </a:t>
            </a:r>
            <a:r>
              <a:rPr lang="en-US" sz="2400" dirty="0"/>
              <a:t>W. </a:t>
            </a:r>
          </a:p>
          <a:p>
            <a:pPr marL="829818" lvl="1" indent="-342900"/>
            <a:r>
              <a:rPr lang="en-US" sz="2400" dirty="0"/>
              <a:t>Level 1 charging results in 2 to 5 miles of range for each hour of charging. </a:t>
            </a:r>
          </a:p>
          <a:p>
            <a:pPr marL="342900" indent="-342900"/>
            <a:r>
              <a:rPr lang="en-US" sz="2400" dirty="0"/>
              <a:t>Precautions Using Level 1 Charging</a:t>
            </a:r>
          </a:p>
          <a:p>
            <a:pPr marL="829818" lvl="1" indent="-342900"/>
            <a:r>
              <a:rPr lang="en-US" sz="2400" dirty="0"/>
              <a:t>Plug charging cord directly into a dedicated 110/120- volt, 20-ampere outlet. Do not use an extension cord.</a:t>
            </a:r>
            <a:endParaRPr lang="en-US" sz="3600" dirty="0"/>
          </a:p>
        </p:txBody>
      </p:sp>
    </p:spTree>
    <p:extLst>
      <p:ext uri="{BB962C8B-B14F-4D97-AF65-F5344CB8AC3E}">
        <p14:creationId xmlns:p14="http://schemas.microsoft.com/office/powerpoint/2010/main" val="1420765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646331"/>
          </a:xfrm>
        </p:spPr>
        <p:txBody>
          <a:bodyPr/>
          <a:lstStyle/>
          <a:p>
            <a:r>
              <a:rPr lang="en-US" dirty="0"/>
              <a:t>Figure 90.5 Level 1 120 Volt Charge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87688" y="990600"/>
            <a:ext cx="1761012" cy="51818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90600"/>
            <a:ext cx="5494812" cy="3785652"/>
          </a:xfrm>
        </p:spPr>
        <p:txBody>
          <a:bodyPr/>
          <a:lstStyle/>
          <a:p>
            <a:r>
              <a:rPr lang="en-US" sz="2400" dirty="0"/>
              <a:t> (a) A Chevrolet Volt being charged using the supplied 120-volt charger. (b) Always lay out the entire length of charging cord before plugging the vehicle into the outlet. If cord is not kept straight, the current flow can not only create a coil, but the flow of current can overheat the wires and, in some cases, can actually cause the insulation to melt.</a:t>
            </a:r>
          </a:p>
        </p:txBody>
      </p:sp>
    </p:spTree>
    <p:extLst>
      <p:ext uri="{BB962C8B-B14F-4D97-AF65-F5344CB8AC3E}">
        <p14:creationId xmlns:p14="http://schemas.microsoft.com/office/powerpoint/2010/main" val="1203251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28564"/>
            <a:ext cx="8250238" cy="590349"/>
          </a:xfrm>
        </p:spPr>
        <p:txBody>
          <a:bodyPr wrap="square" lIns="0" tIns="18000" rIns="0" bIns="18000" anchor="ctr" anchorCtr="0">
            <a:spAutoFit/>
          </a:bodyPr>
          <a:lstStyle/>
          <a:p>
            <a:r>
              <a:rPr lang="en-US" sz="3600" dirty="0">
                <a:latin typeface="+mj-lt"/>
              </a:rPr>
              <a:t>Figure 90.6 Electrical Outlet</a:t>
            </a:r>
          </a:p>
        </p:txBody>
      </p:sp>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57201" y="987437"/>
            <a:ext cx="2915392" cy="2991007"/>
          </a:xfrm>
        </p:spPr>
        <p:txBody>
          <a:bodyPr wrap="square" lIns="0" tIns="18000" rIns="0" bIns="18000" anchor="ctr" anchorCtr="0">
            <a:spAutoFit/>
          </a:bodyPr>
          <a:lstStyle/>
          <a:p>
            <a:pPr marL="0" indent="0">
              <a:buNone/>
            </a:pPr>
            <a:r>
              <a:rPr lang="en-US" sz="2400" dirty="0"/>
              <a:t>The electrical outlet must be wired correctly to the house wiring to avoid the possibility of an electrical shock and for proper charging of the vehicle.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853" y="990600"/>
            <a:ext cx="4978586" cy="4737985"/>
          </a:xfrm>
          <a:prstGeom prst="rect">
            <a:avLst/>
          </a:prstGeom>
        </p:spPr>
      </p:pic>
    </p:spTree>
    <p:extLst>
      <p:ext uri="{BB962C8B-B14F-4D97-AF65-F5344CB8AC3E}">
        <p14:creationId xmlns:p14="http://schemas.microsoft.com/office/powerpoint/2010/main" val="1421394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Type 1 EV Charging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ype_1_EV_Charging">
            <a:hlinkClick r:id="" action="ppaction://media"/>
            <a:extLst>
              <a:ext uri="{FF2B5EF4-FFF2-40B4-BE49-F238E27FC236}">
                <a16:creationId xmlns:a16="http://schemas.microsoft.com/office/drawing/2014/main" id="{22BE227A-4394-AF45-2163-16CB057C63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7176"/>
            <a:ext cx="8991600" cy="5057775"/>
          </a:xfrm>
          <a:prstGeom prst="rect">
            <a:avLst/>
          </a:prstGeom>
        </p:spPr>
      </p:pic>
    </p:spTree>
    <p:extLst>
      <p:ext uri="{BB962C8B-B14F-4D97-AF65-F5344CB8AC3E}">
        <p14:creationId xmlns:p14="http://schemas.microsoft.com/office/powerpoint/2010/main" val="265555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Level 2 Charging</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1" y="1012291"/>
            <a:ext cx="8250237" cy="2675536"/>
          </a:xfrm>
        </p:spPr>
        <p:txBody>
          <a:bodyPr wrap="square" lIns="0" tIns="18000" rIns="0" bIns="18000" anchor="ctr" anchorCtr="0">
            <a:spAutoFit/>
          </a:bodyPr>
          <a:lstStyle/>
          <a:p>
            <a:pPr marL="342900" indent="-342900"/>
            <a:r>
              <a:rPr lang="en-US" sz="2400" dirty="0"/>
              <a:t>Higher Voltage Equals Faster Charging</a:t>
            </a:r>
          </a:p>
          <a:p>
            <a:pPr marL="829818" lvl="1" indent="-342900"/>
            <a:r>
              <a:rPr lang="en-US" sz="2400" dirty="0"/>
              <a:t>Level 2 chargers uses 208/240 volts to charge. </a:t>
            </a:r>
          </a:p>
          <a:p>
            <a:pPr marL="829818" lvl="1" indent="-342900"/>
            <a:r>
              <a:rPr lang="en-US" sz="2400" dirty="0"/>
              <a:t>Level 2 charging adds about 25 miles of range per hour (</a:t>
            </a:r>
            <a:r>
              <a:rPr lang="en-US" sz="2400" spc="-300" dirty="0"/>
              <a:t>R P </a:t>
            </a:r>
            <a:r>
              <a:rPr lang="en-US" sz="2400" dirty="0"/>
              <a:t>H). </a:t>
            </a:r>
          </a:p>
          <a:p>
            <a:pPr marL="342900" indent="-342900"/>
            <a:r>
              <a:rPr lang="en-US" sz="2400" dirty="0"/>
              <a:t>On-Board Chargers</a:t>
            </a:r>
          </a:p>
          <a:p>
            <a:pPr marL="829818" lvl="1" indent="-342900"/>
            <a:r>
              <a:rPr lang="en-US" sz="2400" dirty="0"/>
              <a:t>Level 1 &amp; 2 </a:t>
            </a:r>
            <a:r>
              <a:rPr lang="en-US" sz="2400" spc="-300" dirty="0"/>
              <a:t>A </a:t>
            </a:r>
            <a:r>
              <a:rPr lang="en-US" sz="2400" dirty="0"/>
              <a:t>C charging is done by on-board charger.</a:t>
            </a:r>
            <a:endParaRPr lang="en-US" sz="3600" dirty="0"/>
          </a:p>
        </p:txBody>
      </p:sp>
    </p:spTree>
    <p:extLst>
      <p:ext uri="{BB962C8B-B14F-4D97-AF65-F5344CB8AC3E}">
        <p14:creationId xmlns:p14="http://schemas.microsoft.com/office/powerpoint/2010/main" val="2265355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90.7 Level 2 Charging</a:t>
            </a:r>
          </a:p>
        </p:txBody>
      </p:sp>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57200" y="1165555"/>
            <a:ext cx="4091049" cy="1144347"/>
          </a:xfrm>
        </p:spPr>
        <p:txBody>
          <a:bodyPr wrap="square" lIns="0" tIns="18000" rIns="0" bIns="18000" anchor="ctr" anchorCtr="0">
            <a:spAutoFit/>
          </a:bodyPr>
          <a:lstStyle/>
          <a:p>
            <a:pPr marL="0" indent="0">
              <a:buNone/>
            </a:pPr>
            <a:r>
              <a:rPr lang="en-US" sz="2400" dirty="0"/>
              <a:t>Nissan Leaf plugged into a Level 2 charging station at a college.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941" y="990600"/>
            <a:ext cx="3721859" cy="5206535"/>
          </a:xfrm>
          <a:prstGeom prst="rect">
            <a:avLst/>
          </a:prstGeom>
        </p:spPr>
      </p:pic>
    </p:spTree>
    <p:extLst>
      <p:ext uri="{BB962C8B-B14F-4D97-AF65-F5344CB8AC3E}">
        <p14:creationId xmlns:p14="http://schemas.microsoft.com/office/powerpoint/2010/main" val="584245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Level 2 E.V. Charge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Level_2_EV_CHarge">
            <a:hlinkClick r:id="" action="ppaction://media"/>
            <a:extLst>
              <a:ext uri="{FF2B5EF4-FFF2-40B4-BE49-F238E27FC236}">
                <a16:creationId xmlns:a16="http://schemas.microsoft.com/office/drawing/2014/main" id="{45E7B3F1-DDC1-C8F7-000B-F9864D2C54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00322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24" y="1441766"/>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That Sound?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2475" y="2453721"/>
            <a:ext cx="7543800" cy="3693319"/>
          </a:xfrm>
        </p:spPr>
        <p:txBody>
          <a:bodyPr/>
          <a:lstStyle/>
          <a:p>
            <a:r>
              <a:rPr lang="en-US" sz="1800" b="1" dirty="0"/>
              <a:t>What Is That Sound? </a:t>
            </a:r>
            <a:r>
              <a:rPr lang="en-US" sz="1800" dirty="0"/>
              <a:t>Many electric vehicle owners say that they hear their vehicle making humming sounds while parked in the garage like the climate control fans running. Checking the smartphone app indicated that the climate control was off. While this can cause some concerns to first time owner of electric vehicle, the noise is usually caused by one of the following: The fan, which keeps the battery cool, will run especially if charging or having just finished driving. A Chevrolet Volt, for example, often makes gurgling noises due to the A/C running to help cool the battery down in the garage on a hot sunny day.  Because these systems are working when the vehicle is stopped and not operating, many experts recommend that the vehicle is plugged in all the time when it is at home. This is what is often referred to as Always Be Charging (ABC).</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69119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796922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Plug-In Hybrid Electric Vehicles </a:t>
            </a:r>
            <a:r>
              <a:rPr lang="en-US" sz="2800" dirty="0">
                <a:latin typeface="+mj-lt"/>
              </a:rPr>
              <a:t>(1 of 3)</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1" y="975343"/>
            <a:ext cx="8250237" cy="4229807"/>
          </a:xfrm>
        </p:spPr>
        <p:txBody>
          <a:bodyPr wrap="square" lIns="0" tIns="18000" rIns="0" bIns="18000" anchor="ctr" anchorCtr="0">
            <a:spAutoFit/>
          </a:bodyPr>
          <a:lstStyle/>
          <a:p>
            <a:pPr marL="342900" indent="-342900"/>
            <a:r>
              <a:rPr lang="en-US" sz="2400" dirty="0"/>
              <a:t>Terminology</a:t>
            </a:r>
          </a:p>
          <a:p>
            <a:pPr marL="829818" lvl="1" indent="-342900"/>
            <a:r>
              <a:rPr lang="en-US" sz="2400" dirty="0"/>
              <a:t>A </a:t>
            </a:r>
            <a:r>
              <a:rPr lang="en-US" sz="2400" b="1" dirty="0"/>
              <a:t>plug-in hybrid electric vehicle (</a:t>
            </a:r>
            <a:r>
              <a:rPr lang="en-US" sz="2400" b="1" spc="-300" dirty="0"/>
              <a:t>P H E </a:t>
            </a:r>
            <a:r>
              <a:rPr lang="en-US" sz="2400" b="1" dirty="0"/>
              <a:t>V)</a:t>
            </a:r>
            <a:r>
              <a:rPr lang="en-US" sz="2400" dirty="0"/>
              <a:t> is a vehicle that is designed to be plugged into an electrical outlet to charge the batteries. </a:t>
            </a:r>
          </a:p>
          <a:p>
            <a:pPr marL="342900" indent="-342900"/>
            <a:r>
              <a:rPr lang="en-US" sz="2400" dirty="0"/>
              <a:t>Identifying a </a:t>
            </a:r>
            <a:r>
              <a:rPr lang="en-US" sz="2400" spc="-300" dirty="0"/>
              <a:t>P H E </a:t>
            </a:r>
            <a:r>
              <a:rPr lang="en-US" sz="2400" dirty="0"/>
              <a:t>V</a:t>
            </a:r>
          </a:p>
          <a:p>
            <a:pPr marL="829818" lvl="1" indent="-342900"/>
            <a:r>
              <a:rPr lang="en-US" sz="2400" dirty="0"/>
              <a:t>Different badges (usually stating that it is a </a:t>
            </a:r>
            <a:r>
              <a:rPr lang="en-US" sz="2400" spc="-300" dirty="0"/>
              <a:t>P H E </a:t>
            </a:r>
            <a:r>
              <a:rPr lang="en-US" sz="2400" dirty="0"/>
              <a:t>V, sometimes including </a:t>
            </a:r>
            <a:r>
              <a:rPr lang="en-US" sz="2400" spc="-300" dirty="0"/>
              <a:t>P H E </a:t>
            </a:r>
            <a:r>
              <a:rPr lang="en-US" sz="2400" dirty="0"/>
              <a:t>V on the badge). </a:t>
            </a:r>
          </a:p>
          <a:p>
            <a:pPr marL="829818" lvl="1" indent="-342900"/>
            <a:r>
              <a:rPr lang="en-US" sz="2400" dirty="0"/>
              <a:t>An access door for the charging cable in addition to the normal </a:t>
            </a:r>
            <a:r>
              <a:rPr lang="en-US" sz="2400" spc="-300" dirty="0"/>
              <a:t>I C </a:t>
            </a:r>
            <a:r>
              <a:rPr lang="en-US" sz="2400" dirty="0"/>
              <a:t>E fueling door. </a:t>
            </a:r>
          </a:p>
          <a:p>
            <a:pPr marL="829818" lvl="1" indent="-342900"/>
            <a:r>
              <a:rPr lang="en-US" sz="2400" dirty="0"/>
              <a:t>A different instrument panel cluster.</a:t>
            </a:r>
            <a:endParaRPr lang="en-US" sz="3600" dirty="0"/>
          </a:p>
        </p:txBody>
      </p:sp>
    </p:spTree>
    <p:extLst>
      <p:ext uri="{BB962C8B-B14F-4D97-AF65-F5344CB8AC3E}">
        <p14:creationId xmlns:p14="http://schemas.microsoft.com/office/powerpoint/2010/main" val="134291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Level 3 Charging </a:t>
            </a:r>
            <a:r>
              <a:rPr lang="en-US" sz="2800" dirty="0">
                <a:latin typeface="+mj-lt"/>
              </a:rPr>
              <a:t>(1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19100" y="990600"/>
            <a:ext cx="8250237" cy="2036899"/>
          </a:xfrm>
        </p:spPr>
        <p:txBody>
          <a:bodyPr wrap="square" lIns="0" tIns="18000" rIns="0" bIns="18000" anchor="ctr" anchorCtr="0">
            <a:spAutoFit/>
          </a:bodyPr>
          <a:lstStyle/>
          <a:p>
            <a:pPr marL="342900" indent="-342900"/>
            <a:r>
              <a:rPr lang="en-US" sz="2400" spc="-300" dirty="0"/>
              <a:t>D </a:t>
            </a:r>
            <a:r>
              <a:rPr lang="en-US" sz="2400" dirty="0"/>
              <a:t>C Fast Charging</a:t>
            </a:r>
          </a:p>
          <a:p>
            <a:pPr marL="829818" lvl="1" indent="-342900"/>
            <a:r>
              <a:rPr lang="en-US" sz="2400" dirty="0"/>
              <a:t>Level 3 charging stations use 440/480 volts </a:t>
            </a:r>
            <a:r>
              <a:rPr lang="en-US" sz="2400" spc="-300" dirty="0"/>
              <a:t>A </a:t>
            </a:r>
            <a:r>
              <a:rPr lang="en-US" sz="2400" dirty="0"/>
              <a:t>C input and outputs </a:t>
            </a:r>
            <a:r>
              <a:rPr lang="en-US" sz="2400" spc="-300" dirty="0"/>
              <a:t>D </a:t>
            </a:r>
            <a:r>
              <a:rPr lang="en-US" sz="2400" dirty="0"/>
              <a:t>C to charge most electric vehicles to 80% charge in less than 30 minutes. </a:t>
            </a:r>
          </a:p>
          <a:p>
            <a:pPr marL="829818" lvl="1" indent="-342900"/>
            <a:r>
              <a:rPr lang="en-US" sz="2400" dirty="0"/>
              <a:t>Level 3 chargers called </a:t>
            </a:r>
            <a:r>
              <a:rPr lang="en-US" sz="2400" spc="-300" dirty="0"/>
              <a:t>D C F </a:t>
            </a:r>
            <a:r>
              <a:rPr lang="en-US" sz="2400" dirty="0"/>
              <a:t>C (</a:t>
            </a:r>
            <a:r>
              <a:rPr lang="en-US" sz="2400" spc="-300" dirty="0"/>
              <a:t>D </a:t>
            </a:r>
            <a:r>
              <a:rPr lang="en-US" sz="2400" dirty="0"/>
              <a:t>C Fast Charge).</a:t>
            </a:r>
            <a:endParaRPr lang="en-US" sz="3600" dirty="0"/>
          </a:p>
        </p:txBody>
      </p:sp>
    </p:spTree>
    <p:extLst>
      <p:ext uri="{BB962C8B-B14F-4D97-AF65-F5344CB8AC3E}">
        <p14:creationId xmlns:p14="http://schemas.microsoft.com/office/powerpoint/2010/main" val="2335238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90.8 Level 3 Charging</a:t>
            </a:r>
          </a:p>
        </p:txBody>
      </p:sp>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57200" y="4889422"/>
            <a:ext cx="8250238" cy="1267458"/>
          </a:xfrm>
        </p:spPr>
        <p:txBody>
          <a:bodyPr wrap="square" lIns="0" tIns="18000" rIns="0" bIns="18000" anchor="ctr" anchorCtr="0">
            <a:spAutoFit/>
          </a:bodyPr>
          <a:lstStyle/>
          <a:p>
            <a:pPr marL="0" indent="0">
              <a:buNone/>
            </a:pPr>
            <a:r>
              <a:rPr lang="en-US" sz="2000" dirty="0"/>
              <a:t>Difference between Levels 1, 2, &amp; 3 charging is that by using </a:t>
            </a:r>
            <a:r>
              <a:rPr lang="en-US" sz="2000" spc="-300" dirty="0"/>
              <a:t>A </a:t>
            </a:r>
            <a:r>
              <a:rPr lang="en-US" sz="2000" dirty="0"/>
              <a:t>C (Levels 1 and 2)  onboard charger has to convert </a:t>
            </a:r>
            <a:r>
              <a:rPr lang="en-US" sz="2000" spc="-300" dirty="0"/>
              <a:t>A </a:t>
            </a:r>
            <a:r>
              <a:rPr lang="en-US" sz="2000" dirty="0"/>
              <a:t>C to </a:t>
            </a:r>
            <a:r>
              <a:rPr lang="en-US" sz="2000" spc="-300" dirty="0"/>
              <a:t>D </a:t>
            </a:r>
            <a:r>
              <a:rPr lang="en-US" sz="2000" dirty="0"/>
              <a:t>C in order to charge high-voltage battery; using direct current (Level 3) this conversion is not needed so that </a:t>
            </a:r>
            <a:r>
              <a:rPr lang="en-US" sz="2000" spc="-300" dirty="0"/>
              <a:t>D </a:t>
            </a:r>
            <a:r>
              <a:rPr lang="en-US" sz="2000" dirty="0"/>
              <a:t>C can be used directly to charge the battery.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061" y="990600"/>
            <a:ext cx="6248516" cy="3783281"/>
          </a:xfrm>
          <a:prstGeom prst="rect">
            <a:avLst/>
          </a:prstGeom>
        </p:spPr>
      </p:pic>
    </p:spTree>
    <p:extLst>
      <p:ext uri="{BB962C8B-B14F-4D97-AF65-F5344CB8AC3E}">
        <p14:creationId xmlns:p14="http://schemas.microsoft.com/office/powerpoint/2010/main" val="2480407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Level 3 Charging </a:t>
            </a:r>
            <a:r>
              <a:rPr lang="en-US" sz="2800" dirty="0">
                <a:latin typeface="+mj-lt"/>
              </a:rPr>
              <a:t>(2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1" y="968938"/>
            <a:ext cx="8250237" cy="4483723"/>
          </a:xfrm>
        </p:spPr>
        <p:txBody>
          <a:bodyPr wrap="square" lIns="0" tIns="18000" rIns="0" bIns="18000" anchor="ctr" anchorCtr="0">
            <a:spAutoFit/>
          </a:bodyPr>
          <a:lstStyle/>
          <a:p>
            <a:pPr marL="342900" indent="-342900"/>
            <a:r>
              <a:rPr lang="en-US" sz="2400" dirty="0"/>
              <a:t>Level 3 Electrical Connectors</a:t>
            </a:r>
          </a:p>
          <a:p>
            <a:pPr marL="829818" lvl="1" indent="-342900"/>
            <a:r>
              <a:rPr lang="en-US" sz="2400" dirty="0"/>
              <a:t>There are 4 different </a:t>
            </a:r>
            <a:r>
              <a:rPr lang="en-US" sz="2400" spc="-300" dirty="0"/>
              <a:t>D C F </a:t>
            </a:r>
            <a:r>
              <a:rPr lang="en-US" sz="2400" dirty="0"/>
              <a:t>C connectors currently being used by electric vehicle manufacturers all over the world. </a:t>
            </a:r>
          </a:p>
          <a:p>
            <a:pPr marL="1229868" lvl="2" indent="-342900"/>
            <a:r>
              <a:rPr lang="en-US" sz="2400" spc="-300" dirty="0"/>
              <a:t>C H </a:t>
            </a:r>
            <a:r>
              <a:rPr lang="en-US" sz="2400" dirty="0"/>
              <a:t>Ade</a:t>
            </a:r>
            <a:r>
              <a:rPr lang="en-US" sz="2400" spc="-300" dirty="0"/>
              <a:t>M </a:t>
            </a:r>
            <a:r>
              <a:rPr lang="en-US" sz="2400" dirty="0"/>
              <a:t>O—Nissan and other Japanese companies such as Mitsubishi.</a:t>
            </a:r>
          </a:p>
          <a:p>
            <a:pPr marL="1229868" lvl="2" indent="-342900"/>
            <a:r>
              <a:rPr lang="en-US" sz="2400" spc="-300" dirty="0"/>
              <a:t>S A </a:t>
            </a:r>
            <a:r>
              <a:rPr lang="en-US" sz="2400" dirty="0"/>
              <a:t>E Combo Charging System (</a:t>
            </a:r>
            <a:r>
              <a:rPr lang="en-US" sz="2400" spc="-300" dirty="0"/>
              <a:t>C Adeem </a:t>
            </a:r>
            <a:r>
              <a:rPr lang="en-US" sz="2400" dirty="0"/>
              <a:t>S)—(</a:t>
            </a:r>
            <a:r>
              <a:rPr lang="en-US" sz="2400" spc="-300" dirty="0"/>
              <a:t>B M </a:t>
            </a:r>
            <a:r>
              <a:rPr lang="en-US" sz="2400" dirty="0"/>
              <a:t>W, Ford, </a:t>
            </a:r>
            <a:r>
              <a:rPr lang="en-US" sz="2400" spc="-300" dirty="0"/>
              <a:t>G </a:t>
            </a:r>
            <a:r>
              <a:rPr lang="en-US" sz="2400" dirty="0"/>
              <a:t>M, </a:t>
            </a:r>
            <a:r>
              <a:rPr lang="en-US" sz="2400" spc="-300" dirty="0"/>
              <a:t>V </a:t>
            </a:r>
            <a:r>
              <a:rPr lang="en-US" sz="2400" dirty="0"/>
              <a:t>W, and other vehicle makers).</a:t>
            </a:r>
          </a:p>
          <a:p>
            <a:pPr marL="1229868" lvl="2" indent="-342900"/>
            <a:r>
              <a:rPr lang="en-US" sz="2400" dirty="0"/>
              <a:t>Tesla Supercharger—Tesla standard connector. </a:t>
            </a:r>
          </a:p>
          <a:p>
            <a:pPr marL="1229868" lvl="2" indent="-342900"/>
            <a:r>
              <a:rPr lang="en-US" sz="2400" dirty="0"/>
              <a:t>Guobiao standard (</a:t>
            </a:r>
            <a:r>
              <a:rPr lang="en-US" sz="2400" spc="-300" dirty="0"/>
              <a:t>G </a:t>
            </a:r>
            <a:r>
              <a:rPr lang="en-US" sz="2400" dirty="0"/>
              <a:t>B or </a:t>
            </a:r>
            <a:r>
              <a:rPr lang="en-US" sz="2400" spc="-300" dirty="0"/>
              <a:t>G B / </a:t>
            </a:r>
            <a:r>
              <a:rPr lang="en-US" sz="2400" dirty="0"/>
              <a:t>T)—The Chinese national standard.</a:t>
            </a:r>
            <a:endParaRPr lang="en-US" sz="3600" dirty="0"/>
          </a:p>
        </p:txBody>
      </p:sp>
    </p:spTree>
    <p:extLst>
      <p:ext uri="{BB962C8B-B14F-4D97-AF65-F5344CB8AC3E}">
        <p14:creationId xmlns:p14="http://schemas.microsoft.com/office/powerpoint/2010/main" val="3664411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EV DC Fast Charge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V_DC_Fast_Charging">
            <a:hlinkClick r:id="" action="ppaction://media"/>
            <a:extLst>
              <a:ext uri="{FF2B5EF4-FFF2-40B4-BE49-F238E27FC236}">
                <a16:creationId xmlns:a16="http://schemas.microsoft.com/office/drawing/2014/main" id="{0B1FB506-1647-10E3-C5F8-EE0A3D5421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86415"/>
            <a:ext cx="9029132" cy="5078887"/>
          </a:xfrm>
          <a:prstGeom prst="rect">
            <a:avLst/>
          </a:prstGeom>
        </p:spPr>
      </p:pic>
    </p:spTree>
    <p:extLst>
      <p:ext uri="{BB962C8B-B14F-4D97-AF65-F5344CB8AC3E}">
        <p14:creationId xmlns:p14="http://schemas.microsoft.com/office/powerpoint/2010/main" val="117321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476250"/>
          </a:xfrm>
        </p:spPr>
        <p:txBody>
          <a:bodyPr>
            <a:noAutofit/>
          </a:bodyPr>
          <a:lstStyle/>
          <a:p>
            <a:r>
              <a:rPr lang="en-US" dirty="0"/>
              <a:t>Question 2: ?</a:t>
            </a:r>
            <a:endParaRPr lang="en-US" sz="2800" dirty="0"/>
          </a:p>
        </p:txBody>
      </p:sp>
      <p:sp>
        <p:nvSpPr>
          <p:cNvPr id="4" name="Content Placeholder 3"/>
          <p:cNvSpPr>
            <a:spLocks noGrp="1"/>
          </p:cNvSpPr>
          <p:nvPr>
            <p:ph idx="4294967295"/>
          </p:nvPr>
        </p:nvSpPr>
        <p:spPr>
          <a:xfrm>
            <a:off x="457200" y="904875"/>
            <a:ext cx="8229600" cy="847725"/>
          </a:xfrm>
          <a:prstGeom prst="rect">
            <a:avLst/>
          </a:prstGeom>
        </p:spPr>
        <p:txBody>
          <a:bodyPr>
            <a:noAutofit/>
          </a:bodyPr>
          <a:lstStyle/>
          <a:p>
            <a:pPr marL="0" indent="0">
              <a:buNone/>
            </a:pPr>
            <a:r>
              <a:rPr lang="en-US" sz="2400" dirty="0"/>
              <a:t>What are the differences between level 1, level 2, and level 3 chargers?</a:t>
            </a:r>
          </a:p>
        </p:txBody>
      </p:sp>
    </p:spTree>
    <p:extLst>
      <p:ext uri="{BB962C8B-B14F-4D97-AF65-F5344CB8AC3E}">
        <p14:creationId xmlns:p14="http://schemas.microsoft.com/office/powerpoint/2010/main" val="746803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476250"/>
          </a:xfrm>
        </p:spPr>
        <p:txBody>
          <a:bodyPr>
            <a:noAutofit/>
          </a:bodyPr>
          <a:lstStyle/>
          <a:p>
            <a:r>
              <a:rPr lang="en-US" dirty="0"/>
              <a:t>Answer 2</a:t>
            </a:r>
            <a:endParaRPr lang="en-US" sz="2800" dirty="0"/>
          </a:p>
        </p:txBody>
      </p:sp>
      <p:sp>
        <p:nvSpPr>
          <p:cNvPr id="4" name="Content Placeholder 3"/>
          <p:cNvSpPr>
            <a:spLocks noGrp="1"/>
          </p:cNvSpPr>
          <p:nvPr>
            <p:ph idx="4294967295"/>
          </p:nvPr>
        </p:nvSpPr>
        <p:spPr>
          <a:xfrm>
            <a:off x="457200" y="904875"/>
            <a:ext cx="8229600" cy="847725"/>
          </a:xfrm>
          <a:prstGeom prst="rect">
            <a:avLst/>
          </a:prstGeom>
        </p:spPr>
        <p:txBody>
          <a:bodyPr>
            <a:noAutofit/>
          </a:bodyPr>
          <a:lstStyle/>
          <a:p>
            <a:pPr marL="0" indent="0">
              <a:buNone/>
            </a:pPr>
            <a:r>
              <a:rPr lang="en-US" sz="2400" dirty="0"/>
              <a:t>The voltage level and the amount of time it takes to charge the battery.</a:t>
            </a:r>
          </a:p>
        </p:txBody>
      </p:sp>
    </p:spTree>
    <p:extLst>
      <p:ext uri="{BB962C8B-B14F-4D97-AF65-F5344CB8AC3E}">
        <p14:creationId xmlns:p14="http://schemas.microsoft.com/office/powerpoint/2010/main" val="2620926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646331"/>
          </a:xfrm>
        </p:spPr>
        <p:txBody>
          <a:bodyPr/>
          <a:lstStyle/>
          <a:p>
            <a:r>
              <a:rPr lang="en-US" dirty="0"/>
              <a:t>Figure 90.9 DC vs % SOC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63165" y="952500"/>
            <a:ext cx="7598385" cy="41182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2112" y="5178125"/>
            <a:ext cx="7583576" cy="830997"/>
          </a:xfrm>
        </p:spPr>
        <p:txBody>
          <a:bodyPr/>
          <a:lstStyle/>
          <a:p>
            <a:r>
              <a:rPr lang="en-US" sz="2400" dirty="0"/>
              <a:t>Chart showing typical charging rate, which is decreased once state-of-charge reaches about 70%.</a:t>
            </a:r>
          </a:p>
        </p:txBody>
      </p:sp>
    </p:spTree>
    <p:extLst>
      <p:ext uri="{BB962C8B-B14F-4D97-AF65-F5344CB8AC3E}">
        <p14:creationId xmlns:p14="http://schemas.microsoft.com/office/powerpoint/2010/main" val="629389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HV Battery State of Charge, SOC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V_SOC">
            <a:hlinkClick r:id="" action="ppaction://media"/>
            <a:extLst>
              <a:ext uri="{FF2B5EF4-FFF2-40B4-BE49-F238E27FC236}">
                <a16:creationId xmlns:a16="http://schemas.microsoft.com/office/drawing/2014/main" id="{1F758D63-F5F5-2570-5660-5903CF49D2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339" y="1201958"/>
            <a:ext cx="8965321" cy="5042993"/>
          </a:xfrm>
          <a:prstGeom prst="rect">
            <a:avLst/>
          </a:prstGeom>
        </p:spPr>
      </p:pic>
    </p:spTree>
    <p:extLst>
      <p:ext uri="{BB962C8B-B14F-4D97-AF65-F5344CB8AC3E}">
        <p14:creationId xmlns:p14="http://schemas.microsoft.com/office/powerpoint/2010/main" val="39396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90.10 </a:t>
            </a:r>
            <a:r>
              <a:rPr lang="pt-BR" sz="3600" dirty="0">
                <a:latin typeface="+mj-lt"/>
              </a:rPr>
              <a:t>CHAdeMO Level 3 Plug </a:t>
            </a:r>
            <a:endParaRPr lang="en-US" sz="3600" dirty="0">
              <a:latin typeface="+mj-lt"/>
            </a:endParaRPr>
          </a:p>
        </p:txBody>
      </p:sp>
      <p:pic>
        <p:nvPicPr>
          <p:cNvPr id="7" name="Picture Placeholder 5" descr="The close-up view of a C H A d e M O Level 3 charging plug.&#10;">
            <a:extLst>
              <a:ext uri="{FF2B5EF4-FFF2-40B4-BE49-F238E27FC236}">
                <a16:creationId xmlns:a16="http://schemas.microsoft.com/office/drawing/2014/main" id="{B2A70D62-7989-4606-8F6B-F8C8E2C39250}"/>
              </a:ext>
            </a:extLst>
          </p:cNvPr>
          <p:cNvPicPr>
            <a:picLocks noGrp="1" noChangeAspect="1"/>
          </p:cNvPicPr>
          <p:nvPr>
            <p:ph type="pic" sz="quarter" idx="4294967295"/>
          </p:nvPr>
        </p:nvPicPr>
        <p:blipFill>
          <a:blip r:embed="rId3"/>
          <a:stretch>
            <a:fillRect/>
          </a:stretch>
        </p:blipFill>
        <p:spPr>
          <a:xfrm>
            <a:off x="3031476" y="952500"/>
            <a:ext cx="5675962" cy="5163292"/>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599693" y="952500"/>
            <a:ext cx="2143507" cy="1513679"/>
          </a:xfrm>
        </p:spPr>
        <p:txBody>
          <a:bodyPr wrap="square" lIns="0" tIns="18000" rIns="0" bIns="18000" anchor="ctr" anchorCtr="0">
            <a:spAutoFit/>
          </a:bodyPr>
          <a:lstStyle/>
          <a:p>
            <a:pPr marL="0" indent="0">
              <a:buNone/>
            </a:pPr>
            <a:r>
              <a:rPr lang="en-US" sz="2400" dirty="0"/>
              <a:t>A close-up view of </a:t>
            </a:r>
            <a:r>
              <a:rPr lang="en-US" sz="2400" spc="-300" dirty="0"/>
              <a:t>C H A </a:t>
            </a:r>
            <a:r>
              <a:rPr lang="en-US" sz="2400" dirty="0"/>
              <a:t>d</a:t>
            </a:r>
            <a:r>
              <a:rPr lang="en-US" sz="2400" spc="-300" dirty="0"/>
              <a:t>e M </a:t>
            </a:r>
            <a:r>
              <a:rPr lang="en-US" sz="2400" dirty="0"/>
              <a:t>O Level 3 charging plug. </a:t>
            </a:r>
          </a:p>
        </p:txBody>
      </p:sp>
    </p:spTree>
    <p:extLst>
      <p:ext uri="{BB962C8B-B14F-4D97-AF65-F5344CB8AC3E}">
        <p14:creationId xmlns:p14="http://schemas.microsoft.com/office/powerpoint/2010/main" val="3518254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90.11 SAE Combo System</a:t>
            </a:r>
          </a:p>
        </p:txBody>
      </p:sp>
      <p:pic>
        <p:nvPicPr>
          <p:cNvPr id="8" name="Picture Placeholder 5" descr="The S A E Combo Charging System. A C line 1, A C line 2, proximity detection, control pilot, ground, D C positive and D C negative are labeled.&#10;">
            <a:extLst>
              <a:ext uri="{FF2B5EF4-FFF2-40B4-BE49-F238E27FC236}">
                <a16:creationId xmlns:a16="http://schemas.microsoft.com/office/drawing/2014/main" id="{52DCDE76-A78C-46AB-9914-0A410D568140}"/>
              </a:ext>
            </a:extLst>
          </p:cNvPr>
          <p:cNvPicPr>
            <a:picLocks noGrp="1" noChangeAspect="1"/>
          </p:cNvPicPr>
          <p:nvPr>
            <p:ph type="pic" sz="quarter" idx="4294967295"/>
          </p:nvPr>
        </p:nvPicPr>
        <p:blipFill>
          <a:blip r:embed="rId2"/>
          <a:stretch>
            <a:fillRect/>
          </a:stretch>
        </p:blipFill>
        <p:spPr>
          <a:xfrm>
            <a:off x="4572000" y="952500"/>
            <a:ext cx="4114800" cy="5185774"/>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57200" y="952500"/>
            <a:ext cx="3984182" cy="1883011"/>
          </a:xfrm>
        </p:spPr>
        <p:txBody>
          <a:bodyPr wrap="square" lIns="0" tIns="18000" rIns="0" bIns="18000" anchor="ctr" anchorCtr="0">
            <a:spAutoFit/>
          </a:bodyPr>
          <a:lstStyle/>
          <a:p>
            <a:pPr marL="0" indent="0">
              <a:buNone/>
            </a:pPr>
            <a:r>
              <a:rPr lang="en-US" sz="2400" dirty="0"/>
              <a:t>The </a:t>
            </a:r>
            <a:r>
              <a:rPr lang="en-US" sz="2400" spc="-300" dirty="0"/>
              <a:t>S A </a:t>
            </a:r>
            <a:r>
              <a:rPr lang="en-US" sz="2400" dirty="0"/>
              <a:t>E Combo Charging System (</a:t>
            </a:r>
            <a:r>
              <a:rPr lang="en-US" sz="2400" spc="-300" dirty="0"/>
              <a:t>C C </a:t>
            </a:r>
            <a:r>
              <a:rPr lang="en-US" sz="2400" dirty="0"/>
              <a:t>S) is a </a:t>
            </a:r>
            <a:r>
              <a:rPr lang="en-US" sz="2400" spc="-300" dirty="0"/>
              <a:t>D C F </a:t>
            </a:r>
            <a:r>
              <a:rPr lang="en-US" sz="2400" dirty="0"/>
              <a:t>C connector standard used by </a:t>
            </a:r>
            <a:r>
              <a:rPr lang="en-US" sz="2400" spc="-300" dirty="0"/>
              <a:t>B M </a:t>
            </a:r>
            <a:r>
              <a:rPr lang="en-US" sz="2400" dirty="0"/>
              <a:t>W, Ford, </a:t>
            </a:r>
            <a:r>
              <a:rPr lang="en-US" sz="2400" spc="-300" dirty="0"/>
              <a:t>G </a:t>
            </a:r>
            <a:r>
              <a:rPr lang="en-US" sz="2400" dirty="0"/>
              <a:t>M, </a:t>
            </a:r>
            <a:r>
              <a:rPr lang="en-US" sz="2400" spc="-300" dirty="0"/>
              <a:t>V </a:t>
            </a:r>
            <a:r>
              <a:rPr lang="en-US" sz="2400" dirty="0"/>
              <a:t>W, and other vehicle makers. </a:t>
            </a:r>
          </a:p>
        </p:txBody>
      </p:sp>
    </p:spTree>
    <p:extLst>
      <p:ext uri="{BB962C8B-B14F-4D97-AF65-F5344CB8AC3E}">
        <p14:creationId xmlns:p14="http://schemas.microsoft.com/office/powerpoint/2010/main" val="3631511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Plug-In Hybrid Electric Vehicles </a:t>
            </a:r>
            <a:r>
              <a:rPr lang="en-US" sz="2800" dirty="0">
                <a:latin typeface="+mj-lt"/>
              </a:rPr>
              <a:t>(2 of 3)</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1" y="990600"/>
            <a:ext cx="8250237" cy="4522195"/>
          </a:xfrm>
        </p:spPr>
        <p:txBody>
          <a:bodyPr wrap="square" lIns="0" tIns="18000" rIns="0" bIns="18000" anchor="ctr" anchorCtr="0">
            <a:spAutoFit/>
          </a:bodyPr>
          <a:lstStyle/>
          <a:p>
            <a:pPr marL="342900" indent="-342900"/>
            <a:r>
              <a:rPr lang="en-US" sz="2400" spc="-300" dirty="0"/>
              <a:t>P H E </a:t>
            </a:r>
            <a:r>
              <a:rPr lang="en-US" sz="2400" dirty="0"/>
              <a:t>V Battery Capacity</a:t>
            </a:r>
          </a:p>
          <a:p>
            <a:pPr marL="829818" lvl="1" indent="-342900"/>
            <a:r>
              <a:rPr lang="en-US" sz="2400" dirty="0"/>
              <a:t>The size or capacity of the battery pack used determines how far that the vehicle can travel without using the </a:t>
            </a:r>
            <a:r>
              <a:rPr lang="en-US" sz="2400" spc="-300" dirty="0"/>
              <a:t>I C </a:t>
            </a:r>
            <a:r>
              <a:rPr lang="en-US" sz="2400" dirty="0"/>
              <a:t>E, commonly called the </a:t>
            </a:r>
            <a:r>
              <a:rPr lang="en-US" sz="2400" b="1" spc="-300" dirty="0"/>
              <a:t>E </a:t>
            </a:r>
            <a:r>
              <a:rPr lang="en-US" sz="2400" b="1" dirty="0"/>
              <a:t>V range</a:t>
            </a:r>
            <a:r>
              <a:rPr lang="en-US" sz="2400" dirty="0"/>
              <a:t>. </a:t>
            </a:r>
          </a:p>
          <a:p>
            <a:pPr marL="342900" indent="-342900"/>
            <a:r>
              <a:rPr lang="en-US" sz="2400" spc="-300" dirty="0"/>
              <a:t>P H E </a:t>
            </a:r>
            <a:r>
              <a:rPr lang="en-US" sz="2400" dirty="0"/>
              <a:t>V Examples</a:t>
            </a:r>
          </a:p>
          <a:p>
            <a:pPr marL="829818" lvl="1" indent="-342900"/>
            <a:r>
              <a:rPr lang="en-US" sz="2400" dirty="0"/>
              <a:t>A standard Toyota Prius has a 1.3 </a:t>
            </a:r>
            <a:r>
              <a:rPr lang="en-US" sz="2400" spc="-300" dirty="0"/>
              <a:t>k W </a:t>
            </a:r>
            <a:r>
              <a:rPr lang="en-US" sz="2400" dirty="0"/>
              <a:t>h battery pack, whereas the plug-in version has a larger 4.4 </a:t>
            </a:r>
            <a:r>
              <a:rPr lang="en-US" sz="2400" spc="-300" dirty="0"/>
              <a:t>k W </a:t>
            </a:r>
            <a:r>
              <a:rPr lang="en-US" sz="2400" dirty="0"/>
              <a:t>h battery, allowing electric-only travel of about 10 miles. </a:t>
            </a:r>
          </a:p>
          <a:p>
            <a:pPr marL="829818" lvl="1" indent="-342900"/>
            <a:r>
              <a:rPr lang="en-US" sz="2400" dirty="0"/>
              <a:t>A Chevrolet Volt has a larger 16 </a:t>
            </a:r>
            <a:r>
              <a:rPr lang="en-US" sz="2400" spc="-300" dirty="0"/>
              <a:t>k W </a:t>
            </a:r>
            <a:r>
              <a:rPr lang="en-US" sz="2400" dirty="0"/>
              <a:t>h battery pack and, as a result, can travel about 40 miles on electric power alone.</a:t>
            </a:r>
            <a:endParaRPr lang="en-US" sz="3600" dirty="0"/>
          </a:p>
        </p:txBody>
      </p:sp>
    </p:spTree>
    <p:extLst>
      <p:ext uri="{BB962C8B-B14F-4D97-AF65-F5344CB8AC3E}">
        <p14:creationId xmlns:p14="http://schemas.microsoft.com/office/powerpoint/2010/main" val="2495975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90.12 Tesla Connector</a:t>
            </a:r>
          </a:p>
        </p:txBody>
      </p:sp>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57189" y="5193599"/>
            <a:ext cx="8250238" cy="775015"/>
          </a:xfrm>
        </p:spPr>
        <p:txBody>
          <a:bodyPr wrap="square" lIns="0" tIns="18000" rIns="0" bIns="18000" anchor="ctr" anchorCtr="0">
            <a:spAutoFit/>
          </a:bodyPr>
          <a:lstStyle/>
          <a:p>
            <a:pPr marL="0" indent="0">
              <a:buNone/>
            </a:pPr>
            <a:r>
              <a:rPr lang="en-US" sz="2400" dirty="0"/>
              <a:t>Tesla vehicles use a unique changing connector that is only used by Tesla.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315" y="952500"/>
            <a:ext cx="5018599" cy="4023261"/>
          </a:xfrm>
          <a:prstGeom prst="rect">
            <a:avLst/>
          </a:prstGeom>
        </p:spPr>
      </p:pic>
    </p:spTree>
    <p:extLst>
      <p:ext uri="{BB962C8B-B14F-4D97-AF65-F5344CB8AC3E}">
        <p14:creationId xmlns:p14="http://schemas.microsoft.com/office/powerpoint/2010/main" val="929182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97" y="1453641"/>
            <a:ext cx="7880279" cy="4780904"/>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Plug &amp; Charge?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454463"/>
            <a:ext cx="7667623" cy="3785652"/>
          </a:xfrm>
        </p:spPr>
        <p:txBody>
          <a:bodyPr/>
          <a:lstStyle/>
          <a:p>
            <a:r>
              <a:rPr lang="en-US" sz="2000" b="1" dirty="0"/>
              <a:t>What Is Plug &amp; Charge? </a:t>
            </a:r>
            <a:r>
              <a:rPr lang="en-US" sz="2000" dirty="0"/>
              <a:t>“Plug &amp; Charge” uses ISO 15118 international standard, which specifies secured communication protocol that EV and charging stations should use. Plug &amp; charge improves the public charging experience for electric vehicle owners. Until now, networked public EV charging stations required the use of RFID card, a smartphone app, and credit card. Some find using a public charging station a frustrating experience. This is because station often fails to communicate properly and session either takes a couple of attempts to initiate. Using plug &amp; charge will simplify public charging and is available for use by many EV makes and models, except Tesla that have their own network.</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8" y="170061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047198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745419"/>
            <a:ext cx="8058150" cy="454063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4337" y="-8906"/>
            <a:ext cx="8229600" cy="1754326"/>
          </a:xfrm>
        </p:spPr>
        <p:txBody>
          <a:bodyPr/>
          <a:lstStyle/>
          <a:p>
            <a:r>
              <a:rPr lang="en-US" dirty="0"/>
              <a:t>Frequently Asked Question: Why Doesn’t My EV Charge at the Rated Out- put of the Charging Station?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7146" y="2607369"/>
            <a:ext cx="7909708" cy="3693319"/>
          </a:xfrm>
        </p:spPr>
        <p:txBody>
          <a:bodyPr/>
          <a:lstStyle/>
          <a:p>
            <a:r>
              <a:rPr lang="en-US" sz="1800" b="1" dirty="0"/>
              <a:t>Why Doesn’t My EV Charge at the Rated Out- put of the Charging Station? </a:t>
            </a:r>
            <a:r>
              <a:rPr lang="en-US" sz="1800" dirty="0"/>
              <a:t>Bolt owner’s manual states to use at least 80 kW to get a full charge in 30 minutes. However, trying to locate a DCFC unit that does in fact supply 80 kW may be a challenge. For example, one Bolt owner was able to locate a DCFC rated at 50 kW, but when using it, the charger was only supplying 35 kW. Other EV owners report the same situation where the rated charger output is not what is actually being supplied to the vehicle. The reasons for this apparent reduced charger include that the vehicle battery may be limiting the amount of current that is be used to charge the battery. This could be the result of the SOC, battery temperature, or other parameters. As a result of the many factors involved, it is difficult to know what the charging rate will be. Use smartphone app for the vehicle, which will provide the information on charging status.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75451"/>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94783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10" y="1653125"/>
            <a:ext cx="7880279" cy="430312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03668"/>
            <a:ext cx="8229600" cy="1200329"/>
          </a:xfrm>
        </p:spPr>
        <p:txBody>
          <a:bodyPr/>
          <a:lstStyle/>
          <a:p>
            <a:r>
              <a:rPr lang="en-US" dirty="0"/>
              <a:t>Frequently Asked Question: Can a Solar Panel on Roof Charge My EV?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60409" y="2595753"/>
            <a:ext cx="7702515" cy="3416320"/>
          </a:xfrm>
        </p:spPr>
        <p:txBody>
          <a:bodyPr/>
          <a:lstStyle/>
          <a:p>
            <a:r>
              <a:rPr lang="en-US" sz="2400" b="1" dirty="0"/>
              <a:t>Can a Solar Panel on the Roof Charge My EV? </a:t>
            </a:r>
            <a:r>
              <a:rPr lang="en-US" sz="2400" dirty="0"/>
              <a:t>While this sounds like a neat idea, it is not practical. If a vehicle’s surface was covered with solar panels, they might be able to produce 50-watt hours of electricity. A standard 110/120-volt electrical outlet that takes 8 hours to charge a Chevrolet Volt by supplying about 1,400 watts per hour. A full solar charge would roughly take 350 hours. To answer the question . . . , probably not.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740424"/>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586764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90.13 Commercial Charging</a:t>
            </a:r>
          </a:p>
        </p:txBody>
      </p:sp>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57200" y="952500"/>
            <a:ext cx="3772889" cy="2991007"/>
          </a:xfrm>
        </p:spPr>
        <p:txBody>
          <a:bodyPr wrap="square" lIns="0" tIns="18000" rIns="0" bIns="18000" anchor="ctr" anchorCtr="0">
            <a:spAutoFit/>
          </a:bodyPr>
          <a:lstStyle/>
          <a:p>
            <a:pPr marL="0" indent="0">
              <a:buNone/>
            </a:pPr>
            <a:r>
              <a:rPr lang="en-US" sz="2400" dirty="0"/>
              <a:t>Commercial charging stations are often located in shopping areas and while most charge a fee, either by the minute of the kWh, some, such as some businesses and schools, are free to use.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651" y="952500"/>
            <a:ext cx="3876331" cy="5344744"/>
          </a:xfrm>
          <a:prstGeom prst="rect">
            <a:avLst/>
          </a:prstGeom>
        </p:spPr>
      </p:pic>
    </p:spTree>
    <p:extLst>
      <p:ext uri="{BB962C8B-B14F-4D97-AF65-F5344CB8AC3E}">
        <p14:creationId xmlns:p14="http://schemas.microsoft.com/office/powerpoint/2010/main" val="3032174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Owning and Charging an </a:t>
            </a:r>
            <a:r>
              <a:rPr lang="en-US" sz="3600" spc="-500" dirty="0">
                <a:latin typeface="+mj-lt"/>
              </a:rPr>
              <a:t>E </a:t>
            </a:r>
            <a:r>
              <a:rPr lang="en-US" sz="3600" dirty="0">
                <a:latin typeface="+mj-lt"/>
              </a:rPr>
              <a:t>V</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0" y="952500"/>
            <a:ext cx="8255000" cy="3591171"/>
          </a:xfrm>
        </p:spPr>
        <p:txBody>
          <a:bodyPr wrap="square" lIns="0" tIns="18000" rIns="0" bIns="18000" anchor="ctr" anchorCtr="0">
            <a:spAutoFit/>
          </a:bodyPr>
          <a:lstStyle/>
          <a:p>
            <a:pPr marL="342900" indent="-342900"/>
            <a:r>
              <a:rPr lang="en-US" sz="2200" dirty="0"/>
              <a:t>Time-of-Use</a:t>
            </a:r>
          </a:p>
          <a:p>
            <a:pPr marL="829818" lvl="1" indent="-342900"/>
            <a:r>
              <a:rPr lang="en-US" sz="2200" dirty="0"/>
              <a:t>For almost all </a:t>
            </a:r>
            <a:r>
              <a:rPr lang="en-US" sz="2200" spc="-300" dirty="0"/>
              <a:t>E </a:t>
            </a:r>
            <a:r>
              <a:rPr lang="en-US" sz="2200" dirty="0"/>
              <a:t>V owners, choosing a </a:t>
            </a:r>
            <a:r>
              <a:rPr lang="en-US" sz="2200" b="1" dirty="0"/>
              <a:t>time-of-use (</a:t>
            </a:r>
            <a:r>
              <a:rPr lang="en-US" sz="2200" b="1" spc="-300" dirty="0"/>
              <a:t>T O </a:t>
            </a:r>
            <a:r>
              <a:rPr lang="en-US" sz="2200" b="1" dirty="0"/>
              <a:t>U)</a:t>
            </a:r>
            <a:r>
              <a:rPr lang="en-US" sz="2200" dirty="0"/>
              <a:t> electric rate plan is needed to achieve the largest savings for charging. </a:t>
            </a:r>
          </a:p>
          <a:p>
            <a:pPr marL="342900" indent="-342900"/>
            <a:r>
              <a:rPr lang="en-US" sz="2200" dirty="0"/>
              <a:t>Public Charging Stations</a:t>
            </a:r>
          </a:p>
          <a:p>
            <a:pPr marL="342900" indent="-342900"/>
            <a:r>
              <a:rPr lang="en-US" sz="2200" dirty="0"/>
              <a:t>Workplace and Destination Charging</a:t>
            </a:r>
          </a:p>
          <a:p>
            <a:pPr marL="342900" indent="-342900"/>
            <a:r>
              <a:rPr lang="en-US" sz="2200" dirty="0"/>
              <a:t>Locating a Charging Station</a:t>
            </a:r>
          </a:p>
          <a:p>
            <a:pPr marL="342900" indent="-342900"/>
            <a:r>
              <a:rPr lang="en-US" sz="2200" dirty="0"/>
              <a:t>Cost to Charge</a:t>
            </a:r>
          </a:p>
        </p:txBody>
      </p:sp>
    </p:spTree>
    <p:extLst>
      <p:ext uri="{BB962C8B-B14F-4D97-AF65-F5344CB8AC3E}">
        <p14:creationId xmlns:p14="http://schemas.microsoft.com/office/powerpoint/2010/main" val="572107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12.14</a:t>
            </a:r>
          </a:p>
        </p:txBody>
      </p:sp>
      <p:pic>
        <p:nvPicPr>
          <p:cNvPr id="7" name="Picture Placeholder 5" descr="A commercial charging station.&#10;">
            <a:extLst>
              <a:ext uri="{FF2B5EF4-FFF2-40B4-BE49-F238E27FC236}">
                <a16:creationId xmlns:a16="http://schemas.microsoft.com/office/drawing/2014/main" id="{AB7011F0-082D-405F-8626-511CF76AB3EB}"/>
              </a:ext>
            </a:extLst>
          </p:cNvPr>
          <p:cNvPicPr>
            <a:picLocks noGrp="1" noChangeAspect="1"/>
          </p:cNvPicPr>
          <p:nvPr>
            <p:ph type="pic" sz="quarter" idx="4294967295"/>
          </p:nvPr>
        </p:nvPicPr>
        <p:blipFill>
          <a:blip r:embed="rId2"/>
          <a:stretch>
            <a:fillRect/>
          </a:stretch>
        </p:blipFill>
        <p:spPr>
          <a:xfrm>
            <a:off x="3231702" y="1011704"/>
            <a:ext cx="2691847" cy="3588231"/>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57189" y="4776164"/>
            <a:ext cx="8250238" cy="1513679"/>
          </a:xfrm>
        </p:spPr>
        <p:txBody>
          <a:bodyPr wrap="square" lIns="0" tIns="18000" rIns="0" bIns="18000" anchor="ctr" anchorCtr="0">
            <a:spAutoFit/>
          </a:bodyPr>
          <a:lstStyle/>
          <a:p>
            <a:pPr marL="0" indent="0">
              <a:buNone/>
            </a:pPr>
            <a:r>
              <a:rPr lang="en-US" sz="2400" dirty="0"/>
              <a:t>Commercial charging stations are often located in shopping areas and while most charge a fee, either by the minute of the </a:t>
            </a:r>
            <a:r>
              <a:rPr lang="en-US" sz="2400" spc="-300" dirty="0"/>
              <a:t>k W </a:t>
            </a:r>
            <a:r>
              <a:rPr lang="en-US" sz="2400" dirty="0"/>
              <a:t>h, some, such as some businesses and schools, are free to use.</a:t>
            </a:r>
          </a:p>
        </p:txBody>
      </p:sp>
    </p:spTree>
    <p:extLst>
      <p:ext uri="{BB962C8B-B14F-4D97-AF65-F5344CB8AC3E}">
        <p14:creationId xmlns:p14="http://schemas.microsoft.com/office/powerpoint/2010/main" val="3299902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364805"/>
            <a:ext cx="8229600" cy="646331"/>
          </a:xfrm>
        </p:spPr>
        <p:txBody>
          <a:bodyPr/>
          <a:lstStyle/>
          <a:p>
            <a:pPr algn="ctr"/>
            <a:r>
              <a:rPr lang="en-US" sz="3600" dirty="0">
                <a:latin typeface="+mn-lt"/>
              </a:rPr>
              <a:t>Commercial High-speed Charging</a:t>
            </a:r>
          </a:p>
        </p:txBody>
      </p:sp>
    </p:spTree>
    <p:extLst>
      <p:ext uri="{BB962C8B-B14F-4D97-AF65-F5344CB8AC3E}">
        <p14:creationId xmlns:p14="http://schemas.microsoft.com/office/powerpoint/2010/main" val="835889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646331"/>
          </a:xfrm>
        </p:spPr>
        <p:txBody>
          <a:bodyPr/>
          <a:lstStyle/>
          <a:p>
            <a:r>
              <a:rPr lang="en-US" dirty="0"/>
              <a:t>1. 66 Miles Left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64012" y="952500"/>
            <a:ext cx="4484688" cy="35914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1. A Mustang Mach E electric SUV is showing 66 miles (27%) of charge remaining.</a:t>
            </a:r>
          </a:p>
        </p:txBody>
      </p:sp>
    </p:spTree>
    <p:extLst>
      <p:ext uri="{BB962C8B-B14F-4D97-AF65-F5344CB8AC3E}">
        <p14:creationId xmlns:p14="http://schemas.microsoft.com/office/powerpoint/2010/main" val="337536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646331"/>
          </a:xfrm>
        </p:spPr>
        <p:txBody>
          <a:bodyPr/>
          <a:lstStyle/>
          <a:p>
            <a:r>
              <a:rPr lang="en-US" dirty="0"/>
              <a:t>2. Located Level 3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8883" y="990600"/>
            <a:ext cx="3817917" cy="53409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077218"/>
          </a:xfrm>
        </p:spPr>
        <p:txBody>
          <a:bodyPr/>
          <a:lstStyle/>
          <a:p>
            <a:r>
              <a:rPr lang="en-US" dirty="0"/>
              <a:t>2. Using a smartphone app, Plug Share in this case, the driver located a Level 3 charging station.</a:t>
            </a:r>
          </a:p>
        </p:txBody>
      </p:sp>
    </p:spTree>
    <p:extLst>
      <p:ext uri="{BB962C8B-B14F-4D97-AF65-F5344CB8AC3E}">
        <p14:creationId xmlns:p14="http://schemas.microsoft.com/office/powerpoint/2010/main" val="4270585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6"/>
            <a:ext cx="8250238" cy="590349"/>
          </a:xfrm>
        </p:spPr>
        <p:txBody>
          <a:bodyPr wrap="square" lIns="0" tIns="18000" rIns="0" bIns="18000" anchor="ctr" anchorCtr="0">
            <a:spAutoFit/>
          </a:bodyPr>
          <a:lstStyle/>
          <a:p>
            <a:r>
              <a:rPr lang="en-US" sz="3600" dirty="0">
                <a:latin typeface="+mj-lt"/>
              </a:rPr>
              <a:t>Plug-In Hybrid Electric Vehicles </a:t>
            </a:r>
            <a:r>
              <a:rPr lang="en-US" sz="2800" dirty="0">
                <a:latin typeface="+mj-lt"/>
              </a:rPr>
              <a:t>(3 of 3)</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4294967295"/>
          </p:nvPr>
        </p:nvSpPr>
        <p:spPr>
          <a:xfrm>
            <a:off x="457201" y="990600"/>
            <a:ext cx="8250237" cy="1221291"/>
          </a:xfrm>
        </p:spPr>
        <p:txBody>
          <a:bodyPr wrap="square" lIns="0" tIns="18000" rIns="0" bIns="18000" anchor="ctr" anchorCtr="0">
            <a:spAutoFit/>
          </a:bodyPr>
          <a:lstStyle/>
          <a:p>
            <a:pPr marL="342900" indent="-342900"/>
            <a:r>
              <a:rPr lang="en-US" sz="2400" dirty="0"/>
              <a:t>Charging a </a:t>
            </a:r>
            <a:r>
              <a:rPr lang="en-US" sz="2400" spc="-300" dirty="0"/>
              <a:t>P H E </a:t>
            </a:r>
            <a:r>
              <a:rPr lang="en-US" sz="2400" dirty="0"/>
              <a:t>V</a:t>
            </a:r>
          </a:p>
          <a:p>
            <a:pPr marL="829818" lvl="1" indent="-342900"/>
            <a:r>
              <a:rPr lang="en-US" sz="2400" dirty="0"/>
              <a:t>To fully charge the high-voltage battery pack in a plug-in hybrid electric vehicle, it should be plugged in. </a:t>
            </a:r>
            <a:endParaRPr lang="en-US" sz="3600" dirty="0"/>
          </a:p>
        </p:txBody>
      </p:sp>
    </p:spTree>
    <p:extLst>
      <p:ext uri="{BB962C8B-B14F-4D97-AF65-F5344CB8AC3E}">
        <p14:creationId xmlns:p14="http://schemas.microsoft.com/office/powerpoint/2010/main" val="3179735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646331"/>
          </a:xfrm>
        </p:spPr>
        <p:txBody>
          <a:bodyPr/>
          <a:lstStyle/>
          <a:p>
            <a:r>
              <a:rPr lang="en-US" dirty="0"/>
              <a:t>3. SAE CCS Charge Plug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95817" y="952499"/>
            <a:ext cx="5898921" cy="43320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53325"/>
            <a:ext cx="2389909" cy="3785652"/>
          </a:xfrm>
        </p:spPr>
        <p:txBody>
          <a:bodyPr/>
          <a:lstStyle/>
          <a:p>
            <a:r>
              <a:rPr lang="en-US" sz="2400" dirty="0"/>
              <a:t>3. After using a credit card to gain access, the driver removed the SAE CCS charge plug from the charging station</a:t>
            </a:r>
          </a:p>
        </p:txBody>
      </p:sp>
    </p:spTree>
    <p:extLst>
      <p:ext uri="{BB962C8B-B14F-4D97-AF65-F5344CB8AC3E}">
        <p14:creationId xmlns:p14="http://schemas.microsoft.com/office/powerpoint/2010/main" val="3339738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646331"/>
          </a:xfrm>
        </p:spPr>
        <p:txBody>
          <a:bodyPr/>
          <a:lstStyle/>
          <a:p>
            <a:r>
              <a:rPr lang="en-US" dirty="0"/>
              <a:t>4. Plug Location</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4. The charge post on the Mustang Mach E is located on the left front fender.</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45133" y="952500"/>
            <a:ext cx="3841668" cy="5374138"/>
          </a:xfrm>
        </p:spPr>
      </p:pic>
    </p:spTree>
    <p:extLst>
      <p:ext uri="{BB962C8B-B14F-4D97-AF65-F5344CB8AC3E}">
        <p14:creationId xmlns:p14="http://schemas.microsoft.com/office/powerpoint/2010/main" val="784456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646331"/>
          </a:xfrm>
        </p:spPr>
        <p:txBody>
          <a:bodyPr/>
          <a:lstStyle/>
          <a:p>
            <a:r>
              <a:rPr lang="en-US" dirty="0"/>
              <a:t>5. Receptacle Lights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785652"/>
          </a:xfrm>
        </p:spPr>
        <p:txBody>
          <a:bodyPr/>
          <a:lstStyle/>
          <a:p>
            <a:r>
              <a:rPr lang="en-US" sz="2400" dirty="0"/>
              <a:t>5. During charging, the Mach E lights a series of lights around the charge receptacle to let the driver know the level of charge. When all lights are on, the vehicle has been fully charged.</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73881" y="952500"/>
            <a:ext cx="3874819" cy="5410657"/>
          </a:xfrm>
        </p:spPr>
      </p:pic>
    </p:spTree>
    <p:extLst>
      <p:ext uri="{BB962C8B-B14F-4D97-AF65-F5344CB8AC3E}">
        <p14:creationId xmlns:p14="http://schemas.microsoft.com/office/powerpoint/2010/main" val="2152292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646331"/>
          </a:xfrm>
        </p:spPr>
        <p:txBody>
          <a:bodyPr/>
          <a:lstStyle/>
          <a:p>
            <a:r>
              <a:rPr lang="en-US" dirty="0"/>
              <a:t>6. Charging Station SOC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524315"/>
          </a:xfrm>
        </p:spPr>
        <p:txBody>
          <a:bodyPr/>
          <a:lstStyle/>
          <a:p>
            <a:r>
              <a:rPr lang="en-US" sz="2400" dirty="0"/>
              <a:t>6. The charging station also shows the state-of-change on the display. Most experts recommend only charging to 80% unless traveling when the extra range is required to help protect the HV battery.</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8883" y="990600"/>
            <a:ext cx="3779817" cy="5297262"/>
          </a:xfrm>
        </p:spPr>
      </p:pic>
    </p:spTree>
    <p:extLst>
      <p:ext uri="{BB962C8B-B14F-4D97-AF65-F5344CB8AC3E}">
        <p14:creationId xmlns:p14="http://schemas.microsoft.com/office/powerpoint/2010/main" val="2029910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890234"/>
            <a:ext cx="8229600" cy="646331"/>
          </a:xfrm>
        </p:spPr>
        <p:txBody>
          <a:bodyPr wrap="square" tIns="45720" bIns="45720">
            <a:spAutoFit/>
          </a:bodyPr>
          <a:lstStyle/>
          <a:p>
            <a:pPr algn="ctr"/>
            <a:r>
              <a:rPr lang="en-US" dirty="0"/>
              <a:t>Additional Related Animations</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3033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Wireless Phone Charging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ireless_Phone_Charging">
            <a:hlinkClick r:id="" action="ppaction://media"/>
            <a:extLst>
              <a:ext uri="{FF2B5EF4-FFF2-40B4-BE49-F238E27FC236}">
                <a16:creationId xmlns:a16="http://schemas.microsoft.com/office/drawing/2014/main" id="{BEBC9818-A5B9-75A3-1432-32F2E9C7D0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71093"/>
            <a:ext cx="8772462" cy="4934510"/>
          </a:xfrm>
          <a:prstGeom prst="rect">
            <a:avLst/>
          </a:prstGeom>
        </p:spPr>
      </p:pic>
    </p:spTree>
    <p:extLst>
      <p:ext uri="{BB962C8B-B14F-4D97-AF65-F5344CB8AC3E}">
        <p14:creationId xmlns:p14="http://schemas.microsoft.com/office/powerpoint/2010/main" val="201566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Wireless/Plugless E.V. Charging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ireless_Plugless_E_V_Charging">
            <a:hlinkClick r:id="" action="ppaction://media"/>
            <a:extLst>
              <a:ext uri="{FF2B5EF4-FFF2-40B4-BE49-F238E27FC236}">
                <a16:creationId xmlns:a16="http://schemas.microsoft.com/office/drawing/2014/main" id="{A4042E3E-4F73-3EEF-118B-A07BD747B4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7175"/>
            <a:ext cx="8991600" cy="5057775"/>
          </a:xfrm>
          <a:prstGeom prst="rect">
            <a:avLst/>
          </a:prstGeom>
        </p:spPr>
      </p:pic>
    </p:spTree>
    <p:extLst>
      <p:ext uri="{BB962C8B-B14F-4D97-AF65-F5344CB8AC3E}">
        <p14:creationId xmlns:p14="http://schemas.microsoft.com/office/powerpoint/2010/main" val="286548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Hybrid and Fuel Cell Vehicles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(L3) Light Duty Hybrid Electric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(L3) Light Duty Hybrid Electric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9100" y="228600"/>
            <a:ext cx="8229600" cy="567581"/>
          </a:xfrm>
        </p:spPr>
        <p:txBody>
          <a:bodyPr lIns="0" tIns="0" rIns="0" bIns="0">
            <a:noAutofit/>
          </a:bodyPr>
          <a:lstStyle/>
          <a:p>
            <a:pPr>
              <a:spcBef>
                <a:spcPct val="0"/>
              </a:spcBef>
            </a:pPr>
            <a:r>
              <a:rPr lang="en-US" sz="3600" dirty="0">
                <a:latin typeface="+mn-lt"/>
                <a:cs typeface="Times New Roman" panose="02020603050405020304" pitchFamily="18" charset="0"/>
              </a:rPr>
              <a:t>Copyright</a:t>
            </a:r>
            <a:endParaRPr lang="en-US" sz="3600" dirty="0">
              <a:latin typeface="+mn-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349031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228600"/>
            <a:ext cx="8229600" cy="646331"/>
          </a:xfrm>
        </p:spPr>
        <p:txBody>
          <a:bodyPr/>
          <a:lstStyle/>
          <a:p>
            <a:r>
              <a:rPr lang="en-US" dirty="0"/>
              <a:t>Figure 90.1 ID PHEV Prius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0" y="990599"/>
            <a:ext cx="3162300" cy="53850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416320"/>
          </a:xfrm>
        </p:spPr>
        <p:txBody>
          <a:bodyPr/>
          <a:lstStyle/>
          <a:p>
            <a:r>
              <a:rPr lang="en-US" sz="2400" dirty="0"/>
              <a:t>(a) About the only way to tell a plug-in Prius from a regular Prius is from the badge on the sides or (b) by the charge port door on the passenger side at the rear.</a:t>
            </a:r>
          </a:p>
        </p:txBody>
      </p:sp>
    </p:spTree>
    <p:extLst>
      <p:ext uri="{BB962C8B-B14F-4D97-AF65-F5344CB8AC3E}">
        <p14:creationId xmlns:p14="http://schemas.microsoft.com/office/powerpoint/2010/main" val="3758078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Plug-In Hybrid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lug-In_Hybrid_Vehicle">
            <a:hlinkClick r:id="" action="ppaction://media"/>
            <a:extLst>
              <a:ext uri="{FF2B5EF4-FFF2-40B4-BE49-F238E27FC236}">
                <a16:creationId xmlns:a16="http://schemas.microsoft.com/office/drawing/2014/main" id="{BE6914F1-87D7-612B-FA79-3004BBE801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802" y="1129004"/>
            <a:ext cx="8975756" cy="5048863"/>
          </a:xfrm>
          <a:prstGeom prst="rect">
            <a:avLst/>
          </a:prstGeom>
        </p:spPr>
      </p:pic>
    </p:spTree>
    <p:extLst>
      <p:ext uri="{BB962C8B-B14F-4D97-AF65-F5344CB8AC3E}">
        <p14:creationId xmlns:p14="http://schemas.microsoft.com/office/powerpoint/2010/main" val="378594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90.2 EREV</a:t>
            </a:r>
          </a:p>
        </p:txBody>
      </p:sp>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57189" y="5167124"/>
            <a:ext cx="8250238" cy="1144347"/>
          </a:xfrm>
        </p:spPr>
        <p:txBody>
          <a:bodyPr wrap="square" lIns="0" tIns="18000" rIns="0" bIns="18000" anchor="ctr" anchorCtr="0">
            <a:spAutoFit/>
          </a:bodyPr>
          <a:lstStyle/>
          <a:p>
            <a:pPr marL="0" indent="0">
              <a:buNone/>
            </a:pPr>
            <a:r>
              <a:rPr lang="en-US" sz="2400" dirty="0"/>
              <a:t>Chevrolet Volt extended range electric vehicle (</a:t>
            </a:r>
            <a:r>
              <a:rPr lang="en-US" sz="2400" spc="-300" dirty="0"/>
              <a:t>E R E </a:t>
            </a:r>
            <a:r>
              <a:rPr lang="en-US" sz="2400" dirty="0"/>
              <a:t>V), also called a plug-in hybrid electric vehicle (</a:t>
            </a:r>
            <a:r>
              <a:rPr lang="en-US" sz="2400" spc="-300" dirty="0"/>
              <a:t>P H E </a:t>
            </a:r>
            <a:r>
              <a:rPr lang="en-US" sz="2400" dirty="0"/>
              <a:t>V), being charged at a row of charging stations.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428" y="1011751"/>
            <a:ext cx="4937760" cy="4051495"/>
          </a:xfrm>
          <a:prstGeom prst="rect">
            <a:avLst/>
          </a:prstGeom>
        </p:spPr>
      </p:pic>
    </p:spTree>
    <p:extLst>
      <p:ext uri="{BB962C8B-B14F-4D97-AF65-F5344CB8AC3E}">
        <p14:creationId xmlns:p14="http://schemas.microsoft.com/office/powerpoint/2010/main" val="3795091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90.3 Charging Stations</a:t>
            </a:r>
          </a:p>
        </p:txBody>
      </p:sp>
      <p:sp>
        <p:nvSpPr>
          <p:cNvPr id="3" name="Content Placeholder 2">
            <a:extLst>
              <a:ext uri="{FF2B5EF4-FFF2-40B4-BE49-F238E27FC236}">
                <a16:creationId xmlns:a16="http://schemas.microsoft.com/office/drawing/2014/main" id="{0ED92087-E2E3-414A-8ECA-177801865298}"/>
              </a:ext>
            </a:extLst>
          </p:cNvPr>
          <p:cNvSpPr>
            <a:spLocks noGrp="1"/>
          </p:cNvSpPr>
          <p:nvPr>
            <p:ph sz="quarter" idx="4294967295"/>
          </p:nvPr>
        </p:nvSpPr>
        <p:spPr>
          <a:xfrm>
            <a:off x="457200" y="4926650"/>
            <a:ext cx="8250238" cy="1144347"/>
          </a:xfrm>
        </p:spPr>
        <p:txBody>
          <a:bodyPr wrap="square" lIns="0" tIns="18000" rIns="0" bIns="18000" anchor="ctr" anchorCtr="0">
            <a:spAutoFit/>
          </a:bodyPr>
          <a:lstStyle/>
          <a:p>
            <a:pPr marL="0" indent="0">
              <a:buNone/>
            </a:pPr>
            <a:r>
              <a:rPr lang="en-US" sz="2400" dirty="0"/>
              <a:t>Charging stations that are equipped with </a:t>
            </a:r>
            <a:r>
              <a:rPr lang="en-US" sz="2400" spc="-300" dirty="0"/>
              <a:t>S A </a:t>
            </a:r>
            <a:r>
              <a:rPr lang="en-US" sz="2400" dirty="0"/>
              <a:t>E J1772 chargers are often found at large companies, colleges, universities, and shopping malls in many parts of country.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308" y="990600"/>
            <a:ext cx="4572000" cy="3751384"/>
          </a:xfrm>
          <a:prstGeom prst="rect">
            <a:avLst/>
          </a:prstGeom>
        </p:spPr>
      </p:pic>
    </p:spTree>
    <p:extLst>
      <p:ext uri="{BB962C8B-B14F-4D97-AF65-F5344CB8AC3E}">
        <p14:creationId xmlns:p14="http://schemas.microsoft.com/office/powerpoint/2010/main" val="3993109150"/>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3869</Words>
  <Application>Microsoft Office PowerPoint</Application>
  <PresentationFormat>On-screen Show (4:3)</PresentationFormat>
  <Paragraphs>237</Paragraphs>
  <Slides>58</Slides>
  <Notes>51</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Times New Roman</vt:lpstr>
      <vt:lpstr>Arial</vt:lpstr>
      <vt:lpstr>Verdana</vt:lpstr>
      <vt:lpstr>USHE</vt:lpstr>
      <vt:lpstr>Automotive Technology: Principles, Diagnosis, and Service</vt:lpstr>
      <vt:lpstr>Learning Objectives</vt:lpstr>
      <vt:lpstr>Plug-In Hybrid Electric Vehicles (1 of 3)</vt:lpstr>
      <vt:lpstr>Plug-In Hybrid Electric Vehicles (2 of 3)</vt:lpstr>
      <vt:lpstr>Plug-In Hybrid Electric Vehicles (3 of 3)</vt:lpstr>
      <vt:lpstr>Figure 90.1 ID PHEV Prius</vt:lpstr>
      <vt:lpstr>Animation: Plug-In Hybrid Vehicle (Animation will automatically start)</vt:lpstr>
      <vt:lpstr>Figure 90.2 EREV</vt:lpstr>
      <vt:lpstr>Figure 90.3 Charging Stations</vt:lpstr>
      <vt:lpstr>Electric Vehicles (1 of 3)</vt:lpstr>
      <vt:lpstr>Electric Vehicles (2 of 3)</vt:lpstr>
      <vt:lpstr>Electric Vehicles (3 of 3)</vt:lpstr>
      <vt:lpstr>Figure 90.4 Miles Range</vt:lpstr>
      <vt:lpstr>Animation: Chevrolet Volt Range (Animation will automatically start)</vt:lpstr>
      <vt:lpstr>Animation: Fuel Mileage and Range, Gasoline (Animation will automatically start)</vt:lpstr>
      <vt:lpstr>Animation: Fuel Mileage and Range, Hybrid (Animation will automatically start)</vt:lpstr>
      <vt:lpstr>Animation: Fuel Mileage and Range, Electric (Animation will automatically start)</vt:lpstr>
      <vt:lpstr>Animation: Fuel Mileage and Range, EREV (Animation will automatically start)</vt:lpstr>
      <vt:lpstr>Frequently Asked Question: What Is Range Anxiety?   </vt:lpstr>
      <vt:lpstr>Question 1: ?</vt:lpstr>
      <vt:lpstr>Answer 1</vt:lpstr>
      <vt:lpstr>Level 1 Charging</vt:lpstr>
      <vt:lpstr>Figure 90.5 Level 1 120 Volt Charge</vt:lpstr>
      <vt:lpstr>Figure 90.6 Electrical Outlet</vt:lpstr>
      <vt:lpstr>Animation: Type 1 EV Charging (Animation will automatically start)</vt:lpstr>
      <vt:lpstr>Level 2 Charging</vt:lpstr>
      <vt:lpstr>Figure 90.7 Level 2 Charging</vt:lpstr>
      <vt:lpstr>Animation: Level 2 E.V. Charge (Animation will automatically start)</vt:lpstr>
      <vt:lpstr>Frequently Asked Question: What Is That Sound?   </vt:lpstr>
      <vt:lpstr>Level 3 Charging (1 of 2)</vt:lpstr>
      <vt:lpstr>Figure 90.8 Level 3 Charging</vt:lpstr>
      <vt:lpstr>Level 3 Charging (2 of 2)</vt:lpstr>
      <vt:lpstr>Animation: EV DC Fast Charge (Animation will automatically start)</vt:lpstr>
      <vt:lpstr>Question 2: ?</vt:lpstr>
      <vt:lpstr>Answer 2</vt:lpstr>
      <vt:lpstr>Figure 90.9 DC vs % SOC</vt:lpstr>
      <vt:lpstr>Animation: HV Battery State of Charge, SOC (Animation will automatically start)</vt:lpstr>
      <vt:lpstr>Figure 90.10 CHAdeMO Level 3 Plug </vt:lpstr>
      <vt:lpstr>Figure 90.11 SAE Combo System</vt:lpstr>
      <vt:lpstr>Figure 90.12 Tesla Connector</vt:lpstr>
      <vt:lpstr>Frequently Asked Question: What Is Plug &amp; Charge?   </vt:lpstr>
      <vt:lpstr>Frequently Asked Question: Why Doesn’t My EV Charge at the Rated Out- put of the Charging Station?   </vt:lpstr>
      <vt:lpstr>Frequently Asked Question: Can a Solar Panel on Roof Charge My EV?   </vt:lpstr>
      <vt:lpstr>Figure 90.13 Commercial Charging</vt:lpstr>
      <vt:lpstr>Owning and Charging an E V</vt:lpstr>
      <vt:lpstr>Figure 12.14</vt:lpstr>
      <vt:lpstr>Commercial High-speed Charging</vt:lpstr>
      <vt:lpstr>1. 66 Miles Left</vt:lpstr>
      <vt:lpstr>2. Located Level 3 </vt:lpstr>
      <vt:lpstr>3. SAE CCS Charge Plug  </vt:lpstr>
      <vt:lpstr>4. Plug Location</vt:lpstr>
      <vt:lpstr>5. Receptacle Lights </vt:lpstr>
      <vt:lpstr>6. Charging Station SOC </vt:lpstr>
      <vt:lpstr>Additional Related Animations</vt:lpstr>
      <vt:lpstr>Animation: Wireless Phone Charging (Animation will automatically start)</vt:lpstr>
      <vt:lpstr>Animation: Wireless/Plugless E.V. Charging (Animation will automatically start)</vt:lpstr>
      <vt:lpstr>Hybrid and Fuel Cell Vehicles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2023-06-21T18:04:30Z</dcterms:modified>
</cp:coreProperties>
</file>