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trictFirstAndLastChars="0" embedTrueTypeFonts="1" autoCompressPictures="0">
  <p:sldMasterIdLst>
    <p:sldMasterId id="2147483663" r:id="rId1"/>
  </p:sldMasterIdLst>
  <p:notesMasterIdLst>
    <p:notesMasterId r:id="rId85"/>
  </p:notesMasterIdLst>
  <p:handoutMasterIdLst>
    <p:handoutMasterId r:id="rId86"/>
  </p:handoutMasterIdLst>
  <p:sldIdLst>
    <p:sldId id="347" r:id="rId2"/>
    <p:sldId id="403" r:id="rId3"/>
    <p:sldId id="404" r:id="rId4"/>
    <p:sldId id="405" r:id="rId5"/>
    <p:sldId id="406" r:id="rId6"/>
    <p:sldId id="407" r:id="rId7"/>
    <p:sldId id="408" r:id="rId8"/>
    <p:sldId id="409" r:id="rId9"/>
    <p:sldId id="1418" r:id="rId10"/>
    <p:sldId id="453" r:id="rId11"/>
    <p:sldId id="410" r:id="rId12"/>
    <p:sldId id="411" r:id="rId13"/>
    <p:sldId id="454" r:id="rId14"/>
    <p:sldId id="455" r:id="rId15"/>
    <p:sldId id="456" r:id="rId16"/>
    <p:sldId id="414" r:id="rId17"/>
    <p:sldId id="457" r:id="rId18"/>
    <p:sldId id="458" r:id="rId19"/>
    <p:sldId id="417" r:id="rId20"/>
    <p:sldId id="418" r:id="rId21"/>
    <p:sldId id="419" r:id="rId22"/>
    <p:sldId id="420" r:id="rId23"/>
    <p:sldId id="421" r:id="rId24"/>
    <p:sldId id="422" r:id="rId25"/>
    <p:sldId id="1419" r:id="rId26"/>
    <p:sldId id="459" r:id="rId27"/>
    <p:sldId id="423" r:id="rId28"/>
    <p:sldId id="424" r:id="rId29"/>
    <p:sldId id="425" r:id="rId30"/>
    <p:sldId id="426" r:id="rId31"/>
    <p:sldId id="427" r:id="rId32"/>
    <p:sldId id="460" r:id="rId33"/>
    <p:sldId id="428" r:id="rId34"/>
    <p:sldId id="429" r:id="rId35"/>
    <p:sldId id="461" r:id="rId36"/>
    <p:sldId id="430" r:id="rId37"/>
    <p:sldId id="431" r:id="rId38"/>
    <p:sldId id="432" r:id="rId39"/>
    <p:sldId id="433" r:id="rId40"/>
    <p:sldId id="462" r:id="rId41"/>
    <p:sldId id="463" r:id="rId42"/>
    <p:sldId id="434" r:id="rId43"/>
    <p:sldId id="435" r:id="rId44"/>
    <p:sldId id="436" r:id="rId45"/>
    <p:sldId id="464" r:id="rId46"/>
    <p:sldId id="466" r:id="rId47"/>
    <p:sldId id="465" r:id="rId48"/>
    <p:sldId id="437" r:id="rId49"/>
    <p:sldId id="438" r:id="rId50"/>
    <p:sldId id="1420" r:id="rId51"/>
    <p:sldId id="439" r:id="rId52"/>
    <p:sldId id="440" r:id="rId53"/>
    <p:sldId id="441" r:id="rId54"/>
    <p:sldId id="442" r:id="rId55"/>
    <p:sldId id="443" r:id="rId56"/>
    <p:sldId id="1421" r:id="rId57"/>
    <p:sldId id="444" r:id="rId58"/>
    <p:sldId id="445" r:id="rId59"/>
    <p:sldId id="446" r:id="rId60"/>
    <p:sldId id="447" r:id="rId61"/>
    <p:sldId id="449" r:id="rId62"/>
    <p:sldId id="467" r:id="rId63"/>
    <p:sldId id="1422" r:id="rId64"/>
    <p:sldId id="450" r:id="rId65"/>
    <p:sldId id="470" r:id="rId66"/>
    <p:sldId id="469" r:id="rId67"/>
    <p:sldId id="451" r:id="rId68"/>
    <p:sldId id="452" r:id="rId69"/>
    <p:sldId id="389" r:id="rId70"/>
    <p:sldId id="471" r:id="rId71"/>
    <p:sldId id="472" r:id="rId72"/>
    <p:sldId id="473" r:id="rId73"/>
    <p:sldId id="474" r:id="rId74"/>
    <p:sldId id="475" r:id="rId75"/>
    <p:sldId id="476" r:id="rId76"/>
    <p:sldId id="477" r:id="rId77"/>
    <p:sldId id="478" r:id="rId78"/>
    <p:sldId id="479" r:id="rId79"/>
    <p:sldId id="480" r:id="rId80"/>
    <p:sldId id="481" r:id="rId81"/>
    <p:sldId id="482" r:id="rId82"/>
    <p:sldId id="1392" r:id="rId83"/>
    <p:sldId id="402" r:id="rId84"/>
  </p:sldIdLst>
  <p:sldSz cx="9144000" cy="6858000" type="screen4x3"/>
  <p:notesSz cx="6858000" cy="9144000"/>
  <p:embeddedFontLst>
    <p:embeddedFont>
      <p:font typeface="Lucida Sans Unicode" panose="020B0602030504020204" pitchFamily="34" charset="0"/>
      <p:regular r:id="rId87"/>
    </p:embeddedFont>
    <p:embeddedFont>
      <p:font typeface="Tahoma" panose="020B0604030504040204" pitchFamily="34" charset="0"/>
      <p:regular r:id="rId88"/>
      <p:bold r:id="rId89"/>
    </p:embeddedFont>
    <p:embeddedFont>
      <p:font typeface="Trebuchet MS" panose="020B0603020202020204" pitchFamily="34" charset="0"/>
      <p:regular r:id="rId90"/>
      <p:bold r:id="rId91"/>
      <p:italic r:id="rId92"/>
      <p:boldItalic r:id="rId93"/>
    </p:embeddedFont>
    <p:embeddedFont>
      <p:font typeface="Verdana" panose="020B0604030504040204" pitchFamily="34" charset="0"/>
      <p:regular r:id="rId94"/>
      <p:bold r:id="rId95"/>
      <p:italic r:id="rId96"/>
      <p:boldItalic r:id="rId9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Vendor Notes" id="{2963E63E-9EB6-4F1A-BA1C-B7A613DB634D}">
          <p14:sldIdLst/>
        </p14:section>
        <p14:section name="Template Slides" id="{EDDEA3F5-E0DB-4D0A-A681-008F4231C1F3}">
          <p14:sldIdLst>
            <p14:sldId id="347"/>
            <p14:sldId id="403"/>
            <p14:sldId id="404"/>
            <p14:sldId id="405"/>
            <p14:sldId id="406"/>
            <p14:sldId id="407"/>
            <p14:sldId id="408"/>
            <p14:sldId id="409"/>
            <p14:sldId id="1418"/>
            <p14:sldId id="453"/>
            <p14:sldId id="410"/>
            <p14:sldId id="411"/>
            <p14:sldId id="454"/>
            <p14:sldId id="455"/>
            <p14:sldId id="456"/>
            <p14:sldId id="414"/>
            <p14:sldId id="457"/>
            <p14:sldId id="458"/>
            <p14:sldId id="417"/>
            <p14:sldId id="418"/>
            <p14:sldId id="419"/>
            <p14:sldId id="420"/>
            <p14:sldId id="421"/>
            <p14:sldId id="422"/>
            <p14:sldId id="1419"/>
            <p14:sldId id="459"/>
            <p14:sldId id="423"/>
            <p14:sldId id="424"/>
            <p14:sldId id="425"/>
            <p14:sldId id="426"/>
            <p14:sldId id="427"/>
            <p14:sldId id="460"/>
            <p14:sldId id="428"/>
            <p14:sldId id="429"/>
            <p14:sldId id="461"/>
            <p14:sldId id="430"/>
            <p14:sldId id="431"/>
            <p14:sldId id="432"/>
            <p14:sldId id="433"/>
            <p14:sldId id="462"/>
            <p14:sldId id="463"/>
            <p14:sldId id="434"/>
            <p14:sldId id="435"/>
            <p14:sldId id="436"/>
            <p14:sldId id="464"/>
            <p14:sldId id="466"/>
            <p14:sldId id="465"/>
            <p14:sldId id="437"/>
            <p14:sldId id="438"/>
            <p14:sldId id="1420"/>
            <p14:sldId id="439"/>
            <p14:sldId id="440"/>
            <p14:sldId id="441"/>
            <p14:sldId id="442"/>
            <p14:sldId id="443"/>
            <p14:sldId id="1421"/>
            <p14:sldId id="444"/>
            <p14:sldId id="445"/>
            <p14:sldId id="446"/>
            <p14:sldId id="447"/>
            <p14:sldId id="449"/>
            <p14:sldId id="467"/>
            <p14:sldId id="1422"/>
            <p14:sldId id="450"/>
            <p14:sldId id="470"/>
            <p14:sldId id="469"/>
            <p14:sldId id="451"/>
            <p14:sldId id="452"/>
            <p14:sldId id="389"/>
            <p14:sldId id="471"/>
            <p14:sldId id="472"/>
            <p14:sldId id="473"/>
            <p14:sldId id="474"/>
            <p14:sldId id="475"/>
            <p14:sldId id="476"/>
            <p14:sldId id="477"/>
            <p14:sldId id="478"/>
            <p14:sldId id="479"/>
            <p14:sldId id="480"/>
            <p14:sldId id="481"/>
            <p14:sldId id="482"/>
            <p14:sldId id="1392"/>
            <p14:sldId id="402"/>
          </p14:sldIdLst>
        </p14:section>
      </p14:sectionLst>
    </p:ext>
    <p:ext uri="{EFAFB233-063F-42B5-8137-9DF3F51BA10A}">
      <p15:sldGuideLst xmlns:p15="http://schemas.microsoft.com/office/powerpoint/2012/main">
        <p15:guide id="1" orient="horz" pos="3912" userDrawn="1">
          <p15:clr>
            <a:srgbClr val="A4A3A4"/>
          </p15:clr>
        </p15:guide>
        <p15:guide id="2" pos="264" userDrawn="1">
          <p15:clr>
            <a:srgbClr val="A4A3A4"/>
          </p15:clr>
        </p15:guide>
        <p15:guide id="3" orient="horz" pos="144" userDrawn="1">
          <p15:clr>
            <a:srgbClr val="A4A3A4"/>
          </p15:clr>
        </p15:guide>
        <p15:guide id="4" orient="horz" pos="648" userDrawn="1">
          <p15:clr>
            <a:srgbClr val="A4A3A4"/>
          </p15:clr>
        </p15:guide>
        <p15:guide id="5" pos="5472"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Author" initials="A" lastIdx="1" clrIdx="7"/>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FA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0F9630F-82C1-40B7-BC3A-925EFCFF5E92}">
  <a:tblStyle styleId="{40F9630F-82C1-40B7-BC3A-925EFCFF5E92}" styleName="Table_0">
    <a:wholeTbl>
      <a:tcTxStyle b="off" i="off">
        <a:font>
          <a:latin typeface="Arial"/>
          <a:ea typeface="Arial"/>
          <a:cs typeface="Arial"/>
        </a:font>
        <a:schemeClr val="dk1"/>
      </a:tcTxStyle>
      <a:tcStyle>
        <a:tcBdr>
          <a:left>
            <a:ln w="9525" cap="flat" cmpd="sng">
              <a:solidFill>
                <a:srgbClr val="000000">
                  <a:alpha val="0"/>
                </a:srgbClr>
              </a:solidFill>
              <a:prstDash val="solid"/>
              <a:round/>
              <a:headEnd type="none" w="med" len="med"/>
              <a:tailEnd type="none" w="med" len="med"/>
            </a:ln>
          </a:left>
          <a:right>
            <a:ln w="9525" cap="flat" cmpd="sng">
              <a:solidFill>
                <a:srgbClr val="000000">
                  <a:alpha val="0"/>
                </a:srgbClr>
              </a:solidFill>
              <a:prstDash val="solid"/>
              <a:round/>
              <a:headEnd type="none" w="med" len="med"/>
              <a:tailEnd type="none" w="med" len="med"/>
            </a:ln>
          </a:right>
          <a:top>
            <a:ln w="12700" cap="flat" cmpd="sng">
              <a:solidFill>
                <a:schemeClr val="accent1"/>
              </a:solidFill>
              <a:prstDash val="solid"/>
              <a:round/>
              <a:headEnd type="none" w="med" len="med"/>
              <a:tailEnd type="none" w="med" len="med"/>
            </a:ln>
          </a:top>
          <a:bottom>
            <a:ln w="12700" cap="flat" cmpd="sng">
              <a:solidFill>
                <a:schemeClr val="accent1"/>
              </a:solidFill>
              <a:prstDash val="solid"/>
              <a:round/>
              <a:headEnd type="none" w="med" len="med"/>
              <a:tailEnd type="none" w="med" len="med"/>
            </a:ln>
          </a:bottom>
          <a:insideH>
            <a:ln w="9525" cap="flat" cmpd="sng">
              <a:solidFill>
                <a:srgbClr val="000000">
                  <a:alpha val="0"/>
                </a:srgbClr>
              </a:solidFill>
              <a:prstDash val="solid"/>
              <a:round/>
              <a:headEnd type="none" w="med" len="med"/>
              <a:tailEnd type="none" w="med" len="med"/>
            </a:ln>
          </a:insideH>
          <a:insideV>
            <a:ln w="9525" cap="flat" cmpd="sng">
              <a:solidFill>
                <a:srgbClr val="000000">
                  <a:alpha val="0"/>
                </a:srgbClr>
              </a:solidFill>
              <a:prstDash val="solid"/>
              <a:round/>
              <a:headEnd type="none" w="med" len="med"/>
              <a:tailEnd type="none" w="med" len="med"/>
            </a:ln>
          </a:insideV>
        </a:tcBdr>
        <a:fill>
          <a:solidFill>
            <a:srgbClr val="FFFFFF">
              <a:alpha val="0"/>
            </a:srgbClr>
          </a:solid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i="off"/>
      <a:tcStyle>
        <a:tcBdr/>
      </a:tcStyle>
    </a:lastCol>
    <a:firstCol>
      <a:tcTxStyle b="on" i="off"/>
      <a:tcStyle>
        <a:tcBdr/>
      </a:tcStyle>
    </a:firstCol>
    <a:lastRow>
      <a:tcTxStyle b="on" i="off"/>
      <a:tcStyle>
        <a:tcBdr>
          <a:top>
            <a:ln w="12700" cap="flat" cmpd="sng">
              <a:solidFill>
                <a:schemeClr val="accent1"/>
              </a:solidFill>
              <a:prstDash val="solid"/>
              <a:round/>
              <a:headEnd type="none" w="med" len="med"/>
              <a:tailEnd type="none" w="med" len="med"/>
            </a:ln>
          </a:top>
        </a:tcBdr>
        <a:fill>
          <a:solidFill>
            <a:srgbClr val="FFFFFF">
              <a:alpha val="0"/>
            </a:srgbClr>
          </a:solidFill>
        </a:fill>
      </a:tcStyle>
    </a:lastRow>
    <a:firstRow>
      <a:tcTxStyle b="on" i="off"/>
      <a:tcStyle>
        <a:tcBdr>
          <a:bottom>
            <a:ln w="12700" cap="flat" cmpd="sng">
              <a:solidFill>
                <a:schemeClr val="accent1"/>
              </a:solidFill>
              <a:prstDash val="solid"/>
              <a:round/>
              <a:headEnd type="none" w="med" len="med"/>
              <a:tailEnd type="none" w="med" len="med"/>
            </a:ln>
          </a:bottom>
        </a:tcBdr>
        <a:fill>
          <a:solidFill>
            <a:srgbClr val="FFFFFF">
              <a:alpha val="0"/>
            </a:srgb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168" autoAdjust="0"/>
    <p:restoredTop sz="94503" autoAdjust="0"/>
  </p:normalViewPr>
  <p:slideViewPr>
    <p:cSldViewPr snapToGrid="0" snapToObjects="1">
      <p:cViewPr varScale="1">
        <p:scale>
          <a:sx n="108" d="100"/>
          <a:sy n="108" d="100"/>
        </p:scale>
        <p:origin x="1302" y="108"/>
      </p:cViewPr>
      <p:guideLst>
        <p:guide orient="horz" pos="3912"/>
        <p:guide pos="264"/>
        <p:guide orient="horz" pos="144"/>
        <p:guide orient="horz" pos="648"/>
        <p:guide pos="5472"/>
      </p:guideLst>
    </p:cSldViewPr>
  </p:slideViewPr>
  <p:outlineViewPr>
    <p:cViewPr>
      <p:scale>
        <a:sx n="33" d="100"/>
        <a:sy n="33" d="100"/>
      </p:scale>
      <p:origin x="0" y="-29022"/>
    </p:cViewPr>
  </p:outlineViewPr>
  <p:notesTextViewPr>
    <p:cViewPr>
      <p:scale>
        <a:sx n="3" d="2"/>
        <a:sy n="3" d="2"/>
      </p:scale>
      <p:origin x="0" y="0"/>
    </p:cViewPr>
  </p:notesTextViewPr>
  <p:sorterViewPr>
    <p:cViewPr varScale="1">
      <p:scale>
        <a:sx n="1" d="1"/>
        <a:sy n="1" d="1"/>
      </p:scale>
      <p:origin x="0" y="0"/>
    </p:cViewPr>
  </p:sorterViewPr>
  <p:notesViewPr>
    <p:cSldViewPr snapToGrid="0" snapToObjects="1">
      <p:cViewPr varScale="1">
        <p:scale>
          <a:sx n="88" d="100"/>
          <a:sy n="88" d="100"/>
        </p:scale>
        <p:origin x="3822" y="10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font" Target="fonts/font3.fntdata"/><Relationship Id="rId97" Type="http://schemas.openxmlformats.org/officeDocument/2006/relationships/font" Target="fonts/font11.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font" Target="fonts/font1.fntdata"/><Relationship Id="rId102"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font" Target="fonts/font4.fntdata"/><Relationship Id="rId95" Type="http://schemas.openxmlformats.org/officeDocument/2006/relationships/font" Target="fonts/font9.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notesMaster" Target="notesMasters/notesMaster1.xml"/><Relationship Id="rId93" Type="http://schemas.openxmlformats.org/officeDocument/2006/relationships/font" Target="fonts/font7.fntdata"/><Relationship Id="rId98" Type="http://schemas.openxmlformats.org/officeDocument/2006/relationships/commentAuthors" Target="commen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font" Target="fonts/font2.fntdata"/><Relationship Id="rId91" Type="http://schemas.openxmlformats.org/officeDocument/2006/relationships/font" Target="fonts/font5.fntdata"/><Relationship Id="rId96"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handoutMaster" Target="handoutMasters/handoutMaster1.xml"/><Relationship Id="rId94" Type="http://schemas.openxmlformats.org/officeDocument/2006/relationships/font" Target="fonts/font8.fntdata"/><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885CB01-6679-D646-ACB3-8B04B786C15F}" type="datetimeFigureOut">
              <a:rPr lang="en-US" smtClean="0"/>
              <a:t>6/21/2023</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2AC0F4D-8A6F-1C4A-B6BF-1558431E4F79}" type="slidenum">
              <a:rPr lang="en-US" smtClean="0"/>
              <a:t>‹#›</a:t>
            </a:fld>
            <a:endParaRPr lang="en-US" dirty="0"/>
          </a:p>
        </p:txBody>
      </p:sp>
    </p:spTree>
    <p:extLst>
      <p:ext uri="{BB962C8B-B14F-4D97-AF65-F5344CB8AC3E}">
        <p14:creationId xmlns:p14="http://schemas.microsoft.com/office/powerpoint/2010/main" val="35540630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200" b="0" i="0" u="none" strike="noStrike" cap="none">
                <a:solidFill>
                  <a:schemeClr val="dk1"/>
                </a:solidFill>
                <a:latin typeface="Arial"/>
                <a:ea typeface="Arial"/>
                <a:cs typeface="Arial"/>
                <a:sym typeface="Arial"/>
              </a:defRPr>
            </a:lvl2pPr>
            <a:lvl3pPr marL="914400" marR="0" lvl="2" indent="0" algn="l" rtl="0">
              <a:spcBef>
                <a:spcPts val="0"/>
              </a:spcBef>
              <a:buNone/>
              <a:defRPr sz="1200" b="0" i="0" u="none" strike="noStrike" cap="none">
                <a:solidFill>
                  <a:schemeClr val="dk1"/>
                </a:solidFill>
                <a:latin typeface="Arial"/>
                <a:ea typeface="Arial"/>
                <a:cs typeface="Arial"/>
                <a:sym typeface="Arial"/>
              </a:defRPr>
            </a:lvl3pPr>
            <a:lvl4pPr marL="1371600" marR="0" lvl="3" indent="0" algn="l" rtl="0">
              <a:spcBef>
                <a:spcPts val="0"/>
              </a:spcBef>
              <a:buNone/>
              <a:defRPr sz="1200" b="0" i="0" u="none" strike="noStrike" cap="none">
                <a:solidFill>
                  <a:schemeClr val="dk1"/>
                </a:solidFill>
                <a:latin typeface="Arial"/>
                <a:ea typeface="Arial"/>
                <a:cs typeface="Arial"/>
                <a:sym typeface="Arial"/>
              </a:defRPr>
            </a:lvl4pPr>
            <a:lvl5pPr marL="1828800" marR="0" lvl="4" indent="0" algn="l" rtl="0">
              <a:spcBef>
                <a:spcPts val="0"/>
              </a:spcBef>
              <a:buNone/>
              <a:defRPr sz="1200" b="0" i="0" u="none" strike="noStrike" cap="none">
                <a:solidFill>
                  <a:schemeClr val="dk1"/>
                </a:solidFill>
                <a:latin typeface="Arial"/>
                <a:ea typeface="Arial"/>
                <a:cs typeface="Arial"/>
                <a:sym typeface="Arial"/>
              </a:defRPr>
            </a:lvl5pPr>
            <a:lvl6pPr marL="2286000" marR="0" lvl="5" indent="0" algn="l" rtl="0">
              <a:spcBef>
                <a:spcPts val="0"/>
              </a:spcBef>
              <a:buNone/>
              <a:defRPr sz="1200" b="0" i="0" u="none" strike="noStrike" cap="none">
                <a:solidFill>
                  <a:schemeClr val="dk1"/>
                </a:solidFill>
                <a:latin typeface="Arial"/>
                <a:ea typeface="Arial"/>
                <a:cs typeface="Arial"/>
                <a:sym typeface="Arial"/>
              </a:defRPr>
            </a:lvl6pPr>
            <a:lvl7pPr marL="2743200" marR="0" lvl="6" indent="0" algn="l" rtl="0">
              <a:spcBef>
                <a:spcPts val="0"/>
              </a:spcBef>
              <a:buNone/>
              <a:defRPr sz="1200" b="0" i="0" u="none" strike="noStrike" cap="none">
                <a:solidFill>
                  <a:schemeClr val="dk1"/>
                </a:solidFill>
                <a:latin typeface="Arial"/>
                <a:ea typeface="Arial"/>
                <a:cs typeface="Arial"/>
                <a:sym typeface="Arial"/>
              </a:defRPr>
            </a:lvl7pPr>
            <a:lvl8pPr marL="3200400" marR="0" lvl="7" indent="0" algn="l" rtl="0">
              <a:spcBef>
                <a:spcPts val="0"/>
              </a:spcBef>
              <a:buNone/>
              <a:defRPr sz="1200" b="0" i="0" u="none" strike="noStrike" cap="none">
                <a:solidFill>
                  <a:schemeClr val="dk1"/>
                </a:solidFill>
                <a:latin typeface="Arial"/>
                <a:ea typeface="Arial"/>
                <a:cs typeface="Arial"/>
                <a:sym typeface="Arial"/>
              </a:defRPr>
            </a:lvl8pPr>
            <a:lvl9pPr marL="3657600" marR="0" lvl="8" indent="0" algn="l" rtl="0">
              <a:spcBef>
                <a:spcPts val="0"/>
              </a:spcBef>
              <a:buNone/>
              <a:defRPr sz="1200" b="0" i="0" u="none" strike="noStrike" cap="none">
                <a:solidFill>
                  <a:schemeClr val="dk1"/>
                </a:solidFill>
                <a:latin typeface="Arial"/>
                <a:ea typeface="Arial"/>
                <a:cs typeface="Arial"/>
                <a:sym typeface="Arial"/>
              </a:defRPr>
            </a:lvl9pPr>
          </a:lstStyle>
          <a:p>
            <a:endParaRPr dirty="0"/>
          </a:p>
        </p:txBody>
      </p:sp>
      <p:sp>
        <p:nvSpPr>
          <p:cNvPr id="7" name="Shape 7"/>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57102709"/>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INSTRUCTOR NOTE: This presentation includes text explanation notes, you can use to teach the course.  When in SLIDE SHOW mode, you RIGHT CLICK and select SHOW PRESENTER VIEW, to use the notes.</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9586794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R="6250"/>
            <a:r>
              <a:rPr lang="en-US" sz="1200" b="0" i="0" u="none" strike="noStrike" cap="none" dirty="0">
                <a:solidFill>
                  <a:schemeClr val="dk1"/>
                </a:solidFill>
                <a:latin typeface="+mn-lt"/>
                <a:ea typeface="Arial"/>
                <a:cs typeface="Arial"/>
                <a:sym typeface="Arial"/>
              </a:rPr>
              <a:t>Frequently Asked Question: </a:t>
            </a:r>
            <a:r>
              <a:rPr lang="en-US" sz="1200" b="1" i="0" u="none" strike="noStrike" baseline="0" dirty="0">
                <a:solidFill>
                  <a:srgbClr val="231F20"/>
                </a:solidFill>
                <a:latin typeface="+mn-lt"/>
              </a:rPr>
              <a:t>Why Do Higher Voltage Motors Draw Less Current?</a:t>
            </a:r>
          </a:p>
          <a:p>
            <a:pPr marR="3360"/>
            <a:r>
              <a:rPr lang="en-US" sz="1200" b="0" i="0" u="none" strike="noStrike" baseline="0" dirty="0">
                <a:solidFill>
                  <a:srgbClr val="231F20"/>
                </a:solidFill>
                <a:latin typeface="Arial" panose="020B0604020202020204" pitchFamily="34" charset="0"/>
              </a:rPr>
              <a:t>Keep in mind that an electric motor is powered by wattage. Every electric motor is rated according to the amount of power (in watts) it consumes. Power is calculated using the following formula: </a:t>
            </a:r>
            <a:r>
              <a:rPr lang="en-US" sz="1200" b="0" i="0" u="none" strike="noStrike" baseline="0" dirty="0">
                <a:solidFill>
                  <a:srgbClr val="231F20"/>
                </a:solidFill>
                <a:latin typeface="Trebuchet MS" panose="020B0603020202020204" pitchFamily="34" charset="0"/>
              </a:rPr>
              <a:t>P </a:t>
            </a:r>
            <a:r>
              <a:rPr lang="en-US" sz="1200" b="0" i="0" u="none" strike="noStrike" baseline="0" dirty="0">
                <a:solidFill>
                  <a:srgbClr val="231F20"/>
                </a:solidFill>
                <a:latin typeface="Tahoma" panose="020B0604030504040204" pitchFamily="34" charset="0"/>
              </a:rPr>
              <a:t>= </a:t>
            </a:r>
            <a:r>
              <a:rPr lang="en-US" sz="1200" b="0" i="0" u="none" strike="noStrike" baseline="0" dirty="0">
                <a:solidFill>
                  <a:srgbClr val="231F20"/>
                </a:solidFill>
                <a:latin typeface="Trebuchet MS" panose="020B0603020202020204" pitchFamily="34" charset="0"/>
              </a:rPr>
              <a:t>I </a:t>
            </a:r>
            <a:r>
              <a:rPr lang="en-US" sz="1200" b="0" i="0" u="none" strike="noStrike" baseline="0" dirty="0">
                <a:solidFill>
                  <a:srgbClr val="231F20"/>
                </a:solidFill>
                <a:latin typeface="Tahoma" panose="020B0604030504040204" pitchFamily="34" charset="0"/>
              </a:rPr>
              <a:t>× </a:t>
            </a:r>
            <a:r>
              <a:rPr lang="en-US" sz="1200" b="0" i="0" u="none" strike="noStrike" baseline="0" dirty="0">
                <a:solidFill>
                  <a:srgbClr val="231F20"/>
                </a:solidFill>
                <a:latin typeface="Trebuchet MS" panose="020B0603020202020204" pitchFamily="34" charset="0"/>
              </a:rPr>
              <a:t>E </a:t>
            </a:r>
            <a:r>
              <a:rPr lang="en-US" sz="1200" b="0" i="0" u="none" strike="noStrike" baseline="0" dirty="0">
                <a:solidFill>
                  <a:srgbClr val="231F20"/>
                </a:solidFill>
                <a:latin typeface="Arial" panose="020B0604020202020204" pitchFamily="34" charset="0"/>
              </a:rPr>
              <a:t>or </a:t>
            </a:r>
            <a:r>
              <a:rPr lang="en-US" sz="1200" b="0" i="0" u="none" strike="noStrike" baseline="0" dirty="0">
                <a:solidFill>
                  <a:srgbClr val="231F20"/>
                </a:solidFill>
                <a:latin typeface="Lucida Sans Unicode" panose="020B0602030504020204" pitchFamily="34" charset="0"/>
              </a:rPr>
              <a:t>Power in watts </a:t>
            </a:r>
            <a:r>
              <a:rPr lang="en-US" sz="1200" b="0" i="0" u="none" strike="noStrike" baseline="0" dirty="0">
                <a:solidFill>
                  <a:srgbClr val="231F20"/>
                </a:solidFill>
                <a:latin typeface="Tahoma" panose="020B0604030504040204" pitchFamily="34" charset="0"/>
              </a:rPr>
              <a:t>= </a:t>
            </a:r>
            <a:r>
              <a:rPr lang="en-US" sz="1200" b="0" i="0" u="none" strike="noStrike" baseline="0" dirty="0">
                <a:solidFill>
                  <a:srgbClr val="231F20"/>
                </a:solidFill>
                <a:latin typeface="Lucida Sans Unicode" panose="020B0602030504020204" pitchFamily="34" charset="0"/>
              </a:rPr>
              <a:t>Current (in amperes) </a:t>
            </a:r>
            <a:r>
              <a:rPr lang="en-US" sz="1200" b="0" i="0" u="none" strike="noStrike" baseline="0" dirty="0">
                <a:solidFill>
                  <a:srgbClr val="231F20"/>
                </a:solidFill>
                <a:latin typeface="Tahoma" panose="020B0604030504040204" pitchFamily="34" charset="0"/>
              </a:rPr>
              <a:t>× </a:t>
            </a:r>
            <a:r>
              <a:rPr lang="en-US" sz="1200" b="0" i="0" u="none" strike="noStrike" baseline="0" dirty="0">
                <a:solidFill>
                  <a:srgbClr val="231F20"/>
                </a:solidFill>
                <a:latin typeface="Lucida Sans Unicode" panose="020B0602030504020204" pitchFamily="34" charset="0"/>
              </a:rPr>
              <a:t>Voltage (in volts) </a:t>
            </a:r>
            <a:r>
              <a:rPr lang="en-US" sz="1200" b="0" i="0" u="none" strike="noStrike" baseline="0" dirty="0">
                <a:solidFill>
                  <a:srgbClr val="231F20"/>
                </a:solidFill>
                <a:latin typeface="Arial" panose="020B0604020202020204" pitchFamily="34" charset="0"/>
              </a:rPr>
              <a:t>An electric motor rated at 144 watts will consume 12 amperes at 12 volts of applied voltage </a:t>
            </a:r>
            <a:r>
              <a:rPr lang="en-US" sz="1200" b="0" i="0" u="none" strike="noStrike" baseline="0" dirty="0">
                <a:solidFill>
                  <a:srgbClr val="231F20"/>
                </a:solidFill>
                <a:latin typeface="Lucida Sans Unicode" panose="020B0602030504020204" pitchFamily="34" charset="0"/>
              </a:rPr>
              <a:t>(12 volts </a:t>
            </a:r>
            <a:r>
              <a:rPr lang="en-US" sz="1200" b="0" i="0" u="none" strike="noStrike" baseline="0" dirty="0">
                <a:solidFill>
                  <a:srgbClr val="231F20"/>
                </a:solidFill>
                <a:latin typeface="Tahoma" panose="020B0604030504040204" pitchFamily="34" charset="0"/>
              </a:rPr>
              <a:t>× </a:t>
            </a:r>
            <a:r>
              <a:rPr lang="en-US" sz="1200" b="0" i="0" u="none" strike="noStrike" baseline="0" dirty="0">
                <a:solidFill>
                  <a:srgbClr val="231F20"/>
                </a:solidFill>
                <a:latin typeface="Lucida Sans Unicode" panose="020B0602030504020204" pitchFamily="34" charset="0"/>
              </a:rPr>
              <a:t>12 amperes </a:t>
            </a:r>
            <a:r>
              <a:rPr lang="en-US" sz="1200" b="0" i="0" u="none" strike="noStrike" baseline="0" dirty="0">
                <a:solidFill>
                  <a:srgbClr val="231F20"/>
                </a:solidFill>
                <a:latin typeface="Tahoma" panose="020B0604030504040204" pitchFamily="34" charset="0"/>
              </a:rPr>
              <a:t>= </a:t>
            </a:r>
            <a:r>
              <a:rPr lang="en-US" sz="1200" b="0" i="0" u="none" strike="noStrike" baseline="0" dirty="0">
                <a:solidFill>
                  <a:srgbClr val="231F20"/>
                </a:solidFill>
                <a:latin typeface="Lucida Sans Unicode" panose="020B0602030504020204" pitchFamily="34" charset="0"/>
              </a:rPr>
              <a:t>144 watts). </a:t>
            </a:r>
            <a:r>
              <a:rPr lang="en-US" sz="1200" b="0" i="0" u="none" strike="noStrike" baseline="0" dirty="0">
                <a:solidFill>
                  <a:srgbClr val="231F20"/>
                </a:solidFill>
                <a:latin typeface="Arial" panose="020B0604020202020204" pitchFamily="34" charset="0"/>
              </a:rPr>
              <a:t>If this same motor was powered with 6 volts, it would draw </a:t>
            </a:r>
            <a:r>
              <a:rPr lang="en-US" sz="1200" b="0" i="0" u="none" strike="noStrike" baseline="0" dirty="0">
                <a:solidFill>
                  <a:srgbClr val="231F20"/>
                </a:solidFill>
                <a:latin typeface="Verdana" panose="020B0604030504040204" pitchFamily="34" charset="0"/>
              </a:rPr>
              <a:t>24 amperes to achieve the same power output. </a:t>
            </a:r>
            <a:r>
              <a:rPr lang="en-US" sz="1200" b="0" i="0" u="none" strike="noStrike" baseline="0" dirty="0">
                <a:solidFill>
                  <a:srgbClr val="231F20"/>
                </a:solidFill>
                <a:latin typeface="Arial" panose="020B0604020202020204" pitchFamily="34" charset="0"/>
              </a:rPr>
              <a:t>This increase in current draw would require a much bigger cable to efficiently transmit the electric current and minimize voltage drop. The motor windings would also have to be much heavier to handle this increased current. Imagine that we power this same motor with a 144-volt battery. Now we require only 1 ampere of electrical current to operate the motor </a:t>
            </a:r>
            <a:r>
              <a:rPr lang="en-US" sz="1200" b="0" i="0" u="none" strike="noStrike" baseline="0" dirty="0">
                <a:solidFill>
                  <a:srgbClr val="231F20"/>
                </a:solidFill>
                <a:latin typeface="Lucida Sans Unicode" panose="020B0602030504020204" pitchFamily="34" charset="0"/>
              </a:rPr>
              <a:t>(144 volts </a:t>
            </a:r>
            <a:r>
              <a:rPr lang="en-US" sz="1200" b="0" i="0" u="none" strike="noStrike" baseline="0" dirty="0">
                <a:solidFill>
                  <a:srgbClr val="231F20"/>
                </a:solidFill>
                <a:latin typeface="Tahoma" panose="020B0604030504040204" pitchFamily="34" charset="0"/>
              </a:rPr>
              <a:t>× </a:t>
            </a:r>
            <a:r>
              <a:rPr lang="en-US" sz="1200" b="0" i="0" u="none" strike="noStrike" baseline="0" dirty="0">
                <a:solidFill>
                  <a:srgbClr val="231F20"/>
                </a:solidFill>
                <a:latin typeface="Lucida Sans Unicode" panose="020B0602030504020204" pitchFamily="34" charset="0"/>
              </a:rPr>
              <a:t>1 ampere </a:t>
            </a:r>
            <a:r>
              <a:rPr lang="en-US" sz="1200" b="0" i="0" u="none" strike="noStrike" baseline="0" dirty="0">
                <a:solidFill>
                  <a:srgbClr val="231F20"/>
                </a:solidFill>
                <a:latin typeface="Tahoma" panose="020B0604030504040204" pitchFamily="34" charset="0"/>
              </a:rPr>
              <a:t>= </a:t>
            </a:r>
            <a:r>
              <a:rPr lang="en-US" sz="1200" b="0" i="0" u="none" strike="noStrike" baseline="0" dirty="0">
                <a:solidFill>
                  <a:srgbClr val="231F20"/>
                </a:solidFill>
                <a:latin typeface="Lucida Sans Unicode" panose="020B0602030504020204" pitchFamily="34" charset="0"/>
              </a:rPr>
              <a:t>144 watts). </a:t>
            </a:r>
            <a:r>
              <a:rPr lang="en-US" sz="1200" b="0" i="0" u="none" strike="noStrike" baseline="0" dirty="0">
                <a:solidFill>
                  <a:srgbClr val="231F20"/>
                </a:solidFill>
                <a:latin typeface="Arial" panose="020B0604020202020204" pitchFamily="34" charset="0"/>
              </a:rPr>
              <a:t>The cable required to transmit this current could be sized much smaller and it will now be much easier to run the cables over the length of the car without significant power loss. Also, the electric motor can be made much smaller and more efficient when less current is needed to power it. Some hybrid systems have motors that operate at up to 650 volts in an effort to increase system efficiency.</a:t>
            </a: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7750941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79AAC6-676E-7845-9C93-8C327C91EE50}" type="slidenum">
              <a:rPr lang="en-US" smtClean="0"/>
              <a:t>12</a:t>
            </a:fld>
            <a:endParaRPr lang="en-US" dirty="0"/>
          </a:p>
        </p:txBody>
      </p:sp>
    </p:spTree>
    <p:extLst>
      <p:ext uri="{BB962C8B-B14F-4D97-AF65-F5344CB8AC3E}">
        <p14:creationId xmlns:p14="http://schemas.microsoft.com/office/powerpoint/2010/main" val="33879407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8586959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2082375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0449642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3334991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3000118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79AAC6-676E-7845-9C93-8C327C91EE50}" type="slidenum">
              <a:rPr lang="en-US" smtClean="0"/>
              <a:t>20</a:t>
            </a:fld>
            <a:endParaRPr lang="en-US" dirty="0"/>
          </a:p>
        </p:txBody>
      </p:sp>
    </p:spTree>
    <p:extLst>
      <p:ext uri="{BB962C8B-B14F-4D97-AF65-F5344CB8AC3E}">
        <p14:creationId xmlns:p14="http://schemas.microsoft.com/office/powerpoint/2010/main" val="40420973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79AAC6-676E-7845-9C93-8C327C91EE50}" type="slidenum">
              <a:rPr lang="en-US" smtClean="0"/>
              <a:t>21</a:t>
            </a:fld>
            <a:endParaRPr lang="en-US" dirty="0"/>
          </a:p>
        </p:txBody>
      </p:sp>
    </p:spTree>
    <p:extLst>
      <p:ext uri="{BB962C8B-B14F-4D97-AF65-F5344CB8AC3E}">
        <p14:creationId xmlns:p14="http://schemas.microsoft.com/office/powerpoint/2010/main" val="8937988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79AAC6-676E-7845-9C93-8C327C91EE50}" type="slidenum">
              <a:rPr lang="en-US" smtClean="0"/>
              <a:t>22</a:t>
            </a:fld>
            <a:endParaRPr lang="en-US" dirty="0"/>
          </a:p>
        </p:txBody>
      </p:sp>
    </p:spTree>
    <p:extLst>
      <p:ext uri="{BB962C8B-B14F-4D97-AF65-F5344CB8AC3E}">
        <p14:creationId xmlns:p14="http://schemas.microsoft.com/office/powerpoint/2010/main" val="10838255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79AAC6-676E-7845-9C93-8C327C91EE50}" type="slidenum">
              <a:rPr lang="en-US" smtClean="0"/>
              <a:t>2</a:t>
            </a:fld>
            <a:endParaRPr lang="en-US" dirty="0"/>
          </a:p>
        </p:txBody>
      </p:sp>
    </p:spTree>
    <p:extLst>
      <p:ext uri="{BB962C8B-B14F-4D97-AF65-F5344CB8AC3E}">
        <p14:creationId xmlns:p14="http://schemas.microsoft.com/office/powerpoint/2010/main" val="19908141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noProof="0" dirty="0">
                <a:solidFill>
                  <a:schemeClr val="tx1"/>
                </a:solidFill>
                <a:effectLst/>
                <a:latin typeface="Arial" panose="020B0604020202020204" pitchFamily="34" charset="0"/>
                <a:ea typeface="+mn-ea"/>
                <a:cs typeface="Arial" panose="020B0604020202020204" pitchFamily="34" charset="0"/>
              </a:rPr>
              <a:t>Long Description:</a:t>
            </a:r>
          </a:p>
          <a:p>
            <a:r>
              <a:rPr lang="en-US" sz="1200" kern="1200" dirty="0">
                <a:solidFill>
                  <a:schemeClr val="tx1"/>
                </a:solidFill>
                <a:effectLst/>
                <a:latin typeface="Arial" panose="020B0604020202020204" pitchFamily="34" charset="0"/>
                <a:ea typeface="+mn-ea"/>
                <a:cs typeface="Arial" panose="020B0604020202020204" pitchFamily="34" charset="0"/>
              </a:rPr>
              <a:t>The labels on the cylindrical lithium-ion cell are as follows. Gasket, insulator, cathode cover, cathode lead, safety vent, p t c, separator, cathode, positive electrode, anode, negative electrode, separator, electrolyte, can and terminals, safety vents, anode, anode lead, cathode, anode container, and center pin insulator. </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7179AAC6-676E-7845-9C93-8C327C91EE50}" type="slidenum">
              <a:rPr lang="en-US" smtClean="0"/>
              <a:t>23</a:t>
            </a:fld>
            <a:endParaRPr lang="en-US" dirty="0"/>
          </a:p>
        </p:txBody>
      </p:sp>
    </p:spTree>
    <p:extLst>
      <p:ext uri="{BB962C8B-B14F-4D97-AF65-F5344CB8AC3E}">
        <p14:creationId xmlns:p14="http://schemas.microsoft.com/office/powerpoint/2010/main" val="10551178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noProof="0" dirty="0">
                <a:solidFill>
                  <a:schemeClr val="tx1"/>
                </a:solidFill>
                <a:effectLst/>
                <a:latin typeface="Arial" panose="020B0604020202020204" pitchFamily="34" charset="0"/>
                <a:ea typeface="+mn-ea"/>
                <a:cs typeface="Arial" panose="020B0604020202020204" pitchFamily="34" charset="0"/>
              </a:rPr>
              <a:t>Long Description:</a:t>
            </a:r>
          </a:p>
          <a:p>
            <a:r>
              <a:rPr lang="en-US" sz="1200" kern="1200" dirty="0">
                <a:solidFill>
                  <a:schemeClr val="tx1"/>
                </a:solidFill>
                <a:effectLst/>
                <a:latin typeface="Arial" panose="020B0604020202020204" pitchFamily="34" charset="0"/>
                <a:ea typeface="+mn-ea"/>
                <a:cs typeface="Arial" panose="020B0604020202020204" pitchFamily="34" charset="0"/>
              </a:rPr>
              <a:t>The labels are as follows. 18650 lithium ion E167battery, module of 444 batteries, 16 battery modules or 7,104 batteries make up the total tesla s battery pack, battery pack. </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7179AAC6-676E-7845-9C93-8C327C91EE50}" type="slidenum">
              <a:rPr lang="en-US" smtClean="0"/>
              <a:t>24</a:t>
            </a:fld>
            <a:endParaRPr lang="en-US" dirty="0"/>
          </a:p>
        </p:txBody>
      </p:sp>
    </p:spTree>
    <p:extLst>
      <p:ext uri="{BB962C8B-B14F-4D97-AF65-F5344CB8AC3E}">
        <p14:creationId xmlns:p14="http://schemas.microsoft.com/office/powerpoint/2010/main" val="25485653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25</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4162147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79AAC6-676E-7845-9C93-8C327C91EE50}" type="slidenum">
              <a:rPr lang="en-US" smtClean="0"/>
              <a:t>27</a:t>
            </a:fld>
            <a:endParaRPr lang="en-US" dirty="0"/>
          </a:p>
        </p:txBody>
      </p:sp>
    </p:spTree>
    <p:extLst>
      <p:ext uri="{BB962C8B-B14F-4D97-AF65-F5344CB8AC3E}">
        <p14:creationId xmlns:p14="http://schemas.microsoft.com/office/powerpoint/2010/main" val="13618433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noProof="0" dirty="0">
                <a:solidFill>
                  <a:schemeClr val="tx1"/>
                </a:solidFill>
                <a:effectLst/>
                <a:latin typeface="Arial" panose="020B0604020202020204" pitchFamily="34" charset="0"/>
                <a:ea typeface="+mn-ea"/>
                <a:cs typeface="Arial" panose="020B0604020202020204" pitchFamily="34" charset="0"/>
              </a:rPr>
              <a:t>Long Description:</a:t>
            </a:r>
          </a:p>
          <a:p>
            <a:r>
              <a:rPr lang="en-US" sz="1200" kern="1200" dirty="0">
                <a:solidFill>
                  <a:schemeClr val="tx1"/>
                </a:solidFill>
                <a:effectLst/>
                <a:latin typeface="Arial" panose="020B0604020202020204" pitchFamily="34" charset="0"/>
                <a:ea typeface="+mn-ea"/>
                <a:cs typeface="Arial" panose="020B0604020202020204" pitchFamily="34" charset="0"/>
              </a:rPr>
              <a:t>The labels are as follows. Pressure vent, positive terminal, top plate, anode, anode tab, separator, cathode, and can case. </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7179AAC6-676E-7845-9C93-8C327C91EE50}" type="slidenum">
              <a:rPr lang="en-US" smtClean="0"/>
              <a:t>28</a:t>
            </a:fld>
            <a:endParaRPr lang="en-US" dirty="0"/>
          </a:p>
        </p:txBody>
      </p:sp>
    </p:spTree>
    <p:extLst>
      <p:ext uri="{BB962C8B-B14F-4D97-AF65-F5344CB8AC3E}">
        <p14:creationId xmlns:p14="http://schemas.microsoft.com/office/powerpoint/2010/main" val="30174385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79AAC6-676E-7845-9C93-8C327C91EE50}" type="slidenum">
              <a:rPr lang="en-US" smtClean="0"/>
              <a:t>29</a:t>
            </a:fld>
            <a:endParaRPr lang="en-US" dirty="0"/>
          </a:p>
        </p:txBody>
      </p:sp>
    </p:spTree>
    <p:extLst>
      <p:ext uri="{BB962C8B-B14F-4D97-AF65-F5344CB8AC3E}">
        <p14:creationId xmlns:p14="http://schemas.microsoft.com/office/powerpoint/2010/main" val="34545388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79AAC6-676E-7845-9C93-8C327C91EE50}" type="slidenum">
              <a:rPr lang="en-US" smtClean="0"/>
              <a:t>30</a:t>
            </a:fld>
            <a:endParaRPr lang="en-US" dirty="0"/>
          </a:p>
        </p:txBody>
      </p:sp>
    </p:spTree>
    <p:extLst>
      <p:ext uri="{BB962C8B-B14F-4D97-AF65-F5344CB8AC3E}">
        <p14:creationId xmlns:p14="http://schemas.microsoft.com/office/powerpoint/2010/main" val="40435393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noProof="0" dirty="0">
                <a:solidFill>
                  <a:schemeClr val="tx1"/>
                </a:solidFill>
                <a:effectLst/>
                <a:latin typeface="Arial" panose="020B0604020202020204" pitchFamily="34" charset="0"/>
                <a:ea typeface="+mn-ea"/>
                <a:cs typeface="Arial" panose="020B0604020202020204" pitchFamily="34" charset="0"/>
              </a:rPr>
              <a:t>Long Description: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dirty="0">
                <a:solidFill>
                  <a:srgbClr val="000000"/>
                </a:solidFill>
                <a:effectLst/>
                <a:latin typeface="Arial" panose="020B0604020202020204" pitchFamily="34" charset="0"/>
                <a:cs typeface="Arial" panose="020B0604020202020204" pitchFamily="34" charset="0"/>
              </a:rPr>
              <a:t>The table has three columns and six rows. From left to right, the columns are labeled chemical name, material, and abbreviation. </a:t>
            </a:r>
            <a:r>
              <a:rPr lang="en-US" sz="1200" b="0" i="0" dirty="0">
                <a:solidFill>
                  <a:srgbClr val="172B4D"/>
                </a:solidFill>
                <a:effectLst/>
                <a:latin typeface="Arial" panose="020B0604020202020204" pitchFamily="34" charset="0"/>
                <a:cs typeface="Arial" panose="020B0604020202020204" pitchFamily="34" charset="0"/>
              </a:rPr>
              <a:t>Row 1. Lithium cobalt oxide, L i C o O sub 2, L C O. Row 2. Lithium nickel cobalt oxide, L i N i sub 1-x C o sub x O sub 2, L N C O. Row 3.Lithium nickel manganese cobalt oxide, L i N i M n C o O sub 2, N M C. Row 4. Lithium manganese oxide. L i M n sub 2 O sub 4, L M O. Row 5. Lithium iron phosphate, L i F e P O sub 4, L F P. Row 6. Lithium nickel cobalt aluminum oxide, L i N i C o A l O sub 2, N C A.</a:t>
            </a:r>
            <a:endParaRPr lang="en-US" sz="1200" kern="1200" noProof="0" dirty="0">
              <a:solidFill>
                <a:schemeClr val="tx1"/>
              </a:solidFill>
              <a:effectLst/>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fld id="{7179AAC6-676E-7845-9C93-8C327C91EE50}" type="slidenum">
              <a:rPr lang="en-US" smtClean="0"/>
              <a:t>31</a:t>
            </a:fld>
            <a:endParaRPr lang="en-US" dirty="0"/>
          </a:p>
        </p:txBody>
      </p:sp>
    </p:spTree>
    <p:extLst>
      <p:ext uri="{BB962C8B-B14F-4D97-AF65-F5344CB8AC3E}">
        <p14:creationId xmlns:p14="http://schemas.microsoft.com/office/powerpoint/2010/main" val="18429713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0344611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79AAC6-676E-7845-9C93-8C327C91EE50}" type="slidenum">
              <a:rPr lang="en-US" smtClean="0"/>
              <a:t>3</a:t>
            </a:fld>
            <a:endParaRPr lang="en-US" dirty="0"/>
          </a:p>
        </p:txBody>
      </p:sp>
    </p:spTree>
    <p:extLst>
      <p:ext uri="{BB962C8B-B14F-4D97-AF65-F5344CB8AC3E}">
        <p14:creationId xmlns:p14="http://schemas.microsoft.com/office/powerpoint/2010/main" val="15856843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79AAC6-676E-7845-9C93-8C327C91EE50}" type="slidenum">
              <a:rPr lang="en-US" smtClean="0"/>
              <a:t>33</a:t>
            </a:fld>
            <a:endParaRPr lang="en-US" dirty="0"/>
          </a:p>
        </p:txBody>
      </p:sp>
    </p:spTree>
    <p:extLst>
      <p:ext uri="{BB962C8B-B14F-4D97-AF65-F5344CB8AC3E}">
        <p14:creationId xmlns:p14="http://schemas.microsoft.com/office/powerpoint/2010/main" val="23558345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noProof="0" dirty="0">
                <a:solidFill>
                  <a:schemeClr val="tx1"/>
                </a:solidFill>
                <a:effectLst/>
                <a:latin typeface="Arial" panose="020B0604020202020204" pitchFamily="34" charset="0"/>
                <a:ea typeface="+mn-ea"/>
                <a:cs typeface="Arial" panose="020B0604020202020204" pitchFamily="34" charset="0"/>
              </a:rPr>
              <a:t>Long Description:</a:t>
            </a:r>
          </a:p>
          <a:p>
            <a:r>
              <a:rPr lang="en-US" sz="1200" kern="1200" dirty="0">
                <a:solidFill>
                  <a:schemeClr val="tx1"/>
                </a:solidFill>
                <a:effectLst/>
                <a:latin typeface="Arial" panose="020B0604020202020204" pitchFamily="34" charset="0"/>
                <a:ea typeface="+mn-ea"/>
                <a:cs typeface="Arial" panose="020B0604020202020204" pitchFamily="34" charset="0"/>
              </a:rPr>
              <a:t>The table has three columns and three rows. From left to right, the columns are labeled battery type, energy density (KWH\KG), energy density (KWH\L). Row 1. Lead acid, 0.11-0.14, 0.22-0.27. Row 2. Nickel metal hydride, 0.36, 1.44. Row 3. Lithium cobalt oxide, 0.70, 2.0. </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7179AAC6-676E-7845-9C93-8C327C91EE50}" type="slidenum">
              <a:rPr lang="en-US" smtClean="0"/>
              <a:t>34</a:t>
            </a:fld>
            <a:endParaRPr lang="en-US" dirty="0"/>
          </a:p>
        </p:txBody>
      </p:sp>
    </p:spTree>
    <p:extLst>
      <p:ext uri="{BB962C8B-B14F-4D97-AF65-F5344CB8AC3E}">
        <p14:creationId xmlns:p14="http://schemas.microsoft.com/office/powerpoint/2010/main" val="386023045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5923282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79AAC6-676E-7845-9C93-8C327C91EE50}" type="slidenum">
              <a:rPr lang="en-US" smtClean="0"/>
              <a:t>36</a:t>
            </a:fld>
            <a:endParaRPr lang="en-US" dirty="0"/>
          </a:p>
        </p:txBody>
      </p:sp>
    </p:spTree>
    <p:extLst>
      <p:ext uri="{BB962C8B-B14F-4D97-AF65-F5344CB8AC3E}">
        <p14:creationId xmlns:p14="http://schemas.microsoft.com/office/powerpoint/2010/main" val="231721288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79AAC6-676E-7845-9C93-8C327C91EE50}" type="slidenum">
              <a:rPr lang="en-US" smtClean="0"/>
              <a:t>37</a:t>
            </a:fld>
            <a:endParaRPr lang="en-US" dirty="0"/>
          </a:p>
        </p:txBody>
      </p:sp>
    </p:spTree>
    <p:extLst>
      <p:ext uri="{BB962C8B-B14F-4D97-AF65-F5344CB8AC3E}">
        <p14:creationId xmlns:p14="http://schemas.microsoft.com/office/powerpoint/2010/main" val="283135818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79AAC6-676E-7845-9C93-8C327C91EE50}" type="slidenum">
              <a:rPr lang="en-US" smtClean="0"/>
              <a:t>38</a:t>
            </a:fld>
            <a:endParaRPr lang="en-US" dirty="0"/>
          </a:p>
        </p:txBody>
      </p:sp>
    </p:spTree>
    <p:extLst>
      <p:ext uri="{BB962C8B-B14F-4D97-AF65-F5344CB8AC3E}">
        <p14:creationId xmlns:p14="http://schemas.microsoft.com/office/powerpoint/2010/main" val="220623681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79AAC6-676E-7845-9C93-8C327C91EE50}" type="slidenum">
              <a:rPr lang="en-US" smtClean="0"/>
              <a:t>39</a:t>
            </a:fld>
            <a:endParaRPr lang="en-US" dirty="0"/>
          </a:p>
        </p:txBody>
      </p:sp>
    </p:spTree>
    <p:extLst>
      <p:ext uri="{BB962C8B-B14F-4D97-AF65-F5344CB8AC3E}">
        <p14:creationId xmlns:p14="http://schemas.microsoft.com/office/powerpoint/2010/main" val="194882343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09581859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79AAC6-676E-7845-9C93-8C327C91EE50}" type="slidenum">
              <a:rPr lang="en-US" smtClean="0"/>
              <a:t>42</a:t>
            </a:fld>
            <a:endParaRPr lang="en-US" dirty="0"/>
          </a:p>
        </p:txBody>
      </p:sp>
    </p:spTree>
    <p:extLst>
      <p:ext uri="{BB962C8B-B14F-4D97-AF65-F5344CB8AC3E}">
        <p14:creationId xmlns:p14="http://schemas.microsoft.com/office/powerpoint/2010/main" val="171024792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79AAC6-676E-7845-9C93-8C327C91EE50}" type="slidenum">
              <a:rPr lang="en-US" smtClean="0"/>
              <a:t>43</a:t>
            </a:fld>
            <a:endParaRPr lang="en-US" dirty="0"/>
          </a:p>
        </p:txBody>
      </p:sp>
    </p:spTree>
    <p:extLst>
      <p:ext uri="{BB962C8B-B14F-4D97-AF65-F5344CB8AC3E}">
        <p14:creationId xmlns:p14="http://schemas.microsoft.com/office/powerpoint/2010/main" val="33370385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79AAC6-676E-7845-9C93-8C327C91EE50}" type="slidenum">
              <a:rPr lang="en-US" smtClean="0"/>
              <a:t>4</a:t>
            </a:fld>
            <a:endParaRPr lang="en-US" dirty="0"/>
          </a:p>
        </p:txBody>
      </p:sp>
    </p:spTree>
    <p:extLst>
      <p:ext uri="{BB962C8B-B14F-4D97-AF65-F5344CB8AC3E}">
        <p14:creationId xmlns:p14="http://schemas.microsoft.com/office/powerpoint/2010/main" val="327618480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anose="020B0604020202020204" pitchFamily="34" charset="0"/>
                <a:ea typeface="+mn-ea"/>
                <a:cs typeface="Arial" panose="020B0604020202020204" pitchFamily="34" charset="0"/>
              </a:rPr>
              <a:t>Radiator for motor or inverters, ac condenser, ac compressor, battery cooling plates, rear motor and inverter, A C evaporation for cabin, front motor and inverter, distribution valve, H V heater. </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7179AAC6-676E-7845-9C93-8C327C91EE50}" type="slidenum">
              <a:rPr lang="en-US" smtClean="0"/>
              <a:t>44</a:t>
            </a:fld>
            <a:endParaRPr lang="en-US" dirty="0"/>
          </a:p>
        </p:txBody>
      </p:sp>
    </p:spTree>
    <p:extLst>
      <p:ext uri="{BB962C8B-B14F-4D97-AF65-F5344CB8AC3E}">
        <p14:creationId xmlns:p14="http://schemas.microsoft.com/office/powerpoint/2010/main" val="53940658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05391105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1" i="0" u="sng" strike="noStrike" cap="none" dirty="0">
                <a:solidFill>
                  <a:schemeClr val="dk1"/>
                </a:solidFill>
                <a:latin typeface="+mn-lt"/>
                <a:ea typeface="Arial"/>
                <a:cs typeface="Arial"/>
                <a:sym typeface="Arial"/>
              </a:rPr>
              <a:t>TECH TIP: </a:t>
            </a:r>
            <a:r>
              <a:rPr lang="en-US" sz="1400" b="1" i="0" u="sng" strike="noStrike" baseline="0" dirty="0">
                <a:solidFill>
                  <a:srgbClr val="231F20"/>
                </a:solidFill>
                <a:latin typeface="+mn-lt"/>
              </a:rPr>
              <a:t>The Rule of Thumb Is 3</a:t>
            </a:r>
          </a:p>
          <a:p>
            <a:pPr marR="1000"/>
            <a:r>
              <a:rPr lang="en-US" sz="1200" b="0" i="0" u="none" strike="noStrike" baseline="0" dirty="0">
                <a:solidFill>
                  <a:srgbClr val="231F20"/>
                </a:solidFill>
                <a:latin typeface="Arial" panose="020B0604020202020204" pitchFamily="34" charset="0"/>
              </a:rPr>
              <a:t>To help estimate the range of an electric vehicle (EV), multiply the battery capacity in kilowatt-hours (kWh) by three to get a good idea as to the range of the vehicle. For example, a Tesla Model 3 has a battery capacity of </a:t>
            </a:r>
            <a:r>
              <a:rPr lang="en-US" sz="1200" b="0" i="0" u="none" strike="noStrike" baseline="0" dirty="0">
                <a:solidFill>
                  <a:srgbClr val="231F20"/>
                </a:solidFill>
                <a:latin typeface="Verdana" panose="020B0604030504040204" pitchFamily="34" charset="0"/>
              </a:rPr>
              <a:t>75 kWh </a:t>
            </a:r>
            <a:r>
              <a:rPr lang="en-US" sz="1200" b="0" i="0" u="none" strike="noStrike" baseline="0" dirty="0">
                <a:solidFill>
                  <a:srgbClr val="231F20"/>
                </a:solidFill>
                <a:latin typeface="Arial" panose="020B0604020202020204" pitchFamily="34" charset="0"/>
              </a:rPr>
              <a:t>and when multiplied by 3 equals 225 miles </a:t>
            </a:r>
            <a:r>
              <a:rPr lang="en-US" sz="1200" b="0" i="0" u="none" strike="noStrike" baseline="0" dirty="0">
                <a:solidFill>
                  <a:srgbClr val="231F20"/>
                </a:solidFill>
                <a:latin typeface="Trebuchet MS" panose="020B0603020202020204" pitchFamily="34" charset="0"/>
              </a:rPr>
              <a:t>(75 </a:t>
            </a:r>
            <a:r>
              <a:rPr lang="en-US" sz="1200" b="0" i="0" u="none" strike="noStrike" baseline="0" dirty="0">
                <a:solidFill>
                  <a:srgbClr val="231F20"/>
                </a:solidFill>
                <a:latin typeface="Tahoma" panose="020B0604030504040204" pitchFamily="34" charset="0"/>
              </a:rPr>
              <a:t>× </a:t>
            </a:r>
            <a:r>
              <a:rPr lang="en-US" sz="1200" b="0" i="0" u="none" strike="noStrike" baseline="0" dirty="0">
                <a:solidFill>
                  <a:srgbClr val="231F20"/>
                </a:solidFill>
                <a:latin typeface="Trebuchet MS" panose="020B0603020202020204" pitchFamily="34" charset="0"/>
              </a:rPr>
              <a:t>3 </a:t>
            </a:r>
            <a:r>
              <a:rPr lang="en-US" sz="1200" b="0" i="0" u="none" strike="noStrike" baseline="0" dirty="0">
                <a:solidFill>
                  <a:srgbClr val="231F20"/>
                </a:solidFill>
                <a:latin typeface="Tahoma" panose="020B0604030504040204" pitchFamily="34" charset="0"/>
              </a:rPr>
              <a:t>=  </a:t>
            </a:r>
            <a:r>
              <a:rPr lang="en-US" sz="1200" b="0" i="0" u="none" strike="noStrike" baseline="0" dirty="0">
                <a:solidFill>
                  <a:srgbClr val="231F20"/>
                </a:solidFill>
                <a:latin typeface="Trebuchet MS" panose="020B0603020202020204" pitchFamily="34" charset="0"/>
              </a:rPr>
              <a:t>)</a:t>
            </a:r>
            <a:r>
              <a:rPr lang="en-US" sz="1200" b="0" i="0" u="none" strike="noStrike" baseline="0" dirty="0">
                <a:solidFill>
                  <a:srgbClr val="231F20"/>
                </a:solidFill>
                <a:latin typeface="Arial" panose="020B0604020202020204" pitchFamily="34" charset="0"/>
              </a:rPr>
              <a:t>.</a:t>
            </a: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05584781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21401273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79AAC6-676E-7845-9C93-8C327C91EE50}" type="slidenum">
              <a:rPr lang="en-US" smtClean="0"/>
              <a:t>48</a:t>
            </a:fld>
            <a:endParaRPr lang="en-US" dirty="0"/>
          </a:p>
        </p:txBody>
      </p:sp>
    </p:spTree>
    <p:extLst>
      <p:ext uri="{BB962C8B-B14F-4D97-AF65-F5344CB8AC3E}">
        <p14:creationId xmlns:p14="http://schemas.microsoft.com/office/powerpoint/2010/main" val="92310847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79AAC6-676E-7845-9C93-8C327C91EE50}" type="slidenum">
              <a:rPr lang="en-US" smtClean="0"/>
              <a:t>49</a:t>
            </a:fld>
            <a:endParaRPr lang="en-US" dirty="0"/>
          </a:p>
        </p:txBody>
      </p:sp>
    </p:spTree>
    <p:extLst>
      <p:ext uri="{BB962C8B-B14F-4D97-AF65-F5344CB8AC3E}">
        <p14:creationId xmlns:p14="http://schemas.microsoft.com/office/powerpoint/2010/main" val="64118178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50</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79AAC6-676E-7845-9C93-8C327C91EE50}" type="slidenum">
              <a:rPr lang="en-US" smtClean="0"/>
              <a:t>51</a:t>
            </a:fld>
            <a:endParaRPr lang="en-US" dirty="0"/>
          </a:p>
        </p:txBody>
      </p:sp>
    </p:spTree>
    <p:extLst>
      <p:ext uri="{BB962C8B-B14F-4D97-AF65-F5344CB8AC3E}">
        <p14:creationId xmlns:p14="http://schemas.microsoft.com/office/powerpoint/2010/main" val="11233421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79AAC6-676E-7845-9C93-8C327C91EE50}" type="slidenum">
              <a:rPr lang="en-US" smtClean="0"/>
              <a:t>52</a:t>
            </a:fld>
            <a:endParaRPr lang="en-US" dirty="0"/>
          </a:p>
        </p:txBody>
      </p:sp>
    </p:spTree>
    <p:extLst>
      <p:ext uri="{BB962C8B-B14F-4D97-AF65-F5344CB8AC3E}">
        <p14:creationId xmlns:p14="http://schemas.microsoft.com/office/powerpoint/2010/main" val="283893137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79AAC6-676E-7845-9C93-8C327C91EE50}" type="slidenum">
              <a:rPr lang="en-US" smtClean="0"/>
              <a:t>53</a:t>
            </a:fld>
            <a:endParaRPr lang="en-US" dirty="0"/>
          </a:p>
        </p:txBody>
      </p:sp>
    </p:spTree>
    <p:extLst>
      <p:ext uri="{BB962C8B-B14F-4D97-AF65-F5344CB8AC3E}">
        <p14:creationId xmlns:p14="http://schemas.microsoft.com/office/powerpoint/2010/main" val="76454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79AAC6-676E-7845-9C93-8C327C91EE50}" type="slidenum">
              <a:rPr lang="en-US" smtClean="0"/>
              <a:t>5</a:t>
            </a:fld>
            <a:endParaRPr lang="en-US" dirty="0"/>
          </a:p>
        </p:txBody>
      </p:sp>
    </p:spTree>
    <p:extLst>
      <p:ext uri="{BB962C8B-B14F-4D97-AF65-F5344CB8AC3E}">
        <p14:creationId xmlns:p14="http://schemas.microsoft.com/office/powerpoint/2010/main" val="387760731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noProof="0" dirty="0">
                <a:solidFill>
                  <a:schemeClr val="tx1"/>
                </a:solidFill>
                <a:effectLst/>
                <a:latin typeface="Arial" panose="020B0604020202020204" pitchFamily="34" charset="0"/>
                <a:ea typeface="+mn-ea"/>
                <a:cs typeface="Arial" panose="020B0604020202020204" pitchFamily="34" charset="0"/>
              </a:rPr>
              <a:t>Long Description:</a:t>
            </a:r>
          </a:p>
          <a:p>
            <a:r>
              <a:rPr lang="en-US" sz="1200" kern="1200" dirty="0">
                <a:solidFill>
                  <a:schemeClr val="tx1"/>
                </a:solidFill>
                <a:effectLst/>
                <a:latin typeface="Arial" panose="020B0604020202020204" pitchFamily="34" charset="0"/>
                <a:ea typeface="+mn-ea"/>
                <a:cs typeface="Arial" panose="020B0604020202020204" pitchFamily="34" charset="0"/>
              </a:rPr>
              <a:t>The labels are as follows. Module 1, module 2, module 3, module 4, battery temperature sensor 1, battery temperature sensor 2, battery temperature sensor 3, battery temperature sensor 4. </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7179AAC6-676E-7845-9C93-8C327C91EE50}" type="slidenum">
              <a:rPr lang="en-US" smtClean="0"/>
              <a:t>54</a:t>
            </a:fld>
            <a:endParaRPr lang="en-US" dirty="0"/>
          </a:p>
        </p:txBody>
      </p:sp>
    </p:spTree>
    <p:extLst>
      <p:ext uri="{BB962C8B-B14F-4D97-AF65-F5344CB8AC3E}">
        <p14:creationId xmlns:p14="http://schemas.microsoft.com/office/powerpoint/2010/main" val="121480327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79AAC6-676E-7845-9C93-8C327C91EE50}" type="slidenum">
              <a:rPr lang="en-US" smtClean="0"/>
              <a:t>55</a:t>
            </a:fld>
            <a:endParaRPr lang="en-US" dirty="0"/>
          </a:p>
        </p:txBody>
      </p:sp>
    </p:spTree>
    <p:extLst>
      <p:ext uri="{BB962C8B-B14F-4D97-AF65-F5344CB8AC3E}">
        <p14:creationId xmlns:p14="http://schemas.microsoft.com/office/powerpoint/2010/main" val="176937539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56</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79AAC6-676E-7845-9C93-8C327C91EE50}" type="slidenum">
              <a:rPr lang="en-US" smtClean="0"/>
              <a:t>57</a:t>
            </a:fld>
            <a:endParaRPr lang="en-US" dirty="0"/>
          </a:p>
        </p:txBody>
      </p:sp>
    </p:spTree>
    <p:extLst>
      <p:ext uri="{BB962C8B-B14F-4D97-AF65-F5344CB8AC3E}">
        <p14:creationId xmlns:p14="http://schemas.microsoft.com/office/powerpoint/2010/main" val="186125130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79AAC6-676E-7845-9C93-8C327C91EE50}" type="slidenum">
              <a:rPr lang="en-US" smtClean="0"/>
              <a:t>58</a:t>
            </a:fld>
            <a:endParaRPr lang="en-US" dirty="0"/>
          </a:p>
        </p:txBody>
      </p:sp>
    </p:spTree>
    <p:extLst>
      <p:ext uri="{BB962C8B-B14F-4D97-AF65-F5344CB8AC3E}">
        <p14:creationId xmlns:p14="http://schemas.microsoft.com/office/powerpoint/2010/main" val="322837065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79AAC6-676E-7845-9C93-8C327C91EE50}" type="slidenum">
              <a:rPr lang="en-US" smtClean="0"/>
              <a:t>59</a:t>
            </a:fld>
            <a:endParaRPr lang="en-US" dirty="0"/>
          </a:p>
        </p:txBody>
      </p:sp>
    </p:spTree>
    <p:extLst>
      <p:ext uri="{BB962C8B-B14F-4D97-AF65-F5344CB8AC3E}">
        <p14:creationId xmlns:p14="http://schemas.microsoft.com/office/powerpoint/2010/main" val="162707709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79AAC6-676E-7845-9C93-8C327C91EE50}" type="slidenum">
              <a:rPr lang="en-US" smtClean="0"/>
              <a:t>60</a:t>
            </a:fld>
            <a:endParaRPr lang="en-US" dirty="0"/>
          </a:p>
        </p:txBody>
      </p:sp>
    </p:spTree>
    <p:extLst>
      <p:ext uri="{BB962C8B-B14F-4D97-AF65-F5344CB8AC3E}">
        <p14:creationId xmlns:p14="http://schemas.microsoft.com/office/powerpoint/2010/main" val="186051135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79AAC6-676E-7845-9C93-8C327C91EE50}" type="slidenum">
              <a:rPr lang="en-US" smtClean="0"/>
              <a:t>61</a:t>
            </a:fld>
            <a:endParaRPr lang="en-US" dirty="0"/>
          </a:p>
        </p:txBody>
      </p:sp>
    </p:spTree>
    <p:extLst>
      <p:ext uri="{BB962C8B-B14F-4D97-AF65-F5344CB8AC3E}">
        <p14:creationId xmlns:p14="http://schemas.microsoft.com/office/powerpoint/2010/main" val="238587334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63</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noProof="0" dirty="0">
                <a:solidFill>
                  <a:schemeClr val="tx1"/>
                </a:solidFill>
                <a:effectLst/>
                <a:latin typeface="Arial" panose="020B0604020202020204" pitchFamily="34" charset="0"/>
                <a:ea typeface="+mn-ea"/>
                <a:cs typeface="Arial" panose="020B0604020202020204" pitchFamily="34" charset="0"/>
              </a:rPr>
              <a:t>Long Description:</a:t>
            </a:r>
          </a:p>
          <a:p>
            <a:r>
              <a:rPr lang="en-US" sz="1200" kern="1200" dirty="0">
                <a:solidFill>
                  <a:schemeClr val="tx1"/>
                </a:solidFill>
                <a:effectLst/>
                <a:latin typeface="Arial" panose="020B0604020202020204" pitchFamily="34" charset="0"/>
                <a:ea typeface="+mn-ea"/>
                <a:cs typeface="Arial" panose="020B0604020202020204" pitchFamily="34" charset="0"/>
              </a:rPr>
              <a:t>Following are the data from the tool. Plus B (V), 14.32. State of charge (All battery) (Percentage), 60.8. Power resource V B (V), 310.0. Power resource I B (A), 1.08. Cooling fan 0(percentage), 33.5. Cooling fan relay, on. S O C after I G- ON (percentage), 62.5. </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7179AAC6-676E-7845-9C93-8C327C91EE50}" type="slidenum">
              <a:rPr lang="en-US" smtClean="0"/>
              <a:t>64</a:t>
            </a:fld>
            <a:endParaRPr lang="en-US" dirty="0"/>
          </a:p>
        </p:txBody>
      </p:sp>
    </p:spTree>
    <p:extLst>
      <p:ext uri="{BB962C8B-B14F-4D97-AF65-F5344CB8AC3E}">
        <p14:creationId xmlns:p14="http://schemas.microsoft.com/office/powerpoint/2010/main" val="33071696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79AAC6-676E-7845-9C93-8C327C91EE50}" type="slidenum">
              <a:rPr lang="en-US" smtClean="0"/>
              <a:t>6</a:t>
            </a:fld>
            <a:endParaRPr lang="en-US" dirty="0"/>
          </a:p>
        </p:txBody>
      </p:sp>
    </p:spTree>
    <p:extLst>
      <p:ext uri="{BB962C8B-B14F-4D97-AF65-F5344CB8AC3E}">
        <p14:creationId xmlns:p14="http://schemas.microsoft.com/office/powerpoint/2010/main" val="415272154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latin typeface="+mn-lt"/>
              </a:rPr>
              <a:t>Tech Tip: </a:t>
            </a:r>
            <a:r>
              <a:rPr lang="en-US" sz="1400" b="1" i="0" u="sng" strike="noStrike" baseline="0" dirty="0">
                <a:solidFill>
                  <a:srgbClr val="231F20"/>
                </a:solidFill>
                <a:latin typeface="+mn-lt"/>
              </a:rPr>
              <a:t>Check State-of-charge First</a:t>
            </a:r>
          </a:p>
          <a:p>
            <a:pPr marR="52270"/>
            <a:r>
              <a:rPr lang="en-US" sz="1200" b="0" i="0" u="none" strike="noStrike" baseline="0" dirty="0">
                <a:solidFill>
                  <a:srgbClr val="231F20"/>
                </a:solidFill>
                <a:latin typeface="Arial" panose="020B0604020202020204" pitchFamily="34" charset="0"/>
              </a:rPr>
              <a:t>If a hybrid vehicle owner complains of a lack of power on acceleration, check the state-of-charge (SOC) first. There may be nothing wrong with the traction motor or its controller. It may be simply that the HV battery pack is not within a normal state-of-charge, usually due to a fault</a:t>
            </a:r>
          </a:p>
          <a:p>
            <a:pPr marR="52270"/>
            <a:r>
              <a:rPr lang="en-US" sz="1200" b="0" i="0" u="none" strike="noStrike" baseline="0" dirty="0">
                <a:solidFill>
                  <a:srgbClr val="231F20"/>
                </a:solidFill>
                <a:latin typeface="Arial" panose="020B0604020202020204" pitchFamily="34" charset="0"/>
              </a:rPr>
              <a:t>with the battery pack or related electrical connections.</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00699490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79AAC6-676E-7845-9C93-8C327C91EE50}" type="slidenum">
              <a:rPr lang="en-US" smtClean="0"/>
              <a:t>67</a:t>
            </a:fld>
            <a:endParaRPr lang="en-US" dirty="0"/>
          </a:p>
        </p:txBody>
      </p:sp>
    </p:spTree>
    <p:extLst>
      <p:ext uri="{BB962C8B-B14F-4D97-AF65-F5344CB8AC3E}">
        <p14:creationId xmlns:p14="http://schemas.microsoft.com/office/powerpoint/2010/main" val="393545469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79AAC6-676E-7845-9C93-8C327C91EE50}" type="slidenum">
              <a:rPr lang="en-US" smtClean="0"/>
              <a:t>68</a:t>
            </a:fld>
            <a:endParaRPr lang="en-US" dirty="0"/>
          </a:p>
        </p:txBody>
      </p:sp>
    </p:spTree>
    <p:extLst>
      <p:ext uri="{BB962C8B-B14F-4D97-AF65-F5344CB8AC3E}">
        <p14:creationId xmlns:p14="http://schemas.microsoft.com/office/powerpoint/2010/main" val="383701546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69</a:t>
            </a:fld>
            <a:endParaRPr lang="en-US" dirty="0"/>
          </a:p>
        </p:txBody>
      </p:sp>
    </p:spTree>
    <p:extLst>
      <p:ext uri="{BB962C8B-B14F-4D97-AF65-F5344CB8AC3E}">
        <p14:creationId xmlns:p14="http://schemas.microsoft.com/office/powerpoint/2010/main" val="82936074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82</a:t>
            </a:fld>
            <a:endParaRPr lang="en-US" dirty="0"/>
          </a:p>
        </p:txBody>
      </p:sp>
    </p:spTree>
    <p:extLst>
      <p:ext uri="{BB962C8B-B14F-4D97-AF65-F5344CB8AC3E}">
        <p14:creationId xmlns:p14="http://schemas.microsoft.com/office/powerpoint/2010/main" val="234550846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889360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79AAC6-676E-7845-9C93-8C327C91EE50}" type="slidenum">
              <a:rPr lang="en-US" smtClean="0"/>
              <a:t>7</a:t>
            </a:fld>
            <a:endParaRPr lang="en-US" dirty="0"/>
          </a:p>
        </p:txBody>
      </p:sp>
    </p:spTree>
    <p:extLst>
      <p:ext uri="{BB962C8B-B14F-4D97-AF65-F5344CB8AC3E}">
        <p14:creationId xmlns:p14="http://schemas.microsoft.com/office/powerpoint/2010/main" val="1769312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7179AAC6-676E-7845-9C93-8C327C91EE50}" type="slidenum">
              <a:rPr lang="en-US" smtClean="0"/>
              <a:t>8</a:t>
            </a:fld>
            <a:endParaRPr lang="en-US" dirty="0"/>
          </a:p>
        </p:txBody>
      </p:sp>
    </p:spTree>
    <p:extLst>
      <p:ext uri="{BB962C8B-B14F-4D97-AF65-F5344CB8AC3E}">
        <p14:creationId xmlns:p14="http://schemas.microsoft.com/office/powerpoint/2010/main" val="15167389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9</a:t>
            </a:fld>
            <a:endParaRPr lang="en-US" dirty="0"/>
          </a:p>
        </p:txBody>
      </p:sp>
    </p:spTree>
    <p:extLst>
      <p:ext uri="{BB962C8B-B14F-4D97-AF65-F5344CB8AC3E}">
        <p14:creationId xmlns:p14="http://schemas.microsoft.com/office/powerpoint/2010/main" val="12080640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p:nvPr>
        </p:nvSpPr>
        <p:spPr>
          <a:xfrm>
            <a:off x="457200" y="215371"/>
            <a:ext cx="8229600" cy="646331"/>
          </a:xfrm>
          <a:prstGeom prst="rect">
            <a:avLst/>
          </a:prstGeom>
          <a:noFill/>
          <a:ln>
            <a:noFill/>
          </a:ln>
        </p:spPr>
        <p:txBody>
          <a:bodyPr lIns="0" tIns="45720" rIns="0" bIns="45720"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Content Placeholder"/>
          <p:cNvSpPr txBox="1">
            <a:spLocks noGrp="1"/>
          </p:cNvSpPr>
          <p:nvPr>
            <p:ph type="body" idx="1"/>
          </p:nvPr>
        </p:nvSpPr>
        <p:spPr>
          <a:xfrm>
            <a:off x="457200" y="816429"/>
            <a:ext cx="8229600" cy="400110"/>
          </a:xfrm>
          <a:prstGeom prst="rect">
            <a:avLst/>
          </a:prstGeom>
          <a:noFill/>
          <a:ln>
            <a:noFill/>
          </a:ln>
        </p:spPr>
        <p:txBody>
          <a:bodyPr lIns="0" tIns="45720" rIns="0" bIns="45720"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4" name="Content Placeholder 3">
            <a:extLst>
              <a:ext uri="{FF2B5EF4-FFF2-40B4-BE49-F238E27FC236}">
                <a16:creationId xmlns:a16="http://schemas.microsoft.com/office/drawing/2014/main" id="{6EE677B9-EC76-47FA-B8D6-49D033518C61}"/>
              </a:ext>
            </a:extLst>
          </p:cNvPr>
          <p:cNvSpPr>
            <a:spLocks noGrp="1"/>
          </p:cNvSpPr>
          <p:nvPr>
            <p:ph sz="quarter" idx="13" hasCustomPrompt="1"/>
          </p:nvPr>
        </p:nvSpPr>
        <p:spPr>
          <a:xfrm>
            <a:off x="457200" y="1600200"/>
            <a:ext cx="4397375" cy="4525963"/>
          </a:xfrm>
        </p:spPr>
        <p:txBody>
          <a:bodyPr/>
          <a:lstStyle>
            <a:lvl1pPr marL="101600" indent="0">
              <a:buNone/>
              <a:defRPr/>
            </a:lvl1pPr>
          </a:lstStyle>
          <a:p>
            <a:pPr lvl="0"/>
            <a:r>
              <a:rPr lang="en-US" dirty="0"/>
              <a:t>Image of front cover</a:t>
            </a:r>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1600200"/>
            <a:ext cx="3657600" cy="1492250"/>
          </a:xfrm>
        </p:spPr>
        <p:txBody>
          <a:bodyPr anchor="b"/>
          <a:lstStyle>
            <a:lvl1pPr marL="101600" indent="0">
              <a:buNone/>
              <a:defRPr sz="3000"/>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029200" y="3252788"/>
            <a:ext cx="3657600" cy="2873375"/>
          </a:xfrm>
        </p:spPr>
        <p:txBody>
          <a:bodyPr/>
          <a:lstStyle>
            <a:lvl1pPr marL="101600" indent="0">
              <a:buNone/>
              <a:defRPr sz="2200"/>
            </a:lvl1pPr>
          </a:lstStyle>
          <a:p>
            <a:pPr lvl="0"/>
            <a:r>
              <a:rPr lang="en-US" dirty="0"/>
              <a:t>Chapter name</a:t>
            </a:r>
          </a:p>
        </p:txBody>
      </p:sp>
    </p:spTree>
    <p:extLst>
      <p:ext uri="{BB962C8B-B14F-4D97-AF65-F5344CB8AC3E}">
        <p14:creationId xmlns:p14="http://schemas.microsoft.com/office/powerpoint/2010/main" val="839355990"/>
      </p:ext>
    </p:extLst>
  </p:cSld>
  <p:clrMapOvr>
    <a:masterClrMapping/>
  </p:clrMapOvr>
  <p:extLst>
    <p:ext uri="{DCECCB84-F9BA-43D5-87BE-67443E8EF086}">
      <p15:sldGuideLst xmlns:p15="http://schemas.microsoft.com/office/powerpoint/2012/main">
        <p15:guide id="1" orient="horz" pos="4176" userDrawn="1">
          <p15:clr>
            <a:srgbClr val="FBAE40"/>
          </p15:clr>
        </p15:guide>
        <p15:guide id="2" pos="288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Shape 24"/>
        <p:cNvGrpSpPr/>
        <p:nvPr/>
      </p:nvGrpSpPr>
      <p:grpSpPr>
        <a:xfrm>
          <a:off x="0" y="0"/>
          <a:ext cx="0" cy="0"/>
          <a:chOff x="0" y="0"/>
          <a:chExt cx="0" cy="0"/>
        </a:xfrm>
      </p:grpSpPr>
      <p:sp>
        <p:nvSpPr>
          <p:cNvPr id="25" name="Title Placeholder"/>
          <p:cNvSpPr txBox="1">
            <a:spLocks noGrp="1"/>
          </p:cNvSpPr>
          <p:nvPr>
            <p:ph type="title"/>
          </p:nvPr>
        </p:nvSpPr>
        <p:spPr>
          <a:xfrm>
            <a:off x="457200" y="215371"/>
            <a:ext cx="8229600" cy="646331"/>
          </a:xfrm>
          <a:prstGeom prst="rect">
            <a:avLst/>
          </a:prstGeom>
          <a:noFill/>
          <a:ln>
            <a:noFill/>
          </a:ln>
        </p:spPr>
        <p:txBody>
          <a:bodyPr lIns="0" tIns="45720" rIns="0" bIns="45720"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00F45AE3-EB76-41DE-97B2-CFE79B73D3C6}"/>
              </a:ext>
            </a:extLst>
          </p:cNvPr>
          <p:cNvSpPr>
            <a:spLocks noGrp="1"/>
          </p:cNvSpPr>
          <p:nvPr>
            <p:ph sz="quarter" idx="13"/>
          </p:nvPr>
        </p:nvSpPr>
        <p:spPr>
          <a:xfrm>
            <a:off x="457200" y="1441450"/>
            <a:ext cx="8232775" cy="1631216"/>
          </a:xfrm>
        </p:spPr>
        <p:txBody>
          <a:bodyPr lIns="0" tIns="45720" rIns="0" bIns="45720" anchor="t" anchorCtr="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Logo" descr="Pearson Logo"/>
          <p:cNvPicPr preferRelativeResize="0"/>
          <p:nvPr userDrawn="1"/>
        </p:nvPicPr>
        <p:blipFill rotWithShape="1">
          <a:blip r:embed="rId2">
            <a:alphaModFix/>
          </a:blip>
          <a:srcRect/>
          <a:stretch/>
        </p:blipFill>
        <p:spPr>
          <a:xfrm>
            <a:off x="443972" y="6430074"/>
            <a:ext cx="917999" cy="279914"/>
          </a:xfrm>
          <a:prstGeom prst="rect">
            <a:avLst/>
          </a:prstGeom>
          <a:noFill/>
          <a:ln>
            <a:noFill/>
          </a:ln>
        </p:spPr>
      </p:pic>
      <p:sp>
        <p:nvSpPr>
          <p:cNvPr id="7" name="Copyright"/>
          <p:cNvSpPr txBox="1"/>
          <p:nvPr userDrawn="1"/>
        </p:nvSpPr>
        <p:spPr>
          <a:xfrm>
            <a:off x="1600200" y="6429709"/>
            <a:ext cx="7162799" cy="200054"/>
          </a:xfrm>
          <a:prstGeom prst="rect">
            <a:avLst/>
          </a:prstGeom>
          <a:noFill/>
          <a:ln>
            <a:noFill/>
          </a:ln>
        </p:spPr>
        <p:txBody>
          <a:bodyPr lIns="91425" tIns="45700" rIns="91425" bIns="45700" anchor="ctr" anchorCtr="0">
            <a:no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altLang="en-US" sz="1200" b="0" dirty="0">
                <a:latin typeface="Verdana"/>
                <a:ea typeface="Verdana" panose="020B0604030504040204" pitchFamily="34" charset="0"/>
                <a:cs typeface="Verdana" panose="020B0604030504040204" pitchFamily="34" charset="0"/>
              </a:rPr>
              <a:t>Copyright © 2023 Pearson Education, Inc. All Rights Reserved</a:t>
            </a:r>
          </a:p>
        </p:txBody>
      </p:sp>
    </p:spTree>
    <p:extLst>
      <p:ext uri="{BB962C8B-B14F-4D97-AF65-F5344CB8AC3E}">
        <p14:creationId xmlns:p14="http://schemas.microsoft.com/office/powerpoint/2010/main" val="19076311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2_Figure + Caption">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14F033AD-BE5C-406D-991C-6AC56003E70C}"/>
              </a:ext>
            </a:extLst>
          </p:cNvPr>
          <p:cNvSpPr>
            <a:spLocks noGrp="1"/>
          </p:cNvSpPr>
          <p:nvPr>
            <p:ph type="title" hasCustomPrompt="1"/>
          </p:nvPr>
        </p:nvSpPr>
        <p:spPr>
          <a:xfrm>
            <a:off x="457200" y="666319"/>
            <a:ext cx="8229600" cy="646331"/>
          </a:xfrm>
        </p:spPr>
        <p:txBody>
          <a:bodyPr lIns="0" tIns="45720" rIns="0" bIns="45720">
            <a:spAutoFit/>
          </a:bodyPr>
          <a:lstStyle>
            <a:lvl1pPr>
              <a:defRPr sz="3600">
                <a:latin typeface="+mj-lt"/>
              </a:defRPr>
            </a:lvl1pPr>
          </a:lstStyle>
          <a:p>
            <a:r>
              <a:rPr lang="en-US" dirty="0"/>
              <a:t>Click to add figure number and title</a:t>
            </a:r>
          </a:p>
        </p:txBody>
      </p:sp>
      <p:sp>
        <p:nvSpPr>
          <p:cNvPr id="7" name="Content Placeholder 6">
            <a:extLst>
              <a:ext uri="{FF2B5EF4-FFF2-40B4-BE49-F238E27FC236}">
                <a16:creationId xmlns:a16="http://schemas.microsoft.com/office/drawing/2014/main" id="{9E6B7D3D-89C9-4133-8D8A-D779EB3D311D}"/>
              </a:ext>
            </a:extLst>
          </p:cNvPr>
          <p:cNvSpPr>
            <a:spLocks noGrp="1"/>
          </p:cNvSpPr>
          <p:nvPr>
            <p:ph sz="quarter" idx="13" hasCustomPrompt="1"/>
          </p:nvPr>
        </p:nvSpPr>
        <p:spPr>
          <a:xfrm>
            <a:off x="457200" y="1481138"/>
            <a:ext cx="4484688" cy="3754437"/>
          </a:xfrm>
        </p:spPr>
        <p:txBody>
          <a:bodyPr/>
          <a:lstStyle>
            <a:lvl1pPr>
              <a:defRPr/>
            </a:lvl1pPr>
          </a:lstStyle>
          <a:p>
            <a:pPr lvl="0"/>
            <a:r>
              <a:rPr lang="en-US" dirty="0"/>
              <a:t>Figure</a:t>
            </a:r>
          </a:p>
        </p:txBody>
      </p:sp>
      <p:sp>
        <p:nvSpPr>
          <p:cNvPr id="12" name="Content Placeholder 11">
            <a:extLst>
              <a:ext uri="{FF2B5EF4-FFF2-40B4-BE49-F238E27FC236}">
                <a16:creationId xmlns:a16="http://schemas.microsoft.com/office/drawing/2014/main" id="{5CAF3FDC-1BE7-4A19-A3D7-02B55407B90B}"/>
              </a:ext>
            </a:extLst>
          </p:cNvPr>
          <p:cNvSpPr>
            <a:spLocks noGrp="1"/>
          </p:cNvSpPr>
          <p:nvPr>
            <p:ph sz="quarter" idx="15" hasCustomPrompt="1"/>
          </p:nvPr>
        </p:nvSpPr>
        <p:spPr>
          <a:xfrm>
            <a:off x="5048250" y="1481138"/>
            <a:ext cx="3638550" cy="338554"/>
          </a:xfrm>
        </p:spPr>
        <p:txBody>
          <a:bodyPr lIns="0" tIns="45720" rIns="0" bIns="45720">
            <a:spAutoFit/>
          </a:bodyPr>
          <a:lstStyle/>
          <a:p>
            <a:pPr lvl="0"/>
            <a:r>
              <a:rPr lang="en-US" dirty="0"/>
              <a:t>Click to add text</a:t>
            </a:r>
          </a:p>
        </p:txBody>
      </p:sp>
      <p:sp>
        <p:nvSpPr>
          <p:cNvPr id="8" name="Content Placeholder 7">
            <a:extLst>
              <a:ext uri="{FF2B5EF4-FFF2-40B4-BE49-F238E27FC236}">
                <a16:creationId xmlns:a16="http://schemas.microsoft.com/office/drawing/2014/main" id="{BF40E849-7663-4A75-9BC8-012C23AC44DF}"/>
              </a:ext>
            </a:extLst>
          </p:cNvPr>
          <p:cNvSpPr>
            <a:spLocks noGrp="1"/>
          </p:cNvSpPr>
          <p:nvPr>
            <p:ph sz="quarter" idx="14" hasCustomPrompt="1"/>
          </p:nvPr>
        </p:nvSpPr>
        <p:spPr>
          <a:xfrm>
            <a:off x="457200" y="5343525"/>
            <a:ext cx="8229600" cy="338554"/>
          </a:xfrm>
        </p:spPr>
        <p:txBody>
          <a:bodyPr lIns="0" tIns="45720" rIns="0" bIns="45720">
            <a:spAutoFit/>
          </a:bodyPr>
          <a:lstStyle>
            <a:lvl1pPr>
              <a:defRPr/>
            </a:lvl1pPr>
          </a:lstStyle>
          <a:p>
            <a:pPr lvl="0"/>
            <a:r>
              <a:rPr lang="en-US" dirty="0"/>
              <a:t>Caption</a:t>
            </a:r>
          </a:p>
        </p:txBody>
      </p:sp>
      <p:pic>
        <p:nvPicPr>
          <p:cNvPr id="9" name="Logo" descr="Pearson Logo"/>
          <p:cNvPicPr preferRelativeResize="0"/>
          <p:nvPr userDrawn="1"/>
        </p:nvPicPr>
        <p:blipFill rotWithShape="1">
          <a:blip r:embed="rId2">
            <a:alphaModFix/>
          </a:blip>
          <a:srcRect/>
          <a:stretch/>
        </p:blipFill>
        <p:spPr>
          <a:xfrm>
            <a:off x="443972" y="6430074"/>
            <a:ext cx="917999" cy="279914"/>
          </a:xfrm>
          <a:prstGeom prst="rect">
            <a:avLst/>
          </a:prstGeom>
          <a:noFill/>
          <a:ln>
            <a:noFill/>
          </a:ln>
        </p:spPr>
      </p:pic>
      <p:sp>
        <p:nvSpPr>
          <p:cNvPr id="10" name="Copyright"/>
          <p:cNvSpPr txBox="1"/>
          <p:nvPr userDrawn="1"/>
        </p:nvSpPr>
        <p:spPr>
          <a:xfrm>
            <a:off x="1600200" y="6429709"/>
            <a:ext cx="7162799" cy="200054"/>
          </a:xfrm>
          <a:prstGeom prst="rect">
            <a:avLst/>
          </a:prstGeom>
          <a:noFill/>
          <a:ln>
            <a:noFill/>
          </a:ln>
        </p:spPr>
        <p:txBody>
          <a:bodyPr lIns="91425" tIns="45700" rIns="91425" bIns="45700" anchor="ctr" anchorCtr="0">
            <a:no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altLang="en-US" sz="1200" b="0" dirty="0">
                <a:latin typeface="Verdana"/>
                <a:ea typeface="Verdana" panose="020B0604030504040204" pitchFamily="34" charset="0"/>
                <a:cs typeface="Verdana" panose="020B0604030504040204" pitchFamily="34" charset="0"/>
              </a:rPr>
              <a:t>Copyright © 2023 Pearson Education, Inc. All Rights Reserved</a:t>
            </a:r>
          </a:p>
        </p:txBody>
      </p:sp>
    </p:spTree>
    <p:extLst>
      <p:ext uri="{BB962C8B-B14F-4D97-AF65-F5344CB8AC3E}">
        <p14:creationId xmlns:p14="http://schemas.microsoft.com/office/powerpoint/2010/main" val="5995747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p:nvPr>
        </p:nvSpPr>
        <p:spPr>
          <a:xfrm>
            <a:off x="457200" y="215371"/>
            <a:ext cx="8229600" cy="646331"/>
          </a:xfrm>
          <a:prstGeom prst="rect">
            <a:avLst/>
          </a:prstGeom>
          <a:noFill/>
          <a:ln>
            <a:noFill/>
          </a:ln>
        </p:spPr>
        <p:txBody>
          <a:bodyPr lIns="0" tIns="45720" rIns="0" bIns="45720"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Content Placeholder"/>
          <p:cNvSpPr txBox="1">
            <a:spLocks noGrp="1"/>
          </p:cNvSpPr>
          <p:nvPr>
            <p:ph type="body" idx="1"/>
          </p:nvPr>
        </p:nvSpPr>
        <p:spPr>
          <a:xfrm>
            <a:off x="457200" y="816429"/>
            <a:ext cx="8229600" cy="400110"/>
          </a:xfrm>
          <a:prstGeom prst="rect">
            <a:avLst/>
          </a:prstGeom>
          <a:noFill/>
          <a:ln>
            <a:noFill/>
          </a:ln>
        </p:spPr>
        <p:txBody>
          <a:bodyPr lIns="0" tIns="45720" rIns="0" bIns="45720"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4" name="Content Placeholder 3">
            <a:extLst>
              <a:ext uri="{FF2B5EF4-FFF2-40B4-BE49-F238E27FC236}">
                <a16:creationId xmlns:a16="http://schemas.microsoft.com/office/drawing/2014/main" id="{6EE677B9-EC76-47FA-B8D6-49D033518C61}"/>
              </a:ext>
            </a:extLst>
          </p:cNvPr>
          <p:cNvSpPr>
            <a:spLocks noGrp="1"/>
          </p:cNvSpPr>
          <p:nvPr>
            <p:ph sz="quarter" idx="13" hasCustomPrompt="1"/>
          </p:nvPr>
        </p:nvSpPr>
        <p:spPr>
          <a:xfrm>
            <a:off x="457200" y="1600200"/>
            <a:ext cx="4397375" cy="4525963"/>
          </a:xfrm>
        </p:spPr>
        <p:txBody>
          <a:bodyPr/>
          <a:lstStyle>
            <a:lvl1pPr marL="101600" indent="0">
              <a:buNone/>
              <a:defRPr/>
            </a:lvl1pPr>
          </a:lstStyle>
          <a:p>
            <a:pPr lvl="0"/>
            <a:r>
              <a:rPr lang="en-US" dirty="0"/>
              <a:t>Image of front cover</a:t>
            </a:r>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1600200"/>
            <a:ext cx="3657600" cy="1492250"/>
          </a:xfrm>
        </p:spPr>
        <p:txBody>
          <a:bodyPr anchor="b"/>
          <a:lstStyle>
            <a:lvl1pPr marL="101600" indent="0">
              <a:buNone/>
              <a:defRPr sz="3000"/>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029200" y="3252788"/>
            <a:ext cx="3657600" cy="2873375"/>
          </a:xfrm>
        </p:spPr>
        <p:txBody>
          <a:bodyPr/>
          <a:lstStyle>
            <a:lvl1pPr marL="101600" indent="0">
              <a:buNone/>
              <a:defRPr sz="2200"/>
            </a:lvl1pPr>
          </a:lstStyle>
          <a:p>
            <a:pPr lvl="0"/>
            <a:r>
              <a:rPr lang="en-US" dirty="0"/>
              <a:t>Chapter name</a:t>
            </a:r>
          </a:p>
        </p:txBody>
      </p:sp>
      <p:sp>
        <p:nvSpPr>
          <p:cNvPr id="2" name="Rectangle 1"/>
          <p:cNvSpPr/>
          <p:nvPr userDrawn="1"/>
        </p:nvSpPr>
        <p:spPr>
          <a:xfrm>
            <a:off x="3810000" y="6400801"/>
            <a:ext cx="5029200" cy="380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ln>
                <a:noFill/>
              </a:ln>
            </a:endParaRPr>
          </a:p>
        </p:txBody>
      </p:sp>
    </p:spTree>
    <p:extLst>
      <p:ext uri="{BB962C8B-B14F-4D97-AF65-F5344CB8AC3E}">
        <p14:creationId xmlns:p14="http://schemas.microsoft.com/office/powerpoint/2010/main" val="1369196407"/>
      </p:ext>
    </p:extLst>
  </p:cSld>
  <p:clrMapOvr>
    <a:masterClrMapping/>
  </p:clrMapOvr>
  <p:extLst>
    <p:ext uri="{DCECCB84-F9BA-43D5-87BE-67443E8EF086}">
      <p15:sldGuideLst xmlns:p15="http://schemas.microsoft.com/office/powerpoint/2012/main">
        <p15:guide id="1" orient="horz" pos="4176">
          <p15:clr>
            <a:srgbClr val="FBAE40"/>
          </p15:clr>
        </p15:guide>
        <p15:guide id="2" pos="288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cSld name="98_Learning Objectives">
    <p:spTree>
      <p:nvGrpSpPr>
        <p:cNvPr id="1" name="Shape 47"/>
        <p:cNvGrpSpPr/>
        <p:nvPr/>
      </p:nvGrpSpPr>
      <p:grpSpPr>
        <a:xfrm>
          <a:off x="0" y="0"/>
          <a:ext cx="0" cy="0"/>
          <a:chOff x="0" y="0"/>
          <a:chExt cx="0" cy="0"/>
        </a:xfrm>
      </p:grpSpPr>
      <p:sp>
        <p:nvSpPr>
          <p:cNvPr id="48" name="Shape 48"/>
          <p:cNvSpPr txBox="1">
            <a:spLocks noGrp="1"/>
          </p:cNvSpPr>
          <p:nvPr>
            <p:ph type="title"/>
          </p:nvPr>
        </p:nvSpPr>
        <p:spPr>
          <a:xfrm>
            <a:off x="457200" y="604794"/>
            <a:ext cx="8229600" cy="707856"/>
          </a:xfrm>
          <a:prstGeom prst="rect">
            <a:avLst/>
          </a:prstGeom>
          <a:noFill/>
          <a:ln>
            <a:noFill/>
          </a:ln>
        </p:spPr>
        <p:txBody>
          <a:bodyPr lIns="91425" tIns="91425" rIns="91425" bIns="91425" anchor="b" anchorCtr="0">
            <a:spAutoFit/>
          </a:bodyPr>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9" name="Shape 49"/>
          <p:cNvSpPr txBox="1">
            <a:spLocks noGrp="1"/>
          </p:cNvSpPr>
          <p:nvPr>
            <p:ph type="body" idx="1"/>
          </p:nvPr>
        </p:nvSpPr>
        <p:spPr>
          <a:xfrm>
            <a:off x="457200" y="1600200"/>
            <a:ext cx="8229600" cy="430857"/>
          </a:xfrm>
          <a:prstGeom prst="rect">
            <a:avLst/>
          </a:prstGeom>
          <a:noFill/>
          <a:ln>
            <a:noFill/>
          </a:ln>
        </p:spPr>
        <p:txBody>
          <a:bodyPr lIns="91425" tIns="91425" rIns="91425" bIns="91425" anchor="t" anchorCtr="0"/>
          <a:lstStyle>
            <a:lvl1pPr marL="118871" marR="0" lvl="0" indent="-93471" algn="l" rtl="0">
              <a:spcBef>
                <a:spcPts val="1500"/>
              </a:spcBef>
              <a:buClr>
                <a:srgbClr val="007FA3"/>
              </a:buClr>
              <a:buSzPct val="25000"/>
              <a:buFont typeface="Arial"/>
              <a:buChar char="•"/>
              <a:defRPr sz="1600" b="0" i="0" u="none" strike="noStrike" cap="none">
                <a:solidFill>
                  <a:schemeClr val="dk1"/>
                </a:solidFill>
                <a:latin typeface="+mj-lt"/>
                <a:ea typeface="Arial(Body)"/>
                <a:cs typeface="Arial"/>
                <a:sym typeface="Arial"/>
              </a:defRPr>
            </a:lvl1pPr>
            <a:lvl2pPr marL="569913" marR="0" lvl="1" indent="-188912"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Tree>
    <p:extLst>
      <p:ext uri="{BB962C8B-B14F-4D97-AF65-F5344CB8AC3E}">
        <p14:creationId xmlns:p14="http://schemas.microsoft.com/office/powerpoint/2010/main" val="6230215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0 Contents + 2 Figures">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64128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spAutoFit/>
          </a:bodyPr>
          <a:lstStyle>
            <a:lvl1pPr>
              <a:defRPr sz="3600">
                <a:latin typeface="+mj-lt"/>
              </a:defRPr>
            </a:lvl1pPr>
          </a:lstStyle>
          <a:p>
            <a:r>
              <a:rPr lang="en-US" dirty="0"/>
              <a:t>Click to edit Master title style</a:t>
            </a:r>
          </a:p>
        </p:txBody>
      </p:sp>
      <p:sp>
        <p:nvSpPr>
          <p:cNvPr id="3" name="Content Placeholder 2"/>
          <p:cNvSpPr>
            <a:spLocks noGrp="1"/>
          </p:cNvSpPr>
          <p:nvPr>
            <p:ph idx="1"/>
          </p:nvPr>
        </p:nvSpPr>
        <p:spPr/>
        <p:txBody>
          <a:bodyPr>
            <a:spAutoFit/>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6" name="Footer Placeholder 4"/>
          <p:cNvSpPr>
            <a:spLocks noGrp="1"/>
          </p:cNvSpPr>
          <p:nvPr>
            <p:ph type="ftr" sz="quarter" idx="11"/>
          </p:nvPr>
        </p:nvSpPr>
        <p:spPr>
          <a:xfrm>
            <a:off x="93969" y="6172200"/>
            <a:ext cx="8595360" cy="235463"/>
          </a:xfrm>
          <a:prstGeom prst="rect">
            <a:avLst/>
          </a:prstGeom>
        </p:spPr>
        <p:txBody>
          <a:bodyPr/>
          <a:lstStyle/>
          <a:p>
            <a:endParaRPr lang="en-US" dirty="0"/>
          </a:p>
        </p:txBody>
      </p:sp>
      <p:sp>
        <p:nvSpPr>
          <p:cNvPr id="9" name="Date Placeholder 3"/>
          <p:cNvSpPr>
            <a:spLocks noGrp="1"/>
          </p:cNvSpPr>
          <p:nvPr>
            <p:ph type="dt" sz="half" idx="10"/>
          </p:nvPr>
        </p:nvSpPr>
        <p:spPr>
          <a:xfrm>
            <a:off x="6335713" y="113072"/>
            <a:ext cx="2133600" cy="182880"/>
          </a:xfrm>
          <a:prstGeom prst="rect">
            <a:avLst/>
          </a:prstGeom>
        </p:spPr>
        <p:txBody>
          <a:bodyPr/>
          <a:lstStyle/>
          <a:p>
            <a:fld id="{A9DF6EFB-3F44-496C-A842-1E0B3D3B975A}" type="datetimeFigureOut">
              <a:rPr lang="en-US" smtClean="0"/>
              <a:pPr/>
              <a:t>6/21/2023</a:t>
            </a:fld>
            <a:endParaRPr lang="en-US" dirty="0"/>
          </a:p>
        </p:txBody>
      </p:sp>
      <p:sp>
        <p:nvSpPr>
          <p:cNvPr id="10" name="Slide Number Placeholder 5"/>
          <p:cNvSpPr>
            <a:spLocks noGrp="1"/>
          </p:cNvSpPr>
          <p:nvPr>
            <p:ph type="sldNum" sz="quarter" idx="12"/>
          </p:nvPr>
        </p:nvSpPr>
        <p:spPr>
          <a:xfrm>
            <a:off x="8469312" y="113072"/>
            <a:ext cx="551783" cy="182880"/>
          </a:xfrm>
          <a:prstGeom prst="rect">
            <a:avLst/>
          </a:prstGeom>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2827307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646331"/>
          </a:xfrm>
          <a:prstGeom prst="rect">
            <a:avLst/>
          </a:prstGeom>
          <a:noFill/>
          <a:ln>
            <a:noFill/>
          </a:ln>
        </p:spPr>
        <p:txBody>
          <a:bodyPr lIns="0" tIns="45720" rIns="0" bIns="45720" anchor="t" anchorCtr="0">
            <a:spAutoFit/>
          </a:bodyPr>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a:t>
            </a:r>
            <a:endParaRPr dirty="0"/>
          </a:p>
        </p:txBody>
      </p:sp>
      <p:sp>
        <p:nvSpPr>
          <p:cNvPr id="11" name="Shape 11"/>
          <p:cNvSpPr txBox="1">
            <a:spLocks noGrp="1"/>
          </p:cNvSpPr>
          <p:nvPr>
            <p:ph type="body" idx="1"/>
          </p:nvPr>
        </p:nvSpPr>
        <p:spPr>
          <a:xfrm>
            <a:off x="457200" y="1600200"/>
            <a:ext cx="8229600" cy="338554"/>
          </a:xfrm>
          <a:prstGeom prst="rect">
            <a:avLst/>
          </a:prstGeom>
          <a:noFill/>
          <a:ln>
            <a:noFill/>
          </a:ln>
        </p:spPr>
        <p:txBody>
          <a:bodyPr lIns="0" tIns="45720" rIns="0" bIns="45720" anchor="t" anchorCtr="0">
            <a:spAutoFit/>
          </a:bodyPr>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pic>
        <p:nvPicPr>
          <p:cNvPr id="4" name="Logo" descr="Pearson Logo"/>
          <p:cNvPicPr preferRelativeResize="0"/>
          <p:nvPr userDrawn="1"/>
        </p:nvPicPr>
        <p:blipFill rotWithShape="1">
          <a:blip r:embed="rId9">
            <a:alphaModFix/>
          </a:blip>
          <a:srcRect/>
          <a:stretch/>
        </p:blipFill>
        <p:spPr>
          <a:xfrm>
            <a:off x="443972" y="6430074"/>
            <a:ext cx="917999" cy="279914"/>
          </a:xfrm>
          <a:prstGeom prst="rect">
            <a:avLst/>
          </a:prstGeom>
          <a:noFill/>
          <a:ln>
            <a:noFill/>
          </a:ln>
        </p:spPr>
      </p:pic>
      <p:sp>
        <p:nvSpPr>
          <p:cNvPr id="5" name="Copyright"/>
          <p:cNvSpPr txBox="1"/>
          <p:nvPr userDrawn="1"/>
        </p:nvSpPr>
        <p:spPr>
          <a:xfrm>
            <a:off x="1600200" y="6429709"/>
            <a:ext cx="7162799" cy="200054"/>
          </a:xfrm>
          <a:prstGeom prst="rect">
            <a:avLst/>
          </a:prstGeom>
          <a:noFill/>
          <a:ln>
            <a:noFill/>
          </a:ln>
        </p:spPr>
        <p:txBody>
          <a:bodyPr lIns="91425" tIns="45700" rIns="91425" bIns="45700" anchor="ctr" anchorCtr="0">
            <a:no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altLang="en-US" sz="1200" b="0" dirty="0">
                <a:latin typeface="Verdana"/>
                <a:ea typeface="Verdana" panose="020B0604030504040204" pitchFamily="34" charset="0"/>
                <a:cs typeface="Verdana" panose="020B0604030504040204" pitchFamily="34" charset="0"/>
              </a:rPr>
              <a:t>Copyright © 2023 Pearson Education, Inc. All Rights Reserved</a:t>
            </a:r>
          </a:p>
        </p:txBody>
      </p:sp>
    </p:spTree>
    <p:extLst>
      <p:ext uri="{BB962C8B-B14F-4D97-AF65-F5344CB8AC3E}">
        <p14:creationId xmlns:p14="http://schemas.microsoft.com/office/powerpoint/2010/main" val="3246644562"/>
      </p:ext>
    </p:extLst>
  </p:cSld>
  <p:clrMap bg1="lt1" tx1="dk1" bg2="dk2" tx2="lt2" accent1="accent1" accent2="accent2" accent3="accent3" accent4="accent4" accent5="accent5" accent6="accent6" hlink="hlink" folHlink="folHlink"/>
  <p:sldLayoutIdLst>
    <p:sldLayoutId id="2147483675" r:id="rId1"/>
    <p:sldLayoutId id="2147483680" r:id="rId2"/>
    <p:sldLayoutId id="2147483685" r:id="rId3"/>
    <p:sldLayoutId id="2147483686" r:id="rId4"/>
    <p:sldLayoutId id="2147483687" r:id="rId5"/>
    <p:sldLayoutId id="2147483688" r:id="rId6"/>
    <p:sldLayoutId id="2147483689"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6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5.tif"/><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5.tif"/><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4.png"/><Relationship Id="rId4" Type="http://schemas.openxmlformats.org/officeDocument/2006/relationships/notesSlide" Target="../notesSlides/notesSlide22.xml"/></Relationships>
</file>

<file path=ppt/slides/_rels/slide26.xml.rels><?xml version="1.0" encoding="UTF-8" standalone="yes"?>
<Relationships xmlns="http://schemas.openxmlformats.org/package/2006/relationships"><Relationship Id="rId3" Type="http://schemas.openxmlformats.org/officeDocument/2006/relationships/image" Target="../media/image5.tif"/><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5.tif"/><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5.tif"/><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5.tif"/><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5.tif"/><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3.png"/><Relationship Id="rId4" Type="http://schemas.openxmlformats.org/officeDocument/2006/relationships/notesSlide" Target="../notesSlides/notesSlide46.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26.png"/><Relationship Id="rId4" Type="http://schemas.openxmlformats.org/officeDocument/2006/relationships/notesSlide" Target="../notesSlides/notesSlide52.xml"/></Relationships>
</file>

<file path=ppt/slides/_rels/slide5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30.png"/><Relationship Id="rId4" Type="http://schemas.openxmlformats.org/officeDocument/2006/relationships/notesSlide" Target="../notesSlides/notesSlide58.xml"/></Relationships>
</file>

<file path=ppt/slides/_rels/slide6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59.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62.xml"/><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3" Type="http://schemas.openxmlformats.org/officeDocument/2006/relationships/hyperlink" Target="https://jameshalderman.com/video-library/" TargetMode="External"/><Relationship Id="rId2" Type="http://schemas.openxmlformats.org/officeDocument/2006/relationships/notesSlide" Target="../notesSlides/notesSlide64.xml"/><Relationship Id="rId1" Type="http://schemas.openxmlformats.org/officeDocument/2006/relationships/slideLayout" Target="../slideLayouts/slideLayout7.xml"/><Relationship Id="rId4" Type="http://schemas.openxmlformats.org/officeDocument/2006/relationships/hyperlink" Target="https://jameshalderman.com/l3_anim_lib_page/" TargetMode="Externa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98728-A241-43F4-95FF-6C49FEEA0911}"/>
              </a:ext>
            </a:extLst>
          </p:cNvPr>
          <p:cNvSpPr>
            <a:spLocks noGrp="1"/>
          </p:cNvSpPr>
          <p:nvPr>
            <p:ph type="title"/>
          </p:nvPr>
        </p:nvSpPr>
        <p:spPr>
          <a:xfrm>
            <a:off x="457200" y="215371"/>
            <a:ext cx="8229600" cy="1200329"/>
          </a:xfrm>
        </p:spPr>
        <p:txBody>
          <a:bodyPr lIns="0" tIns="45720" rIns="0" bIns="45720">
            <a:spAutoFit/>
          </a:bodyPr>
          <a:lstStyle/>
          <a:p>
            <a:r>
              <a:rPr lang="en-US" dirty="0"/>
              <a:t>Automotive Technology: Principles, Diagnosis, and Service</a:t>
            </a:r>
          </a:p>
        </p:txBody>
      </p:sp>
      <p:sp>
        <p:nvSpPr>
          <p:cNvPr id="3" name="Content Placeholder 2">
            <a:extLst>
              <a:ext uri="{FF2B5EF4-FFF2-40B4-BE49-F238E27FC236}">
                <a16:creationId xmlns:a16="http://schemas.microsoft.com/office/drawing/2014/main" id="{ABE18F80-D4FC-4D8F-B2BD-E7BEE7E012B5}"/>
              </a:ext>
            </a:extLst>
          </p:cNvPr>
          <p:cNvSpPr>
            <a:spLocks noGrp="1"/>
          </p:cNvSpPr>
          <p:nvPr>
            <p:ph type="body" idx="1"/>
          </p:nvPr>
        </p:nvSpPr>
        <p:spPr>
          <a:xfrm>
            <a:off x="474133" y="1431351"/>
            <a:ext cx="8229600" cy="400110"/>
          </a:xfrm>
        </p:spPr>
        <p:txBody>
          <a:bodyPr>
            <a:spAutoFit/>
          </a:bodyPr>
          <a:lstStyle/>
          <a:p>
            <a:r>
              <a:rPr lang="en-US" b="1" dirty="0"/>
              <a:t>Seventh Edition</a:t>
            </a:r>
          </a:p>
        </p:txBody>
      </p:sp>
      <p:sp>
        <p:nvSpPr>
          <p:cNvPr id="5" name="Content Placeholder 4">
            <a:extLst>
              <a:ext uri="{FF2B5EF4-FFF2-40B4-BE49-F238E27FC236}">
                <a16:creationId xmlns:a16="http://schemas.microsoft.com/office/drawing/2014/main" id="{2D222376-7AD7-4443-B67A-120BE12F4DDB}"/>
              </a:ext>
            </a:extLst>
          </p:cNvPr>
          <p:cNvSpPr>
            <a:spLocks noGrp="1"/>
          </p:cNvSpPr>
          <p:nvPr>
            <p:ph sz="quarter" idx="14"/>
          </p:nvPr>
        </p:nvSpPr>
        <p:spPr>
          <a:xfrm>
            <a:off x="5029200" y="2538452"/>
            <a:ext cx="3657600" cy="553998"/>
          </a:xfrm>
        </p:spPr>
        <p:txBody>
          <a:bodyPr lIns="0" tIns="45720" rIns="0" bIns="45720">
            <a:spAutoFit/>
          </a:bodyPr>
          <a:lstStyle/>
          <a:p>
            <a:r>
              <a:rPr lang="en-US" dirty="0"/>
              <a:t>Chapter 89</a:t>
            </a:r>
          </a:p>
        </p:txBody>
      </p:sp>
      <p:sp>
        <p:nvSpPr>
          <p:cNvPr id="6" name="Content Placeholder 5">
            <a:extLst>
              <a:ext uri="{FF2B5EF4-FFF2-40B4-BE49-F238E27FC236}">
                <a16:creationId xmlns:a16="http://schemas.microsoft.com/office/drawing/2014/main" id="{82FD4EC9-4778-4E2F-B136-2A176CA2BA69}"/>
              </a:ext>
            </a:extLst>
          </p:cNvPr>
          <p:cNvSpPr>
            <a:spLocks noGrp="1"/>
          </p:cNvSpPr>
          <p:nvPr>
            <p:ph sz="quarter" idx="15"/>
          </p:nvPr>
        </p:nvSpPr>
        <p:spPr>
          <a:xfrm>
            <a:off x="5029200" y="3252788"/>
            <a:ext cx="3657600" cy="769441"/>
          </a:xfrm>
        </p:spPr>
        <p:txBody>
          <a:bodyPr lIns="0" tIns="45720" rIns="0" bIns="45720">
            <a:spAutoFit/>
          </a:bodyPr>
          <a:lstStyle/>
          <a:p>
            <a:r>
              <a:rPr lang="en-US" dirty="0"/>
              <a:t>EV and HEV Vehicle High-Voltage Batteries</a:t>
            </a:r>
          </a:p>
        </p:txBody>
      </p:sp>
      <p:sp>
        <p:nvSpPr>
          <p:cNvPr id="8" name="Content Placeholder 7">
            <a:extLst>
              <a:ext uri="{FF2B5EF4-FFF2-40B4-BE49-F238E27FC236}">
                <a16:creationId xmlns:a16="http://schemas.microsoft.com/office/drawing/2014/main" id="{C8E88D28-1A9F-4FC4-946F-10B4629D1438}"/>
              </a:ext>
            </a:extLst>
          </p:cNvPr>
          <p:cNvSpPr>
            <a:spLocks noGrp="1"/>
          </p:cNvSpPr>
          <p:nvPr>
            <p:ph sz="quarter" idx="4294967295"/>
          </p:nvPr>
        </p:nvSpPr>
        <p:spPr>
          <a:xfrm>
            <a:off x="2481943" y="6400800"/>
            <a:ext cx="6204857" cy="243827"/>
          </a:xfrm>
        </p:spPr>
        <p:txBody>
          <a:bodyPr tIns="45720" bIns="45720"/>
          <a:lstStyle/>
          <a:p>
            <a:r>
              <a:rPr lang="en-US" altLang="en-US" sz="1200" b="0" dirty="0">
                <a:latin typeface="Verdana"/>
                <a:ea typeface="Verdana" panose="020B0604030504040204" pitchFamily="34" charset="0"/>
                <a:cs typeface="Verdana" panose="020B0604030504040204" pitchFamily="34" charset="0"/>
              </a:rPr>
              <a:t>                Copyright © 2023 Pearson Education, Inc. All Rights Reserved</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4133" y="1844040"/>
            <a:ext cx="3502277" cy="4480560"/>
          </a:xfrm>
          <a:prstGeom prst="rect">
            <a:avLst/>
          </a:prstGeom>
        </p:spPr>
      </p:pic>
    </p:spTree>
    <p:extLst>
      <p:ext uri="{BB962C8B-B14F-4D97-AF65-F5344CB8AC3E}">
        <p14:creationId xmlns:p14="http://schemas.microsoft.com/office/powerpoint/2010/main" val="38971440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100" y="2122474"/>
            <a:ext cx="8229600" cy="4218949"/>
          </a:xfrm>
          <a:prstGeom prst="rect">
            <a:avLst/>
          </a:prstGeom>
        </p:spPr>
      </p:pic>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100" y="246287"/>
            <a:ext cx="8229600" cy="2308324"/>
          </a:xfrm>
        </p:spPr>
        <p:txBody>
          <a:bodyPr/>
          <a:lstStyle/>
          <a:p>
            <a:r>
              <a:rPr lang="en-US" dirty="0"/>
              <a:t>Frequently Asked Question: Why Do Higher Voltage Motors Draw Less Current?</a:t>
            </a:r>
            <a:br>
              <a:rPr lang="en-US" dirty="0"/>
            </a:br>
            <a:r>
              <a:rPr lang="en-US" dirty="0"/>
              <a:t>   </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04836" y="3047633"/>
            <a:ext cx="7933521" cy="3162667"/>
          </a:xfrm>
        </p:spPr>
        <p:txBody>
          <a:bodyPr/>
          <a:lstStyle/>
          <a:p>
            <a:pPr marL="101600" indent="0">
              <a:buNone/>
            </a:pPr>
            <a:r>
              <a:rPr lang="en-US" sz="1800" b="1" dirty="0"/>
              <a:t>Why Do Higher Voltage Motors Draw Less Current? E</a:t>
            </a:r>
            <a:r>
              <a:rPr lang="en-US" sz="1800" dirty="0"/>
              <a:t>lectric motor is powered by wattage. Every motor is rated according to amount of power (watts) it consumes. Power is calculated using following formula: P = I × E or Power in watts = Current (in amperes) × Voltage (in volts) A motor rated at 144 watts will consume 12 amperes at 12 volts of applied voltage (12 volts × 12 amperes = 144 watts). If this same motor was powered with 6 volts, it would draw 24 amperes to achieve same power output. This increase in current draw would require a much bigger cable to efficiently transmit electric current and minimize voltage drop. Motor windings would also have to be much heavier to handle this increased current. Imagine that we power this same motor with a 144-volt battery. SEE NOTES FRO MORE INFO</a:t>
            </a:r>
          </a:p>
        </p:txBody>
      </p:sp>
      <p:sp>
        <p:nvSpPr>
          <p:cNvPr id="8"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457200" y="2228685"/>
            <a:ext cx="7839075" cy="533400"/>
          </a:xfrm>
        </p:spPr>
        <p:txBody>
          <a:bodyPr/>
          <a:lstStyle/>
          <a:p>
            <a:pPr marL="101600" indent="0">
              <a:buNone/>
            </a:pPr>
            <a:r>
              <a:rPr lang="en-US" sz="3600" b="1" dirty="0">
                <a:solidFill>
                  <a:schemeClr val="bg1"/>
                </a:solidFill>
              </a:rPr>
              <a:t>?   Frequently Asked Question</a:t>
            </a:r>
          </a:p>
        </p:txBody>
      </p:sp>
    </p:spTree>
    <p:extLst>
      <p:ext uri="{BB962C8B-B14F-4D97-AF65-F5344CB8AC3E}">
        <p14:creationId xmlns:p14="http://schemas.microsoft.com/office/powerpoint/2010/main" val="34313642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1C14D8F-485B-446E-AE94-28A6ADB21E29}"/>
              </a:ext>
            </a:extLst>
          </p:cNvPr>
          <p:cNvSpPr>
            <a:spLocks noGrp="1"/>
          </p:cNvSpPr>
          <p:nvPr>
            <p:ph type="title" idx="4294967295"/>
          </p:nvPr>
        </p:nvSpPr>
        <p:spPr>
          <a:xfrm>
            <a:off x="447152" y="250487"/>
            <a:ext cx="8250238" cy="590349"/>
          </a:xfrm>
        </p:spPr>
        <p:txBody>
          <a:bodyPr wrap="square" lIns="0" tIns="18000" rIns="0" bIns="18000" anchor="ctr" anchorCtr="0">
            <a:spAutoFit/>
          </a:bodyPr>
          <a:lstStyle/>
          <a:p>
            <a:r>
              <a:rPr lang="en-US" sz="3600" dirty="0">
                <a:latin typeface="+mj-lt"/>
              </a:rPr>
              <a:t>Figure 10.3</a:t>
            </a:r>
          </a:p>
        </p:txBody>
      </p:sp>
      <p:pic>
        <p:nvPicPr>
          <p:cNvPr id="7" name="Picture Placeholder 6" descr="The chemical reactions inside an NiMH cell. The negative electrode is a hydrogen-absorbing alloy and the positive electrode is nickel hydroxide.&#10;">
            <a:extLst>
              <a:ext uri="{FF2B5EF4-FFF2-40B4-BE49-F238E27FC236}">
                <a16:creationId xmlns:a16="http://schemas.microsoft.com/office/drawing/2014/main" id="{13035653-A345-4726-94E7-C6B21F21DAF6}"/>
              </a:ext>
            </a:extLst>
          </p:cNvPr>
          <p:cNvPicPr>
            <a:picLocks noGrp="1" noChangeAspect="1"/>
          </p:cNvPicPr>
          <p:nvPr>
            <p:ph type="pic" sz="quarter" idx="4294967295"/>
          </p:nvPr>
        </p:nvPicPr>
        <p:blipFill>
          <a:blip r:embed="rId2"/>
          <a:stretch>
            <a:fillRect/>
          </a:stretch>
        </p:blipFill>
        <p:spPr>
          <a:xfrm>
            <a:off x="810178" y="1312769"/>
            <a:ext cx="7543800" cy="3530918"/>
          </a:xfrm>
          <a:prstGeom prst="rect">
            <a:avLst/>
          </a:prstGeom>
        </p:spPr>
      </p:pic>
      <p:sp>
        <p:nvSpPr>
          <p:cNvPr id="6" name="Content Placeholder 5">
            <a:extLst>
              <a:ext uri="{FF2B5EF4-FFF2-40B4-BE49-F238E27FC236}">
                <a16:creationId xmlns:a16="http://schemas.microsoft.com/office/drawing/2014/main" id="{D36F89A6-D654-4324-A422-3BAE3485458A}"/>
              </a:ext>
            </a:extLst>
          </p:cNvPr>
          <p:cNvSpPr>
            <a:spLocks noGrp="1"/>
          </p:cNvSpPr>
          <p:nvPr>
            <p:ph sz="quarter" idx="4294967295"/>
          </p:nvPr>
        </p:nvSpPr>
        <p:spPr>
          <a:xfrm>
            <a:off x="468295" y="5054304"/>
            <a:ext cx="8239143" cy="1144347"/>
          </a:xfrm>
        </p:spPr>
        <p:txBody>
          <a:bodyPr wrap="square" lIns="0" tIns="18000" rIns="0" bIns="18000" anchor="ctr" anchorCtr="0">
            <a:spAutoFit/>
          </a:bodyPr>
          <a:lstStyle/>
          <a:p>
            <a:pPr marL="0" indent="0">
              <a:buNone/>
            </a:pPr>
            <a:r>
              <a:rPr lang="en-US" sz="2400" dirty="0"/>
              <a:t>Chemical reactions inside an </a:t>
            </a:r>
            <a:r>
              <a:rPr lang="en-US" sz="2400" spc="-300" dirty="0"/>
              <a:t>N i M </a:t>
            </a:r>
            <a:r>
              <a:rPr lang="en-US" sz="2400" dirty="0"/>
              <a:t>H cell. Charging and discharging both involve an exchange of hydrogen ions (protons) between the two electrodes.</a:t>
            </a:r>
          </a:p>
        </p:txBody>
      </p:sp>
    </p:spTree>
    <p:extLst>
      <p:ext uri="{BB962C8B-B14F-4D97-AF65-F5344CB8AC3E}">
        <p14:creationId xmlns:p14="http://schemas.microsoft.com/office/powerpoint/2010/main" val="36776375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EE858-E7B6-4BA3-87A6-C73A00041B3C}"/>
              </a:ext>
            </a:extLst>
          </p:cNvPr>
          <p:cNvSpPr>
            <a:spLocks noGrp="1"/>
          </p:cNvSpPr>
          <p:nvPr>
            <p:ph type="title" idx="4294967295"/>
          </p:nvPr>
        </p:nvSpPr>
        <p:spPr>
          <a:xfrm>
            <a:off x="447152" y="248756"/>
            <a:ext cx="8250238" cy="590349"/>
          </a:xfrm>
        </p:spPr>
        <p:txBody>
          <a:bodyPr wrap="square" lIns="0" tIns="18000" rIns="0" bIns="18000" anchor="ctr" anchorCtr="0">
            <a:spAutoFit/>
          </a:bodyPr>
          <a:lstStyle/>
          <a:p>
            <a:r>
              <a:rPr lang="en-US" sz="3600" dirty="0">
                <a:latin typeface="+mj-lt"/>
              </a:rPr>
              <a:t>Nickel-Metal Hydride Batteries </a:t>
            </a:r>
            <a:r>
              <a:rPr lang="en-US" sz="2800" dirty="0">
                <a:latin typeface="+mj-lt"/>
              </a:rPr>
              <a:t>(3 of 4)</a:t>
            </a:r>
            <a:endParaRPr lang="en-IN" sz="2000" dirty="0">
              <a:latin typeface="+mj-lt"/>
            </a:endParaRPr>
          </a:p>
        </p:txBody>
      </p:sp>
      <p:sp>
        <p:nvSpPr>
          <p:cNvPr id="3" name="Content Placeholder 2">
            <a:extLst>
              <a:ext uri="{FF2B5EF4-FFF2-40B4-BE49-F238E27FC236}">
                <a16:creationId xmlns:a16="http://schemas.microsoft.com/office/drawing/2014/main" id="{0A9C2108-9861-470A-A980-0C2C37490DF8}"/>
              </a:ext>
            </a:extLst>
          </p:cNvPr>
          <p:cNvSpPr>
            <a:spLocks noGrp="1"/>
          </p:cNvSpPr>
          <p:nvPr>
            <p:ph sz="quarter" idx="4294967295"/>
          </p:nvPr>
        </p:nvSpPr>
        <p:spPr>
          <a:xfrm>
            <a:off x="457200" y="1041506"/>
            <a:ext cx="8250238" cy="2775563"/>
          </a:xfrm>
        </p:spPr>
        <p:txBody>
          <a:bodyPr wrap="square" lIns="0" tIns="18000" rIns="0" bIns="18000" anchor="ctr" anchorCtr="0">
            <a:spAutoFit/>
          </a:bodyPr>
          <a:lstStyle/>
          <a:p>
            <a:pPr marL="342900" indent="-342900">
              <a:spcBef>
                <a:spcPts val="600"/>
              </a:spcBef>
            </a:pPr>
            <a:r>
              <a:rPr lang="en-US" sz="2400" spc="-300" dirty="0"/>
              <a:t>N i M </a:t>
            </a:r>
            <a:r>
              <a:rPr lang="en-US" sz="2400" dirty="0"/>
              <a:t>H Battery Designs</a:t>
            </a:r>
          </a:p>
          <a:p>
            <a:pPr marL="829818" lvl="1" indent="-342900"/>
            <a:r>
              <a:rPr lang="en-US" sz="2400" b="1" dirty="0"/>
              <a:t>Cylindrical type</a:t>
            </a:r>
            <a:r>
              <a:rPr lang="en-US" sz="2400" dirty="0"/>
              <a:t>. The cylindrical type has the active materials made in long ribbons and arranged in a spiral fashion inside a steel cylinder (case). </a:t>
            </a:r>
          </a:p>
          <a:p>
            <a:pPr marL="829818" lvl="1" indent="-342900"/>
            <a:r>
              <a:rPr lang="en-US" sz="2400" b="1" dirty="0"/>
              <a:t>Prismatic type</a:t>
            </a:r>
            <a:r>
              <a:rPr lang="en-US" sz="2400" dirty="0"/>
              <a:t>. The prismatic type is a rectangular or boxlike design with the active materials formed into flat plates, much like a conventional lead–acid battery.</a:t>
            </a:r>
            <a:endParaRPr lang="en-US" sz="3600" dirty="0"/>
          </a:p>
        </p:txBody>
      </p:sp>
    </p:spTree>
    <p:extLst>
      <p:ext uri="{BB962C8B-B14F-4D97-AF65-F5344CB8AC3E}">
        <p14:creationId xmlns:p14="http://schemas.microsoft.com/office/powerpoint/2010/main" val="31236945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100" y="1982925"/>
            <a:ext cx="8267700" cy="4303125"/>
          </a:xfrm>
          <a:prstGeom prst="rect">
            <a:avLst/>
          </a:prstGeom>
        </p:spPr>
      </p:pic>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100" y="228600"/>
            <a:ext cx="8229600" cy="1754326"/>
          </a:xfrm>
        </p:spPr>
        <p:txBody>
          <a:bodyPr/>
          <a:lstStyle/>
          <a:p>
            <a:r>
              <a:rPr lang="en-US" dirty="0"/>
              <a:t>Frequently Asked Question: How Is an Alkaline Battery Different from a Lead–Acid Battery?   </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81012" y="2914940"/>
            <a:ext cx="7802831" cy="3416320"/>
          </a:xfrm>
        </p:spPr>
        <p:txBody>
          <a:bodyPr/>
          <a:lstStyle/>
          <a:p>
            <a:r>
              <a:rPr lang="en-US" sz="1800" b="1" dirty="0"/>
              <a:t>How Is an Alkaline Battery Different from a Lead–Acid Battery?  </a:t>
            </a:r>
            <a:r>
              <a:rPr lang="en-US" sz="1800" dirty="0"/>
              <a:t>Lead–acid batteries use sulfuric acid as the electrolyte, which acts as the medium between the battery’s positive and negative electrodes. Acids have a Ph that is below 7, and pure water has a pH of exactly 7. If electrolyte from a lead–acid battery is spilled, it can be neutralized using a solution of baking soda and water (an alkaline solution). Alkaline batteries use an electrolyte such as potassium hydroxide, which has a pH greater than 7. This means that the electrolyte solution is basic, which is the opposite of acidic. If an alkaline battery electrolyte is spilled, it can be neutralized using a solution of vinegar and water (vinegar is acidic). Both nickel-cadmium (Ni-Cd) and nickel-metal hydride (NiMH) batteries are alkaline battery designs.</a:t>
            </a:r>
          </a:p>
        </p:txBody>
      </p:sp>
      <p:sp>
        <p:nvSpPr>
          <p:cNvPr id="8"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481012" y="2079916"/>
            <a:ext cx="7839075" cy="533400"/>
          </a:xfrm>
        </p:spPr>
        <p:txBody>
          <a:bodyPr/>
          <a:lstStyle/>
          <a:p>
            <a:pPr marL="101600" indent="0">
              <a:buNone/>
            </a:pPr>
            <a:r>
              <a:rPr lang="en-US" sz="3600" b="1" dirty="0">
                <a:solidFill>
                  <a:schemeClr val="bg1"/>
                </a:solidFill>
              </a:rPr>
              <a:t>?   Frequently Asked Question</a:t>
            </a:r>
          </a:p>
        </p:txBody>
      </p:sp>
    </p:spTree>
    <p:extLst>
      <p:ext uri="{BB962C8B-B14F-4D97-AF65-F5344CB8AC3E}">
        <p14:creationId xmlns:p14="http://schemas.microsoft.com/office/powerpoint/2010/main" val="11123340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100" y="343153"/>
            <a:ext cx="8229600" cy="646331"/>
          </a:xfrm>
        </p:spPr>
        <p:txBody>
          <a:bodyPr/>
          <a:lstStyle/>
          <a:p>
            <a:r>
              <a:rPr lang="en-US" dirty="0"/>
              <a:t>Figure 89.4</a:t>
            </a:r>
            <a:r>
              <a:rPr lang="en-US" sz="2800" dirty="0"/>
              <a:t> </a:t>
            </a:r>
            <a:r>
              <a:rPr lang="en-US" dirty="0"/>
              <a:t>Cylindrical-Type NiMH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756090" y="1028700"/>
            <a:ext cx="5001552" cy="4445825"/>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70016" y="1256159"/>
            <a:ext cx="2517568" cy="2199559"/>
          </a:xfrm>
        </p:spPr>
        <p:txBody>
          <a:bodyPr/>
          <a:lstStyle/>
          <a:p>
            <a:r>
              <a:rPr lang="en-US" sz="2400" dirty="0"/>
              <a:t>Cylindrical-type NiMH batteries are made with a stainless-steel housing.</a:t>
            </a:r>
          </a:p>
        </p:txBody>
      </p:sp>
    </p:spTree>
    <p:extLst>
      <p:ext uri="{BB962C8B-B14F-4D97-AF65-F5344CB8AC3E}">
        <p14:creationId xmlns:p14="http://schemas.microsoft.com/office/powerpoint/2010/main" val="22587631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100" y="343153"/>
            <a:ext cx="8229600" cy="646331"/>
          </a:xfrm>
        </p:spPr>
        <p:txBody>
          <a:bodyPr/>
          <a:lstStyle/>
          <a:p>
            <a:r>
              <a:rPr lang="en-US" dirty="0"/>
              <a:t>Figure 89.5</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097280" y="1066527"/>
            <a:ext cx="6949440" cy="3888700"/>
          </a:xfrm>
        </p:spPr>
      </p:pic>
      <p:sp>
        <p:nvSpPr>
          <p:cNvPr id="16"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419100" y="5032270"/>
            <a:ext cx="8229600" cy="1762021"/>
          </a:xfrm>
        </p:spPr>
        <p:txBody>
          <a:bodyPr/>
          <a:lstStyle/>
          <a:p>
            <a:r>
              <a:rPr lang="en-US" sz="2400" dirty="0"/>
              <a:t>Prismatic Ni MH cell. Prismatic cells are built with flat plates and separators similar to conventional lead–acid batteries.</a:t>
            </a:r>
          </a:p>
          <a:p>
            <a:endParaRPr lang="en-US" sz="2400" dirty="0"/>
          </a:p>
        </p:txBody>
      </p:sp>
    </p:spTree>
    <p:extLst>
      <p:ext uri="{BB962C8B-B14F-4D97-AF65-F5344CB8AC3E}">
        <p14:creationId xmlns:p14="http://schemas.microsoft.com/office/powerpoint/2010/main" val="2462389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5729B1E-7870-463C-9A7C-2221A5E423EE}"/>
              </a:ext>
            </a:extLst>
          </p:cNvPr>
          <p:cNvSpPr>
            <a:spLocks noGrp="1"/>
          </p:cNvSpPr>
          <p:nvPr>
            <p:ph type="title" idx="4294967295"/>
          </p:nvPr>
        </p:nvSpPr>
        <p:spPr>
          <a:xfrm>
            <a:off x="447152" y="250758"/>
            <a:ext cx="8250238" cy="590349"/>
          </a:xfrm>
        </p:spPr>
        <p:txBody>
          <a:bodyPr wrap="square" lIns="0" tIns="18000" rIns="0" bIns="18000" anchor="ctr" anchorCtr="0">
            <a:spAutoFit/>
          </a:bodyPr>
          <a:lstStyle/>
          <a:p>
            <a:r>
              <a:rPr lang="en-US" sz="3600" dirty="0">
                <a:latin typeface="+mj-lt"/>
              </a:rPr>
              <a:t>Nickel-Metal Hydride Batteries </a:t>
            </a:r>
            <a:r>
              <a:rPr lang="en-US" sz="2800" dirty="0">
                <a:latin typeface="+mj-lt"/>
              </a:rPr>
              <a:t>(4 of 4)</a:t>
            </a:r>
            <a:endParaRPr lang="en-US" sz="3600" dirty="0">
              <a:latin typeface="+mj-lt"/>
            </a:endParaRPr>
          </a:p>
        </p:txBody>
      </p:sp>
      <p:sp>
        <p:nvSpPr>
          <p:cNvPr id="6" name="Content Placeholder 5">
            <a:extLst>
              <a:ext uri="{FF2B5EF4-FFF2-40B4-BE49-F238E27FC236}">
                <a16:creationId xmlns:a16="http://schemas.microsoft.com/office/drawing/2014/main" id="{A0FD57D3-FFCB-4FAD-A23C-A6C3856F1679}"/>
              </a:ext>
            </a:extLst>
          </p:cNvPr>
          <p:cNvSpPr>
            <a:spLocks noGrp="1"/>
          </p:cNvSpPr>
          <p:nvPr>
            <p:ph sz="quarter" idx="4294967295"/>
          </p:nvPr>
        </p:nvSpPr>
        <p:spPr>
          <a:xfrm>
            <a:off x="447152" y="1028700"/>
            <a:ext cx="8250238" cy="2852507"/>
          </a:xfrm>
        </p:spPr>
        <p:txBody>
          <a:bodyPr wrap="square" lIns="0" tIns="18000" rIns="0" bIns="18000" anchor="ctr" anchorCtr="0">
            <a:spAutoFit/>
          </a:bodyPr>
          <a:lstStyle/>
          <a:p>
            <a:pPr marL="342900" indent="-342900"/>
            <a:r>
              <a:rPr lang="en-US" sz="2400" dirty="0"/>
              <a:t>Battery Cells Are Connected in Series</a:t>
            </a:r>
          </a:p>
          <a:p>
            <a:pPr marL="829818" lvl="1" indent="-342900"/>
            <a:r>
              <a:rPr lang="en-US" sz="2400" dirty="0"/>
              <a:t>In the case of </a:t>
            </a:r>
            <a:r>
              <a:rPr lang="en-US" sz="2400" spc="-300" dirty="0"/>
              <a:t>N i M </a:t>
            </a:r>
            <a:r>
              <a:rPr lang="en-US" sz="2400" dirty="0"/>
              <a:t>H batteries, each cell is capable of producing only 1.2 volts. </a:t>
            </a:r>
          </a:p>
          <a:p>
            <a:pPr marL="829818" lvl="1" indent="-342900"/>
            <a:r>
              <a:rPr lang="en-US" sz="2400" dirty="0"/>
              <a:t>A high-voltage battery based on </a:t>
            </a:r>
            <a:r>
              <a:rPr lang="en-US" sz="2400" spc="-300" dirty="0"/>
              <a:t>N i M </a:t>
            </a:r>
            <a:r>
              <a:rPr lang="en-US" sz="2400" dirty="0"/>
              <a:t>H technology must be built using multiples of 1.2 volts. </a:t>
            </a:r>
          </a:p>
          <a:p>
            <a:pPr marL="829818" lvl="1" indent="-342900"/>
            <a:r>
              <a:rPr lang="en-US" sz="2400" dirty="0"/>
              <a:t>To build a 144-volt battery, 114 individual </a:t>
            </a:r>
            <a:r>
              <a:rPr lang="en-US" sz="2400" spc="-300" dirty="0"/>
              <a:t>N i M </a:t>
            </a:r>
            <a:r>
              <a:rPr lang="en-US" sz="2400" dirty="0"/>
              <a:t>H cells must be connected together in series</a:t>
            </a:r>
          </a:p>
        </p:txBody>
      </p:sp>
    </p:spTree>
    <p:extLst>
      <p:ext uri="{BB962C8B-B14F-4D97-AF65-F5344CB8AC3E}">
        <p14:creationId xmlns:p14="http://schemas.microsoft.com/office/powerpoint/2010/main" val="19573083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100" y="343153"/>
            <a:ext cx="8229600" cy="646331"/>
          </a:xfrm>
        </p:spPr>
        <p:txBody>
          <a:bodyPr/>
          <a:lstStyle/>
          <a:p>
            <a:r>
              <a:rPr lang="en-US" dirty="0"/>
              <a:t>Figure 89.6 Temp Sensor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728873" y="1060736"/>
            <a:ext cx="7919827" cy="3163290"/>
          </a:xfrm>
        </p:spPr>
      </p:pic>
      <p:sp>
        <p:nvSpPr>
          <p:cNvPr id="16"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419100" y="4559754"/>
            <a:ext cx="8229600" cy="1200329"/>
          </a:xfrm>
        </p:spPr>
        <p:txBody>
          <a:bodyPr/>
          <a:lstStyle/>
          <a:p>
            <a:r>
              <a:rPr lang="en-US" sz="2400" dirty="0"/>
              <a:t>Each cell has 1.25 volts and a group of six as shown has 7.5 volts. These sections are connected to other sections to create the </a:t>
            </a:r>
            <a:r>
              <a:rPr lang="en-US" sz="2400" spc="-300" dirty="0"/>
              <a:t>H </a:t>
            </a:r>
            <a:r>
              <a:rPr lang="en-US" sz="2400" dirty="0"/>
              <a:t>V battery pack. </a:t>
            </a:r>
          </a:p>
        </p:txBody>
      </p:sp>
    </p:spTree>
    <p:extLst>
      <p:ext uri="{BB962C8B-B14F-4D97-AF65-F5344CB8AC3E}">
        <p14:creationId xmlns:p14="http://schemas.microsoft.com/office/powerpoint/2010/main" val="31673061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100" y="248627"/>
            <a:ext cx="8229600" cy="646331"/>
          </a:xfrm>
        </p:spPr>
        <p:txBody>
          <a:bodyPr/>
          <a:lstStyle/>
          <a:p>
            <a:r>
              <a:rPr lang="en-US" dirty="0"/>
              <a:t>Figure 89.7 NiMH module </a:t>
            </a:r>
            <a:endParaRPr lang="en-US" sz="2800" dirty="0"/>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973580" y="1028700"/>
            <a:ext cx="5120640" cy="3710464"/>
          </a:xfrm>
        </p:spPr>
      </p:pic>
      <p:sp>
        <p:nvSpPr>
          <p:cNvPr id="16"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419100" y="4907991"/>
            <a:ext cx="8229600" cy="1323439"/>
          </a:xfrm>
        </p:spPr>
        <p:txBody>
          <a:bodyPr/>
          <a:lstStyle/>
          <a:p>
            <a:r>
              <a:rPr lang="en-US" sz="2000" dirty="0"/>
              <a:t>Prismatic NiMH module from a Toyota Prius HV pack. The battery posts are located on left and right sides of module. A self-resealing vent is located on the top right for venting hydrogen gas if module overheats. </a:t>
            </a:r>
          </a:p>
        </p:txBody>
      </p:sp>
    </p:spTree>
    <p:extLst>
      <p:ext uri="{BB962C8B-B14F-4D97-AF65-F5344CB8AC3E}">
        <p14:creationId xmlns:p14="http://schemas.microsoft.com/office/powerpoint/2010/main" val="18017511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1C14D8F-485B-446E-AE94-28A6ADB21E29}"/>
              </a:ext>
            </a:extLst>
          </p:cNvPr>
          <p:cNvSpPr>
            <a:spLocks noGrp="1"/>
          </p:cNvSpPr>
          <p:nvPr>
            <p:ph type="title" idx="4294967295"/>
          </p:nvPr>
        </p:nvSpPr>
        <p:spPr>
          <a:xfrm>
            <a:off x="447152" y="250487"/>
            <a:ext cx="8250238" cy="590349"/>
          </a:xfrm>
        </p:spPr>
        <p:txBody>
          <a:bodyPr wrap="square" lIns="0" tIns="18000" rIns="0" bIns="18000" anchor="ctr" anchorCtr="0">
            <a:spAutoFit/>
          </a:bodyPr>
          <a:lstStyle/>
          <a:p>
            <a:r>
              <a:rPr lang="en-US" sz="3600" dirty="0">
                <a:latin typeface="+mj-lt"/>
              </a:rPr>
              <a:t>Figure 89.8 HV Battery Pack</a:t>
            </a:r>
          </a:p>
        </p:txBody>
      </p:sp>
      <p:sp>
        <p:nvSpPr>
          <p:cNvPr id="6" name="Content Placeholder 5">
            <a:extLst>
              <a:ext uri="{FF2B5EF4-FFF2-40B4-BE49-F238E27FC236}">
                <a16:creationId xmlns:a16="http://schemas.microsoft.com/office/drawing/2014/main" id="{D36F89A6-D654-4324-A422-3BAE3485458A}"/>
              </a:ext>
            </a:extLst>
          </p:cNvPr>
          <p:cNvSpPr>
            <a:spLocks noGrp="1"/>
          </p:cNvSpPr>
          <p:nvPr>
            <p:ph sz="quarter" idx="4294967295"/>
          </p:nvPr>
        </p:nvSpPr>
        <p:spPr>
          <a:xfrm>
            <a:off x="468295" y="4774880"/>
            <a:ext cx="8239143" cy="405683"/>
          </a:xfrm>
        </p:spPr>
        <p:txBody>
          <a:bodyPr wrap="square" lIns="0" tIns="18000" rIns="0" bIns="18000" anchor="ctr" anchorCtr="0">
            <a:spAutoFit/>
          </a:bodyPr>
          <a:lstStyle/>
          <a:p>
            <a:pPr marL="0" indent="0">
              <a:buNone/>
            </a:pPr>
            <a:r>
              <a:rPr lang="en-US" sz="2400" dirty="0"/>
              <a:t>A Toyota Camry Hybrid </a:t>
            </a:r>
            <a:r>
              <a:rPr lang="en-US" sz="2400" spc="-300" dirty="0"/>
              <a:t>H </a:t>
            </a:r>
            <a:r>
              <a:rPr lang="en-US" sz="2400" dirty="0"/>
              <a:t>V battery pack.</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6240" y="1028700"/>
            <a:ext cx="6852062" cy="3258744"/>
          </a:xfrm>
          <a:prstGeom prst="rect">
            <a:avLst/>
          </a:prstGeom>
        </p:spPr>
      </p:pic>
    </p:spTree>
    <p:extLst>
      <p:ext uri="{BB962C8B-B14F-4D97-AF65-F5344CB8AC3E}">
        <p14:creationId xmlns:p14="http://schemas.microsoft.com/office/powerpoint/2010/main" val="890798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EE858-E7B6-4BA3-87A6-C73A00041B3C}"/>
              </a:ext>
            </a:extLst>
          </p:cNvPr>
          <p:cNvSpPr>
            <a:spLocks noGrp="1"/>
          </p:cNvSpPr>
          <p:nvPr>
            <p:ph type="title" idx="4294967295"/>
          </p:nvPr>
        </p:nvSpPr>
        <p:spPr>
          <a:xfrm>
            <a:off x="419100" y="228600"/>
            <a:ext cx="8250238" cy="646331"/>
          </a:xfrm>
        </p:spPr>
        <p:txBody>
          <a:bodyPr wrap="square" lIns="0" tIns="45720" rIns="0" bIns="45720" anchor="t" anchorCtr="0">
            <a:spAutoFit/>
          </a:bodyPr>
          <a:lstStyle/>
          <a:p>
            <a:r>
              <a:rPr lang="en-US" sz="3600" dirty="0">
                <a:latin typeface="+mj-lt"/>
              </a:rPr>
              <a:t>Learning Objectives </a:t>
            </a:r>
            <a:r>
              <a:rPr lang="en-US" sz="2800" dirty="0">
                <a:latin typeface="+mj-lt"/>
              </a:rPr>
              <a:t>(1 of 2)</a:t>
            </a:r>
            <a:endParaRPr lang="en-IN" sz="3600" dirty="0">
              <a:latin typeface="+mj-lt"/>
            </a:endParaRPr>
          </a:p>
        </p:txBody>
      </p:sp>
      <p:sp>
        <p:nvSpPr>
          <p:cNvPr id="3" name="Content Placeholder 2">
            <a:extLst>
              <a:ext uri="{FF2B5EF4-FFF2-40B4-BE49-F238E27FC236}">
                <a16:creationId xmlns:a16="http://schemas.microsoft.com/office/drawing/2014/main" id="{0A9C2108-9861-470A-A980-0C2C37490DF8}"/>
              </a:ext>
            </a:extLst>
          </p:cNvPr>
          <p:cNvSpPr>
            <a:spLocks noGrp="1"/>
          </p:cNvSpPr>
          <p:nvPr>
            <p:ph sz="quarter" idx="4294967295"/>
          </p:nvPr>
        </p:nvSpPr>
        <p:spPr>
          <a:xfrm>
            <a:off x="447152" y="1031881"/>
            <a:ext cx="8250237" cy="4247317"/>
          </a:xfrm>
        </p:spPr>
        <p:txBody>
          <a:bodyPr wrap="square" lIns="0" tIns="45720" rIns="0" bIns="45720" anchor="t" anchorCtr="0">
            <a:spAutoFit/>
          </a:bodyPr>
          <a:lstStyle/>
          <a:p>
            <a:pPr marL="667512" indent="-667512">
              <a:spcBef>
                <a:spcPts val="600"/>
              </a:spcBef>
              <a:buNone/>
            </a:pPr>
            <a:r>
              <a:rPr lang="en-US" sz="2400" b="1" dirty="0">
                <a:solidFill>
                  <a:srgbClr val="007FA3"/>
                </a:solidFill>
              </a:rPr>
              <a:t>89.1	</a:t>
            </a:r>
            <a:r>
              <a:rPr lang="en-US" sz="2400" dirty="0"/>
              <a:t>Discuss hybrid and electric vehicle high-voltage batteries. </a:t>
            </a:r>
          </a:p>
          <a:p>
            <a:pPr marL="667512" indent="-667512">
              <a:spcBef>
                <a:spcPts val="600"/>
              </a:spcBef>
              <a:buNone/>
            </a:pPr>
            <a:r>
              <a:rPr lang="en-US" sz="2400" b="1" dirty="0">
                <a:solidFill>
                  <a:srgbClr val="007FA3"/>
                </a:solidFill>
              </a:rPr>
              <a:t>89.2	</a:t>
            </a:r>
            <a:r>
              <a:rPr lang="en-US" sz="2400" dirty="0"/>
              <a:t>Describe nickel-metal hydride batteries and designs used in hybrid electric vehicles. </a:t>
            </a:r>
          </a:p>
          <a:p>
            <a:pPr marL="667512" indent="-667512">
              <a:spcBef>
                <a:spcPts val="600"/>
              </a:spcBef>
              <a:buNone/>
            </a:pPr>
            <a:r>
              <a:rPr lang="en-US" sz="2400" b="1" dirty="0">
                <a:solidFill>
                  <a:srgbClr val="007FA3"/>
                </a:solidFill>
              </a:rPr>
              <a:t>89.3	</a:t>
            </a:r>
            <a:r>
              <a:rPr lang="en-US" sz="2400" dirty="0"/>
              <a:t>Explain the operation of lithium-ion high-voltage batteries including the various types and designs. </a:t>
            </a:r>
          </a:p>
          <a:p>
            <a:pPr marL="667512" indent="-667512">
              <a:spcBef>
                <a:spcPts val="600"/>
              </a:spcBef>
              <a:buNone/>
            </a:pPr>
            <a:r>
              <a:rPr lang="en-US" sz="2400" b="1" dirty="0">
                <a:solidFill>
                  <a:srgbClr val="007FA3"/>
                </a:solidFill>
              </a:rPr>
              <a:t>89.4	</a:t>
            </a:r>
            <a:r>
              <a:rPr lang="en-US" sz="2400" dirty="0">
                <a:solidFill>
                  <a:schemeClr val="tx1"/>
                </a:solidFill>
              </a:rPr>
              <a:t>Describe the designs of lithium-ion cells.</a:t>
            </a:r>
          </a:p>
          <a:p>
            <a:pPr marL="667512" indent="-667512">
              <a:spcBef>
                <a:spcPts val="600"/>
              </a:spcBef>
              <a:buNone/>
            </a:pPr>
            <a:r>
              <a:rPr lang="en-US" sz="2400" b="1" dirty="0">
                <a:solidFill>
                  <a:srgbClr val="007FA3"/>
                </a:solidFill>
              </a:rPr>
              <a:t>89.5 </a:t>
            </a:r>
            <a:r>
              <a:rPr lang="en-US" sz="2400" dirty="0">
                <a:solidFill>
                  <a:schemeClr val="tx1"/>
                </a:solidFill>
              </a:rPr>
              <a:t>Describe the types of lithium-ion batteries.</a:t>
            </a:r>
          </a:p>
          <a:p>
            <a:pPr marL="667512" indent="-667512">
              <a:spcBef>
                <a:spcPts val="600"/>
              </a:spcBef>
              <a:buNone/>
            </a:pPr>
            <a:r>
              <a:rPr lang="en-US" sz="2400" b="1" dirty="0">
                <a:solidFill>
                  <a:srgbClr val="007FA3"/>
                </a:solidFill>
              </a:rPr>
              <a:t>89.6 </a:t>
            </a:r>
            <a:r>
              <a:rPr lang="en-US" sz="2400" dirty="0">
                <a:solidFill>
                  <a:schemeClr val="tx1"/>
                </a:solidFill>
              </a:rPr>
              <a:t>Explain HEV/EV electronics cooling.</a:t>
            </a:r>
          </a:p>
          <a:p>
            <a:pPr marL="667512" indent="-667512">
              <a:spcBef>
                <a:spcPts val="600"/>
              </a:spcBef>
              <a:buNone/>
            </a:pPr>
            <a:r>
              <a:rPr lang="en-US" sz="2400" b="1" dirty="0">
                <a:solidFill>
                  <a:srgbClr val="007FA3"/>
                </a:solidFill>
              </a:rPr>
              <a:t>89.7 </a:t>
            </a:r>
            <a:r>
              <a:rPr lang="en-US" sz="2400" dirty="0">
                <a:solidFill>
                  <a:schemeClr val="tx1"/>
                </a:solidFill>
              </a:rPr>
              <a:t>Explain high-voltage battery cooling and heating. </a:t>
            </a:r>
          </a:p>
        </p:txBody>
      </p:sp>
    </p:spTree>
    <p:extLst>
      <p:ext uri="{BB962C8B-B14F-4D97-AF65-F5344CB8AC3E}">
        <p14:creationId xmlns:p14="http://schemas.microsoft.com/office/powerpoint/2010/main" val="14350449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EE858-E7B6-4BA3-87A6-C73A00041B3C}"/>
              </a:ext>
            </a:extLst>
          </p:cNvPr>
          <p:cNvSpPr>
            <a:spLocks noGrp="1"/>
          </p:cNvSpPr>
          <p:nvPr>
            <p:ph type="title" idx="4294967295"/>
          </p:nvPr>
        </p:nvSpPr>
        <p:spPr>
          <a:xfrm>
            <a:off x="457200" y="228600"/>
            <a:ext cx="8250238" cy="528794"/>
          </a:xfrm>
        </p:spPr>
        <p:txBody>
          <a:bodyPr wrap="square" lIns="0" tIns="18000" rIns="0" bIns="18000" anchor="ctr" anchorCtr="0">
            <a:spAutoFit/>
          </a:bodyPr>
          <a:lstStyle/>
          <a:p>
            <a:r>
              <a:rPr lang="en-US" sz="3200" dirty="0">
                <a:latin typeface="+mj-lt"/>
              </a:rPr>
              <a:t>Lithium-Ion High-Voltage Batteries </a:t>
            </a:r>
            <a:r>
              <a:rPr lang="en-US" sz="2400" dirty="0">
                <a:latin typeface="+mj-lt"/>
              </a:rPr>
              <a:t>(1 of 2)</a:t>
            </a:r>
            <a:endParaRPr lang="en-IN" sz="1800" dirty="0">
              <a:latin typeface="+mj-lt"/>
            </a:endParaRPr>
          </a:p>
        </p:txBody>
      </p:sp>
      <p:sp>
        <p:nvSpPr>
          <p:cNvPr id="3" name="Content Placeholder 2">
            <a:extLst>
              <a:ext uri="{FF2B5EF4-FFF2-40B4-BE49-F238E27FC236}">
                <a16:creationId xmlns:a16="http://schemas.microsoft.com/office/drawing/2014/main" id="{0A9C2108-9861-470A-A980-0C2C37490DF8}"/>
              </a:ext>
            </a:extLst>
          </p:cNvPr>
          <p:cNvSpPr>
            <a:spLocks noGrp="1"/>
          </p:cNvSpPr>
          <p:nvPr>
            <p:ph sz="quarter" idx="4294967295"/>
          </p:nvPr>
        </p:nvSpPr>
        <p:spPr>
          <a:xfrm>
            <a:off x="457200" y="1028700"/>
            <a:ext cx="8250238" cy="2967923"/>
          </a:xfrm>
        </p:spPr>
        <p:txBody>
          <a:bodyPr wrap="square" lIns="0" tIns="18000" rIns="0" bIns="18000" anchor="ctr" anchorCtr="0">
            <a:spAutoFit/>
          </a:bodyPr>
          <a:lstStyle/>
          <a:p>
            <a:pPr marL="342900" indent="-342900"/>
            <a:r>
              <a:rPr lang="en-US" sz="2400" dirty="0"/>
              <a:t>Uses</a:t>
            </a:r>
          </a:p>
          <a:p>
            <a:pPr marL="829818" lvl="1" indent="-342900"/>
            <a:r>
              <a:rPr lang="en-US" sz="2400" dirty="0"/>
              <a:t>Currently used in most electric and plug-in hybrid electric vehicles (</a:t>
            </a:r>
            <a:r>
              <a:rPr lang="en-US" sz="2400" spc="-300" dirty="0"/>
              <a:t>P H E V </a:t>
            </a:r>
            <a:r>
              <a:rPr lang="en-US" sz="2400" dirty="0"/>
              <a:t>s). </a:t>
            </a:r>
          </a:p>
          <a:p>
            <a:pPr marL="342900" indent="-342900"/>
            <a:r>
              <a:rPr lang="en-US" sz="2400" dirty="0"/>
              <a:t>Description</a:t>
            </a:r>
          </a:p>
          <a:p>
            <a:pPr marL="829818" lvl="1" indent="-342900"/>
            <a:r>
              <a:rPr lang="en-US" sz="2400" dirty="0"/>
              <a:t>A lithium-ion cell is named because during battery cycling, lithium ions move back and forth between the positive and negative electrodes.</a:t>
            </a:r>
            <a:endParaRPr lang="en-US" sz="4800" dirty="0"/>
          </a:p>
        </p:txBody>
      </p:sp>
    </p:spTree>
    <p:extLst>
      <p:ext uri="{BB962C8B-B14F-4D97-AF65-F5344CB8AC3E}">
        <p14:creationId xmlns:p14="http://schemas.microsoft.com/office/powerpoint/2010/main" val="23927923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EE858-E7B6-4BA3-87A6-C73A00041B3C}"/>
              </a:ext>
            </a:extLst>
          </p:cNvPr>
          <p:cNvSpPr>
            <a:spLocks noGrp="1"/>
          </p:cNvSpPr>
          <p:nvPr>
            <p:ph type="title" idx="4294967295"/>
          </p:nvPr>
        </p:nvSpPr>
        <p:spPr>
          <a:xfrm>
            <a:off x="447152" y="301156"/>
            <a:ext cx="8250238" cy="528794"/>
          </a:xfrm>
        </p:spPr>
        <p:txBody>
          <a:bodyPr wrap="square" lIns="0" tIns="18000" rIns="0" bIns="18000" anchor="ctr" anchorCtr="0">
            <a:spAutoFit/>
          </a:bodyPr>
          <a:lstStyle/>
          <a:p>
            <a:r>
              <a:rPr lang="en-US" sz="3200" dirty="0">
                <a:latin typeface="+mj-lt"/>
              </a:rPr>
              <a:t>Lithium-Ion High-Voltage Batteries </a:t>
            </a:r>
            <a:r>
              <a:rPr lang="en-US" sz="2400" dirty="0">
                <a:latin typeface="+mj-lt"/>
              </a:rPr>
              <a:t>(2 of 2)</a:t>
            </a:r>
            <a:endParaRPr lang="en-IN" sz="1800" dirty="0">
              <a:latin typeface="+mj-lt"/>
            </a:endParaRPr>
          </a:p>
        </p:txBody>
      </p:sp>
      <p:sp>
        <p:nvSpPr>
          <p:cNvPr id="3" name="Content Placeholder 2">
            <a:extLst>
              <a:ext uri="{FF2B5EF4-FFF2-40B4-BE49-F238E27FC236}">
                <a16:creationId xmlns:a16="http://schemas.microsoft.com/office/drawing/2014/main" id="{0A9C2108-9861-470A-A980-0C2C37490DF8}"/>
              </a:ext>
            </a:extLst>
          </p:cNvPr>
          <p:cNvSpPr>
            <a:spLocks noGrp="1"/>
          </p:cNvSpPr>
          <p:nvPr>
            <p:ph sz="quarter" idx="4294967295"/>
          </p:nvPr>
        </p:nvSpPr>
        <p:spPr>
          <a:xfrm>
            <a:off x="447152" y="1028700"/>
            <a:ext cx="8250238" cy="3237228"/>
          </a:xfrm>
        </p:spPr>
        <p:txBody>
          <a:bodyPr wrap="square" lIns="0" tIns="18000" rIns="0" bIns="18000" anchor="ctr" anchorCtr="0">
            <a:spAutoFit/>
          </a:bodyPr>
          <a:lstStyle/>
          <a:p>
            <a:pPr marL="342900" indent="-342900"/>
            <a:r>
              <a:rPr lang="en-US" sz="2400" dirty="0"/>
              <a:t>Construction</a:t>
            </a:r>
          </a:p>
          <a:p>
            <a:pPr marL="829818" lvl="1" indent="-342900"/>
            <a:r>
              <a:rPr lang="en-US" sz="2400" dirty="0"/>
              <a:t>Positive electrode in a conventional lithium-ion battery has lithium cobalt oxide as its main ingredient. </a:t>
            </a:r>
          </a:p>
          <a:p>
            <a:pPr marL="829818" lvl="1" indent="-342900"/>
            <a:r>
              <a:rPr lang="en-US" sz="2400" dirty="0"/>
              <a:t>Negative electrode is made from a specialty carbon. </a:t>
            </a:r>
          </a:p>
          <a:p>
            <a:pPr marL="829818" lvl="1" indent="-342900"/>
            <a:r>
              <a:rPr lang="en-US" sz="2400" dirty="0"/>
              <a:t>Electrolyte is an organic solvent.</a:t>
            </a:r>
          </a:p>
          <a:p>
            <a:pPr marL="342900" indent="-342900"/>
            <a:r>
              <a:rPr lang="en-US" sz="2400" dirty="0"/>
              <a:t>Operation</a:t>
            </a:r>
          </a:p>
          <a:p>
            <a:pPr marL="342900" indent="-342900"/>
            <a:r>
              <a:rPr lang="en-US" sz="2400" dirty="0"/>
              <a:t>Advantages and Disadvantages</a:t>
            </a:r>
            <a:endParaRPr lang="en-US" sz="6600" dirty="0"/>
          </a:p>
        </p:txBody>
      </p:sp>
    </p:spTree>
    <p:extLst>
      <p:ext uri="{BB962C8B-B14F-4D97-AF65-F5344CB8AC3E}">
        <p14:creationId xmlns:p14="http://schemas.microsoft.com/office/powerpoint/2010/main" val="31714344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EE858-E7B6-4BA3-87A6-C73A00041B3C}"/>
              </a:ext>
            </a:extLst>
          </p:cNvPr>
          <p:cNvSpPr>
            <a:spLocks noGrp="1"/>
          </p:cNvSpPr>
          <p:nvPr>
            <p:ph type="title" idx="4294967295"/>
          </p:nvPr>
        </p:nvSpPr>
        <p:spPr>
          <a:xfrm>
            <a:off x="447152" y="250283"/>
            <a:ext cx="8250238" cy="590349"/>
          </a:xfrm>
        </p:spPr>
        <p:txBody>
          <a:bodyPr wrap="square" lIns="0" tIns="18000" rIns="0" bIns="18000" anchor="ctr" anchorCtr="0">
            <a:spAutoFit/>
          </a:bodyPr>
          <a:lstStyle/>
          <a:p>
            <a:r>
              <a:rPr lang="en-US" sz="3600" dirty="0">
                <a:latin typeface="+mj-lt"/>
              </a:rPr>
              <a:t>Designs of Lithium-Ion Cells </a:t>
            </a:r>
            <a:r>
              <a:rPr lang="en-US" sz="2800" dirty="0">
                <a:latin typeface="+mj-lt"/>
              </a:rPr>
              <a:t>(1 of 2)</a:t>
            </a:r>
            <a:endParaRPr lang="en-IN" sz="1600" dirty="0">
              <a:latin typeface="+mj-lt"/>
            </a:endParaRPr>
          </a:p>
        </p:txBody>
      </p:sp>
      <p:sp>
        <p:nvSpPr>
          <p:cNvPr id="3" name="Content Placeholder 2">
            <a:extLst>
              <a:ext uri="{FF2B5EF4-FFF2-40B4-BE49-F238E27FC236}">
                <a16:creationId xmlns:a16="http://schemas.microsoft.com/office/drawing/2014/main" id="{0A9C2108-9861-470A-A980-0C2C37490DF8}"/>
              </a:ext>
            </a:extLst>
          </p:cNvPr>
          <p:cNvSpPr>
            <a:spLocks noGrp="1"/>
          </p:cNvSpPr>
          <p:nvPr>
            <p:ph sz="quarter" idx="4294967295"/>
          </p:nvPr>
        </p:nvSpPr>
        <p:spPr>
          <a:xfrm>
            <a:off x="457200" y="1199818"/>
            <a:ext cx="8250238" cy="2406231"/>
          </a:xfrm>
        </p:spPr>
        <p:txBody>
          <a:bodyPr wrap="square" lIns="0" tIns="18000" rIns="0" bIns="18000" anchor="ctr" anchorCtr="0">
            <a:spAutoFit/>
          </a:bodyPr>
          <a:lstStyle/>
          <a:p>
            <a:pPr marL="342900" indent="-342900"/>
            <a:r>
              <a:rPr lang="en-US" sz="2400" dirty="0"/>
              <a:t>Cylindrical </a:t>
            </a:r>
          </a:p>
          <a:p>
            <a:pPr marL="829818" lvl="1" indent="-342900"/>
            <a:r>
              <a:rPr lang="en-US" sz="2400" dirty="0"/>
              <a:t>A cylindrical cell has high specific energy, good mechanical stability, and lends itself to automated manufacturing.</a:t>
            </a:r>
          </a:p>
          <a:p>
            <a:pPr marL="829818" lvl="1" indent="-342900"/>
            <a:r>
              <a:rPr lang="en-US" sz="2400" dirty="0"/>
              <a:t>The cylindrical cell design is used by many electric vehicle manufacturers such as Tesla.</a:t>
            </a:r>
            <a:endParaRPr lang="en-US" sz="8800" dirty="0"/>
          </a:p>
        </p:txBody>
      </p:sp>
    </p:spTree>
    <p:extLst>
      <p:ext uri="{BB962C8B-B14F-4D97-AF65-F5344CB8AC3E}">
        <p14:creationId xmlns:p14="http://schemas.microsoft.com/office/powerpoint/2010/main" val="28521523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1C14D8F-485B-446E-AE94-28A6ADB21E29}"/>
              </a:ext>
            </a:extLst>
          </p:cNvPr>
          <p:cNvSpPr>
            <a:spLocks noGrp="1"/>
          </p:cNvSpPr>
          <p:nvPr>
            <p:ph type="title" idx="4294967295"/>
          </p:nvPr>
        </p:nvSpPr>
        <p:spPr>
          <a:xfrm>
            <a:off x="447152" y="250487"/>
            <a:ext cx="8250238" cy="590349"/>
          </a:xfrm>
        </p:spPr>
        <p:txBody>
          <a:bodyPr wrap="square" lIns="0" tIns="18000" rIns="0" bIns="18000" anchor="ctr" anchorCtr="0">
            <a:spAutoFit/>
          </a:bodyPr>
          <a:lstStyle/>
          <a:p>
            <a:r>
              <a:rPr lang="en-US" sz="3600" dirty="0">
                <a:latin typeface="+mj-lt"/>
              </a:rPr>
              <a:t>Figure 89.9 Cylindrical Lithium-ion </a:t>
            </a:r>
          </a:p>
        </p:txBody>
      </p:sp>
      <p:sp>
        <p:nvSpPr>
          <p:cNvPr id="6" name="Content Placeholder 5">
            <a:extLst>
              <a:ext uri="{FF2B5EF4-FFF2-40B4-BE49-F238E27FC236}">
                <a16:creationId xmlns:a16="http://schemas.microsoft.com/office/drawing/2014/main" id="{D36F89A6-D654-4324-A422-3BAE3485458A}"/>
              </a:ext>
            </a:extLst>
          </p:cNvPr>
          <p:cNvSpPr>
            <a:spLocks noGrp="1"/>
          </p:cNvSpPr>
          <p:nvPr>
            <p:ph sz="quarter" idx="4294967295"/>
          </p:nvPr>
        </p:nvSpPr>
        <p:spPr>
          <a:xfrm>
            <a:off x="576451" y="1028700"/>
            <a:ext cx="2746852" cy="3360338"/>
          </a:xfrm>
        </p:spPr>
        <p:txBody>
          <a:bodyPr wrap="square" lIns="0" tIns="18000" rIns="0" bIns="18000" anchor="ctr" anchorCtr="0">
            <a:spAutoFit/>
          </a:bodyPr>
          <a:lstStyle/>
          <a:p>
            <a:pPr marL="0" indent="0">
              <a:buNone/>
            </a:pPr>
            <a:r>
              <a:rPr lang="en-US" sz="2400" dirty="0"/>
              <a:t>Construction of a cylindrical lithium-ion cell. Note the pressure relief valve and exhaust gas hole that will relieve internal battery pressure if it gets too hot.</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96929" y="1125696"/>
            <a:ext cx="5000461" cy="4329598"/>
          </a:xfrm>
          <a:prstGeom prst="rect">
            <a:avLst/>
          </a:prstGeom>
        </p:spPr>
      </p:pic>
    </p:spTree>
    <p:extLst>
      <p:ext uri="{BB962C8B-B14F-4D97-AF65-F5344CB8AC3E}">
        <p14:creationId xmlns:p14="http://schemas.microsoft.com/office/powerpoint/2010/main" val="8688722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1C14D8F-485B-446E-AE94-28A6ADB21E29}"/>
              </a:ext>
            </a:extLst>
          </p:cNvPr>
          <p:cNvSpPr>
            <a:spLocks noGrp="1"/>
          </p:cNvSpPr>
          <p:nvPr>
            <p:ph type="title" idx="4294967295"/>
          </p:nvPr>
        </p:nvSpPr>
        <p:spPr>
          <a:xfrm>
            <a:off x="447152" y="250487"/>
            <a:ext cx="8250238" cy="590349"/>
          </a:xfrm>
        </p:spPr>
        <p:txBody>
          <a:bodyPr wrap="square" lIns="0" tIns="18000" rIns="0" bIns="18000" anchor="ctr" anchorCtr="0">
            <a:spAutoFit/>
          </a:bodyPr>
          <a:lstStyle/>
          <a:p>
            <a:r>
              <a:rPr lang="en-US" sz="3600" dirty="0">
                <a:latin typeface="+mj-lt"/>
              </a:rPr>
              <a:t>Figure 89.10 Tesla Model S</a:t>
            </a:r>
          </a:p>
        </p:txBody>
      </p:sp>
      <p:sp>
        <p:nvSpPr>
          <p:cNvPr id="6" name="Content Placeholder 5">
            <a:extLst>
              <a:ext uri="{FF2B5EF4-FFF2-40B4-BE49-F238E27FC236}">
                <a16:creationId xmlns:a16="http://schemas.microsoft.com/office/drawing/2014/main" id="{D36F89A6-D654-4324-A422-3BAE3485458A}"/>
              </a:ext>
            </a:extLst>
          </p:cNvPr>
          <p:cNvSpPr>
            <a:spLocks noGrp="1"/>
          </p:cNvSpPr>
          <p:nvPr>
            <p:ph sz="quarter" idx="4294967295"/>
          </p:nvPr>
        </p:nvSpPr>
        <p:spPr>
          <a:xfrm>
            <a:off x="458247" y="4730429"/>
            <a:ext cx="8239143" cy="775015"/>
          </a:xfrm>
        </p:spPr>
        <p:txBody>
          <a:bodyPr wrap="square" lIns="0" tIns="18000" rIns="0" bIns="18000" anchor="ctr" anchorCtr="0">
            <a:spAutoFit/>
          </a:bodyPr>
          <a:lstStyle/>
          <a:p>
            <a:pPr marL="0" indent="0">
              <a:buNone/>
            </a:pPr>
            <a:r>
              <a:rPr lang="en-US" sz="2400" dirty="0"/>
              <a:t>A Tesla Model S uses 7,104 18650 batteries located under the floor of the vehicle and weighs 1,200 pounds (544 </a:t>
            </a:r>
            <a:r>
              <a:rPr lang="en-US" sz="2400" spc="-300" dirty="0"/>
              <a:t>k </a:t>
            </a:r>
            <a:r>
              <a:rPr lang="en-US" sz="2400" dirty="0"/>
              <a:t>g).</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9419" y="1028700"/>
            <a:ext cx="7285703" cy="3408058"/>
          </a:xfrm>
          <a:prstGeom prst="rect">
            <a:avLst/>
          </a:prstGeom>
        </p:spPr>
      </p:pic>
    </p:spTree>
    <p:extLst>
      <p:ext uri="{BB962C8B-B14F-4D97-AF65-F5344CB8AC3E}">
        <p14:creationId xmlns:p14="http://schemas.microsoft.com/office/powerpoint/2010/main" val="28539419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Tesla Batteries</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esla Batteries_Slomo">
            <a:hlinkClick r:id="" action="ppaction://media"/>
            <a:extLst>
              <a:ext uri="{FF2B5EF4-FFF2-40B4-BE49-F238E27FC236}">
                <a16:creationId xmlns:a16="http://schemas.microsoft.com/office/drawing/2014/main" id="{097730E7-5F8C-0CA5-1FB9-1232F4475A7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41308" y="1132240"/>
            <a:ext cx="7585183" cy="5033063"/>
          </a:xfrm>
          <a:prstGeom prst="rect">
            <a:avLst/>
          </a:prstGeom>
        </p:spPr>
      </p:pic>
    </p:spTree>
    <p:extLst>
      <p:ext uri="{BB962C8B-B14F-4D97-AF65-F5344CB8AC3E}">
        <p14:creationId xmlns:p14="http://schemas.microsoft.com/office/powerpoint/2010/main" val="2499072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3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100" y="1897625"/>
            <a:ext cx="8089829" cy="4388425"/>
          </a:xfrm>
          <a:prstGeom prst="rect">
            <a:avLst/>
          </a:prstGeom>
        </p:spPr>
      </p:pic>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100" y="228600"/>
            <a:ext cx="8229600" cy="1754326"/>
          </a:xfrm>
        </p:spPr>
        <p:txBody>
          <a:bodyPr/>
          <a:lstStyle/>
          <a:p>
            <a:r>
              <a:rPr lang="en-US" dirty="0"/>
              <a:t>Frequently Asked Question: How Much Lithium Is There in a Typical Li-Ion High-Voltage EV Battery?   </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28649" y="2937675"/>
            <a:ext cx="7543800" cy="2308324"/>
          </a:xfrm>
        </p:spPr>
        <p:txBody>
          <a:bodyPr/>
          <a:lstStyle/>
          <a:p>
            <a:r>
              <a:rPr lang="en-US" sz="2400" b="1" dirty="0"/>
              <a:t>How Much Lithium Is There in a Typical Li-Ion High-Voltage EV Battery? </a:t>
            </a:r>
            <a:r>
              <a:rPr lang="en-US" sz="2400" dirty="0"/>
              <a:t>In a typical electric vehicle, such as the Tesla Model S, it is estimated that there is a total of about 15 pounds (7 kg) of lithium used in all of the cells. This is about the weight of a bowling ball.</a:t>
            </a:r>
          </a:p>
        </p:txBody>
      </p:sp>
      <p:sp>
        <p:nvSpPr>
          <p:cNvPr id="8"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481012" y="1999297"/>
            <a:ext cx="7839075" cy="533400"/>
          </a:xfrm>
        </p:spPr>
        <p:txBody>
          <a:bodyPr/>
          <a:lstStyle/>
          <a:p>
            <a:pPr marL="101600" indent="0">
              <a:buNone/>
            </a:pPr>
            <a:r>
              <a:rPr lang="en-US" sz="3600" b="1" dirty="0">
                <a:solidFill>
                  <a:schemeClr val="bg1"/>
                </a:solidFill>
              </a:rPr>
              <a:t>?   Frequently Asked Question</a:t>
            </a:r>
          </a:p>
        </p:txBody>
      </p:sp>
    </p:spTree>
    <p:extLst>
      <p:ext uri="{BB962C8B-B14F-4D97-AF65-F5344CB8AC3E}">
        <p14:creationId xmlns:p14="http://schemas.microsoft.com/office/powerpoint/2010/main" val="37391779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EE858-E7B6-4BA3-87A6-C73A00041B3C}"/>
              </a:ext>
            </a:extLst>
          </p:cNvPr>
          <p:cNvSpPr>
            <a:spLocks noGrp="1"/>
          </p:cNvSpPr>
          <p:nvPr>
            <p:ph type="title" idx="4294967295"/>
          </p:nvPr>
        </p:nvSpPr>
        <p:spPr>
          <a:xfrm>
            <a:off x="447152" y="250283"/>
            <a:ext cx="8250238" cy="590349"/>
          </a:xfrm>
        </p:spPr>
        <p:txBody>
          <a:bodyPr wrap="square" lIns="0" tIns="18000" rIns="0" bIns="18000" anchor="ctr" anchorCtr="0">
            <a:spAutoFit/>
          </a:bodyPr>
          <a:lstStyle/>
          <a:p>
            <a:r>
              <a:rPr lang="en-US" sz="3600" dirty="0">
                <a:latin typeface="+mj-lt"/>
              </a:rPr>
              <a:t>Designs of Lithium-Ion Cells </a:t>
            </a:r>
            <a:r>
              <a:rPr lang="en-US" sz="2800" dirty="0">
                <a:latin typeface="+mj-lt"/>
              </a:rPr>
              <a:t>(2 of 2)</a:t>
            </a:r>
            <a:endParaRPr lang="en-IN" sz="1600" dirty="0">
              <a:latin typeface="+mj-lt"/>
            </a:endParaRPr>
          </a:p>
        </p:txBody>
      </p:sp>
      <p:sp>
        <p:nvSpPr>
          <p:cNvPr id="3" name="Content Placeholder 2">
            <a:extLst>
              <a:ext uri="{FF2B5EF4-FFF2-40B4-BE49-F238E27FC236}">
                <a16:creationId xmlns:a16="http://schemas.microsoft.com/office/drawing/2014/main" id="{0A9C2108-9861-470A-A980-0C2C37490DF8}"/>
              </a:ext>
            </a:extLst>
          </p:cNvPr>
          <p:cNvSpPr>
            <a:spLocks noGrp="1"/>
          </p:cNvSpPr>
          <p:nvPr>
            <p:ph sz="quarter" idx="4294967295"/>
          </p:nvPr>
        </p:nvSpPr>
        <p:spPr>
          <a:xfrm>
            <a:off x="447152" y="1045597"/>
            <a:ext cx="8260286" cy="2967923"/>
          </a:xfrm>
        </p:spPr>
        <p:txBody>
          <a:bodyPr wrap="square" lIns="0" tIns="18000" rIns="0" bIns="18000" anchor="ctr" anchorCtr="0">
            <a:spAutoFit/>
          </a:bodyPr>
          <a:lstStyle/>
          <a:p>
            <a:pPr marL="342900" indent="-342900"/>
            <a:r>
              <a:rPr lang="en-US" sz="2400" dirty="0"/>
              <a:t>Prismatic—Hard Case </a:t>
            </a:r>
          </a:p>
          <a:p>
            <a:pPr marL="829818" lvl="1" indent="-342900"/>
            <a:r>
              <a:rPr lang="en-US" sz="2400" dirty="0"/>
              <a:t>The prismatic type is a rectangular or boxlike design with the active materials formed into flat plates, much like a conventional lead–acid battery. </a:t>
            </a:r>
          </a:p>
          <a:p>
            <a:pPr marL="342900" indent="-342900"/>
            <a:r>
              <a:rPr lang="en-US" sz="2400" dirty="0"/>
              <a:t>Prismatic—Pouch Type</a:t>
            </a:r>
          </a:p>
          <a:p>
            <a:pPr marL="829818" lvl="1" indent="-342900"/>
            <a:r>
              <a:rPr lang="en-US" sz="2400" dirty="0"/>
              <a:t>Pouch design </a:t>
            </a:r>
            <a:r>
              <a:rPr lang="en-US" sz="2400" spc="-300" dirty="0"/>
              <a:t>H </a:t>
            </a:r>
            <a:r>
              <a:rPr lang="en-US" sz="2400" dirty="0"/>
              <a:t>V battery uses laminated architecture in a bag referred to as </a:t>
            </a:r>
            <a:r>
              <a:rPr lang="en-US" sz="2400" b="1" dirty="0"/>
              <a:t>pouch cell</a:t>
            </a:r>
            <a:r>
              <a:rPr lang="en-US" sz="2400" dirty="0"/>
              <a:t>.</a:t>
            </a:r>
            <a:endParaRPr lang="en-US" sz="13800" dirty="0"/>
          </a:p>
        </p:txBody>
      </p:sp>
    </p:spTree>
    <p:extLst>
      <p:ext uri="{BB962C8B-B14F-4D97-AF65-F5344CB8AC3E}">
        <p14:creationId xmlns:p14="http://schemas.microsoft.com/office/powerpoint/2010/main" val="31777990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1C14D8F-485B-446E-AE94-28A6ADB21E29}"/>
              </a:ext>
            </a:extLst>
          </p:cNvPr>
          <p:cNvSpPr>
            <a:spLocks noGrp="1"/>
          </p:cNvSpPr>
          <p:nvPr>
            <p:ph type="title" idx="4294967295"/>
          </p:nvPr>
        </p:nvSpPr>
        <p:spPr>
          <a:xfrm>
            <a:off x="447152" y="250487"/>
            <a:ext cx="8250238" cy="590349"/>
          </a:xfrm>
        </p:spPr>
        <p:txBody>
          <a:bodyPr wrap="square" lIns="0" tIns="18000" rIns="0" bIns="18000" anchor="ctr" anchorCtr="0">
            <a:spAutoFit/>
          </a:bodyPr>
          <a:lstStyle/>
          <a:p>
            <a:r>
              <a:rPr lang="en-US" sz="3600" dirty="0">
                <a:latin typeface="+mj-lt"/>
              </a:rPr>
              <a:t>Figure 89.11 Prismatic Type </a:t>
            </a:r>
          </a:p>
        </p:txBody>
      </p:sp>
      <p:sp>
        <p:nvSpPr>
          <p:cNvPr id="6" name="Content Placeholder 5">
            <a:extLst>
              <a:ext uri="{FF2B5EF4-FFF2-40B4-BE49-F238E27FC236}">
                <a16:creationId xmlns:a16="http://schemas.microsoft.com/office/drawing/2014/main" id="{D36F89A6-D654-4324-A422-3BAE3485458A}"/>
              </a:ext>
            </a:extLst>
          </p:cNvPr>
          <p:cNvSpPr>
            <a:spLocks noGrp="1"/>
          </p:cNvSpPr>
          <p:nvPr>
            <p:ph sz="quarter" idx="4294967295"/>
          </p:nvPr>
        </p:nvSpPr>
        <p:spPr>
          <a:xfrm>
            <a:off x="550606" y="4808467"/>
            <a:ext cx="7983794" cy="1144347"/>
          </a:xfrm>
        </p:spPr>
        <p:txBody>
          <a:bodyPr wrap="square" lIns="0" tIns="18000" rIns="0" bIns="18000" anchor="ctr" anchorCtr="0">
            <a:spAutoFit/>
          </a:bodyPr>
          <a:lstStyle/>
          <a:p>
            <a:pPr marL="0" indent="0">
              <a:buNone/>
            </a:pPr>
            <a:r>
              <a:rPr lang="en-US" sz="2400" dirty="0"/>
              <a:t>Prismatic type is  rectangular or boxlike design that allows them to be stacked close together to create a </a:t>
            </a:r>
            <a:r>
              <a:rPr lang="en-US" sz="2400" spc="-300" dirty="0"/>
              <a:t>H </a:t>
            </a:r>
            <a:r>
              <a:rPr lang="en-US" sz="2400" dirty="0"/>
              <a:t>V battery pack.</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89355" y="1028700"/>
            <a:ext cx="4197022" cy="3279057"/>
          </a:xfrm>
          <a:prstGeom prst="rect">
            <a:avLst/>
          </a:prstGeom>
        </p:spPr>
      </p:pic>
    </p:spTree>
    <p:extLst>
      <p:ext uri="{BB962C8B-B14F-4D97-AF65-F5344CB8AC3E}">
        <p14:creationId xmlns:p14="http://schemas.microsoft.com/office/powerpoint/2010/main" val="38847679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1C14D8F-485B-446E-AE94-28A6ADB21E29}"/>
              </a:ext>
            </a:extLst>
          </p:cNvPr>
          <p:cNvSpPr>
            <a:spLocks noGrp="1"/>
          </p:cNvSpPr>
          <p:nvPr>
            <p:ph type="title" idx="4294967295"/>
          </p:nvPr>
        </p:nvSpPr>
        <p:spPr>
          <a:xfrm>
            <a:off x="447152" y="250487"/>
            <a:ext cx="8250238" cy="590349"/>
          </a:xfrm>
        </p:spPr>
        <p:txBody>
          <a:bodyPr wrap="square" lIns="0" tIns="18000" rIns="0" bIns="18000" anchor="ctr" anchorCtr="0">
            <a:spAutoFit/>
          </a:bodyPr>
          <a:lstStyle/>
          <a:p>
            <a:r>
              <a:rPr lang="en-US" sz="3600" dirty="0">
                <a:latin typeface="+mj-lt"/>
              </a:rPr>
              <a:t>Figure 89.12 Pouch Battery Design</a:t>
            </a:r>
          </a:p>
        </p:txBody>
      </p:sp>
      <p:sp>
        <p:nvSpPr>
          <p:cNvPr id="6" name="Content Placeholder 5">
            <a:extLst>
              <a:ext uri="{FF2B5EF4-FFF2-40B4-BE49-F238E27FC236}">
                <a16:creationId xmlns:a16="http://schemas.microsoft.com/office/drawing/2014/main" id="{D36F89A6-D654-4324-A422-3BAE3485458A}"/>
              </a:ext>
            </a:extLst>
          </p:cNvPr>
          <p:cNvSpPr>
            <a:spLocks noGrp="1"/>
          </p:cNvSpPr>
          <p:nvPr>
            <p:ph sz="quarter" idx="4294967295"/>
          </p:nvPr>
        </p:nvSpPr>
        <p:spPr>
          <a:xfrm>
            <a:off x="468295" y="4811234"/>
            <a:ext cx="8239143" cy="1144347"/>
          </a:xfrm>
        </p:spPr>
        <p:txBody>
          <a:bodyPr wrap="square" lIns="0" tIns="18000" rIns="0" bIns="18000" anchor="ctr" anchorCtr="0">
            <a:spAutoFit/>
          </a:bodyPr>
          <a:lstStyle/>
          <a:p>
            <a:pPr marL="0" indent="0">
              <a:buNone/>
            </a:pPr>
            <a:r>
              <a:rPr lang="en-US" sz="2400" dirty="0"/>
              <a:t>The pouch design uses a flexible outer container that is able to expand when being charged without damaging the battery.</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19226" y="1069669"/>
            <a:ext cx="4537279" cy="3512732"/>
          </a:xfrm>
          <a:prstGeom prst="rect">
            <a:avLst/>
          </a:prstGeom>
        </p:spPr>
      </p:pic>
    </p:spTree>
    <p:extLst>
      <p:ext uri="{BB962C8B-B14F-4D97-AF65-F5344CB8AC3E}">
        <p14:creationId xmlns:p14="http://schemas.microsoft.com/office/powerpoint/2010/main" val="27200399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EE858-E7B6-4BA3-87A6-C73A00041B3C}"/>
              </a:ext>
            </a:extLst>
          </p:cNvPr>
          <p:cNvSpPr>
            <a:spLocks noGrp="1"/>
          </p:cNvSpPr>
          <p:nvPr>
            <p:ph type="title" idx="4294967295"/>
          </p:nvPr>
        </p:nvSpPr>
        <p:spPr>
          <a:xfrm>
            <a:off x="447152" y="248767"/>
            <a:ext cx="8250238" cy="590349"/>
          </a:xfrm>
        </p:spPr>
        <p:txBody>
          <a:bodyPr wrap="square" lIns="0" tIns="18000" rIns="0" bIns="18000" anchor="ctr" anchorCtr="0">
            <a:spAutoFit/>
          </a:bodyPr>
          <a:lstStyle/>
          <a:p>
            <a:r>
              <a:rPr lang="en-US" sz="3600" dirty="0">
                <a:latin typeface="+mj-lt"/>
              </a:rPr>
              <a:t>Learning Objectives </a:t>
            </a:r>
            <a:r>
              <a:rPr lang="en-US" sz="2800" dirty="0">
                <a:latin typeface="+mj-lt"/>
              </a:rPr>
              <a:t>(2 of 2)</a:t>
            </a:r>
            <a:endParaRPr lang="en-IN" sz="3600" dirty="0">
              <a:latin typeface="+mj-lt"/>
            </a:endParaRPr>
          </a:p>
        </p:txBody>
      </p:sp>
      <p:sp>
        <p:nvSpPr>
          <p:cNvPr id="3" name="Content Placeholder 2">
            <a:extLst>
              <a:ext uri="{FF2B5EF4-FFF2-40B4-BE49-F238E27FC236}">
                <a16:creationId xmlns:a16="http://schemas.microsoft.com/office/drawing/2014/main" id="{0A9C2108-9861-470A-A980-0C2C37490DF8}"/>
              </a:ext>
            </a:extLst>
          </p:cNvPr>
          <p:cNvSpPr>
            <a:spLocks noGrp="1"/>
          </p:cNvSpPr>
          <p:nvPr>
            <p:ph sz="quarter" idx="4294967295"/>
          </p:nvPr>
        </p:nvSpPr>
        <p:spPr>
          <a:xfrm>
            <a:off x="457199" y="1067173"/>
            <a:ext cx="8250237" cy="2560119"/>
          </a:xfrm>
        </p:spPr>
        <p:txBody>
          <a:bodyPr wrap="square" lIns="0" tIns="18000" rIns="0" bIns="18000" anchor="ctr" anchorCtr="0">
            <a:spAutoFit/>
          </a:bodyPr>
          <a:lstStyle/>
          <a:p>
            <a:pPr marL="822960" indent="-822960">
              <a:spcBef>
                <a:spcPts val="600"/>
              </a:spcBef>
              <a:buNone/>
            </a:pPr>
            <a:r>
              <a:rPr lang="en-US" sz="2400" b="1" dirty="0">
                <a:solidFill>
                  <a:srgbClr val="007FA3"/>
                </a:solidFill>
              </a:rPr>
              <a:t>89.8 </a:t>
            </a:r>
            <a:r>
              <a:rPr lang="en-US" sz="2400" dirty="0"/>
              <a:t>Discuss battery capacity versus vehicle range.</a:t>
            </a:r>
          </a:p>
          <a:p>
            <a:pPr marL="822960" indent="-822960">
              <a:spcBef>
                <a:spcPts val="600"/>
              </a:spcBef>
              <a:buNone/>
            </a:pPr>
            <a:r>
              <a:rPr lang="en-US" sz="2400" b="1" dirty="0">
                <a:solidFill>
                  <a:srgbClr val="007FA3"/>
                </a:solidFill>
              </a:rPr>
              <a:t>89.9 </a:t>
            </a:r>
            <a:r>
              <a:rPr lang="en-US" sz="2400" dirty="0"/>
              <a:t>Discuss the high-voltage battery control components.</a:t>
            </a:r>
          </a:p>
          <a:p>
            <a:pPr marL="822960" indent="-822960">
              <a:spcBef>
                <a:spcPts val="600"/>
              </a:spcBef>
              <a:buNone/>
            </a:pPr>
            <a:r>
              <a:rPr lang="en-US" sz="2400" b="1" dirty="0">
                <a:solidFill>
                  <a:srgbClr val="007FA3"/>
                </a:solidFill>
              </a:rPr>
              <a:t>89.10 </a:t>
            </a:r>
            <a:r>
              <a:rPr lang="en-US" sz="2400" dirty="0"/>
              <a:t>Discuss the factory authorized lithium-ion battery repair procedure.</a:t>
            </a:r>
          </a:p>
          <a:p>
            <a:pPr marL="822960" indent="-822960">
              <a:spcBef>
                <a:spcPts val="600"/>
              </a:spcBef>
              <a:buNone/>
            </a:pPr>
            <a:r>
              <a:rPr lang="en-US" sz="2400" b="1" dirty="0">
                <a:solidFill>
                  <a:srgbClr val="007FA3"/>
                </a:solidFill>
              </a:rPr>
              <a:t>89.11 </a:t>
            </a:r>
            <a:r>
              <a:rPr lang="en-US" sz="2400" dirty="0"/>
              <a:t>Describe battery degradation and balancing</a:t>
            </a:r>
          </a:p>
          <a:p>
            <a:pPr marL="989013" indent="-989013">
              <a:spcBef>
                <a:spcPts val="600"/>
              </a:spcBef>
              <a:buNone/>
            </a:pPr>
            <a:endParaRPr lang="en-US" sz="2400" dirty="0"/>
          </a:p>
        </p:txBody>
      </p:sp>
    </p:spTree>
    <p:extLst>
      <p:ext uri="{BB962C8B-B14F-4D97-AF65-F5344CB8AC3E}">
        <p14:creationId xmlns:p14="http://schemas.microsoft.com/office/powerpoint/2010/main" val="24946512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EE858-E7B6-4BA3-87A6-C73A00041B3C}"/>
              </a:ext>
            </a:extLst>
          </p:cNvPr>
          <p:cNvSpPr>
            <a:spLocks noGrp="1"/>
          </p:cNvSpPr>
          <p:nvPr>
            <p:ph type="title" idx="4294967295"/>
          </p:nvPr>
        </p:nvSpPr>
        <p:spPr>
          <a:xfrm>
            <a:off x="447152" y="250283"/>
            <a:ext cx="8250238" cy="590349"/>
          </a:xfrm>
        </p:spPr>
        <p:txBody>
          <a:bodyPr wrap="square" lIns="0" tIns="18000" rIns="0" bIns="18000" anchor="ctr" anchorCtr="0">
            <a:spAutoFit/>
          </a:bodyPr>
          <a:lstStyle/>
          <a:p>
            <a:r>
              <a:rPr lang="en-US" sz="3600" dirty="0">
                <a:latin typeface="+mj-lt"/>
              </a:rPr>
              <a:t>Types of Lithium-Ion Batteries</a:t>
            </a:r>
            <a:endParaRPr lang="en-IN" sz="1600" dirty="0">
              <a:latin typeface="+mj-lt"/>
            </a:endParaRPr>
          </a:p>
        </p:txBody>
      </p:sp>
      <p:sp>
        <p:nvSpPr>
          <p:cNvPr id="3" name="Content Placeholder 2">
            <a:extLst>
              <a:ext uri="{FF2B5EF4-FFF2-40B4-BE49-F238E27FC236}">
                <a16:creationId xmlns:a16="http://schemas.microsoft.com/office/drawing/2014/main" id="{0A9C2108-9861-470A-A980-0C2C37490DF8}"/>
              </a:ext>
            </a:extLst>
          </p:cNvPr>
          <p:cNvSpPr>
            <a:spLocks noGrp="1"/>
          </p:cNvSpPr>
          <p:nvPr>
            <p:ph sz="quarter" idx="4294967295"/>
          </p:nvPr>
        </p:nvSpPr>
        <p:spPr>
          <a:xfrm>
            <a:off x="447152" y="1033338"/>
            <a:ext cx="8250238" cy="3937419"/>
          </a:xfrm>
        </p:spPr>
        <p:txBody>
          <a:bodyPr wrap="square" lIns="0" tIns="18000" rIns="0" bIns="18000" anchor="ctr" anchorCtr="0">
            <a:spAutoFit/>
          </a:bodyPr>
          <a:lstStyle/>
          <a:p>
            <a:pPr marL="342900" indent="-342900"/>
            <a:r>
              <a:rPr lang="en-US" sz="2400" dirty="0"/>
              <a:t>Numerous Materials</a:t>
            </a:r>
          </a:p>
          <a:p>
            <a:pPr marL="829818" lvl="1" indent="-342900"/>
            <a:r>
              <a:rPr lang="en-US" sz="2400" dirty="0"/>
              <a:t>There are numerous types of lithium-ion batteries. </a:t>
            </a:r>
          </a:p>
          <a:p>
            <a:pPr marL="829818" lvl="1" indent="-342900"/>
            <a:r>
              <a:rPr lang="en-US" sz="2400" dirty="0"/>
              <a:t>The primary difference between the various designs is the materials used for the positive electrode or cathode. </a:t>
            </a:r>
          </a:p>
          <a:p>
            <a:pPr marL="342900" indent="-342900"/>
            <a:r>
              <a:rPr lang="en-US" sz="2400" dirty="0"/>
              <a:t>Cathode Material</a:t>
            </a:r>
          </a:p>
          <a:p>
            <a:pPr marL="829818" lvl="1" indent="-342900"/>
            <a:r>
              <a:rPr lang="en-US" sz="2400" b="1" dirty="0"/>
              <a:t>Nickel, manganese, and cobalt (</a:t>
            </a:r>
            <a:r>
              <a:rPr lang="en-US" sz="2400" b="1" spc="-300" dirty="0"/>
              <a:t>N M </a:t>
            </a:r>
            <a:r>
              <a:rPr lang="en-US" sz="2400" b="1" dirty="0"/>
              <a:t>C) </a:t>
            </a:r>
            <a:endParaRPr lang="en-US" sz="2400" dirty="0"/>
          </a:p>
          <a:p>
            <a:pPr marL="829818" lvl="1" indent="-342900"/>
            <a:r>
              <a:rPr lang="en-US" sz="2400" b="1" dirty="0"/>
              <a:t>Nickel, cobalt, and aluminum (</a:t>
            </a:r>
            <a:r>
              <a:rPr lang="en-US" sz="2400" b="1" spc="-300" dirty="0"/>
              <a:t>N C </a:t>
            </a:r>
            <a:r>
              <a:rPr lang="en-US" sz="2400" b="1" dirty="0"/>
              <a:t>A)</a:t>
            </a:r>
            <a:endParaRPr lang="en-US" sz="2400" dirty="0"/>
          </a:p>
          <a:p>
            <a:pPr marL="829818" lvl="1" indent="-342900"/>
            <a:r>
              <a:rPr lang="en-US" sz="2400" b="1" dirty="0"/>
              <a:t>lithium iron phosphate (</a:t>
            </a:r>
            <a:r>
              <a:rPr lang="en-US" sz="2400" b="1" spc="-300" dirty="0"/>
              <a:t>L i F e P </a:t>
            </a:r>
            <a:r>
              <a:rPr lang="en-US" sz="2400" b="1" dirty="0"/>
              <a:t>O4)</a:t>
            </a:r>
            <a:endParaRPr lang="en-US" sz="23900" dirty="0"/>
          </a:p>
        </p:txBody>
      </p:sp>
    </p:spTree>
    <p:extLst>
      <p:ext uri="{BB962C8B-B14F-4D97-AF65-F5344CB8AC3E}">
        <p14:creationId xmlns:p14="http://schemas.microsoft.com/office/powerpoint/2010/main" val="21773434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1C14D8F-485B-446E-AE94-28A6ADB21E29}"/>
              </a:ext>
            </a:extLst>
          </p:cNvPr>
          <p:cNvSpPr>
            <a:spLocks noGrp="1"/>
          </p:cNvSpPr>
          <p:nvPr>
            <p:ph type="title" idx="4294967295"/>
          </p:nvPr>
        </p:nvSpPr>
        <p:spPr>
          <a:xfrm>
            <a:off x="447152" y="250487"/>
            <a:ext cx="8250238" cy="590349"/>
          </a:xfrm>
        </p:spPr>
        <p:txBody>
          <a:bodyPr wrap="square" lIns="0" tIns="18000" rIns="0" bIns="18000" anchor="ctr" anchorCtr="0">
            <a:spAutoFit/>
          </a:bodyPr>
          <a:lstStyle/>
          <a:p>
            <a:r>
              <a:rPr lang="en-US" sz="3600" dirty="0">
                <a:latin typeface="+mj-lt"/>
              </a:rPr>
              <a:t>Chart 89.1 Common Li-ion Batteries</a:t>
            </a:r>
          </a:p>
        </p:txBody>
      </p:sp>
      <p:sp>
        <p:nvSpPr>
          <p:cNvPr id="6" name="Content Placeholder 5">
            <a:extLst>
              <a:ext uri="{FF2B5EF4-FFF2-40B4-BE49-F238E27FC236}">
                <a16:creationId xmlns:a16="http://schemas.microsoft.com/office/drawing/2014/main" id="{D36F89A6-D654-4324-A422-3BAE3485458A}"/>
              </a:ext>
            </a:extLst>
          </p:cNvPr>
          <p:cNvSpPr>
            <a:spLocks noGrp="1"/>
          </p:cNvSpPr>
          <p:nvPr>
            <p:ph sz="quarter" idx="4294967295"/>
          </p:nvPr>
        </p:nvSpPr>
        <p:spPr>
          <a:xfrm>
            <a:off x="566618" y="5046226"/>
            <a:ext cx="8239143" cy="405683"/>
          </a:xfrm>
        </p:spPr>
        <p:txBody>
          <a:bodyPr wrap="square" lIns="0" tIns="18000" rIns="0" bIns="18000" anchor="ctr" anchorCtr="0">
            <a:spAutoFit/>
          </a:bodyPr>
          <a:lstStyle/>
          <a:p>
            <a:pPr marL="0" indent="0">
              <a:buNone/>
            </a:pPr>
            <a:r>
              <a:rPr lang="en-US" sz="2400" dirty="0"/>
              <a:t>Chart of the most commonly used </a:t>
            </a:r>
            <a:r>
              <a:rPr lang="en-US" sz="2400" spc="-300" dirty="0"/>
              <a:t>L </a:t>
            </a:r>
            <a:r>
              <a:rPr lang="en-US" sz="2400" dirty="0"/>
              <a:t>i-ion batteries. </a:t>
            </a:r>
          </a:p>
        </p:txBody>
      </p:sp>
      <p:graphicFrame>
        <p:nvGraphicFramePr>
          <p:cNvPr id="3" name="Table 2"/>
          <p:cNvGraphicFramePr>
            <a:graphicFrameLocks noGrp="1"/>
          </p:cNvGraphicFramePr>
          <p:nvPr>
            <p:extLst>
              <p:ext uri="{D42A27DB-BD31-4B8C-83A1-F6EECF244321}">
                <p14:modId xmlns:p14="http://schemas.microsoft.com/office/powerpoint/2010/main" val="1794861849"/>
              </p:ext>
            </p:extLst>
          </p:nvPr>
        </p:nvGraphicFramePr>
        <p:xfrm>
          <a:off x="1864330" y="1275735"/>
          <a:ext cx="5447071" cy="3335592"/>
        </p:xfrm>
        <a:graphic>
          <a:graphicData uri="http://schemas.openxmlformats.org/drawingml/2006/table">
            <a:tbl>
              <a:tblPr firstRow="1"/>
              <a:tblGrid>
                <a:gridCol w="2281741">
                  <a:extLst>
                    <a:ext uri="{9D8B030D-6E8A-4147-A177-3AD203B41FA5}">
                      <a16:colId xmlns:a16="http://schemas.microsoft.com/office/drawing/2014/main" val="20000"/>
                    </a:ext>
                  </a:extLst>
                </a:gridCol>
                <a:gridCol w="1738718">
                  <a:extLst>
                    <a:ext uri="{9D8B030D-6E8A-4147-A177-3AD203B41FA5}">
                      <a16:colId xmlns:a16="http://schemas.microsoft.com/office/drawing/2014/main" val="20001"/>
                    </a:ext>
                  </a:extLst>
                </a:gridCol>
                <a:gridCol w="1426612">
                  <a:extLst>
                    <a:ext uri="{9D8B030D-6E8A-4147-A177-3AD203B41FA5}">
                      <a16:colId xmlns:a16="http://schemas.microsoft.com/office/drawing/2014/main" val="20002"/>
                    </a:ext>
                  </a:extLst>
                </a:gridCol>
              </a:tblGrid>
              <a:tr h="451422">
                <a:tc>
                  <a:txBody>
                    <a:bodyPr/>
                    <a:lstStyle/>
                    <a:p>
                      <a:pPr marL="0" marR="0" eaLnBrk="0" hangingPunct="0">
                        <a:lnSpc>
                          <a:spcPct val="107000"/>
                        </a:lnSpc>
                        <a:spcBef>
                          <a:spcPts val="0"/>
                        </a:spcBef>
                        <a:spcAft>
                          <a:spcPts val="0"/>
                        </a:spcAft>
                      </a:pPr>
                      <a:r>
                        <a:rPr lang="en-US" sz="1400" b="1" dirty="0">
                          <a:solidFill>
                            <a:schemeClr val="bg1"/>
                          </a:solidFill>
                          <a:effectLst/>
                          <a:latin typeface="+mn-lt"/>
                          <a:ea typeface="Calibri" panose="020F0502020204030204" pitchFamily="34" charset="0"/>
                          <a:cs typeface="Times New Roman" panose="02020603050405020304" pitchFamily="18" charset="0"/>
                        </a:rPr>
                        <a:t>CHEMICAL NAME</a:t>
                      </a:r>
                      <a:endParaRPr lang="en-US" sz="1400" dirty="0">
                        <a:solidFill>
                          <a:schemeClr val="bg1"/>
                        </a:solidFill>
                        <a:effectLst/>
                        <a:latin typeface="+mn-lt"/>
                        <a:ea typeface="Calibri" panose="020F0502020204030204" pitchFamily="34" charset="0"/>
                        <a:cs typeface="Times New Roman" panose="02020603050405020304" pitchFamily="18" charset="0"/>
                      </a:endParaRPr>
                    </a:p>
                  </a:txBody>
                  <a:tcPr marL="0" marR="0" marT="0" marB="0">
                    <a:lnL>
                      <a:noFill/>
                    </a:lnL>
                    <a:lnR>
                      <a:noFill/>
                    </a:lnR>
                    <a:lnT>
                      <a:noFill/>
                    </a:lnT>
                    <a:lnB w="12700" cap="flat" cmpd="sng" algn="ctr">
                      <a:solidFill>
                        <a:srgbClr val="4F6B79"/>
                      </a:solidFill>
                      <a:prstDash val="solid"/>
                      <a:round/>
                      <a:headEnd type="none" w="med" len="med"/>
                      <a:tailEnd type="none" w="med" len="med"/>
                    </a:lnB>
                    <a:solidFill>
                      <a:schemeClr val="accent2"/>
                    </a:solidFill>
                  </a:tcPr>
                </a:tc>
                <a:tc>
                  <a:txBody>
                    <a:bodyPr/>
                    <a:lstStyle/>
                    <a:p>
                      <a:pPr marL="0" marR="0" eaLnBrk="0" hangingPunct="0">
                        <a:lnSpc>
                          <a:spcPct val="107000"/>
                        </a:lnSpc>
                        <a:spcBef>
                          <a:spcPts val="0"/>
                        </a:spcBef>
                        <a:spcAft>
                          <a:spcPts val="0"/>
                        </a:spcAft>
                      </a:pPr>
                      <a:r>
                        <a:rPr lang="en-US" sz="1400" b="1" dirty="0">
                          <a:solidFill>
                            <a:schemeClr val="bg1"/>
                          </a:solidFill>
                          <a:effectLst/>
                          <a:latin typeface="+mn-lt"/>
                          <a:ea typeface="Calibri" panose="020F0502020204030204" pitchFamily="34" charset="0"/>
                          <a:cs typeface="Times New Roman" panose="02020603050405020304" pitchFamily="18" charset="0"/>
                        </a:rPr>
                        <a:t>MATERIAL</a:t>
                      </a:r>
                      <a:endParaRPr lang="en-US" sz="1400" dirty="0">
                        <a:solidFill>
                          <a:schemeClr val="bg1"/>
                        </a:solidFill>
                        <a:effectLst/>
                        <a:latin typeface="+mn-lt"/>
                        <a:ea typeface="Calibri" panose="020F0502020204030204" pitchFamily="34" charset="0"/>
                        <a:cs typeface="Times New Roman" panose="02020603050405020304" pitchFamily="18" charset="0"/>
                      </a:endParaRPr>
                    </a:p>
                  </a:txBody>
                  <a:tcPr marL="0" marR="0" marT="0" marB="0">
                    <a:lnL>
                      <a:noFill/>
                    </a:lnL>
                    <a:lnR>
                      <a:noFill/>
                    </a:lnR>
                    <a:lnT>
                      <a:noFill/>
                    </a:lnT>
                    <a:lnB w="12700" cap="flat" cmpd="sng" algn="ctr">
                      <a:solidFill>
                        <a:srgbClr val="4F6B79"/>
                      </a:solidFill>
                      <a:prstDash val="solid"/>
                      <a:round/>
                      <a:headEnd type="none" w="med" len="med"/>
                      <a:tailEnd type="none" w="med" len="med"/>
                    </a:lnB>
                    <a:solidFill>
                      <a:schemeClr val="accent2"/>
                    </a:solidFill>
                  </a:tcPr>
                </a:tc>
                <a:tc>
                  <a:txBody>
                    <a:bodyPr/>
                    <a:lstStyle/>
                    <a:p>
                      <a:pPr marL="0" marR="0" eaLnBrk="0" hangingPunct="0">
                        <a:lnSpc>
                          <a:spcPct val="107000"/>
                        </a:lnSpc>
                        <a:spcBef>
                          <a:spcPts val="0"/>
                        </a:spcBef>
                        <a:spcAft>
                          <a:spcPts val="0"/>
                        </a:spcAft>
                      </a:pPr>
                      <a:r>
                        <a:rPr lang="en-US" sz="1400" b="1" dirty="0">
                          <a:solidFill>
                            <a:schemeClr val="bg1"/>
                          </a:solidFill>
                          <a:effectLst/>
                          <a:latin typeface="+mn-lt"/>
                          <a:ea typeface="Calibri" panose="020F0502020204030204" pitchFamily="34" charset="0"/>
                          <a:cs typeface="Times New Roman" panose="02020603050405020304" pitchFamily="18" charset="0"/>
                        </a:rPr>
                        <a:t>ABBREVIATION</a:t>
                      </a:r>
                      <a:endParaRPr lang="en-US" sz="1400" dirty="0">
                        <a:solidFill>
                          <a:schemeClr val="bg1"/>
                        </a:solidFill>
                        <a:effectLst/>
                        <a:latin typeface="+mn-lt"/>
                        <a:ea typeface="Calibri" panose="020F0502020204030204" pitchFamily="34" charset="0"/>
                        <a:cs typeface="Times New Roman" panose="02020603050405020304" pitchFamily="18" charset="0"/>
                      </a:endParaRPr>
                    </a:p>
                  </a:txBody>
                  <a:tcPr marL="0" marR="0" marT="0" marB="0">
                    <a:lnL>
                      <a:noFill/>
                    </a:lnL>
                    <a:lnR>
                      <a:noFill/>
                    </a:lnR>
                    <a:lnT>
                      <a:noFill/>
                    </a:lnT>
                    <a:lnB w="12700" cap="flat" cmpd="sng" algn="ctr">
                      <a:solidFill>
                        <a:srgbClr val="4F6B79"/>
                      </a:solidFill>
                      <a:prstDash val="solid"/>
                      <a:round/>
                      <a:headEnd type="none" w="med" len="med"/>
                      <a:tailEnd type="none" w="med" len="med"/>
                    </a:lnB>
                    <a:solidFill>
                      <a:schemeClr val="accent2"/>
                    </a:solidFill>
                  </a:tcPr>
                </a:tc>
                <a:extLst>
                  <a:ext uri="{0D108BD9-81ED-4DB2-BD59-A6C34878D82A}">
                    <a16:rowId xmlns:a16="http://schemas.microsoft.com/office/drawing/2014/main" val="10000"/>
                  </a:ext>
                </a:extLst>
              </a:tr>
              <a:tr h="303237">
                <a:tc>
                  <a:txBody>
                    <a:bodyPr/>
                    <a:lstStyle/>
                    <a:p>
                      <a:pPr marL="0" marR="0" eaLnBrk="0" hangingPunct="0">
                        <a:lnSpc>
                          <a:spcPct val="107000"/>
                        </a:lnSpc>
                        <a:spcBef>
                          <a:spcPts val="0"/>
                        </a:spcBef>
                        <a:spcAft>
                          <a:spcPts val="0"/>
                        </a:spcAft>
                      </a:pPr>
                      <a:r>
                        <a:rPr lang="en-US" sz="1400" dirty="0">
                          <a:effectLst/>
                          <a:latin typeface="+mn-lt"/>
                          <a:ea typeface="Calibri" panose="020F0502020204030204" pitchFamily="34" charset="0"/>
                          <a:cs typeface="Times New Roman" panose="02020603050405020304" pitchFamily="18" charset="0"/>
                        </a:rPr>
                        <a:t>Lithium Cobalt Oxide</a:t>
                      </a:r>
                    </a:p>
                  </a:txBody>
                  <a:tcPr marL="0" marR="0" marT="0" marB="0">
                    <a:lnL>
                      <a:noFill/>
                    </a:lnL>
                    <a:lnR>
                      <a:noFill/>
                    </a:lnR>
                    <a:lnT w="12700" cap="flat" cmpd="sng" algn="ctr">
                      <a:solidFill>
                        <a:srgbClr val="4F6B79"/>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0" marR="0" eaLnBrk="0" hangingPunct="0">
                        <a:lnSpc>
                          <a:spcPct val="107000"/>
                        </a:lnSpc>
                        <a:spcBef>
                          <a:spcPts val="0"/>
                        </a:spcBef>
                        <a:spcAft>
                          <a:spcPts val="0"/>
                        </a:spcAft>
                      </a:pPr>
                      <a:r>
                        <a:rPr lang="en-US" sz="1400" b="1" dirty="0">
                          <a:effectLst/>
                          <a:latin typeface="+mn-lt"/>
                          <a:ea typeface="Calibri" panose="020F0502020204030204" pitchFamily="34" charset="0"/>
                          <a:cs typeface="Times New Roman" panose="02020603050405020304" pitchFamily="18" charset="0"/>
                        </a:rPr>
                        <a:t>LiCoO2</a:t>
                      </a:r>
                      <a:endParaRPr lang="en-US" sz="14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4F6B79"/>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0" marR="0" eaLnBrk="0" hangingPunct="0">
                        <a:lnSpc>
                          <a:spcPct val="107000"/>
                        </a:lnSpc>
                        <a:spcBef>
                          <a:spcPts val="0"/>
                        </a:spcBef>
                        <a:spcAft>
                          <a:spcPts val="0"/>
                        </a:spcAft>
                      </a:pPr>
                      <a:r>
                        <a:rPr lang="en-US" sz="1400" dirty="0">
                          <a:effectLst/>
                          <a:latin typeface="+mn-lt"/>
                          <a:ea typeface="Calibri" panose="020F0502020204030204" pitchFamily="34" charset="0"/>
                          <a:cs typeface="Times New Roman" panose="02020603050405020304" pitchFamily="18" charset="0"/>
                        </a:rPr>
                        <a:t>LCO</a:t>
                      </a:r>
                    </a:p>
                  </a:txBody>
                  <a:tcPr marL="0" marR="0" marT="0" marB="0">
                    <a:lnL>
                      <a:noFill/>
                    </a:lnL>
                    <a:lnR>
                      <a:noFill/>
                    </a:lnR>
                    <a:lnT w="12700" cap="flat" cmpd="sng" algn="ctr">
                      <a:solidFill>
                        <a:srgbClr val="4F6B79"/>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extLst>
                  <a:ext uri="{0D108BD9-81ED-4DB2-BD59-A6C34878D82A}">
                    <a16:rowId xmlns:a16="http://schemas.microsoft.com/office/drawing/2014/main" val="10001"/>
                  </a:ext>
                </a:extLst>
              </a:tr>
              <a:tr h="458810">
                <a:tc>
                  <a:txBody>
                    <a:bodyPr/>
                    <a:lstStyle/>
                    <a:p>
                      <a:pPr marL="0" marR="0" eaLnBrk="0" hangingPunct="0">
                        <a:lnSpc>
                          <a:spcPct val="107000"/>
                        </a:lnSpc>
                        <a:spcBef>
                          <a:spcPts val="0"/>
                        </a:spcBef>
                        <a:spcAft>
                          <a:spcPts val="0"/>
                        </a:spcAft>
                      </a:pPr>
                      <a:r>
                        <a:rPr lang="en-US" sz="1400" dirty="0">
                          <a:effectLst/>
                          <a:latin typeface="+mn-lt"/>
                          <a:ea typeface="Calibri" panose="020F0502020204030204" pitchFamily="34" charset="0"/>
                          <a:cs typeface="Times New Roman" panose="02020603050405020304" pitchFamily="18" charset="0"/>
                        </a:rPr>
                        <a:t>Lithium Nickel Cobalt Oxide</a:t>
                      </a: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0" marR="0" eaLnBrk="0" hangingPunct="0">
                        <a:lnSpc>
                          <a:spcPct val="107000"/>
                        </a:lnSpc>
                        <a:spcBef>
                          <a:spcPts val="0"/>
                        </a:spcBef>
                        <a:spcAft>
                          <a:spcPts val="0"/>
                        </a:spcAft>
                      </a:pPr>
                      <a:r>
                        <a:rPr lang="en-US" sz="1400" dirty="0">
                          <a:effectLst/>
                          <a:latin typeface="+mn-lt"/>
                          <a:ea typeface="Calibri" panose="020F0502020204030204" pitchFamily="34" charset="0"/>
                          <a:cs typeface="Times New Roman" panose="02020603050405020304" pitchFamily="18" charset="0"/>
                        </a:rPr>
                        <a:t>LiNix COyAlz O2</a:t>
                      </a: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0" marR="0" eaLnBrk="0" hangingPunct="0">
                        <a:lnSpc>
                          <a:spcPct val="107000"/>
                        </a:lnSpc>
                        <a:spcBef>
                          <a:spcPts val="0"/>
                        </a:spcBef>
                        <a:spcAft>
                          <a:spcPts val="0"/>
                        </a:spcAft>
                      </a:pPr>
                      <a:r>
                        <a:rPr lang="en-US" sz="1400" dirty="0">
                          <a:effectLst/>
                          <a:latin typeface="+mn-lt"/>
                          <a:ea typeface="Calibri" panose="020F0502020204030204" pitchFamily="34" charset="0"/>
                          <a:cs typeface="Times New Roman" panose="02020603050405020304" pitchFamily="18" charset="0"/>
                        </a:rPr>
                        <a:t>LNCO</a:t>
                      </a: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extLst>
                  <a:ext uri="{0D108BD9-81ED-4DB2-BD59-A6C34878D82A}">
                    <a16:rowId xmlns:a16="http://schemas.microsoft.com/office/drawing/2014/main" val="10002"/>
                  </a:ext>
                </a:extLst>
              </a:tr>
              <a:tr h="677133">
                <a:tc>
                  <a:txBody>
                    <a:bodyPr/>
                    <a:lstStyle/>
                    <a:p>
                      <a:pPr marL="0" marR="0" eaLnBrk="0" hangingPunct="0">
                        <a:lnSpc>
                          <a:spcPct val="107000"/>
                        </a:lnSpc>
                        <a:spcBef>
                          <a:spcPts val="0"/>
                        </a:spcBef>
                        <a:spcAft>
                          <a:spcPts val="0"/>
                        </a:spcAft>
                      </a:pPr>
                      <a:r>
                        <a:rPr lang="en-US" sz="1400" dirty="0">
                          <a:effectLst/>
                          <a:latin typeface="+mn-lt"/>
                          <a:ea typeface="Calibri" panose="020F0502020204030204" pitchFamily="34" charset="0"/>
                          <a:cs typeface="Times New Roman" panose="02020603050405020304" pitchFamily="18" charset="0"/>
                        </a:rPr>
                        <a:t>Lithium Nickel Manganese Cobalt Oxide</a:t>
                      </a: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0" marR="0" eaLnBrk="0" hangingPunct="0">
                        <a:lnSpc>
                          <a:spcPct val="107000"/>
                        </a:lnSpc>
                        <a:spcBef>
                          <a:spcPts val="0"/>
                        </a:spcBef>
                        <a:spcAft>
                          <a:spcPts val="0"/>
                        </a:spcAft>
                      </a:pPr>
                      <a:r>
                        <a:rPr lang="en-US" sz="1400" dirty="0">
                          <a:effectLst/>
                          <a:latin typeface="+mn-lt"/>
                          <a:ea typeface="Calibri" panose="020F0502020204030204" pitchFamily="34" charset="0"/>
                          <a:cs typeface="Times New Roman" panose="02020603050405020304" pitchFamily="18" charset="0"/>
                        </a:rPr>
                        <a:t>LiNiMnCoO2</a:t>
                      </a: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0" marR="0" eaLnBrk="0" hangingPunct="0">
                        <a:lnSpc>
                          <a:spcPct val="107000"/>
                        </a:lnSpc>
                        <a:spcBef>
                          <a:spcPts val="0"/>
                        </a:spcBef>
                        <a:spcAft>
                          <a:spcPts val="0"/>
                        </a:spcAft>
                      </a:pPr>
                      <a:r>
                        <a:rPr lang="en-US" sz="1400" dirty="0">
                          <a:effectLst/>
                          <a:latin typeface="+mn-lt"/>
                          <a:ea typeface="Calibri" panose="020F0502020204030204" pitchFamily="34" charset="0"/>
                          <a:cs typeface="Times New Roman" panose="02020603050405020304" pitchFamily="18" charset="0"/>
                        </a:rPr>
                        <a:t>NMC</a:t>
                      </a: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extLst>
                  <a:ext uri="{0D108BD9-81ED-4DB2-BD59-A6C34878D82A}">
                    <a16:rowId xmlns:a16="http://schemas.microsoft.com/office/drawing/2014/main" val="10003"/>
                  </a:ext>
                </a:extLst>
              </a:tr>
              <a:tr h="458810">
                <a:tc>
                  <a:txBody>
                    <a:bodyPr/>
                    <a:lstStyle/>
                    <a:p>
                      <a:pPr marL="0" marR="0" eaLnBrk="0" hangingPunct="0">
                        <a:lnSpc>
                          <a:spcPct val="107000"/>
                        </a:lnSpc>
                        <a:spcBef>
                          <a:spcPts val="0"/>
                        </a:spcBef>
                        <a:spcAft>
                          <a:spcPts val="0"/>
                        </a:spcAft>
                      </a:pPr>
                      <a:r>
                        <a:rPr lang="en-US" sz="1400" dirty="0">
                          <a:effectLst/>
                          <a:latin typeface="+mn-lt"/>
                          <a:ea typeface="Calibri" panose="020F0502020204030204" pitchFamily="34" charset="0"/>
                          <a:cs typeface="Times New Roman" panose="02020603050405020304" pitchFamily="18" charset="0"/>
                        </a:rPr>
                        <a:t>Lithium Manganese Oxide</a:t>
                      </a: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0" marR="0" eaLnBrk="0" hangingPunct="0">
                        <a:lnSpc>
                          <a:spcPct val="107000"/>
                        </a:lnSpc>
                        <a:spcBef>
                          <a:spcPts val="0"/>
                        </a:spcBef>
                        <a:spcAft>
                          <a:spcPts val="0"/>
                        </a:spcAft>
                      </a:pPr>
                      <a:r>
                        <a:rPr lang="en-US" sz="1400" dirty="0">
                          <a:effectLst/>
                          <a:latin typeface="+mn-lt"/>
                          <a:ea typeface="Calibri" panose="020F0502020204030204" pitchFamily="34" charset="0"/>
                          <a:cs typeface="Times New Roman" panose="02020603050405020304" pitchFamily="18" charset="0"/>
                        </a:rPr>
                        <a:t>LiMn2O4</a:t>
                      </a: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0" marR="0" eaLnBrk="0" hangingPunct="0">
                        <a:lnSpc>
                          <a:spcPct val="107000"/>
                        </a:lnSpc>
                        <a:spcBef>
                          <a:spcPts val="0"/>
                        </a:spcBef>
                        <a:spcAft>
                          <a:spcPts val="0"/>
                        </a:spcAft>
                      </a:pPr>
                      <a:r>
                        <a:rPr lang="en-US" sz="1400" dirty="0">
                          <a:effectLst/>
                          <a:latin typeface="+mn-lt"/>
                          <a:ea typeface="Calibri" panose="020F0502020204030204" pitchFamily="34" charset="0"/>
                          <a:cs typeface="Times New Roman" panose="02020603050405020304" pitchFamily="18" charset="0"/>
                        </a:rPr>
                        <a:t>LMO</a:t>
                      </a: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extLst>
                  <a:ext uri="{0D108BD9-81ED-4DB2-BD59-A6C34878D82A}">
                    <a16:rowId xmlns:a16="http://schemas.microsoft.com/office/drawing/2014/main" val="10004"/>
                  </a:ext>
                </a:extLst>
              </a:tr>
              <a:tr h="458810">
                <a:tc>
                  <a:txBody>
                    <a:bodyPr/>
                    <a:lstStyle/>
                    <a:p>
                      <a:pPr marL="0" marR="0" eaLnBrk="0" hangingPunct="0">
                        <a:lnSpc>
                          <a:spcPct val="107000"/>
                        </a:lnSpc>
                        <a:spcBef>
                          <a:spcPts val="0"/>
                        </a:spcBef>
                        <a:spcAft>
                          <a:spcPts val="0"/>
                        </a:spcAft>
                      </a:pPr>
                      <a:r>
                        <a:rPr lang="en-US" sz="1400" b="0" dirty="0">
                          <a:effectLst/>
                          <a:latin typeface="+mn-lt"/>
                          <a:ea typeface="Calibri" panose="020F0502020204030204" pitchFamily="34" charset="0"/>
                          <a:cs typeface="Times New Roman" panose="02020603050405020304" pitchFamily="18" charset="0"/>
                        </a:rPr>
                        <a:t>Lithium Iron Phosphate</a:t>
                      </a: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0" marR="0" eaLnBrk="0" hangingPunct="0">
                        <a:lnSpc>
                          <a:spcPct val="107000"/>
                        </a:lnSpc>
                        <a:spcBef>
                          <a:spcPts val="0"/>
                        </a:spcBef>
                        <a:spcAft>
                          <a:spcPts val="0"/>
                        </a:spcAft>
                      </a:pPr>
                      <a:r>
                        <a:rPr lang="en-US" sz="1400" b="0" dirty="0">
                          <a:effectLst/>
                          <a:latin typeface="+mn-lt"/>
                          <a:ea typeface="Calibri" panose="020F0502020204030204" pitchFamily="34" charset="0"/>
                          <a:cs typeface="Times New Roman" panose="02020603050405020304" pitchFamily="18" charset="0"/>
                        </a:rPr>
                        <a:t>LiFePO4</a:t>
                      </a: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0" marR="0" eaLnBrk="0" hangingPunct="0">
                        <a:lnSpc>
                          <a:spcPct val="107000"/>
                        </a:lnSpc>
                        <a:spcBef>
                          <a:spcPts val="0"/>
                        </a:spcBef>
                        <a:spcAft>
                          <a:spcPts val="0"/>
                        </a:spcAft>
                      </a:pPr>
                      <a:r>
                        <a:rPr lang="en-US" sz="1400" dirty="0">
                          <a:effectLst/>
                          <a:latin typeface="+mn-lt"/>
                          <a:ea typeface="Calibri" panose="020F0502020204030204" pitchFamily="34" charset="0"/>
                          <a:cs typeface="Times New Roman" panose="02020603050405020304" pitchFamily="18" charset="0"/>
                        </a:rPr>
                        <a:t>LFP</a:t>
                      </a: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extLst>
                  <a:ext uri="{0D108BD9-81ED-4DB2-BD59-A6C34878D82A}">
                    <a16:rowId xmlns:a16="http://schemas.microsoft.com/office/drawing/2014/main" val="10005"/>
                  </a:ext>
                </a:extLst>
              </a:tr>
              <a:tr h="527370">
                <a:tc>
                  <a:txBody>
                    <a:bodyPr/>
                    <a:lstStyle/>
                    <a:p>
                      <a:pPr marL="0" marR="0" eaLnBrk="0" hangingPunct="0">
                        <a:lnSpc>
                          <a:spcPct val="107000"/>
                        </a:lnSpc>
                        <a:spcBef>
                          <a:spcPts val="0"/>
                        </a:spcBef>
                        <a:spcAft>
                          <a:spcPts val="0"/>
                        </a:spcAft>
                      </a:pPr>
                      <a:r>
                        <a:rPr lang="en-US" sz="1400" dirty="0">
                          <a:effectLst/>
                          <a:latin typeface="+mn-lt"/>
                          <a:ea typeface="Calibri" panose="020F0502020204030204" pitchFamily="34" charset="0"/>
                          <a:cs typeface="Times New Roman" panose="02020603050405020304" pitchFamily="18" charset="0"/>
                        </a:rPr>
                        <a:t>Lithium Nickel Cobalt Aluminum Oxide</a:t>
                      </a:r>
                    </a:p>
                  </a:txBody>
                  <a:tcPr marL="0" marR="0" marT="0" marB="0">
                    <a:lnL>
                      <a:noFill/>
                    </a:lnL>
                    <a:lnR>
                      <a:noFill/>
                    </a:lnR>
                    <a:lnT w="12700" cap="flat" cmpd="sng" algn="ctr">
                      <a:solidFill>
                        <a:srgbClr val="A7A9AC"/>
                      </a:solidFill>
                      <a:prstDash val="solid"/>
                      <a:round/>
                      <a:headEnd type="none" w="med" len="med"/>
                      <a:tailEnd type="none" w="med" len="med"/>
                    </a:lnT>
                    <a:lnB>
                      <a:noFill/>
                    </a:lnB>
                    <a:solidFill>
                      <a:srgbClr val="E2EFD9"/>
                    </a:solidFill>
                  </a:tcPr>
                </a:tc>
                <a:tc>
                  <a:txBody>
                    <a:bodyPr/>
                    <a:lstStyle/>
                    <a:p>
                      <a:pPr marL="0" marR="0" eaLnBrk="0" hangingPunct="0">
                        <a:lnSpc>
                          <a:spcPct val="107000"/>
                        </a:lnSpc>
                        <a:spcBef>
                          <a:spcPts val="0"/>
                        </a:spcBef>
                        <a:spcAft>
                          <a:spcPts val="0"/>
                        </a:spcAft>
                      </a:pPr>
                      <a:r>
                        <a:rPr lang="en-US" sz="1400" dirty="0">
                          <a:effectLst/>
                          <a:latin typeface="+mn-lt"/>
                          <a:ea typeface="Calibri" panose="020F0502020204030204" pitchFamily="34" charset="0"/>
                          <a:cs typeface="Times New Roman" panose="02020603050405020304" pitchFamily="18" charset="0"/>
                        </a:rPr>
                        <a:t>LiNiCoAlO2</a:t>
                      </a:r>
                    </a:p>
                  </a:txBody>
                  <a:tcPr marL="0" marR="0" marT="0" marB="0">
                    <a:lnL>
                      <a:noFill/>
                    </a:lnL>
                    <a:lnR>
                      <a:noFill/>
                    </a:lnR>
                    <a:lnT w="12700" cap="flat" cmpd="sng" algn="ctr">
                      <a:solidFill>
                        <a:srgbClr val="A7A9AC"/>
                      </a:solidFill>
                      <a:prstDash val="solid"/>
                      <a:round/>
                      <a:headEnd type="none" w="med" len="med"/>
                      <a:tailEnd type="none" w="med" len="med"/>
                    </a:lnT>
                    <a:lnB>
                      <a:noFill/>
                    </a:lnB>
                    <a:solidFill>
                      <a:srgbClr val="E2EFD9"/>
                    </a:solidFill>
                  </a:tcPr>
                </a:tc>
                <a:tc>
                  <a:txBody>
                    <a:bodyPr/>
                    <a:lstStyle/>
                    <a:p>
                      <a:pPr marL="0" marR="0" eaLnBrk="0" hangingPunct="0">
                        <a:lnSpc>
                          <a:spcPct val="107000"/>
                        </a:lnSpc>
                        <a:spcBef>
                          <a:spcPts val="0"/>
                        </a:spcBef>
                        <a:spcAft>
                          <a:spcPts val="0"/>
                        </a:spcAft>
                      </a:pPr>
                      <a:r>
                        <a:rPr lang="en-US" sz="1400" dirty="0">
                          <a:effectLst/>
                          <a:latin typeface="+mn-lt"/>
                          <a:ea typeface="Calibri" panose="020F0502020204030204" pitchFamily="34" charset="0"/>
                          <a:cs typeface="Times New Roman" panose="02020603050405020304" pitchFamily="18" charset="0"/>
                        </a:rPr>
                        <a:t>NCA</a:t>
                      </a:r>
                    </a:p>
                  </a:txBody>
                  <a:tcPr marL="0" marR="0" marT="0" marB="0">
                    <a:lnL>
                      <a:noFill/>
                    </a:lnL>
                    <a:lnR>
                      <a:noFill/>
                    </a:lnR>
                    <a:lnT w="12700" cap="flat" cmpd="sng" algn="ctr">
                      <a:solidFill>
                        <a:srgbClr val="A7A9AC"/>
                      </a:solidFill>
                      <a:prstDash val="solid"/>
                      <a:round/>
                      <a:headEnd type="none" w="med" len="med"/>
                      <a:tailEnd type="none" w="med" len="med"/>
                    </a:lnT>
                    <a:lnB>
                      <a:noFill/>
                    </a:lnB>
                    <a:solidFill>
                      <a:srgbClr val="E2EFD9"/>
                    </a:solid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39095705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100" y="1428929"/>
            <a:ext cx="8089829" cy="4388425"/>
          </a:xfrm>
          <a:prstGeom prst="rect">
            <a:avLst/>
          </a:prstGeom>
        </p:spPr>
      </p:pic>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100" y="228600"/>
            <a:ext cx="8229600" cy="1200329"/>
          </a:xfrm>
        </p:spPr>
        <p:txBody>
          <a:bodyPr/>
          <a:lstStyle/>
          <a:p>
            <a:r>
              <a:rPr lang="en-US" dirty="0"/>
              <a:t>Frequently Asked Question: What Is “Battery Density ”?    </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28649" y="2460621"/>
            <a:ext cx="7543800" cy="2308324"/>
          </a:xfrm>
        </p:spPr>
        <p:txBody>
          <a:bodyPr/>
          <a:lstStyle/>
          <a:p>
            <a:r>
              <a:rPr lang="en-US" sz="2400" b="1" dirty="0"/>
              <a:t>What Is “Battery Density ”? </a:t>
            </a:r>
            <a:r>
              <a:rPr lang="en-US" sz="2400" dirty="0"/>
              <a:t>Battery density refers to the amount of energy in kilowatt-hours (kWh) that a battery can store per kilogram of mass (kWh per kilograms) or volume (kWh per liter) of volume. The higher the number, the higher the energy density of the battery. ● SEE CHART 89–2.</a:t>
            </a:r>
          </a:p>
        </p:txBody>
      </p:sp>
      <p:sp>
        <p:nvSpPr>
          <p:cNvPr id="8"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481011" y="1649902"/>
            <a:ext cx="7839075" cy="533400"/>
          </a:xfrm>
        </p:spPr>
        <p:txBody>
          <a:bodyPr/>
          <a:lstStyle/>
          <a:p>
            <a:pPr marL="101600" indent="0">
              <a:buNone/>
            </a:pPr>
            <a:r>
              <a:rPr lang="en-US" sz="3600" b="1" dirty="0">
                <a:solidFill>
                  <a:schemeClr val="bg1"/>
                </a:solidFill>
              </a:rPr>
              <a:t>?   Frequently Asked Question</a:t>
            </a:r>
          </a:p>
        </p:txBody>
      </p:sp>
    </p:spTree>
    <p:extLst>
      <p:ext uri="{BB962C8B-B14F-4D97-AF65-F5344CB8AC3E}">
        <p14:creationId xmlns:p14="http://schemas.microsoft.com/office/powerpoint/2010/main" val="4665914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EE858-E7B6-4BA3-87A6-C73A00041B3C}"/>
              </a:ext>
            </a:extLst>
          </p:cNvPr>
          <p:cNvSpPr>
            <a:spLocks noGrp="1"/>
          </p:cNvSpPr>
          <p:nvPr>
            <p:ph type="title" idx="4294967295"/>
          </p:nvPr>
        </p:nvSpPr>
        <p:spPr>
          <a:xfrm>
            <a:off x="447152" y="250283"/>
            <a:ext cx="8260286" cy="590349"/>
          </a:xfrm>
        </p:spPr>
        <p:txBody>
          <a:bodyPr wrap="square" lIns="0" tIns="18000" rIns="0" bIns="18000" anchor="ctr" anchorCtr="0">
            <a:spAutoFit/>
          </a:bodyPr>
          <a:lstStyle/>
          <a:p>
            <a:r>
              <a:rPr lang="en-US" sz="3600" dirty="0">
                <a:latin typeface="+mj-lt"/>
              </a:rPr>
              <a:t>What Is “Battery Density”?</a:t>
            </a:r>
            <a:endParaRPr lang="en-IN" sz="1600" dirty="0">
              <a:latin typeface="+mj-lt"/>
            </a:endParaRPr>
          </a:p>
        </p:txBody>
      </p:sp>
      <p:sp>
        <p:nvSpPr>
          <p:cNvPr id="3" name="Content Placeholder 2">
            <a:extLst>
              <a:ext uri="{FF2B5EF4-FFF2-40B4-BE49-F238E27FC236}">
                <a16:creationId xmlns:a16="http://schemas.microsoft.com/office/drawing/2014/main" id="{0A9C2108-9861-470A-A980-0C2C37490DF8}"/>
              </a:ext>
            </a:extLst>
          </p:cNvPr>
          <p:cNvSpPr>
            <a:spLocks noGrp="1"/>
          </p:cNvSpPr>
          <p:nvPr>
            <p:ph sz="quarter" idx="4294967295"/>
          </p:nvPr>
        </p:nvSpPr>
        <p:spPr>
          <a:xfrm>
            <a:off x="447152" y="1304689"/>
            <a:ext cx="8260286" cy="1144347"/>
          </a:xfrm>
        </p:spPr>
        <p:txBody>
          <a:bodyPr wrap="square" lIns="0" tIns="18000" rIns="0" bIns="18000" anchor="ctr" anchorCtr="0">
            <a:spAutoFit/>
          </a:bodyPr>
          <a:lstStyle/>
          <a:p>
            <a:pPr marL="342900" indent="-342900"/>
            <a:r>
              <a:rPr lang="en-US" sz="2400" b="1" dirty="0"/>
              <a:t>Battery density </a:t>
            </a:r>
            <a:r>
              <a:rPr lang="en-US" sz="2400" dirty="0"/>
              <a:t>refers to the amount of energy in kilowatt-hours (</a:t>
            </a:r>
            <a:r>
              <a:rPr lang="en-US" sz="2400" spc="-300" dirty="0"/>
              <a:t>k W </a:t>
            </a:r>
            <a:r>
              <a:rPr lang="en-US" sz="2400" dirty="0"/>
              <a:t>h) that a battery can store per kilogram of mass (</a:t>
            </a:r>
            <a:r>
              <a:rPr lang="en-US" sz="2400" spc="-300" dirty="0"/>
              <a:t>k W </a:t>
            </a:r>
            <a:r>
              <a:rPr lang="en-US" sz="2400" dirty="0"/>
              <a:t>h per kilograms) or volume (</a:t>
            </a:r>
            <a:r>
              <a:rPr lang="en-US" sz="2400" spc="-300" dirty="0"/>
              <a:t>k W </a:t>
            </a:r>
            <a:r>
              <a:rPr lang="en-US" sz="2400" dirty="0"/>
              <a:t>h per liter) of volume.</a:t>
            </a:r>
            <a:endParaRPr lang="en-US" sz="23900" dirty="0"/>
          </a:p>
        </p:txBody>
      </p:sp>
    </p:spTree>
    <p:extLst>
      <p:ext uri="{BB962C8B-B14F-4D97-AF65-F5344CB8AC3E}">
        <p14:creationId xmlns:p14="http://schemas.microsoft.com/office/powerpoint/2010/main" val="31900416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1C14D8F-485B-446E-AE94-28A6ADB21E29}"/>
              </a:ext>
            </a:extLst>
          </p:cNvPr>
          <p:cNvSpPr>
            <a:spLocks noGrp="1"/>
          </p:cNvSpPr>
          <p:nvPr>
            <p:ph type="title" idx="4294967295"/>
          </p:nvPr>
        </p:nvSpPr>
        <p:spPr>
          <a:xfrm>
            <a:off x="447152" y="250487"/>
            <a:ext cx="8250238" cy="590349"/>
          </a:xfrm>
        </p:spPr>
        <p:txBody>
          <a:bodyPr wrap="square" lIns="0" tIns="18000" rIns="0" bIns="18000" anchor="ctr" anchorCtr="0">
            <a:spAutoFit/>
          </a:bodyPr>
          <a:lstStyle/>
          <a:p>
            <a:r>
              <a:rPr lang="en-US" sz="3600" dirty="0">
                <a:latin typeface="+mj-lt"/>
              </a:rPr>
              <a:t>Chart 89.2 Density</a:t>
            </a:r>
          </a:p>
        </p:txBody>
      </p:sp>
      <p:sp>
        <p:nvSpPr>
          <p:cNvPr id="6" name="Content Placeholder 5">
            <a:extLst>
              <a:ext uri="{FF2B5EF4-FFF2-40B4-BE49-F238E27FC236}">
                <a16:creationId xmlns:a16="http://schemas.microsoft.com/office/drawing/2014/main" id="{D36F89A6-D654-4324-A422-3BAE3485458A}"/>
              </a:ext>
            </a:extLst>
          </p:cNvPr>
          <p:cNvSpPr>
            <a:spLocks noGrp="1"/>
          </p:cNvSpPr>
          <p:nvPr>
            <p:ph sz="quarter" idx="4294967295"/>
          </p:nvPr>
        </p:nvSpPr>
        <p:spPr>
          <a:xfrm>
            <a:off x="448199" y="4136745"/>
            <a:ext cx="8259239" cy="1513679"/>
          </a:xfrm>
        </p:spPr>
        <p:txBody>
          <a:bodyPr wrap="square" lIns="0" tIns="18000" rIns="0" bIns="18000" anchor="ctr" anchorCtr="0">
            <a:spAutoFit/>
          </a:bodyPr>
          <a:lstStyle/>
          <a:p>
            <a:pPr marL="0" indent="0">
              <a:buNone/>
            </a:pPr>
            <a:r>
              <a:rPr lang="en-US" sz="2400" dirty="0"/>
              <a:t>The higher the number, the higher the energy density of the battery. Notice that the lithium-ion battery has the highest energy density compared to lead-acid and nickel-metal hydride batteries.</a:t>
            </a:r>
          </a:p>
        </p:txBody>
      </p:sp>
      <p:graphicFrame>
        <p:nvGraphicFramePr>
          <p:cNvPr id="2" name="Table 1"/>
          <p:cNvGraphicFramePr>
            <a:graphicFrameLocks noGrp="1"/>
          </p:cNvGraphicFramePr>
          <p:nvPr>
            <p:extLst>
              <p:ext uri="{D42A27DB-BD31-4B8C-83A1-F6EECF244321}">
                <p14:modId xmlns:p14="http://schemas.microsoft.com/office/powerpoint/2010/main" val="1814089623"/>
              </p:ext>
            </p:extLst>
          </p:nvPr>
        </p:nvGraphicFramePr>
        <p:xfrm>
          <a:off x="1799573" y="1038532"/>
          <a:ext cx="5545395" cy="2900517"/>
        </p:xfrm>
        <a:graphic>
          <a:graphicData uri="http://schemas.openxmlformats.org/drawingml/2006/table">
            <a:tbl>
              <a:tblPr firstRow="1"/>
              <a:tblGrid>
                <a:gridCol w="1881852">
                  <a:extLst>
                    <a:ext uri="{9D8B030D-6E8A-4147-A177-3AD203B41FA5}">
                      <a16:colId xmlns:a16="http://schemas.microsoft.com/office/drawing/2014/main" val="20000"/>
                    </a:ext>
                  </a:extLst>
                </a:gridCol>
                <a:gridCol w="1850034">
                  <a:extLst>
                    <a:ext uri="{9D8B030D-6E8A-4147-A177-3AD203B41FA5}">
                      <a16:colId xmlns:a16="http://schemas.microsoft.com/office/drawing/2014/main" val="20001"/>
                    </a:ext>
                  </a:extLst>
                </a:gridCol>
                <a:gridCol w="1813509">
                  <a:extLst>
                    <a:ext uri="{9D8B030D-6E8A-4147-A177-3AD203B41FA5}">
                      <a16:colId xmlns:a16="http://schemas.microsoft.com/office/drawing/2014/main" val="20002"/>
                    </a:ext>
                  </a:extLst>
                </a:gridCol>
              </a:tblGrid>
              <a:tr h="1019258">
                <a:tc>
                  <a:txBody>
                    <a:bodyPr/>
                    <a:lstStyle/>
                    <a:p>
                      <a:pPr marL="0" marR="0" eaLnBrk="0" hangingPunct="0">
                        <a:lnSpc>
                          <a:spcPct val="107000"/>
                        </a:lnSpc>
                        <a:spcBef>
                          <a:spcPts val="0"/>
                        </a:spcBef>
                        <a:spcAft>
                          <a:spcPts val="0"/>
                        </a:spcAft>
                      </a:pPr>
                      <a:r>
                        <a:rPr lang="en-US" sz="1800" b="1" dirty="0">
                          <a:solidFill>
                            <a:schemeClr val="bg1"/>
                          </a:solidFill>
                          <a:effectLst/>
                          <a:latin typeface="+mn-lt"/>
                          <a:ea typeface="Calibri" panose="020F0502020204030204" pitchFamily="34" charset="0"/>
                          <a:cs typeface="Times New Roman" panose="02020603050405020304" pitchFamily="18" charset="0"/>
                        </a:rPr>
                        <a:t>BATTERY TYPE</a:t>
                      </a:r>
                      <a:endParaRPr lang="en-US" sz="1800" dirty="0">
                        <a:solidFill>
                          <a:schemeClr val="bg1"/>
                        </a:solidFill>
                        <a:effectLst/>
                        <a:latin typeface="+mn-lt"/>
                        <a:ea typeface="Calibri" panose="020F0502020204030204" pitchFamily="34" charset="0"/>
                        <a:cs typeface="Times New Roman" panose="02020603050405020304" pitchFamily="18" charset="0"/>
                      </a:endParaRPr>
                    </a:p>
                  </a:txBody>
                  <a:tcPr marL="0" marR="0" marT="0" marB="0">
                    <a:lnL>
                      <a:noFill/>
                    </a:lnL>
                    <a:lnR>
                      <a:noFill/>
                    </a:lnR>
                    <a:lnT>
                      <a:noFill/>
                    </a:lnT>
                    <a:lnB w="12700" cap="flat" cmpd="sng" algn="ctr">
                      <a:solidFill>
                        <a:srgbClr val="4F6B79"/>
                      </a:solidFill>
                      <a:prstDash val="solid"/>
                      <a:round/>
                      <a:headEnd type="none" w="med" len="med"/>
                      <a:tailEnd type="none" w="med" len="med"/>
                    </a:lnB>
                    <a:solidFill>
                      <a:schemeClr val="accent2"/>
                    </a:solidFill>
                  </a:tcPr>
                </a:tc>
                <a:tc>
                  <a:txBody>
                    <a:bodyPr/>
                    <a:lstStyle/>
                    <a:p>
                      <a:pPr marL="0" marR="0" eaLnBrk="0" hangingPunct="0">
                        <a:lnSpc>
                          <a:spcPct val="107000"/>
                        </a:lnSpc>
                        <a:spcBef>
                          <a:spcPts val="0"/>
                        </a:spcBef>
                        <a:spcAft>
                          <a:spcPts val="0"/>
                        </a:spcAft>
                      </a:pPr>
                      <a:r>
                        <a:rPr lang="en-US" sz="1800" b="1" dirty="0">
                          <a:solidFill>
                            <a:schemeClr val="bg1"/>
                          </a:solidFill>
                          <a:effectLst/>
                          <a:latin typeface="+mn-lt"/>
                          <a:ea typeface="Calibri" panose="020F0502020204030204" pitchFamily="34" charset="0"/>
                          <a:cs typeface="Times New Roman" panose="02020603050405020304" pitchFamily="18" charset="0"/>
                        </a:rPr>
                        <a:t>ENERGY DENSITY</a:t>
                      </a:r>
                      <a:endParaRPr lang="en-US" sz="1800" dirty="0">
                        <a:solidFill>
                          <a:schemeClr val="bg1"/>
                        </a:solidFill>
                        <a:effectLst/>
                        <a:latin typeface="+mn-lt"/>
                        <a:ea typeface="Calibri" panose="020F0502020204030204" pitchFamily="34" charset="0"/>
                        <a:cs typeface="Times New Roman" panose="02020603050405020304" pitchFamily="18" charset="0"/>
                      </a:endParaRPr>
                    </a:p>
                    <a:p>
                      <a:pPr marL="0" marR="0" eaLnBrk="0" hangingPunct="0">
                        <a:lnSpc>
                          <a:spcPct val="107000"/>
                        </a:lnSpc>
                        <a:spcBef>
                          <a:spcPts val="0"/>
                        </a:spcBef>
                        <a:spcAft>
                          <a:spcPts val="0"/>
                        </a:spcAft>
                      </a:pPr>
                      <a:r>
                        <a:rPr lang="en-US" sz="1800" b="1" dirty="0">
                          <a:solidFill>
                            <a:schemeClr val="bg1"/>
                          </a:solidFill>
                          <a:effectLst/>
                          <a:latin typeface="+mn-lt"/>
                          <a:ea typeface="Calibri" panose="020F0502020204030204" pitchFamily="34" charset="0"/>
                          <a:cs typeface="Times New Roman" panose="02020603050405020304" pitchFamily="18" charset="0"/>
                        </a:rPr>
                        <a:t>(kWh/kg)</a:t>
                      </a:r>
                      <a:endParaRPr lang="en-US" sz="1800" dirty="0">
                        <a:solidFill>
                          <a:schemeClr val="bg1"/>
                        </a:solidFill>
                        <a:effectLst/>
                        <a:latin typeface="+mn-lt"/>
                        <a:ea typeface="Calibri" panose="020F0502020204030204" pitchFamily="34" charset="0"/>
                        <a:cs typeface="Times New Roman" panose="02020603050405020304" pitchFamily="18" charset="0"/>
                      </a:endParaRPr>
                    </a:p>
                  </a:txBody>
                  <a:tcPr marL="0" marR="0" marT="0" marB="0">
                    <a:lnL>
                      <a:noFill/>
                    </a:lnL>
                    <a:lnR>
                      <a:noFill/>
                    </a:lnR>
                    <a:lnT>
                      <a:noFill/>
                    </a:lnT>
                    <a:lnB w="12700" cap="flat" cmpd="sng" algn="ctr">
                      <a:solidFill>
                        <a:srgbClr val="4F6B79"/>
                      </a:solidFill>
                      <a:prstDash val="solid"/>
                      <a:round/>
                      <a:headEnd type="none" w="med" len="med"/>
                      <a:tailEnd type="none" w="med" len="med"/>
                    </a:lnB>
                    <a:solidFill>
                      <a:schemeClr val="accent2"/>
                    </a:solidFill>
                  </a:tcPr>
                </a:tc>
                <a:tc>
                  <a:txBody>
                    <a:bodyPr/>
                    <a:lstStyle/>
                    <a:p>
                      <a:pPr marL="0" marR="0" eaLnBrk="0" hangingPunct="0">
                        <a:lnSpc>
                          <a:spcPct val="107000"/>
                        </a:lnSpc>
                        <a:spcBef>
                          <a:spcPts val="0"/>
                        </a:spcBef>
                        <a:spcAft>
                          <a:spcPts val="0"/>
                        </a:spcAft>
                      </a:pPr>
                      <a:r>
                        <a:rPr lang="en-US" sz="1800" b="1" dirty="0">
                          <a:solidFill>
                            <a:schemeClr val="bg1"/>
                          </a:solidFill>
                          <a:effectLst/>
                          <a:latin typeface="+mn-lt"/>
                          <a:ea typeface="Calibri" panose="020F0502020204030204" pitchFamily="34" charset="0"/>
                          <a:cs typeface="Times New Roman" panose="02020603050405020304" pitchFamily="18" charset="0"/>
                        </a:rPr>
                        <a:t>ENERGY DENSITY</a:t>
                      </a:r>
                      <a:endParaRPr lang="en-US" sz="1800" dirty="0">
                        <a:solidFill>
                          <a:schemeClr val="bg1"/>
                        </a:solidFill>
                        <a:effectLst/>
                        <a:latin typeface="+mn-lt"/>
                        <a:ea typeface="Calibri" panose="020F0502020204030204" pitchFamily="34" charset="0"/>
                        <a:cs typeface="Times New Roman" panose="02020603050405020304" pitchFamily="18" charset="0"/>
                      </a:endParaRPr>
                    </a:p>
                    <a:p>
                      <a:pPr marL="0" marR="0" eaLnBrk="0" hangingPunct="0">
                        <a:lnSpc>
                          <a:spcPct val="107000"/>
                        </a:lnSpc>
                        <a:spcBef>
                          <a:spcPts val="0"/>
                        </a:spcBef>
                        <a:spcAft>
                          <a:spcPts val="0"/>
                        </a:spcAft>
                      </a:pPr>
                      <a:r>
                        <a:rPr lang="en-US" sz="1800" b="1" dirty="0">
                          <a:solidFill>
                            <a:schemeClr val="bg1"/>
                          </a:solidFill>
                          <a:effectLst/>
                          <a:latin typeface="+mn-lt"/>
                          <a:ea typeface="Calibri" panose="020F0502020204030204" pitchFamily="34" charset="0"/>
                          <a:cs typeface="Times New Roman" panose="02020603050405020304" pitchFamily="18" charset="0"/>
                        </a:rPr>
                        <a:t>(kWh/L)</a:t>
                      </a:r>
                      <a:endParaRPr lang="en-US" sz="1800" dirty="0">
                        <a:solidFill>
                          <a:schemeClr val="bg1"/>
                        </a:solidFill>
                        <a:effectLst/>
                        <a:latin typeface="+mn-lt"/>
                        <a:ea typeface="Calibri" panose="020F0502020204030204" pitchFamily="34" charset="0"/>
                        <a:cs typeface="Times New Roman" panose="02020603050405020304" pitchFamily="18" charset="0"/>
                      </a:endParaRPr>
                    </a:p>
                  </a:txBody>
                  <a:tcPr marL="0" marR="0" marT="0" marB="0">
                    <a:lnL>
                      <a:noFill/>
                    </a:lnL>
                    <a:lnR>
                      <a:noFill/>
                    </a:lnR>
                    <a:lnT>
                      <a:noFill/>
                    </a:lnT>
                    <a:lnB w="12700" cap="flat" cmpd="sng" algn="ctr">
                      <a:solidFill>
                        <a:srgbClr val="4F6B79"/>
                      </a:solidFill>
                      <a:prstDash val="solid"/>
                      <a:round/>
                      <a:headEnd type="none" w="med" len="med"/>
                      <a:tailEnd type="none" w="med" len="med"/>
                    </a:lnB>
                    <a:solidFill>
                      <a:schemeClr val="accent2"/>
                    </a:solidFill>
                  </a:tcPr>
                </a:tc>
                <a:extLst>
                  <a:ext uri="{0D108BD9-81ED-4DB2-BD59-A6C34878D82A}">
                    <a16:rowId xmlns:a16="http://schemas.microsoft.com/office/drawing/2014/main" val="10000"/>
                  </a:ext>
                </a:extLst>
              </a:tr>
              <a:tr h="378933">
                <a:tc>
                  <a:txBody>
                    <a:bodyPr/>
                    <a:lstStyle/>
                    <a:p>
                      <a:pPr marL="0" marR="0" eaLnBrk="0" hangingPunct="0">
                        <a:lnSpc>
                          <a:spcPct val="107000"/>
                        </a:lnSpc>
                        <a:spcBef>
                          <a:spcPts val="0"/>
                        </a:spcBef>
                        <a:spcAft>
                          <a:spcPts val="0"/>
                        </a:spcAft>
                      </a:pPr>
                      <a:r>
                        <a:rPr lang="en-US" sz="1800" dirty="0">
                          <a:effectLst/>
                          <a:latin typeface="+mn-lt"/>
                          <a:ea typeface="Calibri" panose="020F0502020204030204" pitchFamily="34" charset="0"/>
                          <a:cs typeface="Times New Roman" panose="02020603050405020304" pitchFamily="18" charset="0"/>
                        </a:rPr>
                        <a:t>Lead–Acid</a:t>
                      </a:r>
                    </a:p>
                  </a:txBody>
                  <a:tcPr marL="0" marR="0" marT="0" marB="0">
                    <a:lnL>
                      <a:noFill/>
                    </a:lnL>
                    <a:lnR>
                      <a:noFill/>
                    </a:lnR>
                    <a:lnT w="12700" cap="flat" cmpd="sng" algn="ctr">
                      <a:solidFill>
                        <a:srgbClr val="4F6B79"/>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0" marR="0" eaLnBrk="0" hangingPunct="0">
                        <a:lnSpc>
                          <a:spcPct val="107000"/>
                        </a:lnSpc>
                        <a:spcBef>
                          <a:spcPts val="0"/>
                        </a:spcBef>
                        <a:spcAft>
                          <a:spcPts val="0"/>
                        </a:spcAft>
                      </a:pPr>
                      <a:r>
                        <a:rPr lang="en-US" sz="1800" dirty="0">
                          <a:effectLst/>
                          <a:latin typeface="+mn-lt"/>
                          <a:ea typeface="Calibri" panose="020F0502020204030204" pitchFamily="34" charset="0"/>
                          <a:cs typeface="Times New Roman" panose="02020603050405020304" pitchFamily="18" charset="0"/>
                        </a:rPr>
                        <a:t>0.11–0.14</a:t>
                      </a:r>
                    </a:p>
                  </a:txBody>
                  <a:tcPr marL="0" marR="0" marT="0" marB="0">
                    <a:lnL>
                      <a:noFill/>
                    </a:lnL>
                    <a:lnR>
                      <a:noFill/>
                    </a:lnR>
                    <a:lnT w="12700" cap="flat" cmpd="sng" algn="ctr">
                      <a:solidFill>
                        <a:srgbClr val="4F6B79"/>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0" marR="0" eaLnBrk="0" hangingPunct="0">
                        <a:lnSpc>
                          <a:spcPct val="107000"/>
                        </a:lnSpc>
                        <a:spcBef>
                          <a:spcPts val="0"/>
                        </a:spcBef>
                        <a:spcAft>
                          <a:spcPts val="0"/>
                        </a:spcAft>
                      </a:pPr>
                      <a:r>
                        <a:rPr lang="en-US" sz="1800" dirty="0">
                          <a:effectLst/>
                          <a:latin typeface="+mn-lt"/>
                          <a:ea typeface="Calibri" panose="020F0502020204030204" pitchFamily="34" charset="0"/>
                          <a:cs typeface="Times New Roman" panose="02020603050405020304" pitchFamily="18" charset="0"/>
                        </a:rPr>
                        <a:t>0.22–0.27</a:t>
                      </a:r>
                    </a:p>
                  </a:txBody>
                  <a:tcPr marL="0" marR="0" marT="0" marB="0">
                    <a:lnL>
                      <a:noFill/>
                    </a:lnL>
                    <a:lnR>
                      <a:noFill/>
                    </a:lnR>
                    <a:lnT w="12700" cap="flat" cmpd="sng" algn="ctr">
                      <a:solidFill>
                        <a:srgbClr val="4F6B79"/>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extLst>
                  <a:ext uri="{0D108BD9-81ED-4DB2-BD59-A6C34878D82A}">
                    <a16:rowId xmlns:a16="http://schemas.microsoft.com/office/drawing/2014/main" val="10001"/>
                  </a:ext>
                </a:extLst>
              </a:tr>
              <a:tr h="698943">
                <a:tc>
                  <a:txBody>
                    <a:bodyPr/>
                    <a:lstStyle/>
                    <a:p>
                      <a:pPr marL="0" marR="0" eaLnBrk="0" hangingPunct="0">
                        <a:lnSpc>
                          <a:spcPct val="107000"/>
                        </a:lnSpc>
                        <a:spcBef>
                          <a:spcPts val="0"/>
                        </a:spcBef>
                        <a:spcAft>
                          <a:spcPts val="0"/>
                        </a:spcAft>
                      </a:pPr>
                      <a:r>
                        <a:rPr lang="en-US" sz="1800" dirty="0">
                          <a:effectLst/>
                          <a:latin typeface="+mn-lt"/>
                          <a:ea typeface="Calibri" panose="020F0502020204030204" pitchFamily="34" charset="0"/>
                          <a:cs typeface="Times New Roman" panose="02020603050405020304" pitchFamily="18" charset="0"/>
                        </a:rPr>
                        <a:t>Nickel-Metal Hydride</a:t>
                      </a: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0" marR="0" eaLnBrk="0" hangingPunct="0">
                        <a:lnSpc>
                          <a:spcPct val="107000"/>
                        </a:lnSpc>
                        <a:spcBef>
                          <a:spcPts val="0"/>
                        </a:spcBef>
                        <a:spcAft>
                          <a:spcPts val="0"/>
                        </a:spcAft>
                      </a:pPr>
                      <a:r>
                        <a:rPr lang="en-US" sz="1800" dirty="0">
                          <a:effectLst/>
                          <a:latin typeface="+mn-lt"/>
                          <a:ea typeface="Calibri" panose="020F0502020204030204" pitchFamily="34" charset="0"/>
                          <a:cs typeface="Times New Roman" panose="02020603050405020304" pitchFamily="18" charset="0"/>
                        </a:rPr>
                        <a:t>0.36</a:t>
                      </a: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0" marR="0" eaLnBrk="0" hangingPunct="0">
                        <a:lnSpc>
                          <a:spcPct val="107000"/>
                        </a:lnSpc>
                        <a:spcBef>
                          <a:spcPts val="0"/>
                        </a:spcBef>
                        <a:spcAft>
                          <a:spcPts val="0"/>
                        </a:spcAft>
                      </a:pPr>
                      <a:r>
                        <a:rPr lang="en-US" sz="1800" dirty="0">
                          <a:effectLst/>
                          <a:latin typeface="+mn-lt"/>
                          <a:ea typeface="Calibri" panose="020F0502020204030204" pitchFamily="34" charset="0"/>
                          <a:cs typeface="Times New Roman" panose="02020603050405020304" pitchFamily="18" charset="0"/>
                        </a:rPr>
                        <a:t>1.44</a:t>
                      </a: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extLst>
                  <a:ext uri="{0D108BD9-81ED-4DB2-BD59-A6C34878D82A}">
                    <a16:rowId xmlns:a16="http://schemas.microsoft.com/office/drawing/2014/main" val="10002"/>
                  </a:ext>
                </a:extLst>
              </a:tr>
              <a:tr h="803383">
                <a:tc>
                  <a:txBody>
                    <a:bodyPr/>
                    <a:lstStyle/>
                    <a:p>
                      <a:pPr marL="0" marR="0" eaLnBrk="0" hangingPunct="0">
                        <a:lnSpc>
                          <a:spcPct val="107000"/>
                        </a:lnSpc>
                        <a:spcBef>
                          <a:spcPts val="0"/>
                        </a:spcBef>
                        <a:spcAft>
                          <a:spcPts val="0"/>
                        </a:spcAft>
                      </a:pPr>
                      <a:r>
                        <a:rPr lang="en-US" sz="1800" dirty="0">
                          <a:effectLst/>
                          <a:latin typeface="+mn-lt"/>
                          <a:ea typeface="Calibri" panose="020F0502020204030204" pitchFamily="34" charset="0"/>
                          <a:cs typeface="Times New Roman" panose="02020603050405020304" pitchFamily="18" charset="0"/>
                        </a:rPr>
                        <a:t>Lithium Cobalt Oxide</a:t>
                      </a:r>
                    </a:p>
                  </a:txBody>
                  <a:tcPr marL="0" marR="0" marT="0" marB="0">
                    <a:lnL>
                      <a:noFill/>
                    </a:lnL>
                    <a:lnR>
                      <a:noFill/>
                    </a:lnR>
                    <a:lnT w="12700" cap="flat" cmpd="sng" algn="ctr">
                      <a:solidFill>
                        <a:srgbClr val="A7A9AC"/>
                      </a:solidFill>
                      <a:prstDash val="solid"/>
                      <a:round/>
                      <a:headEnd type="none" w="med" len="med"/>
                      <a:tailEnd type="none" w="med" len="med"/>
                    </a:lnT>
                    <a:lnB>
                      <a:noFill/>
                    </a:lnB>
                    <a:solidFill>
                      <a:srgbClr val="EAF5EC"/>
                    </a:solidFill>
                  </a:tcPr>
                </a:tc>
                <a:tc>
                  <a:txBody>
                    <a:bodyPr/>
                    <a:lstStyle/>
                    <a:p>
                      <a:pPr marL="0" marR="0" eaLnBrk="0" hangingPunct="0">
                        <a:lnSpc>
                          <a:spcPct val="107000"/>
                        </a:lnSpc>
                        <a:spcBef>
                          <a:spcPts val="0"/>
                        </a:spcBef>
                        <a:spcAft>
                          <a:spcPts val="0"/>
                        </a:spcAft>
                      </a:pPr>
                      <a:r>
                        <a:rPr lang="en-US" sz="1800" dirty="0">
                          <a:effectLst/>
                          <a:latin typeface="+mn-lt"/>
                          <a:ea typeface="Calibri" panose="020F0502020204030204" pitchFamily="34" charset="0"/>
                          <a:cs typeface="Times New Roman" panose="02020603050405020304" pitchFamily="18" charset="0"/>
                        </a:rPr>
                        <a:t>0.70</a:t>
                      </a:r>
                    </a:p>
                  </a:txBody>
                  <a:tcPr marL="0" marR="0" marT="0" marB="0">
                    <a:lnL>
                      <a:noFill/>
                    </a:lnL>
                    <a:lnR>
                      <a:noFill/>
                    </a:lnR>
                    <a:lnT w="12700" cap="flat" cmpd="sng" algn="ctr">
                      <a:solidFill>
                        <a:srgbClr val="A7A9AC"/>
                      </a:solidFill>
                      <a:prstDash val="solid"/>
                      <a:round/>
                      <a:headEnd type="none" w="med" len="med"/>
                      <a:tailEnd type="none" w="med" len="med"/>
                    </a:lnT>
                    <a:lnB>
                      <a:noFill/>
                    </a:lnB>
                    <a:solidFill>
                      <a:srgbClr val="EAF5EC"/>
                    </a:solidFill>
                  </a:tcPr>
                </a:tc>
                <a:tc>
                  <a:txBody>
                    <a:bodyPr/>
                    <a:lstStyle/>
                    <a:p>
                      <a:pPr marL="0" marR="0" eaLnBrk="0" hangingPunct="0">
                        <a:lnSpc>
                          <a:spcPct val="107000"/>
                        </a:lnSpc>
                        <a:spcBef>
                          <a:spcPts val="0"/>
                        </a:spcBef>
                        <a:spcAft>
                          <a:spcPts val="0"/>
                        </a:spcAft>
                      </a:pPr>
                      <a:r>
                        <a:rPr lang="en-US" sz="1800" dirty="0">
                          <a:effectLst/>
                          <a:latin typeface="+mn-lt"/>
                          <a:ea typeface="Calibri" panose="020F0502020204030204" pitchFamily="34" charset="0"/>
                          <a:cs typeface="Times New Roman" panose="02020603050405020304" pitchFamily="18" charset="0"/>
                        </a:rPr>
                        <a:t>2.0</a:t>
                      </a:r>
                    </a:p>
                  </a:txBody>
                  <a:tcPr marL="0" marR="0" marT="0" marB="0">
                    <a:lnL>
                      <a:noFill/>
                    </a:lnL>
                    <a:lnR>
                      <a:noFill/>
                    </a:lnR>
                    <a:lnT w="12700" cap="flat" cmpd="sng" algn="ctr">
                      <a:solidFill>
                        <a:srgbClr val="A7A9AC"/>
                      </a:solidFill>
                      <a:prstDash val="solid"/>
                      <a:round/>
                      <a:headEnd type="none" w="med" len="med"/>
                      <a:tailEnd type="none" w="med" len="med"/>
                    </a:lnT>
                    <a:lnB>
                      <a:noFill/>
                    </a:lnB>
                    <a:solidFill>
                      <a:srgbClr val="EAF5EC"/>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7238082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100" y="1428929"/>
            <a:ext cx="8089829" cy="4388425"/>
          </a:xfrm>
          <a:prstGeom prst="rect">
            <a:avLst/>
          </a:prstGeom>
        </p:spPr>
      </p:pic>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100" y="228600"/>
            <a:ext cx="8229600" cy="1200329"/>
          </a:xfrm>
        </p:spPr>
        <p:txBody>
          <a:bodyPr/>
          <a:lstStyle/>
          <a:p>
            <a:r>
              <a:rPr lang="en-US" dirty="0"/>
              <a:t>Frequently Asked Question: What Is a “Solid State” Battery?     </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28648" y="2445974"/>
            <a:ext cx="7543800" cy="3054682"/>
          </a:xfrm>
        </p:spPr>
        <p:txBody>
          <a:bodyPr/>
          <a:lstStyle/>
          <a:p>
            <a:r>
              <a:rPr lang="en-US" sz="2000" b="1" dirty="0"/>
              <a:t>What Is a “Solid State” Battery? </a:t>
            </a:r>
            <a:r>
              <a:rPr lang="en-US" sz="2000" dirty="0"/>
              <a:t>Many manufacturers including Toyota are working on a solid-state battery that does not use a liquid or gel electrolyte. A prototype solid-state battery is said to use a lithium-nickel-manganese-cobalt cathode and a flexible ceramic separator. The lithium ions from the cathode create a metal film on the collector when charging. The advantages of a solid-state battery include a faster charging rate, lower weight, and higher capacity.</a:t>
            </a:r>
          </a:p>
          <a:p>
            <a:endParaRPr lang="en-US" sz="2000" dirty="0"/>
          </a:p>
        </p:txBody>
      </p:sp>
      <p:sp>
        <p:nvSpPr>
          <p:cNvPr id="8"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481011" y="1649902"/>
            <a:ext cx="7839075" cy="533400"/>
          </a:xfrm>
        </p:spPr>
        <p:txBody>
          <a:bodyPr/>
          <a:lstStyle/>
          <a:p>
            <a:pPr marL="101600" indent="0">
              <a:buNone/>
            </a:pPr>
            <a:r>
              <a:rPr lang="en-US" sz="3600" b="1" dirty="0">
                <a:solidFill>
                  <a:schemeClr val="bg1"/>
                </a:solidFill>
              </a:rPr>
              <a:t>?   Frequently Asked Question</a:t>
            </a:r>
          </a:p>
        </p:txBody>
      </p:sp>
    </p:spTree>
    <p:extLst>
      <p:ext uri="{BB962C8B-B14F-4D97-AF65-F5344CB8AC3E}">
        <p14:creationId xmlns:p14="http://schemas.microsoft.com/office/powerpoint/2010/main" val="21209457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EE858-E7B6-4BA3-87A6-C73A00041B3C}"/>
              </a:ext>
            </a:extLst>
          </p:cNvPr>
          <p:cNvSpPr>
            <a:spLocks noGrp="1"/>
          </p:cNvSpPr>
          <p:nvPr>
            <p:ph type="title" idx="4294967295"/>
          </p:nvPr>
        </p:nvSpPr>
        <p:spPr>
          <a:xfrm>
            <a:off x="447152" y="250283"/>
            <a:ext cx="8260286" cy="590349"/>
          </a:xfrm>
        </p:spPr>
        <p:txBody>
          <a:bodyPr wrap="square" lIns="0" tIns="18000" rIns="0" bIns="18000" anchor="ctr" anchorCtr="0">
            <a:spAutoFit/>
          </a:bodyPr>
          <a:lstStyle/>
          <a:p>
            <a:r>
              <a:rPr lang="en-US" sz="3600" spc="-500" dirty="0">
                <a:latin typeface="+mj-lt"/>
              </a:rPr>
              <a:t>H E </a:t>
            </a:r>
            <a:r>
              <a:rPr lang="en-US" sz="3600" dirty="0">
                <a:latin typeface="+mj-lt"/>
              </a:rPr>
              <a:t>V/</a:t>
            </a:r>
            <a:r>
              <a:rPr lang="en-US" sz="3600" spc="-500" dirty="0">
                <a:latin typeface="+mj-lt"/>
              </a:rPr>
              <a:t>E </a:t>
            </a:r>
            <a:r>
              <a:rPr lang="en-US" sz="3600" dirty="0">
                <a:latin typeface="+mj-lt"/>
              </a:rPr>
              <a:t>V Electronics Cooling </a:t>
            </a:r>
            <a:r>
              <a:rPr lang="en-US" sz="2800" dirty="0">
                <a:latin typeface="+mj-lt"/>
              </a:rPr>
              <a:t>(1 of 2)</a:t>
            </a:r>
            <a:endParaRPr lang="en-IN" sz="1200" dirty="0">
              <a:latin typeface="+mj-lt"/>
            </a:endParaRPr>
          </a:p>
        </p:txBody>
      </p:sp>
      <p:sp>
        <p:nvSpPr>
          <p:cNvPr id="3" name="Content Placeholder 2">
            <a:extLst>
              <a:ext uri="{FF2B5EF4-FFF2-40B4-BE49-F238E27FC236}">
                <a16:creationId xmlns:a16="http://schemas.microsoft.com/office/drawing/2014/main" id="{0A9C2108-9861-470A-A980-0C2C37490DF8}"/>
              </a:ext>
            </a:extLst>
          </p:cNvPr>
          <p:cNvSpPr>
            <a:spLocks noGrp="1"/>
          </p:cNvSpPr>
          <p:nvPr>
            <p:ph sz="quarter" idx="4294967295"/>
          </p:nvPr>
        </p:nvSpPr>
        <p:spPr>
          <a:xfrm>
            <a:off x="447152" y="1041295"/>
            <a:ext cx="8260286" cy="2775563"/>
          </a:xfrm>
        </p:spPr>
        <p:txBody>
          <a:bodyPr wrap="square" lIns="0" tIns="18000" rIns="0" bIns="18000" anchor="ctr" anchorCtr="0">
            <a:spAutoFit/>
          </a:bodyPr>
          <a:lstStyle/>
          <a:p>
            <a:pPr marL="342900" indent="-342900"/>
            <a:r>
              <a:rPr lang="en-US" sz="2400" dirty="0"/>
              <a:t>Need for Cooling</a:t>
            </a:r>
          </a:p>
          <a:p>
            <a:pPr marL="829818" lvl="1" indent="-342900"/>
            <a:r>
              <a:rPr lang="en-US" sz="2400" dirty="0"/>
              <a:t>Hybrid electric vehicles have electric motors and electronic controls that generate excessive heat during vehicle operation.</a:t>
            </a:r>
          </a:p>
          <a:p>
            <a:pPr marL="829818" lvl="1" indent="-342900"/>
            <a:r>
              <a:rPr lang="en-US" sz="2400" dirty="0"/>
              <a:t>Cooling systems are incorporated into hybrid electric vehicles to keep those components at efficient operating temperatures.</a:t>
            </a:r>
            <a:endParaRPr lang="en-US" sz="41300" dirty="0"/>
          </a:p>
        </p:txBody>
      </p:sp>
    </p:spTree>
    <p:extLst>
      <p:ext uri="{BB962C8B-B14F-4D97-AF65-F5344CB8AC3E}">
        <p14:creationId xmlns:p14="http://schemas.microsoft.com/office/powerpoint/2010/main" val="35492979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EE858-E7B6-4BA3-87A6-C73A00041B3C}"/>
              </a:ext>
            </a:extLst>
          </p:cNvPr>
          <p:cNvSpPr>
            <a:spLocks noGrp="1"/>
          </p:cNvSpPr>
          <p:nvPr>
            <p:ph type="title" idx="4294967295"/>
          </p:nvPr>
        </p:nvSpPr>
        <p:spPr>
          <a:xfrm>
            <a:off x="447152" y="260331"/>
            <a:ext cx="8260286" cy="590349"/>
          </a:xfrm>
        </p:spPr>
        <p:txBody>
          <a:bodyPr wrap="square" lIns="0" tIns="18000" rIns="0" bIns="18000" anchor="ctr" anchorCtr="0">
            <a:spAutoFit/>
          </a:bodyPr>
          <a:lstStyle/>
          <a:p>
            <a:r>
              <a:rPr lang="en-US" sz="3600" spc="-500" dirty="0">
                <a:latin typeface="+mj-lt"/>
              </a:rPr>
              <a:t>H E </a:t>
            </a:r>
            <a:r>
              <a:rPr lang="en-US" sz="3600" dirty="0">
                <a:latin typeface="+mj-lt"/>
              </a:rPr>
              <a:t>V/</a:t>
            </a:r>
            <a:r>
              <a:rPr lang="en-US" sz="3600" spc="-500" dirty="0">
                <a:latin typeface="+mj-lt"/>
              </a:rPr>
              <a:t>E </a:t>
            </a:r>
            <a:r>
              <a:rPr lang="en-US" sz="3600" dirty="0">
                <a:latin typeface="+mj-lt"/>
              </a:rPr>
              <a:t>V Electronics Cooling </a:t>
            </a:r>
            <a:r>
              <a:rPr lang="en-US" sz="2800" dirty="0">
                <a:latin typeface="+mj-lt"/>
              </a:rPr>
              <a:t>(2 of 2)</a:t>
            </a:r>
            <a:endParaRPr lang="en-IN" sz="1200" dirty="0">
              <a:latin typeface="+mj-lt"/>
            </a:endParaRPr>
          </a:p>
        </p:txBody>
      </p:sp>
      <p:sp>
        <p:nvSpPr>
          <p:cNvPr id="3" name="Content Placeholder 2">
            <a:extLst>
              <a:ext uri="{FF2B5EF4-FFF2-40B4-BE49-F238E27FC236}">
                <a16:creationId xmlns:a16="http://schemas.microsoft.com/office/drawing/2014/main" id="{0A9C2108-9861-470A-A980-0C2C37490DF8}"/>
              </a:ext>
            </a:extLst>
          </p:cNvPr>
          <p:cNvSpPr>
            <a:spLocks noGrp="1"/>
          </p:cNvSpPr>
          <p:nvPr>
            <p:ph sz="quarter" idx="4294967295"/>
          </p:nvPr>
        </p:nvSpPr>
        <p:spPr>
          <a:xfrm>
            <a:off x="447152" y="1028700"/>
            <a:ext cx="8260286" cy="3491143"/>
          </a:xfrm>
        </p:spPr>
        <p:txBody>
          <a:bodyPr wrap="square" lIns="0" tIns="18000" rIns="0" bIns="18000" anchor="ctr" anchorCtr="0">
            <a:spAutoFit/>
          </a:bodyPr>
          <a:lstStyle/>
          <a:p>
            <a:pPr marL="342900" indent="-342900"/>
            <a:r>
              <a:rPr lang="en-US" sz="2400" dirty="0"/>
              <a:t>Effects of Heat on the Electrical/Electronic System</a:t>
            </a:r>
          </a:p>
          <a:p>
            <a:pPr marL="829818" lvl="1" indent="-342900"/>
            <a:r>
              <a:rPr lang="en-US" sz="2400" dirty="0"/>
              <a:t>Electronic components operate more efficiently as their temperature decreases but can suffer permanent damage if they overheat. </a:t>
            </a:r>
          </a:p>
          <a:p>
            <a:pPr marL="342900" indent="-342900"/>
            <a:r>
              <a:rPr lang="en-US" sz="2400" dirty="0"/>
              <a:t>System Construction</a:t>
            </a:r>
          </a:p>
          <a:p>
            <a:pPr marL="829818" lvl="1" indent="-342900"/>
            <a:r>
              <a:rPr lang="en-US" sz="2400" dirty="0"/>
              <a:t>Expansion tank and pressure cap</a:t>
            </a:r>
          </a:p>
          <a:p>
            <a:pPr marL="829818" lvl="1" indent="-342900"/>
            <a:r>
              <a:rPr lang="en-US" sz="2400" dirty="0"/>
              <a:t>Radiator</a:t>
            </a:r>
          </a:p>
          <a:p>
            <a:pPr marL="829818" lvl="1" indent="-342900"/>
            <a:r>
              <a:rPr lang="en-US" sz="2400" dirty="0"/>
              <a:t>Electric water pump</a:t>
            </a:r>
            <a:endParaRPr lang="en-US" sz="71400" dirty="0"/>
          </a:p>
        </p:txBody>
      </p:sp>
    </p:spTree>
    <p:extLst>
      <p:ext uri="{BB962C8B-B14F-4D97-AF65-F5344CB8AC3E}">
        <p14:creationId xmlns:p14="http://schemas.microsoft.com/office/powerpoint/2010/main" val="26412084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1C14D8F-485B-446E-AE94-28A6ADB21E29}"/>
              </a:ext>
            </a:extLst>
          </p:cNvPr>
          <p:cNvSpPr>
            <a:spLocks noGrp="1"/>
          </p:cNvSpPr>
          <p:nvPr>
            <p:ph type="title" idx="4294967295"/>
          </p:nvPr>
        </p:nvSpPr>
        <p:spPr>
          <a:xfrm>
            <a:off x="447152" y="260535"/>
            <a:ext cx="8250238" cy="590349"/>
          </a:xfrm>
        </p:spPr>
        <p:txBody>
          <a:bodyPr wrap="square" lIns="0" tIns="18000" rIns="0" bIns="18000" anchor="ctr" anchorCtr="0">
            <a:spAutoFit/>
          </a:bodyPr>
          <a:lstStyle/>
          <a:p>
            <a:r>
              <a:rPr lang="en-US" sz="3600" dirty="0">
                <a:latin typeface="+mj-lt"/>
              </a:rPr>
              <a:t>Figure 89.13 Controller Cooling</a:t>
            </a:r>
          </a:p>
        </p:txBody>
      </p:sp>
      <p:sp>
        <p:nvSpPr>
          <p:cNvPr id="6" name="Content Placeholder 5">
            <a:extLst>
              <a:ext uri="{FF2B5EF4-FFF2-40B4-BE49-F238E27FC236}">
                <a16:creationId xmlns:a16="http://schemas.microsoft.com/office/drawing/2014/main" id="{D36F89A6-D654-4324-A422-3BAE3485458A}"/>
              </a:ext>
            </a:extLst>
          </p:cNvPr>
          <p:cNvSpPr>
            <a:spLocks noGrp="1"/>
          </p:cNvSpPr>
          <p:nvPr>
            <p:ph sz="quarter" idx="4294967295"/>
          </p:nvPr>
        </p:nvSpPr>
        <p:spPr>
          <a:xfrm>
            <a:off x="448199" y="4832975"/>
            <a:ext cx="8259239" cy="775015"/>
          </a:xfrm>
        </p:spPr>
        <p:txBody>
          <a:bodyPr wrap="square" lIns="0" tIns="18000" rIns="0" bIns="18000" anchor="ctr" anchorCtr="0">
            <a:spAutoFit/>
          </a:bodyPr>
          <a:lstStyle/>
          <a:p>
            <a:pPr marL="0" indent="0">
              <a:buNone/>
            </a:pPr>
            <a:r>
              <a:rPr lang="en-US" sz="2400" dirty="0"/>
              <a:t>The underside of the Toyota Prius controller showing the coolant passages used to cool the electronic control unit.</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4391" y="1028700"/>
            <a:ext cx="4415759" cy="3623187"/>
          </a:xfrm>
          <a:prstGeom prst="rect">
            <a:avLst/>
          </a:prstGeom>
        </p:spPr>
      </p:pic>
    </p:spTree>
    <p:extLst>
      <p:ext uri="{BB962C8B-B14F-4D97-AF65-F5344CB8AC3E}">
        <p14:creationId xmlns:p14="http://schemas.microsoft.com/office/powerpoint/2010/main" val="274708922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1C14D8F-485B-446E-AE94-28A6ADB21E29}"/>
              </a:ext>
            </a:extLst>
          </p:cNvPr>
          <p:cNvSpPr>
            <a:spLocks noGrp="1"/>
          </p:cNvSpPr>
          <p:nvPr>
            <p:ph type="title" idx="4294967295"/>
          </p:nvPr>
        </p:nvSpPr>
        <p:spPr>
          <a:xfrm>
            <a:off x="447152" y="250487"/>
            <a:ext cx="8250238" cy="590349"/>
          </a:xfrm>
        </p:spPr>
        <p:txBody>
          <a:bodyPr wrap="square" lIns="0" tIns="18000" rIns="0" bIns="18000" anchor="ctr" anchorCtr="0">
            <a:spAutoFit/>
          </a:bodyPr>
          <a:lstStyle/>
          <a:p>
            <a:r>
              <a:rPr lang="en-US" sz="3600" dirty="0">
                <a:latin typeface="+mj-lt"/>
              </a:rPr>
              <a:t>Figure 10.14 Air Cooling</a:t>
            </a:r>
          </a:p>
        </p:txBody>
      </p:sp>
      <p:sp>
        <p:nvSpPr>
          <p:cNvPr id="6" name="Content Placeholder 5">
            <a:extLst>
              <a:ext uri="{FF2B5EF4-FFF2-40B4-BE49-F238E27FC236}">
                <a16:creationId xmlns:a16="http://schemas.microsoft.com/office/drawing/2014/main" id="{D36F89A6-D654-4324-A422-3BAE3485458A}"/>
              </a:ext>
            </a:extLst>
          </p:cNvPr>
          <p:cNvSpPr>
            <a:spLocks noGrp="1"/>
          </p:cNvSpPr>
          <p:nvPr>
            <p:ph sz="quarter" idx="4294967295"/>
          </p:nvPr>
        </p:nvSpPr>
        <p:spPr>
          <a:xfrm>
            <a:off x="664508" y="1045246"/>
            <a:ext cx="3907492" cy="1144347"/>
          </a:xfrm>
        </p:spPr>
        <p:txBody>
          <a:bodyPr wrap="square" lIns="0" tIns="18000" rIns="0" bIns="18000" anchor="ctr" anchorCtr="0">
            <a:spAutoFit/>
          </a:bodyPr>
          <a:lstStyle/>
          <a:p>
            <a:pPr marL="0" indent="0">
              <a:buNone/>
            </a:pPr>
            <a:r>
              <a:rPr lang="en-US" sz="2400" dirty="0"/>
              <a:t>The motor and </a:t>
            </a:r>
            <a:r>
              <a:rPr lang="en-US" sz="2400" spc="-300" dirty="0"/>
              <a:t>H </a:t>
            </a:r>
            <a:r>
              <a:rPr lang="en-US" sz="2400" dirty="0"/>
              <a:t>V battery electronics on Toyota hybrid </a:t>
            </a:r>
            <a:r>
              <a:rPr lang="en-US" sz="2400" spc="-300" dirty="0"/>
              <a:t>S U </a:t>
            </a:r>
            <a:r>
              <a:rPr lang="en-US" sz="2400" dirty="0"/>
              <a:t>V.</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22962" y="1004119"/>
            <a:ext cx="3328431" cy="5206181"/>
          </a:xfrm>
          <a:prstGeom prst="rect">
            <a:avLst/>
          </a:prstGeom>
        </p:spPr>
      </p:pic>
    </p:spTree>
    <p:extLst>
      <p:ext uri="{BB962C8B-B14F-4D97-AF65-F5344CB8AC3E}">
        <p14:creationId xmlns:p14="http://schemas.microsoft.com/office/powerpoint/2010/main" val="4055495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EE858-E7B6-4BA3-87A6-C73A00041B3C}"/>
              </a:ext>
            </a:extLst>
          </p:cNvPr>
          <p:cNvSpPr>
            <a:spLocks noGrp="1"/>
          </p:cNvSpPr>
          <p:nvPr>
            <p:ph type="title" idx="4294967295"/>
          </p:nvPr>
        </p:nvSpPr>
        <p:spPr>
          <a:xfrm>
            <a:off x="447152" y="247631"/>
            <a:ext cx="8250238" cy="1144347"/>
          </a:xfrm>
        </p:spPr>
        <p:txBody>
          <a:bodyPr wrap="square" lIns="0" tIns="18000" rIns="0" bIns="18000" anchor="ctr" anchorCtr="0">
            <a:spAutoFit/>
          </a:bodyPr>
          <a:lstStyle/>
          <a:p>
            <a:r>
              <a:rPr lang="en-US" sz="3600" dirty="0">
                <a:latin typeface="+mj-lt"/>
              </a:rPr>
              <a:t>Hybrid and Electric Vehicle High-Voltage Batteries </a:t>
            </a:r>
            <a:r>
              <a:rPr lang="en-US" sz="2800" dirty="0">
                <a:latin typeface="+mj-lt"/>
              </a:rPr>
              <a:t>(1 of 2)</a:t>
            </a:r>
            <a:endParaRPr lang="en-IN" sz="2400" dirty="0">
              <a:latin typeface="+mj-lt"/>
            </a:endParaRPr>
          </a:p>
        </p:txBody>
      </p:sp>
      <p:sp>
        <p:nvSpPr>
          <p:cNvPr id="3" name="Content Placeholder 2">
            <a:extLst>
              <a:ext uri="{FF2B5EF4-FFF2-40B4-BE49-F238E27FC236}">
                <a16:creationId xmlns:a16="http://schemas.microsoft.com/office/drawing/2014/main" id="{0A9C2108-9861-470A-A980-0C2C37490DF8}"/>
              </a:ext>
            </a:extLst>
          </p:cNvPr>
          <p:cNvSpPr>
            <a:spLocks noGrp="1"/>
          </p:cNvSpPr>
          <p:nvPr>
            <p:ph sz="quarter" idx="4294967295"/>
          </p:nvPr>
        </p:nvSpPr>
        <p:spPr>
          <a:xfrm>
            <a:off x="447152" y="1657709"/>
            <a:ext cx="8250237" cy="2852507"/>
          </a:xfrm>
        </p:spPr>
        <p:txBody>
          <a:bodyPr wrap="square" lIns="0" tIns="18000" rIns="0" bIns="18000" anchor="ctr" anchorCtr="0">
            <a:spAutoFit/>
          </a:bodyPr>
          <a:lstStyle/>
          <a:p>
            <a:pPr marL="342900" indent="-342900">
              <a:spcBef>
                <a:spcPts val="600"/>
              </a:spcBef>
            </a:pPr>
            <a:r>
              <a:rPr lang="en-US" sz="2400" dirty="0"/>
              <a:t>Purpose and Function</a:t>
            </a:r>
          </a:p>
          <a:p>
            <a:pPr marL="829818" lvl="1" indent="-342900"/>
            <a:r>
              <a:rPr lang="en-US" sz="2400" dirty="0"/>
              <a:t>Hybrid electric vehicles (</a:t>
            </a:r>
            <a:r>
              <a:rPr lang="en-US" sz="2400" spc="-300" dirty="0"/>
              <a:t>H E V </a:t>
            </a:r>
            <a:r>
              <a:rPr lang="en-US" sz="2400" dirty="0"/>
              <a:t>s) use a dual-voltage electrical system. </a:t>
            </a:r>
          </a:p>
          <a:p>
            <a:pPr marL="1229868" lvl="2" indent="-342900"/>
            <a:r>
              <a:rPr lang="en-US" sz="2400" dirty="0"/>
              <a:t>The high-voltage (</a:t>
            </a:r>
            <a:r>
              <a:rPr lang="en-US" sz="2400" spc="-300" dirty="0"/>
              <a:t>H </a:t>
            </a:r>
            <a:r>
              <a:rPr lang="en-US" sz="2400" dirty="0"/>
              <a:t>V) system is used to power the electric drive (traction) motor. </a:t>
            </a:r>
          </a:p>
          <a:p>
            <a:pPr marL="1229868" lvl="2" indent="-342900"/>
            <a:r>
              <a:rPr lang="en-US" sz="2400" dirty="0"/>
              <a:t>A conventional 12-volt system is used to power all other aspects of vehicle operation.</a:t>
            </a:r>
            <a:endParaRPr lang="en-US" sz="3600" dirty="0"/>
          </a:p>
        </p:txBody>
      </p:sp>
    </p:spTree>
    <p:extLst>
      <p:ext uri="{BB962C8B-B14F-4D97-AF65-F5344CB8AC3E}">
        <p14:creationId xmlns:p14="http://schemas.microsoft.com/office/powerpoint/2010/main" val="268136284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100" y="1955591"/>
            <a:ext cx="8089829" cy="4254709"/>
          </a:xfrm>
          <a:prstGeom prst="rect">
            <a:avLst/>
          </a:prstGeom>
        </p:spPr>
      </p:pic>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100" y="228600"/>
            <a:ext cx="8229600" cy="1754326"/>
          </a:xfrm>
        </p:spPr>
        <p:txBody>
          <a:bodyPr/>
          <a:lstStyle/>
          <a:p>
            <a:r>
              <a:rPr lang="en-US" dirty="0"/>
              <a:t>Frequently Asked Question: Why Isn’t ICE Cooling System Used to Cool HEV Motors &amp; Controls?       </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28648" y="2923615"/>
            <a:ext cx="7543800" cy="2880550"/>
          </a:xfrm>
        </p:spPr>
        <p:txBody>
          <a:bodyPr/>
          <a:lstStyle/>
          <a:p>
            <a:r>
              <a:rPr lang="en-US" sz="2000" b="1" dirty="0"/>
              <a:t>Why Isn’t the ICE Cooling System Used to Cool HEV Motors and Motor Controls? </a:t>
            </a:r>
            <a:r>
              <a:rPr lang="en-US" sz="2000" dirty="0"/>
              <a:t>Most ICE cooling systems operate at over 200 degrees F (93 degrees C). For maximum efficiency, it is important that the ICE operate at close to this temperature at all times. Electric motors and the motor controls, however, tend to operate more efficiently at lower temperatures. The ICE cooling system runs too hot to allow these components to operate at peak efficiency, so a separate low-temperature system is often used.</a:t>
            </a:r>
          </a:p>
          <a:p>
            <a:endParaRPr lang="en-US" sz="2000" dirty="0"/>
          </a:p>
        </p:txBody>
      </p:sp>
      <p:sp>
        <p:nvSpPr>
          <p:cNvPr id="8"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481011" y="2103499"/>
            <a:ext cx="7839075" cy="533400"/>
          </a:xfrm>
        </p:spPr>
        <p:txBody>
          <a:bodyPr/>
          <a:lstStyle/>
          <a:p>
            <a:pPr marL="101600" indent="0">
              <a:buNone/>
            </a:pPr>
            <a:r>
              <a:rPr lang="en-US" sz="3600" b="1" dirty="0">
                <a:solidFill>
                  <a:schemeClr val="bg1"/>
                </a:solidFill>
              </a:rPr>
              <a:t>?   Frequently Asked Question</a:t>
            </a:r>
          </a:p>
        </p:txBody>
      </p:sp>
    </p:spTree>
    <p:extLst>
      <p:ext uri="{BB962C8B-B14F-4D97-AF65-F5344CB8AC3E}">
        <p14:creationId xmlns:p14="http://schemas.microsoft.com/office/powerpoint/2010/main" val="73690767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646331"/>
          </a:xfrm>
        </p:spPr>
        <p:txBody>
          <a:bodyPr/>
          <a:lstStyle/>
          <a:p>
            <a:r>
              <a:rPr lang="en-US" dirty="0"/>
              <a:t>Figure 89.15 Motor Cooler</a:t>
            </a:r>
          </a:p>
        </p:txBody>
      </p:sp>
      <p:pic>
        <p:nvPicPr>
          <p:cNvPr id="6" name="Content Placeholder 5"/>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3755923" y="1028700"/>
            <a:ext cx="4930877" cy="4125177"/>
          </a:xfrm>
        </p:spPr>
      </p:pic>
      <p:sp>
        <p:nvSpPr>
          <p:cNvPr id="4" name="Content Placeholder 3"/>
          <p:cNvSpPr>
            <a:spLocks noGrp="1"/>
          </p:cNvSpPr>
          <p:nvPr>
            <p:ph sz="quarter" idx="15"/>
          </p:nvPr>
        </p:nvSpPr>
        <p:spPr>
          <a:xfrm>
            <a:off x="457200" y="1029185"/>
            <a:ext cx="2884539" cy="4524315"/>
          </a:xfrm>
        </p:spPr>
        <p:txBody>
          <a:bodyPr/>
          <a:lstStyle/>
          <a:p>
            <a:r>
              <a:rPr lang="en-US" sz="2400" dirty="0"/>
              <a:t>The electric motors and the motor controls are cooled using a separate cooling system. This Toyota Hybrid Synergy Drive (HSD) system uses a radiator that is integral with ICE cooling system radiator.</a:t>
            </a:r>
          </a:p>
        </p:txBody>
      </p:sp>
    </p:spTree>
    <p:extLst>
      <p:ext uri="{BB962C8B-B14F-4D97-AF65-F5344CB8AC3E}">
        <p14:creationId xmlns:p14="http://schemas.microsoft.com/office/powerpoint/2010/main" val="35688708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EE858-E7B6-4BA3-87A6-C73A00041B3C}"/>
              </a:ext>
            </a:extLst>
          </p:cNvPr>
          <p:cNvSpPr>
            <a:spLocks noGrp="1"/>
          </p:cNvSpPr>
          <p:nvPr>
            <p:ph type="title" idx="4294967295"/>
          </p:nvPr>
        </p:nvSpPr>
        <p:spPr>
          <a:xfrm>
            <a:off x="447152" y="244588"/>
            <a:ext cx="8260286" cy="1144347"/>
          </a:xfrm>
        </p:spPr>
        <p:txBody>
          <a:bodyPr wrap="square" lIns="0" tIns="18000" rIns="0" bIns="18000" anchor="ctr" anchorCtr="0">
            <a:spAutoFit/>
          </a:bodyPr>
          <a:lstStyle/>
          <a:p>
            <a:r>
              <a:rPr lang="en-US" sz="3600" dirty="0">
                <a:latin typeface="+mj-lt"/>
              </a:rPr>
              <a:t>High-Voltage Battery Cooling and Heating </a:t>
            </a:r>
            <a:r>
              <a:rPr lang="en-US" sz="2800" dirty="0">
                <a:latin typeface="+mj-lt"/>
              </a:rPr>
              <a:t>(1 of 2)</a:t>
            </a:r>
            <a:endParaRPr lang="en-IN" sz="1050" dirty="0">
              <a:latin typeface="+mj-lt"/>
            </a:endParaRPr>
          </a:p>
        </p:txBody>
      </p:sp>
      <p:sp>
        <p:nvSpPr>
          <p:cNvPr id="3" name="Content Placeholder 2">
            <a:extLst>
              <a:ext uri="{FF2B5EF4-FFF2-40B4-BE49-F238E27FC236}">
                <a16:creationId xmlns:a16="http://schemas.microsoft.com/office/drawing/2014/main" id="{0A9C2108-9861-470A-A980-0C2C37490DF8}"/>
              </a:ext>
            </a:extLst>
          </p:cNvPr>
          <p:cNvSpPr>
            <a:spLocks noGrp="1"/>
          </p:cNvSpPr>
          <p:nvPr>
            <p:ph sz="quarter" idx="4294967295"/>
          </p:nvPr>
        </p:nvSpPr>
        <p:spPr>
          <a:xfrm>
            <a:off x="447152" y="1606167"/>
            <a:ext cx="8260286" cy="2852507"/>
          </a:xfrm>
        </p:spPr>
        <p:txBody>
          <a:bodyPr wrap="square" lIns="0" tIns="18000" rIns="0" bIns="18000" anchor="ctr" anchorCtr="0">
            <a:spAutoFit/>
          </a:bodyPr>
          <a:lstStyle/>
          <a:p>
            <a:pPr marL="342900" indent="-342900"/>
            <a:r>
              <a:rPr lang="en-US" sz="2400" dirty="0"/>
              <a:t>Need to Heat/Cool </a:t>
            </a:r>
            <a:r>
              <a:rPr lang="en-US" sz="2400" spc="-300" dirty="0"/>
              <a:t>H </a:t>
            </a:r>
            <a:r>
              <a:rPr lang="en-US" sz="2400" dirty="0"/>
              <a:t>V Batteries</a:t>
            </a:r>
          </a:p>
          <a:p>
            <a:pPr marL="829818" lvl="1" indent="-342900"/>
            <a:r>
              <a:rPr lang="en-US" sz="2400" dirty="0"/>
              <a:t>High operating temperatures can lower performance and cause damage to a </a:t>
            </a:r>
            <a:r>
              <a:rPr lang="en-US" sz="2400" spc="-300" dirty="0"/>
              <a:t>N i M </a:t>
            </a:r>
            <a:r>
              <a:rPr lang="en-US" sz="2400" dirty="0"/>
              <a:t>H or lithium battery pack. </a:t>
            </a:r>
          </a:p>
          <a:p>
            <a:pPr marL="829818" lvl="1" indent="-342900"/>
            <a:r>
              <a:rPr lang="en-US" sz="2400" dirty="0"/>
              <a:t>Most current electric vehicles use a liquid cooling system. </a:t>
            </a:r>
          </a:p>
          <a:p>
            <a:pPr marL="829818" lvl="1" indent="-342900"/>
            <a:r>
              <a:rPr lang="en-US" sz="2400" dirty="0"/>
              <a:t>Temperature sensors (thermistors) are mounted in various locations in the battery pack housing.</a:t>
            </a:r>
            <a:endParaRPr lang="en-US" sz="3600" dirty="0"/>
          </a:p>
        </p:txBody>
      </p:sp>
    </p:spTree>
    <p:extLst>
      <p:ext uri="{BB962C8B-B14F-4D97-AF65-F5344CB8AC3E}">
        <p14:creationId xmlns:p14="http://schemas.microsoft.com/office/powerpoint/2010/main" val="52230655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EE858-E7B6-4BA3-87A6-C73A00041B3C}"/>
              </a:ext>
            </a:extLst>
          </p:cNvPr>
          <p:cNvSpPr>
            <a:spLocks noGrp="1"/>
          </p:cNvSpPr>
          <p:nvPr>
            <p:ph type="title" idx="4294967295"/>
          </p:nvPr>
        </p:nvSpPr>
        <p:spPr>
          <a:xfrm>
            <a:off x="447152" y="244588"/>
            <a:ext cx="8260286" cy="1144347"/>
          </a:xfrm>
        </p:spPr>
        <p:txBody>
          <a:bodyPr wrap="square" lIns="0" tIns="18000" rIns="0" bIns="18000" anchor="ctr" anchorCtr="0">
            <a:spAutoFit/>
          </a:bodyPr>
          <a:lstStyle/>
          <a:p>
            <a:r>
              <a:rPr lang="en-US" sz="3600" dirty="0">
                <a:latin typeface="+mj-lt"/>
              </a:rPr>
              <a:t>High-Voltage Battery Cooling and Heating </a:t>
            </a:r>
            <a:r>
              <a:rPr lang="en-US" sz="2800" dirty="0">
                <a:latin typeface="+mj-lt"/>
              </a:rPr>
              <a:t>(2 of 2)</a:t>
            </a:r>
            <a:endParaRPr lang="en-IN" sz="1050" dirty="0">
              <a:latin typeface="+mj-lt"/>
            </a:endParaRPr>
          </a:p>
        </p:txBody>
      </p:sp>
      <p:sp>
        <p:nvSpPr>
          <p:cNvPr id="3" name="Content Placeholder 2">
            <a:extLst>
              <a:ext uri="{FF2B5EF4-FFF2-40B4-BE49-F238E27FC236}">
                <a16:creationId xmlns:a16="http://schemas.microsoft.com/office/drawing/2014/main" id="{0A9C2108-9861-470A-A980-0C2C37490DF8}"/>
              </a:ext>
            </a:extLst>
          </p:cNvPr>
          <p:cNvSpPr>
            <a:spLocks noGrp="1"/>
          </p:cNvSpPr>
          <p:nvPr>
            <p:ph sz="quarter" idx="4294967295"/>
          </p:nvPr>
        </p:nvSpPr>
        <p:spPr>
          <a:xfrm>
            <a:off x="447152" y="1600804"/>
            <a:ext cx="8260286" cy="4229807"/>
          </a:xfrm>
        </p:spPr>
        <p:txBody>
          <a:bodyPr wrap="square" lIns="0" tIns="18000" rIns="0" bIns="18000" anchor="ctr" anchorCtr="0">
            <a:spAutoFit/>
          </a:bodyPr>
          <a:lstStyle/>
          <a:p>
            <a:pPr marL="342900" indent="-342900"/>
            <a:r>
              <a:rPr lang="en-US" sz="2400" dirty="0"/>
              <a:t>Service of the System</a:t>
            </a:r>
          </a:p>
          <a:p>
            <a:pPr marL="829818" lvl="1" indent="-342900"/>
            <a:r>
              <a:rPr lang="en-US" sz="2400" dirty="0"/>
              <a:t>Air intake inlets must be inspected. </a:t>
            </a:r>
          </a:p>
          <a:p>
            <a:pPr marL="829818" lvl="1" indent="-342900"/>
            <a:r>
              <a:rPr lang="en-US" sz="2400" dirty="0"/>
              <a:t>Cooling system level must be checked to ensure there are no leaks and the freeze protection and </a:t>
            </a:r>
            <a:r>
              <a:rPr lang="en-US" sz="2400" spc="-300" dirty="0"/>
              <a:t>p </a:t>
            </a:r>
            <a:r>
              <a:rPr lang="en-US" sz="2400" dirty="0"/>
              <a:t>H level should be checked.</a:t>
            </a:r>
          </a:p>
          <a:p>
            <a:pPr marL="829818" lvl="1" indent="-342900"/>
            <a:r>
              <a:rPr lang="en-US" sz="2400" dirty="0"/>
              <a:t>Coolant should be replaced at the specified service interval.</a:t>
            </a:r>
          </a:p>
          <a:p>
            <a:pPr marL="829818" lvl="1" indent="-342900"/>
            <a:r>
              <a:rPr lang="en-US" sz="2400" dirty="0"/>
              <a:t>Electric water pump must be inspected for proper operation.</a:t>
            </a:r>
          </a:p>
          <a:p>
            <a:pPr marL="342900" indent="-342900"/>
            <a:r>
              <a:rPr lang="en-US" sz="2400" spc="-300" dirty="0"/>
              <a:t>E </a:t>
            </a:r>
            <a:r>
              <a:rPr lang="en-US" sz="2400" dirty="0"/>
              <a:t>V Battery Heater</a:t>
            </a:r>
            <a:endParaRPr lang="en-US" sz="4800" dirty="0"/>
          </a:p>
        </p:txBody>
      </p:sp>
    </p:spTree>
    <p:extLst>
      <p:ext uri="{BB962C8B-B14F-4D97-AF65-F5344CB8AC3E}">
        <p14:creationId xmlns:p14="http://schemas.microsoft.com/office/powerpoint/2010/main" val="185838268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1C14D8F-485B-446E-AE94-28A6ADB21E29}"/>
              </a:ext>
            </a:extLst>
          </p:cNvPr>
          <p:cNvSpPr>
            <a:spLocks noGrp="1"/>
          </p:cNvSpPr>
          <p:nvPr>
            <p:ph type="title" idx="4294967295"/>
          </p:nvPr>
        </p:nvSpPr>
        <p:spPr>
          <a:xfrm>
            <a:off x="447152" y="250487"/>
            <a:ext cx="8250238" cy="590349"/>
          </a:xfrm>
        </p:spPr>
        <p:txBody>
          <a:bodyPr wrap="square" lIns="0" tIns="18000" rIns="0" bIns="18000" anchor="ctr" anchorCtr="0">
            <a:spAutoFit/>
          </a:bodyPr>
          <a:lstStyle/>
          <a:p>
            <a:r>
              <a:rPr lang="en-US" sz="3600" dirty="0">
                <a:latin typeface="+mj-lt"/>
              </a:rPr>
              <a:t>Figure 89.16 Temp Control System</a:t>
            </a:r>
          </a:p>
        </p:txBody>
      </p:sp>
      <p:sp>
        <p:nvSpPr>
          <p:cNvPr id="6" name="Content Placeholder 5">
            <a:extLst>
              <a:ext uri="{FF2B5EF4-FFF2-40B4-BE49-F238E27FC236}">
                <a16:creationId xmlns:a16="http://schemas.microsoft.com/office/drawing/2014/main" id="{D36F89A6-D654-4324-A422-3BAE3485458A}"/>
              </a:ext>
            </a:extLst>
          </p:cNvPr>
          <p:cNvSpPr>
            <a:spLocks noGrp="1"/>
          </p:cNvSpPr>
          <p:nvPr>
            <p:ph sz="quarter" idx="4294967295"/>
          </p:nvPr>
        </p:nvSpPr>
        <p:spPr>
          <a:xfrm>
            <a:off x="448199" y="5156670"/>
            <a:ext cx="8259239" cy="775015"/>
          </a:xfrm>
        </p:spPr>
        <p:txBody>
          <a:bodyPr wrap="square" lIns="0" tIns="18000" rIns="0" bIns="18000" anchor="ctr" anchorCtr="0">
            <a:spAutoFit/>
          </a:bodyPr>
          <a:lstStyle/>
          <a:p>
            <a:pPr marL="0" indent="0">
              <a:buNone/>
            </a:pPr>
            <a:r>
              <a:rPr lang="en-US" sz="2400" dirty="0"/>
              <a:t>The battery and electronics are included as part of the temperature control system.</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6787" y="1029660"/>
            <a:ext cx="6390968" cy="3938185"/>
          </a:xfrm>
          <a:prstGeom prst="rect">
            <a:avLst/>
          </a:prstGeom>
        </p:spPr>
      </p:pic>
    </p:spTree>
    <p:extLst>
      <p:ext uri="{BB962C8B-B14F-4D97-AF65-F5344CB8AC3E}">
        <p14:creationId xmlns:p14="http://schemas.microsoft.com/office/powerpoint/2010/main" val="66879246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Figure 89.17 Battery Zone Filter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210050" y="1066438"/>
            <a:ext cx="4484688" cy="3602761"/>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47368" y="990600"/>
            <a:ext cx="3416709" cy="4524315"/>
          </a:xfrm>
        </p:spPr>
        <p:txBody>
          <a:bodyPr/>
          <a:lstStyle/>
          <a:p>
            <a:r>
              <a:rPr lang="en-US" sz="2400" dirty="0"/>
              <a:t>The HV battery cooling system from a Ford Escape Hybrid. Ford uses outside air to cool the battery pack, then increases cooling with a separate zone in the A/C system when necessary. The was only used on a first generation Ford Escape Hybrid. </a:t>
            </a:r>
          </a:p>
        </p:txBody>
      </p:sp>
    </p:spTree>
    <p:extLst>
      <p:ext uri="{BB962C8B-B14F-4D97-AF65-F5344CB8AC3E}">
        <p14:creationId xmlns:p14="http://schemas.microsoft.com/office/powerpoint/2010/main" val="207299824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100" y="1428929"/>
            <a:ext cx="8089829" cy="4388425"/>
          </a:xfrm>
          <a:prstGeom prst="rect">
            <a:avLst/>
          </a:prstGeom>
        </p:spPr>
      </p:pic>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100" y="228600"/>
            <a:ext cx="8229600" cy="1200329"/>
          </a:xfrm>
        </p:spPr>
        <p:txBody>
          <a:bodyPr/>
          <a:lstStyle/>
          <a:p>
            <a:r>
              <a:rPr lang="en-US" dirty="0"/>
              <a:t>Frequently Asked Question: What Is a “Guess-O-Meter”?     </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28648" y="2445974"/>
            <a:ext cx="7543800" cy="2554545"/>
          </a:xfrm>
        </p:spPr>
        <p:txBody>
          <a:bodyPr/>
          <a:lstStyle/>
          <a:p>
            <a:r>
              <a:rPr lang="en-US" sz="2000" b="1" dirty="0"/>
              <a:t>What Is a “Guess-O-Meter”? </a:t>
            </a:r>
            <a:r>
              <a:rPr lang="en-US" sz="2000" dirty="0"/>
              <a:t>The dash display that shows the miles per kWh is often called a Guess-O-Meter (GOM) because it is often not accurate. Good numbers for miles per kWh are 4.3 to 4.9 miles of travel for each kWh consumed. It can be used to help plan a trip. For example, if GOM indicates the battery capacity is 60 kWh in the battery, this usually means the vehicle can travel about 235 miles, so plan on charging at about 200 miles. ● SEE FIGURE 89–18.</a:t>
            </a:r>
          </a:p>
        </p:txBody>
      </p:sp>
      <p:sp>
        <p:nvSpPr>
          <p:cNvPr id="8"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481011" y="1649902"/>
            <a:ext cx="7839075" cy="533400"/>
          </a:xfrm>
        </p:spPr>
        <p:txBody>
          <a:bodyPr/>
          <a:lstStyle/>
          <a:p>
            <a:pPr marL="101600" indent="0">
              <a:buNone/>
            </a:pPr>
            <a:r>
              <a:rPr lang="en-US" sz="3600" b="1" dirty="0">
                <a:solidFill>
                  <a:schemeClr val="bg1"/>
                </a:solidFill>
              </a:rPr>
              <a:t>?   Frequently Asked Question</a:t>
            </a:r>
          </a:p>
        </p:txBody>
      </p:sp>
    </p:spTree>
    <p:extLst>
      <p:ext uri="{BB962C8B-B14F-4D97-AF65-F5344CB8AC3E}">
        <p14:creationId xmlns:p14="http://schemas.microsoft.com/office/powerpoint/2010/main" val="243960533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Figure 89.18 “Guess-O-Meter.”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731325" y="1066438"/>
            <a:ext cx="4963413" cy="3987343"/>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57200" y="1039025"/>
            <a:ext cx="3011384" cy="4154984"/>
          </a:xfrm>
        </p:spPr>
        <p:txBody>
          <a:bodyPr/>
          <a:lstStyle/>
          <a:p>
            <a:r>
              <a:rPr lang="en-US" sz="2400" dirty="0"/>
              <a:t>The dash display on a Chevrolet Bolt indicates the miles per kWh, which may or may not be accurate. Because the displayed estimated range varies, it is often referred to as “Guess-O-Meter.”</a:t>
            </a:r>
          </a:p>
        </p:txBody>
      </p:sp>
    </p:spTree>
    <p:extLst>
      <p:ext uri="{BB962C8B-B14F-4D97-AF65-F5344CB8AC3E}">
        <p14:creationId xmlns:p14="http://schemas.microsoft.com/office/powerpoint/2010/main" val="170643667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EE858-E7B6-4BA3-87A6-C73A00041B3C}"/>
              </a:ext>
            </a:extLst>
          </p:cNvPr>
          <p:cNvSpPr>
            <a:spLocks noGrp="1"/>
          </p:cNvSpPr>
          <p:nvPr>
            <p:ph type="title" idx="4294967295"/>
          </p:nvPr>
        </p:nvSpPr>
        <p:spPr>
          <a:xfrm>
            <a:off x="447152" y="245853"/>
            <a:ext cx="8260286" cy="1021237"/>
          </a:xfrm>
        </p:spPr>
        <p:txBody>
          <a:bodyPr wrap="square" lIns="0" tIns="18000" rIns="0" bIns="18000" anchor="ctr" anchorCtr="0">
            <a:spAutoFit/>
          </a:bodyPr>
          <a:lstStyle/>
          <a:p>
            <a:r>
              <a:rPr lang="en-US" sz="3600" dirty="0">
                <a:latin typeface="+mj-lt"/>
              </a:rPr>
              <a:t>Battery Capacity </a:t>
            </a:r>
            <a:r>
              <a:rPr lang="en-US" sz="3600" spc="-500" dirty="0">
                <a:latin typeface="+mj-lt"/>
              </a:rPr>
              <a:t>V </a:t>
            </a:r>
            <a:r>
              <a:rPr lang="en-US" sz="3600" dirty="0">
                <a:latin typeface="+mj-lt"/>
              </a:rPr>
              <a:t>S Vehicle Range</a:t>
            </a:r>
            <a:r>
              <a:rPr lang="en-US" sz="3600" baseline="0" dirty="0">
                <a:latin typeface="+mj-lt"/>
              </a:rPr>
              <a:t>   </a:t>
            </a:r>
            <a:r>
              <a:rPr lang="en-US" sz="2800" baseline="0" dirty="0">
                <a:latin typeface="+mj-lt"/>
              </a:rPr>
              <a:t>(</a:t>
            </a:r>
            <a:r>
              <a:rPr lang="en-US" sz="2800" dirty="0">
                <a:latin typeface="+mj-lt"/>
              </a:rPr>
              <a:t>1 of 2)</a:t>
            </a:r>
            <a:endParaRPr lang="en-IN" sz="1050" dirty="0">
              <a:latin typeface="+mj-lt"/>
            </a:endParaRPr>
          </a:p>
        </p:txBody>
      </p:sp>
      <p:sp>
        <p:nvSpPr>
          <p:cNvPr id="3" name="Content Placeholder 2">
            <a:extLst>
              <a:ext uri="{FF2B5EF4-FFF2-40B4-BE49-F238E27FC236}">
                <a16:creationId xmlns:a16="http://schemas.microsoft.com/office/drawing/2014/main" id="{0A9C2108-9861-470A-A980-0C2C37490DF8}"/>
              </a:ext>
            </a:extLst>
          </p:cNvPr>
          <p:cNvSpPr>
            <a:spLocks noGrp="1"/>
          </p:cNvSpPr>
          <p:nvPr>
            <p:ph sz="quarter" idx="4294967295"/>
          </p:nvPr>
        </p:nvSpPr>
        <p:spPr>
          <a:xfrm>
            <a:off x="447152" y="1573176"/>
            <a:ext cx="8260286" cy="3706587"/>
          </a:xfrm>
        </p:spPr>
        <p:txBody>
          <a:bodyPr wrap="square" lIns="0" tIns="18000" rIns="0" bIns="18000" anchor="ctr" anchorCtr="0">
            <a:spAutoFit/>
          </a:bodyPr>
          <a:lstStyle/>
          <a:p>
            <a:pPr marL="342900" indent="-342900"/>
            <a:r>
              <a:rPr lang="en-US" sz="2400" spc="-300" dirty="0"/>
              <a:t>I C </a:t>
            </a:r>
            <a:r>
              <a:rPr lang="en-US" sz="2400" dirty="0"/>
              <a:t>E Vehicle Mileage</a:t>
            </a:r>
          </a:p>
          <a:p>
            <a:pPr marL="829818" lvl="1" indent="-342900"/>
            <a:r>
              <a:rPr lang="en-US" sz="2400" dirty="0"/>
              <a:t>In the United States, fuel economy for an internal combustion engine (</a:t>
            </a:r>
            <a:r>
              <a:rPr lang="en-US" sz="2400" spc="-300" dirty="0"/>
              <a:t>I C </a:t>
            </a:r>
            <a:r>
              <a:rPr lang="en-US" sz="2400" dirty="0"/>
              <a:t>E) vehicle is expressed in miles per gallon (</a:t>
            </a:r>
            <a:r>
              <a:rPr lang="en-US" sz="2400" spc="-300" dirty="0"/>
              <a:t>M P </a:t>
            </a:r>
            <a:r>
              <a:rPr lang="en-US" sz="2400" dirty="0"/>
              <a:t>G). </a:t>
            </a:r>
          </a:p>
          <a:p>
            <a:pPr marL="342900" indent="-342900"/>
            <a:r>
              <a:rPr lang="en-US" sz="2400" spc="-300" dirty="0"/>
              <a:t>E P </a:t>
            </a:r>
            <a:r>
              <a:rPr lang="en-US" sz="2400" dirty="0"/>
              <a:t>A </a:t>
            </a:r>
            <a:r>
              <a:rPr lang="en-US" sz="2400" spc="-300" dirty="0"/>
              <a:t>V </a:t>
            </a:r>
            <a:r>
              <a:rPr lang="en-US" sz="2400" dirty="0"/>
              <a:t>S </a:t>
            </a:r>
            <a:r>
              <a:rPr lang="en-US" sz="2400" spc="-300" dirty="0"/>
              <a:t>W L T </a:t>
            </a:r>
            <a:r>
              <a:rPr lang="en-US" sz="2400" dirty="0"/>
              <a:t>P</a:t>
            </a:r>
          </a:p>
          <a:p>
            <a:pPr marL="829818" lvl="1" indent="-342900"/>
            <a:r>
              <a:rPr lang="en-US" sz="2400" dirty="0"/>
              <a:t>In the United States the Environmental Protection Agency (</a:t>
            </a:r>
            <a:r>
              <a:rPr lang="en-US" sz="2400" spc="-300" dirty="0"/>
              <a:t>E P </a:t>
            </a:r>
            <a:r>
              <a:rPr lang="en-US" sz="2400" dirty="0"/>
              <a:t>A) estimates electric vehicle range, while in Europe electric vehicle range uses the </a:t>
            </a:r>
            <a:r>
              <a:rPr lang="en-US" sz="2400" b="1" dirty="0"/>
              <a:t>Worldwide harmonized Light vehicles Test Procedure (</a:t>
            </a:r>
            <a:r>
              <a:rPr lang="en-US" sz="2400" b="1" spc="-300" dirty="0"/>
              <a:t>W L T </a:t>
            </a:r>
            <a:r>
              <a:rPr lang="en-US" sz="2400" b="1" dirty="0"/>
              <a:t>P)</a:t>
            </a:r>
            <a:r>
              <a:rPr lang="en-US" sz="2400" dirty="0"/>
              <a:t>.</a:t>
            </a:r>
            <a:endParaRPr lang="en-US" sz="6600" dirty="0"/>
          </a:p>
        </p:txBody>
      </p:sp>
    </p:spTree>
    <p:extLst>
      <p:ext uri="{BB962C8B-B14F-4D97-AF65-F5344CB8AC3E}">
        <p14:creationId xmlns:p14="http://schemas.microsoft.com/office/powerpoint/2010/main" val="204802934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EE858-E7B6-4BA3-87A6-C73A00041B3C}"/>
              </a:ext>
            </a:extLst>
          </p:cNvPr>
          <p:cNvSpPr>
            <a:spLocks noGrp="1"/>
          </p:cNvSpPr>
          <p:nvPr>
            <p:ph type="title" idx="4294967295"/>
          </p:nvPr>
        </p:nvSpPr>
        <p:spPr>
          <a:xfrm>
            <a:off x="447152" y="245854"/>
            <a:ext cx="8260286" cy="1021237"/>
          </a:xfrm>
        </p:spPr>
        <p:txBody>
          <a:bodyPr wrap="square" lIns="0" tIns="18000" rIns="0" bIns="18000" anchor="ctr" anchorCtr="0">
            <a:spAutoFit/>
          </a:bodyPr>
          <a:lstStyle/>
          <a:p>
            <a:r>
              <a:rPr lang="en-US" sz="3600" dirty="0">
                <a:latin typeface="+mj-lt"/>
              </a:rPr>
              <a:t>Battery Capacity </a:t>
            </a:r>
            <a:r>
              <a:rPr lang="en-US" sz="3600" spc="-500" dirty="0">
                <a:latin typeface="+mj-lt"/>
              </a:rPr>
              <a:t>V </a:t>
            </a:r>
            <a:r>
              <a:rPr lang="en-US" sz="3600" dirty="0">
                <a:latin typeface="+mj-lt"/>
              </a:rPr>
              <a:t>S Vehicle Range</a:t>
            </a:r>
            <a:r>
              <a:rPr lang="en-US" sz="3600" baseline="0" dirty="0">
                <a:latin typeface="+mj-lt"/>
              </a:rPr>
              <a:t>   </a:t>
            </a:r>
            <a:r>
              <a:rPr lang="en-US" sz="2800" dirty="0">
                <a:latin typeface="+mj-lt"/>
              </a:rPr>
              <a:t>(2 of 2)</a:t>
            </a:r>
            <a:endParaRPr lang="en-IN" sz="1050" dirty="0">
              <a:latin typeface="+mj-lt"/>
            </a:endParaRPr>
          </a:p>
        </p:txBody>
      </p:sp>
      <p:sp>
        <p:nvSpPr>
          <p:cNvPr id="3" name="Content Placeholder 2">
            <a:extLst>
              <a:ext uri="{FF2B5EF4-FFF2-40B4-BE49-F238E27FC236}">
                <a16:creationId xmlns:a16="http://schemas.microsoft.com/office/drawing/2014/main" id="{0A9C2108-9861-470A-A980-0C2C37490DF8}"/>
              </a:ext>
            </a:extLst>
          </p:cNvPr>
          <p:cNvSpPr>
            <a:spLocks noGrp="1"/>
          </p:cNvSpPr>
          <p:nvPr>
            <p:ph sz="quarter" idx="4294967295"/>
          </p:nvPr>
        </p:nvSpPr>
        <p:spPr>
          <a:xfrm>
            <a:off x="447152" y="1593891"/>
            <a:ext cx="8260286" cy="2036899"/>
          </a:xfrm>
        </p:spPr>
        <p:txBody>
          <a:bodyPr wrap="square" lIns="0" tIns="18000" rIns="0" bIns="18000" anchor="ctr" anchorCtr="0">
            <a:spAutoFit/>
          </a:bodyPr>
          <a:lstStyle/>
          <a:p>
            <a:pPr marL="342900" indent="-342900"/>
            <a:r>
              <a:rPr lang="en-US" sz="2400" spc="-300" dirty="0"/>
              <a:t>E </a:t>
            </a:r>
            <a:r>
              <a:rPr lang="en-US" sz="2400" dirty="0"/>
              <a:t>V Equivalent Economy</a:t>
            </a:r>
          </a:p>
          <a:p>
            <a:pPr marL="829818" lvl="1" indent="-342900"/>
            <a:r>
              <a:rPr lang="en-US" sz="2400" dirty="0"/>
              <a:t>With an electric vehicle, how far it can travel is measured in </a:t>
            </a:r>
            <a:r>
              <a:rPr lang="en-US" sz="2400" i="1" dirty="0"/>
              <a:t>miles per kilowatt-hours. </a:t>
            </a:r>
          </a:p>
          <a:p>
            <a:pPr marL="829818" lvl="1" indent="-342900"/>
            <a:r>
              <a:rPr lang="en-US" sz="2400" dirty="0"/>
              <a:t>A typical electric vehicle can travel about 3 to 4 miles per kilowatt-hour of battery capacity.</a:t>
            </a:r>
            <a:endParaRPr lang="en-US" sz="8800" dirty="0"/>
          </a:p>
        </p:txBody>
      </p:sp>
    </p:spTree>
    <p:extLst>
      <p:ext uri="{BB962C8B-B14F-4D97-AF65-F5344CB8AC3E}">
        <p14:creationId xmlns:p14="http://schemas.microsoft.com/office/powerpoint/2010/main" val="14432601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EE858-E7B6-4BA3-87A6-C73A00041B3C}"/>
              </a:ext>
            </a:extLst>
          </p:cNvPr>
          <p:cNvSpPr>
            <a:spLocks noGrp="1"/>
          </p:cNvSpPr>
          <p:nvPr>
            <p:ph type="title" idx="4294967295"/>
          </p:nvPr>
        </p:nvSpPr>
        <p:spPr>
          <a:xfrm>
            <a:off x="447152" y="247631"/>
            <a:ext cx="8250238" cy="1144347"/>
          </a:xfrm>
        </p:spPr>
        <p:txBody>
          <a:bodyPr wrap="square" lIns="0" tIns="18000" rIns="0" bIns="18000" anchor="ctr" anchorCtr="0">
            <a:spAutoFit/>
          </a:bodyPr>
          <a:lstStyle/>
          <a:p>
            <a:r>
              <a:rPr lang="en-US" sz="3600" dirty="0">
                <a:latin typeface="+mj-lt"/>
              </a:rPr>
              <a:t>Hybrid and Electric Vehicle High-Voltage Batteries </a:t>
            </a:r>
            <a:r>
              <a:rPr lang="en-US" sz="2800" dirty="0">
                <a:latin typeface="+mj-lt"/>
              </a:rPr>
              <a:t>(2 of 2)</a:t>
            </a:r>
            <a:endParaRPr lang="en-IN" sz="2400" dirty="0">
              <a:latin typeface="+mj-lt"/>
            </a:endParaRPr>
          </a:p>
        </p:txBody>
      </p:sp>
      <p:sp>
        <p:nvSpPr>
          <p:cNvPr id="3" name="Content Placeholder 2">
            <a:extLst>
              <a:ext uri="{FF2B5EF4-FFF2-40B4-BE49-F238E27FC236}">
                <a16:creationId xmlns:a16="http://schemas.microsoft.com/office/drawing/2014/main" id="{0A9C2108-9861-470A-A980-0C2C37490DF8}"/>
              </a:ext>
            </a:extLst>
          </p:cNvPr>
          <p:cNvSpPr>
            <a:spLocks noGrp="1"/>
          </p:cNvSpPr>
          <p:nvPr>
            <p:ph sz="quarter" idx="4294967295"/>
          </p:nvPr>
        </p:nvSpPr>
        <p:spPr>
          <a:xfrm>
            <a:off x="457199" y="1657554"/>
            <a:ext cx="8250237" cy="2406231"/>
          </a:xfrm>
        </p:spPr>
        <p:txBody>
          <a:bodyPr wrap="square" lIns="0" tIns="18000" rIns="0" bIns="18000" anchor="ctr" anchorCtr="0">
            <a:spAutoFit/>
          </a:bodyPr>
          <a:lstStyle/>
          <a:p>
            <a:pPr marL="342900" indent="-342900"/>
            <a:r>
              <a:rPr lang="en-US" sz="2400" dirty="0"/>
              <a:t>Electric Motor Requirements</a:t>
            </a:r>
          </a:p>
          <a:p>
            <a:pPr marL="829818" lvl="1" indent="-342900"/>
            <a:r>
              <a:rPr lang="en-US" sz="2400" spc="-300" dirty="0"/>
              <a:t>E V </a:t>
            </a:r>
            <a:r>
              <a:rPr lang="en-US" sz="2400" dirty="0"/>
              <a:t>s and </a:t>
            </a:r>
            <a:r>
              <a:rPr lang="en-US" sz="2400" spc="-300" dirty="0"/>
              <a:t>H E V </a:t>
            </a:r>
            <a:r>
              <a:rPr lang="en-US" sz="2400" dirty="0"/>
              <a:t>s use high-output electric motors to drive and assist vehicle movement. </a:t>
            </a:r>
          </a:p>
          <a:p>
            <a:pPr marL="829818" lvl="1" indent="-342900"/>
            <a:r>
              <a:rPr lang="en-US" sz="2400" dirty="0"/>
              <a:t>Motors can also be made much smaller and more powerful when they are designed to operate on higher voltages.</a:t>
            </a:r>
            <a:endParaRPr lang="en-US" sz="4800" dirty="0"/>
          </a:p>
        </p:txBody>
      </p:sp>
    </p:spTree>
    <p:extLst>
      <p:ext uri="{BB962C8B-B14F-4D97-AF65-F5344CB8AC3E}">
        <p14:creationId xmlns:p14="http://schemas.microsoft.com/office/powerpoint/2010/main" val="252188753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Chevrolet Volt Range</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Chev_Volt_Range">
            <a:hlinkClick r:id="" action="ppaction://media"/>
            <a:extLst>
              <a:ext uri="{FF2B5EF4-FFF2-40B4-BE49-F238E27FC236}">
                <a16:creationId xmlns:a16="http://schemas.microsoft.com/office/drawing/2014/main" id="{464EC1D8-3116-C4D8-7114-F5E332B63B5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8776" y="1172819"/>
            <a:ext cx="9017123" cy="5072132"/>
          </a:xfrm>
          <a:prstGeom prst="rect">
            <a:avLst/>
          </a:prstGeom>
        </p:spPr>
      </p:pic>
    </p:spTree>
    <p:extLst>
      <p:ext uri="{BB962C8B-B14F-4D97-AF65-F5344CB8AC3E}">
        <p14:creationId xmlns:p14="http://schemas.microsoft.com/office/powerpoint/2010/main" val="2664851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85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EE858-E7B6-4BA3-87A6-C73A00041B3C}"/>
              </a:ext>
            </a:extLst>
          </p:cNvPr>
          <p:cNvSpPr>
            <a:spLocks noGrp="1"/>
          </p:cNvSpPr>
          <p:nvPr>
            <p:ph type="title" idx="4294967295"/>
          </p:nvPr>
        </p:nvSpPr>
        <p:spPr>
          <a:xfrm>
            <a:off x="447152" y="244588"/>
            <a:ext cx="8260286" cy="1144347"/>
          </a:xfrm>
        </p:spPr>
        <p:txBody>
          <a:bodyPr wrap="square" lIns="0" tIns="18000" rIns="0" bIns="18000" anchor="ctr" anchorCtr="0">
            <a:spAutoFit/>
          </a:bodyPr>
          <a:lstStyle/>
          <a:p>
            <a:r>
              <a:rPr lang="en-US" sz="3600" dirty="0">
                <a:latin typeface="+mj-lt"/>
              </a:rPr>
              <a:t>High-Voltage Battery Control Components </a:t>
            </a:r>
            <a:r>
              <a:rPr lang="en-US" sz="2800" dirty="0">
                <a:latin typeface="+mj-lt"/>
              </a:rPr>
              <a:t>(1 of 3)</a:t>
            </a:r>
            <a:endParaRPr lang="en-IN" sz="900" dirty="0">
              <a:latin typeface="+mj-lt"/>
            </a:endParaRPr>
          </a:p>
        </p:txBody>
      </p:sp>
      <p:sp>
        <p:nvSpPr>
          <p:cNvPr id="3" name="Content Placeholder 2">
            <a:extLst>
              <a:ext uri="{FF2B5EF4-FFF2-40B4-BE49-F238E27FC236}">
                <a16:creationId xmlns:a16="http://schemas.microsoft.com/office/drawing/2014/main" id="{0A9C2108-9861-470A-A980-0C2C37490DF8}"/>
              </a:ext>
            </a:extLst>
          </p:cNvPr>
          <p:cNvSpPr>
            <a:spLocks noGrp="1"/>
          </p:cNvSpPr>
          <p:nvPr>
            <p:ph sz="quarter" idx="4294967295"/>
          </p:nvPr>
        </p:nvSpPr>
        <p:spPr>
          <a:xfrm>
            <a:off x="447152" y="1673221"/>
            <a:ext cx="8260286" cy="3783531"/>
          </a:xfrm>
        </p:spPr>
        <p:txBody>
          <a:bodyPr wrap="square" lIns="0" tIns="18000" rIns="0" bIns="18000" anchor="ctr" anchorCtr="0">
            <a:spAutoFit/>
          </a:bodyPr>
          <a:lstStyle/>
          <a:p>
            <a:pPr marL="342900" indent="-342900"/>
            <a:r>
              <a:rPr lang="en-US" sz="2400" dirty="0"/>
              <a:t>Battery Control Module</a:t>
            </a:r>
          </a:p>
          <a:p>
            <a:pPr marL="829818" lvl="1" indent="-342900"/>
            <a:r>
              <a:rPr lang="en-US" sz="2400" dirty="0"/>
              <a:t>The battery control module (</a:t>
            </a:r>
            <a:r>
              <a:rPr lang="en-US" sz="2400" spc="-300" dirty="0"/>
              <a:t>B C </a:t>
            </a:r>
            <a:r>
              <a:rPr lang="en-US" sz="2400" dirty="0"/>
              <a:t>M) is responsible for controlling the operation of the high-voltage battery based on the requests from the hybrid control module. </a:t>
            </a:r>
          </a:p>
          <a:p>
            <a:pPr marL="342900" indent="-342900"/>
            <a:r>
              <a:rPr lang="en-US" sz="2400" dirty="0"/>
              <a:t>System Main Relays</a:t>
            </a:r>
          </a:p>
          <a:p>
            <a:pPr marL="829818" lvl="1" indent="-342900"/>
            <a:r>
              <a:rPr lang="en-US" sz="2400" dirty="0"/>
              <a:t>System Main Relays (</a:t>
            </a:r>
            <a:r>
              <a:rPr lang="en-US" sz="2400" spc="-300" dirty="0"/>
              <a:t>S M R </a:t>
            </a:r>
            <a:r>
              <a:rPr lang="en-US" sz="2400" dirty="0"/>
              <a:t>s) are heavy duty relays that control the high-voltage circuit between the battery and the other components. </a:t>
            </a:r>
          </a:p>
          <a:p>
            <a:pPr marL="829818" lvl="1" indent="-342900"/>
            <a:r>
              <a:rPr lang="en-US" sz="2400" spc="-300" dirty="0"/>
              <a:t>S M R </a:t>
            </a:r>
            <a:r>
              <a:rPr lang="en-US" sz="2400" dirty="0"/>
              <a:t>s are often referred to as contactors.</a:t>
            </a:r>
            <a:endParaRPr lang="en-US" sz="13800" dirty="0"/>
          </a:p>
        </p:txBody>
      </p:sp>
    </p:spTree>
    <p:extLst>
      <p:ext uri="{BB962C8B-B14F-4D97-AF65-F5344CB8AC3E}">
        <p14:creationId xmlns:p14="http://schemas.microsoft.com/office/powerpoint/2010/main" val="288775052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EE858-E7B6-4BA3-87A6-C73A00041B3C}"/>
              </a:ext>
            </a:extLst>
          </p:cNvPr>
          <p:cNvSpPr>
            <a:spLocks noGrp="1"/>
          </p:cNvSpPr>
          <p:nvPr>
            <p:ph type="title" idx="4294967295"/>
          </p:nvPr>
        </p:nvSpPr>
        <p:spPr>
          <a:xfrm>
            <a:off x="447152" y="244588"/>
            <a:ext cx="8260286" cy="1144347"/>
          </a:xfrm>
        </p:spPr>
        <p:txBody>
          <a:bodyPr wrap="square" lIns="0" tIns="18000" rIns="0" bIns="18000" anchor="ctr" anchorCtr="0">
            <a:spAutoFit/>
          </a:bodyPr>
          <a:lstStyle/>
          <a:p>
            <a:r>
              <a:rPr lang="en-US" sz="3600" dirty="0">
                <a:latin typeface="+mj-lt"/>
              </a:rPr>
              <a:t>High-Voltage Battery Control Components </a:t>
            </a:r>
            <a:r>
              <a:rPr lang="en-US" sz="2800" dirty="0">
                <a:latin typeface="+mj-lt"/>
              </a:rPr>
              <a:t>(2 of 3)</a:t>
            </a:r>
            <a:endParaRPr lang="en-IN" sz="900" dirty="0">
              <a:latin typeface="+mj-lt"/>
            </a:endParaRPr>
          </a:p>
        </p:txBody>
      </p:sp>
      <p:sp>
        <p:nvSpPr>
          <p:cNvPr id="3" name="Content Placeholder 2">
            <a:extLst>
              <a:ext uri="{FF2B5EF4-FFF2-40B4-BE49-F238E27FC236}">
                <a16:creationId xmlns:a16="http://schemas.microsoft.com/office/drawing/2014/main" id="{0A9C2108-9861-470A-A980-0C2C37490DF8}"/>
              </a:ext>
            </a:extLst>
          </p:cNvPr>
          <p:cNvSpPr>
            <a:spLocks noGrp="1"/>
          </p:cNvSpPr>
          <p:nvPr>
            <p:ph sz="quarter" idx="4294967295"/>
          </p:nvPr>
        </p:nvSpPr>
        <p:spPr>
          <a:xfrm>
            <a:off x="447152" y="1609769"/>
            <a:ext cx="8260286" cy="4091308"/>
          </a:xfrm>
        </p:spPr>
        <p:txBody>
          <a:bodyPr wrap="square" lIns="0" tIns="18000" rIns="0" bIns="18000" anchor="ctr" anchorCtr="0">
            <a:spAutoFit/>
          </a:bodyPr>
          <a:lstStyle/>
          <a:p>
            <a:pPr marL="342900" indent="-342900"/>
            <a:r>
              <a:rPr lang="en-US" sz="2400" dirty="0"/>
              <a:t>Current Sensors</a:t>
            </a:r>
          </a:p>
          <a:p>
            <a:pPr marL="829818" lvl="1" indent="-342900"/>
            <a:r>
              <a:rPr lang="en-US" sz="2400" dirty="0"/>
              <a:t>Measure the current flowing into the battery during charging and is used to measure current flowing out of the battery when it is discharging. </a:t>
            </a:r>
          </a:p>
          <a:p>
            <a:pPr marL="342900" indent="-342900"/>
            <a:r>
              <a:rPr lang="en-US" sz="2400" dirty="0"/>
              <a:t>Voltage Block Monitoring Circuits</a:t>
            </a:r>
          </a:p>
          <a:p>
            <a:pPr marL="829818" lvl="1" indent="-342900"/>
            <a:r>
              <a:rPr lang="en-US" sz="2400" dirty="0"/>
              <a:t>Each cell block, which consists of multiple battery cells, is monitored by the </a:t>
            </a:r>
            <a:r>
              <a:rPr lang="en-US" sz="2400" spc="-300" dirty="0"/>
              <a:t>B C </a:t>
            </a:r>
            <a:r>
              <a:rPr lang="en-US" sz="2400" dirty="0"/>
              <a:t>M for voltage level. </a:t>
            </a:r>
          </a:p>
          <a:p>
            <a:pPr marL="342900" indent="-342900"/>
            <a:r>
              <a:rPr lang="en-US" sz="2400" dirty="0"/>
              <a:t>Temperature Sensors</a:t>
            </a:r>
          </a:p>
          <a:p>
            <a:pPr marL="829818" lvl="1" indent="-342900"/>
            <a:r>
              <a:rPr lang="en-US" sz="2400" dirty="0"/>
              <a:t>Used to measure the temperature of the battery cells.</a:t>
            </a:r>
            <a:endParaRPr lang="en-US" sz="23900" dirty="0"/>
          </a:p>
        </p:txBody>
      </p:sp>
    </p:spTree>
    <p:extLst>
      <p:ext uri="{BB962C8B-B14F-4D97-AF65-F5344CB8AC3E}">
        <p14:creationId xmlns:p14="http://schemas.microsoft.com/office/powerpoint/2010/main" val="119994119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1C14D8F-485B-446E-AE94-28A6ADB21E29}"/>
              </a:ext>
            </a:extLst>
          </p:cNvPr>
          <p:cNvSpPr>
            <a:spLocks noGrp="1"/>
          </p:cNvSpPr>
          <p:nvPr>
            <p:ph type="title" idx="4294967295"/>
          </p:nvPr>
        </p:nvSpPr>
        <p:spPr>
          <a:xfrm>
            <a:off x="447152" y="250487"/>
            <a:ext cx="8250238" cy="590349"/>
          </a:xfrm>
        </p:spPr>
        <p:txBody>
          <a:bodyPr wrap="square" lIns="0" tIns="18000" rIns="0" bIns="18000" anchor="ctr" anchorCtr="0">
            <a:spAutoFit/>
          </a:bodyPr>
          <a:lstStyle/>
          <a:p>
            <a:r>
              <a:rPr lang="en-US" sz="3600" dirty="0">
                <a:latin typeface="+mj-lt"/>
              </a:rPr>
              <a:t>Figure 89.19 Hall-Effect Sensors</a:t>
            </a:r>
          </a:p>
        </p:txBody>
      </p:sp>
      <p:sp>
        <p:nvSpPr>
          <p:cNvPr id="6" name="Content Placeholder 5">
            <a:extLst>
              <a:ext uri="{FF2B5EF4-FFF2-40B4-BE49-F238E27FC236}">
                <a16:creationId xmlns:a16="http://schemas.microsoft.com/office/drawing/2014/main" id="{D36F89A6-D654-4324-A422-3BAE3485458A}"/>
              </a:ext>
            </a:extLst>
          </p:cNvPr>
          <p:cNvSpPr>
            <a:spLocks noGrp="1"/>
          </p:cNvSpPr>
          <p:nvPr>
            <p:ph sz="quarter" idx="4294967295"/>
          </p:nvPr>
        </p:nvSpPr>
        <p:spPr>
          <a:xfrm>
            <a:off x="448199" y="4951908"/>
            <a:ext cx="8259239" cy="1144347"/>
          </a:xfrm>
        </p:spPr>
        <p:txBody>
          <a:bodyPr wrap="square" lIns="0" tIns="18000" rIns="0" bIns="18000" anchor="ctr" anchorCtr="0">
            <a:spAutoFit/>
          </a:bodyPr>
          <a:lstStyle/>
          <a:p>
            <a:pPr marL="0" indent="0">
              <a:buNone/>
            </a:pPr>
            <a:r>
              <a:rPr lang="en-US" sz="2400" dirty="0"/>
              <a:t>Three legs of brushless motor run through 3 Hall-effect-type current sensors. The conductors used in the Honda unit are flat aluminum and attach to the motor controller terminals.</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5087" y="1028700"/>
            <a:ext cx="4512537" cy="3738542"/>
          </a:xfrm>
          <a:prstGeom prst="rect">
            <a:avLst/>
          </a:prstGeom>
        </p:spPr>
      </p:pic>
    </p:spTree>
    <p:extLst>
      <p:ext uri="{BB962C8B-B14F-4D97-AF65-F5344CB8AC3E}">
        <p14:creationId xmlns:p14="http://schemas.microsoft.com/office/powerpoint/2010/main" val="392368578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1C14D8F-485B-446E-AE94-28A6ADB21E29}"/>
              </a:ext>
            </a:extLst>
          </p:cNvPr>
          <p:cNvSpPr>
            <a:spLocks noGrp="1"/>
          </p:cNvSpPr>
          <p:nvPr>
            <p:ph type="title" idx="4294967295"/>
          </p:nvPr>
        </p:nvSpPr>
        <p:spPr>
          <a:xfrm>
            <a:off x="447152" y="250487"/>
            <a:ext cx="8250238" cy="590349"/>
          </a:xfrm>
        </p:spPr>
        <p:txBody>
          <a:bodyPr wrap="square" lIns="0" tIns="18000" rIns="0" bIns="18000" anchor="ctr" anchorCtr="0">
            <a:spAutoFit/>
          </a:bodyPr>
          <a:lstStyle/>
          <a:p>
            <a:r>
              <a:rPr lang="en-US" sz="3600" dirty="0">
                <a:latin typeface="+mj-lt"/>
              </a:rPr>
              <a:t>Figure 89.20 Temperature Sensors  </a:t>
            </a:r>
          </a:p>
        </p:txBody>
      </p:sp>
      <p:sp>
        <p:nvSpPr>
          <p:cNvPr id="6" name="Content Placeholder 5">
            <a:extLst>
              <a:ext uri="{FF2B5EF4-FFF2-40B4-BE49-F238E27FC236}">
                <a16:creationId xmlns:a16="http://schemas.microsoft.com/office/drawing/2014/main" id="{D36F89A6-D654-4324-A422-3BAE3485458A}"/>
              </a:ext>
            </a:extLst>
          </p:cNvPr>
          <p:cNvSpPr>
            <a:spLocks noGrp="1"/>
          </p:cNvSpPr>
          <p:nvPr>
            <p:ph sz="quarter" idx="4294967295"/>
          </p:nvPr>
        </p:nvSpPr>
        <p:spPr>
          <a:xfrm>
            <a:off x="695392" y="4890768"/>
            <a:ext cx="7753757" cy="775015"/>
          </a:xfrm>
        </p:spPr>
        <p:txBody>
          <a:bodyPr wrap="square" lIns="0" tIns="18000" rIns="0" bIns="18000" anchor="ctr" anchorCtr="0">
            <a:spAutoFit/>
          </a:bodyPr>
          <a:lstStyle/>
          <a:p>
            <a:pPr marL="0" indent="0">
              <a:buNone/>
            </a:pPr>
            <a:r>
              <a:rPr lang="en-US" sz="2400" dirty="0"/>
              <a:t>Temperature sensors are located throughout a </a:t>
            </a:r>
            <a:r>
              <a:rPr lang="en-US" sz="2400" spc="-300" dirty="0"/>
              <a:t>H </a:t>
            </a:r>
            <a:r>
              <a:rPr lang="en-US" sz="2400" dirty="0"/>
              <a:t>V battery pack.</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3681" y="1028700"/>
            <a:ext cx="7237180" cy="3484306"/>
          </a:xfrm>
          <a:prstGeom prst="rect">
            <a:avLst/>
          </a:prstGeom>
        </p:spPr>
      </p:pic>
    </p:spTree>
    <p:extLst>
      <p:ext uri="{BB962C8B-B14F-4D97-AF65-F5344CB8AC3E}">
        <p14:creationId xmlns:p14="http://schemas.microsoft.com/office/powerpoint/2010/main" val="38992237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EE858-E7B6-4BA3-87A6-C73A00041B3C}"/>
              </a:ext>
            </a:extLst>
          </p:cNvPr>
          <p:cNvSpPr>
            <a:spLocks noGrp="1"/>
          </p:cNvSpPr>
          <p:nvPr>
            <p:ph type="title" idx="4294967295"/>
          </p:nvPr>
        </p:nvSpPr>
        <p:spPr>
          <a:xfrm>
            <a:off x="447152" y="244588"/>
            <a:ext cx="8260286" cy="1144347"/>
          </a:xfrm>
        </p:spPr>
        <p:txBody>
          <a:bodyPr wrap="square" lIns="0" tIns="18000" rIns="0" bIns="18000" anchor="ctr" anchorCtr="0">
            <a:spAutoFit/>
          </a:bodyPr>
          <a:lstStyle/>
          <a:p>
            <a:r>
              <a:rPr lang="en-US" sz="3600" dirty="0">
                <a:latin typeface="+mj-lt"/>
              </a:rPr>
              <a:t>High-Voltage Battery Control Components </a:t>
            </a:r>
            <a:r>
              <a:rPr lang="en-US" sz="2800" dirty="0">
                <a:latin typeface="+mj-lt"/>
              </a:rPr>
              <a:t>(3 of 3)</a:t>
            </a:r>
            <a:endParaRPr lang="en-IN" sz="900" dirty="0">
              <a:latin typeface="+mj-lt"/>
            </a:endParaRPr>
          </a:p>
        </p:txBody>
      </p:sp>
      <p:sp>
        <p:nvSpPr>
          <p:cNvPr id="3" name="Content Placeholder 2">
            <a:extLst>
              <a:ext uri="{FF2B5EF4-FFF2-40B4-BE49-F238E27FC236}">
                <a16:creationId xmlns:a16="http://schemas.microsoft.com/office/drawing/2014/main" id="{0A9C2108-9861-470A-A980-0C2C37490DF8}"/>
              </a:ext>
            </a:extLst>
          </p:cNvPr>
          <p:cNvSpPr>
            <a:spLocks noGrp="1"/>
          </p:cNvSpPr>
          <p:nvPr>
            <p:ph sz="quarter" idx="4294967295"/>
          </p:nvPr>
        </p:nvSpPr>
        <p:spPr>
          <a:xfrm>
            <a:off x="447152" y="1626786"/>
            <a:ext cx="8260286" cy="3337255"/>
          </a:xfrm>
        </p:spPr>
        <p:txBody>
          <a:bodyPr wrap="square" lIns="0" tIns="18000" rIns="0" bIns="18000" anchor="ctr" anchorCtr="0">
            <a:spAutoFit/>
          </a:bodyPr>
          <a:lstStyle/>
          <a:p>
            <a:pPr marL="342900" indent="-342900"/>
            <a:r>
              <a:rPr lang="en-US" sz="2400" spc="-300" dirty="0"/>
              <a:t>H </a:t>
            </a:r>
            <a:r>
              <a:rPr lang="en-US" sz="2400" dirty="0"/>
              <a:t>V Disconnect</a:t>
            </a:r>
          </a:p>
          <a:p>
            <a:pPr marL="829818" lvl="1" indent="-342900"/>
            <a:r>
              <a:rPr lang="en-US" sz="2400" dirty="0"/>
              <a:t>The purpose of </a:t>
            </a:r>
            <a:r>
              <a:rPr lang="en-US" sz="2400" spc="-300" dirty="0"/>
              <a:t>H </a:t>
            </a:r>
            <a:r>
              <a:rPr lang="en-US" sz="2400" dirty="0"/>
              <a:t>V battery disconnect switch is to remove power from high-voltage system prior to repairs. </a:t>
            </a:r>
          </a:p>
          <a:p>
            <a:pPr marL="829818" lvl="1" indent="-342900"/>
            <a:r>
              <a:rPr lang="en-US" sz="2400" dirty="0"/>
              <a:t>Many </a:t>
            </a:r>
            <a:r>
              <a:rPr lang="en-US" sz="2400" spc="-300" dirty="0"/>
              <a:t>H </a:t>
            </a:r>
            <a:r>
              <a:rPr lang="en-US" sz="2400" dirty="0"/>
              <a:t>V disconnect switches contain a high-voltage fuse. </a:t>
            </a:r>
          </a:p>
          <a:p>
            <a:pPr marL="829818" lvl="1" indent="-342900"/>
            <a:r>
              <a:rPr lang="en-US" sz="2400" dirty="0"/>
              <a:t>Most </a:t>
            </a:r>
            <a:r>
              <a:rPr lang="en-US" sz="2400" spc="-300" dirty="0"/>
              <a:t>H </a:t>
            </a:r>
            <a:r>
              <a:rPr lang="en-US" sz="2400" dirty="0"/>
              <a:t>V disconnect switches also contain a low-voltage monitoring circuit.</a:t>
            </a:r>
            <a:endParaRPr lang="en-US" sz="41300" dirty="0"/>
          </a:p>
        </p:txBody>
      </p:sp>
    </p:spTree>
    <p:extLst>
      <p:ext uri="{BB962C8B-B14F-4D97-AF65-F5344CB8AC3E}">
        <p14:creationId xmlns:p14="http://schemas.microsoft.com/office/powerpoint/2010/main" val="125128946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Toyota Battery Control</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oyota_Battery_Control">
            <a:hlinkClick r:id="" action="ppaction://media"/>
            <a:extLst>
              <a:ext uri="{FF2B5EF4-FFF2-40B4-BE49-F238E27FC236}">
                <a16:creationId xmlns:a16="http://schemas.microsoft.com/office/drawing/2014/main" id="{32F3DC22-534E-D5C9-8721-A8244529456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33958" y="1118585"/>
            <a:ext cx="8971941" cy="5046717"/>
          </a:xfrm>
          <a:prstGeom prst="rect">
            <a:avLst/>
          </a:prstGeom>
        </p:spPr>
      </p:pic>
    </p:spTree>
    <p:extLst>
      <p:ext uri="{BB962C8B-B14F-4D97-AF65-F5344CB8AC3E}">
        <p14:creationId xmlns:p14="http://schemas.microsoft.com/office/powerpoint/2010/main" val="3094731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08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1C14D8F-485B-446E-AE94-28A6ADB21E29}"/>
              </a:ext>
            </a:extLst>
          </p:cNvPr>
          <p:cNvSpPr>
            <a:spLocks noGrp="1"/>
          </p:cNvSpPr>
          <p:nvPr>
            <p:ph type="title" idx="4294967295"/>
          </p:nvPr>
        </p:nvSpPr>
        <p:spPr>
          <a:xfrm>
            <a:off x="447152" y="250487"/>
            <a:ext cx="8250238" cy="590349"/>
          </a:xfrm>
        </p:spPr>
        <p:txBody>
          <a:bodyPr wrap="square" lIns="0" tIns="18000" rIns="0" bIns="18000" anchor="ctr" anchorCtr="0">
            <a:spAutoFit/>
          </a:bodyPr>
          <a:lstStyle/>
          <a:p>
            <a:r>
              <a:rPr lang="en-US" sz="3600" dirty="0">
                <a:latin typeface="+mj-lt"/>
              </a:rPr>
              <a:t>Figure 89.21 Volt Battery Disconnect</a:t>
            </a:r>
          </a:p>
        </p:txBody>
      </p:sp>
      <p:sp>
        <p:nvSpPr>
          <p:cNvPr id="6" name="Content Placeholder 5">
            <a:extLst>
              <a:ext uri="{FF2B5EF4-FFF2-40B4-BE49-F238E27FC236}">
                <a16:creationId xmlns:a16="http://schemas.microsoft.com/office/drawing/2014/main" id="{D36F89A6-D654-4324-A422-3BAE3485458A}"/>
              </a:ext>
            </a:extLst>
          </p:cNvPr>
          <p:cNvSpPr>
            <a:spLocks noGrp="1"/>
          </p:cNvSpPr>
          <p:nvPr>
            <p:ph sz="quarter" idx="4294967295"/>
          </p:nvPr>
        </p:nvSpPr>
        <p:spPr>
          <a:xfrm>
            <a:off x="447152" y="1016839"/>
            <a:ext cx="3179506" cy="1513679"/>
          </a:xfrm>
        </p:spPr>
        <p:txBody>
          <a:bodyPr wrap="square" lIns="0" tIns="18000" rIns="0" bIns="18000" anchor="ctr" anchorCtr="0">
            <a:spAutoFit/>
          </a:bodyPr>
          <a:lstStyle/>
          <a:p>
            <a:pPr marL="0" indent="0">
              <a:buNone/>
            </a:pPr>
            <a:r>
              <a:rPr lang="en-US" sz="2400" dirty="0"/>
              <a:t>The battery disconnect on a Chevrolet Volt is located under the center console.</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83743" y="1028700"/>
            <a:ext cx="4803058" cy="3936764"/>
          </a:xfrm>
          <a:prstGeom prst="rect">
            <a:avLst/>
          </a:prstGeom>
        </p:spPr>
      </p:pic>
    </p:spTree>
    <p:extLst>
      <p:ext uri="{BB962C8B-B14F-4D97-AF65-F5344CB8AC3E}">
        <p14:creationId xmlns:p14="http://schemas.microsoft.com/office/powerpoint/2010/main" val="205128180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EE858-E7B6-4BA3-87A6-C73A00041B3C}"/>
              </a:ext>
            </a:extLst>
          </p:cNvPr>
          <p:cNvSpPr>
            <a:spLocks noGrp="1"/>
          </p:cNvSpPr>
          <p:nvPr>
            <p:ph type="title" idx="4294967295"/>
          </p:nvPr>
        </p:nvSpPr>
        <p:spPr>
          <a:xfrm>
            <a:off x="447152" y="245854"/>
            <a:ext cx="8260286" cy="1021237"/>
          </a:xfrm>
        </p:spPr>
        <p:txBody>
          <a:bodyPr wrap="square" lIns="0" tIns="18000" rIns="0" bIns="18000" anchor="ctr" anchorCtr="0">
            <a:spAutoFit/>
          </a:bodyPr>
          <a:lstStyle/>
          <a:p>
            <a:r>
              <a:rPr lang="en-US" sz="3600" dirty="0">
                <a:latin typeface="+mj-lt"/>
              </a:rPr>
              <a:t>Electrical Distribution System (</a:t>
            </a:r>
            <a:r>
              <a:rPr lang="en-US" sz="3600" spc="-500" dirty="0">
                <a:latin typeface="+mj-lt"/>
              </a:rPr>
              <a:t>E D </a:t>
            </a:r>
            <a:r>
              <a:rPr lang="en-US" sz="3600" dirty="0">
                <a:latin typeface="+mj-lt"/>
              </a:rPr>
              <a:t>S)</a:t>
            </a:r>
            <a:r>
              <a:rPr lang="en-US" sz="3600" baseline="0" dirty="0">
                <a:latin typeface="+mj-lt"/>
              </a:rPr>
              <a:t> </a:t>
            </a:r>
            <a:r>
              <a:rPr lang="en-US" sz="2800" dirty="0">
                <a:latin typeface="+mj-lt"/>
              </a:rPr>
              <a:t>(1 of 2)</a:t>
            </a:r>
            <a:endParaRPr lang="en-IN" sz="900" dirty="0">
              <a:latin typeface="+mj-lt"/>
            </a:endParaRPr>
          </a:p>
        </p:txBody>
      </p:sp>
      <p:sp>
        <p:nvSpPr>
          <p:cNvPr id="3" name="Content Placeholder 2">
            <a:extLst>
              <a:ext uri="{FF2B5EF4-FFF2-40B4-BE49-F238E27FC236}">
                <a16:creationId xmlns:a16="http://schemas.microsoft.com/office/drawing/2014/main" id="{0A9C2108-9861-470A-A980-0C2C37490DF8}"/>
              </a:ext>
            </a:extLst>
          </p:cNvPr>
          <p:cNvSpPr>
            <a:spLocks noGrp="1"/>
          </p:cNvSpPr>
          <p:nvPr>
            <p:ph sz="quarter" idx="4294967295"/>
          </p:nvPr>
        </p:nvSpPr>
        <p:spPr>
          <a:xfrm>
            <a:off x="426514" y="1603992"/>
            <a:ext cx="8260286" cy="3083340"/>
          </a:xfrm>
        </p:spPr>
        <p:txBody>
          <a:bodyPr wrap="square" lIns="0" tIns="18000" rIns="0" bIns="18000" anchor="ctr" anchorCtr="0">
            <a:spAutoFit/>
          </a:bodyPr>
          <a:lstStyle/>
          <a:p>
            <a:pPr marL="342900" indent="-342900"/>
            <a:r>
              <a:rPr lang="en-US" sz="2400" dirty="0"/>
              <a:t>Purpose</a:t>
            </a:r>
          </a:p>
          <a:p>
            <a:pPr marL="829818" lvl="1" indent="-342900"/>
            <a:r>
              <a:rPr lang="en-US" sz="2400" dirty="0"/>
              <a:t>Isolates the conduction path</a:t>
            </a:r>
          </a:p>
          <a:p>
            <a:pPr marL="829818" lvl="1" indent="-342900"/>
            <a:r>
              <a:rPr lang="en-US" sz="2400" dirty="0"/>
              <a:t>Measures current and voltage in high-voltage (</a:t>
            </a:r>
            <a:r>
              <a:rPr lang="en-US" sz="2400" spc="-300" dirty="0"/>
              <a:t>H </a:t>
            </a:r>
            <a:r>
              <a:rPr lang="en-US" sz="2400" dirty="0"/>
              <a:t>V) line </a:t>
            </a:r>
          </a:p>
          <a:p>
            <a:pPr marL="829818" lvl="1" indent="-342900"/>
            <a:r>
              <a:rPr lang="en-US" sz="2400" dirty="0"/>
              <a:t>Provides pre-charge function when energizing </a:t>
            </a:r>
            <a:r>
              <a:rPr lang="en-US" sz="2400" spc="-300" dirty="0"/>
              <a:t>H </a:t>
            </a:r>
            <a:r>
              <a:rPr lang="en-US" sz="2400" dirty="0"/>
              <a:t>V line </a:t>
            </a:r>
          </a:p>
          <a:p>
            <a:pPr marL="829818" lvl="1" indent="-342900"/>
            <a:r>
              <a:rPr lang="en-US" sz="2400" dirty="0"/>
              <a:t>Fuses </a:t>
            </a:r>
            <a:r>
              <a:rPr lang="en-US" sz="2400" spc="-300" dirty="0"/>
              <a:t>H </a:t>
            </a:r>
            <a:r>
              <a:rPr lang="en-US" sz="2400" dirty="0"/>
              <a:t>V line in case of over-current </a:t>
            </a:r>
          </a:p>
          <a:p>
            <a:pPr marL="829818" lvl="1" indent="-342900"/>
            <a:r>
              <a:rPr lang="en-US" sz="2400" dirty="0"/>
              <a:t>Provides manual disconnect of </a:t>
            </a:r>
            <a:r>
              <a:rPr lang="en-US" sz="2400" spc="-300" dirty="0"/>
              <a:t>H </a:t>
            </a:r>
            <a:r>
              <a:rPr lang="en-US" sz="2400" dirty="0"/>
              <a:t>V line for servicing </a:t>
            </a:r>
          </a:p>
          <a:p>
            <a:pPr marL="829818" lvl="1" indent="-342900"/>
            <a:r>
              <a:rPr lang="en-US" sz="2400" dirty="0"/>
              <a:t>Monitors effectiveness of electrical insulation</a:t>
            </a:r>
            <a:endParaRPr lang="en-US" sz="71400" dirty="0"/>
          </a:p>
        </p:txBody>
      </p:sp>
    </p:spTree>
    <p:extLst>
      <p:ext uri="{BB962C8B-B14F-4D97-AF65-F5344CB8AC3E}">
        <p14:creationId xmlns:p14="http://schemas.microsoft.com/office/powerpoint/2010/main" val="26717729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1C14D8F-485B-446E-AE94-28A6ADB21E29}"/>
              </a:ext>
            </a:extLst>
          </p:cNvPr>
          <p:cNvSpPr>
            <a:spLocks noGrp="1"/>
          </p:cNvSpPr>
          <p:nvPr>
            <p:ph type="title" idx="4294967295"/>
          </p:nvPr>
        </p:nvSpPr>
        <p:spPr>
          <a:xfrm>
            <a:off x="447152" y="250487"/>
            <a:ext cx="8250238" cy="590349"/>
          </a:xfrm>
        </p:spPr>
        <p:txBody>
          <a:bodyPr wrap="square" lIns="0" tIns="18000" rIns="0" bIns="18000" anchor="ctr" anchorCtr="0">
            <a:spAutoFit/>
          </a:bodyPr>
          <a:lstStyle/>
          <a:p>
            <a:r>
              <a:rPr lang="en-US" sz="3600" dirty="0">
                <a:latin typeface="+mj-lt"/>
              </a:rPr>
              <a:t>Figure 10.22</a:t>
            </a:r>
          </a:p>
        </p:txBody>
      </p:sp>
      <p:pic>
        <p:nvPicPr>
          <p:cNvPr id="7" name="Picture Placeholder 6" descr="A person holding a H V disconnected plug. Interlock terminals are labeled.&#10;">
            <a:extLst>
              <a:ext uri="{FF2B5EF4-FFF2-40B4-BE49-F238E27FC236}">
                <a16:creationId xmlns:a16="http://schemas.microsoft.com/office/drawing/2014/main" id="{BE778AC2-C011-4C83-BF4B-A7D383A81A2E}"/>
              </a:ext>
            </a:extLst>
          </p:cNvPr>
          <p:cNvPicPr>
            <a:picLocks noGrp="1" noChangeAspect="1"/>
          </p:cNvPicPr>
          <p:nvPr>
            <p:ph type="pic" sz="quarter" idx="4294967295"/>
          </p:nvPr>
        </p:nvPicPr>
        <p:blipFill>
          <a:blip r:embed="rId3"/>
          <a:stretch>
            <a:fillRect/>
          </a:stretch>
        </p:blipFill>
        <p:spPr>
          <a:xfrm>
            <a:off x="2460899" y="1306166"/>
            <a:ext cx="4222202" cy="3599605"/>
          </a:xfrm>
          <a:prstGeom prst="rect">
            <a:avLst/>
          </a:prstGeom>
        </p:spPr>
      </p:pic>
      <p:sp>
        <p:nvSpPr>
          <p:cNvPr id="6" name="Content Placeholder 5">
            <a:extLst>
              <a:ext uri="{FF2B5EF4-FFF2-40B4-BE49-F238E27FC236}">
                <a16:creationId xmlns:a16="http://schemas.microsoft.com/office/drawing/2014/main" id="{D36F89A6-D654-4324-A422-3BAE3485458A}"/>
              </a:ext>
            </a:extLst>
          </p:cNvPr>
          <p:cNvSpPr>
            <a:spLocks noGrp="1"/>
          </p:cNvSpPr>
          <p:nvPr>
            <p:ph sz="quarter" idx="4294967295"/>
          </p:nvPr>
        </p:nvSpPr>
        <p:spPr>
          <a:xfrm>
            <a:off x="448199" y="5052393"/>
            <a:ext cx="8259239" cy="1144347"/>
          </a:xfrm>
        </p:spPr>
        <p:txBody>
          <a:bodyPr wrap="square" lIns="0" tIns="18000" rIns="0" bIns="18000" anchor="ctr" anchorCtr="0">
            <a:spAutoFit/>
          </a:bodyPr>
          <a:lstStyle/>
          <a:p>
            <a:pPr marL="0" indent="0">
              <a:buNone/>
            </a:pPr>
            <a:r>
              <a:rPr lang="en-US" sz="2400" dirty="0"/>
              <a:t>The </a:t>
            </a:r>
            <a:r>
              <a:rPr lang="en-US" sz="2400" spc="-300" dirty="0"/>
              <a:t>H </a:t>
            </a:r>
            <a:r>
              <a:rPr lang="en-US" sz="2400" dirty="0"/>
              <a:t>V disconnect plug has two small terminals used to signal the </a:t>
            </a:r>
            <a:r>
              <a:rPr lang="en-US" sz="2400" spc="-300" dirty="0"/>
              <a:t>H </a:t>
            </a:r>
            <a:r>
              <a:rPr lang="en-US" sz="2400" dirty="0"/>
              <a:t>V controller that the safety/service plug has been removed.</a:t>
            </a:r>
          </a:p>
        </p:txBody>
      </p:sp>
    </p:spTree>
    <p:extLst>
      <p:ext uri="{BB962C8B-B14F-4D97-AF65-F5344CB8AC3E}">
        <p14:creationId xmlns:p14="http://schemas.microsoft.com/office/powerpoint/2010/main" val="6791110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EE858-E7B6-4BA3-87A6-C73A00041B3C}"/>
              </a:ext>
            </a:extLst>
          </p:cNvPr>
          <p:cNvSpPr>
            <a:spLocks noGrp="1"/>
          </p:cNvSpPr>
          <p:nvPr>
            <p:ph type="title" idx="4294967295"/>
          </p:nvPr>
        </p:nvSpPr>
        <p:spPr>
          <a:xfrm>
            <a:off x="447152" y="248756"/>
            <a:ext cx="8250238" cy="590349"/>
          </a:xfrm>
        </p:spPr>
        <p:txBody>
          <a:bodyPr wrap="square" lIns="0" tIns="18000" rIns="0" bIns="18000" anchor="ctr" anchorCtr="0">
            <a:spAutoFit/>
          </a:bodyPr>
          <a:lstStyle/>
          <a:p>
            <a:r>
              <a:rPr lang="en-US" sz="3600" dirty="0">
                <a:latin typeface="+mj-lt"/>
              </a:rPr>
              <a:t>Nickel-Metal Hydride Batteries </a:t>
            </a:r>
            <a:r>
              <a:rPr lang="en-US" sz="2800" dirty="0">
                <a:latin typeface="+mj-lt"/>
              </a:rPr>
              <a:t>(1 of 4)</a:t>
            </a:r>
            <a:endParaRPr lang="en-IN" sz="2000" dirty="0">
              <a:latin typeface="+mj-lt"/>
            </a:endParaRPr>
          </a:p>
        </p:txBody>
      </p:sp>
      <p:sp>
        <p:nvSpPr>
          <p:cNvPr id="3" name="Content Placeholder 2">
            <a:extLst>
              <a:ext uri="{FF2B5EF4-FFF2-40B4-BE49-F238E27FC236}">
                <a16:creationId xmlns:a16="http://schemas.microsoft.com/office/drawing/2014/main" id="{0A9C2108-9861-470A-A980-0C2C37490DF8}"/>
              </a:ext>
            </a:extLst>
          </p:cNvPr>
          <p:cNvSpPr>
            <a:spLocks noGrp="1"/>
          </p:cNvSpPr>
          <p:nvPr>
            <p:ph sz="quarter" idx="4294967295"/>
          </p:nvPr>
        </p:nvSpPr>
        <p:spPr>
          <a:xfrm>
            <a:off x="457199" y="1033355"/>
            <a:ext cx="8250237" cy="3783531"/>
          </a:xfrm>
        </p:spPr>
        <p:txBody>
          <a:bodyPr wrap="square" lIns="0" tIns="18000" rIns="0" bIns="18000" anchor="ctr" anchorCtr="0">
            <a:spAutoFit/>
          </a:bodyPr>
          <a:lstStyle/>
          <a:p>
            <a:pPr marL="342900" indent="-342900"/>
            <a:r>
              <a:rPr lang="en-US" sz="2400" dirty="0"/>
              <a:t>Uses</a:t>
            </a:r>
          </a:p>
          <a:p>
            <a:pPr marL="829818" lvl="1" indent="-342900"/>
            <a:r>
              <a:rPr lang="en-US" sz="2400" dirty="0"/>
              <a:t>Most current production </a:t>
            </a:r>
            <a:r>
              <a:rPr lang="en-US" sz="2400" spc="-300" dirty="0"/>
              <a:t>H E V </a:t>
            </a:r>
            <a:r>
              <a:rPr lang="en-US" sz="2400" dirty="0"/>
              <a:t>s use </a:t>
            </a:r>
            <a:r>
              <a:rPr lang="en-US" sz="2400" b="1" dirty="0"/>
              <a:t>nickel-metal hydride (</a:t>
            </a:r>
            <a:r>
              <a:rPr lang="en-US" sz="2400" b="1" spc="-300" dirty="0"/>
              <a:t>N i M </a:t>
            </a:r>
            <a:r>
              <a:rPr lang="en-US" sz="2400" b="1" dirty="0"/>
              <a:t>H) </a:t>
            </a:r>
            <a:r>
              <a:rPr lang="en-US" sz="2400" dirty="0"/>
              <a:t>battery technology for the high-voltage battery. </a:t>
            </a:r>
          </a:p>
          <a:p>
            <a:pPr marL="342900" indent="-342900"/>
            <a:r>
              <a:rPr lang="en-US" sz="2400" dirty="0"/>
              <a:t>Description and Operation</a:t>
            </a:r>
          </a:p>
          <a:p>
            <a:pPr marL="829818" lvl="1" indent="-342900"/>
            <a:r>
              <a:rPr lang="en-US" sz="2400" spc="-300" dirty="0"/>
              <a:t>N i M </a:t>
            </a:r>
            <a:r>
              <a:rPr lang="en-US" sz="2400" dirty="0"/>
              <a:t>H batteries have a positive electrode made of nickel hydroxide. </a:t>
            </a:r>
          </a:p>
          <a:p>
            <a:pPr marL="829818" lvl="1" indent="-342900"/>
            <a:r>
              <a:rPr lang="en-US" sz="2400" dirty="0"/>
              <a:t>The negative electrode is a hydrogen-absorbing alloy, also known as a metal hydride.</a:t>
            </a:r>
            <a:endParaRPr lang="en-US" sz="6600" dirty="0"/>
          </a:p>
        </p:txBody>
      </p:sp>
    </p:spTree>
    <p:extLst>
      <p:ext uri="{BB962C8B-B14F-4D97-AF65-F5344CB8AC3E}">
        <p14:creationId xmlns:p14="http://schemas.microsoft.com/office/powerpoint/2010/main" val="397404428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EE858-E7B6-4BA3-87A6-C73A00041B3C}"/>
              </a:ext>
            </a:extLst>
          </p:cNvPr>
          <p:cNvSpPr>
            <a:spLocks noGrp="1"/>
          </p:cNvSpPr>
          <p:nvPr>
            <p:ph type="title" idx="4294967295"/>
          </p:nvPr>
        </p:nvSpPr>
        <p:spPr>
          <a:xfrm>
            <a:off x="447152" y="245854"/>
            <a:ext cx="8260286" cy="1021237"/>
          </a:xfrm>
        </p:spPr>
        <p:txBody>
          <a:bodyPr wrap="square" lIns="0" tIns="18000" rIns="0" bIns="18000" anchor="ctr" anchorCtr="0">
            <a:spAutoFit/>
          </a:bodyPr>
          <a:lstStyle/>
          <a:p>
            <a:r>
              <a:rPr lang="en-US" sz="3600" dirty="0">
                <a:latin typeface="+mj-lt"/>
              </a:rPr>
              <a:t>Electrical Distribution System (</a:t>
            </a:r>
            <a:r>
              <a:rPr lang="en-US" sz="3600" spc="-500" dirty="0">
                <a:latin typeface="+mj-lt"/>
              </a:rPr>
              <a:t>E D </a:t>
            </a:r>
            <a:r>
              <a:rPr lang="en-US" sz="3600" dirty="0">
                <a:latin typeface="+mj-lt"/>
              </a:rPr>
              <a:t>S)</a:t>
            </a:r>
            <a:r>
              <a:rPr lang="en-US" sz="3600" baseline="0" dirty="0">
                <a:latin typeface="+mj-lt"/>
              </a:rPr>
              <a:t> </a:t>
            </a:r>
            <a:r>
              <a:rPr lang="en-US" sz="2800" dirty="0">
                <a:latin typeface="+mj-lt"/>
              </a:rPr>
              <a:t>(2 of 2)</a:t>
            </a:r>
            <a:endParaRPr lang="en-IN" sz="900" dirty="0">
              <a:latin typeface="+mj-lt"/>
            </a:endParaRPr>
          </a:p>
        </p:txBody>
      </p:sp>
      <p:sp>
        <p:nvSpPr>
          <p:cNvPr id="3" name="Content Placeholder 2">
            <a:extLst>
              <a:ext uri="{FF2B5EF4-FFF2-40B4-BE49-F238E27FC236}">
                <a16:creationId xmlns:a16="http://schemas.microsoft.com/office/drawing/2014/main" id="{0A9C2108-9861-470A-A980-0C2C37490DF8}"/>
              </a:ext>
            </a:extLst>
          </p:cNvPr>
          <p:cNvSpPr>
            <a:spLocks noGrp="1"/>
          </p:cNvSpPr>
          <p:nvPr>
            <p:ph sz="quarter" idx="4294967295"/>
          </p:nvPr>
        </p:nvSpPr>
        <p:spPr>
          <a:xfrm>
            <a:off x="447152" y="1555101"/>
            <a:ext cx="8260286" cy="4522195"/>
          </a:xfrm>
        </p:spPr>
        <p:txBody>
          <a:bodyPr wrap="square" lIns="0" tIns="18000" rIns="0" bIns="18000" anchor="ctr" anchorCtr="0">
            <a:spAutoFit/>
          </a:bodyPr>
          <a:lstStyle/>
          <a:p>
            <a:pPr marL="342900" indent="-342900"/>
            <a:r>
              <a:rPr lang="en-US" sz="2400" dirty="0"/>
              <a:t>Isolation Testing</a:t>
            </a:r>
          </a:p>
          <a:p>
            <a:pPr marL="829818" lvl="1" indent="-342900"/>
            <a:r>
              <a:rPr lang="en-US" sz="2400" dirty="0"/>
              <a:t>The high-voltage system is completely isolated from the vehicle.</a:t>
            </a:r>
          </a:p>
          <a:p>
            <a:pPr marL="829818" lvl="1" indent="-342900"/>
            <a:r>
              <a:rPr lang="en-US" sz="2400" dirty="0"/>
              <a:t>A loss of isolation in the high-voltage system will result in a vehicle that will not power-up to the ready mode and set a series of diagnostic trouble codes.</a:t>
            </a:r>
          </a:p>
          <a:p>
            <a:pPr marL="342900" indent="-342900"/>
            <a:r>
              <a:rPr lang="en-US" sz="2400" dirty="0"/>
              <a:t>State-of-Charge Management</a:t>
            </a:r>
          </a:p>
          <a:p>
            <a:pPr marL="829818" lvl="1" indent="-342900"/>
            <a:r>
              <a:rPr lang="en-US" sz="2400" dirty="0"/>
              <a:t>In most hybrid-electric vehicle applications, a target SOC of 60% is used, and the battery is then cycled so its SOC varies no more than 20% higher or lower than the target.</a:t>
            </a:r>
            <a:endParaRPr lang="en-US" sz="123400" dirty="0"/>
          </a:p>
        </p:txBody>
      </p:sp>
    </p:spTree>
    <p:extLst>
      <p:ext uri="{BB962C8B-B14F-4D97-AF65-F5344CB8AC3E}">
        <p14:creationId xmlns:p14="http://schemas.microsoft.com/office/powerpoint/2010/main" val="373827331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EE858-E7B6-4BA3-87A6-C73A00041B3C}"/>
              </a:ext>
            </a:extLst>
          </p:cNvPr>
          <p:cNvSpPr>
            <a:spLocks noGrp="1"/>
          </p:cNvSpPr>
          <p:nvPr>
            <p:ph type="title" idx="4294967295"/>
          </p:nvPr>
        </p:nvSpPr>
        <p:spPr>
          <a:xfrm>
            <a:off x="447152" y="250283"/>
            <a:ext cx="8260286" cy="590349"/>
          </a:xfrm>
        </p:spPr>
        <p:txBody>
          <a:bodyPr wrap="square" lIns="0" tIns="18000" rIns="0" bIns="18000" anchor="ctr" anchorCtr="0">
            <a:spAutoFit/>
          </a:bodyPr>
          <a:lstStyle/>
          <a:p>
            <a:r>
              <a:rPr lang="en-US" sz="3600" dirty="0">
                <a:latin typeface="+mj-lt"/>
              </a:rPr>
              <a:t>High Voltage Battery Monitor</a:t>
            </a:r>
            <a:endParaRPr lang="en-IN" sz="900" dirty="0">
              <a:latin typeface="+mj-lt"/>
            </a:endParaRPr>
          </a:p>
        </p:txBody>
      </p:sp>
      <p:sp>
        <p:nvSpPr>
          <p:cNvPr id="3" name="Content Placeholder 2">
            <a:extLst>
              <a:ext uri="{FF2B5EF4-FFF2-40B4-BE49-F238E27FC236}">
                <a16:creationId xmlns:a16="http://schemas.microsoft.com/office/drawing/2014/main" id="{0A9C2108-9861-470A-A980-0C2C37490DF8}"/>
              </a:ext>
            </a:extLst>
          </p:cNvPr>
          <p:cNvSpPr>
            <a:spLocks noGrp="1"/>
          </p:cNvSpPr>
          <p:nvPr>
            <p:ph sz="quarter" idx="4294967295"/>
          </p:nvPr>
        </p:nvSpPr>
        <p:spPr>
          <a:xfrm>
            <a:off x="447152" y="1266730"/>
            <a:ext cx="8260286" cy="1782984"/>
          </a:xfrm>
        </p:spPr>
        <p:txBody>
          <a:bodyPr wrap="square" lIns="0" tIns="18000" rIns="0" bIns="18000" anchor="ctr" anchorCtr="0">
            <a:spAutoFit/>
          </a:bodyPr>
          <a:lstStyle/>
          <a:p>
            <a:pPr marL="342900" indent="-342900"/>
            <a:r>
              <a:rPr lang="en-US" sz="2400" dirty="0"/>
              <a:t>State-of-Charge</a:t>
            </a:r>
          </a:p>
          <a:p>
            <a:pPr marL="829818" lvl="1" indent="-342900"/>
            <a:r>
              <a:rPr lang="en-US" sz="2400" dirty="0"/>
              <a:t>The </a:t>
            </a:r>
            <a:r>
              <a:rPr lang="en-US" sz="2400" spc="-300" dirty="0"/>
              <a:t>H </a:t>
            </a:r>
            <a:r>
              <a:rPr lang="en-US" sz="2400" dirty="0"/>
              <a:t>V battery pack controller monitors the state-of-charge.</a:t>
            </a:r>
          </a:p>
          <a:p>
            <a:pPr marL="342900" indent="-342900"/>
            <a:r>
              <a:rPr lang="en-US" sz="2400" dirty="0"/>
              <a:t>Scan Date Test Procedure</a:t>
            </a:r>
            <a:endParaRPr lang="en-US" sz="213200" dirty="0"/>
          </a:p>
        </p:txBody>
      </p:sp>
    </p:spTree>
    <p:extLst>
      <p:ext uri="{BB962C8B-B14F-4D97-AF65-F5344CB8AC3E}">
        <p14:creationId xmlns:p14="http://schemas.microsoft.com/office/powerpoint/2010/main" val="138741123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100" y="233560"/>
            <a:ext cx="8229600" cy="646331"/>
          </a:xfrm>
        </p:spPr>
        <p:txBody>
          <a:bodyPr/>
          <a:lstStyle/>
          <a:p>
            <a:r>
              <a:rPr lang="en-US" dirty="0"/>
              <a:t>Figure 89.23 HV Battery SOC</a:t>
            </a:r>
          </a:p>
        </p:txBody>
      </p:sp>
      <p:pic>
        <p:nvPicPr>
          <p:cNvPr id="6" name="Content Placeholder 5"/>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889819" y="1028700"/>
            <a:ext cx="7314357" cy="3985752"/>
          </a:xfrm>
        </p:spPr>
      </p:pic>
      <p:sp>
        <p:nvSpPr>
          <p:cNvPr id="5" name="Content Placeholder 4"/>
          <p:cNvSpPr>
            <a:spLocks noGrp="1"/>
          </p:cNvSpPr>
          <p:nvPr>
            <p:ph sz="quarter" idx="14"/>
          </p:nvPr>
        </p:nvSpPr>
        <p:spPr>
          <a:xfrm>
            <a:off x="457200" y="5163261"/>
            <a:ext cx="8229600" cy="830997"/>
          </a:xfrm>
        </p:spPr>
        <p:txBody>
          <a:bodyPr/>
          <a:lstStyle/>
          <a:p>
            <a:r>
              <a:rPr lang="en-US" sz="2400" dirty="0"/>
              <a:t>HV battery pack SOC is maintained in a relatively narrow range to prevent overheating and maximize service life.</a:t>
            </a:r>
          </a:p>
        </p:txBody>
      </p:sp>
    </p:spTree>
    <p:extLst>
      <p:ext uri="{BB962C8B-B14F-4D97-AF65-F5344CB8AC3E}">
        <p14:creationId xmlns:p14="http://schemas.microsoft.com/office/powerpoint/2010/main" val="92457608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HV Battery State of Charge, SOC</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HV_SOC">
            <a:hlinkClick r:id="" action="ppaction://media"/>
            <a:extLst>
              <a:ext uri="{FF2B5EF4-FFF2-40B4-BE49-F238E27FC236}">
                <a16:creationId xmlns:a16="http://schemas.microsoft.com/office/drawing/2014/main" id="{DABE2BE3-E29C-2472-4FA9-72535D02715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170743"/>
            <a:ext cx="9144000" cy="5143500"/>
          </a:xfrm>
          <a:prstGeom prst="rect">
            <a:avLst/>
          </a:prstGeom>
        </p:spPr>
      </p:pic>
    </p:spTree>
    <p:extLst>
      <p:ext uri="{BB962C8B-B14F-4D97-AF65-F5344CB8AC3E}">
        <p14:creationId xmlns:p14="http://schemas.microsoft.com/office/powerpoint/2010/main" val="3323125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85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1C14D8F-485B-446E-AE94-28A6ADB21E29}"/>
              </a:ext>
            </a:extLst>
          </p:cNvPr>
          <p:cNvSpPr>
            <a:spLocks noGrp="1"/>
          </p:cNvSpPr>
          <p:nvPr>
            <p:ph type="title" idx="4294967295"/>
          </p:nvPr>
        </p:nvSpPr>
        <p:spPr>
          <a:xfrm>
            <a:off x="447152" y="250487"/>
            <a:ext cx="8250238" cy="590349"/>
          </a:xfrm>
        </p:spPr>
        <p:txBody>
          <a:bodyPr wrap="square" lIns="0" tIns="18000" rIns="0" bIns="18000" anchor="ctr" anchorCtr="0">
            <a:spAutoFit/>
          </a:bodyPr>
          <a:lstStyle/>
          <a:p>
            <a:r>
              <a:rPr lang="en-US" sz="3600" dirty="0">
                <a:latin typeface="+mj-lt"/>
              </a:rPr>
              <a:t>Figure 89.24 Scan Tool SOC</a:t>
            </a:r>
          </a:p>
        </p:txBody>
      </p:sp>
      <p:sp>
        <p:nvSpPr>
          <p:cNvPr id="6" name="Content Placeholder 5">
            <a:extLst>
              <a:ext uri="{FF2B5EF4-FFF2-40B4-BE49-F238E27FC236}">
                <a16:creationId xmlns:a16="http://schemas.microsoft.com/office/drawing/2014/main" id="{D36F89A6-D654-4324-A422-3BAE3485458A}"/>
              </a:ext>
            </a:extLst>
          </p:cNvPr>
          <p:cNvSpPr>
            <a:spLocks noGrp="1"/>
          </p:cNvSpPr>
          <p:nvPr>
            <p:ph sz="quarter" idx="4294967295"/>
          </p:nvPr>
        </p:nvSpPr>
        <p:spPr>
          <a:xfrm>
            <a:off x="448199" y="5166723"/>
            <a:ext cx="8259239" cy="775015"/>
          </a:xfrm>
        </p:spPr>
        <p:txBody>
          <a:bodyPr wrap="square" lIns="0" tIns="18000" rIns="0" bIns="18000" anchor="ctr" anchorCtr="0">
            <a:spAutoFit/>
          </a:bodyPr>
          <a:lstStyle/>
          <a:p>
            <a:pPr marL="0" indent="0">
              <a:buNone/>
            </a:pPr>
            <a:r>
              <a:rPr lang="en-US" sz="2400" dirty="0"/>
              <a:t>A Snap-on Solus scan tool displays the state-of-charge of the high voltage battery under the heading of “</a:t>
            </a:r>
            <a:r>
              <a:rPr lang="en-US" sz="2400" spc="-300" dirty="0"/>
              <a:t>H V E C </a:t>
            </a:r>
            <a:r>
              <a:rPr lang="en-US" sz="2400" dirty="0"/>
              <a:t>M”.</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0270" y="1023287"/>
            <a:ext cx="5904001" cy="3960985"/>
          </a:xfrm>
          <a:prstGeom prst="rect">
            <a:avLst/>
          </a:prstGeom>
        </p:spPr>
      </p:pic>
    </p:spTree>
    <p:extLst>
      <p:ext uri="{BB962C8B-B14F-4D97-AF65-F5344CB8AC3E}">
        <p14:creationId xmlns:p14="http://schemas.microsoft.com/office/powerpoint/2010/main" val="48004742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100" y="233560"/>
            <a:ext cx="8229600" cy="646331"/>
          </a:xfrm>
        </p:spPr>
        <p:txBody>
          <a:bodyPr/>
          <a:lstStyle/>
          <a:p>
            <a:r>
              <a:rPr lang="en-US" dirty="0"/>
              <a:t>Figure 89.25 Battery Blocks Data </a:t>
            </a:r>
          </a:p>
        </p:txBody>
      </p:sp>
      <p:pic>
        <p:nvPicPr>
          <p:cNvPr id="6" name="Content Placeholder 5"/>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477936" y="1028700"/>
            <a:ext cx="6111927" cy="4082576"/>
          </a:xfrm>
        </p:spPr>
      </p:pic>
      <p:sp>
        <p:nvSpPr>
          <p:cNvPr id="5" name="Content Placeholder 4"/>
          <p:cNvSpPr>
            <a:spLocks noGrp="1"/>
          </p:cNvSpPr>
          <p:nvPr>
            <p:ph sz="quarter" idx="14"/>
          </p:nvPr>
        </p:nvSpPr>
        <p:spPr>
          <a:xfrm>
            <a:off x="457200" y="5260085"/>
            <a:ext cx="8229600" cy="1015663"/>
          </a:xfrm>
        </p:spPr>
        <p:txBody>
          <a:bodyPr/>
          <a:lstStyle/>
          <a:p>
            <a:r>
              <a:rPr lang="en-US" sz="2000" dirty="0"/>
              <a:t>Internal resistances of battery blocks are available on data stream as shown using an aftermarket scan tool. The internal resistance should be between 15 and 40 milliohms (0.015 to 0.040 ohms).</a:t>
            </a:r>
          </a:p>
        </p:txBody>
      </p:sp>
    </p:spTree>
    <p:extLst>
      <p:ext uri="{BB962C8B-B14F-4D97-AF65-F5344CB8AC3E}">
        <p14:creationId xmlns:p14="http://schemas.microsoft.com/office/powerpoint/2010/main" val="289449142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100" y="233560"/>
            <a:ext cx="8229600" cy="646331"/>
          </a:xfrm>
        </p:spPr>
        <p:txBody>
          <a:bodyPr/>
          <a:lstStyle/>
          <a:p>
            <a:r>
              <a:rPr lang="en-US" dirty="0"/>
              <a:t>Figure 89.26 Scan Tool Cell Data</a:t>
            </a:r>
          </a:p>
        </p:txBody>
      </p:sp>
      <p:pic>
        <p:nvPicPr>
          <p:cNvPr id="6" name="Content Placeholder 5"/>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3977483" y="1028700"/>
            <a:ext cx="4709318" cy="5181600"/>
          </a:xfrm>
        </p:spPr>
      </p:pic>
      <p:sp>
        <p:nvSpPr>
          <p:cNvPr id="4" name="Content Placeholder 3"/>
          <p:cNvSpPr>
            <a:spLocks noGrp="1"/>
          </p:cNvSpPr>
          <p:nvPr>
            <p:ph sz="quarter" idx="15"/>
          </p:nvPr>
        </p:nvSpPr>
        <p:spPr>
          <a:xfrm>
            <a:off x="419100" y="1084315"/>
            <a:ext cx="2963197" cy="3785652"/>
          </a:xfrm>
        </p:spPr>
        <p:txBody>
          <a:bodyPr/>
          <a:lstStyle/>
          <a:p>
            <a:r>
              <a:rPr lang="en-US" sz="2400" dirty="0"/>
              <a:t>The scan tool data indicates that cell #27 was a lot lower than the rest of the cells, which indicates a problem and the reason for the diagnostic trouble code to be set.</a:t>
            </a:r>
          </a:p>
        </p:txBody>
      </p:sp>
    </p:spTree>
    <p:extLst>
      <p:ext uri="{BB962C8B-B14F-4D97-AF65-F5344CB8AC3E}">
        <p14:creationId xmlns:p14="http://schemas.microsoft.com/office/powerpoint/2010/main" val="52717701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EE858-E7B6-4BA3-87A6-C73A00041B3C}"/>
              </a:ext>
            </a:extLst>
          </p:cNvPr>
          <p:cNvSpPr>
            <a:spLocks noGrp="1"/>
          </p:cNvSpPr>
          <p:nvPr>
            <p:ph type="title" idx="4294967295"/>
          </p:nvPr>
        </p:nvSpPr>
        <p:spPr>
          <a:xfrm>
            <a:off x="447152" y="250283"/>
            <a:ext cx="8260286" cy="590349"/>
          </a:xfrm>
        </p:spPr>
        <p:txBody>
          <a:bodyPr wrap="square" lIns="0" tIns="18000" rIns="0" bIns="18000" anchor="ctr" anchorCtr="0">
            <a:spAutoFit/>
          </a:bodyPr>
          <a:lstStyle/>
          <a:p>
            <a:r>
              <a:rPr lang="en-US" sz="3600" dirty="0">
                <a:latin typeface="+mj-lt"/>
              </a:rPr>
              <a:t>Lithium-Ion Battery Repair</a:t>
            </a:r>
            <a:endParaRPr lang="en-IN" sz="900" dirty="0">
              <a:latin typeface="+mj-lt"/>
            </a:endParaRPr>
          </a:p>
        </p:txBody>
      </p:sp>
      <p:sp>
        <p:nvSpPr>
          <p:cNvPr id="3" name="Content Placeholder 2">
            <a:extLst>
              <a:ext uri="{FF2B5EF4-FFF2-40B4-BE49-F238E27FC236}">
                <a16:creationId xmlns:a16="http://schemas.microsoft.com/office/drawing/2014/main" id="{0A9C2108-9861-470A-A980-0C2C37490DF8}"/>
              </a:ext>
            </a:extLst>
          </p:cNvPr>
          <p:cNvSpPr>
            <a:spLocks noGrp="1"/>
          </p:cNvSpPr>
          <p:nvPr>
            <p:ph sz="quarter" idx="4294967295"/>
          </p:nvPr>
        </p:nvSpPr>
        <p:spPr>
          <a:xfrm>
            <a:off x="447152" y="1028700"/>
            <a:ext cx="8260286" cy="2967923"/>
          </a:xfrm>
        </p:spPr>
        <p:txBody>
          <a:bodyPr wrap="square" lIns="0" tIns="18000" rIns="0" bIns="18000" anchor="ctr" anchorCtr="0">
            <a:spAutoFit/>
          </a:bodyPr>
          <a:lstStyle/>
          <a:p>
            <a:pPr marL="342900" indent="-342900"/>
            <a:r>
              <a:rPr lang="en-US" sz="2400" dirty="0"/>
              <a:t>Purpose</a:t>
            </a:r>
          </a:p>
          <a:p>
            <a:pPr marL="829818" lvl="1" indent="-342900"/>
            <a:r>
              <a:rPr lang="en-US" sz="2400" dirty="0"/>
              <a:t>Some original equipment manufacturers (</a:t>
            </a:r>
            <a:r>
              <a:rPr lang="en-US" sz="2400" spc="-300" dirty="0"/>
              <a:t>O E M </a:t>
            </a:r>
            <a:r>
              <a:rPr lang="en-US" sz="2400" dirty="0"/>
              <a:t>s) are replacing defective high-voltage battery components rather than replacing the entire battery. </a:t>
            </a:r>
          </a:p>
          <a:p>
            <a:pPr marL="342900" indent="-342900"/>
            <a:r>
              <a:rPr lang="en-US" sz="2400" dirty="0"/>
              <a:t>Procedure</a:t>
            </a:r>
          </a:p>
          <a:p>
            <a:pPr marL="829818" lvl="1" indent="-342900"/>
            <a:r>
              <a:rPr lang="en-US" sz="2400" dirty="0"/>
              <a:t>Before the battery is removed, it is essential that all the required tools are available.</a:t>
            </a:r>
            <a:endParaRPr lang="en-US" sz="368400" dirty="0"/>
          </a:p>
        </p:txBody>
      </p:sp>
    </p:spTree>
    <p:extLst>
      <p:ext uri="{BB962C8B-B14F-4D97-AF65-F5344CB8AC3E}">
        <p14:creationId xmlns:p14="http://schemas.microsoft.com/office/powerpoint/2010/main" val="119440704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1C14D8F-485B-446E-AE94-28A6ADB21E29}"/>
              </a:ext>
            </a:extLst>
          </p:cNvPr>
          <p:cNvSpPr>
            <a:spLocks noGrp="1"/>
          </p:cNvSpPr>
          <p:nvPr>
            <p:ph type="title" idx="4294967295"/>
          </p:nvPr>
        </p:nvSpPr>
        <p:spPr>
          <a:xfrm>
            <a:off x="447152" y="250487"/>
            <a:ext cx="8250238" cy="590349"/>
          </a:xfrm>
        </p:spPr>
        <p:txBody>
          <a:bodyPr wrap="square" lIns="0" tIns="18000" rIns="0" bIns="18000" anchor="ctr" anchorCtr="0">
            <a:spAutoFit/>
          </a:bodyPr>
          <a:lstStyle/>
          <a:p>
            <a:r>
              <a:rPr lang="en-US" sz="3600" dirty="0">
                <a:latin typeface="+mj-lt"/>
              </a:rPr>
              <a:t>Figure 89.27 Safety Procedures</a:t>
            </a:r>
          </a:p>
        </p:txBody>
      </p:sp>
      <p:sp>
        <p:nvSpPr>
          <p:cNvPr id="6" name="Content Placeholder 5">
            <a:extLst>
              <a:ext uri="{FF2B5EF4-FFF2-40B4-BE49-F238E27FC236}">
                <a16:creationId xmlns:a16="http://schemas.microsoft.com/office/drawing/2014/main" id="{D36F89A6-D654-4324-A422-3BAE3485458A}"/>
              </a:ext>
            </a:extLst>
          </p:cNvPr>
          <p:cNvSpPr>
            <a:spLocks noGrp="1"/>
          </p:cNvSpPr>
          <p:nvPr>
            <p:ph sz="quarter" idx="4294967295"/>
          </p:nvPr>
        </p:nvSpPr>
        <p:spPr>
          <a:xfrm>
            <a:off x="438151" y="4844212"/>
            <a:ext cx="8259239" cy="1144347"/>
          </a:xfrm>
        </p:spPr>
        <p:txBody>
          <a:bodyPr wrap="square" lIns="0" tIns="18000" rIns="0" bIns="18000" anchor="ctr" anchorCtr="0">
            <a:spAutoFit/>
          </a:bodyPr>
          <a:lstStyle/>
          <a:p>
            <a:pPr marL="0" indent="0">
              <a:buNone/>
            </a:pPr>
            <a:r>
              <a:rPr lang="en-US" sz="2400" dirty="0"/>
              <a:t>Whenever working on any potential high-voltage components, always follow recommended safety procedures including using insulated tools and rubber gloves.</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4585" y="1028700"/>
            <a:ext cx="5455371" cy="3628035"/>
          </a:xfrm>
          <a:prstGeom prst="rect">
            <a:avLst/>
          </a:prstGeom>
        </p:spPr>
      </p:pic>
    </p:spTree>
    <p:extLst>
      <p:ext uri="{BB962C8B-B14F-4D97-AF65-F5344CB8AC3E}">
        <p14:creationId xmlns:p14="http://schemas.microsoft.com/office/powerpoint/2010/main" val="157253221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3132177"/>
            <a:ext cx="8229600" cy="553998"/>
          </a:xfrm>
        </p:spPr>
        <p:txBody>
          <a:bodyPr>
            <a:noAutofit/>
          </a:bodyPr>
          <a:lstStyle/>
          <a:p>
            <a:pPr algn="ctr"/>
            <a:r>
              <a:rPr lang="en-US" sz="4400" spc="-450" dirty="0"/>
              <a:t>H </a:t>
            </a:r>
            <a:r>
              <a:rPr lang="en-US" sz="4400" dirty="0"/>
              <a:t>V Battery Pack Service</a:t>
            </a:r>
          </a:p>
        </p:txBody>
      </p:sp>
    </p:spTree>
    <p:extLst>
      <p:ext uri="{BB962C8B-B14F-4D97-AF65-F5344CB8AC3E}">
        <p14:creationId xmlns:p14="http://schemas.microsoft.com/office/powerpoint/2010/main" val="13313697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EE858-E7B6-4BA3-87A6-C73A00041B3C}"/>
              </a:ext>
            </a:extLst>
          </p:cNvPr>
          <p:cNvSpPr>
            <a:spLocks noGrp="1"/>
          </p:cNvSpPr>
          <p:nvPr>
            <p:ph type="title" idx="4294967295"/>
          </p:nvPr>
        </p:nvSpPr>
        <p:spPr>
          <a:xfrm>
            <a:off x="447152" y="248756"/>
            <a:ext cx="8250238" cy="590349"/>
          </a:xfrm>
        </p:spPr>
        <p:txBody>
          <a:bodyPr wrap="square" lIns="0" tIns="18000" rIns="0" bIns="18000" anchor="ctr" anchorCtr="0">
            <a:spAutoFit/>
          </a:bodyPr>
          <a:lstStyle/>
          <a:p>
            <a:r>
              <a:rPr lang="en-US" sz="3600" dirty="0">
                <a:latin typeface="+mj-lt"/>
              </a:rPr>
              <a:t>Nickel-Metal Hydride Batteries </a:t>
            </a:r>
            <a:r>
              <a:rPr lang="en-US" sz="2800" dirty="0">
                <a:latin typeface="+mj-lt"/>
              </a:rPr>
              <a:t>(2 of 4)</a:t>
            </a:r>
            <a:endParaRPr lang="en-IN" sz="2000" dirty="0">
              <a:latin typeface="+mj-lt"/>
            </a:endParaRPr>
          </a:p>
        </p:txBody>
      </p:sp>
      <p:sp>
        <p:nvSpPr>
          <p:cNvPr id="3" name="Content Placeholder 2">
            <a:extLst>
              <a:ext uri="{FF2B5EF4-FFF2-40B4-BE49-F238E27FC236}">
                <a16:creationId xmlns:a16="http://schemas.microsoft.com/office/drawing/2014/main" id="{0A9C2108-9861-470A-A980-0C2C37490DF8}"/>
              </a:ext>
            </a:extLst>
          </p:cNvPr>
          <p:cNvSpPr>
            <a:spLocks noGrp="1"/>
          </p:cNvSpPr>
          <p:nvPr>
            <p:ph sz="quarter" idx="4294967295"/>
          </p:nvPr>
        </p:nvSpPr>
        <p:spPr>
          <a:xfrm>
            <a:off x="457199" y="1143992"/>
            <a:ext cx="8250237" cy="3837392"/>
          </a:xfrm>
        </p:spPr>
        <p:txBody>
          <a:bodyPr wrap="square" lIns="0" tIns="18000" rIns="0" bIns="18000" anchor="ctr" anchorCtr="0">
            <a:spAutoFit/>
          </a:bodyPr>
          <a:lstStyle/>
          <a:p>
            <a:pPr marL="342900" indent="-342900"/>
            <a:r>
              <a:rPr lang="en-US" sz="2400" dirty="0"/>
              <a:t>Electrolyte</a:t>
            </a:r>
          </a:p>
          <a:p>
            <a:pPr marL="829818" lvl="1" indent="-342900"/>
            <a:r>
              <a:rPr lang="en-US" sz="2400" spc="-300" dirty="0"/>
              <a:t>N i M </a:t>
            </a:r>
            <a:r>
              <a:rPr lang="en-US" sz="2400" dirty="0"/>
              <a:t>H batteries are known as alkaline batteries due to the alkaline (</a:t>
            </a:r>
            <a:r>
              <a:rPr lang="en-US" sz="2400" spc="-300" dirty="0"/>
              <a:t>p </a:t>
            </a:r>
            <a:r>
              <a:rPr lang="en-US" sz="2400" dirty="0"/>
              <a:t>H greater than 7) nature of the electrolyte. </a:t>
            </a:r>
          </a:p>
          <a:p>
            <a:pPr marL="829818" lvl="1" indent="-342900"/>
            <a:r>
              <a:rPr lang="en-US" sz="2400" dirty="0"/>
              <a:t>The electrolyte is aqueous potassium hydroxide.</a:t>
            </a:r>
          </a:p>
          <a:p>
            <a:pPr marL="342900" indent="-342900"/>
            <a:r>
              <a:rPr lang="en-US" sz="2400" dirty="0"/>
              <a:t>Operation During Charging</a:t>
            </a:r>
          </a:p>
          <a:p>
            <a:pPr marL="342900" indent="-342900"/>
            <a:r>
              <a:rPr lang="en-US" sz="2400" dirty="0"/>
              <a:t>Operation During Discharging</a:t>
            </a:r>
          </a:p>
          <a:p>
            <a:pPr marL="342900" indent="-342900"/>
            <a:r>
              <a:rPr lang="en-US" sz="2400" dirty="0"/>
              <a:t>Advantages and Disadvantages</a:t>
            </a:r>
          </a:p>
        </p:txBody>
      </p:sp>
    </p:spTree>
    <p:extLst>
      <p:ext uri="{BB962C8B-B14F-4D97-AF65-F5344CB8AC3E}">
        <p14:creationId xmlns:p14="http://schemas.microsoft.com/office/powerpoint/2010/main" val="155371302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100" y="233560"/>
            <a:ext cx="8229600" cy="646331"/>
          </a:xfrm>
        </p:spPr>
        <p:txBody>
          <a:bodyPr/>
          <a:lstStyle/>
          <a:p>
            <a:r>
              <a:rPr lang="en-US" dirty="0"/>
              <a:t>1. Depower HV Battery </a:t>
            </a:r>
          </a:p>
        </p:txBody>
      </p:sp>
      <p:pic>
        <p:nvPicPr>
          <p:cNvPr id="5" name="Content Placeholder 4"/>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3644919" y="1032863"/>
            <a:ext cx="5003781" cy="3669765"/>
          </a:xfrm>
        </p:spPr>
      </p:pic>
      <p:sp>
        <p:nvSpPr>
          <p:cNvPr id="4" name="Content Placeholder 3"/>
          <p:cNvSpPr>
            <a:spLocks noGrp="1"/>
          </p:cNvSpPr>
          <p:nvPr>
            <p:ph sz="quarter" idx="15"/>
          </p:nvPr>
        </p:nvSpPr>
        <p:spPr>
          <a:xfrm>
            <a:off x="419100" y="1032864"/>
            <a:ext cx="2597232" cy="4524315"/>
          </a:xfrm>
        </p:spPr>
        <p:txBody>
          <a:bodyPr/>
          <a:lstStyle/>
          <a:p>
            <a:r>
              <a:rPr lang="en-US" sz="2400" dirty="0"/>
              <a:t>1. To depower the high-voltage system, the ignition is off and the negative battery cable is disconnected from the 12-volt auxiliary battery, then the HV battery safety plug is removed</a:t>
            </a:r>
          </a:p>
        </p:txBody>
      </p:sp>
    </p:spTree>
    <p:extLst>
      <p:ext uri="{BB962C8B-B14F-4D97-AF65-F5344CB8AC3E}">
        <p14:creationId xmlns:p14="http://schemas.microsoft.com/office/powerpoint/2010/main" val="131372227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100" y="233560"/>
            <a:ext cx="8229600" cy="646331"/>
          </a:xfrm>
        </p:spPr>
        <p:txBody>
          <a:bodyPr/>
          <a:lstStyle/>
          <a:p>
            <a:r>
              <a:rPr lang="en-US" dirty="0"/>
              <a:t>2. HV Battery Cover Removed</a:t>
            </a:r>
          </a:p>
        </p:txBody>
      </p:sp>
      <p:pic>
        <p:nvPicPr>
          <p:cNvPr id="5" name="Content Placeholder 4"/>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3965525" y="1032863"/>
            <a:ext cx="4721275" cy="3444133"/>
          </a:xfrm>
        </p:spPr>
      </p:pic>
      <p:sp>
        <p:nvSpPr>
          <p:cNvPr id="4" name="Content Placeholder 3"/>
          <p:cNvSpPr>
            <a:spLocks noGrp="1"/>
          </p:cNvSpPr>
          <p:nvPr>
            <p:ph sz="quarter" idx="15"/>
          </p:nvPr>
        </p:nvSpPr>
        <p:spPr>
          <a:xfrm>
            <a:off x="419100" y="1032864"/>
            <a:ext cx="3238500" cy="4524315"/>
          </a:xfrm>
        </p:spPr>
        <p:txBody>
          <a:bodyPr/>
          <a:lstStyle/>
          <a:p>
            <a:r>
              <a:rPr lang="en-US" sz="2400" dirty="0"/>
              <a:t>2. After checking that the voltage level is safe, the rear seat and HV battery cover are removed. Always follow the safety procedures specified by the manufacturer for the vehicle being serviced and adhere to all safety warnings and precautions</a:t>
            </a:r>
          </a:p>
        </p:txBody>
      </p:sp>
    </p:spTree>
    <p:extLst>
      <p:ext uri="{BB962C8B-B14F-4D97-AF65-F5344CB8AC3E}">
        <p14:creationId xmlns:p14="http://schemas.microsoft.com/office/powerpoint/2010/main" val="340579548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100" y="233560"/>
            <a:ext cx="8229600" cy="646331"/>
          </a:xfrm>
        </p:spPr>
        <p:txBody>
          <a:bodyPr/>
          <a:lstStyle/>
          <a:p>
            <a:r>
              <a:rPr lang="en-US" dirty="0"/>
              <a:t>3. Removing HV Wires</a:t>
            </a:r>
          </a:p>
        </p:txBody>
      </p:sp>
      <p:pic>
        <p:nvPicPr>
          <p:cNvPr id="5" name="Content Placeholder 4"/>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2731325" y="1032864"/>
            <a:ext cx="5955475" cy="4327024"/>
          </a:xfrm>
        </p:spPr>
      </p:pic>
      <p:sp>
        <p:nvSpPr>
          <p:cNvPr id="4" name="Content Placeholder 3"/>
          <p:cNvSpPr>
            <a:spLocks noGrp="1"/>
          </p:cNvSpPr>
          <p:nvPr>
            <p:ph sz="quarter" idx="15"/>
          </p:nvPr>
        </p:nvSpPr>
        <p:spPr>
          <a:xfrm>
            <a:off x="419101" y="1032864"/>
            <a:ext cx="2110344" cy="2677656"/>
          </a:xfrm>
        </p:spPr>
        <p:txBody>
          <a:bodyPr/>
          <a:lstStyle/>
          <a:p>
            <a:r>
              <a:rPr lang="en-US" sz="2400" dirty="0"/>
              <a:t>3. The high-voltage wires are removed from the battery pack while wearing H V gloves</a:t>
            </a:r>
          </a:p>
        </p:txBody>
      </p:sp>
    </p:spTree>
    <p:extLst>
      <p:ext uri="{BB962C8B-B14F-4D97-AF65-F5344CB8AC3E}">
        <p14:creationId xmlns:p14="http://schemas.microsoft.com/office/powerpoint/2010/main" val="352788755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100" y="233560"/>
            <a:ext cx="8229600" cy="646331"/>
          </a:xfrm>
        </p:spPr>
        <p:txBody>
          <a:bodyPr/>
          <a:lstStyle/>
          <a:p>
            <a:r>
              <a:rPr lang="en-US" dirty="0"/>
              <a:t>4. Removing Battery Pack</a:t>
            </a:r>
          </a:p>
        </p:txBody>
      </p:sp>
      <p:pic>
        <p:nvPicPr>
          <p:cNvPr id="5" name="Content Placeholder 4"/>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3170713" y="1028700"/>
            <a:ext cx="5516088" cy="4056263"/>
          </a:xfrm>
        </p:spPr>
      </p:pic>
      <p:sp>
        <p:nvSpPr>
          <p:cNvPr id="4" name="Content Placeholder 3"/>
          <p:cNvSpPr>
            <a:spLocks noGrp="1"/>
          </p:cNvSpPr>
          <p:nvPr>
            <p:ph sz="quarter" idx="15"/>
          </p:nvPr>
        </p:nvSpPr>
        <p:spPr>
          <a:xfrm>
            <a:off x="419100" y="1032864"/>
            <a:ext cx="2597232" cy="1938992"/>
          </a:xfrm>
        </p:spPr>
        <p:txBody>
          <a:bodyPr/>
          <a:lstStyle/>
          <a:p>
            <a:r>
              <a:rPr lang="en-US" sz="2400" dirty="0"/>
              <a:t>4. The HV battery pack is being removed through the rear of the vehicle</a:t>
            </a:r>
          </a:p>
        </p:txBody>
      </p:sp>
    </p:spTree>
    <p:extLst>
      <p:ext uri="{BB962C8B-B14F-4D97-AF65-F5344CB8AC3E}">
        <p14:creationId xmlns:p14="http://schemas.microsoft.com/office/powerpoint/2010/main" val="99609593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100" y="233560"/>
            <a:ext cx="8229600" cy="646331"/>
          </a:xfrm>
        </p:spPr>
        <p:txBody>
          <a:bodyPr/>
          <a:lstStyle/>
          <a:p>
            <a:r>
              <a:rPr lang="en-US" dirty="0"/>
              <a:t>5. HV Pack On Workbench</a:t>
            </a:r>
          </a:p>
        </p:txBody>
      </p:sp>
      <p:pic>
        <p:nvPicPr>
          <p:cNvPr id="5" name="Content Placeholder 4"/>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3290865" y="1032864"/>
            <a:ext cx="5395935" cy="3931022"/>
          </a:xfrm>
        </p:spPr>
      </p:pic>
      <p:sp>
        <p:nvSpPr>
          <p:cNvPr id="4" name="Content Placeholder 3"/>
          <p:cNvSpPr>
            <a:spLocks noGrp="1"/>
          </p:cNvSpPr>
          <p:nvPr>
            <p:ph sz="quarter" idx="15"/>
          </p:nvPr>
        </p:nvSpPr>
        <p:spPr>
          <a:xfrm>
            <a:off x="419100" y="1032864"/>
            <a:ext cx="2597232" cy="3785652"/>
          </a:xfrm>
        </p:spPr>
        <p:txBody>
          <a:bodyPr/>
          <a:lstStyle/>
          <a:p>
            <a:r>
              <a:rPr lang="en-US" sz="2400" dirty="0"/>
              <a:t>5. The HV battery pack is placed on a workbench that is covered with a thick rubber (insulating) mat. A wood top bench can also be used</a:t>
            </a:r>
          </a:p>
        </p:txBody>
      </p:sp>
    </p:spTree>
    <p:extLst>
      <p:ext uri="{BB962C8B-B14F-4D97-AF65-F5344CB8AC3E}">
        <p14:creationId xmlns:p14="http://schemas.microsoft.com/office/powerpoint/2010/main" val="230893387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100" y="233560"/>
            <a:ext cx="8229600" cy="646331"/>
          </a:xfrm>
        </p:spPr>
        <p:txBody>
          <a:bodyPr/>
          <a:lstStyle/>
          <a:p>
            <a:r>
              <a:rPr lang="en-US" dirty="0"/>
              <a:t>6. Visual Inspection</a:t>
            </a:r>
          </a:p>
        </p:txBody>
      </p:sp>
      <p:pic>
        <p:nvPicPr>
          <p:cNvPr id="5" name="Content Placeholder 4"/>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3028209" y="1032864"/>
            <a:ext cx="5620492" cy="4165970"/>
          </a:xfrm>
        </p:spPr>
      </p:pic>
      <p:sp>
        <p:nvSpPr>
          <p:cNvPr id="4" name="Content Placeholder 3"/>
          <p:cNvSpPr>
            <a:spLocks noGrp="1"/>
          </p:cNvSpPr>
          <p:nvPr>
            <p:ph sz="quarter" idx="15"/>
          </p:nvPr>
        </p:nvSpPr>
        <p:spPr>
          <a:xfrm>
            <a:off x="419100" y="1032864"/>
            <a:ext cx="2324100" cy="3416320"/>
          </a:xfrm>
        </p:spPr>
        <p:txBody>
          <a:bodyPr/>
          <a:lstStyle/>
          <a:p>
            <a:r>
              <a:rPr lang="en-US" sz="2400" dirty="0"/>
              <a:t>6. A visual inspection shows that many electrical connections between battery modules are corroded</a:t>
            </a:r>
          </a:p>
        </p:txBody>
      </p:sp>
    </p:spTree>
    <p:extLst>
      <p:ext uri="{BB962C8B-B14F-4D97-AF65-F5344CB8AC3E}">
        <p14:creationId xmlns:p14="http://schemas.microsoft.com/office/powerpoint/2010/main" val="98414196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100" y="233560"/>
            <a:ext cx="8229600" cy="646331"/>
          </a:xfrm>
        </p:spPr>
        <p:txBody>
          <a:bodyPr/>
          <a:lstStyle/>
          <a:p>
            <a:r>
              <a:rPr lang="en-US" dirty="0"/>
              <a:t>7. Remove Temp Sensors</a:t>
            </a:r>
          </a:p>
        </p:txBody>
      </p:sp>
      <p:pic>
        <p:nvPicPr>
          <p:cNvPr id="5" name="Content Placeholder 4"/>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2778827" y="1032864"/>
            <a:ext cx="5907974" cy="4304051"/>
          </a:xfrm>
        </p:spPr>
      </p:pic>
      <p:sp>
        <p:nvSpPr>
          <p:cNvPr id="4" name="Content Placeholder 3"/>
          <p:cNvSpPr>
            <a:spLocks noGrp="1"/>
          </p:cNvSpPr>
          <p:nvPr>
            <p:ph sz="quarter" idx="15"/>
          </p:nvPr>
        </p:nvSpPr>
        <p:spPr>
          <a:xfrm>
            <a:off x="419100" y="1032864"/>
            <a:ext cx="2359726" cy="1938992"/>
          </a:xfrm>
        </p:spPr>
        <p:txBody>
          <a:bodyPr/>
          <a:lstStyle/>
          <a:p>
            <a:r>
              <a:rPr lang="en-US" sz="2400" dirty="0"/>
              <a:t>7. HV battery pack temperature sensors are removed</a:t>
            </a:r>
          </a:p>
        </p:txBody>
      </p:sp>
    </p:spTree>
    <p:extLst>
      <p:ext uri="{BB962C8B-B14F-4D97-AF65-F5344CB8AC3E}">
        <p14:creationId xmlns:p14="http://schemas.microsoft.com/office/powerpoint/2010/main" val="162586442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100" y="233560"/>
            <a:ext cx="8229600" cy="646331"/>
          </a:xfrm>
        </p:spPr>
        <p:txBody>
          <a:bodyPr/>
          <a:lstStyle/>
          <a:p>
            <a:r>
              <a:rPr lang="en-US" dirty="0"/>
              <a:t>8. Remove Vent Tubes</a:t>
            </a:r>
          </a:p>
        </p:txBody>
      </p:sp>
      <p:pic>
        <p:nvPicPr>
          <p:cNvPr id="5" name="Content Placeholder 4"/>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3039595" y="1032864"/>
            <a:ext cx="5609106" cy="4097276"/>
          </a:xfrm>
        </p:spPr>
      </p:pic>
      <p:sp>
        <p:nvSpPr>
          <p:cNvPr id="4" name="Content Placeholder 3"/>
          <p:cNvSpPr>
            <a:spLocks noGrp="1"/>
          </p:cNvSpPr>
          <p:nvPr>
            <p:ph sz="quarter" idx="15"/>
          </p:nvPr>
        </p:nvSpPr>
        <p:spPr>
          <a:xfrm>
            <a:off x="419100" y="1032864"/>
            <a:ext cx="2359726" cy="1938992"/>
          </a:xfrm>
        </p:spPr>
        <p:txBody>
          <a:bodyPr/>
          <a:lstStyle/>
          <a:p>
            <a:r>
              <a:rPr lang="en-US" sz="2400" dirty="0"/>
              <a:t>8. HV battery vent tubes are removed from the battery pack</a:t>
            </a:r>
          </a:p>
        </p:txBody>
      </p:sp>
    </p:spTree>
    <p:extLst>
      <p:ext uri="{BB962C8B-B14F-4D97-AF65-F5344CB8AC3E}">
        <p14:creationId xmlns:p14="http://schemas.microsoft.com/office/powerpoint/2010/main" val="148169241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100" y="233560"/>
            <a:ext cx="8229600" cy="646331"/>
          </a:xfrm>
        </p:spPr>
        <p:txBody>
          <a:bodyPr/>
          <a:lstStyle/>
          <a:p>
            <a:r>
              <a:rPr lang="en-US" dirty="0"/>
              <a:t>9. Removing End Caps</a:t>
            </a:r>
          </a:p>
        </p:txBody>
      </p:sp>
      <p:pic>
        <p:nvPicPr>
          <p:cNvPr id="5" name="Content Placeholder 4"/>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3253839" y="1032864"/>
            <a:ext cx="5432961" cy="3968607"/>
          </a:xfrm>
        </p:spPr>
      </p:pic>
      <p:sp>
        <p:nvSpPr>
          <p:cNvPr id="4" name="Content Placeholder 3"/>
          <p:cNvSpPr>
            <a:spLocks noGrp="1"/>
          </p:cNvSpPr>
          <p:nvPr>
            <p:ph sz="quarter" idx="15"/>
          </p:nvPr>
        </p:nvSpPr>
        <p:spPr>
          <a:xfrm>
            <a:off x="419100" y="1032864"/>
            <a:ext cx="2478479" cy="1520331"/>
          </a:xfrm>
        </p:spPr>
        <p:txBody>
          <a:bodyPr/>
          <a:lstStyle/>
          <a:p>
            <a:r>
              <a:rPr lang="en-US" sz="2400" dirty="0"/>
              <a:t>9. The end caps are removed from the battery pack</a:t>
            </a:r>
          </a:p>
        </p:txBody>
      </p:sp>
    </p:spTree>
    <p:extLst>
      <p:ext uri="{BB962C8B-B14F-4D97-AF65-F5344CB8AC3E}">
        <p14:creationId xmlns:p14="http://schemas.microsoft.com/office/powerpoint/2010/main" val="158596078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100" y="233560"/>
            <a:ext cx="8229600" cy="646331"/>
          </a:xfrm>
        </p:spPr>
        <p:txBody>
          <a:bodyPr/>
          <a:lstStyle/>
          <a:p>
            <a:r>
              <a:rPr lang="en-US" dirty="0"/>
              <a:t>10. Fasteners</a:t>
            </a:r>
          </a:p>
        </p:txBody>
      </p:sp>
      <p:pic>
        <p:nvPicPr>
          <p:cNvPr id="5" name="Content Placeholder 4"/>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3607389" y="1032863"/>
            <a:ext cx="5079412" cy="3705391"/>
          </a:xfrm>
        </p:spPr>
      </p:pic>
      <p:sp>
        <p:nvSpPr>
          <p:cNvPr id="4" name="Content Placeholder 3"/>
          <p:cNvSpPr>
            <a:spLocks noGrp="1"/>
          </p:cNvSpPr>
          <p:nvPr>
            <p:ph sz="quarter" idx="15"/>
          </p:nvPr>
        </p:nvSpPr>
        <p:spPr>
          <a:xfrm>
            <a:off x="419100" y="1032864"/>
            <a:ext cx="3022190" cy="1938992"/>
          </a:xfrm>
        </p:spPr>
        <p:txBody>
          <a:bodyPr/>
          <a:lstStyle/>
          <a:p>
            <a:r>
              <a:rPr lang="en-US" sz="2400" dirty="0"/>
              <a:t>10. The fasteners that hold the battery modules to the base of the battery pack are removed</a:t>
            </a:r>
          </a:p>
        </p:txBody>
      </p:sp>
    </p:spTree>
    <p:extLst>
      <p:ext uri="{BB962C8B-B14F-4D97-AF65-F5344CB8AC3E}">
        <p14:creationId xmlns:p14="http://schemas.microsoft.com/office/powerpoint/2010/main" val="11304345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1C14D8F-485B-446E-AE94-28A6ADB21E29}"/>
              </a:ext>
            </a:extLst>
          </p:cNvPr>
          <p:cNvSpPr>
            <a:spLocks noGrp="1"/>
          </p:cNvSpPr>
          <p:nvPr>
            <p:ph type="title" idx="4294967295"/>
          </p:nvPr>
        </p:nvSpPr>
        <p:spPr>
          <a:xfrm>
            <a:off x="447152" y="250487"/>
            <a:ext cx="8250238" cy="590349"/>
          </a:xfrm>
        </p:spPr>
        <p:txBody>
          <a:bodyPr wrap="square" lIns="0" tIns="18000" rIns="0" bIns="18000" anchor="ctr" anchorCtr="0">
            <a:spAutoFit/>
          </a:bodyPr>
          <a:lstStyle/>
          <a:p>
            <a:r>
              <a:rPr lang="en-US" sz="3600" dirty="0">
                <a:latin typeface="+mj-lt"/>
              </a:rPr>
              <a:t>Figure 10.2</a:t>
            </a:r>
          </a:p>
        </p:txBody>
      </p:sp>
      <p:pic>
        <p:nvPicPr>
          <p:cNvPr id="19" name="Picture Placeholder 18" descr="An N I M H cell. The negative electrode is a metal hydride and the positive electrode is nickel hydroxide. They are dipped in K O H solution. Load is present in between the negative and the positive electrodes.">
            <a:extLst>
              <a:ext uri="{FF2B5EF4-FFF2-40B4-BE49-F238E27FC236}">
                <a16:creationId xmlns:a16="http://schemas.microsoft.com/office/drawing/2014/main" id="{6C977CE9-89B0-44B9-9D04-B041401BB190}"/>
              </a:ext>
            </a:extLst>
          </p:cNvPr>
          <p:cNvPicPr>
            <a:picLocks noGrp="1" noChangeAspect="1"/>
          </p:cNvPicPr>
          <p:nvPr>
            <p:ph type="pic" sz="quarter" idx="4294967295"/>
          </p:nvPr>
        </p:nvPicPr>
        <p:blipFill>
          <a:blip r:embed="rId3"/>
          <a:stretch>
            <a:fillRect/>
          </a:stretch>
        </p:blipFill>
        <p:spPr>
          <a:xfrm>
            <a:off x="2898439" y="1387907"/>
            <a:ext cx="3368386" cy="3394364"/>
          </a:xfrm>
          <a:prstGeom prst="rect">
            <a:avLst/>
          </a:prstGeom>
        </p:spPr>
      </p:pic>
      <p:sp>
        <p:nvSpPr>
          <p:cNvPr id="6" name="Content Placeholder 5">
            <a:extLst>
              <a:ext uri="{FF2B5EF4-FFF2-40B4-BE49-F238E27FC236}">
                <a16:creationId xmlns:a16="http://schemas.microsoft.com/office/drawing/2014/main" id="{D36F89A6-D654-4324-A422-3BAE3485458A}"/>
              </a:ext>
            </a:extLst>
          </p:cNvPr>
          <p:cNvSpPr>
            <a:spLocks noGrp="1"/>
          </p:cNvSpPr>
          <p:nvPr>
            <p:ph sz="quarter" idx="4294967295"/>
          </p:nvPr>
        </p:nvSpPr>
        <p:spPr>
          <a:xfrm>
            <a:off x="456720" y="5054304"/>
            <a:ext cx="8250717" cy="1144347"/>
          </a:xfrm>
        </p:spPr>
        <p:txBody>
          <a:bodyPr wrap="square" lIns="0" tIns="18000" rIns="0" bIns="18000" anchor="ctr" anchorCtr="0">
            <a:spAutoFit/>
          </a:bodyPr>
          <a:lstStyle/>
          <a:p>
            <a:pPr marL="0" indent="0">
              <a:buNone/>
            </a:pPr>
            <a:r>
              <a:rPr lang="en-US" sz="2400" dirty="0"/>
              <a:t>An </a:t>
            </a:r>
            <a:r>
              <a:rPr lang="en-US" sz="2400" spc="-300" dirty="0"/>
              <a:t>N i M </a:t>
            </a:r>
            <a:r>
              <a:rPr lang="en-US" sz="2400" dirty="0"/>
              <a:t>H cell. The unique element in a nickel metal hydride cell is the negative electrode which is a hydrogen-absorbing alloy.</a:t>
            </a:r>
          </a:p>
        </p:txBody>
      </p:sp>
    </p:spTree>
    <p:extLst>
      <p:ext uri="{BB962C8B-B14F-4D97-AF65-F5344CB8AC3E}">
        <p14:creationId xmlns:p14="http://schemas.microsoft.com/office/powerpoint/2010/main" val="79841578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100" y="233560"/>
            <a:ext cx="8229600" cy="646331"/>
          </a:xfrm>
        </p:spPr>
        <p:txBody>
          <a:bodyPr/>
          <a:lstStyle/>
          <a:p>
            <a:r>
              <a:rPr lang="en-US" dirty="0"/>
              <a:t>11. Removing Module</a:t>
            </a:r>
          </a:p>
        </p:txBody>
      </p:sp>
      <p:pic>
        <p:nvPicPr>
          <p:cNvPr id="5" name="Content Placeholder 4"/>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3123701" y="1032863"/>
            <a:ext cx="5563099" cy="4085401"/>
          </a:xfrm>
        </p:spPr>
      </p:pic>
      <p:sp>
        <p:nvSpPr>
          <p:cNvPr id="4" name="Content Placeholder 3"/>
          <p:cNvSpPr>
            <a:spLocks noGrp="1"/>
          </p:cNvSpPr>
          <p:nvPr>
            <p:ph sz="quarter" idx="15"/>
          </p:nvPr>
        </p:nvSpPr>
        <p:spPr>
          <a:xfrm>
            <a:off x="419100" y="1032864"/>
            <a:ext cx="2407227" cy="1852840"/>
          </a:xfrm>
        </p:spPr>
        <p:txBody>
          <a:bodyPr/>
          <a:lstStyle/>
          <a:p>
            <a:r>
              <a:rPr lang="en-US" sz="2400" dirty="0"/>
              <a:t>11. The end module is being removed from the battery pack</a:t>
            </a:r>
          </a:p>
        </p:txBody>
      </p:sp>
    </p:spTree>
    <p:extLst>
      <p:ext uri="{BB962C8B-B14F-4D97-AF65-F5344CB8AC3E}">
        <p14:creationId xmlns:p14="http://schemas.microsoft.com/office/powerpoint/2010/main" val="353268819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100" y="233560"/>
            <a:ext cx="8229600" cy="646331"/>
          </a:xfrm>
        </p:spPr>
        <p:txBody>
          <a:bodyPr/>
          <a:lstStyle/>
          <a:p>
            <a:r>
              <a:rPr lang="en-US" dirty="0"/>
              <a:t>12. Measuring Voltage</a:t>
            </a:r>
          </a:p>
        </p:txBody>
      </p:sp>
      <p:pic>
        <p:nvPicPr>
          <p:cNvPr id="5" name="Content Placeholder 4"/>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3641304" y="1032863"/>
            <a:ext cx="5054898" cy="3657889"/>
          </a:xfrm>
        </p:spPr>
      </p:pic>
      <p:sp>
        <p:nvSpPr>
          <p:cNvPr id="4" name="Content Placeholder 3"/>
          <p:cNvSpPr>
            <a:spLocks noGrp="1"/>
          </p:cNvSpPr>
          <p:nvPr>
            <p:ph sz="quarter" idx="15"/>
          </p:nvPr>
        </p:nvSpPr>
        <p:spPr>
          <a:xfrm>
            <a:off x="419100" y="1032864"/>
            <a:ext cx="3022190" cy="4524315"/>
          </a:xfrm>
        </p:spPr>
        <p:txBody>
          <a:bodyPr/>
          <a:lstStyle/>
          <a:p>
            <a:r>
              <a:rPr lang="en-US" sz="2400" dirty="0"/>
              <a:t>12. The individual modules are measured using a voltmeter and most modules are found to be about 3.6 volts, which is far below the minimum of 5.4 volts that most experts think can be restored by charging</a:t>
            </a:r>
          </a:p>
        </p:txBody>
      </p:sp>
    </p:spTree>
    <p:extLst>
      <p:ext uri="{BB962C8B-B14F-4D97-AF65-F5344CB8AC3E}">
        <p14:creationId xmlns:p14="http://schemas.microsoft.com/office/powerpoint/2010/main" val="19258431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1200329"/>
          </a:xfrm>
        </p:spPr>
        <p:txBody>
          <a:bodyPr wrap="square" tIns="45720" bIns="45720">
            <a:spAutoFit/>
          </a:bodyPr>
          <a:lstStyle/>
          <a:p>
            <a:r>
              <a:rPr lang="en-US" dirty="0"/>
              <a:t>Hybrid and Fuel Cell Vehicles Videos and Animations</a:t>
            </a:r>
          </a:p>
        </p:txBody>
      </p:sp>
      <p:sp>
        <p:nvSpPr>
          <p:cNvPr id="6" name="TextBox 5">
            <a:extLst>
              <a:ext uri="{FF2B5EF4-FFF2-40B4-BE49-F238E27FC236}">
                <a16:creationId xmlns:a16="http://schemas.microsoft.com/office/drawing/2014/main" id="{9C486ECC-3EA0-04EF-AF4D-C7FD2594E0ED}"/>
              </a:ext>
            </a:extLst>
          </p:cNvPr>
          <p:cNvSpPr txBox="1"/>
          <p:nvPr/>
        </p:nvSpPr>
        <p:spPr>
          <a:xfrm>
            <a:off x="381000" y="2701318"/>
            <a:ext cx="8305800" cy="430887"/>
          </a:xfrm>
          <a:prstGeom prst="rect">
            <a:avLst/>
          </a:prstGeom>
          <a:noFill/>
        </p:spPr>
        <p:txBody>
          <a:bodyPr wrap="square" rtlCol="0">
            <a:spAutoFit/>
          </a:bodyPr>
          <a:lstStyle/>
          <a:p>
            <a:r>
              <a:rPr lang="en-US" sz="2200" dirty="0"/>
              <a:t>Videos Link: </a:t>
            </a:r>
            <a:r>
              <a:rPr lang="en-US" sz="2200" dirty="0">
                <a:hlinkClick r:id="rId3"/>
              </a:rPr>
              <a:t>(L3) Light Duty Hybrid Electric Videos</a:t>
            </a:r>
            <a:endParaRPr lang="en-US" sz="2200" dirty="0"/>
          </a:p>
        </p:txBody>
      </p:sp>
      <p:sp>
        <p:nvSpPr>
          <p:cNvPr id="8" name="TextBox 7">
            <a:extLst>
              <a:ext uri="{FF2B5EF4-FFF2-40B4-BE49-F238E27FC236}">
                <a16:creationId xmlns:a16="http://schemas.microsoft.com/office/drawing/2014/main" id="{6BDC2A37-0D25-7D8F-8C18-A85E5BB00584}"/>
              </a:ext>
            </a:extLst>
          </p:cNvPr>
          <p:cNvSpPr txBox="1"/>
          <p:nvPr/>
        </p:nvSpPr>
        <p:spPr>
          <a:xfrm>
            <a:off x="381000" y="3269509"/>
            <a:ext cx="8305800" cy="430887"/>
          </a:xfrm>
          <a:prstGeom prst="rect">
            <a:avLst/>
          </a:prstGeom>
          <a:noFill/>
        </p:spPr>
        <p:txBody>
          <a:bodyPr wrap="square" rtlCol="0">
            <a:spAutoFit/>
          </a:bodyPr>
          <a:lstStyle/>
          <a:p>
            <a:r>
              <a:rPr lang="en-US" sz="2200" dirty="0"/>
              <a:t>Animations Link: </a:t>
            </a:r>
            <a:r>
              <a:rPr lang="en-US" sz="2200" dirty="0">
                <a:hlinkClick r:id="rId4"/>
              </a:rPr>
              <a:t>(L3) Light Duty Hybrid Electric Animations</a:t>
            </a:r>
            <a:endParaRPr lang="en-US" sz="2200" dirty="0"/>
          </a:p>
        </p:txBody>
      </p:sp>
    </p:spTree>
    <p:extLst>
      <p:ext uri="{BB962C8B-B14F-4D97-AF65-F5344CB8AC3E}">
        <p14:creationId xmlns:p14="http://schemas.microsoft.com/office/powerpoint/2010/main" val="384164265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3741" y="133350"/>
            <a:ext cx="8229600" cy="567581"/>
          </a:xfrm>
        </p:spPr>
        <p:txBody>
          <a:bodyPr lIns="0" tIns="0" rIns="0" bIns="0">
            <a:noAutofit/>
          </a:bodyPr>
          <a:lstStyle/>
          <a:p>
            <a:pPr>
              <a:spcBef>
                <a:spcPct val="0"/>
              </a:spcBef>
            </a:pPr>
            <a:r>
              <a:rPr lang="en-US" sz="3600" dirty="0">
                <a:cs typeface="Times New Roman" panose="02020603050405020304" pitchFamily="18" charset="0"/>
              </a:rPr>
              <a:t>Copyright</a:t>
            </a:r>
            <a:endParaRPr lang="en-US" sz="3600" dirty="0">
              <a:latin typeface="+mj-lt"/>
              <a:ea typeface="+mj-ea"/>
              <a:cs typeface="Times New Roman" panose="02020603050405020304" pitchFamily="18" charset="0"/>
            </a:endParaRPr>
          </a:p>
        </p:txBody>
      </p:sp>
      <p:sp>
        <p:nvSpPr>
          <p:cNvPr id="5" name="Text Placeholder 1">
            <a:extLst>
              <a:ext uri="{FF2B5EF4-FFF2-40B4-BE49-F238E27FC236}">
                <a16:creationId xmlns:a16="http://schemas.microsoft.com/office/drawing/2014/main" id="{AD5FAE7B-F718-4307-B112-AD6256157E8F}"/>
              </a:ext>
            </a:extLst>
          </p:cNvPr>
          <p:cNvSpPr txBox="1">
            <a:spLocks/>
          </p:cNvSpPr>
          <p:nvPr/>
        </p:nvSpPr>
        <p:spPr>
          <a:xfrm>
            <a:off x="1730090" y="1961468"/>
            <a:ext cx="6858001" cy="2636392"/>
          </a:xfrm>
          <a:prstGeom prst="rect">
            <a:avLst/>
          </a:prstGeom>
        </p:spPr>
        <p:style>
          <a:lnRef idx="2">
            <a:schemeClr val="dk1"/>
          </a:lnRef>
          <a:fillRef idx="1">
            <a:schemeClr val="lt1"/>
          </a:fillRef>
          <a:effectRef idx="0">
            <a:schemeClr val="dk1"/>
          </a:effectRef>
          <a:fontRef idx="minor">
            <a:schemeClr val="dk1"/>
          </a:fontRef>
        </p:style>
        <p:txBody>
          <a:bodyPr vert="horz" lIns="182880" tIns="182880" rIns="182880" bIns="182880" rtlCol="0" anchor="ctr">
            <a:noAutofit/>
          </a:bodyPr>
          <a:lstStyle>
            <a:lvl1pPr marL="256032" indent="-256032" algn="l" defTabSz="914400" rtl="0" eaLnBrk="1" latinLnBrk="0" hangingPunct="1">
              <a:spcBef>
                <a:spcPts val="1500"/>
              </a:spcBef>
              <a:buClr>
                <a:srgbClr val="007FA3"/>
              </a:buClr>
              <a:buFont typeface="Arial" panose="020B0604020202020204" pitchFamily="34" charset="0"/>
              <a:buChar char="•"/>
              <a:defRPr sz="1600" kern="1200">
                <a:solidFill>
                  <a:schemeClr val="dk1"/>
                </a:solidFill>
                <a:latin typeface="+mn-lt"/>
                <a:ea typeface="+mn-ea"/>
                <a:cs typeface="+mn-cs"/>
              </a:defRPr>
            </a:lvl1pPr>
            <a:lvl2pPr marL="742950" indent="-285750" algn="l" defTabSz="914400" rtl="0" eaLnBrk="1" latinLnBrk="0" hangingPunct="1">
              <a:spcBef>
                <a:spcPts val="600"/>
              </a:spcBef>
              <a:buClr>
                <a:srgbClr val="007FA3"/>
              </a:buClr>
              <a:buFont typeface="Arial" panose="020B0604020202020204" pitchFamily="34" charset="0"/>
              <a:buChar char="–"/>
              <a:defRPr sz="1600" kern="1200">
                <a:solidFill>
                  <a:schemeClr val="dk1"/>
                </a:solidFill>
                <a:latin typeface="+mn-lt"/>
                <a:ea typeface="+mn-ea"/>
                <a:cs typeface="+mn-cs"/>
              </a:defRPr>
            </a:lvl2pPr>
            <a:lvl3pPr marL="1143000" indent="-228600" algn="l" defTabSz="914400" rtl="0" eaLnBrk="1" latinLnBrk="0" hangingPunct="1">
              <a:spcBef>
                <a:spcPts val="600"/>
              </a:spcBef>
              <a:buClr>
                <a:srgbClr val="007FA3"/>
              </a:buClr>
              <a:buFont typeface="Wingdings" panose="05000000000000000000" pitchFamily="2" charset="2"/>
              <a:buChar char="§"/>
              <a:defRPr sz="1600" kern="1200">
                <a:solidFill>
                  <a:schemeClr val="dk1"/>
                </a:solidFill>
                <a:latin typeface="+mn-lt"/>
                <a:ea typeface="+mn-ea"/>
                <a:cs typeface="+mn-cs"/>
              </a:defRPr>
            </a:lvl3pPr>
            <a:lvl4pPr marL="1600200" indent="-228600" algn="l" defTabSz="914400" rtl="0" eaLnBrk="1" latinLnBrk="0" hangingPunct="1">
              <a:spcBef>
                <a:spcPts val="600"/>
              </a:spcBef>
              <a:buClr>
                <a:srgbClr val="007FA3"/>
              </a:buClr>
              <a:buFont typeface="Arial" panose="020B0604020202020204" pitchFamily="34" charset="0"/>
              <a:buChar char="–"/>
              <a:defRPr sz="1600" kern="1200">
                <a:solidFill>
                  <a:schemeClr val="dk1"/>
                </a:solidFill>
                <a:latin typeface="+mn-lt"/>
                <a:ea typeface="+mn-ea"/>
                <a:cs typeface="+mn-cs"/>
              </a:defRPr>
            </a:lvl4pPr>
            <a:lvl5pPr marL="2057400" indent="-228600" algn="l" defTabSz="914400" rtl="0" eaLnBrk="1" latinLnBrk="0" hangingPunct="1">
              <a:spcBef>
                <a:spcPts val="600"/>
              </a:spcBef>
              <a:buClr>
                <a:srgbClr val="007FA3"/>
              </a:buClr>
              <a:buFont typeface="Arial" panose="020B0604020202020204" pitchFamily="34" charset="0"/>
              <a:buChar char="•"/>
              <a:defRPr sz="1600" kern="1200">
                <a:solidFill>
                  <a:schemeClr val="dk1"/>
                </a:solidFill>
                <a:latin typeface="+mn-lt"/>
                <a:ea typeface="+mn-ea"/>
                <a:cs typeface="+mn-cs"/>
              </a:defRPr>
            </a:lvl5pPr>
            <a:lvl6pPr marL="25146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6pPr>
            <a:lvl7pPr marL="29718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7pPr>
            <a:lvl8pPr marL="34290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8pPr>
            <a:lvl9pPr marL="38862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9pPr>
          </a:lstStyle>
          <a:p>
            <a:pPr marL="101600" indent="0">
              <a:buFont typeface="Arial" panose="020B0604020202020204" pitchFamily="34" charset="0"/>
              <a:buNone/>
            </a:pPr>
            <a:r>
              <a:rPr lang="en-US" b="1" dirty="0"/>
              <a:t>This work is protected by United States copyright laws and is provided solely for the use of instructors in teaching their courses and assessing student learning. Dissemination or sale of any part of this work (including on the World Wide Web) will destroy the integrity of the work and is not permitted. The work and materials from it should never be made available to students except by instructors using the accompanying text in their classes. All recipients of this work are expected to abide by these restrictions and to honor the intended pedagogical purposes and the needs of other instructors who rely on these materials.</a:t>
            </a:r>
          </a:p>
        </p:txBody>
      </p:sp>
    </p:spTree>
    <p:extLst>
      <p:ext uri="{BB962C8B-B14F-4D97-AF65-F5344CB8AC3E}">
        <p14:creationId xmlns:p14="http://schemas.microsoft.com/office/powerpoint/2010/main" val="3280734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Nickel-Metal Hydride (NIMH) Battery</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Nickle-Metal_Hydride_Battery">
            <a:hlinkClick r:id="" action="ppaction://media"/>
            <a:extLst>
              <a:ext uri="{FF2B5EF4-FFF2-40B4-BE49-F238E27FC236}">
                <a16:creationId xmlns:a16="http://schemas.microsoft.com/office/drawing/2014/main" id="{D61D91D7-CC16-3A90-F39C-7A408F73800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2400" y="1208607"/>
            <a:ext cx="8953500" cy="5036344"/>
          </a:xfrm>
          <a:prstGeom prst="rect">
            <a:avLst/>
          </a:prstGeom>
        </p:spPr>
      </p:pic>
    </p:spTree>
    <p:extLst>
      <p:ext uri="{BB962C8B-B14F-4D97-AF65-F5344CB8AC3E}">
        <p14:creationId xmlns:p14="http://schemas.microsoft.com/office/powerpoint/2010/main" val="3785940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73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theme1.xml><?xml version="1.0" encoding="utf-8"?>
<a:theme xmlns:a="http://schemas.openxmlformats.org/drawingml/2006/main" name="USHE">
  <a:themeElements>
    <a:clrScheme name="Custom 7">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0</TotalTime>
  <Words>4923</Words>
  <Application>Microsoft Office PowerPoint</Application>
  <PresentationFormat>On-screen Show (4:3)</PresentationFormat>
  <Paragraphs>387</Paragraphs>
  <Slides>83</Slides>
  <Notes>65</Notes>
  <HiddenSlides>0</HiddenSlides>
  <MMClips>5</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83</vt:i4>
      </vt:variant>
    </vt:vector>
  </HeadingPairs>
  <TitlesOfParts>
    <vt:vector size="91" baseType="lpstr">
      <vt:lpstr>Times New Roman</vt:lpstr>
      <vt:lpstr>Arial</vt:lpstr>
      <vt:lpstr>Trebuchet MS</vt:lpstr>
      <vt:lpstr>Tahoma</vt:lpstr>
      <vt:lpstr>Verdana</vt:lpstr>
      <vt:lpstr>Noto Sans Symbols</vt:lpstr>
      <vt:lpstr>Lucida Sans Unicode</vt:lpstr>
      <vt:lpstr>USHE</vt:lpstr>
      <vt:lpstr>Automotive Technology: Principles, Diagnosis, and Service</vt:lpstr>
      <vt:lpstr>Learning Objectives (1 of 2)</vt:lpstr>
      <vt:lpstr>Learning Objectives (2 of 2)</vt:lpstr>
      <vt:lpstr>Hybrid and Electric Vehicle High-Voltage Batteries (1 of 2)</vt:lpstr>
      <vt:lpstr>Hybrid and Electric Vehicle High-Voltage Batteries (2 of 2)</vt:lpstr>
      <vt:lpstr>Nickel-Metal Hydride Batteries (1 of 4)</vt:lpstr>
      <vt:lpstr>Nickel-Metal Hydride Batteries (2 of 4)</vt:lpstr>
      <vt:lpstr>Figure 10.2</vt:lpstr>
      <vt:lpstr>Animation: Nickel-Metal Hydride (NIMH) Battery (Animation will automatically start)</vt:lpstr>
      <vt:lpstr>Frequently Asked Question: Why Do Higher Voltage Motors Draw Less Current?    </vt:lpstr>
      <vt:lpstr>Figure 10.3</vt:lpstr>
      <vt:lpstr>Nickel-Metal Hydride Batteries (3 of 4)</vt:lpstr>
      <vt:lpstr>Frequently Asked Question: How Is an Alkaline Battery Different from a Lead–Acid Battery?   </vt:lpstr>
      <vt:lpstr>Figure 89.4 Cylindrical-Type NiMH </vt:lpstr>
      <vt:lpstr>Figure 89.5</vt:lpstr>
      <vt:lpstr>Nickel-Metal Hydride Batteries (4 of 4)</vt:lpstr>
      <vt:lpstr>Figure 89.6 Temp Sensor</vt:lpstr>
      <vt:lpstr>Figure 89.7 NiMH module </vt:lpstr>
      <vt:lpstr>Figure 89.8 HV Battery Pack</vt:lpstr>
      <vt:lpstr>Lithium-Ion High-Voltage Batteries (1 of 2)</vt:lpstr>
      <vt:lpstr>Lithium-Ion High-Voltage Batteries (2 of 2)</vt:lpstr>
      <vt:lpstr>Designs of Lithium-Ion Cells (1 of 2)</vt:lpstr>
      <vt:lpstr>Figure 89.9 Cylindrical Lithium-ion </vt:lpstr>
      <vt:lpstr>Figure 89.10 Tesla Model S</vt:lpstr>
      <vt:lpstr>Animation: Tesla Batteries (Animation will automatically start)</vt:lpstr>
      <vt:lpstr>Frequently Asked Question: How Much Lithium Is There in a Typical Li-Ion High-Voltage EV Battery?   </vt:lpstr>
      <vt:lpstr>Designs of Lithium-Ion Cells (2 of 2)</vt:lpstr>
      <vt:lpstr>Figure 89.11 Prismatic Type </vt:lpstr>
      <vt:lpstr>Figure 89.12 Pouch Battery Design</vt:lpstr>
      <vt:lpstr>Types of Lithium-Ion Batteries</vt:lpstr>
      <vt:lpstr>Chart 89.1 Common Li-ion Batteries</vt:lpstr>
      <vt:lpstr>Frequently Asked Question: What Is “Battery Density ”?    </vt:lpstr>
      <vt:lpstr>What Is “Battery Density”?</vt:lpstr>
      <vt:lpstr>Chart 89.2 Density</vt:lpstr>
      <vt:lpstr>Frequently Asked Question: What Is a “Solid State” Battery?     </vt:lpstr>
      <vt:lpstr>H E V/E V Electronics Cooling (1 of 2)</vt:lpstr>
      <vt:lpstr>H E V/E V Electronics Cooling (2 of 2)</vt:lpstr>
      <vt:lpstr>Figure 89.13 Controller Cooling</vt:lpstr>
      <vt:lpstr>Figure 10.14 Air Cooling</vt:lpstr>
      <vt:lpstr>Frequently Asked Question: Why Isn’t ICE Cooling System Used to Cool HEV Motors &amp; Controls?       </vt:lpstr>
      <vt:lpstr>Figure 89.15 Motor Cooler</vt:lpstr>
      <vt:lpstr>High-Voltage Battery Cooling and Heating (1 of 2)</vt:lpstr>
      <vt:lpstr>High-Voltage Battery Cooling and Heating (2 of 2)</vt:lpstr>
      <vt:lpstr>Figure 89.16 Temp Control System</vt:lpstr>
      <vt:lpstr>Figure 89.17 Battery Zone Filter  </vt:lpstr>
      <vt:lpstr>Frequently Asked Question: What Is a “Guess-O-Meter”?     </vt:lpstr>
      <vt:lpstr>Figure 89.18 “Guess-O-Meter.” </vt:lpstr>
      <vt:lpstr>Battery Capacity V S Vehicle Range   (1 of 2)</vt:lpstr>
      <vt:lpstr>Battery Capacity V S Vehicle Range   (2 of 2)</vt:lpstr>
      <vt:lpstr>Animation: Chevrolet Volt Range (Animation will automatically start)</vt:lpstr>
      <vt:lpstr>High-Voltage Battery Control Components (1 of 3)</vt:lpstr>
      <vt:lpstr>High-Voltage Battery Control Components (2 of 3)</vt:lpstr>
      <vt:lpstr>Figure 89.19 Hall-Effect Sensors</vt:lpstr>
      <vt:lpstr>Figure 89.20 Temperature Sensors  </vt:lpstr>
      <vt:lpstr>High-Voltage Battery Control Components (3 of 3)</vt:lpstr>
      <vt:lpstr>Animation: Toyota Battery Control (Animation will automatically start)</vt:lpstr>
      <vt:lpstr>Figure 89.21 Volt Battery Disconnect</vt:lpstr>
      <vt:lpstr>Electrical Distribution System (E D S) (1 of 2)</vt:lpstr>
      <vt:lpstr>Figure 10.22</vt:lpstr>
      <vt:lpstr>Electrical Distribution System (E D S) (2 of 2)</vt:lpstr>
      <vt:lpstr>High Voltage Battery Monitor</vt:lpstr>
      <vt:lpstr>Figure 89.23 HV Battery SOC</vt:lpstr>
      <vt:lpstr>Animation: HV Battery State of Charge, SOC (Animation will automatically start)</vt:lpstr>
      <vt:lpstr>Figure 89.24 Scan Tool SOC</vt:lpstr>
      <vt:lpstr>Figure 89.25 Battery Blocks Data </vt:lpstr>
      <vt:lpstr>Figure 89.26 Scan Tool Cell Data</vt:lpstr>
      <vt:lpstr>Lithium-Ion Battery Repair</vt:lpstr>
      <vt:lpstr>Figure 89.27 Safety Procedures</vt:lpstr>
      <vt:lpstr>H V Battery Pack Service</vt:lpstr>
      <vt:lpstr>1. Depower HV Battery </vt:lpstr>
      <vt:lpstr>2. HV Battery Cover Removed</vt:lpstr>
      <vt:lpstr>3. Removing HV Wires</vt:lpstr>
      <vt:lpstr>4. Removing Battery Pack</vt:lpstr>
      <vt:lpstr>5. HV Pack On Workbench</vt:lpstr>
      <vt:lpstr>6. Visual Inspection</vt:lpstr>
      <vt:lpstr>7. Remove Temp Sensors</vt:lpstr>
      <vt:lpstr>8. Remove Vent Tubes</vt:lpstr>
      <vt:lpstr>9. Removing End Caps</vt:lpstr>
      <vt:lpstr>10. Fasteners</vt:lpstr>
      <vt:lpstr>11. Removing Module</vt:lpstr>
      <vt:lpstr>12. Measuring Voltage</vt:lpstr>
      <vt:lpstr>Hybrid and Fuel Cell Vehicles Videos and Animations</vt:lpstr>
      <vt:lpstr>Copyright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13 Continuously</dc:title>
  <dc:subject/>
  <dc:creator/>
  <cp:keywords>Instructor Notes in Notes Section</cp:keywords>
  <dc:description>This presentation includes text explanation notes, you can use to teach the course.  When in SLIDE SHOW mode, you RIGHT CLICK and select SHOW PRESENTER VIEW, to use the notes.</dc:description>
  <cp:lastModifiedBy/>
  <cp:revision>1</cp:revision>
  <dcterms:modified xsi:type="dcterms:W3CDTF">2023-06-21T17:40:43Z</dcterms:modified>
</cp:coreProperties>
</file>