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63" r:id="rId1"/>
  </p:sldMasterIdLst>
  <p:notesMasterIdLst>
    <p:notesMasterId r:id="rId37"/>
  </p:notesMasterIdLst>
  <p:handoutMasterIdLst>
    <p:handoutMasterId r:id="rId38"/>
  </p:handoutMasterIdLst>
  <p:sldIdLst>
    <p:sldId id="347" r:id="rId2"/>
    <p:sldId id="332" r:id="rId3"/>
    <p:sldId id="351" r:id="rId4"/>
    <p:sldId id="353" r:id="rId5"/>
    <p:sldId id="352" r:id="rId6"/>
    <p:sldId id="354" r:id="rId7"/>
    <p:sldId id="355" r:id="rId8"/>
    <p:sldId id="356" r:id="rId9"/>
    <p:sldId id="357" r:id="rId10"/>
    <p:sldId id="358" r:id="rId11"/>
    <p:sldId id="359" r:id="rId12"/>
    <p:sldId id="373" r:id="rId13"/>
    <p:sldId id="376" r:id="rId14"/>
    <p:sldId id="360" r:id="rId15"/>
    <p:sldId id="361" r:id="rId16"/>
    <p:sldId id="362" r:id="rId17"/>
    <p:sldId id="363" r:id="rId18"/>
    <p:sldId id="364" r:id="rId19"/>
    <p:sldId id="365" r:id="rId20"/>
    <p:sldId id="377" r:id="rId21"/>
    <p:sldId id="348" r:id="rId22"/>
    <p:sldId id="366" r:id="rId23"/>
    <p:sldId id="378" r:id="rId24"/>
    <p:sldId id="367" r:id="rId25"/>
    <p:sldId id="379" r:id="rId26"/>
    <p:sldId id="368" r:id="rId27"/>
    <p:sldId id="369" r:id="rId28"/>
    <p:sldId id="380" r:id="rId29"/>
    <p:sldId id="370" r:id="rId30"/>
    <p:sldId id="371" r:id="rId31"/>
    <p:sldId id="372" r:id="rId32"/>
    <p:sldId id="381" r:id="rId33"/>
    <p:sldId id="382" r:id="rId34"/>
    <p:sldId id="1392" r:id="rId35"/>
    <p:sldId id="350" r:id="rId36"/>
  </p:sldIdLst>
  <p:sldSz cx="9144000" cy="6858000" type="screen4x3"/>
  <p:notesSz cx="6858000" cy="9144000"/>
  <p:embeddedFontLst>
    <p:embeddedFont>
      <p:font typeface="Arial Black" panose="020B0A04020102020204" pitchFamily="34" charset="0"/>
      <p:bold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Vendor Notes" id="{2963E63E-9EB6-4F1A-BA1C-B7A613DB634D}">
          <p14:sldIdLst/>
        </p14:section>
        <p14:section name="Template Slides" id="{EDDEA3F5-E0DB-4D0A-A681-008F4231C1F3}">
          <p14:sldIdLst>
            <p14:sldId id="347"/>
            <p14:sldId id="332"/>
            <p14:sldId id="351"/>
            <p14:sldId id="353"/>
            <p14:sldId id="352"/>
            <p14:sldId id="354"/>
            <p14:sldId id="355"/>
            <p14:sldId id="356"/>
            <p14:sldId id="357"/>
            <p14:sldId id="358"/>
            <p14:sldId id="359"/>
            <p14:sldId id="373"/>
            <p14:sldId id="376"/>
            <p14:sldId id="360"/>
            <p14:sldId id="361"/>
            <p14:sldId id="362"/>
            <p14:sldId id="363"/>
            <p14:sldId id="364"/>
            <p14:sldId id="365"/>
            <p14:sldId id="377"/>
            <p14:sldId id="348"/>
            <p14:sldId id="366"/>
            <p14:sldId id="378"/>
            <p14:sldId id="367"/>
            <p14:sldId id="379"/>
            <p14:sldId id="368"/>
            <p14:sldId id="369"/>
            <p14:sldId id="380"/>
            <p14:sldId id="370"/>
            <p14:sldId id="371"/>
            <p14:sldId id="372"/>
            <p14:sldId id="381"/>
            <p14:sldId id="382"/>
            <p14:sldId id="1392"/>
            <p14:sldId id="350"/>
          </p14:sldIdLst>
        </p14:section>
      </p14:sectionLst>
    </p:ext>
    <p:ext uri="{EFAFB233-063F-42B5-8137-9DF3F51BA10A}">
      <p15:sldGuideLst xmlns:p15="http://schemas.microsoft.com/office/powerpoint/2012/main">
        <p15:guide id="1" orient="horz" pos="3936" userDrawn="1">
          <p15:clr>
            <a:srgbClr val="A4A3A4"/>
          </p15:clr>
        </p15:guide>
        <p15:guide id="2" pos="264" userDrawn="1">
          <p15:clr>
            <a:srgbClr val="A4A3A4"/>
          </p15:clr>
        </p15:guide>
        <p15:guide id="3" orient="horz" pos="192" userDrawn="1">
          <p15:clr>
            <a:srgbClr val="A4A3A4"/>
          </p15:clr>
        </p15:guide>
        <p15:guide id="4" orient="horz" pos="624" userDrawn="1">
          <p15:clr>
            <a:srgbClr val="A4A3A4"/>
          </p15:clr>
        </p15:guide>
        <p15:guide id="5" pos="55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1"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18" autoAdjust="0"/>
    <p:restoredTop sz="92632" autoAdjust="0"/>
  </p:normalViewPr>
  <p:slideViewPr>
    <p:cSldViewPr snapToGrid="0" snapToObjects="1">
      <p:cViewPr varScale="1">
        <p:scale>
          <a:sx n="106" d="100"/>
          <a:sy n="106" d="100"/>
        </p:scale>
        <p:origin x="1362" y="102"/>
      </p:cViewPr>
      <p:guideLst>
        <p:guide orient="horz" pos="3936"/>
        <p:guide pos="264"/>
        <p:guide orient="horz" pos="192"/>
        <p:guide orient="horz" pos="624"/>
        <p:guide pos="5520"/>
      </p:guideLst>
    </p:cSldViewPr>
  </p:slideViewPr>
  <p:outlineViewPr>
    <p:cViewPr>
      <p:scale>
        <a:sx n="33" d="100"/>
        <a:sy n="33" d="100"/>
      </p:scale>
      <p:origin x="0" y="-10656"/>
    </p:cViewPr>
  </p:outlineViewPr>
  <p:notesTextViewPr>
    <p:cViewPr>
      <p:scale>
        <a:sx n="3" d="2"/>
        <a:sy n="3" d="2"/>
      </p:scale>
      <p:origin x="0" y="0"/>
    </p:cViewPr>
  </p:notesTextViewPr>
  <p:sorterViewPr>
    <p:cViewPr varScale="1">
      <p:scale>
        <a:sx n="100" d="100"/>
        <a:sy n="100" d="100"/>
      </p:scale>
      <p:origin x="0" y="-396"/>
    </p:cViewPr>
  </p:sorter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6/21/2023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8679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10</a:t>
            </a:fld>
            <a:endParaRPr lang="en-US" dirty="0"/>
          </a:p>
        </p:txBody>
      </p:sp>
    </p:spTree>
    <p:extLst>
      <p:ext uri="{BB962C8B-B14F-4D97-AF65-F5344CB8AC3E}">
        <p14:creationId xmlns:p14="http://schemas.microsoft.com/office/powerpoint/2010/main" val="1442821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11</a:t>
            </a:fld>
            <a:endParaRPr lang="en-US" dirty="0"/>
          </a:p>
        </p:txBody>
      </p:sp>
    </p:spTree>
    <p:extLst>
      <p:ext uri="{BB962C8B-B14F-4D97-AF65-F5344CB8AC3E}">
        <p14:creationId xmlns:p14="http://schemas.microsoft.com/office/powerpoint/2010/main" val="3962606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0925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2380"/>
            <a:r>
              <a:rPr lang="en-US" b="1" u="sng" dirty="0">
                <a:latin typeface="+mn-lt"/>
              </a:rPr>
              <a:t>CASE STUDY: </a:t>
            </a:r>
            <a:r>
              <a:rPr lang="en-US" sz="1400" b="1" i="0" u="sng" strike="noStrike" baseline="0" dirty="0">
                <a:solidFill>
                  <a:srgbClr val="231F20"/>
                </a:solidFill>
                <a:latin typeface="+mn-lt"/>
              </a:rPr>
              <a:t>A No-Start Prius after a Routine Oil Change </a:t>
            </a:r>
            <a:r>
              <a:rPr lang="en-US" sz="1200" b="0" i="0" u="none" strike="noStrike" baseline="0" dirty="0">
                <a:solidFill>
                  <a:srgbClr val="231F20"/>
                </a:solidFill>
                <a:latin typeface="Arial" panose="020B0604020202020204" pitchFamily="34" charset="0"/>
              </a:rPr>
              <a:t>A technician went to start a Toyota Prius after completing a routine oil and filter service. The technician discovered the engine would crank over briefly and then fail to start. A visual inspection was performed and no components were found to be damaged or disconnected as a result of the oil service. Further diagnosis revealed the engine crankcase was significantly overfilled. When motor generator 1 (MG1) turned over the crankshaft on startup, it was unable to achieve the desired engine RPM as a result of the extra resistance created by the excess oil in the crank case. The fail-safe or limp-in operation was a no-start condition. After the engine oil level was lowered to the</a:t>
            </a:r>
          </a:p>
          <a:p>
            <a:r>
              <a:rPr lang="en-US" sz="1200" b="0" i="0" u="none" strike="noStrike" baseline="0" dirty="0">
                <a:solidFill>
                  <a:srgbClr val="231F20"/>
                </a:solidFill>
                <a:latin typeface="Arial" panose="020B0604020202020204" pitchFamily="34" charset="0"/>
              </a:rPr>
              <a:t>correct level, the vehicle started and operated normally.</a:t>
            </a:r>
          </a:p>
          <a:p>
            <a:r>
              <a:rPr lang="en-US" sz="1200" b="1" i="0" u="none" strike="noStrike" baseline="0" dirty="0">
                <a:solidFill>
                  <a:srgbClr val="231F20"/>
                </a:solidFill>
                <a:latin typeface="+mn-lt"/>
              </a:rPr>
              <a:t>Summary:</a:t>
            </a:r>
          </a:p>
          <a:p>
            <a:pPr marR="2800"/>
            <a:r>
              <a:rPr lang="en-US" sz="1200" b="1" i="0" u="none" strike="noStrike" baseline="0" dirty="0">
                <a:solidFill>
                  <a:srgbClr val="231F20"/>
                </a:solidFill>
                <a:latin typeface="+mn-lt"/>
              </a:rPr>
              <a:t>The vehicle failed to start due to a crankcase overfill condition that caused MG1 to go into a fail-safe or limp-in condition.</a:t>
            </a:r>
          </a:p>
          <a:p>
            <a:r>
              <a:rPr lang="en-US" sz="1200" b="1" i="0" u="none" strike="noStrike" baseline="0" dirty="0">
                <a:solidFill>
                  <a:srgbClr val="231F20"/>
                </a:solidFill>
                <a:latin typeface="+mn-lt"/>
              </a:rPr>
              <a:t>Concern—The vehicle would not start.</a:t>
            </a:r>
          </a:p>
          <a:p>
            <a:r>
              <a:rPr lang="en-US" sz="1200" b="1" i="0" u="none" strike="noStrike" baseline="0" dirty="0">
                <a:solidFill>
                  <a:srgbClr val="231F20"/>
                </a:solidFill>
                <a:latin typeface="+mn-lt"/>
              </a:rPr>
              <a:t>Cause—An over-full engine crank case was observed.</a:t>
            </a:r>
          </a:p>
          <a:p>
            <a:r>
              <a:rPr lang="en-US" sz="1200" b="1" i="0" u="none" strike="noStrike" baseline="0" dirty="0">
                <a:solidFill>
                  <a:srgbClr val="231F20"/>
                </a:solidFill>
                <a:latin typeface="+mn-lt"/>
              </a:rPr>
              <a:t>Correction—Lowered the engine oil to the correct level.</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77872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14</a:t>
            </a:fld>
            <a:endParaRPr lang="en-US" dirty="0"/>
          </a:p>
        </p:txBody>
      </p:sp>
    </p:spTree>
    <p:extLst>
      <p:ext uri="{BB962C8B-B14F-4D97-AF65-F5344CB8AC3E}">
        <p14:creationId xmlns:p14="http://schemas.microsoft.com/office/powerpoint/2010/main" val="4024752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15</a:t>
            </a:fld>
            <a:endParaRPr lang="en-US" dirty="0"/>
          </a:p>
        </p:txBody>
      </p:sp>
    </p:spTree>
    <p:extLst>
      <p:ext uri="{BB962C8B-B14F-4D97-AF65-F5344CB8AC3E}">
        <p14:creationId xmlns:p14="http://schemas.microsoft.com/office/powerpoint/2010/main" val="2106345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16</a:t>
            </a:fld>
            <a:endParaRPr lang="en-US" dirty="0"/>
          </a:p>
        </p:txBody>
      </p:sp>
    </p:spTree>
    <p:extLst>
      <p:ext uri="{BB962C8B-B14F-4D97-AF65-F5344CB8AC3E}">
        <p14:creationId xmlns:p14="http://schemas.microsoft.com/office/powerpoint/2010/main" val="331426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17</a:t>
            </a:fld>
            <a:endParaRPr lang="en-US" dirty="0"/>
          </a:p>
        </p:txBody>
      </p:sp>
    </p:spTree>
    <p:extLst>
      <p:ext uri="{BB962C8B-B14F-4D97-AF65-F5344CB8AC3E}">
        <p14:creationId xmlns:p14="http://schemas.microsoft.com/office/powerpoint/2010/main" val="47947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18</a:t>
            </a:fld>
            <a:endParaRPr lang="en-US" dirty="0"/>
          </a:p>
        </p:txBody>
      </p:sp>
    </p:spTree>
    <p:extLst>
      <p:ext uri="{BB962C8B-B14F-4D97-AF65-F5344CB8AC3E}">
        <p14:creationId xmlns:p14="http://schemas.microsoft.com/office/powerpoint/2010/main" val="180432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19</a:t>
            </a:fld>
            <a:endParaRPr lang="en-US" dirty="0"/>
          </a:p>
        </p:txBody>
      </p:sp>
    </p:spTree>
    <p:extLst>
      <p:ext uri="{BB962C8B-B14F-4D97-AF65-F5344CB8AC3E}">
        <p14:creationId xmlns:p14="http://schemas.microsoft.com/office/powerpoint/2010/main" val="256384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64058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46096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baseline="0" dirty="0">
                <a:solidFill>
                  <a:srgbClr val="231F20"/>
                </a:solidFill>
                <a:latin typeface="Arial" panose="020B0604020202020204" pitchFamily="34" charset="0"/>
              </a:rPr>
              <a:t>Many hybrid vehicles rely on the air that is heated and cooled for the passenger compartment to regulate the temperature of the high-voltage battery. To prevent the intrusion of passenger compartment debris from the entering the high-voltage battery cooling system, a filter is placed in the air-intake system. These filters must be replaced at specific service intervals to ensure proper cooling. SEE FIGURE 88-7</a:t>
            </a:r>
            <a:r>
              <a:rPr lang="en-US" sz="1200" b="0" i="0" u="none" strike="noStrike" baseline="30000" dirty="0">
                <a:solidFill>
                  <a:srgbClr val="231F20"/>
                </a:solidFill>
                <a:latin typeface="Arial" panose="020B0604020202020204" pitchFamily="34" charset="0"/>
              </a:rPr>
              <a: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428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22</a:t>
            </a:fld>
            <a:endParaRPr lang="en-US" dirty="0"/>
          </a:p>
        </p:txBody>
      </p:sp>
    </p:spTree>
    <p:extLst>
      <p:ext uri="{BB962C8B-B14F-4D97-AF65-F5344CB8AC3E}">
        <p14:creationId xmlns:p14="http://schemas.microsoft.com/office/powerpoint/2010/main" val="1484386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24</a:t>
            </a:fld>
            <a:endParaRPr lang="en-US" dirty="0"/>
          </a:p>
        </p:txBody>
      </p:sp>
    </p:spTree>
    <p:extLst>
      <p:ext uri="{BB962C8B-B14F-4D97-AF65-F5344CB8AC3E}">
        <p14:creationId xmlns:p14="http://schemas.microsoft.com/office/powerpoint/2010/main" val="3592493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30" algn="just"/>
            <a:r>
              <a:rPr lang="en-US" sz="1200" b="0" i="0" u="none" strike="noStrike" baseline="0" dirty="0">
                <a:solidFill>
                  <a:srgbClr val="231F20"/>
                </a:solidFill>
                <a:latin typeface="Arial" panose="020B0604020202020204" pitchFamily="34" charset="0"/>
              </a:rPr>
              <a:t>The purpose of a </a:t>
            </a:r>
            <a:r>
              <a:rPr lang="en-US" sz="1200" b="0" i="0" u="none" strike="noStrike" baseline="0" dirty="0">
                <a:solidFill>
                  <a:srgbClr val="231F20"/>
                </a:solidFill>
                <a:latin typeface="Arial Black" panose="020B0A04020102020204" pitchFamily="34" charset="0"/>
              </a:rPr>
              <a:t>noise-reducing tire </a:t>
            </a:r>
            <a:r>
              <a:rPr lang="en-US" sz="1200" b="0" i="0" u="none" strike="noStrike" baseline="0" dirty="0">
                <a:solidFill>
                  <a:srgbClr val="231F20"/>
                </a:solidFill>
                <a:latin typeface="Arial" panose="020B0604020202020204" pitchFamily="34" charset="0"/>
              </a:rPr>
              <a:t>is to eliminate noise in the 130–240 Hz range that would be normally covered up by normal engine noise in a vehicle with an ICE. The noise reduction is accomplished by adding acoustical foam to the inside of a tire. The sound is created within the structure of the tire itself and is not transmitted through the air, but rather through the chassis of the vehicle. The sound is similar to the sound heard when blowing across a partially filled glass Coke bottle. As result, this sound is often referred to a “Coke bottle resonance.” This sound is most noticeable with electric vehicles (EVs) because there is no drivetrain noise to</a:t>
            </a:r>
          </a:p>
          <a:p>
            <a:pPr marR="1030" algn="just"/>
            <a:r>
              <a:rPr lang="en-US" sz="1200" b="0" i="0" u="none" strike="noStrike" baseline="0" dirty="0">
                <a:solidFill>
                  <a:srgbClr val="231F20"/>
                </a:solidFill>
                <a:latin typeface="Arial" panose="020B0604020202020204" pitchFamily="34" charset="0"/>
              </a:rPr>
              <a:t>drown out the resonance. Figure 88-9</a:t>
            </a:r>
            <a:r>
              <a:rPr lang="en-US" sz="1200" b="0" i="0" u="none" strike="noStrike" baseline="30000" dirty="0">
                <a:solidFill>
                  <a:srgbClr val="231F20"/>
                </a:solidFill>
                <a:latin typeface="Arial" panose="020B0604020202020204" pitchFamily="34" charset="0"/>
              </a:rPr>
              <a: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6039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26</a:t>
            </a:fld>
            <a:endParaRPr lang="en-US" dirty="0"/>
          </a:p>
        </p:txBody>
      </p:sp>
    </p:spTree>
    <p:extLst>
      <p:ext uri="{BB962C8B-B14F-4D97-AF65-F5344CB8AC3E}">
        <p14:creationId xmlns:p14="http://schemas.microsoft.com/office/powerpoint/2010/main" val="1061173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27</a:t>
            </a:fld>
            <a:endParaRPr lang="en-US" dirty="0"/>
          </a:p>
        </p:txBody>
      </p:sp>
    </p:spTree>
    <p:extLst>
      <p:ext uri="{BB962C8B-B14F-4D97-AF65-F5344CB8AC3E}">
        <p14:creationId xmlns:p14="http://schemas.microsoft.com/office/powerpoint/2010/main" val="1813742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29</a:t>
            </a:fld>
            <a:endParaRPr lang="en-US" dirty="0"/>
          </a:p>
        </p:txBody>
      </p:sp>
    </p:spTree>
    <p:extLst>
      <p:ext uri="{BB962C8B-B14F-4D97-AF65-F5344CB8AC3E}">
        <p14:creationId xmlns:p14="http://schemas.microsoft.com/office/powerpoint/2010/main" val="3046532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30</a:t>
            </a:fld>
            <a:endParaRPr lang="en-US" dirty="0"/>
          </a:p>
        </p:txBody>
      </p:sp>
    </p:spTree>
    <p:extLst>
      <p:ext uri="{BB962C8B-B14F-4D97-AF65-F5344CB8AC3E}">
        <p14:creationId xmlns:p14="http://schemas.microsoft.com/office/powerpoint/2010/main" val="2813736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31</a:t>
            </a:fld>
            <a:endParaRPr lang="en-US" dirty="0"/>
          </a:p>
        </p:txBody>
      </p:sp>
    </p:spTree>
    <p:extLst>
      <p:ext uri="{BB962C8B-B14F-4D97-AF65-F5344CB8AC3E}">
        <p14:creationId xmlns:p14="http://schemas.microsoft.com/office/powerpoint/2010/main" val="6458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3</a:t>
            </a:fld>
            <a:endParaRPr lang="en-US" dirty="0"/>
          </a:p>
        </p:txBody>
      </p:sp>
    </p:spTree>
    <p:extLst>
      <p:ext uri="{BB962C8B-B14F-4D97-AF65-F5344CB8AC3E}">
        <p14:creationId xmlns:p14="http://schemas.microsoft.com/office/powerpoint/2010/main" val="2365593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344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9690" algn="just"/>
            <a:r>
              <a:rPr lang="en-US" sz="1200" b="0" i="0" u="none" strike="noStrike" baseline="0" dirty="0">
                <a:solidFill>
                  <a:srgbClr val="231F20"/>
                </a:solidFill>
                <a:latin typeface="Arial" panose="020B0604020202020204" pitchFamily="34" charset="0"/>
              </a:rPr>
              <a:t>As part of correctly diagnosing a hybrid or electric vehicle, the technician must understand what the indicators in the instrument cluster and message center mean. These indicators will help to confirm the customer’s concern and provide a clue as to what may be wrong with the vehicle. The failure to understand these symbols may lead to unnecessary or incorrect initial diagnostic assumptions. SEE FIGURE 88-1</a:t>
            </a:r>
            <a:r>
              <a:rPr lang="en-US" sz="1200" b="0" i="0" u="none" strike="noStrike" baseline="30000" dirty="0">
                <a:solidFill>
                  <a:srgbClr val="231F20"/>
                </a:solidFill>
                <a:latin typeface="Arial" panose="020B0604020202020204" pitchFamily="34" charset="0"/>
              </a:rPr>
              <a:t>.</a:t>
            </a:r>
          </a:p>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4</a:t>
            </a:fld>
            <a:endParaRPr lang="en-US" dirty="0"/>
          </a:p>
        </p:txBody>
      </p:sp>
    </p:spTree>
    <p:extLst>
      <p:ext uri="{BB962C8B-B14F-4D97-AF65-F5344CB8AC3E}">
        <p14:creationId xmlns:p14="http://schemas.microsoft.com/office/powerpoint/2010/main" val="249642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noProof="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5</a:t>
            </a:fld>
            <a:endParaRPr lang="en-US" dirty="0"/>
          </a:p>
        </p:txBody>
      </p:sp>
    </p:spTree>
    <p:extLst>
      <p:ext uri="{BB962C8B-B14F-4D97-AF65-F5344CB8AC3E}">
        <p14:creationId xmlns:p14="http://schemas.microsoft.com/office/powerpoint/2010/main" val="125020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6</a:t>
            </a:fld>
            <a:endParaRPr lang="en-US" dirty="0"/>
          </a:p>
        </p:txBody>
      </p:sp>
    </p:spTree>
    <p:extLst>
      <p:ext uri="{BB962C8B-B14F-4D97-AF65-F5344CB8AC3E}">
        <p14:creationId xmlns:p14="http://schemas.microsoft.com/office/powerpoint/2010/main" val="212058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7</a:t>
            </a:fld>
            <a:endParaRPr lang="en-US" dirty="0"/>
          </a:p>
        </p:txBody>
      </p:sp>
    </p:spTree>
    <p:extLst>
      <p:ext uri="{BB962C8B-B14F-4D97-AF65-F5344CB8AC3E}">
        <p14:creationId xmlns:p14="http://schemas.microsoft.com/office/powerpoint/2010/main" val="1075564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8</a:t>
            </a:fld>
            <a:endParaRPr lang="en-US" dirty="0"/>
          </a:p>
        </p:txBody>
      </p:sp>
    </p:spTree>
    <p:extLst>
      <p:ext uri="{BB962C8B-B14F-4D97-AF65-F5344CB8AC3E}">
        <p14:creationId xmlns:p14="http://schemas.microsoft.com/office/powerpoint/2010/main" val="152348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9</a:t>
            </a:fld>
            <a:endParaRPr lang="en-US" dirty="0"/>
          </a:p>
        </p:txBody>
      </p:sp>
    </p:spTree>
    <p:extLst>
      <p:ext uri="{BB962C8B-B14F-4D97-AF65-F5344CB8AC3E}">
        <p14:creationId xmlns:p14="http://schemas.microsoft.com/office/powerpoint/2010/main" val="292135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6"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7"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90763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pic>
        <p:nvPicPr>
          <p:cNvPr id="9" name="Logo" descr="Pearson Logo"/>
          <p:cNvPicPr preferRelativeResize="0"/>
          <p:nvPr userDrawn="1"/>
        </p:nvPicPr>
        <p:blipFill rotWithShape="1">
          <a:blip r:embed="rId2">
            <a:alphaModFix/>
          </a:blip>
          <a:srcRect/>
          <a:stretch/>
        </p:blipFill>
        <p:spPr>
          <a:xfrm>
            <a:off x="443972" y="6430074"/>
            <a:ext cx="917999" cy="279914"/>
          </a:xfrm>
          <a:prstGeom prst="rect">
            <a:avLst/>
          </a:prstGeom>
          <a:noFill/>
          <a:ln>
            <a:noFill/>
          </a:ln>
        </p:spPr>
      </p:pic>
      <p:sp>
        <p:nvSpPr>
          <p:cNvPr id="10"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59957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3691964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1971952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2860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182758"/>
            <a:ext cx="8232775" cy="3748018"/>
          </a:xfrm>
        </p:spPr>
        <p:txBody>
          <a:bodyPr/>
          <a:lstStyle/>
          <a:p>
            <a:endParaRPr lang="en-US" dirty="0"/>
          </a:p>
        </p:txBody>
      </p:sp>
    </p:spTree>
    <p:extLst>
      <p:ext uri="{BB962C8B-B14F-4D97-AF65-F5344CB8AC3E}">
        <p14:creationId xmlns:p14="http://schemas.microsoft.com/office/powerpoint/2010/main" val="185374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pPr/>
              <a:t>6/21/2023</a:t>
            </a:fld>
            <a:endParaRPr lang="en-US" dirty="0"/>
          </a:p>
        </p:txBody>
      </p:sp>
      <p:sp>
        <p:nvSpPr>
          <p:cNvPr id="10"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2424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646331"/>
          </a:xfrm>
          <a:prstGeom prst="rect">
            <a:avLst/>
          </a:prstGeom>
          <a:noFill/>
          <a:ln>
            <a:noFill/>
          </a:ln>
        </p:spPr>
        <p:txBody>
          <a:bodyPr lIns="0" tIns="45720" rIns="0" bIns="45720" anchor="t"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338554"/>
          </a:xfrm>
          <a:prstGeom prst="rect">
            <a:avLst/>
          </a:prstGeom>
          <a:noFill/>
          <a:ln>
            <a:noFill/>
          </a:ln>
        </p:spPr>
        <p:txBody>
          <a:bodyPr lIns="0" tIns="45720" rIns="0" bIns="45720" anchor="t" anchorCtr="0">
            <a:spAutoFit/>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4" name="Logo" descr="Pearson Logo"/>
          <p:cNvPicPr preferRelativeResize="0"/>
          <p:nvPr userDrawn="1"/>
        </p:nvPicPr>
        <p:blipFill rotWithShape="1">
          <a:blip r:embed="rId9">
            <a:alphaModFix/>
          </a:blip>
          <a:srcRect/>
          <a:stretch/>
        </p:blipFill>
        <p:spPr>
          <a:xfrm>
            <a:off x="443972" y="6430074"/>
            <a:ext cx="917999" cy="279914"/>
          </a:xfrm>
          <a:prstGeom prst="rect">
            <a:avLst/>
          </a:prstGeom>
          <a:noFill/>
          <a:ln>
            <a:noFill/>
          </a:ln>
        </p:spPr>
      </p:pic>
      <p:sp>
        <p:nvSpPr>
          <p:cNvPr id="5"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80" r:id="rId2"/>
    <p:sldLayoutId id="2147483685" r:id="rId3"/>
    <p:sldLayoutId id="2147483686" r:id="rId4"/>
    <p:sldLayoutId id="2147483687" r:id="rId5"/>
    <p:sldLayoutId id="2147483688" r:id="rId6"/>
    <p:sldLayoutId id="214748368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jameshalderman.com/video-library/"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jameshalderman.com/l3_anim_lib_pag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88</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Hybrid and Electric Vehicle Maintenance</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89714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89AF-D674-2944-B20B-8B16917E8B6A}"/>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88.2 Lift Positions </a:t>
            </a:r>
          </a:p>
        </p:txBody>
      </p:sp>
      <p:sp>
        <p:nvSpPr>
          <p:cNvPr id="4" name="Text Placeholder 3">
            <a:extLst>
              <a:ext uri="{FF2B5EF4-FFF2-40B4-BE49-F238E27FC236}">
                <a16:creationId xmlns:a16="http://schemas.microsoft.com/office/drawing/2014/main" id="{D17ED895-D813-3E4B-AB99-8E11D021B7C9}"/>
              </a:ext>
            </a:extLst>
          </p:cNvPr>
          <p:cNvSpPr>
            <a:spLocks noGrp="1"/>
          </p:cNvSpPr>
          <p:nvPr>
            <p:ph type="body" idx="4294967295"/>
          </p:nvPr>
        </p:nvSpPr>
        <p:spPr>
          <a:xfrm>
            <a:off x="457200" y="5002097"/>
            <a:ext cx="8229600" cy="775015"/>
          </a:xfrm>
        </p:spPr>
        <p:txBody>
          <a:bodyPr lIns="0" tIns="18000" rIns="0" bIns="18000" anchor="ctr">
            <a:spAutoFit/>
          </a:bodyPr>
          <a:lstStyle/>
          <a:p>
            <a:r>
              <a:rPr lang="en-US" sz="2400" dirty="0"/>
              <a:t>When positioning the lift, make sure the arms</a:t>
            </a:r>
            <a:r>
              <a:rPr lang="en-US" sz="2400" baseline="0" dirty="0"/>
              <a:t> </a:t>
            </a:r>
            <a:r>
              <a:rPr lang="en-US" sz="2400" dirty="0"/>
              <a:t>and contact points are clear of any high-voltage cables.</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2257" b="22257"/>
          <a:stretch>
            <a:fillRect/>
          </a:stretch>
        </p:blipFill>
        <p:spPr>
          <a:xfrm>
            <a:off x="1018103" y="990600"/>
            <a:ext cx="7668697" cy="3491218"/>
          </a:xfrm>
        </p:spPr>
      </p:pic>
    </p:spTree>
    <p:extLst>
      <p:ext uri="{BB962C8B-B14F-4D97-AF65-F5344CB8AC3E}">
        <p14:creationId xmlns:p14="http://schemas.microsoft.com/office/powerpoint/2010/main" val="419625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1FA2-88D1-4446-B213-E1C20AD9E67A}"/>
              </a:ext>
            </a:extLst>
          </p:cNvPr>
          <p:cNvSpPr>
            <a:spLocks noGrp="1"/>
          </p:cNvSpPr>
          <p:nvPr>
            <p:ph type="title"/>
          </p:nvPr>
        </p:nvSpPr>
        <p:spPr>
          <a:xfrm>
            <a:off x="460375" y="304800"/>
            <a:ext cx="8229600" cy="590349"/>
          </a:xfrm>
        </p:spPr>
        <p:txBody>
          <a:bodyPr lIns="0" tIns="18000" rIns="0" bIns="18000" anchor="ctr">
            <a:spAutoFit/>
          </a:bodyPr>
          <a:lstStyle/>
          <a:p>
            <a:r>
              <a:rPr lang="en-US" dirty="0"/>
              <a:t>Oil and Filter Service</a:t>
            </a:r>
          </a:p>
        </p:txBody>
      </p:sp>
      <p:sp>
        <p:nvSpPr>
          <p:cNvPr id="3" name="Content Placeholder 2">
            <a:extLst>
              <a:ext uri="{FF2B5EF4-FFF2-40B4-BE49-F238E27FC236}">
                <a16:creationId xmlns:a16="http://schemas.microsoft.com/office/drawing/2014/main" id="{57D61D7F-7885-2646-BF8E-32E37B836D45}"/>
              </a:ext>
            </a:extLst>
          </p:cNvPr>
          <p:cNvSpPr>
            <a:spLocks noGrp="1"/>
          </p:cNvSpPr>
          <p:nvPr>
            <p:ph sz="quarter" idx="13"/>
          </p:nvPr>
        </p:nvSpPr>
        <p:spPr>
          <a:xfrm>
            <a:off x="457200" y="1001072"/>
            <a:ext cx="8232775" cy="1898400"/>
          </a:xfrm>
        </p:spPr>
        <p:txBody>
          <a:bodyPr lIns="0" tIns="18000" rIns="0" bIns="18000" anchor="ctr">
            <a:spAutoFit/>
          </a:bodyPr>
          <a:lstStyle/>
          <a:p>
            <a:pPr marL="342900" indent="-342900"/>
            <a:r>
              <a:rPr lang="en-US" sz="2400" spc="-300" dirty="0">
                <a:latin typeface="Arial" panose="020B0604020202020204" pitchFamily="34" charset="0"/>
                <a:cs typeface="Arial" panose="020B0604020202020204" pitchFamily="34" charset="0"/>
              </a:rPr>
              <a:t>H E </a:t>
            </a:r>
            <a:r>
              <a:rPr lang="en-US" sz="2400" dirty="0">
                <a:latin typeface="Arial" panose="020B0604020202020204" pitchFamily="34" charset="0"/>
                <a:cs typeface="Arial" panose="020B0604020202020204" pitchFamily="34" charset="0"/>
              </a:rPr>
              <a:t>Vs require </a:t>
            </a:r>
            <a:r>
              <a:rPr lang="en-US" sz="2400" spc="-300" dirty="0">
                <a:latin typeface="Arial" panose="020B0604020202020204" pitchFamily="34" charset="0"/>
                <a:cs typeface="Arial" panose="020B0604020202020204" pitchFamily="34" charset="0"/>
              </a:rPr>
              <a:t>S A </a:t>
            </a:r>
            <a:r>
              <a:rPr lang="en-US" sz="2400" dirty="0">
                <a:latin typeface="Arial" panose="020B0604020202020204" pitchFamily="34" charset="0"/>
                <a:cs typeface="Arial" panose="020B0604020202020204" pitchFamily="34" charset="0"/>
              </a:rPr>
              <a:t>E 0W-20, </a:t>
            </a:r>
            <a:r>
              <a:rPr lang="en-US" sz="2400" spc="-300" dirty="0">
                <a:latin typeface="Arial" panose="020B0604020202020204" pitchFamily="34" charset="0"/>
                <a:cs typeface="Arial" panose="020B0604020202020204" pitchFamily="34" charset="0"/>
              </a:rPr>
              <a:t>S A </a:t>
            </a:r>
            <a:r>
              <a:rPr lang="en-US" sz="2400" dirty="0">
                <a:latin typeface="Arial" panose="020B0604020202020204" pitchFamily="34" charset="0"/>
                <a:cs typeface="Arial" panose="020B0604020202020204" pitchFamily="34" charset="0"/>
              </a:rPr>
              <a:t>E 0W-16, or </a:t>
            </a:r>
            <a:r>
              <a:rPr lang="en-US" sz="2400" spc="-300" dirty="0">
                <a:latin typeface="Arial" panose="020B0604020202020204" pitchFamily="34" charset="0"/>
                <a:cs typeface="Arial" panose="020B0604020202020204" pitchFamily="34" charset="0"/>
              </a:rPr>
              <a:t>S A </a:t>
            </a:r>
            <a:r>
              <a:rPr lang="en-US" sz="2400" dirty="0">
                <a:latin typeface="Arial" panose="020B0604020202020204" pitchFamily="34" charset="0"/>
                <a:cs typeface="Arial" panose="020B0604020202020204" pitchFamily="34" charset="0"/>
              </a:rPr>
              <a:t>E 5W-20.</a:t>
            </a:r>
          </a:p>
          <a:p>
            <a:pPr marL="342900" indent="-342900"/>
            <a:r>
              <a:rPr lang="en-US" sz="2400" dirty="0">
                <a:latin typeface="Arial" panose="020B0604020202020204" pitchFamily="34" charset="0"/>
                <a:cs typeface="Arial" panose="020B0604020202020204" pitchFamily="34" charset="0"/>
              </a:rPr>
              <a:t>Be sure that </a:t>
            </a:r>
            <a:r>
              <a:rPr lang="en-US" sz="2400" spc="-300" dirty="0">
                <a:latin typeface="Arial" panose="020B0604020202020204" pitchFamily="34" charset="0"/>
                <a:cs typeface="Arial" panose="020B0604020202020204" pitchFamily="34" charset="0"/>
              </a:rPr>
              <a:t>I C </a:t>
            </a:r>
            <a:r>
              <a:rPr lang="en-US" sz="2400" dirty="0">
                <a:latin typeface="Arial" panose="020B0604020202020204" pitchFamily="34" charset="0"/>
                <a:cs typeface="Arial" panose="020B0604020202020204" pitchFamily="34" charset="0"/>
              </a:rPr>
              <a:t>E is off and that “READY” lamp is off.</a:t>
            </a:r>
          </a:p>
          <a:p>
            <a:pPr marL="342900" indent="-342900"/>
            <a:r>
              <a:rPr lang="en-US" sz="2400" dirty="0">
                <a:latin typeface="Arial" panose="020B0604020202020204" pitchFamily="34" charset="0"/>
                <a:cs typeface="Arial" panose="020B0604020202020204" pitchFamily="34" charset="0"/>
              </a:rPr>
              <a:t>Be sure that the key fob is at least 15 feet (5 meters) away from the vehicle.</a:t>
            </a:r>
          </a:p>
        </p:txBody>
      </p:sp>
    </p:spTree>
    <p:extLst>
      <p:ext uri="{BB962C8B-B14F-4D97-AF65-F5344CB8AC3E}">
        <p14:creationId xmlns:p14="http://schemas.microsoft.com/office/powerpoint/2010/main" val="141461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82925"/>
            <a:ext cx="7880279" cy="4303125"/>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754326"/>
          </a:xfrm>
        </p:spPr>
        <p:txBody>
          <a:bodyPr/>
          <a:lstStyle/>
          <a:p>
            <a:r>
              <a:rPr lang="en-US" dirty="0"/>
              <a:t>Frequently Asked Question: When Do I Need to Depower the High-Voltage System?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56747" y="2940137"/>
            <a:ext cx="7539527" cy="3670236"/>
          </a:xfrm>
        </p:spPr>
        <p:txBody>
          <a:bodyPr/>
          <a:lstStyle/>
          <a:p>
            <a:pPr marL="101600" indent="0">
              <a:buNone/>
            </a:pPr>
            <a:r>
              <a:rPr lang="en-US" sz="2000" b="1" dirty="0"/>
              <a:t>When Do I Need to Depower the High-Voltage System?</a:t>
            </a:r>
            <a:r>
              <a:rPr lang="en-US" sz="2000" dirty="0"/>
              <a:t> During routine service, there is no need to depower the high-voltage system. The only time when this process is needed is if service repairs or testing is being performed on any circuit that has an orange cable attached. These include: AC compressor if electrically powered, High-voltage battery pack or electronic controllers, Electric power steering system usually operates on 12 volts/42 volts and neither is a shock hazard. However, an arc will be maintained if a 42-volt circuit is opened. Always refer to service information if servicing the electric power steering system,</a:t>
            </a:r>
          </a:p>
          <a:p>
            <a:endParaRPr lang="en-US" sz="20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62000" y="2041368"/>
            <a:ext cx="7534275" cy="601886"/>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24443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0"/>
            <a:ext cx="8229600" cy="646331"/>
          </a:xfrm>
        </p:spPr>
        <p:txBody>
          <a:bodyPr/>
          <a:lstStyle/>
          <a:p>
            <a:r>
              <a:rPr lang="en-US" dirty="0"/>
              <a:t>Figure 88.3 Oil Fill</a:t>
            </a: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023263" y="990600"/>
            <a:ext cx="3739738" cy="5241093"/>
          </a:xfrm>
        </p:spPr>
      </p:pic>
      <p:sp>
        <p:nvSpPr>
          <p:cNvPr id="4" name="Content Placeholder 3"/>
          <p:cNvSpPr>
            <a:spLocks noGrp="1"/>
          </p:cNvSpPr>
          <p:nvPr>
            <p:ph sz="quarter" idx="15"/>
          </p:nvPr>
        </p:nvSpPr>
        <p:spPr>
          <a:xfrm>
            <a:off x="511876" y="1049973"/>
            <a:ext cx="3638550" cy="1200329"/>
          </a:xfrm>
        </p:spPr>
        <p:txBody>
          <a:bodyPr/>
          <a:lstStyle/>
          <a:p>
            <a:r>
              <a:rPr lang="en-US" sz="2400" dirty="0"/>
              <a:t>This Toyota Prius uses SAE 0W-20 as indicated by the oil filler cap</a:t>
            </a:r>
          </a:p>
        </p:txBody>
      </p:sp>
    </p:spTree>
    <p:extLst>
      <p:ext uri="{BB962C8B-B14F-4D97-AF65-F5344CB8AC3E}">
        <p14:creationId xmlns:p14="http://schemas.microsoft.com/office/powerpoint/2010/main" val="1362332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1CB20-7ABF-6742-8290-07149EDB68B7}"/>
              </a:ext>
            </a:extLst>
          </p:cNvPr>
          <p:cNvSpPr>
            <a:spLocks noGrp="1"/>
          </p:cNvSpPr>
          <p:nvPr>
            <p:ph type="title"/>
          </p:nvPr>
        </p:nvSpPr>
        <p:spPr>
          <a:xfrm>
            <a:off x="460375" y="304800"/>
            <a:ext cx="8229600" cy="590349"/>
          </a:xfrm>
        </p:spPr>
        <p:txBody>
          <a:bodyPr lIns="0" tIns="18000" rIns="0" bIns="18000" anchor="ctr">
            <a:spAutoFit/>
          </a:bodyPr>
          <a:lstStyle/>
          <a:p>
            <a:r>
              <a:rPr lang="en-US" dirty="0"/>
              <a:t>Engine Maintenance</a:t>
            </a:r>
          </a:p>
        </p:txBody>
      </p:sp>
      <p:sp>
        <p:nvSpPr>
          <p:cNvPr id="3" name="Content Placeholder 2">
            <a:extLst>
              <a:ext uri="{FF2B5EF4-FFF2-40B4-BE49-F238E27FC236}">
                <a16:creationId xmlns:a16="http://schemas.microsoft.com/office/drawing/2014/main" id="{E2737210-66AC-084F-AC4B-34BA00CEFFCB}"/>
              </a:ext>
            </a:extLst>
          </p:cNvPr>
          <p:cNvSpPr>
            <a:spLocks noGrp="1"/>
          </p:cNvSpPr>
          <p:nvPr>
            <p:ph sz="quarter" idx="13"/>
          </p:nvPr>
        </p:nvSpPr>
        <p:spPr>
          <a:xfrm>
            <a:off x="457200" y="1003388"/>
            <a:ext cx="8232775" cy="2852507"/>
          </a:xfrm>
        </p:spPr>
        <p:txBody>
          <a:bodyPr lIns="0" tIns="18000" rIns="0" bIns="18000" anchor="ctr">
            <a:spAutoFit/>
          </a:bodyPr>
          <a:lstStyle/>
          <a:p>
            <a:pPr marL="342900" indent="-342900"/>
            <a:r>
              <a:rPr lang="en-US" sz="2400" dirty="0">
                <a:latin typeface="Arial" panose="020B0604020202020204" pitchFamily="34" charset="0"/>
                <a:cs typeface="Arial" panose="020B0604020202020204" pitchFamily="34" charset="0"/>
              </a:rPr>
              <a:t>Hybrid vehicles may have specific engine maintenance requirements.</a:t>
            </a:r>
          </a:p>
          <a:p>
            <a:pPr marL="829818" lvl="1" indent="-342900"/>
            <a:r>
              <a:rPr lang="en-US" sz="2400" dirty="0">
                <a:latin typeface="Arial" panose="020B0604020202020204" pitchFamily="34" charset="0"/>
                <a:cs typeface="Arial" panose="020B0604020202020204" pitchFamily="34" charset="0"/>
              </a:rPr>
              <a:t>Honda Insight requires the indexing of spark plugs.</a:t>
            </a:r>
          </a:p>
          <a:p>
            <a:pPr marL="829818" lvl="1" indent="-342900"/>
            <a:r>
              <a:rPr lang="en-US" sz="2400" dirty="0">
                <a:latin typeface="Arial" panose="020B0604020202020204" pitchFamily="34" charset="0"/>
                <a:cs typeface="Arial" panose="020B0604020202020204" pitchFamily="34" charset="0"/>
              </a:rPr>
              <a:t>Honda engines require mechanical valve lash adjustments.</a:t>
            </a:r>
          </a:p>
          <a:p>
            <a:pPr marL="829818" lvl="1" indent="-342900"/>
            <a:r>
              <a:rPr lang="en-US" sz="2400" dirty="0">
                <a:latin typeface="Arial" panose="020B0604020202020204" pitchFamily="34" charset="0"/>
                <a:cs typeface="Arial" panose="020B0604020202020204" pitchFamily="34" charset="0"/>
              </a:rPr>
              <a:t>Atkinson cycle engines may require more frequent throttle body service.</a:t>
            </a:r>
          </a:p>
        </p:txBody>
      </p:sp>
    </p:spTree>
    <p:extLst>
      <p:ext uri="{BB962C8B-B14F-4D97-AF65-F5344CB8AC3E}">
        <p14:creationId xmlns:p14="http://schemas.microsoft.com/office/powerpoint/2010/main" val="360045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468D-E2FF-A546-8EE6-3F3647865011}"/>
              </a:ext>
            </a:extLst>
          </p:cNvPr>
          <p:cNvSpPr>
            <a:spLocks noGrp="1"/>
          </p:cNvSpPr>
          <p:nvPr>
            <p:ph type="title"/>
          </p:nvPr>
        </p:nvSpPr>
        <p:spPr>
          <a:xfrm>
            <a:off x="457200" y="304800"/>
            <a:ext cx="8229600" cy="590349"/>
          </a:xfrm>
        </p:spPr>
        <p:txBody>
          <a:bodyPr lIns="0" tIns="18000" rIns="0" bIns="18000" anchor="ctr">
            <a:spAutoFit/>
          </a:bodyPr>
          <a:lstStyle/>
          <a:p>
            <a:r>
              <a:rPr lang="en-US" dirty="0"/>
              <a:t>Cooling System Service</a:t>
            </a:r>
          </a:p>
        </p:txBody>
      </p:sp>
      <p:sp>
        <p:nvSpPr>
          <p:cNvPr id="3" name="Content Placeholder 2">
            <a:extLst>
              <a:ext uri="{FF2B5EF4-FFF2-40B4-BE49-F238E27FC236}">
                <a16:creationId xmlns:a16="http://schemas.microsoft.com/office/drawing/2014/main" id="{DFCC0791-6D51-3D4F-A6AE-BB325384793B}"/>
              </a:ext>
            </a:extLst>
          </p:cNvPr>
          <p:cNvSpPr>
            <a:spLocks noGrp="1"/>
          </p:cNvSpPr>
          <p:nvPr>
            <p:ph sz="quarter" idx="13"/>
          </p:nvPr>
        </p:nvSpPr>
        <p:spPr>
          <a:xfrm>
            <a:off x="457200" y="1019685"/>
            <a:ext cx="8232775" cy="3337255"/>
          </a:xfrm>
        </p:spPr>
        <p:txBody>
          <a:bodyPr lIns="0" tIns="18000" rIns="0" bIns="18000" anchor="ctr">
            <a:spAutoFit/>
          </a:bodyPr>
          <a:lstStyle/>
          <a:p>
            <a:pPr marL="342900" indent="-342900"/>
            <a:r>
              <a:rPr lang="en-US" sz="2400" dirty="0">
                <a:latin typeface="Arial" panose="020B0604020202020204" pitchFamily="34" charset="0"/>
                <a:cs typeface="Arial" panose="020B0604020202020204" pitchFamily="34" charset="0"/>
              </a:rPr>
              <a:t>Service is similar to service in vehicle equipped with </a:t>
            </a:r>
            <a:r>
              <a:rPr lang="en-US" sz="2400" spc="-300" dirty="0">
                <a:latin typeface="Arial" panose="020B0604020202020204" pitchFamily="34" charset="0"/>
                <a:cs typeface="Arial" panose="020B0604020202020204" pitchFamily="34" charset="0"/>
              </a:rPr>
              <a:t>I C </a:t>
            </a:r>
            <a:r>
              <a:rPr lang="en-US" sz="2400" dirty="0">
                <a:latin typeface="Arial" panose="020B0604020202020204" pitchFamily="34" charset="0"/>
                <a:cs typeface="Arial" panose="020B0604020202020204" pitchFamily="34" charset="0"/>
              </a:rPr>
              <a:t>E.</a:t>
            </a:r>
          </a:p>
          <a:p>
            <a:pPr marL="342900" indent="-342900"/>
            <a:r>
              <a:rPr lang="en-US" sz="2400" dirty="0">
                <a:latin typeface="Arial" panose="020B0604020202020204" pitchFamily="34" charset="0"/>
                <a:cs typeface="Arial" panose="020B0604020202020204" pitchFamily="34" charset="0"/>
              </a:rPr>
              <a:t>There are several items to know when servicing the cooling system on a hybrid and electric vehicle, including there may be 2 or 3 systems that require service.</a:t>
            </a:r>
          </a:p>
          <a:p>
            <a:pPr marL="829818" lvl="1" indent="-342900"/>
            <a:r>
              <a:rPr lang="en-US" sz="2400" dirty="0">
                <a:latin typeface="Arial" panose="020B0604020202020204" pitchFamily="34" charset="0"/>
                <a:cs typeface="Arial" panose="020B0604020202020204" pitchFamily="34" charset="0"/>
              </a:rPr>
              <a:t>Use specified coolant and replacement interval.</a:t>
            </a:r>
          </a:p>
          <a:p>
            <a:pPr marL="829818" lvl="1" indent="-342900"/>
            <a:r>
              <a:rPr lang="en-US" sz="2400" dirty="0">
                <a:latin typeface="Arial" panose="020B0604020202020204" pitchFamily="34" charset="0"/>
                <a:cs typeface="Arial" panose="020B0604020202020204" pitchFamily="34" charset="0"/>
              </a:rPr>
              <a:t>Some hybrid vehicles use a different pressure cap on the engine as compared to the electronics cooling systems.</a:t>
            </a:r>
          </a:p>
        </p:txBody>
      </p:sp>
    </p:spTree>
    <p:extLst>
      <p:ext uri="{BB962C8B-B14F-4D97-AF65-F5344CB8AC3E}">
        <p14:creationId xmlns:p14="http://schemas.microsoft.com/office/powerpoint/2010/main" val="295304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B868-2E4D-A04C-9CD4-DDACFA50AFC7}"/>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88.4 Pressure Cap</a:t>
            </a:r>
          </a:p>
        </p:txBody>
      </p:sp>
      <p:sp>
        <p:nvSpPr>
          <p:cNvPr id="4" name="Text Placeholder 3">
            <a:extLst>
              <a:ext uri="{FF2B5EF4-FFF2-40B4-BE49-F238E27FC236}">
                <a16:creationId xmlns:a16="http://schemas.microsoft.com/office/drawing/2014/main" id="{330D51B9-29E4-7E4E-9340-4C81D5BD6BF6}"/>
              </a:ext>
            </a:extLst>
          </p:cNvPr>
          <p:cNvSpPr>
            <a:spLocks noGrp="1"/>
          </p:cNvSpPr>
          <p:nvPr>
            <p:ph type="body" idx="4294967295"/>
          </p:nvPr>
        </p:nvSpPr>
        <p:spPr>
          <a:xfrm>
            <a:off x="457200" y="5056435"/>
            <a:ext cx="8229600" cy="775015"/>
          </a:xfrm>
        </p:spPr>
        <p:txBody>
          <a:bodyPr lIns="0" tIns="18000" rIns="0" bIns="18000" anchor="ctr">
            <a:spAutoFit/>
          </a:bodyPr>
          <a:lstStyle/>
          <a:p>
            <a:r>
              <a:rPr lang="en-US" sz="2400" dirty="0"/>
              <a:t>Chevrolet Volt engine cooling system with a 20 </a:t>
            </a:r>
            <a:r>
              <a:rPr lang="en-US" sz="2400" spc="-300" dirty="0"/>
              <a:t>P S </a:t>
            </a:r>
            <a:r>
              <a:rPr lang="en-US" sz="2400" dirty="0"/>
              <a:t>I rated reservoir cap.</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2257" b="22257"/>
          <a:stretch>
            <a:fillRect/>
          </a:stretch>
        </p:blipFill>
        <p:spPr>
          <a:xfrm>
            <a:off x="530225" y="990600"/>
            <a:ext cx="8232775" cy="3748018"/>
          </a:xfrm>
        </p:spPr>
      </p:pic>
    </p:spTree>
    <p:extLst>
      <p:ext uri="{BB962C8B-B14F-4D97-AF65-F5344CB8AC3E}">
        <p14:creationId xmlns:p14="http://schemas.microsoft.com/office/powerpoint/2010/main" val="226776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AAD5B-C2B3-7042-95D3-FF01CD06513F}"/>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88.5 Reservoir Cap</a:t>
            </a:r>
          </a:p>
        </p:txBody>
      </p:sp>
      <p:sp>
        <p:nvSpPr>
          <p:cNvPr id="4" name="Text Placeholder 3">
            <a:extLst>
              <a:ext uri="{FF2B5EF4-FFF2-40B4-BE49-F238E27FC236}">
                <a16:creationId xmlns:a16="http://schemas.microsoft.com/office/drawing/2014/main" id="{1B99B296-79A6-0E4F-A7BB-C9D18AEA94B8}"/>
              </a:ext>
            </a:extLst>
          </p:cNvPr>
          <p:cNvSpPr>
            <a:spLocks noGrp="1"/>
          </p:cNvSpPr>
          <p:nvPr>
            <p:ph type="body" idx="4294967295"/>
          </p:nvPr>
        </p:nvSpPr>
        <p:spPr>
          <a:xfrm>
            <a:off x="460375" y="4890562"/>
            <a:ext cx="8229600" cy="775015"/>
          </a:xfrm>
        </p:spPr>
        <p:txBody>
          <a:bodyPr lIns="0" tIns="18000" rIns="0" bIns="18000" anchor="ctr">
            <a:spAutoFit/>
          </a:bodyPr>
          <a:lstStyle/>
          <a:p>
            <a:r>
              <a:rPr lang="en-US" sz="2400" dirty="0"/>
              <a:t>Chevrolet Volt electronics cooling system with a 5 </a:t>
            </a:r>
            <a:r>
              <a:rPr lang="en-US" sz="2400" spc="-300" dirty="0"/>
              <a:t>P S </a:t>
            </a:r>
            <a:r>
              <a:rPr lang="en-US" sz="2400" dirty="0"/>
              <a:t>I rated reservoir cap.</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2257" b="22257"/>
          <a:stretch>
            <a:fillRect/>
          </a:stretch>
        </p:blipFill>
        <p:spPr>
          <a:xfrm>
            <a:off x="684212" y="990600"/>
            <a:ext cx="7775575" cy="3539875"/>
          </a:xfrm>
        </p:spPr>
      </p:pic>
    </p:spTree>
    <p:extLst>
      <p:ext uri="{BB962C8B-B14F-4D97-AF65-F5344CB8AC3E}">
        <p14:creationId xmlns:p14="http://schemas.microsoft.com/office/powerpoint/2010/main" val="1770287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C4F3-44A6-CA47-A787-925A0EEC42CE}"/>
              </a:ext>
            </a:extLst>
          </p:cNvPr>
          <p:cNvSpPr>
            <a:spLocks noGrp="1"/>
          </p:cNvSpPr>
          <p:nvPr>
            <p:ph type="title"/>
          </p:nvPr>
        </p:nvSpPr>
        <p:spPr>
          <a:xfrm>
            <a:off x="457200" y="302998"/>
            <a:ext cx="8229600" cy="590349"/>
          </a:xfrm>
        </p:spPr>
        <p:txBody>
          <a:bodyPr lIns="0" tIns="18000" rIns="0" bIns="18000" anchor="ctr">
            <a:spAutoFit/>
          </a:bodyPr>
          <a:lstStyle/>
          <a:p>
            <a:r>
              <a:rPr lang="en-US" dirty="0"/>
              <a:t>Braking System Service</a:t>
            </a:r>
          </a:p>
        </p:txBody>
      </p:sp>
      <p:sp>
        <p:nvSpPr>
          <p:cNvPr id="3" name="Content Placeholder 2">
            <a:extLst>
              <a:ext uri="{FF2B5EF4-FFF2-40B4-BE49-F238E27FC236}">
                <a16:creationId xmlns:a16="http://schemas.microsoft.com/office/drawing/2014/main" id="{D434B098-EC06-4E4D-A7EB-97D01B694759}"/>
              </a:ext>
            </a:extLst>
          </p:cNvPr>
          <p:cNvSpPr>
            <a:spLocks noGrp="1"/>
          </p:cNvSpPr>
          <p:nvPr>
            <p:ph sz="quarter" idx="13"/>
          </p:nvPr>
        </p:nvSpPr>
        <p:spPr>
          <a:xfrm>
            <a:off x="454025" y="990600"/>
            <a:ext cx="8232775" cy="2637064"/>
          </a:xfrm>
        </p:spPr>
        <p:txBody>
          <a:bodyPr lIns="0" tIns="18000" rIns="0" bIns="18000" anchor="ctr">
            <a:spAutoFit/>
          </a:bodyPr>
          <a:lstStyle/>
          <a:p>
            <a:pPr marL="342900" indent="-342900"/>
            <a:r>
              <a:rPr lang="en-US" sz="2400" dirty="0">
                <a:latin typeface="Arial" panose="020B0604020202020204" pitchFamily="34" charset="0"/>
                <a:cs typeface="Arial" panose="020B0604020202020204" pitchFamily="34" charset="0"/>
              </a:rPr>
              <a:t>Check service information for any precautions.</a:t>
            </a:r>
          </a:p>
          <a:p>
            <a:pPr marL="342900" indent="-342900"/>
            <a:r>
              <a:rPr lang="en-US" sz="2400" dirty="0">
                <a:latin typeface="Arial" panose="020B0604020202020204" pitchFamily="34" charset="0"/>
                <a:cs typeface="Arial" panose="020B0604020202020204" pitchFamily="34" charset="0"/>
              </a:rPr>
              <a:t>Need scan tools, pressure bleeders, and other required tools.</a:t>
            </a:r>
          </a:p>
          <a:p>
            <a:pPr marL="342900" indent="-342900"/>
            <a:r>
              <a:rPr lang="en-US" sz="2400" dirty="0">
                <a:latin typeface="Arial" panose="020B0604020202020204" pitchFamily="34" charset="0"/>
                <a:cs typeface="Arial" panose="020B0604020202020204" pitchFamily="34" charset="0"/>
              </a:rPr>
              <a:t>Base brakes on many hybrid and electric vehicles are often found to be stuck or not functioning correctly because the brakes are not doing much work.</a:t>
            </a:r>
          </a:p>
        </p:txBody>
      </p:sp>
    </p:spTree>
    <p:extLst>
      <p:ext uri="{BB962C8B-B14F-4D97-AF65-F5344CB8AC3E}">
        <p14:creationId xmlns:p14="http://schemas.microsoft.com/office/powerpoint/2010/main" val="2980779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0014-5D9E-CE41-B124-E24EF1CF5CFF}"/>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88.6 Base Brakes</a:t>
            </a:r>
          </a:p>
        </p:txBody>
      </p:sp>
      <p:sp>
        <p:nvSpPr>
          <p:cNvPr id="4" name="Text Placeholder 3">
            <a:extLst>
              <a:ext uri="{FF2B5EF4-FFF2-40B4-BE49-F238E27FC236}">
                <a16:creationId xmlns:a16="http://schemas.microsoft.com/office/drawing/2014/main" id="{B43A6A10-81CE-EF49-9FBA-5FD669972145}"/>
              </a:ext>
            </a:extLst>
          </p:cNvPr>
          <p:cNvSpPr>
            <a:spLocks noGrp="1"/>
          </p:cNvSpPr>
          <p:nvPr>
            <p:ph type="body" idx="4294967295"/>
          </p:nvPr>
        </p:nvSpPr>
        <p:spPr>
          <a:xfrm>
            <a:off x="533400" y="4673021"/>
            <a:ext cx="8229600" cy="775015"/>
          </a:xfrm>
        </p:spPr>
        <p:txBody>
          <a:bodyPr lIns="0" tIns="18000" rIns="0" bIns="18000" anchor="ctr">
            <a:spAutoFit/>
          </a:bodyPr>
          <a:lstStyle/>
          <a:p>
            <a:r>
              <a:rPr lang="en-US" sz="2400" dirty="0"/>
              <a:t>The brake rotor on this Audi Q5 hybrid is rusted and has very little pad contact due to a seized brake caliper pin.</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2346" b="22346"/>
          <a:stretch>
            <a:fillRect/>
          </a:stretch>
        </p:blipFill>
        <p:spPr>
          <a:xfrm>
            <a:off x="970602" y="990600"/>
            <a:ext cx="7716198" cy="3512843"/>
          </a:xfrm>
        </p:spPr>
      </p:pic>
    </p:spTree>
    <p:extLst>
      <p:ext uri="{BB962C8B-B14F-4D97-AF65-F5344CB8AC3E}">
        <p14:creationId xmlns:p14="http://schemas.microsoft.com/office/powerpoint/2010/main" val="279195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57200" y="215372"/>
            <a:ext cx="8229600" cy="660392"/>
          </a:xfrm>
        </p:spPr>
        <p:txBody>
          <a:bodyPr lIns="0" tIns="45720" rIns="0" bIns="45720"/>
          <a:lstStyle/>
          <a:p>
            <a:pPr marL="621792" indent="-640080"/>
            <a:r>
              <a:rPr lang="en-US" dirty="0"/>
              <a:t>Learning Objectives </a:t>
            </a:r>
          </a:p>
        </p:txBody>
      </p:sp>
      <p:sp>
        <p:nvSpPr>
          <p:cNvPr id="3" name="Text Placeholder 2">
            <a:extLst>
              <a:ext uri="{FF2B5EF4-FFF2-40B4-BE49-F238E27FC236}">
                <a16:creationId xmlns:a16="http://schemas.microsoft.com/office/drawing/2014/main" id="{BCE5B0A6-16C1-4125-9AA8-71EF020B405F}"/>
              </a:ext>
            </a:extLst>
          </p:cNvPr>
          <p:cNvSpPr>
            <a:spLocks noGrp="1"/>
          </p:cNvSpPr>
          <p:nvPr>
            <p:ph sz="quarter" idx="13"/>
          </p:nvPr>
        </p:nvSpPr>
        <p:spPr>
          <a:xfrm>
            <a:off x="457200" y="875764"/>
            <a:ext cx="8232775" cy="5486117"/>
          </a:xfrm>
        </p:spPr>
        <p:txBody>
          <a:bodyPr lIns="0" tIns="45720" rIns="0" bIns="45720">
            <a:spAutoFit/>
          </a:bodyPr>
          <a:lstStyle/>
          <a:p>
            <a:pPr marL="667512" lvl="0" indent="-667512">
              <a:buClr>
                <a:schemeClr val="lt1"/>
              </a:buClr>
              <a:buSzPct val="25000"/>
              <a:buNone/>
            </a:pPr>
            <a:r>
              <a:rPr lang="en-US" sz="2400" b="1" dirty="0">
                <a:solidFill>
                  <a:srgbClr val="007FA3"/>
                </a:solidFill>
              </a:rPr>
              <a:t>88.1 </a:t>
            </a:r>
            <a:r>
              <a:rPr lang="en-US" sz="2400" dirty="0">
                <a:solidFill>
                  <a:schemeClr val="tx1"/>
                </a:solidFill>
              </a:rPr>
              <a:t>Describe routine service procedures for both hybrid and electric vehicles.</a:t>
            </a:r>
          </a:p>
          <a:p>
            <a:pPr marL="667512" lvl="0" indent="-667512">
              <a:buClr>
                <a:schemeClr val="lt1"/>
              </a:buClr>
              <a:buSzPct val="25000"/>
              <a:buNone/>
            </a:pPr>
            <a:r>
              <a:rPr lang="en-US" sz="2400" b="1" dirty="0">
                <a:solidFill>
                  <a:srgbClr val="007FA3"/>
                </a:solidFill>
              </a:rPr>
              <a:t>88.1 </a:t>
            </a:r>
            <a:r>
              <a:rPr lang="en-US" sz="2400" dirty="0">
                <a:solidFill>
                  <a:schemeClr val="tx1"/>
                </a:solidFill>
              </a:rPr>
              <a:t>Explain how to place a hybrid vehicle in maintenance mode.</a:t>
            </a:r>
          </a:p>
          <a:p>
            <a:pPr marL="667512" lvl="0" indent="-667512">
              <a:buClr>
                <a:schemeClr val="lt1"/>
              </a:buClr>
              <a:buSzPct val="25000"/>
              <a:buNone/>
            </a:pPr>
            <a:r>
              <a:rPr lang="en-US" sz="2400" b="1" dirty="0">
                <a:solidFill>
                  <a:srgbClr val="007FA3"/>
                </a:solidFill>
              </a:rPr>
              <a:t>88.1 </a:t>
            </a:r>
            <a:r>
              <a:rPr lang="en-US" sz="2400" dirty="0">
                <a:solidFill>
                  <a:schemeClr val="tx1"/>
                </a:solidFill>
              </a:rPr>
              <a:t>Describe an oil and filter change and engine maintenance on a hybrid vehicle.</a:t>
            </a:r>
          </a:p>
          <a:p>
            <a:pPr marL="667512" lvl="0" indent="-667512">
              <a:buClr>
                <a:schemeClr val="lt1"/>
              </a:buClr>
              <a:buSzPct val="25000"/>
              <a:buNone/>
            </a:pPr>
            <a:r>
              <a:rPr lang="en-US" sz="2400" b="1" dirty="0">
                <a:solidFill>
                  <a:srgbClr val="007FA3"/>
                </a:solidFill>
              </a:rPr>
              <a:t>88.1 </a:t>
            </a:r>
            <a:r>
              <a:rPr lang="en-US" sz="2400" dirty="0">
                <a:solidFill>
                  <a:schemeClr val="tx1"/>
                </a:solidFill>
              </a:rPr>
              <a:t>Explain how to service the base brake system on a hybrid or electric vehicle.</a:t>
            </a:r>
          </a:p>
          <a:p>
            <a:pPr marL="667512" lvl="0" indent="-667512">
              <a:buClr>
                <a:schemeClr val="lt1"/>
              </a:buClr>
              <a:buSzPct val="25000"/>
              <a:buNone/>
            </a:pPr>
            <a:r>
              <a:rPr lang="en-US" sz="2400" b="1" dirty="0">
                <a:solidFill>
                  <a:srgbClr val="007FA3"/>
                </a:solidFill>
              </a:rPr>
              <a:t>88.1 </a:t>
            </a:r>
            <a:r>
              <a:rPr lang="en-US" sz="2400" dirty="0">
                <a:solidFill>
                  <a:schemeClr val="tx1"/>
                </a:solidFill>
              </a:rPr>
              <a:t>Discuss related maintenance items: battery, filter, A/C service, tires, auxiliary battery, and steering systems.</a:t>
            </a:r>
          </a:p>
          <a:p>
            <a:pPr marL="667512" lvl="0" indent="-667512">
              <a:buClr>
                <a:schemeClr val="lt1"/>
              </a:buClr>
              <a:buSzPct val="25000"/>
              <a:buNone/>
            </a:pPr>
            <a:r>
              <a:rPr lang="en-US" sz="2400" b="1" dirty="0">
                <a:solidFill>
                  <a:srgbClr val="007FA3"/>
                </a:solidFill>
              </a:rPr>
              <a:t>88.1 </a:t>
            </a:r>
            <a:r>
              <a:rPr lang="en-US" sz="2400" dirty="0">
                <a:solidFill>
                  <a:schemeClr val="tx1"/>
                </a:solidFill>
              </a:rPr>
              <a:t>List diagnostic procedures for hybrid and electric vehicles.</a:t>
            </a:r>
            <a:endParaRPr lang="en-US" dirty="0"/>
          </a:p>
        </p:txBody>
      </p:sp>
    </p:spTree>
    <p:extLst>
      <p:ext uri="{BB962C8B-B14F-4D97-AF65-F5344CB8AC3E}">
        <p14:creationId xmlns:p14="http://schemas.microsoft.com/office/powerpoint/2010/main" val="416758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88-7</a:t>
            </a: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3639" b="33639"/>
          <a:stretch>
            <a:fillRect/>
          </a:stretch>
        </p:blipFill>
        <p:spPr/>
      </p:pic>
    </p:spTree>
    <p:extLst>
      <p:ext uri="{BB962C8B-B14F-4D97-AF65-F5344CB8AC3E}">
        <p14:creationId xmlns:p14="http://schemas.microsoft.com/office/powerpoint/2010/main" val="1366058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0133"/>
            <a:ext cx="8229600" cy="646331"/>
          </a:xfrm>
        </p:spPr>
        <p:txBody>
          <a:bodyPr/>
          <a:lstStyle/>
          <a:p>
            <a:r>
              <a:rPr lang="en-US" dirty="0"/>
              <a:t>Figure 88.7 HV Battery Air Filter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952010" y="990600"/>
            <a:ext cx="3734790" cy="519623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85800" y="990600"/>
            <a:ext cx="3886200" cy="3046988"/>
          </a:xfrm>
        </p:spPr>
        <p:txBody>
          <a:bodyPr/>
          <a:lstStyle/>
          <a:p>
            <a:r>
              <a:rPr lang="en-US" sz="2400" dirty="0"/>
              <a:t>This Toyota Prius has a high-voltage battery air filter that must be replaced at the documented time or mileage to prevent the battery from overheating.</a:t>
            </a:r>
          </a:p>
        </p:txBody>
      </p:sp>
    </p:spTree>
    <p:extLst>
      <p:ext uri="{BB962C8B-B14F-4D97-AF65-F5344CB8AC3E}">
        <p14:creationId xmlns:p14="http://schemas.microsoft.com/office/powerpoint/2010/main" val="419399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990B-8FCB-8C47-A349-A2D27574D82A}"/>
              </a:ext>
            </a:extLst>
          </p:cNvPr>
          <p:cNvSpPr>
            <a:spLocks noGrp="1"/>
          </p:cNvSpPr>
          <p:nvPr>
            <p:ph type="title"/>
          </p:nvPr>
        </p:nvSpPr>
        <p:spPr>
          <a:xfrm>
            <a:off x="457200" y="362823"/>
            <a:ext cx="8229600" cy="590349"/>
          </a:xfrm>
        </p:spPr>
        <p:txBody>
          <a:bodyPr lIns="0" tIns="18000" rIns="0" bIns="18000" anchor="ctr">
            <a:spAutoFit/>
          </a:bodyPr>
          <a:lstStyle/>
          <a:p>
            <a:r>
              <a:rPr lang="en-US" dirty="0"/>
              <a:t>Air-Conditioning Service</a:t>
            </a:r>
          </a:p>
        </p:txBody>
      </p:sp>
      <p:sp>
        <p:nvSpPr>
          <p:cNvPr id="3" name="Content Placeholder 2">
            <a:extLst>
              <a:ext uri="{FF2B5EF4-FFF2-40B4-BE49-F238E27FC236}">
                <a16:creationId xmlns:a16="http://schemas.microsoft.com/office/drawing/2014/main" id="{120B2103-7E60-E44E-BDE9-F5B7C65A67B9}"/>
              </a:ext>
            </a:extLst>
          </p:cNvPr>
          <p:cNvSpPr>
            <a:spLocks noGrp="1"/>
          </p:cNvSpPr>
          <p:nvPr>
            <p:ph sz="quarter" idx="13"/>
          </p:nvPr>
        </p:nvSpPr>
        <p:spPr>
          <a:xfrm>
            <a:off x="454025" y="1165446"/>
            <a:ext cx="8232775" cy="2852507"/>
          </a:xfrm>
        </p:spPr>
        <p:txBody>
          <a:bodyPr lIns="0" tIns="18000" rIns="0" bIns="18000" anchor="ctr">
            <a:spAutoFit/>
          </a:bodyPr>
          <a:lstStyle/>
          <a:p>
            <a:pPr marL="342900" indent="-342900"/>
            <a:r>
              <a:rPr lang="en-US" sz="2400" dirty="0">
                <a:latin typeface="Arial" panose="020B0604020202020204" pitchFamily="34" charset="0"/>
                <a:cs typeface="Arial" panose="020B0604020202020204" pitchFamily="34" charset="0"/>
              </a:rPr>
              <a:t>Many hybrid and electric vehicles use an A/C compressor that uses high voltage from high-voltage battery pack to operate compressor.</a:t>
            </a:r>
          </a:p>
          <a:p>
            <a:pPr marL="829818" lvl="1" indent="-342900"/>
            <a:r>
              <a:rPr lang="en-US" sz="2400" dirty="0">
                <a:latin typeface="Arial" panose="020B0604020202020204" pitchFamily="34" charset="0"/>
                <a:cs typeface="Arial" panose="020B0604020202020204" pitchFamily="34" charset="0"/>
              </a:rPr>
              <a:t>Make sure high-voltage system has been properly depowered before removing compressor for service.</a:t>
            </a:r>
          </a:p>
          <a:p>
            <a:pPr marL="829818" lvl="1" indent="-342900"/>
            <a:r>
              <a:rPr lang="en-US" sz="2400" dirty="0">
                <a:latin typeface="Arial" panose="020B0604020202020204" pitchFamily="34" charset="0"/>
                <a:cs typeface="Arial" panose="020B0604020202020204" pitchFamily="34" charset="0"/>
              </a:rPr>
              <a:t>If system is electrically driven, </a:t>
            </a:r>
          </a:p>
          <a:p>
            <a:pPr marL="1229868" lvl="2" indent="-342900"/>
            <a:r>
              <a:rPr lang="en-US" sz="2400" dirty="0">
                <a:latin typeface="Arial" panose="020B0604020202020204" pitchFamily="34" charset="0"/>
                <a:cs typeface="Arial" panose="020B0604020202020204" pitchFamily="34" charset="0"/>
              </a:rPr>
              <a:t>Special refrigerant oil, </a:t>
            </a:r>
            <a:r>
              <a:rPr lang="en-US" sz="2400" spc="-300" dirty="0">
                <a:latin typeface="Arial" panose="020B0604020202020204" pitchFamily="34" charset="0"/>
                <a:cs typeface="Arial" panose="020B0604020202020204" pitchFamily="34" charset="0"/>
              </a:rPr>
              <a:t>P O </a:t>
            </a:r>
            <a:r>
              <a:rPr lang="en-US" sz="2400" dirty="0">
                <a:latin typeface="Arial" panose="020B0604020202020204" pitchFamily="34" charset="0"/>
                <a:cs typeface="Arial" panose="020B0604020202020204" pitchFamily="34" charset="0"/>
              </a:rPr>
              <a:t>E oil, is used.</a:t>
            </a:r>
          </a:p>
        </p:txBody>
      </p:sp>
    </p:spTree>
    <p:extLst>
      <p:ext uri="{BB962C8B-B14F-4D97-AF65-F5344CB8AC3E}">
        <p14:creationId xmlns:p14="http://schemas.microsoft.com/office/powerpoint/2010/main" val="234551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269"/>
            <a:ext cx="8229600" cy="646331"/>
          </a:xfrm>
        </p:spPr>
        <p:txBody>
          <a:bodyPr/>
          <a:lstStyle/>
          <a:p>
            <a:r>
              <a:rPr lang="en-US" dirty="0"/>
              <a:t>Figure 88-8 POE Refrigerant Oil</a:t>
            </a: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925787" y="990600"/>
            <a:ext cx="2612333" cy="5184165"/>
          </a:xfrm>
        </p:spPr>
      </p:pic>
      <p:sp>
        <p:nvSpPr>
          <p:cNvPr id="4" name="Content Placeholder 3"/>
          <p:cNvSpPr>
            <a:spLocks noGrp="1"/>
          </p:cNvSpPr>
          <p:nvPr>
            <p:ph sz="quarter" idx="15"/>
          </p:nvPr>
        </p:nvSpPr>
        <p:spPr>
          <a:xfrm>
            <a:off x="457200" y="1312650"/>
            <a:ext cx="3638550" cy="1200329"/>
          </a:xfrm>
        </p:spPr>
        <p:txBody>
          <a:bodyPr/>
          <a:lstStyle/>
          <a:p>
            <a:r>
              <a:rPr lang="en-US" sz="2400" dirty="0"/>
              <a:t>This POE refrigerant oil is specific to FCA brand products.</a:t>
            </a:r>
          </a:p>
        </p:txBody>
      </p:sp>
    </p:spTree>
    <p:extLst>
      <p:ext uri="{BB962C8B-B14F-4D97-AF65-F5344CB8AC3E}">
        <p14:creationId xmlns:p14="http://schemas.microsoft.com/office/powerpoint/2010/main" val="1504710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7EAB-A12C-6540-B3CE-6F19C46DC2BF}"/>
              </a:ext>
            </a:extLst>
          </p:cNvPr>
          <p:cNvSpPr>
            <a:spLocks noGrp="1"/>
          </p:cNvSpPr>
          <p:nvPr>
            <p:ph type="title"/>
          </p:nvPr>
        </p:nvSpPr>
        <p:spPr>
          <a:xfrm>
            <a:off x="457200" y="314873"/>
            <a:ext cx="8229600" cy="590349"/>
          </a:xfrm>
        </p:spPr>
        <p:txBody>
          <a:bodyPr lIns="0" tIns="18000" rIns="0" bIns="18000" anchor="ctr">
            <a:spAutoFit/>
          </a:bodyPr>
          <a:lstStyle/>
          <a:p>
            <a:r>
              <a:rPr lang="en-US" dirty="0"/>
              <a:t>Tire Service</a:t>
            </a:r>
          </a:p>
        </p:txBody>
      </p:sp>
      <p:sp>
        <p:nvSpPr>
          <p:cNvPr id="3" name="Content Placeholder 2">
            <a:extLst>
              <a:ext uri="{FF2B5EF4-FFF2-40B4-BE49-F238E27FC236}">
                <a16:creationId xmlns:a16="http://schemas.microsoft.com/office/drawing/2014/main" id="{003D72CF-114A-3240-A89C-23A115B627B2}"/>
              </a:ext>
            </a:extLst>
          </p:cNvPr>
          <p:cNvSpPr>
            <a:spLocks noGrp="1"/>
          </p:cNvSpPr>
          <p:nvPr>
            <p:ph sz="quarter" idx="13"/>
          </p:nvPr>
        </p:nvSpPr>
        <p:spPr>
          <a:xfrm>
            <a:off x="457200" y="1031899"/>
            <a:ext cx="8232775" cy="4268279"/>
          </a:xfrm>
        </p:spPr>
        <p:txBody>
          <a:bodyPr lIns="0" tIns="18000" rIns="0" bIns="18000" anchor="ctr">
            <a:spAutoFit/>
          </a:bodyPr>
          <a:lstStyle/>
          <a:p>
            <a:pPr marL="342900" indent="-342900"/>
            <a:r>
              <a:rPr lang="en-US" sz="2400" dirty="0">
                <a:latin typeface="Arial" panose="020B0604020202020204" pitchFamily="34" charset="0"/>
                <a:cs typeface="Arial" panose="020B0604020202020204" pitchFamily="34" charset="0"/>
              </a:rPr>
              <a:t>Always inflate the tires to the pressure indicated on the door jamb sticker.</a:t>
            </a:r>
          </a:p>
          <a:p>
            <a:pPr marL="342900" indent="-342900"/>
            <a:r>
              <a:rPr lang="en-US" sz="2400" dirty="0">
                <a:latin typeface="Arial" panose="020B0604020202020204" pitchFamily="34" charset="0"/>
                <a:cs typeface="Arial" panose="020B0604020202020204" pitchFamily="34" charset="0"/>
              </a:rPr>
              <a:t>Follow normal tire inspections and tire rotation intervals as specified by the vehicle manufacturer.</a:t>
            </a:r>
          </a:p>
          <a:p>
            <a:pPr marL="342900" indent="-342900"/>
            <a:r>
              <a:rPr lang="en-US" sz="2400" dirty="0">
                <a:latin typeface="Arial" panose="020B0604020202020204" pitchFamily="34" charset="0"/>
                <a:cs typeface="Arial" panose="020B0604020202020204" pitchFamily="34" charset="0"/>
              </a:rPr>
              <a:t>Noise-reducing tires</a:t>
            </a:r>
          </a:p>
          <a:p>
            <a:pPr marL="829818" lvl="1" indent="-342900"/>
            <a:r>
              <a:rPr lang="en-US" sz="2400" dirty="0">
                <a:latin typeface="Arial" panose="020B0604020202020204" pitchFamily="34" charset="0"/>
                <a:cs typeface="Arial" panose="020B0604020202020204" pitchFamily="34" charset="0"/>
              </a:rPr>
              <a:t>Noise reduction is accomplished by adding acoustical foam to the inside of a tire.</a:t>
            </a:r>
          </a:p>
          <a:p>
            <a:pPr marL="829818" lvl="1" indent="-342900"/>
            <a:r>
              <a:rPr lang="en-US" sz="2400" dirty="0">
                <a:latin typeface="Arial" panose="020B0604020202020204" pitchFamily="34" charset="0"/>
                <a:cs typeface="Arial" panose="020B0604020202020204" pitchFamily="34" charset="0"/>
              </a:rPr>
              <a:t>The acoustical foam must be carefully cut from the area of the puncture and after the repair is complete it must be reattached.</a:t>
            </a:r>
          </a:p>
        </p:txBody>
      </p:sp>
    </p:spTree>
    <p:extLst>
      <p:ext uri="{BB962C8B-B14F-4D97-AF65-F5344CB8AC3E}">
        <p14:creationId xmlns:p14="http://schemas.microsoft.com/office/powerpoint/2010/main" val="724102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0"/>
            <a:ext cx="8229600" cy="646331"/>
          </a:xfrm>
        </p:spPr>
        <p:txBody>
          <a:bodyPr/>
          <a:lstStyle/>
          <a:p>
            <a:r>
              <a:rPr lang="en-US" dirty="0"/>
              <a:t>Figure 88.9 Noise Reducing Tires</a:t>
            </a: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20145" y="990600"/>
            <a:ext cx="3442855" cy="5174390"/>
          </a:xfrm>
        </p:spPr>
      </p:pic>
      <p:sp>
        <p:nvSpPr>
          <p:cNvPr id="4" name="Content Placeholder 3"/>
          <p:cNvSpPr>
            <a:spLocks noGrp="1"/>
          </p:cNvSpPr>
          <p:nvPr>
            <p:ph sz="quarter" idx="15"/>
          </p:nvPr>
        </p:nvSpPr>
        <p:spPr>
          <a:xfrm>
            <a:off x="690005" y="1074099"/>
            <a:ext cx="3638550" cy="2308324"/>
          </a:xfrm>
        </p:spPr>
        <p:txBody>
          <a:bodyPr/>
          <a:lstStyle/>
          <a:p>
            <a:r>
              <a:rPr lang="en-US" sz="2400" dirty="0"/>
              <a:t>Blowing across the top of an empty “Coke” bottle creates a noise similar to a vehicle without noise-reducing tires.</a:t>
            </a:r>
          </a:p>
        </p:txBody>
      </p:sp>
    </p:spTree>
    <p:extLst>
      <p:ext uri="{BB962C8B-B14F-4D97-AF65-F5344CB8AC3E}">
        <p14:creationId xmlns:p14="http://schemas.microsoft.com/office/powerpoint/2010/main" val="308074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76D1-FEAF-394A-A531-35E2C388772A}"/>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88.10 Tire Foam</a:t>
            </a:r>
          </a:p>
        </p:txBody>
      </p:sp>
      <p:sp>
        <p:nvSpPr>
          <p:cNvPr id="4" name="Text Placeholder 3">
            <a:extLst>
              <a:ext uri="{FF2B5EF4-FFF2-40B4-BE49-F238E27FC236}">
                <a16:creationId xmlns:a16="http://schemas.microsoft.com/office/drawing/2014/main" id="{3C771946-BAAD-1B4D-AA98-E158893A361E}"/>
              </a:ext>
            </a:extLst>
          </p:cNvPr>
          <p:cNvSpPr>
            <a:spLocks noGrp="1"/>
          </p:cNvSpPr>
          <p:nvPr>
            <p:ph type="body" idx="4294967295"/>
          </p:nvPr>
        </p:nvSpPr>
        <p:spPr>
          <a:xfrm>
            <a:off x="533400" y="4886109"/>
            <a:ext cx="8229600" cy="405683"/>
          </a:xfrm>
        </p:spPr>
        <p:txBody>
          <a:bodyPr lIns="0" tIns="18000" rIns="0" bIns="18000" anchor="ctr">
            <a:spAutoFit/>
          </a:bodyPr>
          <a:lstStyle/>
          <a:p>
            <a:r>
              <a:rPr lang="en-US" sz="2400" dirty="0"/>
              <a:t>A tire off a Tesla Model 3 with acoustical foam.</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3758" b="33758"/>
          <a:stretch>
            <a:fillRect/>
          </a:stretch>
        </p:blipFill>
        <p:spPr>
          <a:xfrm>
            <a:off x="724394" y="990600"/>
            <a:ext cx="7811201" cy="3556094"/>
          </a:xfrm>
        </p:spPr>
      </p:pic>
    </p:spTree>
    <p:extLst>
      <p:ext uri="{BB962C8B-B14F-4D97-AF65-F5344CB8AC3E}">
        <p14:creationId xmlns:p14="http://schemas.microsoft.com/office/powerpoint/2010/main" val="3371673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15A4-FFD3-604E-B75C-886DEBB34F62}"/>
              </a:ext>
            </a:extLst>
          </p:cNvPr>
          <p:cNvSpPr>
            <a:spLocks noGrp="1"/>
          </p:cNvSpPr>
          <p:nvPr>
            <p:ph type="title"/>
          </p:nvPr>
        </p:nvSpPr>
        <p:spPr>
          <a:xfrm>
            <a:off x="419100" y="304800"/>
            <a:ext cx="8229600" cy="590349"/>
          </a:xfrm>
        </p:spPr>
        <p:txBody>
          <a:bodyPr lIns="0" tIns="18000" rIns="0" bIns="18000" anchor="ctr">
            <a:spAutoFit/>
          </a:bodyPr>
          <a:lstStyle/>
          <a:p>
            <a:r>
              <a:rPr lang="en-US" dirty="0"/>
              <a:t>Auxiliary Battery Service</a:t>
            </a:r>
          </a:p>
        </p:txBody>
      </p:sp>
      <p:sp>
        <p:nvSpPr>
          <p:cNvPr id="3" name="Content Placeholder 2">
            <a:extLst>
              <a:ext uri="{FF2B5EF4-FFF2-40B4-BE49-F238E27FC236}">
                <a16:creationId xmlns:a16="http://schemas.microsoft.com/office/drawing/2014/main" id="{2312965E-450D-EA46-B857-35C293EED565}"/>
              </a:ext>
            </a:extLst>
          </p:cNvPr>
          <p:cNvSpPr>
            <a:spLocks noGrp="1"/>
          </p:cNvSpPr>
          <p:nvPr>
            <p:ph sz="quarter" idx="13"/>
          </p:nvPr>
        </p:nvSpPr>
        <p:spPr>
          <a:xfrm>
            <a:off x="419100" y="1006095"/>
            <a:ext cx="8232775" cy="2598591"/>
          </a:xfrm>
        </p:spPr>
        <p:txBody>
          <a:bodyPr lIns="0" tIns="18000" rIns="0" bIns="18000" anchor="ctr">
            <a:spAutoFit/>
          </a:bodyPr>
          <a:lstStyle/>
          <a:p>
            <a:pPr marL="342900" indent="-342900"/>
            <a:r>
              <a:rPr lang="en-US" sz="2400" dirty="0">
                <a:latin typeface="Arial" panose="020B0604020202020204" pitchFamily="34" charset="0"/>
                <a:cs typeface="Arial" panose="020B0604020202020204" pitchFamily="34" charset="0"/>
              </a:rPr>
              <a:t>Auxiliary 12-volt batteries used in hybrid or electric vehicles are located in one of two general locations</a:t>
            </a:r>
          </a:p>
          <a:p>
            <a:pPr marL="829818" lvl="1" indent="-342900"/>
            <a:r>
              <a:rPr lang="en-US" sz="2400" dirty="0">
                <a:latin typeface="Arial" panose="020B0604020202020204" pitchFamily="34" charset="0"/>
                <a:cs typeface="Arial" panose="020B0604020202020204" pitchFamily="34" charset="0"/>
              </a:rPr>
              <a:t>Under the hood</a:t>
            </a:r>
          </a:p>
          <a:p>
            <a:pPr marL="829818" lvl="1" indent="-342900"/>
            <a:r>
              <a:rPr lang="en-US" sz="2400" dirty="0">
                <a:latin typeface="Arial" panose="020B0604020202020204" pitchFamily="34" charset="0"/>
                <a:cs typeface="Arial" panose="020B0604020202020204" pitchFamily="34" charset="0"/>
              </a:rPr>
              <a:t>In the passenger or trunk compartment</a:t>
            </a:r>
          </a:p>
          <a:p>
            <a:pPr marL="342900" indent="-342900"/>
            <a:r>
              <a:rPr lang="en-US" sz="2400" dirty="0">
                <a:latin typeface="Arial" panose="020B0604020202020204" pitchFamily="34" charset="0"/>
                <a:cs typeface="Arial" panose="020B0604020202020204" pitchFamily="34" charset="0"/>
              </a:rPr>
              <a:t>Some micro hybrids with the stop-start feature will have two 12-volt batteries.</a:t>
            </a:r>
          </a:p>
        </p:txBody>
      </p:sp>
    </p:spTree>
    <p:extLst>
      <p:ext uri="{BB962C8B-B14F-4D97-AF65-F5344CB8AC3E}">
        <p14:creationId xmlns:p14="http://schemas.microsoft.com/office/powerpoint/2010/main" val="3434435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883"/>
            <a:ext cx="8229600" cy="646331"/>
          </a:xfrm>
        </p:spPr>
        <p:txBody>
          <a:bodyPr/>
          <a:lstStyle/>
          <a:p>
            <a:r>
              <a:rPr lang="en-US" dirty="0"/>
              <a:t>88.11 JIS</a:t>
            </a: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49085" y="990599"/>
            <a:ext cx="7441431" cy="3640777"/>
          </a:xfrm>
        </p:spPr>
      </p:pic>
      <p:sp>
        <p:nvSpPr>
          <p:cNvPr id="5" name="Content Placeholder 4"/>
          <p:cNvSpPr>
            <a:spLocks noGrp="1"/>
          </p:cNvSpPr>
          <p:nvPr>
            <p:ph sz="quarter" idx="14"/>
          </p:nvPr>
        </p:nvSpPr>
        <p:spPr>
          <a:xfrm>
            <a:off x="533400" y="4758750"/>
            <a:ext cx="8229600" cy="830997"/>
          </a:xfrm>
        </p:spPr>
        <p:txBody>
          <a:bodyPr/>
          <a:lstStyle/>
          <a:p>
            <a:r>
              <a:rPr lang="en-US" sz="2400" dirty="0"/>
              <a:t>Toyota battery is rated using the Japanese Industrial Standard (JIS) rather than cold-cranking amperes.</a:t>
            </a:r>
          </a:p>
        </p:txBody>
      </p:sp>
    </p:spTree>
    <p:extLst>
      <p:ext uri="{BB962C8B-B14F-4D97-AF65-F5344CB8AC3E}">
        <p14:creationId xmlns:p14="http://schemas.microsoft.com/office/powerpoint/2010/main" val="1166968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F0CA-D6EE-2B48-9AB0-1246E94FCD83}"/>
              </a:ext>
            </a:extLst>
          </p:cNvPr>
          <p:cNvSpPr>
            <a:spLocks noGrp="1"/>
          </p:cNvSpPr>
          <p:nvPr>
            <p:ph type="title"/>
          </p:nvPr>
        </p:nvSpPr>
        <p:spPr>
          <a:xfrm>
            <a:off x="457200" y="304800"/>
            <a:ext cx="8229600" cy="590349"/>
          </a:xfrm>
        </p:spPr>
        <p:txBody>
          <a:bodyPr lIns="0" tIns="18000" rIns="0" bIns="18000" anchor="ctr">
            <a:spAutoFit/>
          </a:bodyPr>
          <a:lstStyle/>
          <a:p>
            <a:r>
              <a:rPr lang="en-US" dirty="0"/>
              <a:t>Steering System Service</a:t>
            </a:r>
          </a:p>
        </p:txBody>
      </p:sp>
      <p:sp>
        <p:nvSpPr>
          <p:cNvPr id="3" name="Content Placeholder 2">
            <a:extLst>
              <a:ext uri="{FF2B5EF4-FFF2-40B4-BE49-F238E27FC236}">
                <a16:creationId xmlns:a16="http://schemas.microsoft.com/office/drawing/2014/main" id="{4652CDE8-4410-DB4D-B3F5-569AFA5AE31C}"/>
              </a:ext>
            </a:extLst>
          </p:cNvPr>
          <p:cNvSpPr>
            <a:spLocks noGrp="1"/>
          </p:cNvSpPr>
          <p:nvPr>
            <p:ph sz="quarter" idx="13"/>
          </p:nvPr>
        </p:nvSpPr>
        <p:spPr>
          <a:xfrm>
            <a:off x="457200" y="1025330"/>
            <a:ext cx="8232775" cy="3221839"/>
          </a:xfrm>
        </p:spPr>
        <p:txBody>
          <a:bodyPr lIns="0" tIns="18000" rIns="0" bIns="18000" anchor="ctr">
            <a:spAutoFit/>
          </a:bodyPr>
          <a:lstStyle/>
          <a:p>
            <a:pPr marL="342900" indent="-342900"/>
            <a:r>
              <a:rPr lang="en-US" sz="2400" dirty="0">
                <a:latin typeface="Arial" panose="020B0604020202020204" pitchFamily="34" charset="0"/>
                <a:cs typeface="Arial" panose="020B0604020202020204" pitchFamily="34" charset="0"/>
              </a:rPr>
              <a:t>Powered by one of two voltages:</a:t>
            </a:r>
          </a:p>
          <a:p>
            <a:pPr marL="829818" lvl="1" indent="-342900"/>
            <a:r>
              <a:rPr lang="en-US" sz="2400" dirty="0">
                <a:latin typeface="Arial" panose="020B0604020202020204" pitchFamily="34" charset="0"/>
                <a:cs typeface="Arial" panose="020B0604020202020204" pitchFamily="34" charset="0"/>
              </a:rPr>
              <a:t>12 volts—These systems can be identified by red or black wiring conduit.</a:t>
            </a:r>
          </a:p>
          <a:p>
            <a:pPr marL="829818" lvl="1" indent="-342900"/>
            <a:r>
              <a:rPr lang="en-US" sz="2400" dirty="0">
                <a:latin typeface="Arial" panose="020B0604020202020204" pitchFamily="34" charset="0"/>
                <a:cs typeface="Arial" panose="020B0604020202020204" pitchFamily="34" charset="0"/>
              </a:rPr>
              <a:t>42 volts—These systems use a yellow or blue plastic conduit.</a:t>
            </a:r>
          </a:p>
          <a:p>
            <a:pPr marL="829818" lvl="1" indent="-342900"/>
            <a:r>
              <a:rPr lang="en-US" sz="2400" dirty="0">
                <a:latin typeface="Arial" panose="020B0604020202020204" pitchFamily="34" charset="0"/>
                <a:cs typeface="Arial" panose="020B0604020202020204" pitchFamily="34" charset="0"/>
              </a:rPr>
              <a:t>When depowering the power steering system to make repairs, it is important to follow the specific wait times to ensure the capacitors are completely discharged.</a:t>
            </a:r>
          </a:p>
        </p:txBody>
      </p:sp>
    </p:spTree>
    <p:extLst>
      <p:ext uri="{BB962C8B-B14F-4D97-AF65-F5344CB8AC3E}">
        <p14:creationId xmlns:p14="http://schemas.microsoft.com/office/powerpoint/2010/main" val="421907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EC93-D1D0-AE45-9A0E-B55B062692BC}"/>
              </a:ext>
            </a:extLst>
          </p:cNvPr>
          <p:cNvSpPr>
            <a:spLocks noGrp="1"/>
          </p:cNvSpPr>
          <p:nvPr>
            <p:ph type="title"/>
          </p:nvPr>
        </p:nvSpPr>
        <p:spPr>
          <a:xfrm>
            <a:off x="419100" y="304800"/>
            <a:ext cx="8229600" cy="590349"/>
          </a:xfrm>
        </p:spPr>
        <p:txBody>
          <a:bodyPr lIns="0" tIns="18000" rIns="0" bIns="18000" anchor="ctr">
            <a:spAutoFit/>
          </a:bodyPr>
          <a:lstStyle/>
          <a:p>
            <a:r>
              <a:rPr lang="en-US" dirty="0"/>
              <a:t>Routine Service Procedures</a:t>
            </a:r>
          </a:p>
        </p:txBody>
      </p:sp>
      <p:sp>
        <p:nvSpPr>
          <p:cNvPr id="3" name="Content Placeholder 2">
            <a:extLst>
              <a:ext uri="{FF2B5EF4-FFF2-40B4-BE49-F238E27FC236}">
                <a16:creationId xmlns:a16="http://schemas.microsoft.com/office/drawing/2014/main" id="{4B1A1EAB-BF50-0645-8DCD-C5428C0DF4A7}"/>
              </a:ext>
            </a:extLst>
          </p:cNvPr>
          <p:cNvSpPr>
            <a:spLocks noGrp="1"/>
          </p:cNvSpPr>
          <p:nvPr>
            <p:ph sz="quarter" idx="13"/>
          </p:nvPr>
        </p:nvSpPr>
        <p:spPr>
          <a:xfrm>
            <a:off x="454025" y="990600"/>
            <a:ext cx="8232775" cy="2560119"/>
          </a:xfrm>
        </p:spPr>
        <p:txBody>
          <a:bodyPr lIns="0" tIns="18000" rIns="0" bIns="18000" anchor="ctr">
            <a:spAutoFit/>
          </a:bodyPr>
          <a:lstStyle/>
          <a:p>
            <a:pPr marL="342900" indent="-342900"/>
            <a:r>
              <a:rPr lang="en-US" sz="2400" dirty="0">
                <a:latin typeface="Arial" panose="020B0604020202020204" pitchFamily="34" charset="0"/>
                <a:cs typeface="Arial" panose="020B0604020202020204" pitchFamily="34" charset="0"/>
              </a:rPr>
              <a:t>Customer Perception</a:t>
            </a:r>
          </a:p>
          <a:p>
            <a:pPr marL="829818" lvl="1" indent="-342900"/>
            <a:r>
              <a:rPr lang="en-US" sz="2400" dirty="0">
                <a:latin typeface="Arial" panose="020B0604020202020204" pitchFamily="34" charset="0"/>
                <a:cs typeface="Arial" panose="020B0604020202020204" pitchFamily="34" charset="0"/>
              </a:rPr>
              <a:t>Customer begins to notice decrease in fuel economy. </a:t>
            </a:r>
          </a:p>
          <a:p>
            <a:pPr marL="829818" lvl="1" indent="-342900"/>
            <a:r>
              <a:rPr lang="en-US" sz="2400" dirty="0">
                <a:latin typeface="Arial" panose="020B0604020202020204" pitchFamily="34" charset="0"/>
                <a:cs typeface="Arial" panose="020B0604020202020204" pitchFamily="34" charset="0"/>
              </a:rPr>
              <a:t>Perception is that decrease is a result of a failing high-voltage battery. </a:t>
            </a:r>
          </a:p>
          <a:p>
            <a:pPr marL="829818" lvl="1" indent="-342900"/>
            <a:r>
              <a:rPr lang="en-US" sz="2400" dirty="0">
                <a:latin typeface="Arial" panose="020B0604020202020204" pitchFamily="34" charset="0"/>
                <a:cs typeface="Arial" panose="020B0604020202020204" pitchFamily="34" charset="0"/>
              </a:rPr>
              <a:t>Decrease in fuel economy or performance is </a:t>
            </a:r>
          </a:p>
          <a:p>
            <a:pPr marL="829818" lvl="1" indent="-342900"/>
            <a:r>
              <a:rPr lang="en-US" sz="2400" dirty="0">
                <a:latin typeface="Arial" panose="020B0604020202020204" pitchFamily="34" charset="0"/>
                <a:cs typeface="Arial" panose="020B0604020202020204" pitchFamily="34" charset="0"/>
              </a:rPr>
              <a:t>Result of a lack of routine maintenance.</a:t>
            </a:r>
          </a:p>
        </p:txBody>
      </p:sp>
    </p:spTree>
    <p:extLst>
      <p:ext uri="{BB962C8B-B14F-4D97-AF65-F5344CB8AC3E}">
        <p14:creationId xmlns:p14="http://schemas.microsoft.com/office/powerpoint/2010/main" val="2416650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744E-1815-104B-A4A5-B9B1100F07FE}"/>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88.12 Power Steering Assist</a:t>
            </a:r>
          </a:p>
        </p:txBody>
      </p:sp>
      <p:sp>
        <p:nvSpPr>
          <p:cNvPr id="4" name="Text Placeholder 3">
            <a:extLst>
              <a:ext uri="{FF2B5EF4-FFF2-40B4-BE49-F238E27FC236}">
                <a16:creationId xmlns:a16="http://schemas.microsoft.com/office/drawing/2014/main" id="{C66B08D5-1EB1-3C47-A955-9D4840416D18}"/>
              </a:ext>
            </a:extLst>
          </p:cNvPr>
          <p:cNvSpPr>
            <a:spLocks noGrp="1"/>
          </p:cNvSpPr>
          <p:nvPr>
            <p:ph type="body" idx="4294967295"/>
          </p:nvPr>
        </p:nvSpPr>
        <p:spPr>
          <a:xfrm>
            <a:off x="457200" y="4992891"/>
            <a:ext cx="8229600" cy="1144347"/>
          </a:xfrm>
        </p:spPr>
        <p:txBody>
          <a:bodyPr lIns="0" tIns="18000" rIns="0" bIns="18000" anchor="ctr">
            <a:spAutoFit/>
          </a:bodyPr>
          <a:lstStyle/>
          <a:p>
            <a:r>
              <a:rPr lang="en-US" sz="2400" dirty="0"/>
              <a:t>The capacitors in the power steering assist unit provide additional power when needed but must be allowed to discharge before service work begins.</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2554" b="22554"/>
          <a:stretch>
            <a:fillRect/>
          </a:stretch>
        </p:blipFill>
        <p:spPr/>
      </p:pic>
    </p:spTree>
    <p:extLst>
      <p:ext uri="{BB962C8B-B14F-4D97-AF65-F5344CB8AC3E}">
        <p14:creationId xmlns:p14="http://schemas.microsoft.com/office/powerpoint/2010/main" val="2599396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6170-DFB7-F74E-A4D3-76C1C5560CF7}"/>
              </a:ext>
            </a:extLst>
          </p:cNvPr>
          <p:cNvSpPr>
            <a:spLocks noGrp="1"/>
          </p:cNvSpPr>
          <p:nvPr>
            <p:ph type="title"/>
          </p:nvPr>
        </p:nvSpPr>
        <p:spPr>
          <a:xfrm>
            <a:off x="457200" y="304800"/>
            <a:ext cx="8229600" cy="590349"/>
          </a:xfrm>
        </p:spPr>
        <p:txBody>
          <a:bodyPr lIns="0" tIns="18000" rIns="0" bIns="18000" anchor="ctr">
            <a:spAutoFit/>
          </a:bodyPr>
          <a:lstStyle/>
          <a:p>
            <a:r>
              <a:rPr lang="en-US" dirty="0"/>
              <a:t>Diagnosis Procedure</a:t>
            </a:r>
          </a:p>
        </p:txBody>
      </p:sp>
      <p:sp>
        <p:nvSpPr>
          <p:cNvPr id="3" name="Content Placeholder 2">
            <a:extLst>
              <a:ext uri="{FF2B5EF4-FFF2-40B4-BE49-F238E27FC236}">
                <a16:creationId xmlns:a16="http://schemas.microsoft.com/office/drawing/2014/main" id="{5069CD52-9ED5-714A-9210-2F11CB999FEB}"/>
              </a:ext>
            </a:extLst>
          </p:cNvPr>
          <p:cNvSpPr>
            <a:spLocks noGrp="1"/>
          </p:cNvSpPr>
          <p:nvPr>
            <p:ph sz="quarter" idx="13"/>
          </p:nvPr>
        </p:nvSpPr>
        <p:spPr>
          <a:xfrm>
            <a:off x="457200" y="1198599"/>
            <a:ext cx="8232775" cy="1336708"/>
          </a:xfrm>
        </p:spPr>
        <p:txBody>
          <a:bodyPr lIns="0" tIns="18000" rIns="0" bIns="18000" anchor="ctr">
            <a:spAutoFit/>
          </a:bodyPr>
          <a:lstStyle/>
          <a:p>
            <a:pPr marL="342900" indent="-342900"/>
            <a:r>
              <a:rPr lang="en-US" sz="2400" dirty="0">
                <a:latin typeface="Arial" panose="020B0604020202020204" pitchFamily="34" charset="0"/>
                <a:cs typeface="Arial" panose="020B0604020202020204" pitchFamily="34" charset="0"/>
              </a:rPr>
              <a:t>Hybrid and electric vehicles should be diagnosed the same as any other type of vehicle.</a:t>
            </a:r>
          </a:p>
          <a:p>
            <a:pPr marL="342900" indent="-342900"/>
            <a:r>
              <a:rPr lang="en-US" sz="2400" dirty="0">
                <a:latin typeface="Arial" panose="020B0604020202020204" pitchFamily="34" charset="0"/>
                <a:cs typeface="Arial" panose="020B0604020202020204" pitchFamily="34" charset="0"/>
              </a:rPr>
              <a:t>Follow a diagnostic routine as described in the text.</a:t>
            </a:r>
          </a:p>
        </p:txBody>
      </p:sp>
    </p:spTree>
    <p:extLst>
      <p:ext uri="{BB962C8B-B14F-4D97-AF65-F5344CB8AC3E}">
        <p14:creationId xmlns:p14="http://schemas.microsoft.com/office/powerpoint/2010/main" val="3376072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04800"/>
            <a:ext cx="8229600" cy="738633"/>
          </a:xfrm>
        </p:spPr>
        <p:txBody>
          <a:bodyPr/>
          <a:lstStyle/>
          <a:p>
            <a:r>
              <a:rPr lang="en-US" dirty="0"/>
              <a:t>Question 1?</a:t>
            </a:r>
          </a:p>
        </p:txBody>
      </p:sp>
      <p:sp>
        <p:nvSpPr>
          <p:cNvPr id="3" name="Content Placeholder 2"/>
          <p:cNvSpPr>
            <a:spLocks noGrp="1"/>
          </p:cNvSpPr>
          <p:nvPr>
            <p:ph sz="quarter" idx="13"/>
          </p:nvPr>
        </p:nvSpPr>
        <p:spPr>
          <a:xfrm>
            <a:off x="460375" y="1047969"/>
            <a:ext cx="8232775" cy="2616101"/>
          </a:xfrm>
        </p:spPr>
        <p:txBody>
          <a:bodyPr/>
          <a:lstStyle/>
          <a:p>
            <a:r>
              <a:rPr lang="en-US" sz="2400" dirty="0"/>
              <a:t>The purpose of the hybrid vehicle maintenance mode is to_____________.</a:t>
            </a:r>
          </a:p>
          <a:p>
            <a:pPr lvl="1"/>
            <a:r>
              <a:rPr lang="en-US" sz="2400" dirty="0"/>
              <a:t>a. bypass the idle stop feature</a:t>
            </a:r>
          </a:p>
          <a:p>
            <a:pPr lvl="1"/>
            <a:r>
              <a:rPr lang="en-US" sz="2400" dirty="0"/>
              <a:t>b. service the base brake system</a:t>
            </a:r>
          </a:p>
          <a:p>
            <a:pPr lvl="1"/>
            <a:r>
              <a:rPr lang="en-US" sz="2400" dirty="0"/>
              <a:t>c. change the oil and filter</a:t>
            </a:r>
          </a:p>
          <a:p>
            <a:pPr lvl="1"/>
            <a:r>
              <a:rPr lang="en-US" sz="2400" dirty="0"/>
              <a:t>d. service the cooling system</a:t>
            </a:r>
          </a:p>
        </p:txBody>
      </p:sp>
    </p:spTree>
    <p:extLst>
      <p:ext uri="{BB962C8B-B14F-4D97-AF65-F5344CB8AC3E}">
        <p14:creationId xmlns:p14="http://schemas.microsoft.com/office/powerpoint/2010/main" val="1760082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04800"/>
            <a:ext cx="8229600" cy="738633"/>
          </a:xfrm>
        </p:spPr>
        <p:txBody>
          <a:bodyPr/>
          <a:lstStyle/>
          <a:p>
            <a:r>
              <a:rPr lang="en-US" dirty="0"/>
              <a:t>Answer 1</a:t>
            </a:r>
          </a:p>
        </p:txBody>
      </p:sp>
      <p:sp>
        <p:nvSpPr>
          <p:cNvPr id="3" name="Content Placeholder 2"/>
          <p:cNvSpPr>
            <a:spLocks noGrp="1"/>
          </p:cNvSpPr>
          <p:nvPr>
            <p:ph sz="quarter" idx="13"/>
          </p:nvPr>
        </p:nvSpPr>
        <p:spPr>
          <a:xfrm>
            <a:off x="460375" y="1047969"/>
            <a:ext cx="8232775" cy="1277273"/>
          </a:xfrm>
        </p:spPr>
        <p:txBody>
          <a:bodyPr/>
          <a:lstStyle/>
          <a:p>
            <a:r>
              <a:rPr lang="en-US" sz="2400" dirty="0"/>
              <a:t>The purpose of the hybrid vehicle maintenance mode is to_____________.</a:t>
            </a:r>
          </a:p>
          <a:p>
            <a:pPr lvl="1"/>
            <a:r>
              <a:rPr lang="en-US" sz="2400" dirty="0"/>
              <a:t>a. bypass the idle stop feature</a:t>
            </a:r>
          </a:p>
        </p:txBody>
      </p:sp>
    </p:spTree>
    <p:extLst>
      <p:ext uri="{BB962C8B-B14F-4D97-AF65-F5344CB8AC3E}">
        <p14:creationId xmlns:p14="http://schemas.microsoft.com/office/powerpoint/2010/main" val="2608249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Hybrid and Fuel Cell Vehicles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(L3) Light Duty Hybrid Electric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(L3) Light Duty Hybrid Electric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100" y="305087"/>
            <a:ext cx="8229600" cy="567581"/>
          </a:xfrm>
        </p:spPr>
        <p:txBody>
          <a:bodyPr lIns="0" tIns="0" rIns="0" bIns="0">
            <a:noAutofit/>
          </a:bodyPr>
          <a:lstStyle/>
          <a:p>
            <a:pPr>
              <a:spcBef>
                <a:spcPct val="0"/>
              </a:spcBef>
            </a:pPr>
            <a:r>
              <a:rPr lang="en-US" sz="3600" dirty="0">
                <a:latin typeface="+mn-lt"/>
                <a:cs typeface="Times New Roman" panose="02020603050405020304" pitchFamily="18" charset="0"/>
              </a:rPr>
              <a:t>Copyright</a:t>
            </a:r>
            <a:endParaRPr lang="en-US" sz="3600" dirty="0">
              <a:latin typeface="+mn-lt"/>
              <a:ea typeface="+mj-ea"/>
              <a:cs typeface="Times New Roman" panose="02020603050405020304" pitchFamily="18" charset="0"/>
            </a:endParaRPr>
          </a:p>
        </p:txBody>
      </p:sp>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136174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EC93-D1D0-AE45-9A0E-B55B062692BC}"/>
              </a:ext>
            </a:extLst>
          </p:cNvPr>
          <p:cNvSpPr>
            <a:spLocks noGrp="1"/>
          </p:cNvSpPr>
          <p:nvPr>
            <p:ph type="title"/>
          </p:nvPr>
        </p:nvSpPr>
        <p:spPr>
          <a:xfrm>
            <a:off x="457200" y="215371"/>
            <a:ext cx="8229600" cy="590349"/>
          </a:xfrm>
        </p:spPr>
        <p:txBody>
          <a:bodyPr lIns="0" tIns="18000" rIns="0" bIns="18000" anchor="ctr">
            <a:spAutoFit/>
          </a:bodyPr>
          <a:lstStyle/>
          <a:p>
            <a:r>
              <a:rPr lang="en-US" dirty="0"/>
              <a:t>Instrument Cluster Messages</a:t>
            </a:r>
          </a:p>
        </p:txBody>
      </p:sp>
      <p:sp>
        <p:nvSpPr>
          <p:cNvPr id="3" name="Content Placeholder 2">
            <a:extLst>
              <a:ext uri="{FF2B5EF4-FFF2-40B4-BE49-F238E27FC236}">
                <a16:creationId xmlns:a16="http://schemas.microsoft.com/office/drawing/2014/main" id="{4B1A1EAB-BF50-0645-8DCD-C5428C0DF4A7}"/>
              </a:ext>
            </a:extLst>
          </p:cNvPr>
          <p:cNvSpPr>
            <a:spLocks noGrp="1"/>
          </p:cNvSpPr>
          <p:nvPr>
            <p:ph sz="quarter" idx="13"/>
          </p:nvPr>
        </p:nvSpPr>
        <p:spPr>
          <a:xfrm>
            <a:off x="457200" y="1023761"/>
            <a:ext cx="8232775" cy="1706039"/>
          </a:xfrm>
        </p:spPr>
        <p:txBody>
          <a:bodyPr lIns="0" tIns="18000" rIns="0" bIns="18000" anchor="ctr">
            <a:spAutoFit/>
          </a:bodyPr>
          <a:lstStyle/>
          <a:p>
            <a:pPr marL="342900" indent="-342900"/>
            <a:r>
              <a:rPr lang="en-US" sz="2400" dirty="0">
                <a:latin typeface="Arial" panose="020B0604020202020204" pitchFamily="34" charset="0"/>
                <a:cs typeface="Arial" panose="020B0604020202020204" pitchFamily="34" charset="0"/>
              </a:rPr>
              <a:t>Technician must understand what the indicators in the instrument cluster and message center mean.</a:t>
            </a:r>
          </a:p>
          <a:p>
            <a:pPr marL="342900" indent="-342900"/>
            <a:r>
              <a:rPr lang="en-US" sz="2400" dirty="0">
                <a:latin typeface="Arial" panose="020B0604020202020204" pitchFamily="34" charset="0"/>
                <a:cs typeface="Arial" panose="020B0604020202020204" pitchFamily="34" charset="0"/>
              </a:rPr>
              <a:t>Failure to understand these symbols may lead to unnecessary or incorrect initial diagnostic assumptions.</a:t>
            </a:r>
          </a:p>
        </p:txBody>
      </p:sp>
    </p:spTree>
    <p:extLst>
      <p:ext uri="{BB962C8B-B14F-4D97-AF65-F5344CB8AC3E}">
        <p14:creationId xmlns:p14="http://schemas.microsoft.com/office/powerpoint/2010/main" val="61348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D20C-99DC-794F-8F2C-4A8280C01CD7}"/>
              </a:ext>
            </a:extLst>
          </p:cNvPr>
          <p:cNvSpPr>
            <a:spLocks noGrp="1"/>
          </p:cNvSpPr>
          <p:nvPr>
            <p:ph type="title"/>
          </p:nvPr>
        </p:nvSpPr>
        <p:spPr>
          <a:xfrm>
            <a:off x="457200" y="228601"/>
            <a:ext cx="8229600" cy="590349"/>
          </a:xfrm>
        </p:spPr>
        <p:txBody>
          <a:bodyPr lIns="0" tIns="18000" rIns="0" bIns="18000" anchor="ctr">
            <a:spAutoFit/>
          </a:bodyPr>
          <a:lstStyle/>
          <a:p>
            <a:r>
              <a:rPr lang="en-US" dirty="0"/>
              <a:t>Chart 88.1 Routine Maintenance</a:t>
            </a:r>
          </a:p>
        </p:txBody>
      </p:sp>
      <p:sp>
        <p:nvSpPr>
          <p:cNvPr id="4" name="Text Placeholder 3">
            <a:extLst>
              <a:ext uri="{FF2B5EF4-FFF2-40B4-BE49-F238E27FC236}">
                <a16:creationId xmlns:a16="http://schemas.microsoft.com/office/drawing/2014/main" id="{DB82827D-1912-0A4B-ACD2-97B353E1BD5C}"/>
              </a:ext>
            </a:extLst>
          </p:cNvPr>
          <p:cNvSpPr>
            <a:spLocks noGrp="1"/>
          </p:cNvSpPr>
          <p:nvPr>
            <p:ph type="body" idx="4294967295"/>
          </p:nvPr>
        </p:nvSpPr>
        <p:spPr>
          <a:xfrm>
            <a:off x="533400" y="5706439"/>
            <a:ext cx="8229600" cy="405683"/>
          </a:xfrm>
        </p:spPr>
        <p:txBody>
          <a:bodyPr lIns="0" tIns="18000" rIns="0" bIns="18000" anchor="ctr">
            <a:spAutoFit/>
          </a:bodyPr>
          <a:lstStyle/>
          <a:p>
            <a:r>
              <a:rPr lang="en-US" sz="2400" dirty="0"/>
              <a:t>Routine maintenance service.</a:t>
            </a:r>
          </a:p>
        </p:txBody>
      </p:sp>
      <p:graphicFrame>
        <p:nvGraphicFramePr>
          <p:cNvPr id="8" name="Table 7"/>
          <p:cNvGraphicFramePr>
            <a:graphicFrameLocks noGrp="1"/>
          </p:cNvGraphicFramePr>
          <p:nvPr>
            <p:extLst>
              <p:ext uri="{D42A27DB-BD31-4B8C-83A1-F6EECF244321}">
                <p14:modId xmlns:p14="http://schemas.microsoft.com/office/powerpoint/2010/main" val="1252968309"/>
              </p:ext>
            </p:extLst>
          </p:nvPr>
        </p:nvGraphicFramePr>
        <p:xfrm>
          <a:off x="950027" y="1140821"/>
          <a:ext cx="7018316" cy="3063635"/>
        </p:xfrm>
        <a:graphic>
          <a:graphicData uri="http://schemas.openxmlformats.org/drawingml/2006/table">
            <a:tbl>
              <a:tblPr firstRow="1"/>
              <a:tblGrid>
                <a:gridCol w="3280554">
                  <a:extLst>
                    <a:ext uri="{9D8B030D-6E8A-4147-A177-3AD203B41FA5}">
                      <a16:colId xmlns:a16="http://schemas.microsoft.com/office/drawing/2014/main" val="20000"/>
                    </a:ext>
                  </a:extLst>
                </a:gridCol>
                <a:gridCol w="3737762">
                  <a:extLst>
                    <a:ext uri="{9D8B030D-6E8A-4147-A177-3AD203B41FA5}">
                      <a16:colId xmlns:a16="http://schemas.microsoft.com/office/drawing/2014/main" val="20001"/>
                    </a:ext>
                  </a:extLst>
                </a:gridCol>
              </a:tblGrid>
              <a:tr h="282830">
                <a:tc>
                  <a:txBody>
                    <a:bodyPr/>
                    <a:lstStyle/>
                    <a:p>
                      <a:pPr marL="88900" marR="107950" eaLnBrk="0" hangingPunct="0">
                        <a:lnSpc>
                          <a:spcPct val="100000"/>
                        </a:lnSpc>
                        <a:spcBef>
                          <a:spcPts val="515"/>
                        </a:spcBef>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HEV/PHEV MAINTENANCE </a:t>
                      </a:r>
                      <a:r>
                        <a:rPr lang="en-US" sz="1400" b="1" spc="-20" dirty="0">
                          <a:solidFill>
                            <a:schemeClr val="bg1"/>
                          </a:solidFill>
                          <a:effectLst/>
                          <a:latin typeface="+mn-lt"/>
                          <a:ea typeface="Calibri" panose="020F0502020204030204" pitchFamily="34" charset="0"/>
                          <a:cs typeface="Times New Roman" panose="02020603050405020304" pitchFamily="18" charset="0"/>
                        </a:rPr>
                        <a:t>ITEMS</a:t>
                      </a:r>
                      <a:endParaRPr lang="en-US" sz="1400" b="1"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0" marR="0" eaLnBrk="0" hangingPunct="0">
                        <a:lnSpc>
                          <a:spcPct val="100000"/>
                        </a:lnSpc>
                        <a:spcBef>
                          <a:spcPts val="0"/>
                        </a:spcBef>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 EV MAINTENANCE ITEMS</a:t>
                      </a: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40775">
                <a:tc>
                  <a:txBody>
                    <a:bodyPr/>
                    <a:lstStyle/>
                    <a:p>
                      <a:pPr marL="88900" marR="219075" algn="just" eaLnBrk="0" hangingPunct="0">
                        <a:lnSpc>
                          <a:spcPct val="100000"/>
                        </a:lnSpc>
                        <a:spcBef>
                          <a:spcPts val="90"/>
                        </a:spcBef>
                        <a:spcAft>
                          <a:spcPts val="0"/>
                        </a:spcAft>
                      </a:pPr>
                      <a:r>
                        <a:rPr lang="en-US" sz="1600" dirty="0">
                          <a:solidFill>
                            <a:srgbClr val="231F20"/>
                          </a:solidFill>
                          <a:effectLst/>
                          <a:latin typeface="+mn-lt"/>
                          <a:ea typeface="Calibri" panose="020F0502020204030204" pitchFamily="34" charset="0"/>
                          <a:cs typeface="Times New Roman" panose="02020603050405020304" pitchFamily="18" charset="0"/>
                        </a:rPr>
                        <a:t>Oil changes (once or a year</a:t>
                      </a:r>
                      <a:r>
                        <a:rPr lang="en-US" sz="1600" spc="-45" dirty="0">
                          <a:solidFill>
                            <a:srgbClr val="231F20"/>
                          </a:solidFill>
                          <a:effectLst/>
                          <a:latin typeface="+mn-lt"/>
                          <a:ea typeface="Calibri" panose="020F0502020204030204" pitchFamily="34" charset="0"/>
                          <a:cs typeface="Times New Roman" panose="02020603050405020304" pitchFamily="18" charset="0"/>
                        </a:rPr>
                        <a:t> </a:t>
                      </a:r>
                      <a:r>
                        <a:rPr lang="en-US" sz="1600" dirty="0">
                          <a:solidFill>
                            <a:srgbClr val="231F20"/>
                          </a:solidFill>
                          <a:effectLst/>
                          <a:latin typeface="+mn-lt"/>
                          <a:ea typeface="Calibri" panose="020F0502020204030204" pitchFamily="34" charset="0"/>
                          <a:cs typeface="Times New Roman" panose="02020603050405020304" pitchFamily="18" charset="0"/>
                        </a:rPr>
                        <a:t>or</a:t>
                      </a:r>
                      <a:r>
                        <a:rPr lang="en-US" sz="1600" spc="-45" dirty="0">
                          <a:solidFill>
                            <a:srgbClr val="231F20"/>
                          </a:solidFill>
                          <a:effectLst/>
                          <a:latin typeface="+mn-lt"/>
                          <a:ea typeface="Calibri" panose="020F0502020204030204" pitchFamily="34" charset="0"/>
                          <a:cs typeface="Times New Roman" panose="02020603050405020304" pitchFamily="18" charset="0"/>
                        </a:rPr>
                        <a:t> </a:t>
                      </a:r>
                      <a:r>
                        <a:rPr lang="en-US" sz="1600" dirty="0">
                          <a:solidFill>
                            <a:srgbClr val="231F20"/>
                          </a:solidFill>
                          <a:effectLst/>
                          <a:latin typeface="+mn-lt"/>
                          <a:ea typeface="Calibri" panose="020F0502020204030204" pitchFamily="34" charset="0"/>
                          <a:cs typeface="Times New Roman" panose="02020603050405020304" pitchFamily="18" charset="0"/>
                        </a:rPr>
                        <a:t>when</a:t>
                      </a:r>
                      <a:r>
                        <a:rPr lang="en-US" sz="1600" spc="-50" dirty="0">
                          <a:solidFill>
                            <a:srgbClr val="231F20"/>
                          </a:solidFill>
                          <a:effectLst/>
                          <a:latin typeface="+mn-lt"/>
                          <a:ea typeface="Calibri" panose="020F0502020204030204" pitchFamily="34" charset="0"/>
                          <a:cs typeface="Times New Roman" panose="02020603050405020304" pitchFamily="18" charset="0"/>
                        </a:rPr>
                        <a:t> </a:t>
                      </a:r>
                      <a:r>
                        <a:rPr lang="en-US" sz="1600" dirty="0">
                          <a:solidFill>
                            <a:srgbClr val="231F20"/>
                          </a:solidFill>
                          <a:effectLst/>
                          <a:latin typeface="+mn-lt"/>
                          <a:ea typeface="Calibri" panose="020F0502020204030204" pitchFamily="34" charset="0"/>
                          <a:cs typeface="Times New Roman" panose="02020603050405020304" pitchFamily="18" charset="0"/>
                        </a:rPr>
                        <a:t>the</a:t>
                      </a:r>
                      <a:r>
                        <a:rPr lang="en-US" sz="1600" spc="-45" dirty="0">
                          <a:solidFill>
                            <a:srgbClr val="231F20"/>
                          </a:solidFill>
                          <a:effectLst/>
                          <a:latin typeface="+mn-lt"/>
                          <a:ea typeface="Calibri" panose="020F0502020204030204" pitchFamily="34" charset="0"/>
                          <a:cs typeface="Times New Roman" panose="02020603050405020304" pitchFamily="18" charset="0"/>
                        </a:rPr>
                        <a:t> </a:t>
                      </a:r>
                      <a:r>
                        <a:rPr lang="en-US" sz="1600" dirty="0">
                          <a:solidFill>
                            <a:srgbClr val="231F20"/>
                          </a:solidFill>
                          <a:effectLst/>
                          <a:latin typeface="+mn-lt"/>
                          <a:ea typeface="Calibri" panose="020F0502020204030204" pitchFamily="34" charset="0"/>
                          <a:cs typeface="Times New Roman" panose="02020603050405020304" pitchFamily="18" charset="0"/>
                        </a:rPr>
                        <a:t>OLM </a:t>
                      </a:r>
                      <a:r>
                        <a:rPr lang="en-US" sz="1600" spc="-10" dirty="0">
                          <a:solidFill>
                            <a:srgbClr val="231F20"/>
                          </a:solidFill>
                          <a:effectLst/>
                          <a:latin typeface="+mn-lt"/>
                          <a:ea typeface="Calibri" panose="020F0502020204030204" pitchFamily="34" charset="0"/>
                          <a:cs typeface="Times New Roman" panose="02020603050405020304" pitchFamily="18" charset="0"/>
                        </a:rPr>
                        <a:t>indicates)</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99695" marR="0" eaLnBrk="0" hangingPunct="0">
                        <a:lnSpc>
                          <a:spcPct val="100000"/>
                        </a:lnSpc>
                        <a:spcBef>
                          <a:spcPts val="60"/>
                        </a:spcBef>
                        <a:spcAft>
                          <a:spcPts val="0"/>
                        </a:spcAft>
                      </a:pPr>
                      <a:r>
                        <a:rPr lang="en-US" sz="1600" spc="-30" dirty="0">
                          <a:solidFill>
                            <a:srgbClr val="231F20"/>
                          </a:solidFill>
                          <a:effectLst/>
                          <a:latin typeface="+mn-lt"/>
                          <a:ea typeface="Calibri" panose="020F0502020204030204" pitchFamily="34" charset="0"/>
                          <a:cs typeface="Times New Roman" panose="02020603050405020304" pitchFamily="18" charset="0"/>
                        </a:rPr>
                        <a:t>NA</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91886">
                <a:tc>
                  <a:txBody>
                    <a:bodyPr/>
                    <a:lstStyle/>
                    <a:p>
                      <a:pPr marL="88900" marR="107950" eaLnBrk="0" hangingPunct="0">
                        <a:lnSpc>
                          <a:spcPct val="100000"/>
                        </a:lnSpc>
                        <a:spcBef>
                          <a:spcPts val="90"/>
                        </a:spcBef>
                        <a:spcAft>
                          <a:spcPts val="0"/>
                        </a:spcAft>
                      </a:pPr>
                      <a:r>
                        <a:rPr lang="en-US" sz="1600" dirty="0">
                          <a:solidFill>
                            <a:srgbClr val="231F20"/>
                          </a:solidFill>
                          <a:effectLst/>
                          <a:latin typeface="+mn-lt"/>
                          <a:ea typeface="Calibri" panose="020F0502020204030204" pitchFamily="34" charset="0"/>
                          <a:cs typeface="Times New Roman" panose="02020603050405020304" pitchFamily="18" charset="0"/>
                        </a:rPr>
                        <a:t>Engine air filter (every 2–3</a:t>
                      </a:r>
                      <a:r>
                        <a:rPr lang="en-US" sz="1600" spc="-45" dirty="0">
                          <a:solidFill>
                            <a:srgbClr val="231F20"/>
                          </a:solidFill>
                          <a:effectLst/>
                          <a:latin typeface="+mn-lt"/>
                          <a:ea typeface="Calibri" panose="020F0502020204030204" pitchFamily="34" charset="0"/>
                          <a:cs typeface="Times New Roman" panose="02020603050405020304" pitchFamily="18" charset="0"/>
                        </a:rPr>
                        <a:t> </a:t>
                      </a:r>
                      <a:r>
                        <a:rPr lang="en-US" sz="1600" dirty="0">
                          <a:solidFill>
                            <a:srgbClr val="231F20"/>
                          </a:solidFill>
                          <a:effectLst/>
                          <a:latin typeface="+mn-lt"/>
                          <a:ea typeface="Calibri" panose="020F0502020204030204" pitchFamily="34" charset="0"/>
                          <a:cs typeface="Times New Roman" panose="02020603050405020304" pitchFamily="18" charset="0"/>
                        </a:rPr>
                        <a:t>years)</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99695" marR="0" eaLnBrk="0" hangingPunct="0">
                        <a:lnSpc>
                          <a:spcPct val="100000"/>
                        </a:lnSpc>
                        <a:spcBef>
                          <a:spcPts val="60"/>
                        </a:spcBef>
                        <a:spcAft>
                          <a:spcPts val="0"/>
                        </a:spcAft>
                      </a:pPr>
                      <a:r>
                        <a:rPr lang="en-US" sz="1600" spc="-30" dirty="0">
                          <a:solidFill>
                            <a:srgbClr val="231F20"/>
                          </a:solidFill>
                          <a:effectLst/>
                          <a:latin typeface="+mn-lt"/>
                          <a:ea typeface="Calibri" panose="020F0502020204030204" pitchFamily="34" charset="0"/>
                          <a:cs typeface="Times New Roman" panose="02020603050405020304" pitchFamily="18" charset="0"/>
                        </a:rPr>
                        <a:t>NA</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344384">
                <a:tc>
                  <a:txBody>
                    <a:bodyPr/>
                    <a:lstStyle/>
                    <a:p>
                      <a:pPr marL="88900" marR="299085" eaLnBrk="0" hangingPunct="0">
                        <a:lnSpc>
                          <a:spcPct val="100000"/>
                        </a:lnSpc>
                        <a:spcBef>
                          <a:spcPts val="90"/>
                        </a:spcBef>
                        <a:spcAft>
                          <a:spcPts val="0"/>
                        </a:spcAft>
                      </a:pPr>
                      <a:r>
                        <a:rPr lang="en-US" sz="1600" dirty="0">
                          <a:solidFill>
                            <a:srgbClr val="231F20"/>
                          </a:solidFill>
                          <a:effectLst/>
                          <a:latin typeface="+mn-lt"/>
                          <a:ea typeface="Calibri" panose="020F0502020204030204" pitchFamily="34" charset="0"/>
                          <a:cs typeface="Times New Roman" panose="02020603050405020304" pitchFamily="18" charset="0"/>
                        </a:rPr>
                        <a:t>Cabin filter (every 2–3</a:t>
                      </a:r>
                      <a:r>
                        <a:rPr lang="en-US" sz="1600" spc="-45" dirty="0">
                          <a:solidFill>
                            <a:srgbClr val="231F20"/>
                          </a:solidFill>
                          <a:effectLst/>
                          <a:latin typeface="+mn-lt"/>
                          <a:ea typeface="Calibri" panose="020F0502020204030204" pitchFamily="34" charset="0"/>
                          <a:cs typeface="Times New Roman" panose="02020603050405020304" pitchFamily="18" charset="0"/>
                        </a:rPr>
                        <a:t> </a:t>
                      </a:r>
                      <a:r>
                        <a:rPr lang="en-US" sz="1600" dirty="0">
                          <a:solidFill>
                            <a:srgbClr val="231F20"/>
                          </a:solidFill>
                          <a:effectLst/>
                          <a:latin typeface="+mn-lt"/>
                          <a:ea typeface="Calibri" panose="020F0502020204030204" pitchFamily="34" charset="0"/>
                          <a:cs typeface="Times New Roman" panose="02020603050405020304" pitchFamily="18" charset="0"/>
                        </a:rPr>
                        <a:t>years)</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99695" marR="0" eaLnBrk="0" hangingPunct="0">
                        <a:lnSpc>
                          <a:spcPct val="100000"/>
                        </a:lnSpc>
                        <a:spcBef>
                          <a:spcPts val="60"/>
                        </a:spcBef>
                        <a:spcAft>
                          <a:spcPts val="0"/>
                        </a:spcAft>
                      </a:pPr>
                      <a:r>
                        <a:rPr lang="en-US" sz="1600" dirty="0">
                          <a:solidFill>
                            <a:srgbClr val="231F20"/>
                          </a:solidFill>
                          <a:effectLst/>
                          <a:latin typeface="+mn-lt"/>
                          <a:ea typeface="Calibri" panose="020F0502020204030204" pitchFamily="34" charset="0"/>
                          <a:cs typeface="Times New Roman" panose="02020603050405020304" pitchFamily="18" charset="0"/>
                        </a:rPr>
                        <a:t>Cabin filter (every 2–3 years)</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368135">
                <a:tc>
                  <a:txBody>
                    <a:bodyPr/>
                    <a:lstStyle/>
                    <a:p>
                      <a:pPr marL="88900" marR="107950" eaLnBrk="0" hangingPunct="0">
                        <a:lnSpc>
                          <a:spcPct val="100000"/>
                        </a:lnSpc>
                        <a:spcBef>
                          <a:spcPts val="90"/>
                        </a:spcBef>
                        <a:spcAft>
                          <a:spcPts val="0"/>
                        </a:spcAft>
                      </a:pPr>
                      <a:r>
                        <a:rPr lang="en-US" sz="1600" dirty="0">
                          <a:solidFill>
                            <a:srgbClr val="231F20"/>
                          </a:solidFill>
                          <a:effectLst/>
                          <a:latin typeface="+mn-lt"/>
                          <a:ea typeface="Calibri" panose="020F0502020204030204" pitchFamily="34" charset="0"/>
                          <a:cs typeface="Times New Roman" panose="02020603050405020304" pitchFamily="18" charset="0"/>
                        </a:rPr>
                        <a:t>Tire rotation (every 7,500</a:t>
                      </a:r>
                      <a:r>
                        <a:rPr lang="en-US" sz="1600" spc="-30" dirty="0">
                          <a:solidFill>
                            <a:srgbClr val="231F20"/>
                          </a:solidFill>
                          <a:effectLst/>
                          <a:latin typeface="+mn-lt"/>
                          <a:ea typeface="Calibri" panose="020F0502020204030204" pitchFamily="34" charset="0"/>
                          <a:cs typeface="Times New Roman" panose="02020603050405020304" pitchFamily="18" charset="0"/>
                        </a:rPr>
                        <a:t> </a:t>
                      </a:r>
                      <a:r>
                        <a:rPr lang="en-US" sz="1600" dirty="0">
                          <a:solidFill>
                            <a:srgbClr val="231F20"/>
                          </a:solidFill>
                          <a:effectLst/>
                          <a:latin typeface="+mn-lt"/>
                          <a:ea typeface="Calibri" panose="020F0502020204030204" pitchFamily="34" charset="0"/>
                          <a:cs typeface="Times New Roman" panose="02020603050405020304" pitchFamily="18" charset="0"/>
                        </a:rPr>
                        <a:t>miles)</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99695" marR="311150" eaLnBrk="0" hangingPunct="0">
                        <a:lnSpc>
                          <a:spcPct val="100000"/>
                        </a:lnSpc>
                        <a:spcBef>
                          <a:spcPts val="90"/>
                        </a:spcBef>
                        <a:spcAft>
                          <a:spcPts val="0"/>
                        </a:spcAft>
                      </a:pPr>
                      <a:r>
                        <a:rPr lang="en-US" sz="1600" dirty="0">
                          <a:solidFill>
                            <a:srgbClr val="231F20"/>
                          </a:solidFill>
                          <a:effectLst/>
                          <a:latin typeface="+mn-lt"/>
                          <a:ea typeface="Calibri" panose="020F0502020204030204" pitchFamily="34" charset="0"/>
                          <a:cs typeface="Times New Roman" panose="02020603050405020304" pitchFamily="18" charset="0"/>
                        </a:rPr>
                        <a:t>Tire rotation (every 7,500</a:t>
                      </a:r>
                      <a:r>
                        <a:rPr lang="en-US" sz="1600" spc="-30" dirty="0">
                          <a:solidFill>
                            <a:srgbClr val="231F20"/>
                          </a:solidFill>
                          <a:effectLst/>
                          <a:latin typeface="+mn-lt"/>
                          <a:ea typeface="Calibri" panose="020F0502020204030204" pitchFamily="34" charset="0"/>
                          <a:cs typeface="Times New Roman" panose="02020603050405020304" pitchFamily="18" charset="0"/>
                        </a:rPr>
                        <a:t> </a:t>
                      </a:r>
                      <a:r>
                        <a:rPr lang="en-US" sz="1600" dirty="0">
                          <a:solidFill>
                            <a:srgbClr val="231F20"/>
                          </a:solidFill>
                          <a:effectLst/>
                          <a:latin typeface="+mn-lt"/>
                          <a:ea typeface="Calibri" panose="020F0502020204030204" pitchFamily="34" charset="0"/>
                          <a:cs typeface="Times New Roman" panose="02020603050405020304" pitchFamily="18" charset="0"/>
                        </a:rPr>
                        <a:t>miles)</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380011">
                <a:tc>
                  <a:txBody>
                    <a:bodyPr/>
                    <a:lstStyle/>
                    <a:p>
                      <a:pPr marL="88900" marR="107950" eaLnBrk="0" hangingPunct="0">
                        <a:lnSpc>
                          <a:spcPct val="100000"/>
                        </a:lnSpc>
                        <a:spcBef>
                          <a:spcPts val="90"/>
                        </a:spcBef>
                        <a:spcAft>
                          <a:spcPts val="0"/>
                        </a:spcAft>
                      </a:pPr>
                      <a:r>
                        <a:rPr lang="en-US" sz="1600" spc="-10" dirty="0">
                          <a:solidFill>
                            <a:srgbClr val="231F20"/>
                          </a:solidFill>
                          <a:effectLst/>
                          <a:latin typeface="+mn-lt"/>
                          <a:ea typeface="Calibri" panose="020F0502020204030204" pitchFamily="34" charset="0"/>
                          <a:cs typeface="Times New Roman" panose="02020603050405020304" pitchFamily="18" charset="0"/>
                        </a:rPr>
                        <a:t>Windshield</a:t>
                      </a:r>
                      <a:r>
                        <a:rPr lang="en-US" sz="1600" spc="-45" dirty="0">
                          <a:solidFill>
                            <a:srgbClr val="231F20"/>
                          </a:solidFill>
                          <a:effectLst/>
                          <a:latin typeface="+mn-lt"/>
                          <a:ea typeface="Calibri" panose="020F0502020204030204" pitchFamily="34" charset="0"/>
                          <a:cs typeface="Times New Roman" panose="02020603050405020304" pitchFamily="18" charset="0"/>
                        </a:rPr>
                        <a:t> </a:t>
                      </a:r>
                      <a:r>
                        <a:rPr lang="en-US" sz="1600" spc="-10" dirty="0">
                          <a:solidFill>
                            <a:srgbClr val="231F20"/>
                          </a:solidFill>
                          <a:effectLst/>
                          <a:latin typeface="+mn-lt"/>
                          <a:ea typeface="Calibri" panose="020F0502020204030204" pitchFamily="34" charset="0"/>
                          <a:cs typeface="Times New Roman" panose="02020603050405020304" pitchFamily="18" charset="0"/>
                        </a:rPr>
                        <a:t>washer</a:t>
                      </a:r>
                      <a:r>
                        <a:rPr lang="en-US" sz="1600" spc="-35" dirty="0">
                          <a:solidFill>
                            <a:srgbClr val="231F20"/>
                          </a:solidFill>
                          <a:effectLst/>
                          <a:latin typeface="+mn-lt"/>
                          <a:ea typeface="Calibri" panose="020F0502020204030204" pitchFamily="34" charset="0"/>
                          <a:cs typeface="Times New Roman" panose="02020603050405020304" pitchFamily="18" charset="0"/>
                        </a:rPr>
                        <a:t> </a:t>
                      </a:r>
                      <a:r>
                        <a:rPr lang="en-US" sz="1600" spc="-10" dirty="0">
                          <a:solidFill>
                            <a:srgbClr val="231F20"/>
                          </a:solidFill>
                          <a:effectLst/>
                          <a:latin typeface="+mn-lt"/>
                          <a:ea typeface="Calibri" panose="020F0502020204030204" pitchFamily="34" charset="0"/>
                          <a:cs typeface="Times New Roman" panose="02020603050405020304" pitchFamily="18" charset="0"/>
                        </a:rPr>
                        <a:t>fluid </a:t>
                      </a:r>
                      <a:r>
                        <a:rPr lang="en-US" sz="1600" dirty="0">
                          <a:solidFill>
                            <a:srgbClr val="231F20"/>
                          </a:solidFill>
                          <a:effectLst/>
                          <a:latin typeface="+mn-lt"/>
                          <a:ea typeface="Calibri" panose="020F0502020204030204" pitchFamily="34" charset="0"/>
                          <a:cs typeface="Times New Roman" panose="02020603050405020304" pitchFamily="18" charset="0"/>
                        </a:rPr>
                        <a:t>(as</a:t>
                      </a:r>
                      <a:r>
                        <a:rPr lang="en-US" sz="1600" spc="-45" dirty="0">
                          <a:solidFill>
                            <a:srgbClr val="231F20"/>
                          </a:solidFill>
                          <a:effectLst/>
                          <a:latin typeface="+mn-lt"/>
                          <a:ea typeface="Calibri" panose="020F0502020204030204" pitchFamily="34" charset="0"/>
                          <a:cs typeface="Times New Roman" panose="02020603050405020304" pitchFamily="18" charset="0"/>
                        </a:rPr>
                        <a:t> </a:t>
                      </a:r>
                      <a:r>
                        <a:rPr lang="en-US" sz="1600" dirty="0">
                          <a:solidFill>
                            <a:srgbClr val="231F20"/>
                          </a:solidFill>
                          <a:effectLst/>
                          <a:latin typeface="+mn-lt"/>
                          <a:ea typeface="Calibri" panose="020F0502020204030204" pitchFamily="34" charset="0"/>
                          <a:cs typeface="Times New Roman" panose="02020603050405020304" pitchFamily="18" charset="0"/>
                        </a:rPr>
                        <a:t>needed)</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99695" marR="311150" eaLnBrk="0" hangingPunct="0">
                        <a:lnSpc>
                          <a:spcPct val="100000"/>
                        </a:lnSpc>
                        <a:spcBef>
                          <a:spcPts val="90"/>
                        </a:spcBef>
                        <a:spcAft>
                          <a:spcPts val="0"/>
                        </a:spcAft>
                      </a:pPr>
                      <a:r>
                        <a:rPr lang="en-US" sz="1600" spc="-10" dirty="0">
                          <a:solidFill>
                            <a:srgbClr val="231F20"/>
                          </a:solidFill>
                          <a:effectLst/>
                          <a:latin typeface="+mn-lt"/>
                          <a:ea typeface="Calibri" panose="020F0502020204030204" pitchFamily="34" charset="0"/>
                          <a:cs typeface="Times New Roman" panose="02020603050405020304" pitchFamily="18" charset="0"/>
                        </a:rPr>
                        <a:t>Windshield</a:t>
                      </a:r>
                      <a:r>
                        <a:rPr lang="en-US" sz="1600" spc="-45" dirty="0">
                          <a:solidFill>
                            <a:srgbClr val="231F20"/>
                          </a:solidFill>
                          <a:effectLst/>
                          <a:latin typeface="+mn-lt"/>
                          <a:ea typeface="Calibri" panose="020F0502020204030204" pitchFamily="34" charset="0"/>
                          <a:cs typeface="Times New Roman" panose="02020603050405020304" pitchFamily="18" charset="0"/>
                        </a:rPr>
                        <a:t> </a:t>
                      </a:r>
                      <a:r>
                        <a:rPr lang="en-US" sz="1600" spc="-10" dirty="0">
                          <a:solidFill>
                            <a:srgbClr val="231F20"/>
                          </a:solidFill>
                          <a:effectLst/>
                          <a:latin typeface="+mn-lt"/>
                          <a:ea typeface="Calibri" panose="020F0502020204030204" pitchFamily="34" charset="0"/>
                          <a:cs typeface="Times New Roman" panose="02020603050405020304" pitchFamily="18" charset="0"/>
                        </a:rPr>
                        <a:t>washer</a:t>
                      </a:r>
                      <a:r>
                        <a:rPr lang="en-US" sz="1600" spc="-35" dirty="0">
                          <a:solidFill>
                            <a:srgbClr val="231F20"/>
                          </a:solidFill>
                          <a:effectLst/>
                          <a:latin typeface="+mn-lt"/>
                          <a:ea typeface="Calibri" panose="020F0502020204030204" pitchFamily="34" charset="0"/>
                          <a:cs typeface="Times New Roman" panose="02020603050405020304" pitchFamily="18" charset="0"/>
                        </a:rPr>
                        <a:t> </a:t>
                      </a:r>
                      <a:r>
                        <a:rPr lang="en-US" sz="1600" spc="-10" dirty="0">
                          <a:solidFill>
                            <a:srgbClr val="231F20"/>
                          </a:solidFill>
                          <a:effectLst/>
                          <a:latin typeface="+mn-lt"/>
                          <a:ea typeface="Calibri" panose="020F0502020204030204" pitchFamily="34" charset="0"/>
                          <a:cs typeface="Times New Roman" panose="02020603050405020304" pitchFamily="18" charset="0"/>
                        </a:rPr>
                        <a:t>fluid </a:t>
                      </a:r>
                      <a:r>
                        <a:rPr lang="en-US" sz="1600" dirty="0">
                          <a:solidFill>
                            <a:srgbClr val="231F20"/>
                          </a:solidFill>
                          <a:effectLst/>
                          <a:latin typeface="+mn-lt"/>
                          <a:ea typeface="Calibri" panose="020F0502020204030204" pitchFamily="34" charset="0"/>
                          <a:cs typeface="Times New Roman" panose="02020603050405020304" pitchFamily="18" charset="0"/>
                        </a:rPr>
                        <a:t>(as</a:t>
                      </a:r>
                      <a:r>
                        <a:rPr lang="en-US" sz="1600" spc="-45" dirty="0">
                          <a:solidFill>
                            <a:srgbClr val="231F20"/>
                          </a:solidFill>
                          <a:effectLst/>
                          <a:latin typeface="+mn-lt"/>
                          <a:ea typeface="Calibri" panose="020F0502020204030204" pitchFamily="34" charset="0"/>
                          <a:cs typeface="Times New Roman" panose="02020603050405020304" pitchFamily="18" charset="0"/>
                        </a:rPr>
                        <a:t> </a:t>
                      </a:r>
                      <a:r>
                        <a:rPr lang="en-US" sz="1600" dirty="0">
                          <a:solidFill>
                            <a:srgbClr val="231F20"/>
                          </a:solidFill>
                          <a:effectLst/>
                          <a:latin typeface="+mn-lt"/>
                          <a:ea typeface="Calibri" panose="020F0502020204030204" pitchFamily="34" charset="0"/>
                          <a:cs typeface="Times New Roman" panose="02020603050405020304" pitchFamily="18" charset="0"/>
                        </a:rPr>
                        <a:t>needed)</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282830">
                <a:tc>
                  <a:txBody>
                    <a:bodyPr/>
                    <a:lstStyle/>
                    <a:p>
                      <a:pPr marL="88900" marR="107950" eaLnBrk="0" hangingPunct="0">
                        <a:lnSpc>
                          <a:spcPct val="100000"/>
                        </a:lnSpc>
                        <a:spcBef>
                          <a:spcPts val="105"/>
                        </a:spcBef>
                        <a:spcAft>
                          <a:spcPts val="0"/>
                        </a:spcAft>
                      </a:pPr>
                      <a:r>
                        <a:rPr lang="en-US" sz="1600" dirty="0">
                          <a:solidFill>
                            <a:srgbClr val="231F20"/>
                          </a:solidFill>
                          <a:effectLst/>
                          <a:latin typeface="+mn-lt"/>
                          <a:ea typeface="Calibri" panose="020F0502020204030204" pitchFamily="34" charset="0"/>
                          <a:cs typeface="Times New Roman" panose="02020603050405020304" pitchFamily="18" charset="0"/>
                        </a:rPr>
                        <a:t>Windshield wiper blades (as</a:t>
                      </a:r>
                      <a:r>
                        <a:rPr lang="en-US" sz="1600" spc="-45" dirty="0">
                          <a:solidFill>
                            <a:srgbClr val="231F20"/>
                          </a:solidFill>
                          <a:effectLst/>
                          <a:latin typeface="+mn-lt"/>
                          <a:ea typeface="Calibri" panose="020F0502020204030204" pitchFamily="34" charset="0"/>
                          <a:cs typeface="Times New Roman" panose="02020603050405020304" pitchFamily="18" charset="0"/>
                        </a:rPr>
                        <a:t> </a:t>
                      </a:r>
                      <a:r>
                        <a:rPr lang="en-US" sz="1600" dirty="0">
                          <a:solidFill>
                            <a:srgbClr val="231F20"/>
                          </a:solidFill>
                          <a:effectLst/>
                          <a:latin typeface="+mn-lt"/>
                          <a:ea typeface="Calibri" panose="020F0502020204030204" pitchFamily="34" charset="0"/>
                          <a:cs typeface="Times New Roman" panose="02020603050405020304" pitchFamily="18" charset="0"/>
                        </a:rPr>
                        <a:t>needed)</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99695" marR="311150" eaLnBrk="0" hangingPunct="0">
                        <a:lnSpc>
                          <a:spcPct val="100000"/>
                        </a:lnSpc>
                        <a:spcBef>
                          <a:spcPts val="105"/>
                        </a:spcBef>
                        <a:spcAft>
                          <a:spcPts val="0"/>
                        </a:spcAft>
                      </a:pPr>
                      <a:r>
                        <a:rPr lang="en-US" sz="1600" dirty="0">
                          <a:solidFill>
                            <a:srgbClr val="231F20"/>
                          </a:solidFill>
                          <a:effectLst/>
                          <a:latin typeface="+mn-lt"/>
                          <a:ea typeface="Calibri" panose="020F0502020204030204" pitchFamily="34" charset="0"/>
                          <a:cs typeface="Times New Roman" panose="02020603050405020304" pitchFamily="18" charset="0"/>
                        </a:rPr>
                        <a:t>Windshield wiper blades (as</a:t>
                      </a:r>
                      <a:r>
                        <a:rPr lang="en-US" sz="1600" spc="-45" dirty="0">
                          <a:solidFill>
                            <a:srgbClr val="231F20"/>
                          </a:solidFill>
                          <a:effectLst/>
                          <a:latin typeface="+mn-lt"/>
                          <a:ea typeface="Calibri" panose="020F0502020204030204" pitchFamily="34" charset="0"/>
                          <a:cs typeface="Times New Roman" panose="02020603050405020304" pitchFamily="18" charset="0"/>
                        </a:rPr>
                        <a:t> </a:t>
                      </a:r>
                      <a:r>
                        <a:rPr lang="en-US" sz="1600" dirty="0">
                          <a:solidFill>
                            <a:srgbClr val="231F20"/>
                          </a:solidFill>
                          <a:effectLst/>
                          <a:latin typeface="+mn-lt"/>
                          <a:ea typeface="Calibri" panose="020F0502020204030204" pitchFamily="34" charset="0"/>
                          <a:cs typeface="Times New Roman" panose="02020603050405020304" pitchFamily="18" charset="0"/>
                        </a:rPr>
                        <a:t>needed)</a:t>
                      </a:r>
                      <a:endParaRPr lang="en-US" sz="16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6"/>
                  </a:ext>
                </a:extLst>
              </a:tr>
              <a:tr h="141415">
                <a:tc>
                  <a:txBody>
                    <a:bodyPr/>
                    <a:lstStyle/>
                    <a:p>
                      <a:pPr marL="88900" marR="107950" eaLnBrk="0" hangingPunct="0">
                        <a:lnSpc>
                          <a:spcPct val="100000"/>
                        </a:lnSpc>
                        <a:spcBef>
                          <a:spcPts val="105"/>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99695" marR="311150" eaLnBrk="0" hangingPunct="0">
                        <a:lnSpc>
                          <a:spcPct val="100000"/>
                        </a:lnSpc>
                        <a:spcBef>
                          <a:spcPts val="105"/>
                        </a:spcBef>
                        <a:spcAft>
                          <a:spcPts val="0"/>
                        </a:spcAft>
                      </a:pPr>
                      <a:r>
                        <a:rPr lang="en-US" sz="1400" dirty="0">
                          <a:solidFill>
                            <a:srgbClr val="231F2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8296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A7C8-6101-AF43-B007-A383153C8171}"/>
              </a:ext>
            </a:extLst>
          </p:cNvPr>
          <p:cNvSpPr>
            <a:spLocks noGrp="1"/>
          </p:cNvSpPr>
          <p:nvPr>
            <p:ph type="title"/>
          </p:nvPr>
        </p:nvSpPr>
        <p:spPr>
          <a:xfrm>
            <a:off x="457200" y="228601"/>
            <a:ext cx="8229600" cy="590349"/>
          </a:xfrm>
        </p:spPr>
        <p:txBody>
          <a:bodyPr lIns="0" tIns="18000" rIns="0" bIns="18000" anchor="ctr">
            <a:spAutoFit/>
          </a:bodyPr>
          <a:lstStyle/>
          <a:p>
            <a:r>
              <a:rPr lang="en-US" dirty="0"/>
              <a:t>Figure 88.1 DIC Message</a:t>
            </a:r>
          </a:p>
        </p:txBody>
      </p:sp>
      <p:sp>
        <p:nvSpPr>
          <p:cNvPr id="4" name="Text Placeholder 3">
            <a:extLst>
              <a:ext uri="{FF2B5EF4-FFF2-40B4-BE49-F238E27FC236}">
                <a16:creationId xmlns:a16="http://schemas.microsoft.com/office/drawing/2014/main" id="{0FA81E88-03A0-A842-A666-844CBC91FE55}"/>
              </a:ext>
            </a:extLst>
          </p:cNvPr>
          <p:cNvSpPr>
            <a:spLocks noGrp="1"/>
          </p:cNvSpPr>
          <p:nvPr>
            <p:ph type="body" idx="4294967295"/>
          </p:nvPr>
        </p:nvSpPr>
        <p:spPr>
          <a:xfrm>
            <a:off x="457200" y="4888752"/>
            <a:ext cx="8229600" cy="1200329"/>
          </a:xfrm>
        </p:spPr>
        <p:txBody>
          <a:bodyPr lIns="0" tIns="45720" rIns="0" bIns="45720" anchor="t" anchorCtr="0">
            <a:spAutoFit/>
          </a:bodyPr>
          <a:lstStyle/>
          <a:p>
            <a:r>
              <a:rPr lang="en-US" sz="2400" dirty="0"/>
              <a:t>An example message screen from a Generation 2 Toyota Prius provides a wealth of information for the driver and the service technician.</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8415" b="18415"/>
          <a:stretch>
            <a:fillRect/>
          </a:stretch>
        </p:blipFill>
        <p:spPr>
          <a:xfrm>
            <a:off x="1172482" y="990600"/>
            <a:ext cx="7514318" cy="3420936"/>
          </a:xfrm>
        </p:spPr>
      </p:pic>
    </p:spTree>
    <p:extLst>
      <p:ext uri="{BB962C8B-B14F-4D97-AF65-F5344CB8AC3E}">
        <p14:creationId xmlns:p14="http://schemas.microsoft.com/office/powerpoint/2010/main" val="3712343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0C13F-36E1-AE40-AAC9-FEEED039A7B2}"/>
              </a:ext>
            </a:extLst>
          </p:cNvPr>
          <p:cNvSpPr>
            <a:spLocks noGrp="1"/>
          </p:cNvSpPr>
          <p:nvPr>
            <p:ph type="title"/>
          </p:nvPr>
        </p:nvSpPr>
        <p:spPr>
          <a:xfrm>
            <a:off x="457200" y="322606"/>
            <a:ext cx="8229600" cy="1144347"/>
          </a:xfrm>
        </p:spPr>
        <p:txBody>
          <a:bodyPr lIns="0" tIns="18000" rIns="0" bIns="18000" anchor="ctr">
            <a:spAutoFit/>
          </a:bodyPr>
          <a:lstStyle/>
          <a:p>
            <a:r>
              <a:rPr lang="en-US" dirty="0"/>
              <a:t>Non-High Voltage Components That Impact Fuel Economy</a:t>
            </a:r>
          </a:p>
        </p:txBody>
      </p:sp>
      <p:sp>
        <p:nvSpPr>
          <p:cNvPr id="3" name="Content Placeholder 2">
            <a:extLst>
              <a:ext uri="{FF2B5EF4-FFF2-40B4-BE49-F238E27FC236}">
                <a16:creationId xmlns:a16="http://schemas.microsoft.com/office/drawing/2014/main" id="{9ACD7885-6D61-1740-8360-02E80BF7B8F6}"/>
              </a:ext>
            </a:extLst>
          </p:cNvPr>
          <p:cNvSpPr>
            <a:spLocks noGrp="1"/>
          </p:cNvSpPr>
          <p:nvPr>
            <p:ph sz="quarter" idx="13"/>
          </p:nvPr>
        </p:nvSpPr>
        <p:spPr>
          <a:xfrm>
            <a:off x="419100" y="1613628"/>
            <a:ext cx="8232775" cy="3006395"/>
          </a:xfrm>
        </p:spPr>
        <p:txBody>
          <a:bodyPr lIns="0" tIns="18000" rIns="0" bIns="18000" anchor="ctr">
            <a:spAutoFit/>
          </a:bodyPr>
          <a:lstStyle/>
          <a:p>
            <a:pPr marL="342900" indent="-342900"/>
            <a:r>
              <a:rPr lang="en-US" sz="2400" dirty="0">
                <a:latin typeface="Arial" panose="020B0604020202020204" pitchFamily="34" charset="0"/>
                <a:cs typeface="Arial" panose="020B0604020202020204" pitchFamily="34" charset="0"/>
              </a:rPr>
              <a:t>Absence in any of the following components as it may affect the vehicles’ fuel economy:</a:t>
            </a:r>
          </a:p>
          <a:p>
            <a:pPr marL="829818" lvl="1" indent="-342900"/>
            <a:r>
              <a:rPr lang="en-US" sz="2400" dirty="0">
                <a:latin typeface="Arial" panose="020B0604020202020204" pitchFamily="34" charset="0"/>
                <a:cs typeface="Arial" panose="020B0604020202020204" pitchFamily="34" charset="0"/>
              </a:rPr>
              <a:t>Low rolling resistance tires</a:t>
            </a:r>
          </a:p>
          <a:p>
            <a:pPr marL="829818" lvl="1" indent="-342900"/>
            <a:r>
              <a:rPr lang="en-US" sz="2400" dirty="0">
                <a:latin typeface="Arial" panose="020B0604020202020204" pitchFamily="34" charset="0"/>
                <a:cs typeface="Arial" panose="020B0604020202020204" pitchFamily="34" charset="0"/>
              </a:rPr>
              <a:t>Low-mass wheels</a:t>
            </a:r>
          </a:p>
          <a:p>
            <a:pPr marL="829818" lvl="1" indent="-342900"/>
            <a:r>
              <a:rPr lang="en-US" sz="2400" dirty="0">
                <a:latin typeface="Arial" panose="020B0604020202020204" pitchFamily="34" charset="0"/>
                <a:cs typeface="Arial" panose="020B0604020202020204" pitchFamily="34" charset="0"/>
              </a:rPr>
              <a:t>Spoilers</a:t>
            </a:r>
          </a:p>
          <a:p>
            <a:pPr marL="829818" lvl="1" indent="-342900"/>
            <a:r>
              <a:rPr lang="en-US" sz="2400" dirty="0">
                <a:latin typeface="Arial" panose="020B0604020202020204" pitchFamily="34" charset="0"/>
                <a:cs typeface="Arial" panose="020B0604020202020204" pitchFamily="34" charset="0"/>
              </a:rPr>
              <a:t>Underbody trays</a:t>
            </a:r>
          </a:p>
          <a:p>
            <a:pPr marL="829818" lvl="1" indent="-342900"/>
            <a:r>
              <a:rPr lang="en-US" sz="2400" dirty="0">
                <a:latin typeface="Arial" panose="020B0604020202020204" pitchFamily="34" charset="0"/>
                <a:cs typeface="Arial" panose="020B0604020202020204" pitchFamily="34" charset="0"/>
              </a:rPr>
              <a:t>Aerodynamic assist steps</a:t>
            </a:r>
          </a:p>
        </p:txBody>
      </p:sp>
    </p:spTree>
    <p:extLst>
      <p:ext uri="{BB962C8B-B14F-4D97-AF65-F5344CB8AC3E}">
        <p14:creationId xmlns:p14="http://schemas.microsoft.com/office/powerpoint/2010/main" val="260268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EB2D-D9CE-614B-A387-D6F0F8B3DC27}"/>
              </a:ext>
            </a:extLst>
          </p:cNvPr>
          <p:cNvSpPr>
            <a:spLocks noGrp="1"/>
          </p:cNvSpPr>
          <p:nvPr>
            <p:ph type="title"/>
          </p:nvPr>
        </p:nvSpPr>
        <p:spPr>
          <a:xfrm>
            <a:off x="457200" y="310731"/>
            <a:ext cx="8229600" cy="1144347"/>
          </a:xfrm>
        </p:spPr>
        <p:txBody>
          <a:bodyPr lIns="0" tIns="18000" rIns="0" bIns="18000" anchor="ctr">
            <a:spAutoFit/>
          </a:bodyPr>
          <a:lstStyle/>
          <a:p>
            <a:r>
              <a:rPr lang="en-US" dirty="0"/>
              <a:t>Placing the Vehicle in Maintenance Mode</a:t>
            </a:r>
          </a:p>
        </p:txBody>
      </p:sp>
      <p:sp>
        <p:nvSpPr>
          <p:cNvPr id="3" name="Content Placeholder 2">
            <a:extLst>
              <a:ext uri="{FF2B5EF4-FFF2-40B4-BE49-F238E27FC236}">
                <a16:creationId xmlns:a16="http://schemas.microsoft.com/office/drawing/2014/main" id="{695916F1-3368-0844-BF87-AB98B6EA1A99}"/>
              </a:ext>
            </a:extLst>
          </p:cNvPr>
          <p:cNvSpPr>
            <a:spLocks noGrp="1"/>
          </p:cNvSpPr>
          <p:nvPr>
            <p:ph sz="quarter" idx="13"/>
          </p:nvPr>
        </p:nvSpPr>
        <p:spPr>
          <a:xfrm>
            <a:off x="457200" y="1625503"/>
            <a:ext cx="8232775" cy="2675536"/>
          </a:xfrm>
        </p:spPr>
        <p:txBody>
          <a:bodyPr lIns="0" tIns="18000" rIns="0" bIns="18000" anchor="ctr">
            <a:spAutoFit/>
          </a:bodyPr>
          <a:lstStyle/>
          <a:p>
            <a:pPr marL="342900" indent="-342900"/>
            <a:r>
              <a:rPr lang="en-US" sz="2400" dirty="0">
                <a:latin typeface="Arial" panose="020B0604020202020204" pitchFamily="34" charset="0"/>
                <a:cs typeface="Arial" panose="020B0604020202020204" pitchFamily="34" charset="0"/>
              </a:rPr>
              <a:t>Required under conditions that can include the following:</a:t>
            </a:r>
          </a:p>
          <a:p>
            <a:pPr marL="829818" lvl="1" indent="-342900"/>
            <a:r>
              <a:rPr lang="en-US" sz="2400" dirty="0">
                <a:latin typeface="Arial" panose="020B0604020202020204" pitchFamily="34" charset="0"/>
                <a:cs typeface="Arial" panose="020B0604020202020204" pitchFamily="34" charset="0"/>
              </a:rPr>
              <a:t>Checking air-conditioning pressures</a:t>
            </a:r>
          </a:p>
          <a:p>
            <a:pPr marL="829818" lvl="1" indent="-342900"/>
            <a:r>
              <a:rPr lang="en-US" sz="2400" dirty="0">
                <a:latin typeface="Arial" panose="020B0604020202020204" pitchFamily="34" charset="0"/>
                <a:cs typeface="Arial" panose="020B0604020202020204" pitchFamily="34" charset="0"/>
              </a:rPr>
              <a:t>Bringing the engine to operating temperature</a:t>
            </a:r>
          </a:p>
          <a:p>
            <a:pPr marL="829818" lvl="1" indent="-342900"/>
            <a:r>
              <a:rPr lang="en-US" sz="2400" dirty="0">
                <a:latin typeface="Arial" panose="020B0604020202020204" pitchFamily="34" charset="0"/>
                <a:cs typeface="Arial" panose="020B0604020202020204" pitchFamily="34" charset="0"/>
              </a:rPr>
              <a:t>Safety inspection of the exhaust system</a:t>
            </a:r>
          </a:p>
          <a:p>
            <a:pPr marL="342900" indent="-342900"/>
            <a:r>
              <a:rPr lang="en-US" sz="2400" dirty="0">
                <a:latin typeface="Arial" panose="020B0604020202020204" pitchFamily="34" charset="0"/>
                <a:cs typeface="Arial" panose="020B0604020202020204" pitchFamily="34" charset="0"/>
              </a:rPr>
              <a:t>The vehicle can be placed in this mode either with a scan tool or through a specific sequence of steps.</a:t>
            </a:r>
          </a:p>
        </p:txBody>
      </p:sp>
    </p:spTree>
    <p:extLst>
      <p:ext uri="{BB962C8B-B14F-4D97-AF65-F5344CB8AC3E}">
        <p14:creationId xmlns:p14="http://schemas.microsoft.com/office/powerpoint/2010/main" val="427820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F89A-9A16-FA48-84CB-011BC47232B8}"/>
              </a:ext>
            </a:extLst>
          </p:cNvPr>
          <p:cNvSpPr>
            <a:spLocks noGrp="1"/>
          </p:cNvSpPr>
          <p:nvPr>
            <p:ph type="title"/>
          </p:nvPr>
        </p:nvSpPr>
        <p:spPr>
          <a:xfrm>
            <a:off x="460375" y="304800"/>
            <a:ext cx="8229600" cy="590349"/>
          </a:xfrm>
        </p:spPr>
        <p:txBody>
          <a:bodyPr lIns="0" tIns="18000" rIns="0" bIns="18000" anchor="ctr">
            <a:spAutoFit/>
          </a:bodyPr>
          <a:lstStyle/>
          <a:p>
            <a:r>
              <a:rPr lang="en-US" dirty="0"/>
              <a:t>Lifting an Electric Vehicle</a:t>
            </a:r>
          </a:p>
        </p:txBody>
      </p:sp>
      <p:sp>
        <p:nvSpPr>
          <p:cNvPr id="3" name="Content Placeholder 2">
            <a:extLst>
              <a:ext uri="{FF2B5EF4-FFF2-40B4-BE49-F238E27FC236}">
                <a16:creationId xmlns:a16="http://schemas.microsoft.com/office/drawing/2014/main" id="{E51EA887-7A3C-264F-9EFD-39165742C83D}"/>
              </a:ext>
            </a:extLst>
          </p:cNvPr>
          <p:cNvSpPr>
            <a:spLocks noGrp="1"/>
          </p:cNvSpPr>
          <p:nvPr>
            <p:ph sz="quarter" idx="13"/>
          </p:nvPr>
        </p:nvSpPr>
        <p:spPr>
          <a:xfrm>
            <a:off x="460375" y="990600"/>
            <a:ext cx="8232775" cy="1336708"/>
          </a:xfrm>
        </p:spPr>
        <p:txBody>
          <a:bodyPr lIns="0" tIns="18000" rIns="0" bIns="18000" anchor="ctr">
            <a:spAutoFit/>
          </a:bodyPr>
          <a:lstStyle/>
          <a:p>
            <a:pPr marL="342900" indent="-342900"/>
            <a:r>
              <a:rPr lang="en-US" sz="2400" dirty="0">
                <a:latin typeface="Arial" panose="020B0604020202020204" pitchFamily="34" charset="0"/>
                <a:cs typeface="Arial" panose="020B0604020202020204" pitchFamily="34" charset="0"/>
              </a:rPr>
              <a:t>The high-voltage battery and its covers fill a large portion of the underside of the vehicle.</a:t>
            </a:r>
          </a:p>
          <a:p>
            <a:pPr marL="342900" indent="-342900"/>
            <a:r>
              <a:rPr lang="en-US" sz="2400" dirty="0">
                <a:latin typeface="Arial" panose="020B0604020202020204" pitchFamily="34" charset="0"/>
                <a:cs typeface="Arial" panose="020B0604020202020204" pitchFamily="34" charset="0"/>
              </a:rPr>
              <a:t>Some vehicles require special adapters for lifting.</a:t>
            </a:r>
          </a:p>
        </p:txBody>
      </p:sp>
    </p:spTree>
    <p:extLst>
      <p:ext uri="{BB962C8B-B14F-4D97-AF65-F5344CB8AC3E}">
        <p14:creationId xmlns:p14="http://schemas.microsoft.com/office/powerpoint/2010/main" val="3581072407"/>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2043</Words>
  <Application>Microsoft Office PowerPoint</Application>
  <PresentationFormat>On-screen Show (4:3)</PresentationFormat>
  <Paragraphs>181</Paragraphs>
  <Slides>35</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Times New Roman</vt:lpstr>
      <vt:lpstr>Arial</vt:lpstr>
      <vt:lpstr>Arial Black</vt:lpstr>
      <vt:lpstr>Verdana</vt:lpstr>
      <vt:lpstr>USHE</vt:lpstr>
      <vt:lpstr>Automotive Technology: Principles, Diagnosis, and Service</vt:lpstr>
      <vt:lpstr>Learning Objectives </vt:lpstr>
      <vt:lpstr>Routine Service Procedures</vt:lpstr>
      <vt:lpstr>Instrument Cluster Messages</vt:lpstr>
      <vt:lpstr>Chart 88.1 Routine Maintenance</vt:lpstr>
      <vt:lpstr>Figure 88.1 DIC Message</vt:lpstr>
      <vt:lpstr>Non-High Voltage Components That Impact Fuel Economy</vt:lpstr>
      <vt:lpstr>Placing the Vehicle in Maintenance Mode</vt:lpstr>
      <vt:lpstr>Lifting an Electric Vehicle</vt:lpstr>
      <vt:lpstr>Figure 88.2 Lift Positions </vt:lpstr>
      <vt:lpstr>Oil and Filter Service</vt:lpstr>
      <vt:lpstr>Frequently Asked Question: When Do I Need to Depower the High-Voltage System?  </vt:lpstr>
      <vt:lpstr>Figure 88.3 Oil Fill</vt:lpstr>
      <vt:lpstr>Engine Maintenance</vt:lpstr>
      <vt:lpstr>Cooling System Service</vt:lpstr>
      <vt:lpstr>Figure 88.4 Pressure Cap</vt:lpstr>
      <vt:lpstr>Figure 88.5 Reservoir Cap</vt:lpstr>
      <vt:lpstr>Braking System Service</vt:lpstr>
      <vt:lpstr>Figure 88.6 Base Brakes</vt:lpstr>
      <vt:lpstr>Figure 88-7</vt:lpstr>
      <vt:lpstr>Figure 88.7 HV Battery Air Filter</vt:lpstr>
      <vt:lpstr>Air-Conditioning Service</vt:lpstr>
      <vt:lpstr>Figure 88-8 POE Refrigerant Oil</vt:lpstr>
      <vt:lpstr>Tire Service</vt:lpstr>
      <vt:lpstr>Figure 88.9 Noise Reducing Tires</vt:lpstr>
      <vt:lpstr>Figure 88.10 Tire Foam</vt:lpstr>
      <vt:lpstr>Auxiliary Battery Service</vt:lpstr>
      <vt:lpstr>88.11 JIS</vt:lpstr>
      <vt:lpstr>Steering System Service</vt:lpstr>
      <vt:lpstr>Figure 88.12 Power Steering Assist</vt:lpstr>
      <vt:lpstr>Diagnosis Procedure</vt:lpstr>
      <vt:lpstr>Question 1?</vt:lpstr>
      <vt:lpstr>Answer 1</vt:lpstr>
      <vt:lpstr>Hybrid and Fuel Cell Vehicles Videos and Animations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Continuously</dc:title>
  <dc:subject/>
  <dc:creator/>
  <cp:keywords>Instructor Notes in Notes Section</cp:keywords>
  <dc:description>This presentation includes text explanation notes, you can use to teach the course.  When in SLIDE SHOW mode, you RIGHT CLICK and select SHOW PRESENTER VIEW, to use the notes.</dc:description>
  <cp:lastModifiedBy/>
  <cp:revision>1</cp:revision>
  <dcterms:modified xsi:type="dcterms:W3CDTF">2023-06-21T17:12:41Z</dcterms:modified>
</cp:coreProperties>
</file>