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1165" r:id="rId2"/>
    <p:sldId id="1110" r:id="rId3"/>
    <p:sldId id="1170" r:id="rId4"/>
    <p:sldId id="1171" r:id="rId5"/>
    <p:sldId id="1169" r:id="rId6"/>
    <p:sldId id="1192" r:id="rId7"/>
    <p:sldId id="1193" r:id="rId8"/>
    <p:sldId id="1194" r:id="rId9"/>
    <p:sldId id="1172" r:id="rId10"/>
    <p:sldId id="1195" r:id="rId11"/>
    <p:sldId id="1196" r:id="rId12"/>
    <p:sldId id="1197" r:id="rId13"/>
    <p:sldId id="1198" r:id="rId14"/>
    <p:sldId id="1199" r:id="rId15"/>
    <p:sldId id="1173" r:id="rId16"/>
    <p:sldId id="1180" r:id="rId17"/>
    <p:sldId id="1200" r:id="rId18"/>
    <p:sldId id="1179" r:id="rId19"/>
    <p:sldId id="1201" r:id="rId20"/>
    <p:sldId id="1178" r:id="rId21"/>
    <p:sldId id="1202" r:id="rId22"/>
    <p:sldId id="1205" r:id="rId23"/>
    <p:sldId id="1206" r:id="rId24"/>
    <p:sldId id="1209" r:id="rId25"/>
    <p:sldId id="1210" r:id="rId26"/>
    <p:sldId id="1207" r:id="rId27"/>
    <p:sldId id="1226" r:id="rId28"/>
    <p:sldId id="1227" r:id="rId29"/>
    <p:sldId id="1208" r:id="rId30"/>
    <p:sldId id="1189" r:id="rId31"/>
    <p:sldId id="1190" r:id="rId32"/>
    <p:sldId id="1175" r:id="rId33"/>
    <p:sldId id="1211" r:id="rId34"/>
    <p:sldId id="1174" r:id="rId35"/>
    <p:sldId id="1212" r:id="rId36"/>
    <p:sldId id="1191" r:id="rId37"/>
    <p:sldId id="1213" r:id="rId38"/>
    <p:sldId id="1182" r:id="rId39"/>
    <p:sldId id="1417" r:id="rId40"/>
    <p:sldId id="1414" r:id="rId41"/>
    <p:sldId id="1415" r:id="rId42"/>
    <p:sldId id="1416" r:id="rId43"/>
    <p:sldId id="1418" r:id="rId44"/>
    <p:sldId id="1420" r:id="rId45"/>
    <p:sldId id="1419" r:id="rId46"/>
    <p:sldId id="1421" r:id="rId47"/>
    <p:sldId id="1224" r:id="rId48"/>
    <p:sldId id="1225" r:id="rId49"/>
    <p:sldId id="1215" r:id="rId50"/>
    <p:sldId id="1183" r:id="rId51"/>
    <p:sldId id="1217" r:id="rId52"/>
    <p:sldId id="1218" r:id="rId53"/>
    <p:sldId id="1219" r:id="rId54"/>
    <p:sldId id="1220" r:id="rId55"/>
    <p:sldId id="1188" r:id="rId56"/>
    <p:sldId id="1221" r:id="rId57"/>
    <p:sldId id="1222" r:id="rId58"/>
    <p:sldId id="1223" r:id="rId59"/>
    <p:sldId id="1187" r:id="rId60"/>
    <p:sldId id="1392" r:id="rId61"/>
    <p:sldId id="1076"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4" autoAdjust="0"/>
    <p:restoredTop sz="94854" autoAdjust="0"/>
  </p:normalViewPr>
  <p:slideViewPr>
    <p:cSldViewPr>
      <p:cViewPr varScale="1">
        <p:scale>
          <a:sx n="109" d="100"/>
          <a:sy n="109" d="100"/>
        </p:scale>
        <p:origin x="1902" y="96"/>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6/21/2023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6707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10</a:t>
            </a:fld>
            <a:endParaRPr lang="en-US"/>
          </a:p>
        </p:txBody>
      </p:sp>
    </p:spTree>
    <p:extLst>
      <p:ext uri="{BB962C8B-B14F-4D97-AF65-F5344CB8AC3E}">
        <p14:creationId xmlns:p14="http://schemas.microsoft.com/office/powerpoint/2010/main" val="235400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11</a:t>
            </a:fld>
            <a:endParaRPr lang="en-US"/>
          </a:p>
        </p:txBody>
      </p:sp>
    </p:spTree>
    <p:extLst>
      <p:ext uri="{BB962C8B-B14F-4D97-AF65-F5344CB8AC3E}">
        <p14:creationId xmlns:p14="http://schemas.microsoft.com/office/powerpoint/2010/main" val="4020256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12</a:t>
            </a:fld>
            <a:endParaRPr lang="en-US"/>
          </a:p>
        </p:txBody>
      </p:sp>
    </p:spTree>
    <p:extLst>
      <p:ext uri="{BB962C8B-B14F-4D97-AF65-F5344CB8AC3E}">
        <p14:creationId xmlns:p14="http://schemas.microsoft.com/office/powerpoint/2010/main" val="1997812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13</a:t>
            </a:fld>
            <a:endParaRPr lang="en-US"/>
          </a:p>
        </p:txBody>
      </p:sp>
    </p:spTree>
    <p:extLst>
      <p:ext uri="{BB962C8B-B14F-4D97-AF65-F5344CB8AC3E}">
        <p14:creationId xmlns:p14="http://schemas.microsoft.com/office/powerpoint/2010/main" val="214196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14</a:t>
            </a:fld>
            <a:endParaRPr lang="en-US"/>
          </a:p>
        </p:txBody>
      </p:sp>
    </p:spTree>
    <p:extLst>
      <p:ext uri="{BB962C8B-B14F-4D97-AF65-F5344CB8AC3E}">
        <p14:creationId xmlns:p14="http://schemas.microsoft.com/office/powerpoint/2010/main" val="1056516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4658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7561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800"/>
            <a:r>
              <a:rPr lang="en-US" sz="1400" b="1" i="0" u="none" strike="noStrike" baseline="0" dirty="0">
                <a:solidFill>
                  <a:srgbClr val="231F20"/>
                </a:solidFill>
                <a:latin typeface="+mn-lt"/>
              </a:rPr>
              <a:t>How Fast Does the Motor-Generator Turn the Engine When Starting?</a:t>
            </a:r>
          </a:p>
          <a:p>
            <a:pPr marR="60360"/>
            <a:r>
              <a:rPr lang="en-US" sz="1200" b="0" i="0" u="none" strike="noStrike" baseline="0" dirty="0">
                <a:solidFill>
                  <a:srgbClr val="231F20"/>
                </a:solidFill>
                <a:latin typeface="Arial" panose="020B0604020202020204" pitchFamily="34" charset="0"/>
              </a:rPr>
              <a:t>The typical starter motor used on a conventional gasoline or diesel engine rotates the engine from </a:t>
            </a:r>
            <a:r>
              <a:rPr lang="en-US" sz="1200" b="0" i="0" u="none" strike="noStrike" baseline="0" dirty="0">
                <a:solidFill>
                  <a:srgbClr val="231F20"/>
                </a:solidFill>
                <a:latin typeface="Lucida Sans Unicode" panose="020B0602030504020204" pitchFamily="34" charset="0"/>
              </a:rPr>
              <a:t>100 to 300 revolutions per minute (RPM). Because </a:t>
            </a:r>
            <a:r>
              <a:rPr lang="en-US" sz="1200" b="0" i="0" u="none" strike="noStrike" baseline="0" dirty="0">
                <a:solidFill>
                  <a:srgbClr val="231F20"/>
                </a:solidFill>
                <a:latin typeface="Arial" panose="020B0604020202020204" pitchFamily="34" charset="0"/>
              </a:rPr>
              <a:t>the typical engine idles at about 600 to 700 RPM, the starter motor is rotating the engine at a speed slower than it operates. This makes it very noticeable when starting because the sound is different when cranking compared to when the engine actually starts and runs. However, when the motor-generator of an HEV rotates the engine to start it, the engine is rotated about 1000 RPM, which is about the same speed as when it is running. As a result, engine cranking is just barely heard or felt. The engine is either running or not running, which is a truly unique sensation to</a:t>
            </a:r>
          </a:p>
          <a:p>
            <a:r>
              <a:rPr lang="en-US" sz="1200" b="0" i="0" u="none" strike="noStrike" baseline="0" dirty="0">
                <a:solidFill>
                  <a:srgbClr val="231F20"/>
                </a:solidFill>
                <a:latin typeface="Arial" panose="020B0604020202020204" pitchFamily="34" charset="0"/>
              </a:rPr>
              <a:t>those not familiar with the operation of hybrid electric vehicles.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5595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6244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640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mn-lt"/>
                <a:ea typeface="Arial"/>
                <a:cs typeface="Arial"/>
                <a:sym typeface="Arial"/>
              </a:rPr>
              <a:t>CASE STUDY: </a:t>
            </a:r>
            <a:r>
              <a:rPr lang="en-US" sz="1400" b="1" i="0" u="sng" strike="noStrike" baseline="0" dirty="0">
                <a:solidFill>
                  <a:srgbClr val="231F20"/>
                </a:solidFill>
                <a:latin typeface="+mn-lt"/>
              </a:rPr>
              <a:t>The Case of the Vibrating Tesla</a:t>
            </a:r>
          </a:p>
          <a:p>
            <a:pPr marR="57290"/>
            <a:r>
              <a:rPr lang="en-US" sz="1200" b="0" i="0" u="none" strike="noStrike" baseline="0" dirty="0">
                <a:solidFill>
                  <a:srgbClr val="231F20"/>
                </a:solidFill>
                <a:latin typeface="Lucida Sans Unicode" panose="020B0602030504020204" pitchFamily="34" charset="0"/>
              </a:rPr>
              <a:t>An owner of a Tesla Model Y visited a tire shop complaining of a vibration in the steering wheel at </a:t>
            </a:r>
            <a:r>
              <a:rPr lang="en-US" sz="1200" b="0" i="0" u="none" strike="noStrike" baseline="0" dirty="0">
                <a:solidFill>
                  <a:srgbClr val="231F20"/>
                </a:solidFill>
                <a:latin typeface="Trebuchet MS" panose="020B0603020202020204" pitchFamily="34" charset="0"/>
              </a:rPr>
              <a:t>highway speeds. A local tire shop balanced both </a:t>
            </a:r>
            <a:r>
              <a:rPr lang="en-US" sz="1200" b="0" i="0" u="none" strike="noStrike" baseline="0" dirty="0">
                <a:solidFill>
                  <a:srgbClr val="231F20"/>
                </a:solidFill>
                <a:latin typeface="Lucida Sans Unicode" panose="020B0602030504020204" pitchFamily="34" charset="0"/>
              </a:rPr>
              <a:t>front tires. The right front only needed a quarter ounce whereas the left front required over four ounces to balance. After leaving the shop, the owner immediately noticed that the vibration was much worse. The owner returned to the shop and this time the tire was removed from the rim. It became apparent that the vibration issue was caused by the foam inside the tire. This foam that generally played the role of reducing noise had separated and was loose inside the tire. The shop removed the foam and did not try to reinstall it. The wheel was balanced, which solved the vibration concern. The driver did not notice any increase in noise. </a:t>
            </a:r>
            <a:r>
              <a:rPr lang="en-US" sz="1200" b="1" i="0" u="none" strike="noStrike" baseline="0" dirty="0">
                <a:solidFill>
                  <a:srgbClr val="231F20"/>
                </a:solidFill>
                <a:latin typeface="Lucida Sans Unicode" panose="020B0602030504020204" pitchFamily="34" charset="0"/>
              </a:rPr>
              <a:t>SEE FIGURE 87-6</a:t>
            </a:r>
            <a:r>
              <a:rPr lang="en-US" sz="1200" b="0" i="0" u="none" strike="noStrike" baseline="30000" dirty="0">
                <a:solidFill>
                  <a:srgbClr val="231F20"/>
                </a:solidFill>
                <a:latin typeface="Lucida Sans Unicode" panose="020B0602030504020204" pitchFamily="34" charset="0"/>
              </a:rPr>
              <a:t>.</a:t>
            </a:r>
          </a:p>
          <a:p>
            <a:r>
              <a:rPr lang="en-US" sz="1200" b="0" i="0" u="none" strike="noStrike" baseline="0" dirty="0">
                <a:solidFill>
                  <a:srgbClr val="231F20"/>
                </a:solidFill>
                <a:latin typeface="Arial Black" panose="020B0A04020102020204" pitchFamily="34" charset="0"/>
              </a:rPr>
              <a:t>Summary:</a:t>
            </a:r>
          </a:p>
          <a:p>
            <a:pPr marR="57290"/>
            <a:r>
              <a:rPr lang="en-US" sz="1200" b="0" i="0" u="none" strike="noStrike" baseline="0" dirty="0">
                <a:solidFill>
                  <a:srgbClr val="231F20"/>
                </a:solidFill>
                <a:latin typeface="Arial Black" panose="020B0A04020102020204" pitchFamily="34" charset="0"/>
              </a:rPr>
              <a:t>Complaint</a:t>
            </a:r>
            <a:r>
              <a:rPr lang="en-US" sz="1200" b="0" i="0" u="none" strike="noStrike" baseline="0" dirty="0">
                <a:solidFill>
                  <a:srgbClr val="231F20"/>
                </a:solidFill>
                <a:latin typeface="Trebuchet MS" panose="020B0603020202020204" pitchFamily="34" charset="0"/>
              </a:rPr>
              <a:t>—A Tesla owner complained of a vibration </a:t>
            </a:r>
            <a:r>
              <a:rPr lang="en-US" sz="1200" b="0" i="0" u="none" strike="noStrike" baseline="0" dirty="0">
                <a:solidFill>
                  <a:srgbClr val="231F20"/>
                </a:solidFill>
                <a:latin typeface="Lucida Sans Unicode" panose="020B0602030504020204" pitchFamily="34" charset="0"/>
              </a:rPr>
              <a:t>in the steering wheel at highway speeds.</a:t>
            </a:r>
          </a:p>
          <a:p>
            <a:r>
              <a:rPr lang="en-US" sz="1200" b="0" i="0" u="none" strike="noStrike" baseline="0" dirty="0">
                <a:solidFill>
                  <a:srgbClr val="231F20"/>
                </a:solidFill>
                <a:latin typeface="Arial Black" panose="020B0A04020102020204" pitchFamily="34" charset="0"/>
              </a:rPr>
              <a:t>Cause</a:t>
            </a:r>
            <a:r>
              <a:rPr lang="en-US" sz="1200" b="0" i="0" u="none" strike="noStrike" baseline="0" dirty="0">
                <a:solidFill>
                  <a:srgbClr val="231F20"/>
                </a:solidFill>
                <a:latin typeface="Trebuchet MS" panose="020B0603020202020204" pitchFamily="34" charset="0"/>
              </a:rPr>
              <a:t>—The acoustical foam inside a tire that is </a:t>
            </a:r>
            <a:r>
              <a:rPr lang="en-US" sz="1200" b="0" i="0" u="none" strike="noStrike" baseline="0" dirty="0">
                <a:solidFill>
                  <a:srgbClr val="231F20"/>
                </a:solidFill>
                <a:latin typeface="Lucida Sans Unicode" panose="020B0602030504020204" pitchFamily="34" charset="0"/>
              </a:rPr>
              <a:t>supposed to reduce noise had separated from the inner liner of the left front tire.</a:t>
            </a:r>
          </a:p>
          <a:p>
            <a:r>
              <a:rPr lang="en-US" sz="1200" b="0" i="0" u="none" strike="noStrike" baseline="0" dirty="0">
                <a:solidFill>
                  <a:srgbClr val="231F20"/>
                </a:solidFill>
                <a:latin typeface="Arial Black" panose="020B0A04020102020204" pitchFamily="34" charset="0"/>
              </a:rPr>
              <a:t>Correction</a:t>
            </a:r>
            <a:r>
              <a:rPr lang="en-US" sz="1200" b="0" i="0" u="none" strike="noStrike" baseline="0" dirty="0">
                <a:solidFill>
                  <a:srgbClr val="231F20"/>
                </a:solidFill>
                <a:latin typeface="Trebuchet MS" panose="020B0603020202020204" pitchFamily="34" charset="0"/>
              </a:rPr>
              <a:t>—The foam was removed from the tire and </a:t>
            </a:r>
            <a:r>
              <a:rPr lang="en-US" sz="1200" b="0" i="0" u="none" strike="noStrike" baseline="0" dirty="0">
                <a:solidFill>
                  <a:srgbClr val="231F20"/>
                </a:solidFill>
                <a:latin typeface="Lucida Sans Unicode" panose="020B0602030504020204" pitchFamily="34" charset="0"/>
              </a:rPr>
              <a:t>the tire/wheel assembly was balanced, which corrected the vibration concern.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7035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5611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22</a:t>
            </a:fld>
            <a:endParaRPr lang="en-US"/>
          </a:p>
        </p:txBody>
      </p:sp>
    </p:spTree>
    <p:extLst>
      <p:ext uri="{BB962C8B-B14F-4D97-AF65-F5344CB8AC3E}">
        <p14:creationId xmlns:p14="http://schemas.microsoft.com/office/powerpoint/2010/main" val="3645352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23</a:t>
            </a:fld>
            <a:endParaRPr lang="en-US"/>
          </a:p>
        </p:txBody>
      </p:sp>
    </p:spTree>
    <p:extLst>
      <p:ext uri="{BB962C8B-B14F-4D97-AF65-F5344CB8AC3E}">
        <p14:creationId xmlns:p14="http://schemas.microsoft.com/office/powerpoint/2010/main" val="32763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0927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8552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26</a:t>
            </a:fld>
            <a:endParaRPr lang="en-US"/>
          </a:p>
        </p:txBody>
      </p:sp>
    </p:spTree>
    <p:extLst>
      <p:ext uri="{BB962C8B-B14F-4D97-AF65-F5344CB8AC3E}">
        <p14:creationId xmlns:p14="http://schemas.microsoft.com/office/powerpoint/2010/main" val="1709119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774462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94846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29</a:t>
            </a:fld>
            <a:endParaRPr lang="en-US"/>
          </a:p>
        </p:txBody>
      </p:sp>
    </p:spTree>
    <p:extLst>
      <p:ext uri="{BB962C8B-B14F-4D97-AF65-F5344CB8AC3E}">
        <p14:creationId xmlns:p14="http://schemas.microsoft.com/office/powerpoint/2010/main" val="227981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3349684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5567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8577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3211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33</a:t>
            </a:fld>
            <a:endParaRPr lang="en-US"/>
          </a:p>
        </p:txBody>
      </p:sp>
    </p:spTree>
    <p:extLst>
      <p:ext uri="{BB962C8B-B14F-4D97-AF65-F5344CB8AC3E}">
        <p14:creationId xmlns:p14="http://schemas.microsoft.com/office/powerpoint/2010/main" val="3903807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5553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35</a:t>
            </a:fld>
            <a:endParaRPr lang="en-US"/>
          </a:p>
        </p:txBody>
      </p:sp>
    </p:spTree>
    <p:extLst>
      <p:ext uri="{BB962C8B-B14F-4D97-AF65-F5344CB8AC3E}">
        <p14:creationId xmlns:p14="http://schemas.microsoft.com/office/powerpoint/2010/main" val="3205214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8412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0699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An electric vehicle (EV), also referred to as an electric drive vehicle, uses one or more electric motors to propel the vehicle.   Electricity is used as the transportation fuel to power the EV. The electrical energy is typically stored in an energy storage device, such as a battery. The electrical energy is replenished by connecting to an electrical source, usually stationary. The Environmental Protection Agency (EPA) and the California Air Resources Board (CARB) define an EV as a zero-emission vehicle. FIGURE</a:t>
            </a:r>
            <a:r>
              <a:rPr lang="en-US" sz="1400" b="0" i="0" u="none" strike="noStrike" cap="none" baseline="0" dirty="0">
                <a:solidFill>
                  <a:schemeClr val="dk1"/>
                </a:solidFill>
                <a:latin typeface="+mn-lt"/>
                <a:ea typeface="Arial"/>
                <a:cs typeface="Arial"/>
                <a:sym typeface="Arial"/>
              </a:rPr>
              <a:t> </a:t>
            </a:r>
            <a:r>
              <a:rPr lang="en-US" sz="1400" b="0" i="0" u="none" strike="noStrike" cap="none" dirty="0">
                <a:solidFill>
                  <a:schemeClr val="dk1"/>
                </a:solidFill>
                <a:latin typeface="+mn-lt"/>
                <a:ea typeface="Arial"/>
                <a:cs typeface="Arial"/>
                <a:sym typeface="Arial"/>
              </a:rPr>
              <a:t>87–1.</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6386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25283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513148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36982852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2495050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4082847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9AAC6-676E-7845-9C93-8C327C91EE50}" type="slidenum">
              <a:rPr lang="en-US" smtClean="0"/>
              <a:t>49</a:t>
            </a:fld>
            <a:endParaRPr lang="en-US"/>
          </a:p>
        </p:txBody>
      </p:sp>
    </p:spTree>
    <p:extLst>
      <p:ext uri="{BB962C8B-B14F-4D97-AF65-F5344CB8AC3E}">
        <p14:creationId xmlns:p14="http://schemas.microsoft.com/office/powerpoint/2010/main" val="4072763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065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2187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6986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Frequently Asked Question: Can an Electric Vehicle Be Towed</a:t>
            </a:r>
            <a:r>
              <a:rPr lang="en-US" sz="1200" b="0" i="0" u="none" strike="noStrike" cap="none" dirty="0">
                <a:solidFill>
                  <a:schemeClr val="dk1"/>
                </a:solidFill>
                <a:latin typeface="+mn-lt"/>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Yes, with some precautions to prevent damage to the vehicle. Most vehicle manufacturers recommended towing any vehicle with all four wheels off the ground.</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 SEE FIGURE 87–15</a:t>
            </a:r>
            <a:r>
              <a:rPr lang="en-US" sz="1200" b="0" i="0" u="none" strike="noStrike" cap="none" dirty="0">
                <a:solidFill>
                  <a:schemeClr val="dk1"/>
                </a:solidFill>
                <a:latin typeface="+mn-lt"/>
                <a:ea typeface="Arial"/>
                <a:cs typeface="Arial"/>
                <a:sym typeface="Arial"/>
              </a:rPr>
              <a:t>. The manual for a Chevrolet Bolt includes the following steps: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Place the front wheels on a dolly.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Place the shift lever in P (Park).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Secure the vehicle to the dolly.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However, under “Electric Parking Brake” the owner’s manual says that the electric parking brake (EPB) may automatically apply in some situations when the vehicle is not moving to check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correct operation of the EPB system. Some Bolt owners have reported that the EPB has engaged while being towed with the rear wheels on the ground, which ruined the rear tires. If any front- wheel-drive vehicle is being towed with the rear wheels on the ground, many experts recommend the following precautions: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Disconnect the 12-volt battery to prevent the possibility of the electric parking brake being applied.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Listen carefully to ensure that the car does not automatically apply the EPB between the time that the car is turned off and the time that the battery is disconnected.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Make sure to keep the driver’s door open until after the battery is disconnected, otherwise the car may automatically lock the doors requiring the use of the physical key to unlock the door.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Always make sure to test that the wheels are rolling freely before departure.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Obviously, all the aforementioned precautions are not necessary if the vehicle is towed with all our wheels off the ground.</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06932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0548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EARLY ELECTRIC VEHICLES  Early EVs, also called battery electric vehicles (BEVs), were first used in the late 1800s, and it was not until the early 1900s that EVs were practically possible using rechargeable lead–acid batteries.</a:t>
            </a:r>
          </a:p>
          <a:p>
            <a:r>
              <a:rPr lang="en-US" sz="1400" dirty="0"/>
              <a:t>■ One of the first was the 1903 Baker Electric Car, produced by the Baker Motor Vehicle Company in Cleveland, Ohio.</a:t>
            </a:r>
          </a:p>
          <a:p>
            <a:r>
              <a:rPr lang="en-US" sz="1400" dirty="0"/>
              <a:t>■ The Detroit Electric Car Company (1907–1939) produced very practical fully EVs.</a:t>
            </a:r>
          </a:p>
          <a:p>
            <a:r>
              <a:rPr lang="en-US" sz="1400" dirty="0"/>
              <a:t>The old EV mechanical controller was able to switch all six batteries in various combinations of series and parallel configurations to achieve lower voltage for slow speeds and higher voltages for higher speeds. EVs did not have a long range and needed to have the batteries charged regularly, which meant that EVs could only be used for short distances. In fact, EVs were almost more popular than steam-powered vehicles in 1900—while steam-powered vehicles had 40% of the sales, EVs had 38% of the sales. The gasoline-powered cars represented only 22% of the vehicles sold.</a:t>
            </a:r>
          </a:p>
          <a:p>
            <a:endParaRPr lang="en-US" sz="1400" dirty="0"/>
          </a:p>
          <a:p>
            <a:r>
              <a:rPr lang="en-US" sz="1400" dirty="0"/>
              <a:t>EARLY HYBRID VEHICLES  In 1901, Ferdinand Porsche developed the Lohner-Porsche Mixte Hybrid, the first gasoline-electric hybrid automobile in the world. It was originally an electric-powered vehicle and then a gasoline engine was added to recharge the battery. One of the first hybrid electric cars was produced by the Owen Magnetic Motor Car Corporation, manufactured in New York City and then in Wilkes-Barre, Pennsylvania, from 1915 until 1922. It failed because the fuel </a:t>
            </a:r>
          </a:p>
          <a:p>
            <a:r>
              <a:rPr lang="en-US" sz="1400" dirty="0"/>
              <a:t>economy was about the same as a conventional gasoline-powered vehicle, yet cost more. Another vehicle that used both a gasoline engine and an electric motor to power the vehicle was built by Woods Motor Company of Chicago, Illinois, and was called the “Woods Dual Power” (1915–1918).</a:t>
            </a:r>
          </a:p>
          <a:p>
            <a:r>
              <a:rPr lang="en-US" sz="1400" dirty="0"/>
              <a:t>NOTE: Due to the oil embargo of 1973 and an increased demand for alternative energy sources, Congress enacted Public Law 94-413, the Electric and Hybrid Vehicle Research, Development, and Demonstration Act of 1976, which was designed to promote new technologies.</a:t>
            </a:r>
          </a:p>
          <a:p>
            <a:r>
              <a:rPr lang="en-US" sz="1400" dirty="0"/>
              <a:t>The hybrid electric vehicle did not become widely available until the release of the Toyota Prius in Japan in 1997, followed by the Honda Insight sold in the United States starting in 1999. </a:t>
            </a:r>
            <a:r>
              <a:rPr lang="en-US" sz="1400" dirty="0" err="1"/>
              <a:t>Inta</a:t>
            </a:r>
            <a:r>
              <a:rPr lang="en-US" sz="1400" dirty="0"/>
              <a:t> Prius was introduced in the United States.</a:t>
            </a:r>
          </a:p>
          <a:p>
            <a:endParaRPr lang="en-US" sz="1400"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237596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7</a:t>
            </a:fld>
            <a:endParaRPr lang="en-US"/>
          </a:p>
        </p:txBody>
      </p:sp>
    </p:spTree>
    <p:extLst>
      <p:ext uri="{BB962C8B-B14F-4D97-AF65-F5344CB8AC3E}">
        <p14:creationId xmlns:p14="http://schemas.microsoft.com/office/powerpoint/2010/main" val="11554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8</a:t>
            </a:fld>
            <a:endParaRPr lang="en-US"/>
          </a:p>
        </p:txBody>
      </p:sp>
    </p:spTree>
    <p:extLst>
      <p:ext uri="{BB962C8B-B14F-4D97-AF65-F5344CB8AC3E}">
        <p14:creationId xmlns:p14="http://schemas.microsoft.com/office/powerpoint/2010/main" val="1336334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674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ln>
                <a:noFill/>
              </a:ln>
            </a:endParaRPr>
          </a:p>
        </p:txBody>
      </p:sp>
    </p:spTree>
    <p:extLst>
      <p:ext uri="{BB962C8B-B14F-4D97-AF65-F5344CB8AC3E}">
        <p14:creationId xmlns:p14="http://schemas.microsoft.com/office/powerpoint/2010/main" val="35545913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826891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 Contents + 2 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3A74D7C-8813-4681-9683-28EF3FFBAAAD}"/>
              </a:ext>
            </a:extLst>
          </p:cNvPr>
          <p:cNvSpPr>
            <a:spLocks noGrp="1"/>
          </p:cNvSpPr>
          <p:nvPr>
            <p:ph type="dt" idx="10"/>
          </p:nvPr>
        </p:nvSpPr>
        <p:spPr>
          <a:xfrm>
            <a:off x="6335712" y="113071"/>
            <a:ext cx="2133599" cy="182879"/>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id="{2BF6DB6C-FFE5-4297-BBE3-6C61CCA9D8D2}"/>
              </a:ext>
            </a:extLst>
          </p:cNvPr>
          <p:cNvSpPr>
            <a:spLocks noGrp="1"/>
          </p:cNvSpPr>
          <p:nvPr>
            <p:ph type="sldNum" idx="11"/>
          </p:nvPr>
        </p:nvSpPr>
        <p:spPr>
          <a:xfrm>
            <a:off x="8469311" y="113071"/>
            <a:ext cx="551783" cy="182879"/>
          </a:xfrm>
          <a:prstGeom prst="rect">
            <a:avLst/>
          </a:prstGeom>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4620D221-3B54-4C81-85B9-07EFD6063C07}"/>
              </a:ext>
            </a:extLst>
          </p:cNvPr>
          <p:cNvSpPr>
            <a:spLocks noGrp="1"/>
          </p:cNvSpPr>
          <p:nvPr>
            <p:ph sz="quarter" idx="16"/>
          </p:nvPr>
        </p:nvSpPr>
        <p:spPr>
          <a:xfrm>
            <a:off x="457200" y="4484688"/>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BB393F2-0A92-4091-ADE5-D28CC6CB4554}"/>
              </a:ext>
            </a:extLst>
          </p:cNvPr>
          <p:cNvSpPr>
            <a:spLocks noGrp="1"/>
          </p:cNvSpPr>
          <p:nvPr>
            <p:ph sz="quarter" idx="17"/>
          </p:nvPr>
        </p:nvSpPr>
        <p:spPr>
          <a:xfrm>
            <a:off x="457200" y="5300663"/>
            <a:ext cx="3947650"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a:p>
        </p:txBody>
      </p:sp>
      <p:sp>
        <p:nvSpPr>
          <p:cNvPr id="30" name="Picture Placeholder 29">
            <a:extLst>
              <a:ext uri="{FF2B5EF4-FFF2-40B4-BE49-F238E27FC236}">
                <a16:creationId xmlns:a16="http://schemas.microsoft.com/office/drawing/2014/main" id="{9D819D27-1E25-4785-B8FD-DC2289824883}"/>
              </a:ext>
            </a:extLst>
          </p:cNvPr>
          <p:cNvSpPr>
            <a:spLocks noGrp="1"/>
          </p:cNvSpPr>
          <p:nvPr>
            <p:ph type="pic" sz="quarter" idx="23"/>
          </p:nvPr>
        </p:nvSpPr>
        <p:spPr>
          <a:xfrm>
            <a:off x="4945062" y="5300663"/>
            <a:ext cx="3741737" cy="531710"/>
          </a:xfrm>
        </p:spPr>
        <p:txBody>
          <a:bodyPr/>
          <a:lstStyle/>
          <a:p>
            <a:endParaRPr lang="en-IN"/>
          </a:p>
        </p:txBody>
      </p:sp>
    </p:spTree>
    <p:extLst>
      <p:ext uri="{BB962C8B-B14F-4D97-AF65-F5344CB8AC3E}">
        <p14:creationId xmlns:p14="http://schemas.microsoft.com/office/powerpoint/2010/main" val="1847507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860119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81491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 id="2147483669" r:id="rId5"/>
    <p:sldLayoutId id="2147483670" r:id="rId6"/>
    <p:sldLayoutId id="2147483671" r:id="rId7"/>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1.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2.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3.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jameshalderman.com/video-library/"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hyperlink" Target="https://jameshalderman.com/l3_anim_lib_pag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87</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Introduction to Hybrid Vehicles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310649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300807"/>
            <a:ext cx="8250238" cy="528794"/>
          </a:xfrm>
        </p:spPr>
        <p:txBody>
          <a:bodyPr wrap="square" lIns="0" tIns="18000" rIns="0" bIns="18000" anchor="ctr" anchorCtr="0">
            <a:spAutoFit/>
          </a:bodyPr>
          <a:lstStyle/>
          <a:p>
            <a:r>
              <a:rPr lang="en-US" sz="3200" dirty="0">
                <a:latin typeface="+mj-lt"/>
              </a:rPr>
              <a:t>Driving Hybrid or Electric Vehicle </a:t>
            </a:r>
            <a:r>
              <a:rPr lang="en-US" sz="2400" dirty="0">
                <a:latin typeface="+mj-lt"/>
              </a:rPr>
              <a:t>(1 of 5)</a:t>
            </a:r>
            <a:endParaRPr lang="en-IN" sz="2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83871" y="990600"/>
            <a:ext cx="8250237" cy="4445251"/>
          </a:xfrm>
        </p:spPr>
        <p:txBody>
          <a:bodyPr wrap="square" lIns="0" tIns="18000" rIns="0" bIns="18000" anchor="ctr" anchorCtr="0">
            <a:spAutoFit/>
          </a:bodyPr>
          <a:lstStyle/>
          <a:p>
            <a:pPr marL="342900" indent="-342900"/>
            <a:r>
              <a:rPr lang="en-US" sz="2400" dirty="0"/>
              <a:t>Some unique characteristics of a hybrid vehicle, that the driver may or may not notice, include the following:</a:t>
            </a:r>
          </a:p>
          <a:p>
            <a:pPr marL="829818" lvl="1" indent="-342900"/>
            <a:r>
              <a:rPr lang="en-US" sz="2400" dirty="0"/>
              <a:t>After </a:t>
            </a:r>
            <a:r>
              <a:rPr lang="en-US" sz="2400" spc="-300" dirty="0"/>
              <a:t>I C </a:t>
            </a:r>
            <a:r>
              <a:rPr lang="en-US" sz="2400" dirty="0"/>
              <a:t>E has achieved normal operating temperature and other conditions are met, the engine will stop when the vehicle slows down and stops.</a:t>
            </a:r>
          </a:p>
          <a:p>
            <a:pPr marL="829818" lvl="1" indent="-342900"/>
            <a:r>
              <a:rPr lang="en-US" sz="2400" dirty="0"/>
              <a:t>Brake pedal may feel different, especially at slow speeds of about 5 </a:t>
            </a:r>
            <a:r>
              <a:rPr lang="en-US" sz="2400" spc="-300" dirty="0"/>
              <a:t>m p </a:t>
            </a:r>
            <a:r>
              <a:rPr lang="en-US" sz="2400" dirty="0"/>
              <a:t>h/15 </a:t>
            </a:r>
            <a:r>
              <a:rPr lang="en-US" sz="2400" spc="-300" dirty="0"/>
              <a:t>m p </a:t>
            </a:r>
            <a:r>
              <a:rPr lang="en-US" sz="2400" dirty="0"/>
              <a:t>h when slowing to a stop.</a:t>
            </a:r>
          </a:p>
          <a:p>
            <a:pPr marL="829818" lvl="1" indent="-342900"/>
            <a:r>
              <a:rPr lang="en-US" sz="2400" dirty="0"/>
              <a:t>Power steering works even when engine stops because all </a:t>
            </a:r>
            <a:r>
              <a:rPr lang="en-US" sz="2400" spc="-300" dirty="0"/>
              <a:t>h e </a:t>
            </a:r>
            <a:r>
              <a:rPr lang="en-US" sz="2400" dirty="0"/>
              <a:t>v and </a:t>
            </a:r>
            <a:r>
              <a:rPr lang="en-US" sz="2400" spc="-300" dirty="0"/>
              <a:t>p h e </a:t>
            </a:r>
            <a:r>
              <a:rPr lang="en-US" sz="2400" dirty="0"/>
              <a:t>v use electric power steering system.</a:t>
            </a:r>
            <a:endParaRPr lang="en-US" sz="3600" dirty="0"/>
          </a:p>
        </p:txBody>
      </p:sp>
    </p:spTree>
    <p:extLst>
      <p:ext uri="{BB962C8B-B14F-4D97-AF65-F5344CB8AC3E}">
        <p14:creationId xmlns:p14="http://schemas.microsoft.com/office/powerpoint/2010/main" val="420612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26720" y="228600"/>
            <a:ext cx="8250238" cy="528794"/>
          </a:xfrm>
        </p:spPr>
        <p:txBody>
          <a:bodyPr wrap="square" lIns="0" tIns="18000" rIns="0" bIns="18000" anchor="ctr" anchorCtr="0">
            <a:spAutoFit/>
          </a:bodyPr>
          <a:lstStyle/>
          <a:p>
            <a:r>
              <a:rPr lang="en-US" sz="3200" dirty="0">
                <a:latin typeface="+mj-lt"/>
              </a:rPr>
              <a:t>Driving Hybrid or Electric Vehicle </a:t>
            </a:r>
            <a:r>
              <a:rPr lang="en-US" sz="2400" dirty="0">
                <a:latin typeface="+mj-lt"/>
              </a:rPr>
              <a:t>(2 of 5)</a:t>
            </a:r>
            <a:endParaRPr lang="en-IN" sz="2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994410"/>
            <a:ext cx="8250237" cy="2698619"/>
          </a:xfrm>
        </p:spPr>
        <p:txBody>
          <a:bodyPr wrap="square" lIns="0" tIns="18000" rIns="0" bIns="18000" anchor="ctr" anchorCtr="0">
            <a:spAutoFit/>
          </a:bodyPr>
          <a:lstStyle/>
          <a:p>
            <a:pPr marL="829818" lvl="1" indent="-342900"/>
            <a:r>
              <a:rPr lang="en-US" sz="2400" dirty="0"/>
              <a:t>Some </a:t>
            </a:r>
            <a:r>
              <a:rPr lang="en-US" sz="2400" spc="-300" dirty="0"/>
              <a:t>H E V </a:t>
            </a:r>
            <a:r>
              <a:rPr lang="en-US" sz="2400" dirty="0"/>
              <a:t>s and all </a:t>
            </a:r>
            <a:r>
              <a:rPr lang="en-US" sz="2400" spc="-300" dirty="0"/>
              <a:t>P H E V </a:t>
            </a:r>
            <a:r>
              <a:rPr lang="en-US" sz="2400" dirty="0"/>
              <a:t>s are able to propel vehicle using electric motor alone, resulting in quiet, almost eerie operation.</a:t>
            </a:r>
          </a:p>
          <a:p>
            <a:pPr marL="829818" lvl="1" indent="-342900"/>
            <a:r>
              <a:rPr lang="en-US" sz="2400" dirty="0"/>
              <a:t>If </a:t>
            </a:r>
            <a:r>
              <a:rPr lang="en-US" sz="2400" spc="-300" dirty="0"/>
              <a:t>H E </a:t>
            </a:r>
            <a:r>
              <a:rPr lang="en-US" sz="2400" dirty="0"/>
              <a:t>V is being driven aggressively and at a high rate of acceleration, there is often a feeling that vehicle is not going to slow down when accelerator pedal is first released.</a:t>
            </a:r>
          </a:p>
        </p:txBody>
      </p:sp>
    </p:spTree>
    <p:extLst>
      <p:ext uri="{BB962C8B-B14F-4D97-AF65-F5344CB8AC3E}">
        <p14:creationId xmlns:p14="http://schemas.microsoft.com/office/powerpoint/2010/main" val="2793676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1" y="228600"/>
            <a:ext cx="8250238" cy="528794"/>
          </a:xfrm>
        </p:spPr>
        <p:txBody>
          <a:bodyPr wrap="square" lIns="0" tIns="18000" rIns="0" bIns="18000" anchor="ctr" anchorCtr="0">
            <a:spAutoFit/>
          </a:bodyPr>
          <a:lstStyle/>
          <a:p>
            <a:r>
              <a:rPr lang="en-US" sz="3200" dirty="0">
                <a:latin typeface="+mj-lt"/>
              </a:rPr>
              <a:t>Driving Hybrid or Electric Vehicle </a:t>
            </a:r>
            <a:r>
              <a:rPr lang="en-US" sz="2400" dirty="0">
                <a:latin typeface="+mj-lt"/>
              </a:rPr>
              <a:t>(3 of 5)</a:t>
            </a:r>
            <a:endParaRPr lang="en-IN" sz="2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36563" y="990600"/>
            <a:ext cx="8250237" cy="2775563"/>
          </a:xfrm>
        </p:spPr>
        <p:txBody>
          <a:bodyPr wrap="square" lIns="0" tIns="18000" rIns="0" bIns="18000" anchor="ctr" anchorCtr="0">
            <a:spAutoFit/>
          </a:bodyPr>
          <a:lstStyle/>
          <a:p>
            <a:pPr marL="342900" indent="-342900"/>
            <a:r>
              <a:rPr lang="en-US" sz="2400" dirty="0"/>
              <a:t>Driving an </a:t>
            </a:r>
            <a:r>
              <a:rPr lang="en-US" sz="2400" spc="-300" dirty="0"/>
              <a:t>E </a:t>
            </a:r>
            <a:r>
              <a:rPr lang="en-US" sz="2400" dirty="0"/>
              <a:t>V is a very different driving experience than a conventional vehicle. Some of unique characteristics:</a:t>
            </a:r>
          </a:p>
          <a:p>
            <a:pPr marL="829818" lvl="1" indent="-342900"/>
            <a:r>
              <a:rPr lang="en-US" sz="2400" dirty="0"/>
              <a:t>Startup and shutdown procedures are enough different than a conventional vehicle that many drivers need to be retrained on the processes.</a:t>
            </a:r>
          </a:p>
          <a:p>
            <a:pPr marL="829818" lvl="1" indent="-342900"/>
            <a:r>
              <a:rPr lang="en-US" sz="2400" dirty="0"/>
              <a:t>Lack of </a:t>
            </a:r>
            <a:r>
              <a:rPr lang="en-US" sz="2400" spc="-300" dirty="0"/>
              <a:t>I C </a:t>
            </a:r>
            <a:r>
              <a:rPr lang="en-US" sz="2400" dirty="0"/>
              <a:t>E results in much quieter ride. Most predominate noise heard is tires </a:t>
            </a:r>
            <a:endParaRPr lang="en-US" sz="3600" dirty="0"/>
          </a:p>
        </p:txBody>
      </p:sp>
    </p:spTree>
    <p:extLst>
      <p:ext uri="{BB962C8B-B14F-4D97-AF65-F5344CB8AC3E}">
        <p14:creationId xmlns:p14="http://schemas.microsoft.com/office/powerpoint/2010/main" val="1699591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300807"/>
            <a:ext cx="8250238" cy="528794"/>
          </a:xfrm>
        </p:spPr>
        <p:txBody>
          <a:bodyPr wrap="square" lIns="0" tIns="18000" rIns="0" bIns="18000" anchor="ctr" anchorCtr="0">
            <a:spAutoFit/>
          </a:bodyPr>
          <a:lstStyle/>
          <a:p>
            <a:r>
              <a:rPr lang="en-US" sz="3200" dirty="0">
                <a:latin typeface="+mj-lt"/>
              </a:rPr>
              <a:t>Driving Hybrid or Electric Vehicle </a:t>
            </a:r>
            <a:r>
              <a:rPr lang="en-US" sz="2400" dirty="0">
                <a:latin typeface="+mj-lt"/>
              </a:rPr>
              <a:t>(4 of 5)</a:t>
            </a:r>
            <a:endParaRPr lang="en-IN" sz="2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990600"/>
            <a:ext cx="8250237" cy="4037447"/>
          </a:xfrm>
        </p:spPr>
        <p:txBody>
          <a:bodyPr wrap="square" lIns="0" tIns="18000" rIns="0" bIns="18000" anchor="ctr" anchorCtr="0">
            <a:spAutoFit/>
          </a:bodyPr>
          <a:lstStyle/>
          <a:p>
            <a:pPr marL="342900" indent="-342900"/>
            <a:r>
              <a:rPr lang="en-US" sz="2400" dirty="0"/>
              <a:t>Driving an </a:t>
            </a:r>
            <a:r>
              <a:rPr lang="en-US" sz="2400" spc="-300" dirty="0"/>
              <a:t>E </a:t>
            </a:r>
            <a:r>
              <a:rPr lang="en-US" sz="2400" dirty="0"/>
              <a:t>V (continued):</a:t>
            </a:r>
          </a:p>
          <a:p>
            <a:pPr marL="829818" lvl="1" indent="-342900"/>
            <a:r>
              <a:rPr lang="en-US" sz="2400" dirty="0"/>
              <a:t>Electric motors that propel vehicle provide exceptional torque and responsiveness.</a:t>
            </a:r>
          </a:p>
          <a:p>
            <a:pPr marL="829818" lvl="1" indent="-342900"/>
            <a:r>
              <a:rPr lang="en-US" sz="2400" dirty="0"/>
              <a:t>Regenerative braking systems tend to slow vehicle more aggressively than a conventional vehicle.</a:t>
            </a:r>
          </a:p>
          <a:p>
            <a:pPr marL="829818" lvl="1" indent="-342900"/>
            <a:r>
              <a:rPr lang="en-US" sz="2400" dirty="0"/>
              <a:t>Seasonal temperature changes, weather, and driving style will affect the battery range.</a:t>
            </a:r>
          </a:p>
          <a:p>
            <a:pPr marL="829818" lvl="1" indent="-342900"/>
            <a:r>
              <a:rPr lang="en-US" sz="2400" dirty="0"/>
              <a:t>Range anxiety is fear that potential owners of </a:t>
            </a:r>
            <a:r>
              <a:rPr lang="en-US" sz="2400" spc="-300" dirty="0"/>
              <a:t>e v </a:t>
            </a:r>
            <a:r>
              <a:rPr lang="en-US" sz="2400" dirty="0"/>
              <a:t>s have that vehicle will have insufficient range to reach their destination.</a:t>
            </a:r>
            <a:endParaRPr lang="en-US" sz="4800" dirty="0"/>
          </a:p>
        </p:txBody>
      </p:sp>
    </p:spTree>
    <p:extLst>
      <p:ext uri="{BB962C8B-B14F-4D97-AF65-F5344CB8AC3E}">
        <p14:creationId xmlns:p14="http://schemas.microsoft.com/office/powerpoint/2010/main" val="3263605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300807"/>
            <a:ext cx="8250238" cy="528794"/>
          </a:xfrm>
        </p:spPr>
        <p:txBody>
          <a:bodyPr wrap="square" lIns="0" tIns="18000" rIns="0" bIns="18000" anchor="ctr" anchorCtr="0">
            <a:spAutoFit/>
          </a:bodyPr>
          <a:lstStyle/>
          <a:p>
            <a:r>
              <a:rPr lang="en-US" sz="3200" dirty="0">
                <a:latin typeface="+mj-lt"/>
              </a:rPr>
              <a:t>Driving Hybrid or Electric Vehicle </a:t>
            </a:r>
            <a:r>
              <a:rPr lang="en-US" sz="2400" dirty="0">
                <a:latin typeface="+mj-lt"/>
              </a:rPr>
              <a:t>(5 of 5)</a:t>
            </a:r>
            <a:endParaRPr lang="en-IN" sz="2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990600"/>
            <a:ext cx="8250237" cy="2752480"/>
          </a:xfrm>
        </p:spPr>
        <p:txBody>
          <a:bodyPr wrap="square" lIns="0" tIns="18000" rIns="0" bIns="18000" anchor="ctr" anchorCtr="0">
            <a:spAutoFit/>
          </a:bodyPr>
          <a:lstStyle/>
          <a:p>
            <a:pPr marL="342900" indent="-342900"/>
            <a:r>
              <a:rPr lang="en-US" sz="2400" dirty="0"/>
              <a:t>Routine Maintenance</a:t>
            </a:r>
          </a:p>
          <a:p>
            <a:pPr marL="342900" indent="-342900"/>
            <a:r>
              <a:rPr lang="en-US" sz="2400" spc="-300" dirty="0"/>
              <a:t>E </a:t>
            </a:r>
            <a:r>
              <a:rPr lang="en-US" sz="2400" dirty="0"/>
              <a:t>V requires following as part of routine maintenance:</a:t>
            </a:r>
          </a:p>
          <a:p>
            <a:pPr marL="829818" lvl="1" indent="-342900"/>
            <a:r>
              <a:rPr lang="en-US" sz="2400" dirty="0"/>
              <a:t>Windshield washer fluid</a:t>
            </a:r>
          </a:p>
          <a:p>
            <a:pPr marL="829818" lvl="1" indent="-342900"/>
            <a:r>
              <a:rPr lang="en-US" sz="2400" dirty="0"/>
              <a:t>Windshield wiper blades</a:t>
            </a:r>
          </a:p>
          <a:p>
            <a:pPr marL="829818" lvl="1" indent="-342900"/>
            <a:r>
              <a:rPr lang="en-US" sz="2400" dirty="0"/>
              <a:t>Cabin filter</a:t>
            </a:r>
          </a:p>
          <a:p>
            <a:pPr marL="829818" lvl="1" indent="-342900"/>
            <a:r>
              <a:rPr lang="en-US" sz="2400" dirty="0"/>
              <a:t>Tire rotation</a:t>
            </a:r>
            <a:endParaRPr lang="en-US" sz="6600" dirty="0"/>
          </a:p>
        </p:txBody>
      </p:sp>
    </p:spTree>
    <p:extLst>
      <p:ext uri="{BB962C8B-B14F-4D97-AF65-F5344CB8AC3E}">
        <p14:creationId xmlns:p14="http://schemas.microsoft.com/office/powerpoint/2010/main" val="3243233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87.3 Tesla Tire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990600"/>
            <a:ext cx="3703768" cy="51252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569660"/>
          </a:xfrm>
        </p:spPr>
        <p:txBody>
          <a:bodyPr/>
          <a:lstStyle/>
          <a:p>
            <a:r>
              <a:rPr lang="en-US" sz="2400" dirty="0"/>
              <a:t>This Continental tire with acoustical foam on the inside is from a Tesla Model 3.</a:t>
            </a:r>
          </a:p>
        </p:txBody>
      </p:sp>
    </p:spTree>
    <p:extLst>
      <p:ext uri="{BB962C8B-B14F-4D97-AF65-F5344CB8AC3E}">
        <p14:creationId xmlns:p14="http://schemas.microsoft.com/office/powerpoint/2010/main" val="3274047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87.4 Sound Generator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4200" y="990599"/>
            <a:ext cx="5562600" cy="35961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599"/>
            <a:ext cx="2514600" cy="2870016"/>
          </a:xfrm>
        </p:spPr>
        <p:txBody>
          <a:bodyPr/>
          <a:lstStyle/>
          <a:p>
            <a:r>
              <a:rPr lang="en-US" sz="2400" dirty="0"/>
              <a:t>The sound generator on this 2021 VW ID.4 is located behind the front bumper assembly.</a:t>
            </a:r>
          </a:p>
          <a:p>
            <a:endParaRPr lang="en-US" sz="2400" dirty="0"/>
          </a:p>
        </p:txBody>
      </p:sp>
    </p:spTree>
    <p:extLst>
      <p:ext uri="{BB962C8B-B14F-4D97-AF65-F5344CB8AC3E}">
        <p14:creationId xmlns:p14="http://schemas.microsoft.com/office/powerpoint/2010/main" val="3623579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60" y="1813216"/>
            <a:ext cx="7880279" cy="4610339"/>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290"/>
            <a:ext cx="8229600" cy="2185214"/>
          </a:xfrm>
        </p:spPr>
        <p:txBody>
          <a:bodyPr/>
          <a:lstStyle/>
          <a:p>
            <a:r>
              <a:rPr lang="en-US" dirty="0"/>
              <a:t>Frequently Asked Question: How Fast Does the Motor-Generator Turn the Engine When Starting?</a:t>
            </a:r>
            <a:br>
              <a:rPr lang="en-US" dirty="0"/>
            </a:b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2764179"/>
            <a:ext cx="7653336" cy="3477875"/>
          </a:xfrm>
        </p:spPr>
        <p:txBody>
          <a:bodyPr/>
          <a:lstStyle/>
          <a:p>
            <a:r>
              <a:rPr lang="en-US" sz="2000" b="1" dirty="0"/>
              <a:t>How Fast Does the Motor-Generator Turn the Engine When Starting? </a:t>
            </a:r>
            <a:r>
              <a:rPr lang="en-US" sz="2000" dirty="0"/>
              <a:t>The starter motor on gasoline or diesel engine rotates the engine from 100 to 300 RPM. Because the typical engine idles at about 600 to 700 RPM, starter motor is the engine at a speed slower. This makes it very noticeable when starting because the sound is different when cranking compared to when the engine actually starts and runs. When motor-generator of HEV rotates engine to start it, the engine is rotated about 1000 RPM, which is about the same speed as when it is running. As a result, engine cranking is just barely heard or felt. SEE NOTES FOR MORE DETAIL</a:t>
            </a:r>
            <a:endParaRPr lang="en-US" sz="2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4861" y="1981200"/>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63694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87.5 Adding Washer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990599"/>
            <a:ext cx="3742267" cy="51784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608680"/>
          </a:xfrm>
        </p:spPr>
        <p:txBody>
          <a:bodyPr/>
          <a:lstStyle/>
          <a:p>
            <a:r>
              <a:rPr lang="en-US" sz="2400" dirty="0"/>
              <a:t>Adding windshield washer fluid to an E V is the item that requires most frequent maintenance depending on driving conditions.</a:t>
            </a:r>
          </a:p>
          <a:p>
            <a:endParaRPr lang="en-US" sz="2400" dirty="0"/>
          </a:p>
        </p:txBody>
      </p:sp>
    </p:spTree>
    <p:extLst>
      <p:ext uri="{BB962C8B-B14F-4D97-AF65-F5344CB8AC3E}">
        <p14:creationId xmlns:p14="http://schemas.microsoft.com/office/powerpoint/2010/main" val="3821119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97" y="1851765"/>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Frequently Asked Question: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46758" y="2697281"/>
            <a:ext cx="7410450" cy="3528946"/>
          </a:xfrm>
        </p:spPr>
        <p:txBody>
          <a:bodyPr/>
          <a:lstStyle/>
          <a:p>
            <a:r>
              <a:rPr lang="en-US" sz="2400" b="1" dirty="0"/>
              <a:t>Can the Nissan Leaf Be Taken through a Car Wash? </a:t>
            </a:r>
            <a:r>
              <a:rPr lang="en-US" sz="2400" dirty="0"/>
              <a:t>Yes, the Nissan Leaf, and all hybrid and electric vehicles, can be taken through the car wash. All the high-voltage components, including the battery, that are outside of the passenger compartment are sealed from outside water entry. If there has been no damage to protective coverings, the components will not be damaged and there is no chance of electrical shock.</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8" y="1973580"/>
            <a:ext cx="7534275" cy="601886"/>
          </a:xfrm>
        </p:spPr>
        <p:txBody>
          <a:bodyPr/>
          <a:lstStyle/>
          <a:p>
            <a:pPr marL="101600" indent="0">
              <a:buNone/>
            </a:pPr>
            <a:r>
              <a:rPr lang="en-US" sz="3600" b="1" dirty="0">
                <a:solidFill>
                  <a:schemeClr val="bg1"/>
                </a:solidFill>
              </a:rPr>
              <a:t>?   Frequently Asked Question</a:t>
            </a:r>
          </a:p>
        </p:txBody>
      </p:sp>
      <p:sp>
        <p:nvSpPr>
          <p:cNvPr id="9" name="Title 1">
            <a:extLst>
              <a:ext uri="{FF2B5EF4-FFF2-40B4-BE49-F238E27FC236}">
                <a16:creationId xmlns:a16="http://schemas.microsoft.com/office/drawing/2014/main" id="{6C2ADC8B-F3C7-4C93-9CF9-28A7B7546F91}"/>
              </a:ext>
            </a:extLst>
          </p:cNvPr>
          <p:cNvSpPr txBox="1">
            <a:spLocks/>
          </p:cNvSpPr>
          <p:nvPr/>
        </p:nvSpPr>
        <p:spPr>
          <a:xfrm>
            <a:off x="457200" y="228600"/>
            <a:ext cx="8229600" cy="1754326"/>
          </a:xfrm>
          <a:prstGeom prst="rect">
            <a:avLst/>
          </a:prstGeom>
        </p:spPr>
        <p:txBody>
          <a:bodyPr vert="horz" lIns="0" tIns="45720" rIns="0" bIns="45720" rtlCol="0" anchor="t" anchorCtr="0">
            <a:spAutoFit/>
          </a:bodyPr>
          <a:lst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a:lstStyle>
          <a:p>
            <a:r>
              <a:rPr lang="en-US" dirty="0"/>
              <a:t>Frequently Asked Question: Can Nissan Leaf Be Taken through a Car Wash?    </a:t>
            </a:r>
            <a:endParaRPr lang="en-US" sz="2800" dirty="0">
              <a:solidFill>
                <a:srgbClr val="FF0000"/>
              </a:solidFill>
            </a:endParaRPr>
          </a:p>
        </p:txBody>
      </p:sp>
    </p:spTree>
    <p:extLst>
      <p:ext uri="{BB962C8B-B14F-4D97-AF65-F5344CB8AC3E}">
        <p14:creationId xmlns:p14="http://schemas.microsoft.com/office/powerpoint/2010/main" val="1421596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 </a:t>
            </a:r>
            <a:r>
              <a:rPr lang="en-US" sz="2800" dirty="0"/>
              <a:t>(1 of 2)</a:t>
            </a:r>
            <a:endParaRPr lang="en-US" sz="2000" dirty="0"/>
          </a:p>
        </p:txBody>
      </p:sp>
      <p:sp>
        <p:nvSpPr>
          <p:cNvPr id="4" name="Content Placeholder 3"/>
          <p:cNvSpPr>
            <a:spLocks noGrp="1"/>
          </p:cNvSpPr>
          <p:nvPr>
            <p:ph idx="1"/>
          </p:nvPr>
        </p:nvSpPr>
        <p:spPr>
          <a:xfrm>
            <a:off x="457200" y="917674"/>
            <a:ext cx="8229600" cy="4939814"/>
          </a:xfrm>
        </p:spPr>
        <p:txBody>
          <a:bodyPr>
            <a:spAutoFit/>
          </a:bodyPr>
          <a:lstStyle/>
          <a:p>
            <a:pPr marL="0" indent="0">
              <a:buNone/>
            </a:pPr>
            <a:r>
              <a:rPr lang="en-US" sz="2400" b="1" dirty="0">
                <a:solidFill>
                  <a:schemeClr val="bg2"/>
                </a:solidFill>
              </a:rPr>
              <a:t>87.1 </a:t>
            </a:r>
            <a:r>
              <a:rPr lang="en-US" sz="2400" dirty="0"/>
              <a:t>Define terms related to hybrid electric vehicles.</a:t>
            </a:r>
          </a:p>
          <a:p>
            <a:pPr marL="704850" indent="-704850">
              <a:buNone/>
            </a:pPr>
            <a:r>
              <a:rPr lang="en-US" sz="2400" b="1" dirty="0">
                <a:solidFill>
                  <a:schemeClr val="bg2"/>
                </a:solidFill>
              </a:rPr>
              <a:t>87.2 </a:t>
            </a:r>
            <a:r>
              <a:rPr lang="en-US" sz="2400" dirty="0"/>
              <a:t>Define terms related to electric vehicles.</a:t>
            </a:r>
          </a:p>
          <a:p>
            <a:pPr marL="704850" indent="-704850">
              <a:buNone/>
            </a:pPr>
            <a:r>
              <a:rPr lang="en-US" sz="2400" b="1" dirty="0">
                <a:solidFill>
                  <a:schemeClr val="bg2"/>
                </a:solidFill>
              </a:rPr>
              <a:t>87.3 </a:t>
            </a:r>
            <a:r>
              <a:rPr lang="en-US" sz="2400" dirty="0"/>
              <a:t>Explain the history of hybrid and electric vehicles.</a:t>
            </a:r>
          </a:p>
          <a:p>
            <a:pPr marL="704850" indent="-704850">
              <a:buNone/>
            </a:pPr>
            <a:r>
              <a:rPr lang="en-US" sz="2400" b="1" dirty="0">
                <a:solidFill>
                  <a:schemeClr val="bg2"/>
                </a:solidFill>
              </a:rPr>
              <a:t>87.4 </a:t>
            </a:r>
            <a:r>
              <a:rPr lang="en-US" sz="2400" dirty="0"/>
              <a:t>Compare the efficiency of electric motors to internal combustion engines.</a:t>
            </a:r>
          </a:p>
          <a:p>
            <a:pPr marL="704850" indent="-704850">
              <a:buNone/>
            </a:pPr>
            <a:r>
              <a:rPr lang="en-US" sz="2400" b="1" dirty="0">
                <a:solidFill>
                  <a:schemeClr val="bg2"/>
                </a:solidFill>
              </a:rPr>
              <a:t>87.5 </a:t>
            </a:r>
            <a:r>
              <a:rPr lang="en-US" sz="2400" dirty="0"/>
              <a:t>Describe the unique characteristics of owning or driving a hybrid or electric vehicle.</a:t>
            </a:r>
          </a:p>
          <a:p>
            <a:pPr marL="704850" indent="-704850">
              <a:buNone/>
            </a:pPr>
            <a:r>
              <a:rPr lang="en-US" sz="2400" b="1" dirty="0">
                <a:solidFill>
                  <a:schemeClr val="bg2"/>
                </a:solidFill>
              </a:rPr>
              <a:t>87.6 </a:t>
            </a:r>
            <a:r>
              <a:rPr lang="en-US" sz="2400" dirty="0"/>
              <a:t>Discuss the levels of hybrid vehicles.</a:t>
            </a:r>
          </a:p>
          <a:p>
            <a:pPr marL="704850" indent="-704850">
              <a:buNone/>
            </a:pPr>
            <a:r>
              <a:rPr lang="en-US" sz="2400" b="1" dirty="0">
                <a:solidFill>
                  <a:schemeClr val="bg2"/>
                </a:solidFill>
              </a:rPr>
              <a:t>87.7 </a:t>
            </a:r>
            <a:r>
              <a:rPr lang="en-US" sz="2400" dirty="0"/>
              <a:t>Describe the different powertrain configurations in a hybrid vehicle.</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87.6 Tesla Foam in Tire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867400" y="990600"/>
            <a:ext cx="2827867" cy="52332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191000" cy="2677656"/>
          </a:xfrm>
        </p:spPr>
        <p:txBody>
          <a:bodyPr/>
          <a:lstStyle/>
          <a:p>
            <a:r>
              <a:rPr lang="en-US" sz="2400" dirty="0"/>
              <a:t>(a) The dismounted tire shows where the foam had become detached. (b) The foam removed in its entirety.</a:t>
            </a:r>
          </a:p>
        </p:txBody>
      </p:sp>
    </p:spTree>
    <p:extLst>
      <p:ext uri="{BB962C8B-B14F-4D97-AF65-F5344CB8AC3E}">
        <p14:creationId xmlns:p14="http://schemas.microsoft.com/office/powerpoint/2010/main" val="2713807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 y="1714260"/>
            <a:ext cx="7880279" cy="443376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289"/>
            <a:ext cx="8229600" cy="1679971"/>
          </a:xfrm>
        </p:spPr>
        <p:txBody>
          <a:bodyPr/>
          <a:lstStyle/>
          <a:p>
            <a:r>
              <a:rPr lang="en-US" dirty="0"/>
              <a:t>Frequently Asked Question: Why Are EVs and PHEVs Taxed in Some States? </a:t>
            </a:r>
            <a:br>
              <a:rPr lang="en-US" dirty="0"/>
            </a:b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2608591"/>
            <a:ext cx="7676196" cy="3539430"/>
          </a:xfrm>
        </p:spPr>
        <p:txBody>
          <a:bodyPr/>
          <a:lstStyle/>
          <a:p>
            <a:r>
              <a:rPr lang="en-US" sz="2800" b="1" dirty="0"/>
              <a:t>Why Are EVs and PHEVs Taxed in Some States?  </a:t>
            </a:r>
            <a:r>
              <a:rPr lang="en-US" sz="2800" dirty="0"/>
              <a:t>Recently some states have added fees to the cost of the license plate on hybrid and electric vehicles to recover loss fuel taxes. Typically, these fees have been in the $100 to $200 range. Depending on the number of miles driven per year, these fees may have a negative impact on the cost of ownership.</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27721" y="1860482"/>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718964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4"/>
            <a:ext cx="8250238" cy="590349"/>
          </a:xfrm>
        </p:spPr>
        <p:txBody>
          <a:bodyPr wrap="square" lIns="0" tIns="18000" rIns="0" bIns="18000" anchor="ctr" anchorCtr="0">
            <a:spAutoFit/>
          </a:bodyPr>
          <a:lstStyle/>
          <a:p>
            <a:r>
              <a:rPr lang="en-US" sz="3600" dirty="0">
                <a:latin typeface="+mj-lt"/>
              </a:rPr>
              <a:t>Levels of Hybrid Vehicles </a:t>
            </a:r>
            <a:r>
              <a:rPr lang="en-US" sz="2800" dirty="0">
                <a:latin typeface="+mj-lt"/>
              </a:rPr>
              <a:t>(1 of 3)</a:t>
            </a:r>
            <a:endParaRPr lang="en-IN" sz="20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990600"/>
            <a:ext cx="8250237" cy="2036899"/>
          </a:xfrm>
        </p:spPr>
        <p:txBody>
          <a:bodyPr wrap="square" lIns="0" tIns="18000" rIns="0" bIns="18000" anchor="ctr" anchorCtr="0">
            <a:spAutoFit/>
          </a:bodyPr>
          <a:lstStyle/>
          <a:p>
            <a:pPr marL="342900" indent="-342900"/>
            <a:r>
              <a:rPr lang="en-US" sz="2400" dirty="0"/>
              <a:t>Micro Hybrid</a:t>
            </a:r>
          </a:p>
          <a:p>
            <a:pPr marL="829818" lvl="1" indent="-342900"/>
            <a:r>
              <a:rPr lang="en-US" sz="2400" dirty="0"/>
              <a:t>Will incorporate idle stop, but is not capable of propelling vehicle without starting </a:t>
            </a:r>
            <a:r>
              <a:rPr lang="en-US" sz="2400" spc="-300" dirty="0"/>
              <a:t>I C </a:t>
            </a:r>
            <a:r>
              <a:rPr lang="en-US" sz="2400" dirty="0"/>
              <a:t>E.</a:t>
            </a:r>
          </a:p>
          <a:p>
            <a:pPr marL="829818" lvl="1" indent="-342900"/>
            <a:r>
              <a:rPr lang="en-US" sz="2400" dirty="0"/>
              <a:t>Uses a second 12-volt battery and a heavy-duty starter motor</a:t>
            </a:r>
          </a:p>
        </p:txBody>
      </p:sp>
    </p:spTree>
    <p:extLst>
      <p:ext uri="{BB962C8B-B14F-4D97-AF65-F5344CB8AC3E}">
        <p14:creationId xmlns:p14="http://schemas.microsoft.com/office/powerpoint/2010/main" val="1147358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4"/>
            <a:ext cx="8250238" cy="590349"/>
          </a:xfrm>
        </p:spPr>
        <p:txBody>
          <a:bodyPr wrap="square" lIns="0" tIns="18000" rIns="0" bIns="18000" anchor="ctr" anchorCtr="0">
            <a:spAutoFit/>
          </a:bodyPr>
          <a:lstStyle/>
          <a:p>
            <a:r>
              <a:rPr lang="en-US" sz="3600" dirty="0">
                <a:latin typeface="+mj-lt"/>
              </a:rPr>
              <a:t>Levels of Hybrid Vehicles </a:t>
            </a:r>
            <a:r>
              <a:rPr lang="en-US" sz="2800" dirty="0">
                <a:latin typeface="+mj-lt"/>
              </a:rPr>
              <a:t>(2 of 3)</a:t>
            </a:r>
            <a:endParaRPr lang="en-IN" sz="20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1022769"/>
            <a:ext cx="8250237" cy="2406231"/>
          </a:xfrm>
        </p:spPr>
        <p:txBody>
          <a:bodyPr wrap="square" lIns="0" tIns="18000" rIns="0" bIns="18000" anchor="ctr" anchorCtr="0">
            <a:spAutoFit/>
          </a:bodyPr>
          <a:lstStyle/>
          <a:p>
            <a:pPr marL="342900" indent="-342900"/>
            <a:r>
              <a:rPr lang="en-US" sz="2400" dirty="0"/>
              <a:t>Mild Hybrid</a:t>
            </a:r>
          </a:p>
          <a:p>
            <a:pPr marL="829818" lvl="1" indent="-342900"/>
            <a:r>
              <a:rPr lang="en-US" sz="2400" dirty="0"/>
              <a:t>Incorporate idle stop and regenerative braking, but is not capable of using the electric motor to propel the vehicle on its own without help from the </a:t>
            </a:r>
            <a:r>
              <a:rPr lang="en-US" sz="2400" spc="-300" dirty="0"/>
              <a:t>I C </a:t>
            </a:r>
            <a:r>
              <a:rPr lang="en-US" sz="2400" dirty="0"/>
              <a:t>E.</a:t>
            </a:r>
          </a:p>
          <a:p>
            <a:pPr marL="829818" lvl="1" indent="-342900"/>
            <a:r>
              <a:rPr lang="en-US" sz="2400" dirty="0"/>
              <a:t>Uses a 42-volt electrical motor and battery package (36-volt batteries, 42-volt charging)</a:t>
            </a:r>
            <a:endParaRPr lang="en-US" sz="13800" dirty="0"/>
          </a:p>
        </p:txBody>
      </p:sp>
    </p:spTree>
    <p:extLst>
      <p:ext uri="{BB962C8B-B14F-4D97-AF65-F5344CB8AC3E}">
        <p14:creationId xmlns:p14="http://schemas.microsoft.com/office/powerpoint/2010/main" val="1966039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981199"/>
            <a:ext cx="7880279" cy="43048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Is a Diesel-Hybrid Electric Vehicle Possible?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980326"/>
            <a:ext cx="7410450" cy="2308324"/>
          </a:xfrm>
        </p:spPr>
        <p:txBody>
          <a:bodyPr/>
          <a:lstStyle/>
          <a:p>
            <a:r>
              <a:rPr lang="en-US" sz="2400" b="1" dirty="0"/>
              <a:t>Is a Diesel-Hybrid Electric Vehicle Possible? </a:t>
            </a:r>
            <a:r>
              <a:rPr lang="en-US" sz="2400" dirty="0"/>
              <a:t>Yes, using a diesel engine instead of a gasoline engine in an HEV is possible. While the increased efficiency of a diesel engine would increase fuel economy, the extra cost of the diesel engine is the major reason this combination is not currently in production.</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2027015"/>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576608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an Assist Hybrid?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999" y="2643254"/>
            <a:ext cx="7534275" cy="2690746"/>
          </a:xfrm>
        </p:spPr>
        <p:txBody>
          <a:bodyPr/>
          <a:lstStyle/>
          <a:p>
            <a:r>
              <a:rPr lang="en-US" sz="2400" b="1" dirty="0"/>
              <a:t>What Is an Assist Hybrid? </a:t>
            </a:r>
            <a:r>
              <a:rPr lang="en-US" sz="2400" dirty="0"/>
              <a:t>An assist hybrid-electric vehicle is a term used to describe a vehicle where the electric motor is not able to start moving the vehicle on electric power alone.  This type of hybrid would include micro hybrids (12 volt), all mild hybrids (36 to 42 volts), as well as the medium hybrids that use 144- to 158-volt systems.</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977405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4"/>
            <a:ext cx="8250238" cy="590349"/>
          </a:xfrm>
        </p:spPr>
        <p:txBody>
          <a:bodyPr wrap="square" lIns="0" tIns="18000" rIns="0" bIns="18000" anchor="ctr" anchorCtr="0">
            <a:spAutoFit/>
          </a:bodyPr>
          <a:lstStyle/>
          <a:p>
            <a:r>
              <a:rPr lang="en-US" sz="3600" dirty="0">
                <a:latin typeface="+mj-lt"/>
              </a:rPr>
              <a:t>Levels of Hybrid Vehicles </a:t>
            </a:r>
            <a:r>
              <a:rPr lang="en-US" sz="2800" dirty="0">
                <a:latin typeface="+mj-lt"/>
              </a:rPr>
              <a:t>(3 of 3)</a:t>
            </a:r>
            <a:endParaRPr lang="en-IN" sz="20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990600"/>
            <a:ext cx="8250237" cy="4152863"/>
          </a:xfrm>
        </p:spPr>
        <p:txBody>
          <a:bodyPr wrap="square" lIns="0" tIns="18000" rIns="0" bIns="18000" anchor="ctr" anchorCtr="0">
            <a:spAutoFit/>
          </a:bodyPr>
          <a:lstStyle/>
          <a:p>
            <a:pPr marL="342900" indent="-342900"/>
            <a:r>
              <a:rPr lang="en-US" sz="2400" dirty="0"/>
              <a:t>Medium Hybrid</a:t>
            </a:r>
          </a:p>
          <a:p>
            <a:pPr marL="829818" lvl="1" indent="-342900"/>
            <a:r>
              <a:rPr lang="en-US" sz="2400" dirty="0"/>
              <a:t>Uses 144- to 158-volt batteries that provide for engine stop/start, regenerative braking, and power assist.</a:t>
            </a:r>
          </a:p>
          <a:p>
            <a:pPr marL="829818" lvl="1" indent="-342900"/>
            <a:r>
              <a:rPr lang="en-US" sz="2400" dirty="0"/>
              <a:t>Like a mild hybrid, a typical medium hybrid is not capable of propelling the vehicle from a stop using battery power alone.</a:t>
            </a:r>
          </a:p>
          <a:p>
            <a:pPr marL="342900" indent="-342900"/>
            <a:r>
              <a:rPr lang="en-US" sz="2400" dirty="0"/>
              <a:t>Full Hybrid</a:t>
            </a:r>
          </a:p>
          <a:p>
            <a:pPr marL="829818" lvl="1" indent="-342900"/>
            <a:r>
              <a:rPr lang="en-US" sz="2400" dirty="0"/>
              <a:t>A strong hybrid, also called a full hybrid, uses idle stop, regenerative braking, and is able to propel the vehicle using the electric motor(s) alone.</a:t>
            </a:r>
            <a:endParaRPr lang="en-US" sz="23900" dirty="0"/>
          </a:p>
        </p:txBody>
      </p:sp>
    </p:spTree>
    <p:extLst>
      <p:ext uri="{BB962C8B-B14F-4D97-AF65-F5344CB8AC3E}">
        <p14:creationId xmlns:p14="http://schemas.microsoft.com/office/powerpoint/2010/main" val="1866465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the three levels of hybrid vehicles?</a:t>
            </a:r>
          </a:p>
        </p:txBody>
      </p:sp>
    </p:spTree>
    <p:extLst>
      <p:ext uri="{BB962C8B-B14F-4D97-AF65-F5344CB8AC3E}">
        <p14:creationId xmlns:p14="http://schemas.microsoft.com/office/powerpoint/2010/main" val="442003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1460"/>
            <a:ext cx="8229600" cy="646331"/>
          </a:xfrm>
        </p:spPr>
        <p:txBody>
          <a:bodyPr>
            <a:spAutoFit/>
          </a:bodyPr>
          <a:lstStyle/>
          <a:p>
            <a:r>
              <a:rPr lang="en-US" dirty="0"/>
              <a:t>Answer 1</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Mild, medium, and full hybrids.</a:t>
            </a:r>
          </a:p>
        </p:txBody>
      </p:sp>
    </p:spTree>
    <p:extLst>
      <p:ext uri="{BB962C8B-B14F-4D97-AF65-F5344CB8AC3E}">
        <p14:creationId xmlns:p14="http://schemas.microsoft.com/office/powerpoint/2010/main" val="1628760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37587"/>
            <a:ext cx="8250238" cy="1144347"/>
          </a:xfrm>
        </p:spPr>
        <p:txBody>
          <a:bodyPr wrap="square" lIns="0" tIns="18000" rIns="0" bIns="18000" anchor="ctr" anchorCtr="0">
            <a:spAutoFit/>
          </a:bodyPr>
          <a:lstStyle/>
          <a:p>
            <a:r>
              <a:rPr lang="en-US" sz="3600" dirty="0">
                <a:latin typeface="+mj-lt"/>
              </a:rPr>
              <a:t>Classifications of Hybrid Vehicle Powertrain </a:t>
            </a:r>
            <a:r>
              <a:rPr lang="en-US" sz="2800" dirty="0">
                <a:latin typeface="+mj-lt"/>
              </a:rPr>
              <a:t>(1 of 3)</a:t>
            </a:r>
            <a:endParaRPr lang="en-IN" sz="1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1485900"/>
            <a:ext cx="8250237" cy="3591171"/>
          </a:xfrm>
        </p:spPr>
        <p:txBody>
          <a:bodyPr wrap="square" lIns="0" tIns="18000" rIns="0" bIns="18000" anchor="ctr" anchorCtr="0">
            <a:spAutoFit/>
          </a:bodyPr>
          <a:lstStyle/>
          <a:p>
            <a:pPr marL="342900" indent="-342900"/>
            <a:r>
              <a:rPr lang="en-US" sz="2400" dirty="0"/>
              <a:t>Series Hybrid Powertrain</a:t>
            </a:r>
          </a:p>
          <a:p>
            <a:pPr marL="829818" lvl="1" indent="-342900"/>
            <a:r>
              <a:rPr lang="en-US" sz="2400" dirty="0"/>
              <a:t>In a series-hybrid design, sole propulsion is by a battery-powered electric motor, but the electric energy for the batteries comes from another onboard energy source, such as an </a:t>
            </a:r>
            <a:r>
              <a:rPr lang="en-US" sz="2400" spc="-300" dirty="0"/>
              <a:t>I C </a:t>
            </a:r>
            <a:r>
              <a:rPr lang="en-US" sz="2400" dirty="0"/>
              <a:t>E. </a:t>
            </a:r>
          </a:p>
          <a:p>
            <a:pPr marL="829818" lvl="1" indent="-342900"/>
            <a:r>
              <a:rPr lang="en-US" sz="2400" dirty="0"/>
              <a:t>Engine turns a generator, and generator can either charge the batteries or power an electric motor that drives the transmission. </a:t>
            </a:r>
          </a:p>
          <a:p>
            <a:pPr marL="829818" lvl="1" indent="-342900"/>
            <a:r>
              <a:rPr lang="en-US" sz="2400" spc="-300" dirty="0"/>
              <a:t>I C </a:t>
            </a:r>
            <a:r>
              <a:rPr lang="en-US" sz="2400" dirty="0"/>
              <a:t>E never powers vehicle directly.</a:t>
            </a:r>
            <a:endParaRPr lang="en-US" sz="41300" dirty="0"/>
          </a:p>
        </p:txBody>
      </p:sp>
    </p:spTree>
    <p:extLst>
      <p:ext uri="{BB962C8B-B14F-4D97-AF65-F5344CB8AC3E}">
        <p14:creationId xmlns:p14="http://schemas.microsoft.com/office/powerpoint/2010/main" val="120923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95422"/>
            <a:ext cx="8229600" cy="1762021"/>
          </a:xfrm>
        </p:spPr>
        <p:txBody>
          <a:bodyPr>
            <a:spAutoFit/>
          </a:bodyPr>
          <a:lstStyle/>
          <a:p>
            <a:pPr marL="667512" indent="-667512">
              <a:buNone/>
            </a:pPr>
            <a:r>
              <a:rPr lang="en-US" sz="2400" b="1" dirty="0">
                <a:solidFill>
                  <a:schemeClr val="bg2"/>
                </a:solidFill>
              </a:rPr>
              <a:t>87.8 </a:t>
            </a:r>
            <a:r>
              <a:rPr lang="en-US" sz="2400" dirty="0"/>
              <a:t>Explain the differences between one-, two-, and three-motor systems.</a:t>
            </a:r>
          </a:p>
          <a:p>
            <a:pPr marL="667512" indent="-667512">
              <a:buNone/>
            </a:pPr>
            <a:r>
              <a:rPr lang="en-US" sz="2400" b="1" dirty="0">
                <a:solidFill>
                  <a:schemeClr val="bg2"/>
                </a:solidFill>
              </a:rPr>
              <a:t>87.9 </a:t>
            </a:r>
            <a:r>
              <a:rPr lang="en-US" sz="2400" dirty="0"/>
              <a:t>Compare the advantages and disadvantages of electric vehicles.</a:t>
            </a:r>
          </a:p>
        </p:txBody>
      </p:sp>
    </p:spTree>
    <p:extLst>
      <p:ext uri="{BB962C8B-B14F-4D97-AF65-F5344CB8AC3E}">
        <p14:creationId xmlns:p14="http://schemas.microsoft.com/office/powerpoint/2010/main" val="2466946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87.7 Series-Hybrid Powerflow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990600"/>
            <a:ext cx="4800600" cy="51135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569660"/>
          </a:xfrm>
        </p:spPr>
        <p:txBody>
          <a:bodyPr/>
          <a:lstStyle/>
          <a:p>
            <a:r>
              <a:rPr lang="en-US" sz="2400" dirty="0"/>
              <a:t>A drawing of the power flow in a typical series-hybrid vehicle</a:t>
            </a:r>
          </a:p>
        </p:txBody>
      </p:sp>
    </p:spTree>
    <p:extLst>
      <p:ext uri="{BB962C8B-B14F-4D97-AF65-F5344CB8AC3E}">
        <p14:creationId xmlns:p14="http://schemas.microsoft.com/office/powerpoint/2010/main" val="3415277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87.8 Series Hybrid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0931" y="1007533"/>
            <a:ext cx="7182138" cy="3556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4800600"/>
            <a:ext cx="7467600" cy="1323439"/>
          </a:xfrm>
        </p:spPr>
        <p:txBody>
          <a:bodyPr/>
          <a:lstStyle/>
          <a:p>
            <a:r>
              <a:rPr lang="en-US" sz="2000" dirty="0"/>
              <a:t>This diagram shows components included in a typical series-hybrid design. Solid-line arrow indicates transmission of torque to the drive wheels. The dotted-line arrows indicate the flow of electrical current.</a:t>
            </a:r>
          </a:p>
        </p:txBody>
      </p:sp>
    </p:spTree>
    <p:extLst>
      <p:ext uri="{BB962C8B-B14F-4D97-AF65-F5344CB8AC3E}">
        <p14:creationId xmlns:p14="http://schemas.microsoft.com/office/powerpoint/2010/main" val="3325315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87.9 parallel-hybrid vehicle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6571" y="990600"/>
            <a:ext cx="4985939" cy="5181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1524000"/>
          </a:xfrm>
        </p:spPr>
        <p:txBody>
          <a:bodyPr/>
          <a:lstStyle/>
          <a:p>
            <a:r>
              <a:rPr lang="en-US" sz="2400" dirty="0"/>
              <a:t>The power flow in a typical parallel-hybrid vehicle</a:t>
            </a:r>
          </a:p>
        </p:txBody>
      </p:sp>
    </p:spTree>
    <p:extLst>
      <p:ext uri="{BB962C8B-B14F-4D97-AF65-F5344CB8AC3E}">
        <p14:creationId xmlns:p14="http://schemas.microsoft.com/office/powerpoint/2010/main" val="774563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37587"/>
            <a:ext cx="8250238" cy="1144347"/>
          </a:xfrm>
        </p:spPr>
        <p:txBody>
          <a:bodyPr wrap="square" lIns="0" tIns="18000" rIns="0" bIns="18000" anchor="ctr" anchorCtr="0">
            <a:spAutoFit/>
          </a:bodyPr>
          <a:lstStyle/>
          <a:p>
            <a:r>
              <a:rPr lang="en-US" sz="3600" dirty="0">
                <a:latin typeface="+mj-lt"/>
              </a:rPr>
              <a:t>Classifications of Hybrid Vehicle Powertrain </a:t>
            </a:r>
            <a:r>
              <a:rPr lang="en-US" sz="2800" dirty="0">
                <a:latin typeface="+mj-lt"/>
              </a:rPr>
              <a:t>(2 of 3)</a:t>
            </a:r>
            <a:endParaRPr lang="en-IN" sz="1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1632466"/>
            <a:ext cx="8250237" cy="2036899"/>
          </a:xfrm>
        </p:spPr>
        <p:txBody>
          <a:bodyPr wrap="square" lIns="0" tIns="18000" rIns="0" bIns="18000" anchor="ctr" anchorCtr="0">
            <a:spAutoFit/>
          </a:bodyPr>
          <a:lstStyle/>
          <a:p>
            <a:pPr marL="342900" indent="-342900"/>
            <a:r>
              <a:rPr lang="en-US" sz="2400" dirty="0"/>
              <a:t>Parallel Hybrid Powertrain</a:t>
            </a:r>
          </a:p>
          <a:p>
            <a:pPr marL="829818" lvl="1" indent="-342900"/>
            <a:r>
              <a:rPr lang="en-US" sz="2400" dirty="0"/>
              <a:t>Multiple propulsion sources can be combined, or one of the energy sources alone can drive the vehicle. </a:t>
            </a:r>
          </a:p>
          <a:p>
            <a:pPr marL="829818" lvl="1" indent="-342900"/>
            <a:r>
              <a:rPr lang="en-US" sz="2400" dirty="0"/>
              <a:t>Battery and engine are both connected to transmission.</a:t>
            </a:r>
            <a:endParaRPr lang="en-US" sz="71400" dirty="0"/>
          </a:p>
        </p:txBody>
      </p:sp>
    </p:spTree>
    <p:extLst>
      <p:ext uri="{BB962C8B-B14F-4D97-AF65-F5344CB8AC3E}">
        <p14:creationId xmlns:p14="http://schemas.microsoft.com/office/powerpoint/2010/main" val="801186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87.10 Parallel Hybrid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68045" y="990600"/>
            <a:ext cx="5007909" cy="40442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181600"/>
            <a:ext cx="7620000" cy="1015663"/>
          </a:xfrm>
        </p:spPr>
        <p:txBody>
          <a:bodyPr/>
          <a:lstStyle/>
          <a:p>
            <a:r>
              <a:rPr lang="en-US" sz="2000" dirty="0"/>
              <a:t>Diagram showing components involved in a typical parallel-hybrid vehicle. Solid-line arrows indicate transmission of torque to drive wheels, and dotted-line arrows indicate flow of electrical current</a:t>
            </a:r>
          </a:p>
        </p:txBody>
      </p:sp>
    </p:spTree>
    <p:extLst>
      <p:ext uri="{BB962C8B-B14F-4D97-AF65-F5344CB8AC3E}">
        <p14:creationId xmlns:p14="http://schemas.microsoft.com/office/powerpoint/2010/main" val="2462261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59080"/>
            <a:ext cx="8250238" cy="1144347"/>
          </a:xfrm>
        </p:spPr>
        <p:txBody>
          <a:bodyPr wrap="square" lIns="0" tIns="18000" rIns="0" bIns="18000" anchor="ctr" anchorCtr="0">
            <a:spAutoFit/>
          </a:bodyPr>
          <a:lstStyle/>
          <a:p>
            <a:r>
              <a:rPr lang="en-US" sz="3600" dirty="0">
                <a:latin typeface="+mj-lt"/>
              </a:rPr>
              <a:t>Classifications of Hybrid Vehicle Powertrain </a:t>
            </a:r>
            <a:r>
              <a:rPr lang="en-US" sz="2800" dirty="0">
                <a:latin typeface="+mj-lt"/>
              </a:rPr>
              <a:t>(3 of 3)</a:t>
            </a:r>
            <a:endParaRPr lang="en-IN" sz="1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0" y="1447800"/>
            <a:ext cx="8250237" cy="2221565"/>
          </a:xfrm>
        </p:spPr>
        <p:txBody>
          <a:bodyPr wrap="square" lIns="0" tIns="18000" rIns="0" bIns="18000" anchor="ctr" anchorCtr="0">
            <a:spAutoFit/>
          </a:bodyPr>
          <a:lstStyle/>
          <a:p>
            <a:pPr marL="342900" indent="-342900"/>
            <a:r>
              <a:rPr lang="en-US" sz="2200" dirty="0"/>
              <a:t>Series-Parallel Hybrid Powertrain</a:t>
            </a:r>
          </a:p>
          <a:p>
            <a:pPr marL="829818" lvl="1" indent="-342900"/>
            <a:r>
              <a:rPr lang="en-US" sz="2200" dirty="0"/>
              <a:t>Toyota and Ford hybrids are classified as series-parallel hybrids because they can operate using electric motor power alone or with the assist of the </a:t>
            </a:r>
            <a:r>
              <a:rPr lang="en-US" sz="2200" spc="-300" dirty="0"/>
              <a:t>I C </a:t>
            </a:r>
            <a:r>
              <a:rPr lang="en-US" sz="2200" dirty="0"/>
              <a:t>E. </a:t>
            </a:r>
          </a:p>
          <a:p>
            <a:pPr marL="829818" lvl="1" indent="-342900"/>
            <a:r>
              <a:rPr lang="en-US" sz="2200" dirty="0"/>
              <a:t>Series-parallel hybrids combine the functions of both a series and a parallel design.</a:t>
            </a:r>
          </a:p>
        </p:txBody>
      </p:sp>
    </p:spTree>
    <p:extLst>
      <p:ext uri="{BB962C8B-B14F-4D97-AF65-F5344CB8AC3E}">
        <p14:creationId xmlns:p14="http://schemas.microsoft.com/office/powerpoint/2010/main" val="3113007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87.11 Series-Parallel Hybrid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1" y="990599"/>
            <a:ext cx="4648200" cy="49306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046988"/>
          </a:xfrm>
        </p:spPr>
        <p:txBody>
          <a:bodyPr/>
          <a:lstStyle/>
          <a:p>
            <a:r>
              <a:rPr lang="en-US" sz="2400" dirty="0"/>
              <a:t>A series-parallel hybrid design allows the vehicle to operate in electric motor mode only or in combination with the internal combustion engine</a:t>
            </a:r>
          </a:p>
        </p:txBody>
      </p:sp>
    </p:spTree>
    <p:extLst>
      <p:ext uri="{BB962C8B-B14F-4D97-AF65-F5344CB8AC3E}">
        <p14:creationId xmlns:p14="http://schemas.microsoft.com/office/powerpoint/2010/main" val="4106943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6C13-B21A-44A8-B7F0-624B9EA66FB5}"/>
              </a:ext>
            </a:extLst>
          </p:cNvPr>
          <p:cNvSpPr>
            <a:spLocks noGrp="1"/>
          </p:cNvSpPr>
          <p:nvPr>
            <p:ph type="title"/>
          </p:nvPr>
        </p:nvSpPr>
        <p:spPr>
          <a:xfrm>
            <a:off x="457200" y="239894"/>
            <a:ext cx="8250238" cy="1144347"/>
          </a:xfrm>
        </p:spPr>
        <p:txBody>
          <a:bodyPr wrap="square" lIns="0" tIns="18000" rIns="0" bIns="18000" anchor="ctr" anchorCtr="0">
            <a:spAutoFit/>
          </a:bodyPr>
          <a:lstStyle/>
          <a:p>
            <a:r>
              <a:rPr lang="en-US" sz="3600" dirty="0">
                <a:latin typeface="+mj-lt"/>
              </a:rPr>
              <a:t>One-, Two-, and Three-Motor Hybrid Systems </a:t>
            </a:r>
            <a:r>
              <a:rPr lang="en-US" sz="2800" dirty="0">
                <a:latin typeface="+mj-lt"/>
              </a:rPr>
              <a:t>(1 of 3)</a:t>
            </a:r>
          </a:p>
        </p:txBody>
      </p:sp>
      <p:sp>
        <p:nvSpPr>
          <p:cNvPr id="3" name="Content Placeholder 2">
            <a:extLst>
              <a:ext uri="{FF2B5EF4-FFF2-40B4-BE49-F238E27FC236}">
                <a16:creationId xmlns:a16="http://schemas.microsoft.com/office/drawing/2014/main" id="{CECC3490-4F8B-48A5-92ED-0845303815C4}"/>
              </a:ext>
            </a:extLst>
          </p:cNvPr>
          <p:cNvSpPr>
            <a:spLocks noGrp="1"/>
          </p:cNvSpPr>
          <p:nvPr>
            <p:ph sz="quarter" idx="12"/>
          </p:nvPr>
        </p:nvSpPr>
        <p:spPr>
          <a:xfrm>
            <a:off x="467042" y="1418531"/>
            <a:ext cx="8250238" cy="1590623"/>
          </a:xfrm>
        </p:spPr>
        <p:txBody>
          <a:bodyPr wrap="square" lIns="0" tIns="18000" rIns="0" bIns="18000" anchor="ctr" anchorCtr="0">
            <a:spAutoFit/>
          </a:bodyPr>
          <a:lstStyle/>
          <a:p>
            <a:pPr marL="342900" indent="-342900"/>
            <a:r>
              <a:rPr lang="en-US" sz="2400" dirty="0"/>
              <a:t>One-Motor Hybrid Systems</a:t>
            </a:r>
          </a:p>
          <a:p>
            <a:pPr marL="829818" lvl="1" indent="-342900"/>
            <a:r>
              <a:rPr lang="en-US" sz="2400" dirty="0"/>
              <a:t>In these units, an electric motor is attached to the </a:t>
            </a:r>
            <a:r>
              <a:rPr lang="en-US" sz="2400" spc="-300" dirty="0"/>
              <a:t>I C </a:t>
            </a:r>
            <a:r>
              <a:rPr lang="en-US" sz="2400" dirty="0"/>
              <a:t>E (engine) crankshaft which is used to perform two functions:</a:t>
            </a:r>
          </a:p>
        </p:txBody>
      </p:sp>
      <p:sp>
        <p:nvSpPr>
          <p:cNvPr id="4" name="Content Placeholder 3">
            <a:extLst>
              <a:ext uri="{FF2B5EF4-FFF2-40B4-BE49-F238E27FC236}">
                <a16:creationId xmlns:a16="http://schemas.microsoft.com/office/drawing/2014/main" id="{D0E84523-3948-4615-9631-C8F7AE278855}"/>
              </a:ext>
            </a:extLst>
          </p:cNvPr>
          <p:cNvSpPr>
            <a:spLocks noGrp="1"/>
          </p:cNvSpPr>
          <p:nvPr>
            <p:ph sz="quarter" idx="13"/>
          </p:nvPr>
        </p:nvSpPr>
        <p:spPr>
          <a:xfrm>
            <a:off x="467042" y="3009154"/>
            <a:ext cx="8250238" cy="1221291"/>
          </a:xfrm>
        </p:spPr>
        <p:txBody>
          <a:bodyPr wrap="square" lIns="0" tIns="18000" rIns="0" bIns="18000" anchor="ctr" anchorCtr="0">
            <a:spAutoFit/>
          </a:bodyPr>
          <a:lstStyle/>
          <a:p>
            <a:pPr marL="1344168" lvl="2" indent="-457200">
              <a:buFont typeface="+mj-lt"/>
              <a:buAutoNum type="arabicPeriod"/>
            </a:pPr>
            <a:r>
              <a:rPr lang="en-US" sz="2400" dirty="0"/>
              <a:t>Start the </a:t>
            </a:r>
            <a:r>
              <a:rPr lang="en-US" sz="2400" spc="-300" dirty="0"/>
              <a:t>I C </a:t>
            </a:r>
            <a:r>
              <a:rPr lang="en-US" sz="2400" dirty="0"/>
              <a:t>E engine</a:t>
            </a:r>
          </a:p>
          <a:p>
            <a:pPr marL="1344168" lvl="2" indent="-457200">
              <a:buFont typeface="+mj-lt"/>
              <a:buAutoNum type="arabicPeriod"/>
            </a:pPr>
            <a:r>
              <a:rPr lang="en-US" sz="2400" dirty="0"/>
              <a:t>Act as a generator to charge the high-voltage batteries</a:t>
            </a:r>
          </a:p>
        </p:txBody>
      </p:sp>
    </p:spTree>
    <p:extLst>
      <p:ext uri="{BB962C8B-B14F-4D97-AF65-F5344CB8AC3E}">
        <p14:creationId xmlns:p14="http://schemas.microsoft.com/office/powerpoint/2010/main" val="2344261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87.12 Honda IMA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68320"/>
            <a:ext cx="5037138" cy="40423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2870016"/>
          </a:xfrm>
        </p:spPr>
        <p:txBody>
          <a:bodyPr/>
          <a:lstStyle/>
          <a:p>
            <a:r>
              <a:rPr lang="en-US" sz="2400" dirty="0"/>
              <a:t>The exploded view of this Honda IMA motor assembly is an example of a one-motor hybrid system.</a:t>
            </a:r>
          </a:p>
          <a:p>
            <a:endParaRPr lang="en-US" sz="2400" dirty="0"/>
          </a:p>
        </p:txBody>
      </p:sp>
    </p:spTree>
    <p:extLst>
      <p:ext uri="{BB962C8B-B14F-4D97-AF65-F5344CB8AC3E}">
        <p14:creationId xmlns:p14="http://schemas.microsoft.com/office/powerpoint/2010/main" val="2522530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Hybrid Vehicle Types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ybrid_Vehicle_Types">
            <a:hlinkClick r:id="" action="ppaction://media"/>
            <a:extLst>
              <a:ext uri="{FF2B5EF4-FFF2-40B4-BE49-F238E27FC236}">
                <a16:creationId xmlns:a16="http://schemas.microsoft.com/office/drawing/2014/main" id="{18468EE6-AF47-BAB0-4E43-112F976499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854" y="1124014"/>
            <a:ext cx="8962292" cy="5041289"/>
          </a:xfrm>
          <a:prstGeom prst="rect">
            <a:avLst/>
          </a:prstGeom>
        </p:spPr>
      </p:pic>
    </p:spTree>
    <p:extLst>
      <p:ext uri="{BB962C8B-B14F-4D97-AF65-F5344CB8AC3E}">
        <p14:creationId xmlns:p14="http://schemas.microsoft.com/office/powerpoint/2010/main" val="192701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87.1 EV Emission Sticker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97312" y="1023730"/>
            <a:ext cx="4789488" cy="32039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7078" y="997226"/>
            <a:ext cx="3104322" cy="5262979"/>
          </a:xfrm>
        </p:spPr>
        <p:txBody>
          <a:bodyPr/>
          <a:lstStyle/>
          <a:p>
            <a:r>
              <a:rPr lang="en-US" sz="2400" dirty="0"/>
              <a:t>The official emission sticker lists the vehicle as electric and producing zero emissions. The EPA rating is Tier 3, Bin 0 and a light-duty vehicle (T3B90, LDV). The California standards is listed as a zero emission vehicle and a passenger vehicle (ZEV PC).</a:t>
            </a:r>
          </a:p>
        </p:txBody>
      </p:sp>
    </p:spTree>
    <p:extLst>
      <p:ext uri="{BB962C8B-B14F-4D97-AF65-F5344CB8AC3E}">
        <p14:creationId xmlns:p14="http://schemas.microsoft.com/office/powerpoint/2010/main" val="740687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Hybrid Vehicle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ybrid_Vehicle_Operation">
            <a:hlinkClick r:id="" action="ppaction://media"/>
            <a:extLst>
              <a:ext uri="{FF2B5EF4-FFF2-40B4-BE49-F238E27FC236}">
                <a16:creationId xmlns:a16="http://schemas.microsoft.com/office/drawing/2014/main" id="{EC196198-4651-FE97-2E19-00CEF2D825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066800"/>
            <a:ext cx="8982564" cy="5052692"/>
          </a:xfrm>
          <a:prstGeom prst="rect">
            <a:avLst/>
          </a:prstGeom>
        </p:spPr>
      </p:pic>
    </p:spTree>
    <p:extLst>
      <p:ext uri="{BB962C8B-B14F-4D97-AF65-F5344CB8AC3E}">
        <p14:creationId xmlns:p14="http://schemas.microsoft.com/office/powerpoint/2010/main" val="29276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Hybrid Vehicle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ybrid_Vehicle">
            <a:hlinkClick r:id="" action="ppaction://media"/>
            <a:extLst>
              <a:ext uri="{FF2B5EF4-FFF2-40B4-BE49-F238E27FC236}">
                <a16:creationId xmlns:a16="http://schemas.microsoft.com/office/drawing/2014/main" id="{635306D8-2729-C6BF-D6DC-3BD16A4DF0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351169"/>
            <a:ext cx="8991600" cy="5057775"/>
          </a:xfrm>
          <a:prstGeom prst="rect">
            <a:avLst/>
          </a:prstGeom>
        </p:spPr>
      </p:pic>
    </p:spTree>
    <p:extLst>
      <p:ext uri="{BB962C8B-B14F-4D97-AF65-F5344CB8AC3E}">
        <p14:creationId xmlns:p14="http://schemas.microsoft.com/office/powerpoint/2010/main" val="229324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Plug-In Hybrid Vehicle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lug-In_Hybrid_Vehicle">
            <a:hlinkClick r:id="" action="ppaction://media"/>
            <a:extLst>
              <a:ext uri="{FF2B5EF4-FFF2-40B4-BE49-F238E27FC236}">
                <a16:creationId xmlns:a16="http://schemas.microsoft.com/office/drawing/2014/main" id="{D4F22AE7-1F28-BB7A-3F9F-1C9A6333D1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1113390"/>
            <a:ext cx="8991600" cy="5057775"/>
          </a:xfrm>
          <a:prstGeom prst="rect">
            <a:avLst/>
          </a:prstGeom>
        </p:spPr>
      </p:pic>
    </p:spTree>
    <p:extLst>
      <p:ext uri="{BB962C8B-B14F-4D97-AF65-F5344CB8AC3E}">
        <p14:creationId xmlns:p14="http://schemas.microsoft.com/office/powerpoint/2010/main" val="326793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Hybrid Operating Modes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ybrid_Operating_Modes">
            <a:hlinkClick r:id="" action="ppaction://media"/>
            <a:extLst>
              <a:ext uri="{FF2B5EF4-FFF2-40B4-BE49-F238E27FC236}">
                <a16:creationId xmlns:a16="http://schemas.microsoft.com/office/drawing/2014/main" id="{CD53C25A-9F7A-47FE-F485-740BE1D4E0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758" y="1071625"/>
            <a:ext cx="9020484" cy="5074022"/>
          </a:xfrm>
          <a:prstGeom prst="rect">
            <a:avLst/>
          </a:prstGeom>
        </p:spPr>
      </p:pic>
    </p:spTree>
    <p:extLst>
      <p:ext uri="{BB962C8B-B14F-4D97-AF65-F5344CB8AC3E}">
        <p14:creationId xmlns:p14="http://schemas.microsoft.com/office/powerpoint/2010/main" val="37859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Hybrid Integrated Motor Assist, IMA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onda_IMA_Systyem">
            <a:hlinkClick r:id="" action="ppaction://media"/>
            <a:extLst>
              <a:ext uri="{FF2B5EF4-FFF2-40B4-BE49-F238E27FC236}">
                <a16:creationId xmlns:a16="http://schemas.microsoft.com/office/drawing/2014/main" id="{1A33D9F0-F23C-55E8-7A62-265B0813D6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542" y="1271092"/>
            <a:ext cx="8984012" cy="5053507"/>
          </a:xfrm>
          <a:prstGeom prst="rect">
            <a:avLst/>
          </a:prstGeom>
        </p:spPr>
      </p:pic>
    </p:spTree>
    <p:extLst>
      <p:ext uri="{BB962C8B-B14F-4D97-AF65-F5344CB8AC3E}">
        <p14:creationId xmlns:p14="http://schemas.microsoft.com/office/powerpoint/2010/main" val="185157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Toyota Hybrid System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oyota_Hybrid_Sys_Op">
            <a:hlinkClick r:id="" action="ppaction://media"/>
            <a:extLst>
              <a:ext uri="{FF2B5EF4-FFF2-40B4-BE49-F238E27FC236}">
                <a16:creationId xmlns:a16="http://schemas.microsoft.com/office/drawing/2014/main" id="{3FD109B2-120D-01FF-7396-239997F406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216" y="1219199"/>
            <a:ext cx="9028684" cy="5078635"/>
          </a:xfrm>
          <a:prstGeom prst="rect">
            <a:avLst/>
          </a:prstGeom>
        </p:spPr>
      </p:pic>
    </p:spTree>
    <p:extLst>
      <p:ext uri="{BB962C8B-B14F-4D97-AF65-F5344CB8AC3E}">
        <p14:creationId xmlns:p14="http://schemas.microsoft.com/office/powerpoint/2010/main" val="18787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Ford Hybrid Operating Modes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ord_Hybrid_Operating">
            <a:hlinkClick r:id="" action="ppaction://media"/>
            <a:extLst>
              <a:ext uri="{FF2B5EF4-FFF2-40B4-BE49-F238E27FC236}">
                <a16:creationId xmlns:a16="http://schemas.microsoft.com/office/drawing/2014/main" id="{5ACB344B-8A32-F9DF-EEEC-844A9A57A4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99127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the three classifications of hybrid powertrain?</a:t>
            </a:r>
          </a:p>
        </p:txBody>
      </p:sp>
    </p:spTree>
    <p:extLst>
      <p:ext uri="{BB962C8B-B14F-4D97-AF65-F5344CB8AC3E}">
        <p14:creationId xmlns:p14="http://schemas.microsoft.com/office/powerpoint/2010/main" val="2025580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Series, parallel, and series-parallel.</a:t>
            </a:r>
          </a:p>
        </p:txBody>
      </p:sp>
    </p:spTree>
    <p:extLst>
      <p:ext uri="{BB962C8B-B14F-4D97-AF65-F5344CB8AC3E}">
        <p14:creationId xmlns:p14="http://schemas.microsoft.com/office/powerpoint/2010/main" val="2126579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6C13-B21A-44A8-B7F0-624B9EA66FB5}"/>
              </a:ext>
            </a:extLst>
          </p:cNvPr>
          <p:cNvSpPr>
            <a:spLocks noGrp="1"/>
          </p:cNvSpPr>
          <p:nvPr>
            <p:ph type="title"/>
          </p:nvPr>
        </p:nvSpPr>
        <p:spPr>
          <a:xfrm>
            <a:off x="457200" y="239894"/>
            <a:ext cx="8250238" cy="1144347"/>
          </a:xfrm>
        </p:spPr>
        <p:txBody>
          <a:bodyPr wrap="square" lIns="0" tIns="18000" rIns="0" bIns="18000" anchor="ctr" anchorCtr="0">
            <a:spAutoFit/>
          </a:bodyPr>
          <a:lstStyle/>
          <a:p>
            <a:r>
              <a:rPr lang="en-US" sz="3600" dirty="0">
                <a:latin typeface="+mj-lt"/>
              </a:rPr>
              <a:t>One-, Two-, and Three-Motor Hybrid Systems </a:t>
            </a:r>
            <a:r>
              <a:rPr lang="en-US" sz="2800" dirty="0">
                <a:latin typeface="+mj-lt"/>
              </a:rPr>
              <a:t>(2 of 3)</a:t>
            </a:r>
          </a:p>
        </p:txBody>
      </p:sp>
      <p:sp>
        <p:nvSpPr>
          <p:cNvPr id="3" name="Content Placeholder 2">
            <a:extLst>
              <a:ext uri="{FF2B5EF4-FFF2-40B4-BE49-F238E27FC236}">
                <a16:creationId xmlns:a16="http://schemas.microsoft.com/office/drawing/2014/main" id="{CECC3490-4F8B-48A5-92ED-0845303815C4}"/>
              </a:ext>
            </a:extLst>
          </p:cNvPr>
          <p:cNvSpPr>
            <a:spLocks noGrp="1"/>
          </p:cNvSpPr>
          <p:nvPr>
            <p:ph sz="quarter" idx="12"/>
          </p:nvPr>
        </p:nvSpPr>
        <p:spPr>
          <a:xfrm>
            <a:off x="436562" y="1466850"/>
            <a:ext cx="8250238" cy="3591171"/>
          </a:xfrm>
        </p:spPr>
        <p:txBody>
          <a:bodyPr wrap="square" lIns="0" tIns="18000" rIns="0" bIns="18000" anchor="ctr" anchorCtr="0">
            <a:spAutoFit/>
          </a:bodyPr>
          <a:lstStyle/>
          <a:p>
            <a:pPr marL="342900" indent="-342900"/>
            <a:r>
              <a:rPr lang="en-US" sz="2400" dirty="0"/>
              <a:t>Two-Motor Hybrid Systems</a:t>
            </a:r>
          </a:p>
          <a:p>
            <a:pPr marL="829818" lvl="1" indent="-342900"/>
            <a:r>
              <a:rPr lang="en-US" sz="2400" spc="-300" dirty="0"/>
              <a:t>H E V </a:t>
            </a:r>
            <a:r>
              <a:rPr lang="en-US" sz="2400" dirty="0"/>
              <a:t>s that use 2 motors are most used hybrids.</a:t>
            </a:r>
          </a:p>
          <a:p>
            <a:pPr marL="829818" lvl="1" indent="-342900"/>
            <a:r>
              <a:rPr lang="en-US" sz="2400" dirty="0"/>
              <a:t>Motor/generator attached to engine, usually labeled M/G1 or M/G A, is used to start the gasoline engine and to charge the high-voltage batteries.</a:t>
            </a:r>
          </a:p>
          <a:p>
            <a:pPr marL="829818" lvl="1" indent="-342900"/>
            <a:r>
              <a:rPr lang="en-US" sz="2400" dirty="0"/>
              <a:t>Motor/generator that is connected to drive wheels, usually labeled M/G2 or M/G B, is used to propel vehicle and to recharge the high-voltage battery during deceleration (regenerative braking).</a:t>
            </a:r>
            <a:endParaRPr lang="en-US" sz="3600" dirty="0"/>
          </a:p>
        </p:txBody>
      </p:sp>
    </p:spTree>
    <p:extLst>
      <p:ext uri="{BB962C8B-B14F-4D97-AF65-F5344CB8AC3E}">
        <p14:creationId xmlns:p14="http://schemas.microsoft.com/office/powerpoint/2010/main" val="781029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Meant by “Phone as a Key (PAAK)”?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43254"/>
            <a:ext cx="7410450" cy="3416320"/>
          </a:xfrm>
        </p:spPr>
        <p:txBody>
          <a:bodyPr/>
          <a:lstStyle/>
          <a:p>
            <a:r>
              <a:rPr lang="en-US" sz="2400" b="1" dirty="0"/>
              <a:t>What Is Meant by “Phone as a Key (PAAK)”? </a:t>
            </a:r>
            <a:r>
              <a:rPr lang="en-US" sz="2400" dirty="0"/>
              <a:t>Many hybrid electric and electric vehicles, as well as some regular (ICE) vehicles, can be controlled using a smart phone application (app). This control of the vehicle, including remote start from the smart phone, is referred to as Phone as a Key (PAAK) . There are apps for using a smart watch as a key, which makes it very convenient to start and unlock a vehicle using just the smart watch.</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127825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87.13 MG1/MG2</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990600"/>
            <a:ext cx="4758727" cy="40743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347344"/>
          </a:xfrm>
        </p:spPr>
        <p:txBody>
          <a:bodyPr/>
          <a:lstStyle/>
          <a:p>
            <a:r>
              <a:rPr lang="en-US" sz="2400" dirty="0"/>
              <a:t>The cutaway of a second-generation Prius transmission (P112) shows two electric motors (MG1 and MG2). The vehicle can drive a short distance using just the electric motors.</a:t>
            </a:r>
          </a:p>
          <a:p>
            <a:endParaRPr lang="en-US" sz="2400" dirty="0"/>
          </a:p>
        </p:txBody>
      </p:sp>
    </p:spTree>
    <p:extLst>
      <p:ext uri="{BB962C8B-B14F-4D97-AF65-F5344CB8AC3E}">
        <p14:creationId xmlns:p14="http://schemas.microsoft.com/office/powerpoint/2010/main" val="3619041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6C13-B21A-44A8-B7F0-624B9EA66FB5}"/>
              </a:ext>
            </a:extLst>
          </p:cNvPr>
          <p:cNvSpPr>
            <a:spLocks noGrp="1"/>
          </p:cNvSpPr>
          <p:nvPr>
            <p:ph type="title"/>
          </p:nvPr>
        </p:nvSpPr>
        <p:spPr>
          <a:xfrm>
            <a:off x="457200" y="239894"/>
            <a:ext cx="8250238" cy="1144347"/>
          </a:xfrm>
        </p:spPr>
        <p:txBody>
          <a:bodyPr wrap="square" lIns="0" tIns="18000" rIns="0" bIns="18000" anchor="ctr" anchorCtr="0">
            <a:spAutoFit/>
          </a:bodyPr>
          <a:lstStyle/>
          <a:p>
            <a:r>
              <a:rPr lang="en-US" sz="3600" dirty="0">
                <a:latin typeface="+mj-lt"/>
              </a:rPr>
              <a:t>One-, Two-, and Three-Motor Hybrid Systems </a:t>
            </a:r>
            <a:r>
              <a:rPr lang="en-US" sz="2800" dirty="0">
                <a:latin typeface="+mj-lt"/>
              </a:rPr>
              <a:t>(3 of 3)</a:t>
            </a:r>
          </a:p>
        </p:txBody>
      </p:sp>
      <p:sp>
        <p:nvSpPr>
          <p:cNvPr id="3" name="Content Placeholder 2">
            <a:extLst>
              <a:ext uri="{FF2B5EF4-FFF2-40B4-BE49-F238E27FC236}">
                <a16:creationId xmlns:a16="http://schemas.microsoft.com/office/drawing/2014/main" id="{CECC3490-4F8B-48A5-92ED-0845303815C4}"/>
              </a:ext>
            </a:extLst>
          </p:cNvPr>
          <p:cNvSpPr>
            <a:spLocks noGrp="1"/>
          </p:cNvSpPr>
          <p:nvPr>
            <p:ph sz="quarter" idx="12"/>
          </p:nvPr>
        </p:nvSpPr>
        <p:spPr>
          <a:xfrm>
            <a:off x="464820" y="1451610"/>
            <a:ext cx="8250238" cy="1590623"/>
          </a:xfrm>
        </p:spPr>
        <p:txBody>
          <a:bodyPr wrap="square" lIns="0" tIns="18000" rIns="0" bIns="18000" anchor="ctr" anchorCtr="0">
            <a:spAutoFit/>
          </a:bodyPr>
          <a:lstStyle/>
          <a:p>
            <a:pPr marL="342900" indent="-342900"/>
            <a:r>
              <a:rPr lang="en-US" sz="2400" dirty="0"/>
              <a:t>Three-Motor Hybrid Systems</a:t>
            </a:r>
          </a:p>
          <a:p>
            <a:pPr marL="829818" lvl="1" indent="-342900"/>
            <a:r>
              <a:rPr lang="en-US" sz="2400" dirty="0"/>
              <a:t>Three-motor </a:t>
            </a:r>
            <a:r>
              <a:rPr lang="en-US" sz="2400" spc="-300" dirty="0"/>
              <a:t>H E </a:t>
            </a:r>
            <a:r>
              <a:rPr lang="en-US" sz="2400" dirty="0"/>
              <a:t>Vs are usually two-motor hybrids that use an additional electric motor to propel the rear wheels for all-wheel-drive capability.</a:t>
            </a:r>
            <a:endParaRPr lang="en-US" sz="4800" dirty="0"/>
          </a:p>
        </p:txBody>
      </p:sp>
    </p:spTree>
    <p:extLst>
      <p:ext uri="{BB962C8B-B14F-4D97-AF65-F5344CB8AC3E}">
        <p14:creationId xmlns:p14="http://schemas.microsoft.com/office/powerpoint/2010/main" val="3918468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6C13-B21A-44A8-B7F0-624B9EA66FB5}"/>
              </a:ext>
            </a:extLst>
          </p:cNvPr>
          <p:cNvSpPr>
            <a:spLocks noGrp="1"/>
          </p:cNvSpPr>
          <p:nvPr>
            <p:ph type="title"/>
          </p:nvPr>
        </p:nvSpPr>
        <p:spPr>
          <a:xfrm>
            <a:off x="457200" y="240441"/>
            <a:ext cx="8250238" cy="590349"/>
          </a:xfrm>
        </p:spPr>
        <p:txBody>
          <a:bodyPr wrap="square" lIns="0" tIns="18000" rIns="0" bIns="18000" anchor="ctr" anchorCtr="0">
            <a:spAutoFit/>
          </a:bodyPr>
          <a:lstStyle/>
          <a:p>
            <a:r>
              <a:rPr lang="en-US" sz="3600" dirty="0">
                <a:latin typeface="+mj-lt"/>
              </a:rPr>
              <a:t>Electric Vehicle Advantages </a:t>
            </a:r>
            <a:r>
              <a:rPr lang="en-US" sz="2800" dirty="0">
                <a:latin typeface="+mj-lt"/>
              </a:rPr>
              <a:t>(1 of 3)</a:t>
            </a:r>
            <a:endParaRPr lang="en-US" sz="1800" dirty="0">
              <a:latin typeface="+mj-lt"/>
            </a:endParaRPr>
          </a:p>
        </p:txBody>
      </p:sp>
      <p:sp>
        <p:nvSpPr>
          <p:cNvPr id="3" name="Content Placeholder 2">
            <a:extLst>
              <a:ext uri="{FF2B5EF4-FFF2-40B4-BE49-F238E27FC236}">
                <a16:creationId xmlns:a16="http://schemas.microsoft.com/office/drawing/2014/main" id="{CECC3490-4F8B-48A5-92ED-0845303815C4}"/>
              </a:ext>
            </a:extLst>
          </p:cNvPr>
          <p:cNvSpPr>
            <a:spLocks noGrp="1"/>
          </p:cNvSpPr>
          <p:nvPr>
            <p:ph sz="quarter" idx="12"/>
          </p:nvPr>
        </p:nvSpPr>
        <p:spPr>
          <a:xfrm>
            <a:off x="457200" y="1024890"/>
            <a:ext cx="8250238" cy="3745059"/>
          </a:xfrm>
        </p:spPr>
        <p:txBody>
          <a:bodyPr wrap="square" lIns="0" tIns="18000" rIns="0" bIns="18000" anchor="ctr" anchorCtr="0">
            <a:spAutoFit/>
          </a:bodyPr>
          <a:lstStyle/>
          <a:p>
            <a:pPr marL="342900" indent="-342900"/>
            <a:r>
              <a:rPr lang="en-US" sz="2400" dirty="0"/>
              <a:t>Initial torque—Electric vehicles have high torque when starting from a stop.</a:t>
            </a:r>
          </a:p>
          <a:p>
            <a:pPr marL="342900" indent="-342900"/>
            <a:r>
              <a:rPr lang="en-US" sz="2400" dirty="0"/>
              <a:t>Better handling and stability—The high-voltage battery in an </a:t>
            </a:r>
            <a:r>
              <a:rPr lang="en-US" sz="2400" spc="-300" dirty="0"/>
              <a:t>E </a:t>
            </a:r>
            <a:r>
              <a:rPr lang="en-US" sz="2400" dirty="0"/>
              <a:t>V is placed very low resulting in a very low center of mass. This gives the vehicle more stability, resulting in better handling for the vehicle.</a:t>
            </a:r>
          </a:p>
          <a:p>
            <a:pPr marL="342900" indent="-342900"/>
            <a:r>
              <a:rPr lang="en-US" sz="2400" dirty="0"/>
              <a:t>Maximum traction—Electric motors are independently controlled, thereby providing precise control on each wheel for maximum traction in all wheel drive </a:t>
            </a:r>
            <a:r>
              <a:rPr lang="en-US" sz="2400" spc="-300" dirty="0"/>
              <a:t>E V </a:t>
            </a:r>
            <a:r>
              <a:rPr lang="en-US" sz="2400" dirty="0"/>
              <a:t>s.</a:t>
            </a:r>
          </a:p>
        </p:txBody>
      </p:sp>
    </p:spTree>
    <p:extLst>
      <p:ext uri="{BB962C8B-B14F-4D97-AF65-F5344CB8AC3E}">
        <p14:creationId xmlns:p14="http://schemas.microsoft.com/office/powerpoint/2010/main" val="2308908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6C13-B21A-44A8-B7F0-624B9EA66FB5}"/>
              </a:ext>
            </a:extLst>
          </p:cNvPr>
          <p:cNvSpPr>
            <a:spLocks noGrp="1"/>
          </p:cNvSpPr>
          <p:nvPr>
            <p:ph type="title"/>
          </p:nvPr>
        </p:nvSpPr>
        <p:spPr>
          <a:xfrm>
            <a:off x="457200" y="240441"/>
            <a:ext cx="8250238" cy="590349"/>
          </a:xfrm>
        </p:spPr>
        <p:txBody>
          <a:bodyPr wrap="square" lIns="0" tIns="18000" rIns="0" bIns="18000" anchor="ctr" anchorCtr="0">
            <a:spAutoFit/>
          </a:bodyPr>
          <a:lstStyle/>
          <a:p>
            <a:r>
              <a:rPr lang="en-US" sz="3600" dirty="0">
                <a:latin typeface="+mj-lt"/>
              </a:rPr>
              <a:t>Electric Vehicle Advantages </a:t>
            </a:r>
            <a:r>
              <a:rPr lang="en-US" sz="2800" dirty="0">
                <a:latin typeface="+mj-lt"/>
              </a:rPr>
              <a:t>(2 of 3)</a:t>
            </a:r>
            <a:endParaRPr lang="en-US" sz="1800" dirty="0">
              <a:latin typeface="+mj-lt"/>
            </a:endParaRPr>
          </a:p>
        </p:txBody>
      </p:sp>
      <p:sp>
        <p:nvSpPr>
          <p:cNvPr id="3" name="Content Placeholder 2">
            <a:extLst>
              <a:ext uri="{FF2B5EF4-FFF2-40B4-BE49-F238E27FC236}">
                <a16:creationId xmlns:a16="http://schemas.microsoft.com/office/drawing/2014/main" id="{CECC3490-4F8B-48A5-92ED-0845303815C4}"/>
              </a:ext>
            </a:extLst>
          </p:cNvPr>
          <p:cNvSpPr>
            <a:spLocks noGrp="1"/>
          </p:cNvSpPr>
          <p:nvPr>
            <p:ph sz="quarter" idx="12"/>
          </p:nvPr>
        </p:nvSpPr>
        <p:spPr>
          <a:xfrm>
            <a:off x="457200" y="1306880"/>
            <a:ext cx="8250238" cy="2814035"/>
          </a:xfrm>
        </p:spPr>
        <p:txBody>
          <a:bodyPr wrap="square" lIns="0" tIns="18000" rIns="0" bIns="18000" anchor="ctr" anchorCtr="0">
            <a:spAutoFit/>
          </a:bodyPr>
          <a:lstStyle/>
          <a:p>
            <a:pPr marL="342900" indent="-342900"/>
            <a:r>
              <a:rPr lang="en-US" sz="2400" dirty="0"/>
              <a:t>More efficient than gasoline vehicles—An </a:t>
            </a:r>
            <a:r>
              <a:rPr lang="en-US" sz="2400" spc="-300" dirty="0"/>
              <a:t>E </a:t>
            </a:r>
            <a:r>
              <a:rPr lang="en-US" sz="2400" dirty="0"/>
              <a:t>V is more efficient than a gasoline vehicle in converting stored energy into energy of motion.</a:t>
            </a:r>
          </a:p>
          <a:p>
            <a:pPr marL="342900" indent="-342900"/>
            <a:r>
              <a:rPr lang="en-US" sz="2400" dirty="0"/>
              <a:t>Less cost of operation—Cost of operation of an </a:t>
            </a:r>
            <a:r>
              <a:rPr lang="en-US" sz="2400" spc="-300" dirty="0"/>
              <a:t>E </a:t>
            </a:r>
            <a:r>
              <a:rPr lang="en-US" sz="2400" dirty="0"/>
              <a:t>V is less when compared to gasoline vehicle because the cost of electricity is less when compared to fossil fuels, as well as the high efficiency of the electric motor.</a:t>
            </a:r>
          </a:p>
        </p:txBody>
      </p:sp>
    </p:spTree>
    <p:extLst>
      <p:ext uri="{BB962C8B-B14F-4D97-AF65-F5344CB8AC3E}">
        <p14:creationId xmlns:p14="http://schemas.microsoft.com/office/powerpoint/2010/main" val="22361979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6C13-B21A-44A8-B7F0-624B9EA66FB5}"/>
              </a:ext>
            </a:extLst>
          </p:cNvPr>
          <p:cNvSpPr>
            <a:spLocks noGrp="1"/>
          </p:cNvSpPr>
          <p:nvPr>
            <p:ph type="title"/>
          </p:nvPr>
        </p:nvSpPr>
        <p:spPr>
          <a:xfrm>
            <a:off x="457200" y="240441"/>
            <a:ext cx="8250238" cy="590349"/>
          </a:xfrm>
        </p:spPr>
        <p:txBody>
          <a:bodyPr wrap="square" lIns="0" tIns="18000" rIns="0" bIns="18000" anchor="ctr" anchorCtr="0">
            <a:spAutoFit/>
          </a:bodyPr>
          <a:lstStyle/>
          <a:p>
            <a:r>
              <a:rPr lang="en-US" sz="3600" dirty="0">
                <a:latin typeface="+mj-lt"/>
              </a:rPr>
              <a:t>Electric Vehicle Advantages </a:t>
            </a:r>
            <a:r>
              <a:rPr lang="en-US" sz="2800" dirty="0">
                <a:latin typeface="+mj-lt"/>
              </a:rPr>
              <a:t>(3 of 3)</a:t>
            </a:r>
            <a:endParaRPr lang="en-US" sz="1800" dirty="0">
              <a:latin typeface="+mj-lt"/>
            </a:endParaRPr>
          </a:p>
        </p:txBody>
      </p:sp>
      <p:sp>
        <p:nvSpPr>
          <p:cNvPr id="3" name="Content Placeholder 2">
            <a:extLst>
              <a:ext uri="{FF2B5EF4-FFF2-40B4-BE49-F238E27FC236}">
                <a16:creationId xmlns:a16="http://schemas.microsoft.com/office/drawing/2014/main" id="{CECC3490-4F8B-48A5-92ED-0845303815C4}"/>
              </a:ext>
            </a:extLst>
          </p:cNvPr>
          <p:cNvSpPr>
            <a:spLocks noGrp="1"/>
          </p:cNvSpPr>
          <p:nvPr>
            <p:ph sz="quarter" idx="12"/>
          </p:nvPr>
        </p:nvSpPr>
        <p:spPr>
          <a:xfrm>
            <a:off x="417512" y="990600"/>
            <a:ext cx="8250238" cy="2452398"/>
          </a:xfrm>
        </p:spPr>
        <p:txBody>
          <a:bodyPr wrap="square" lIns="0" tIns="18000" rIns="0" bIns="18000" anchor="ctr" anchorCtr="0">
            <a:spAutoFit/>
          </a:bodyPr>
          <a:lstStyle/>
          <a:p>
            <a:pPr marL="342900" indent="-342900"/>
            <a:r>
              <a:rPr lang="en-US" sz="2200" dirty="0"/>
              <a:t>Less maintenance—Fewer moving parts are included in </a:t>
            </a:r>
            <a:r>
              <a:rPr lang="en-US" sz="2200" spc="-300" dirty="0"/>
              <a:t>E V </a:t>
            </a:r>
            <a:r>
              <a:rPr lang="en-US" sz="2200" dirty="0"/>
              <a:t>s, so the maintenance required is reduced.</a:t>
            </a:r>
          </a:p>
          <a:p>
            <a:pPr marL="342900" indent="-342900"/>
            <a:r>
              <a:rPr lang="en-US" sz="2200" dirty="0"/>
              <a:t>EVs are quiet and ecofriendly—</a:t>
            </a:r>
            <a:r>
              <a:rPr lang="en-US" sz="2200" spc="-300" dirty="0"/>
              <a:t>E V </a:t>
            </a:r>
            <a:r>
              <a:rPr lang="en-US" sz="2200" dirty="0"/>
              <a:t>s are very quiet and do not make any sound while operating.</a:t>
            </a:r>
          </a:p>
          <a:p>
            <a:pPr marL="342900" indent="-342900"/>
            <a:r>
              <a:rPr lang="en-US" sz="2200" dirty="0"/>
              <a:t>Charge from your house—Most of the </a:t>
            </a:r>
            <a:r>
              <a:rPr lang="en-US" sz="2200" spc="-300" dirty="0"/>
              <a:t>E V </a:t>
            </a:r>
            <a:r>
              <a:rPr lang="en-US" sz="2200" dirty="0"/>
              <a:t>s can be charged from the household itself.</a:t>
            </a:r>
          </a:p>
        </p:txBody>
      </p:sp>
    </p:spTree>
    <p:extLst>
      <p:ext uri="{BB962C8B-B14F-4D97-AF65-F5344CB8AC3E}">
        <p14:creationId xmlns:p14="http://schemas.microsoft.com/office/powerpoint/2010/main" val="4166780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87.14 Torque Chart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0550" y="1016076"/>
            <a:ext cx="5044188" cy="41655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2308324"/>
          </a:xfrm>
        </p:spPr>
        <p:txBody>
          <a:bodyPr/>
          <a:lstStyle/>
          <a:p>
            <a:r>
              <a:rPr lang="en-US" sz="2400" dirty="0"/>
              <a:t>The graph shows how high the initial torque is in an electric motor and how quickly it generates power.</a:t>
            </a:r>
          </a:p>
        </p:txBody>
      </p:sp>
    </p:spTree>
    <p:extLst>
      <p:ext uri="{BB962C8B-B14F-4D97-AF65-F5344CB8AC3E}">
        <p14:creationId xmlns:p14="http://schemas.microsoft.com/office/powerpoint/2010/main" val="3111796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6C13-B21A-44A8-B7F0-624B9EA66FB5}"/>
              </a:ext>
            </a:extLst>
          </p:cNvPr>
          <p:cNvSpPr>
            <a:spLocks noGrp="1"/>
          </p:cNvSpPr>
          <p:nvPr>
            <p:ph type="title"/>
          </p:nvPr>
        </p:nvSpPr>
        <p:spPr>
          <a:xfrm>
            <a:off x="457200" y="240441"/>
            <a:ext cx="8250238" cy="590349"/>
          </a:xfrm>
        </p:spPr>
        <p:txBody>
          <a:bodyPr wrap="square" lIns="0" tIns="18000" rIns="0" bIns="18000" anchor="ctr" anchorCtr="0">
            <a:spAutoFit/>
          </a:bodyPr>
          <a:lstStyle/>
          <a:p>
            <a:r>
              <a:rPr lang="en-US" sz="3600" dirty="0">
                <a:latin typeface="+mj-lt"/>
              </a:rPr>
              <a:t>Electric Vehicle Disadvantages</a:t>
            </a:r>
            <a:endParaRPr lang="en-US" sz="1600" dirty="0">
              <a:latin typeface="+mj-lt"/>
            </a:endParaRPr>
          </a:p>
        </p:txBody>
      </p:sp>
      <p:sp>
        <p:nvSpPr>
          <p:cNvPr id="3" name="Content Placeholder 2">
            <a:extLst>
              <a:ext uri="{FF2B5EF4-FFF2-40B4-BE49-F238E27FC236}">
                <a16:creationId xmlns:a16="http://schemas.microsoft.com/office/drawing/2014/main" id="{CECC3490-4F8B-48A5-92ED-0845303815C4}"/>
              </a:ext>
            </a:extLst>
          </p:cNvPr>
          <p:cNvSpPr>
            <a:spLocks noGrp="1"/>
          </p:cNvSpPr>
          <p:nvPr>
            <p:ph sz="quarter" idx="12"/>
          </p:nvPr>
        </p:nvSpPr>
        <p:spPr>
          <a:xfrm>
            <a:off x="445770" y="990600"/>
            <a:ext cx="8250238" cy="3745059"/>
          </a:xfrm>
        </p:spPr>
        <p:txBody>
          <a:bodyPr wrap="square" lIns="0" tIns="18000" rIns="0" bIns="18000" anchor="ctr" anchorCtr="0">
            <a:spAutoFit/>
          </a:bodyPr>
          <a:lstStyle/>
          <a:p>
            <a:pPr marL="342900" indent="-342900"/>
            <a:r>
              <a:rPr lang="en-US" sz="2400" dirty="0"/>
              <a:t>Limited range—While range is increasing due to improved battery designs, range is still a concern for many people.</a:t>
            </a:r>
          </a:p>
          <a:p>
            <a:pPr marL="342900" indent="-342900"/>
            <a:r>
              <a:rPr lang="en-US" sz="2400" dirty="0"/>
              <a:t>Electrical needs at home—Most </a:t>
            </a:r>
            <a:r>
              <a:rPr lang="en-US" sz="2400" spc="-300" dirty="0"/>
              <a:t>E V </a:t>
            </a:r>
            <a:r>
              <a:rPr lang="en-US" sz="2400" dirty="0"/>
              <a:t>s are charged at home, and this usually means that the electric service needs to be installed or upgraded to provide a 220–240-volt outlet near the vehicle to allow overnight charging.</a:t>
            </a:r>
          </a:p>
          <a:p>
            <a:pPr marL="342900" indent="-342900"/>
            <a:r>
              <a:rPr lang="en-US" sz="2400" dirty="0"/>
              <a:t>High initial cost—Because the cost of the high-voltage batteries is high, the cost of an </a:t>
            </a:r>
            <a:r>
              <a:rPr lang="en-US" sz="2400" spc="-300" dirty="0"/>
              <a:t>E </a:t>
            </a:r>
            <a:r>
              <a:rPr lang="en-US" sz="2400" dirty="0"/>
              <a:t>V is higher than an </a:t>
            </a:r>
            <a:r>
              <a:rPr lang="en-US" sz="2400" spc="-300" dirty="0"/>
              <a:t>I C </a:t>
            </a:r>
            <a:r>
              <a:rPr lang="en-US" sz="2400" dirty="0"/>
              <a:t>E vehicle of the same type and size.</a:t>
            </a:r>
          </a:p>
        </p:txBody>
      </p:sp>
    </p:spTree>
    <p:extLst>
      <p:ext uri="{BB962C8B-B14F-4D97-AF65-F5344CB8AC3E}">
        <p14:creationId xmlns:p14="http://schemas.microsoft.com/office/powerpoint/2010/main" val="2550804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6C13-B21A-44A8-B7F0-624B9EA66FB5}"/>
              </a:ext>
            </a:extLst>
          </p:cNvPr>
          <p:cNvSpPr>
            <a:spLocks noGrp="1"/>
          </p:cNvSpPr>
          <p:nvPr>
            <p:ph type="title"/>
          </p:nvPr>
        </p:nvSpPr>
        <p:spPr>
          <a:xfrm>
            <a:off x="457200" y="240441"/>
            <a:ext cx="8250238" cy="590349"/>
          </a:xfrm>
        </p:spPr>
        <p:txBody>
          <a:bodyPr wrap="square" lIns="0" tIns="18000" rIns="0" bIns="18000" anchor="ctr" anchorCtr="0">
            <a:spAutoFit/>
          </a:bodyPr>
          <a:lstStyle/>
          <a:p>
            <a:r>
              <a:rPr lang="en-US" sz="3600" dirty="0">
                <a:latin typeface="+mj-lt"/>
              </a:rPr>
              <a:t>Can an Electric Vehicle Be Towed?</a:t>
            </a:r>
            <a:endParaRPr lang="en-US" sz="1400" dirty="0">
              <a:latin typeface="+mj-lt"/>
            </a:endParaRPr>
          </a:p>
        </p:txBody>
      </p:sp>
      <p:sp>
        <p:nvSpPr>
          <p:cNvPr id="3" name="Content Placeholder 2">
            <a:extLst>
              <a:ext uri="{FF2B5EF4-FFF2-40B4-BE49-F238E27FC236}">
                <a16:creationId xmlns:a16="http://schemas.microsoft.com/office/drawing/2014/main" id="{CECC3490-4F8B-48A5-92ED-0845303815C4}"/>
              </a:ext>
            </a:extLst>
          </p:cNvPr>
          <p:cNvSpPr>
            <a:spLocks noGrp="1"/>
          </p:cNvSpPr>
          <p:nvPr>
            <p:ph sz="quarter" idx="12"/>
          </p:nvPr>
        </p:nvSpPr>
        <p:spPr>
          <a:xfrm>
            <a:off x="457200" y="990600"/>
            <a:ext cx="8250238" cy="3391116"/>
          </a:xfrm>
        </p:spPr>
        <p:txBody>
          <a:bodyPr wrap="square" lIns="0" tIns="18000" rIns="0" bIns="18000" anchor="ctr" anchorCtr="0">
            <a:spAutoFit/>
          </a:bodyPr>
          <a:lstStyle/>
          <a:p>
            <a:pPr marL="342900" indent="-342900"/>
            <a:r>
              <a:rPr lang="en-US" sz="2400" dirty="0"/>
              <a:t>Most vehicle manufacturers recommended towing any vehicle with all four wheels off the ground.</a:t>
            </a:r>
          </a:p>
          <a:p>
            <a:pPr marL="342900" indent="-342900"/>
            <a:r>
              <a:rPr lang="en-US" sz="2400" dirty="0"/>
              <a:t>Place the front wheels on a dolly.</a:t>
            </a:r>
          </a:p>
          <a:p>
            <a:pPr marL="342900" indent="-342900"/>
            <a:r>
              <a:rPr lang="en-US" sz="2400" dirty="0"/>
              <a:t>Place the shift lever in P (Park).</a:t>
            </a:r>
          </a:p>
          <a:p>
            <a:pPr marL="342900" indent="-342900"/>
            <a:r>
              <a:rPr lang="en-US" sz="2400" dirty="0"/>
              <a:t>Secure the vehicle to the dolly.</a:t>
            </a:r>
          </a:p>
          <a:p>
            <a:pPr marL="342900" indent="-342900"/>
            <a:r>
              <a:rPr lang="en-US" sz="2400" dirty="0"/>
              <a:t>Disconnect the 12-volt battery to prevent the possibility of the electric parking brake being applied.</a:t>
            </a:r>
          </a:p>
        </p:txBody>
      </p:sp>
    </p:spTree>
    <p:extLst>
      <p:ext uri="{BB962C8B-B14F-4D97-AF65-F5344CB8AC3E}">
        <p14:creationId xmlns:p14="http://schemas.microsoft.com/office/powerpoint/2010/main" val="168453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71600"/>
            <a:ext cx="7880279" cy="4610339"/>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290"/>
            <a:ext cx="8229600" cy="1184910"/>
          </a:xfrm>
        </p:spPr>
        <p:txBody>
          <a:bodyPr/>
          <a:lstStyle/>
          <a:p>
            <a:r>
              <a:rPr lang="en-US" dirty="0"/>
              <a:t>Frequently Asked </a:t>
            </a:r>
            <a:r>
              <a:rPr lang="en-US" dirty="0" err="1"/>
              <a:t>Question:Can</a:t>
            </a:r>
            <a:r>
              <a:rPr lang="en-US" dirty="0"/>
              <a:t> an Electric Vehicle Be Towed? </a:t>
            </a:r>
            <a:br>
              <a:rPr lang="en-US" dirty="0"/>
            </a:b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6871" y="2434543"/>
            <a:ext cx="7653336" cy="2308324"/>
          </a:xfrm>
        </p:spPr>
        <p:txBody>
          <a:bodyPr/>
          <a:lstStyle/>
          <a:p>
            <a:r>
              <a:rPr lang="en-US" sz="2400" b="1" dirty="0"/>
              <a:t>Can an Electric Vehicle Be Towed? </a:t>
            </a:r>
            <a:r>
              <a:rPr lang="en-US" sz="2400" dirty="0"/>
              <a:t>Yes, with some precautions to prevent damage to the vehicle. Most vehicle manufacturers recommended towing any vehicle with all four wheels off the ground. SEE </a:t>
            </a:r>
            <a:r>
              <a:rPr lang="en-US" sz="2400" b="1" dirty="0"/>
              <a:t>FIGURE 87–15</a:t>
            </a:r>
            <a:r>
              <a:rPr lang="en-US" sz="2400" dirty="0"/>
              <a:t>. The manual for a Chevrolet Bolt includes the following steps: </a:t>
            </a:r>
            <a:r>
              <a:rPr lang="en-US" sz="2400" b="1" dirty="0"/>
              <a:t>LISTED IN THE NOTES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1051" y="1680257"/>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096524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87.15 Towing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68416" y="990600"/>
            <a:ext cx="7399284" cy="3352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6300" y="4876800"/>
            <a:ext cx="7391400" cy="830997"/>
          </a:xfrm>
        </p:spPr>
        <p:txBody>
          <a:bodyPr/>
          <a:lstStyle/>
          <a:p>
            <a:r>
              <a:rPr lang="en-US" sz="2400" dirty="0"/>
              <a:t>How a front-wheel-drive EV should be towed as per the vehicle manufacturer’s instructions</a:t>
            </a:r>
          </a:p>
        </p:txBody>
      </p:sp>
    </p:spTree>
    <p:extLst>
      <p:ext uri="{BB962C8B-B14F-4D97-AF65-F5344CB8AC3E}">
        <p14:creationId xmlns:p14="http://schemas.microsoft.com/office/powerpoint/2010/main" val="3235655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History</a:t>
            </a:r>
          </a:p>
        </p:txBody>
      </p:sp>
      <p:sp>
        <p:nvSpPr>
          <p:cNvPr id="4" name="Content Placeholder 3"/>
          <p:cNvSpPr>
            <a:spLocks noGrp="1"/>
          </p:cNvSpPr>
          <p:nvPr>
            <p:ph sz="quarter" idx="15"/>
          </p:nvPr>
        </p:nvSpPr>
        <p:spPr>
          <a:xfrm>
            <a:off x="457200" y="1024890"/>
            <a:ext cx="7772400" cy="5016758"/>
          </a:xfrm>
        </p:spPr>
        <p:txBody>
          <a:bodyPr/>
          <a:lstStyle/>
          <a:p>
            <a:r>
              <a:rPr lang="en-US" sz="2400" dirty="0"/>
              <a:t>Early EVs, called battery electric vehicles (BEVs)</a:t>
            </a:r>
          </a:p>
          <a:p>
            <a:r>
              <a:rPr lang="en-US" sz="2400" dirty="0"/>
              <a:t>One of the first was the 1903 Baker Electric Car</a:t>
            </a:r>
          </a:p>
          <a:p>
            <a:r>
              <a:rPr lang="en-US" sz="2400" dirty="0"/>
              <a:t>Detroit Electric Car Company (1907–1939</a:t>
            </a:r>
          </a:p>
          <a:p>
            <a:r>
              <a:rPr lang="en-US" sz="2400" dirty="0"/>
              <a:t>GM EV-1</a:t>
            </a:r>
          </a:p>
          <a:p>
            <a:r>
              <a:rPr lang="en-US" sz="2400" dirty="0"/>
              <a:t>Congress enacted Public Law 94-413</a:t>
            </a:r>
          </a:p>
          <a:p>
            <a:pPr lvl="1"/>
            <a:r>
              <a:rPr lang="en-US" sz="2400" dirty="0"/>
              <a:t>Electric and Hybrid Vehicle Research, Development, and Demonstration Act of 1976, which was designed to promote new technologies.</a:t>
            </a:r>
          </a:p>
          <a:p>
            <a:r>
              <a:rPr lang="en-US" sz="2400" dirty="0"/>
              <a:t>Toyota Prius in Japan in 1997, 1999 in US</a:t>
            </a:r>
          </a:p>
          <a:p>
            <a:r>
              <a:rPr lang="en-US" sz="2400" dirty="0"/>
              <a:t>Honda Insight</a:t>
            </a:r>
          </a:p>
        </p:txBody>
      </p:sp>
    </p:spTree>
    <p:extLst>
      <p:ext uri="{BB962C8B-B14F-4D97-AF65-F5344CB8AC3E}">
        <p14:creationId xmlns:p14="http://schemas.microsoft.com/office/powerpoint/2010/main" val="23699555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Hybrid and Fuel Cell Vehicles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(L3) Light Duty Hybrid Electric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(L3) Light Duty Hybrid Electric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endParaRPr lang="en-US" b="1" dirty="0"/>
          </a:p>
        </p:txBody>
      </p:sp>
    </p:spTree>
    <p:extLst>
      <p:ext uri="{BB962C8B-B14F-4D97-AF65-F5344CB8AC3E}">
        <p14:creationId xmlns:p14="http://schemas.microsoft.com/office/powerpoint/2010/main" val="7759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61366"/>
            <a:ext cx="8250238" cy="990459"/>
          </a:xfrm>
        </p:spPr>
        <p:txBody>
          <a:bodyPr wrap="square" lIns="0" tIns="18000" rIns="0" bIns="18000" anchor="ctr" anchorCtr="0">
            <a:spAutoFit/>
          </a:bodyPr>
          <a:lstStyle/>
          <a:p>
            <a:r>
              <a:rPr lang="en-US" dirty="0">
                <a:latin typeface="+mj-lt"/>
              </a:rPr>
              <a:t>Efficiencies of Electric Motors/</a:t>
            </a:r>
            <a:r>
              <a:rPr lang="en-US" spc="-450" dirty="0">
                <a:latin typeface="+mj-lt"/>
              </a:rPr>
              <a:t>I C E         </a:t>
            </a:r>
            <a:r>
              <a:rPr lang="en-US" sz="2600" dirty="0">
                <a:latin typeface="+mj-lt"/>
              </a:rPr>
              <a:t>(1 of 2)</a:t>
            </a:r>
            <a:endParaRPr lang="en-IN" sz="2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1466850"/>
            <a:ext cx="8250237" cy="3783531"/>
          </a:xfrm>
        </p:spPr>
        <p:txBody>
          <a:bodyPr wrap="square" lIns="0" tIns="18000" rIns="0" bIns="18000" anchor="ctr" anchorCtr="0">
            <a:spAutoFit/>
          </a:bodyPr>
          <a:lstStyle/>
          <a:p>
            <a:pPr marL="342900" indent="-342900"/>
            <a:r>
              <a:rPr lang="en-US" sz="2400" dirty="0"/>
              <a:t>Electric motor can have efficiency (including controller) of over 90%, while ICE has efficiency of only 35% or less.</a:t>
            </a:r>
          </a:p>
          <a:p>
            <a:pPr marL="342900" indent="-342900"/>
            <a:r>
              <a:rPr lang="en-US" sz="2400" dirty="0"/>
              <a:t>Internal Combustion Engine (</a:t>
            </a:r>
            <a:r>
              <a:rPr lang="en-US" sz="2400" spc="-300" dirty="0"/>
              <a:t>I C </a:t>
            </a:r>
            <a:r>
              <a:rPr lang="en-US" sz="2400" dirty="0"/>
              <a:t>E)</a:t>
            </a:r>
          </a:p>
          <a:p>
            <a:pPr marL="829818" lvl="1" indent="-342900"/>
            <a:r>
              <a:rPr lang="en-US" sz="2400" dirty="0"/>
              <a:t>An </a:t>
            </a:r>
            <a:r>
              <a:rPr lang="en-US" sz="2400" spc="-300" dirty="0"/>
              <a:t>I C </a:t>
            </a:r>
            <a:r>
              <a:rPr lang="en-US" sz="2400" dirty="0"/>
              <a:t>E does not have the overload capability of an electric motor.</a:t>
            </a:r>
          </a:p>
          <a:p>
            <a:pPr marL="829818" lvl="1" indent="-342900"/>
            <a:r>
              <a:rPr lang="en-US" sz="2400" dirty="0"/>
              <a:t>Maximum torque of an </a:t>
            </a:r>
            <a:r>
              <a:rPr lang="en-US" sz="2400" spc="-300" dirty="0"/>
              <a:t>I C </a:t>
            </a:r>
            <a:r>
              <a:rPr lang="en-US" sz="2400" dirty="0"/>
              <a:t>E is reached at intermediate speed.</a:t>
            </a:r>
          </a:p>
          <a:p>
            <a:pPr marL="829818" lvl="1" indent="-342900"/>
            <a:r>
              <a:rPr lang="en-US" sz="2400" spc="-300" dirty="0"/>
              <a:t>I C </a:t>
            </a:r>
            <a:r>
              <a:rPr lang="en-US" sz="2400" dirty="0"/>
              <a:t>E uses a transmission that keeps the engine speed within the most efficient range.</a:t>
            </a:r>
            <a:endParaRPr lang="en-US" sz="3600" dirty="0"/>
          </a:p>
        </p:txBody>
      </p:sp>
    </p:spTree>
    <p:extLst>
      <p:ext uri="{BB962C8B-B14F-4D97-AF65-F5344CB8AC3E}">
        <p14:creationId xmlns:p14="http://schemas.microsoft.com/office/powerpoint/2010/main" val="1198509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61366"/>
            <a:ext cx="8250238" cy="990459"/>
          </a:xfrm>
        </p:spPr>
        <p:txBody>
          <a:bodyPr wrap="square" lIns="0" tIns="18000" rIns="0" bIns="18000" anchor="ctr" anchorCtr="0">
            <a:spAutoFit/>
          </a:bodyPr>
          <a:lstStyle/>
          <a:p>
            <a:r>
              <a:rPr lang="en-US" dirty="0">
                <a:latin typeface="+mj-lt"/>
              </a:rPr>
              <a:t>Efficiencies of Electric Motors/</a:t>
            </a:r>
            <a:r>
              <a:rPr lang="en-US" spc="-450" dirty="0">
                <a:latin typeface="+mj-lt"/>
              </a:rPr>
              <a:t>I C E         </a:t>
            </a:r>
            <a:r>
              <a:rPr lang="en-US" sz="2600" dirty="0">
                <a:latin typeface="+mj-lt"/>
              </a:rPr>
              <a:t>(2 of 2)</a:t>
            </a:r>
            <a:endParaRPr lang="en-IN" sz="2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1447800"/>
            <a:ext cx="8250237" cy="3860475"/>
          </a:xfrm>
        </p:spPr>
        <p:txBody>
          <a:bodyPr wrap="square" lIns="0" tIns="18000" rIns="0" bIns="18000" anchor="ctr" anchorCtr="0">
            <a:spAutoFit/>
          </a:bodyPr>
          <a:lstStyle/>
          <a:p>
            <a:pPr marL="342900" indent="-342900"/>
            <a:r>
              <a:rPr lang="en-US" sz="2400" dirty="0"/>
              <a:t>Electric motors offer ideal characteristics for use in a vehicle because of the following factors:</a:t>
            </a:r>
          </a:p>
          <a:p>
            <a:pPr marL="829818" lvl="1" indent="-342900"/>
            <a:r>
              <a:rPr lang="en-US" sz="2400" dirty="0"/>
              <a:t>Constant power over all speed ranges</a:t>
            </a:r>
          </a:p>
          <a:p>
            <a:pPr marL="829818" lvl="1" indent="-342900"/>
            <a:r>
              <a:rPr lang="en-US" sz="2400" dirty="0"/>
              <a:t>Constant torque at low speeds needed for acceleration and hill-climbing capability</a:t>
            </a:r>
          </a:p>
          <a:p>
            <a:pPr marL="829818" lvl="1" indent="-342900"/>
            <a:r>
              <a:rPr lang="en-US" sz="2400" dirty="0"/>
              <a:t>Constant torque below base speed</a:t>
            </a:r>
          </a:p>
          <a:p>
            <a:pPr marL="829818" lvl="1" indent="-342900"/>
            <a:r>
              <a:rPr lang="en-US" sz="2400" dirty="0"/>
              <a:t>Constant power above base speed</a:t>
            </a:r>
          </a:p>
          <a:p>
            <a:pPr marL="829818" lvl="1" indent="-342900"/>
            <a:r>
              <a:rPr lang="en-US" sz="2400" dirty="0"/>
              <a:t>Only single gear or fixed gear is needed in the electric motor transmission</a:t>
            </a:r>
          </a:p>
        </p:txBody>
      </p:sp>
    </p:spTree>
    <p:extLst>
      <p:ext uri="{BB962C8B-B14F-4D97-AF65-F5344CB8AC3E}">
        <p14:creationId xmlns:p14="http://schemas.microsoft.com/office/powerpoint/2010/main" val="261325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87.2 Efficiencies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007533"/>
            <a:ext cx="5242560" cy="38858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3341032"/>
          </a:xfrm>
        </p:spPr>
        <p:txBody>
          <a:bodyPr/>
          <a:lstStyle/>
          <a:p>
            <a:r>
              <a:rPr lang="en-US" sz="2400" dirty="0"/>
              <a:t>The graph shows a comparison of torque and power between an electric vehicle and a vehicle with an ICE</a:t>
            </a:r>
          </a:p>
        </p:txBody>
      </p:sp>
    </p:spTree>
    <p:extLst>
      <p:ext uri="{BB962C8B-B14F-4D97-AF65-F5344CB8AC3E}">
        <p14:creationId xmlns:p14="http://schemas.microsoft.com/office/powerpoint/2010/main" val="15378050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24750</TotalTime>
  <Words>4330</Words>
  <Application>Microsoft Office PowerPoint</Application>
  <PresentationFormat>On-screen Show (4:3)</PresentationFormat>
  <Paragraphs>283</Paragraphs>
  <Slides>61</Slides>
  <Notes>54</Notes>
  <HiddenSlides>0</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Arial Black</vt:lpstr>
      <vt:lpstr>Arial(Body)</vt:lpstr>
      <vt:lpstr>Lucida Sans Unicode</vt:lpstr>
      <vt:lpstr>Noto Sans Symbols</vt:lpstr>
      <vt:lpstr>Times New Roman</vt:lpstr>
      <vt:lpstr>Trebuchet MS</vt:lpstr>
      <vt:lpstr>Verdana</vt:lpstr>
      <vt:lpstr>Wingdings</vt:lpstr>
      <vt:lpstr>508 Lecture</vt:lpstr>
      <vt:lpstr>Automotive Technology: Principles, Diagnosis, and Service</vt:lpstr>
      <vt:lpstr>Learning Objectives (1 of 2)</vt:lpstr>
      <vt:lpstr>Learning Objectives (2 of 2)</vt:lpstr>
      <vt:lpstr>Figure 87.1 EV Emission Sticker</vt:lpstr>
      <vt:lpstr>Frequently Asked Question: What Is Meant by “Phone as a Key (PAAK)”?   </vt:lpstr>
      <vt:lpstr>History</vt:lpstr>
      <vt:lpstr>Efficiencies of Electric Motors/I C E         (1 of 2)</vt:lpstr>
      <vt:lpstr>Efficiencies of Electric Motors/I C E         (2 of 2)</vt:lpstr>
      <vt:lpstr>Figure 87.2 Efficiencies</vt:lpstr>
      <vt:lpstr>Driving Hybrid or Electric Vehicle (1 of 5)</vt:lpstr>
      <vt:lpstr>Driving Hybrid or Electric Vehicle (2 of 5)</vt:lpstr>
      <vt:lpstr>Driving Hybrid or Electric Vehicle (3 of 5)</vt:lpstr>
      <vt:lpstr>Driving Hybrid or Electric Vehicle (4 of 5)</vt:lpstr>
      <vt:lpstr>Driving Hybrid or Electric Vehicle (5 of 5)</vt:lpstr>
      <vt:lpstr>Figure 87.3 Tesla Tire</vt:lpstr>
      <vt:lpstr>Figure 87.4 Sound Generator</vt:lpstr>
      <vt:lpstr>Frequently Asked Question: How Fast Does the Motor-Generator Turn the Engine When Starting? </vt:lpstr>
      <vt:lpstr>Figure 87.5 Adding Washer Fluid</vt:lpstr>
      <vt:lpstr>Frequently Asked Question:    </vt:lpstr>
      <vt:lpstr>Figure 87.6 Tesla Foam in Tire</vt:lpstr>
      <vt:lpstr>Frequently Asked Question: Why Are EVs and PHEVs Taxed in Some States?  </vt:lpstr>
      <vt:lpstr>Levels of Hybrid Vehicles (1 of 3)</vt:lpstr>
      <vt:lpstr>Levels of Hybrid Vehicles (2 of 3)</vt:lpstr>
      <vt:lpstr>Frequently Asked Question: Is a Diesel-Hybrid Electric Vehicle Possible? </vt:lpstr>
      <vt:lpstr>Frequently Asked Question: What Is an Assist Hybrid? </vt:lpstr>
      <vt:lpstr>Levels of Hybrid Vehicles (3 of 3)</vt:lpstr>
      <vt:lpstr>Question 1: ?</vt:lpstr>
      <vt:lpstr>Answer 1</vt:lpstr>
      <vt:lpstr>Classifications of Hybrid Vehicle Powertrain (1 of 3)</vt:lpstr>
      <vt:lpstr>Figure 87.7 Series-Hybrid Powerflow</vt:lpstr>
      <vt:lpstr>Figure 87.8 Series Hybrid</vt:lpstr>
      <vt:lpstr>Figure 87.9 parallel-hybrid vehicle</vt:lpstr>
      <vt:lpstr>Classifications of Hybrid Vehicle Powertrain (2 of 3)</vt:lpstr>
      <vt:lpstr>Figure 87.10 Parallel Hybrid</vt:lpstr>
      <vt:lpstr>Classifications of Hybrid Vehicle Powertrain (3 of 3)</vt:lpstr>
      <vt:lpstr>Figure 87.11 Series-Parallel Hybrid  </vt:lpstr>
      <vt:lpstr>One-, Two-, and Three-Motor Hybrid Systems (1 of 3)</vt:lpstr>
      <vt:lpstr>Figure 87.12 Honda IMA</vt:lpstr>
      <vt:lpstr>Animation: Hybrid Vehicle Types (Animation will automatically start)</vt:lpstr>
      <vt:lpstr>Animation: Hybrid Vehicle Operation (Animation will automatically start)</vt:lpstr>
      <vt:lpstr>Animation: Hybrid Vehicle (Animation will automatically start)</vt:lpstr>
      <vt:lpstr>Animation: Plug-In Hybrid Vehicle (Animation will automatically start)</vt:lpstr>
      <vt:lpstr>Animation: Hybrid Operating Modes (Animation will automatically start)</vt:lpstr>
      <vt:lpstr>Animation: Hybrid Integrated Motor Assist, IMA System (Animation will automatically start)</vt:lpstr>
      <vt:lpstr>Animation: Toyota Hybrid System Operation (Animation will automatically start)</vt:lpstr>
      <vt:lpstr>Animation: Ford Hybrid Operating Modes (Animation will automatically start)</vt:lpstr>
      <vt:lpstr>Question 2: ?</vt:lpstr>
      <vt:lpstr>Answer 2</vt:lpstr>
      <vt:lpstr>One-, Two-, and Three-Motor Hybrid Systems (2 of 3)</vt:lpstr>
      <vt:lpstr>Figure 87.13 MG1/MG2</vt:lpstr>
      <vt:lpstr>One-, Two-, and Three-Motor Hybrid Systems (3 of 3)</vt:lpstr>
      <vt:lpstr>Electric Vehicle Advantages (1 of 3)</vt:lpstr>
      <vt:lpstr>Electric Vehicle Advantages (2 of 3)</vt:lpstr>
      <vt:lpstr>Electric Vehicle Advantages (3 of 3)</vt:lpstr>
      <vt:lpstr>Figure 87.14 Torque Chart</vt:lpstr>
      <vt:lpstr>Electric Vehicle Disadvantages</vt:lpstr>
      <vt:lpstr>Can an Electric Vehicle Be Towed?</vt:lpstr>
      <vt:lpstr>Frequently Asked Question:Can an Electric Vehicle Be Towed?  </vt:lpstr>
      <vt:lpstr>Figure 87.15 Towing</vt:lpstr>
      <vt:lpstr>Hybrid and Fuel Cell Vehicles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91, Introduction to Hybrid Vehicles</dc:title>
  <dc:subject>2612-Automotive - Core</dc:subject>
  <dc:creator>James D. Halderman</dc:creator>
  <cp:keywords>CONTAINS NOTES</cp:keywords>
  <cp:lastModifiedBy>Glen Plants</cp:lastModifiedBy>
  <cp:revision>4719</cp:revision>
  <dcterms:created xsi:type="dcterms:W3CDTF">2014-07-14T20:04:21Z</dcterms:created>
  <dcterms:modified xsi:type="dcterms:W3CDTF">2023-06-21T17:43:30Z</dcterms:modified>
</cp:coreProperties>
</file>