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64"/>
  </p:notesMasterIdLst>
  <p:handoutMasterIdLst>
    <p:handoutMasterId r:id="rId65"/>
  </p:handoutMasterIdLst>
  <p:sldIdLst>
    <p:sldId id="347" r:id="rId2"/>
    <p:sldId id="332" r:id="rId3"/>
    <p:sldId id="402" r:id="rId4"/>
    <p:sldId id="348" r:id="rId5"/>
    <p:sldId id="433" r:id="rId6"/>
    <p:sldId id="403" r:id="rId7"/>
    <p:sldId id="411" r:id="rId8"/>
    <p:sldId id="410" r:id="rId9"/>
    <p:sldId id="401" r:id="rId10"/>
    <p:sldId id="436" r:id="rId11"/>
    <p:sldId id="437" r:id="rId12"/>
    <p:sldId id="438" r:id="rId13"/>
    <p:sldId id="409" r:id="rId14"/>
    <p:sldId id="1413" r:id="rId15"/>
    <p:sldId id="404" r:id="rId16"/>
    <p:sldId id="435" r:id="rId17"/>
    <p:sldId id="405" r:id="rId18"/>
    <p:sldId id="406" r:id="rId19"/>
    <p:sldId id="407" r:id="rId20"/>
    <p:sldId id="408" r:id="rId21"/>
    <p:sldId id="415" r:id="rId22"/>
    <p:sldId id="450" r:id="rId23"/>
    <p:sldId id="451" r:id="rId24"/>
    <p:sldId id="416" r:id="rId25"/>
    <p:sldId id="421" r:id="rId26"/>
    <p:sldId id="420" r:id="rId27"/>
    <p:sldId id="414" r:id="rId28"/>
    <p:sldId id="419" r:id="rId29"/>
    <p:sldId id="447" r:id="rId30"/>
    <p:sldId id="418" r:id="rId31"/>
    <p:sldId id="417" r:id="rId32"/>
    <p:sldId id="429" r:id="rId33"/>
    <p:sldId id="360" r:id="rId34"/>
    <p:sldId id="428" r:id="rId35"/>
    <p:sldId id="427" r:id="rId36"/>
    <p:sldId id="448" r:id="rId37"/>
    <p:sldId id="449" r:id="rId38"/>
    <p:sldId id="426" r:id="rId39"/>
    <p:sldId id="364" r:id="rId40"/>
    <p:sldId id="431" r:id="rId41"/>
    <p:sldId id="441" r:id="rId42"/>
    <p:sldId id="442" r:id="rId43"/>
    <p:sldId id="425" r:id="rId44"/>
    <p:sldId id="1414" r:id="rId45"/>
    <p:sldId id="444" r:id="rId46"/>
    <p:sldId id="445" r:id="rId47"/>
    <p:sldId id="446" r:id="rId48"/>
    <p:sldId id="387" r:id="rId49"/>
    <p:sldId id="432" r:id="rId50"/>
    <p:sldId id="452" r:id="rId51"/>
    <p:sldId id="453" r:id="rId52"/>
    <p:sldId id="454" r:id="rId53"/>
    <p:sldId id="460" r:id="rId54"/>
    <p:sldId id="455" r:id="rId55"/>
    <p:sldId id="462" r:id="rId56"/>
    <p:sldId id="461" r:id="rId57"/>
    <p:sldId id="456" r:id="rId58"/>
    <p:sldId id="457" r:id="rId59"/>
    <p:sldId id="458" r:id="rId60"/>
    <p:sldId id="459" r:id="rId61"/>
    <p:sldId id="1392" r:id="rId62"/>
    <p:sldId id="1076" r:id="rId63"/>
  </p:sldIdLst>
  <p:sldSz cx="9144000" cy="6858000" type="screen4x3"/>
  <p:notesSz cx="6858000" cy="9144000"/>
  <p:embeddedFontLst>
    <p:embeddedFont>
      <p:font typeface="Arial Black" panose="020B0A04020102020204" pitchFamily="34" charset="0"/>
      <p:bold r:id="rId66"/>
    </p:embeddedFont>
    <p:embeddedFont>
      <p:font typeface="Calibri" panose="020F0502020204030204" pitchFamily="34" charset="0"/>
      <p:regular r:id="rId67"/>
      <p:bold r:id="rId68"/>
      <p:italic r:id="rId69"/>
      <p:boldItalic r:id="rId70"/>
    </p:embeddedFont>
    <p:embeddedFont>
      <p:font typeface="Gadugi" panose="020B0502040204020203" pitchFamily="34" charset="0"/>
      <p:regular r:id="rId71"/>
      <p:bold r:id="rId72"/>
    </p:embeddedFont>
    <p:embeddedFont>
      <p:font typeface="Verdana" panose="020B060403050404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7"/>
            <p14:sldId id="332"/>
            <p14:sldId id="402"/>
            <p14:sldId id="348"/>
            <p14:sldId id="433"/>
            <p14:sldId id="403"/>
            <p14:sldId id="411"/>
            <p14:sldId id="410"/>
            <p14:sldId id="401"/>
            <p14:sldId id="436"/>
            <p14:sldId id="437"/>
            <p14:sldId id="438"/>
            <p14:sldId id="409"/>
            <p14:sldId id="1413"/>
            <p14:sldId id="404"/>
            <p14:sldId id="435"/>
            <p14:sldId id="405"/>
            <p14:sldId id="406"/>
            <p14:sldId id="407"/>
            <p14:sldId id="408"/>
            <p14:sldId id="415"/>
            <p14:sldId id="450"/>
            <p14:sldId id="451"/>
            <p14:sldId id="416"/>
            <p14:sldId id="421"/>
            <p14:sldId id="420"/>
            <p14:sldId id="414"/>
            <p14:sldId id="419"/>
            <p14:sldId id="447"/>
            <p14:sldId id="418"/>
            <p14:sldId id="417"/>
            <p14:sldId id="429"/>
            <p14:sldId id="360"/>
            <p14:sldId id="428"/>
            <p14:sldId id="427"/>
            <p14:sldId id="448"/>
            <p14:sldId id="449"/>
            <p14:sldId id="426"/>
            <p14:sldId id="364"/>
            <p14:sldId id="431"/>
            <p14:sldId id="441"/>
            <p14:sldId id="442"/>
            <p14:sldId id="425"/>
            <p14:sldId id="1414"/>
            <p14:sldId id="444"/>
            <p14:sldId id="445"/>
            <p14:sldId id="446"/>
            <p14:sldId id="387"/>
            <p14:sldId id="432"/>
            <p14:sldId id="452"/>
            <p14:sldId id="453"/>
            <p14:sldId id="454"/>
            <p14:sldId id="460"/>
            <p14:sldId id="455"/>
            <p14:sldId id="462"/>
            <p14:sldId id="461"/>
            <p14:sldId id="456"/>
            <p14:sldId id="457"/>
            <p14:sldId id="458"/>
            <p14:sldId id="459"/>
            <p14:sldId id="1392"/>
            <p14:sldId id="1076"/>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96" userDrawn="1">
          <p15:clr>
            <a:srgbClr val="A4A3A4"/>
          </p15:clr>
        </p15:guide>
        <p15:guide id="4" orient="horz" pos="600" userDrawn="1">
          <p15:clr>
            <a:srgbClr val="A4A3A4"/>
          </p15:clr>
        </p15:guide>
        <p15:guide id="5" pos="5472" userDrawn="1">
          <p15:clr>
            <a:srgbClr val="A4A3A4"/>
          </p15:clr>
        </p15:guide>
        <p15:guide id="6" orient="horz" pos="3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68" autoAdjust="0"/>
    <p:restoredTop sz="90449" autoAdjust="0"/>
  </p:normalViewPr>
  <p:slideViewPr>
    <p:cSldViewPr snapToGrid="0" snapToObjects="1">
      <p:cViewPr varScale="1">
        <p:scale>
          <a:sx n="103" d="100"/>
          <a:sy n="103" d="100"/>
        </p:scale>
        <p:origin x="1452" y="114"/>
      </p:cViewPr>
      <p:guideLst>
        <p:guide orient="horz" pos="4032"/>
        <p:guide pos="264"/>
        <p:guide orient="horz" pos="96"/>
        <p:guide orient="horz" pos="600"/>
        <p:guide pos="5472"/>
        <p:guide orient="horz" pos="3816"/>
      </p:guideLst>
    </p:cSldViewPr>
  </p:slideViewPr>
  <p:outlineViewPr>
    <p:cViewPr>
      <p:scale>
        <a:sx n="33" d="100"/>
        <a:sy n="33" d="100"/>
      </p:scale>
      <p:origin x="0" y="-16404"/>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3.fntdata"/><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6/21/2023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12</a:t>
            </a:fld>
            <a:endParaRPr lang="en-US" dirty="0"/>
          </a:p>
        </p:txBody>
      </p:sp>
    </p:spTree>
    <p:extLst>
      <p:ext uri="{BB962C8B-B14F-4D97-AF65-F5344CB8AC3E}">
        <p14:creationId xmlns:p14="http://schemas.microsoft.com/office/powerpoint/2010/main" val="483462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6015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cap="none" baseline="0" dirty="0">
                <a:solidFill>
                  <a:srgbClr val="231F20"/>
                </a:solidFill>
                <a:latin typeface="Arial"/>
                <a:ea typeface="Arial"/>
                <a:cs typeface="Arial"/>
                <a:sym typeface="Arial"/>
              </a:rPr>
              <a:t>TECH TIP: Silence Is NOT Golden</a:t>
            </a:r>
          </a:p>
          <a:p>
            <a:pPr marR="60100"/>
            <a:r>
              <a:rPr lang="en-US" sz="1200" b="0" i="0" u="none" strike="noStrike" kern="1200" cap="none" baseline="0" dirty="0">
                <a:solidFill>
                  <a:srgbClr val="231F20"/>
                </a:solidFill>
                <a:latin typeface="Arial"/>
                <a:ea typeface="Arial"/>
                <a:cs typeface="Arial"/>
                <a:sym typeface="Arial"/>
              </a:rPr>
              <a:t>Never assume the vehicle is shut off just because the engine is off. When working with a hybrid electric vehicle, always look for the READY indicator status on the dash display. The vehicle is shut off when the READY indicator is off.</a:t>
            </a:r>
          </a:p>
          <a:p>
            <a:r>
              <a:rPr lang="en-US" sz="1200" b="0" i="0" u="none" strike="noStrike" kern="1200" cap="none" baseline="0" dirty="0">
                <a:solidFill>
                  <a:srgbClr val="231F20"/>
                </a:solidFill>
                <a:latin typeface="Arial"/>
                <a:ea typeface="Arial"/>
                <a:cs typeface="Arial"/>
                <a:sym typeface="Arial"/>
              </a:rPr>
              <a:t>The vehicle may be powered by</a:t>
            </a:r>
          </a:p>
          <a:p>
            <a:r>
              <a:rPr lang="en-US" sz="1200" b="0" i="0" u="none" strike="noStrike" kern="1200" cap="none" baseline="0" dirty="0">
                <a:solidFill>
                  <a:srgbClr val="231F20"/>
                </a:solidFill>
                <a:latin typeface="Arial"/>
                <a:ea typeface="Arial"/>
                <a:cs typeface="Arial"/>
                <a:sym typeface="Arial"/>
              </a:rPr>
              <a:t>The electric motor only.</a:t>
            </a:r>
          </a:p>
          <a:p>
            <a:r>
              <a:rPr lang="en-US" sz="1200" b="0" i="0" u="none" strike="noStrike" kern="1200" cap="none" baseline="0" dirty="0">
                <a:solidFill>
                  <a:srgbClr val="231F20"/>
                </a:solidFill>
                <a:latin typeface="Arial"/>
                <a:ea typeface="Arial"/>
                <a:cs typeface="Arial"/>
                <a:sym typeface="Arial"/>
              </a:rPr>
              <a:t>The gasoline engine only.</a:t>
            </a:r>
          </a:p>
          <a:p>
            <a:pPr marR="59100"/>
            <a:r>
              <a:rPr lang="en-US" sz="1200" b="0" i="0" u="none" strike="noStrike" kern="1200" cap="none" baseline="0" dirty="0">
                <a:solidFill>
                  <a:srgbClr val="231F20"/>
                </a:solidFill>
                <a:latin typeface="Arial"/>
                <a:ea typeface="Arial"/>
                <a:cs typeface="Arial"/>
                <a:sym typeface="Arial"/>
              </a:rPr>
              <a:t>A combination of both the electric motor and the gasoline engine.</a:t>
            </a:r>
          </a:p>
          <a:p>
            <a:pPr marR="60100"/>
            <a:r>
              <a:rPr lang="en-US" sz="1200" b="0" i="0" u="none" strike="noStrike" kern="1200" cap="none" baseline="0" dirty="0">
                <a:solidFill>
                  <a:srgbClr val="231F20"/>
                </a:solidFill>
                <a:latin typeface="Arial"/>
                <a:ea typeface="Arial"/>
                <a:cs typeface="Arial"/>
                <a:sym typeface="Arial"/>
              </a:rPr>
              <a:t>The vehicle computer determines the mode in which the vehicle operates to improve fuel economy and reduce emissions. The driver cannot manually select the mode. SEE FIGURE 86-4</a:t>
            </a:r>
            <a:r>
              <a:rPr lang="en-US" sz="1200" b="0" i="0" u="none" strike="noStrike" kern="1200" cap="none" baseline="30000" dirty="0">
                <a:solidFill>
                  <a:srgbClr val="231F20"/>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33806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16</a:t>
            </a:fld>
            <a:endParaRPr lang="en-US" dirty="0"/>
          </a:p>
        </p:txBody>
      </p:sp>
    </p:spTree>
    <p:extLst>
      <p:ext uri="{BB962C8B-B14F-4D97-AF65-F5344CB8AC3E}">
        <p14:creationId xmlns:p14="http://schemas.microsoft.com/office/powerpoint/2010/main" val="1593577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4469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1160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WARNING: Do not use shop air to test HV gloves. The high air pressure will damage the gloves and lead to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lack of personal protection against high voltage.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971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2575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0012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4058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2240286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3250429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3296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4082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9274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510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6715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29</a:t>
            </a:fld>
            <a:endParaRPr lang="en-US" dirty="0"/>
          </a:p>
        </p:txBody>
      </p:sp>
    </p:spTree>
    <p:extLst>
      <p:ext uri="{BB962C8B-B14F-4D97-AF65-F5344CB8AC3E}">
        <p14:creationId xmlns:p14="http://schemas.microsoft.com/office/powerpoint/2010/main" val="3613724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7830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417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7662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00" algn="just"/>
            <a:r>
              <a:rPr lang="en-US" sz="1200" b="0" i="0" u="none" strike="noStrike" baseline="0" dirty="0">
                <a:solidFill>
                  <a:srgbClr val="231F20"/>
                </a:solidFill>
                <a:latin typeface="Arial" panose="020B0604020202020204" pitchFamily="34" charset="0"/>
              </a:rPr>
              <a:t>A Megohmmeter or insulation tester is used to check for continuity between the HV cables and the vehicle chassis. It contains an internal DC–DC converter that allows for the continuity test to occur at a much higher voltage than a conventional ohmmeter. </a:t>
            </a:r>
            <a:r>
              <a:rPr lang="en-US" sz="800" b="0" i="0" u="none" strike="noStrike" baseline="30000" dirty="0">
                <a:solidFill>
                  <a:srgbClr val="007B7B"/>
                </a:solidFill>
                <a:latin typeface="Calibri" panose="020F0502020204030204" pitchFamily="34" charset="0"/>
              </a:rPr>
              <a:t>●       </a:t>
            </a:r>
            <a:r>
              <a:rPr lang="en-US" sz="1200" b="1" i="0" u="none" strike="noStrike" baseline="30000" dirty="0">
                <a:solidFill>
                  <a:srgbClr val="231F20"/>
                </a:solidFill>
                <a:latin typeface="Gadugi" panose="020B0502040204020203" pitchFamily="34" charset="0"/>
              </a:rPr>
              <a:t>6–16</a:t>
            </a:r>
            <a:r>
              <a:rPr lang="en-US" sz="1200" b="0" i="0" u="none" strike="noStrike" baseline="30000" dirty="0">
                <a:solidFill>
                  <a:srgbClr val="231F20"/>
                </a:solidFill>
                <a:latin typeface="Arial" panose="020B0604020202020204" pitchFamily="34" charset="0"/>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5293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561050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00" algn="just"/>
            <a:r>
              <a:rPr lang="en-US" sz="1200" b="0" i="0" u="none" strike="noStrike" baseline="0" dirty="0">
                <a:solidFill>
                  <a:srgbClr val="231F20"/>
                </a:solidFill>
                <a:latin typeface="Arial" panose="020B0604020202020204" pitchFamily="34" charset="0"/>
              </a:rPr>
              <a:t>Although they are not required by all manufacturers, insulated tools such as a ratchets, extensions, sockets, pliers, and screwdrivers provide an additional margin of safety to the service technician when working around HV components</a:t>
            </a:r>
            <a:endParaRPr lang="en-US" sz="1200" b="0" i="0" u="none" strike="noStrike" baseline="30000" dirty="0">
              <a:solidFill>
                <a:srgbClr val="231F20"/>
              </a:solidFill>
              <a:latin typeface="Arial" panose="020B0604020202020204" pitchFamily="34" charset="0"/>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4262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1017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36</a:t>
            </a:fld>
            <a:endParaRPr lang="en-US" dirty="0"/>
          </a:p>
        </p:txBody>
      </p:sp>
    </p:spTree>
    <p:extLst>
      <p:ext uri="{BB962C8B-B14F-4D97-AF65-F5344CB8AC3E}">
        <p14:creationId xmlns:p14="http://schemas.microsoft.com/office/powerpoint/2010/main" val="2341197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37</a:t>
            </a:fld>
            <a:endParaRPr lang="en-US" dirty="0"/>
          </a:p>
        </p:txBody>
      </p:sp>
    </p:spTree>
    <p:extLst>
      <p:ext uri="{BB962C8B-B14F-4D97-AF65-F5344CB8AC3E}">
        <p14:creationId xmlns:p14="http://schemas.microsoft.com/office/powerpoint/2010/main" val="1975675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621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09745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75299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41</a:t>
            </a:fld>
            <a:endParaRPr lang="en-US" dirty="0"/>
          </a:p>
        </p:txBody>
      </p:sp>
    </p:spTree>
    <p:extLst>
      <p:ext uri="{BB962C8B-B14F-4D97-AF65-F5344CB8AC3E}">
        <p14:creationId xmlns:p14="http://schemas.microsoft.com/office/powerpoint/2010/main" val="1220053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4142015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42</a:t>
            </a:fld>
            <a:endParaRPr lang="en-US" dirty="0"/>
          </a:p>
        </p:txBody>
      </p:sp>
    </p:spTree>
    <p:extLst>
      <p:ext uri="{BB962C8B-B14F-4D97-AF65-F5344CB8AC3E}">
        <p14:creationId xmlns:p14="http://schemas.microsoft.com/office/powerpoint/2010/main" val="353244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1850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4140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3639563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6030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46870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52926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3527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0907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5</a:t>
            </a:fld>
            <a:endParaRPr lang="en-US" dirty="0"/>
          </a:p>
        </p:txBody>
      </p:sp>
    </p:spTree>
    <p:extLst>
      <p:ext uri="{BB962C8B-B14F-4D97-AF65-F5344CB8AC3E}">
        <p14:creationId xmlns:p14="http://schemas.microsoft.com/office/powerpoint/2010/main" val="5329327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79146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23491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3634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858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03881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8641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88180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183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365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4969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baseline="0" dirty="0">
                <a:solidFill>
                  <a:srgbClr val="231F20"/>
                </a:solidFill>
                <a:latin typeface="Arial Black" panose="020B0A04020102020204" pitchFamily="34" charset="0"/>
              </a:rPr>
              <a:t>Frequently Asked Question: How Much Current Is Too Much?</a:t>
            </a:r>
          </a:p>
          <a:p>
            <a:pPr marR="1220"/>
            <a:r>
              <a:rPr lang="en-US" sz="1200" b="0" i="0" u="none" strike="noStrike" baseline="0" dirty="0">
                <a:solidFill>
                  <a:srgbClr val="231F20"/>
                </a:solidFill>
                <a:latin typeface="Arial" panose="020B0604020202020204" pitchFamily="34" charset="0"/>
              </a:rPr>
              <a:t>Low voltage, such as the 12–14 volts used in conventional vehicles, does not represent a shock hazard and it is safe to handle. The only concern would be a possible burn could occur if a 12-volt wire were to touch ground causing the wiring to overheat. Voltages between 14 and 60 volts do not present a shock hazard, but an arc can occur if a connector carrying current is opened. High voltage, over 60 volts, does create a shock hazard and all precautions must be adhered to prevent personal injury. Typical current and how it affects the body are given as follows:</a:t>
            </a:r>
          </a:p>
          <a:p>
            <a:pPr marR="1220"/>
            <a:r>
              <a:rPr lang="en-US" sz="1200" b="0" i="0" u="none" strike="noStrike" baseline="0" dirty="0">
                <a:solidFill>
                  <a:srgbClr val="231F20"/>
                </a:solidFill>
                <a:latin typeface="Arial" panose="020B0604020202020204" pitchFamily="34" charset="0"/>
              </a:rPr>
              <a:t>1 milliamp—May be noticeable as a slight tingle.</a:t>
            </a:r>
          </a:p>
          <a:p>
            <a:pPr marR="3190"/>
            <a:r>
              <a:rPr lang="en-US" sz="1200" b="0" i="0" u="none" strike="noStrike" baseline="0" dirty="0">
                <a:solidFill>
                  <a:srgbClr val="231F20"/>
                </a:solidFill>
                <a:latin typeface="Arial" panose="020B0604020202020204" pitchFamily="34" charset="0"/>
              </a:rPr>
              <a:t>2–5 milliamps—May be noticeable as a light shock forcing the technician to let go.</a:t>
            </a:r>
          </a:p>
          <a:p>
            <a:pPr marR="1630"/>
            <a:r>
              <a:rPr lang="en-US" sz="1200" b="0" i="0" u="none" strike="noStrike" baseline="0" dirty="0">
                <a:solidFill>
                  <a:srgbClr val="231F20"/>
                </a:solidFill>
                <a:latin typeface="Arial" panose="020B0604020202020204" pitchFamily="34" charset="0"/>
              </a:rPr>
              <a:t>6–25 milliamps—Noticed by pain and the technician cannot let go of the wires or component.</a:t>
            </a:r>
          </a:p>
          <a:p>
            <a:pPr marR="1630"/>
            <a:r>
              <a:rPr lang="en-US" sz="1200" b="0" i="0" u="none" strike="noStrike" baseline="0" dirty="0">
                <a:solidFill>
                  <a:srgbClr val="231F20"/>
                </a:solidFill>
                <a:latin typeface="Arial" panose="020B0604020202020204" pitchFamily="34" charset="0"/>
              </a:rPr>
              <a:t>26–150 milliamps—Severe pain and possibly fatal.</a:t>
            </a:r>
          </a:p>
          <a:p>
            <a:pPr marR="2140"/>
            <a:r>
              <a:rPr lang="en-US" sz="1200" b="0" i="0" u="none" strike="noStrike" baseline="0" dirty="0">
                <a:solidFill>
                  <a:srgbClr val="231F20"/>
                </a:solidFill>
                <a:latin typeface="Arial" panose="020B0604020202020204" pitchFamily="34" charset="0"/>
              </a:rPr>
              <a:t>1,000 milliamps—One ampere across the heart can stop the heart (fatal).</a:t>
            </a:r>
          </a:p>
          <a:p>
            <a:pPr marR="1220"/>
            <a:r>
              <a:rPr lang="en-US" sz="1200" b="0" i="0" u="none" strike="noStrike" baseline="0" dirty="0">
                <a:solidFill>
                  <a:srgbClr val="231F20"/>
                </a:solidFill>
                <a:latin typeface="Arial" panose="020B0604020202020204" pitchFamily="34" charset="0"/>
              </a:rPr>
              <a:t>Also, always wear HV gloves for protection whenever working on or near a potential HV circuit or component. To help prevent an electric current from flowing through the body, always place one hand in</a:t>
            </a:r>
          </a:p>
          <a:p>
            <a:pPr marR="4220"/>
            <a:r>
              <a:rPr lang="en-US" sz="1200" b="0" i="0" u="none" strike="noStrike" baseline="0" dirty="0">
                <a:solidFill>
                  <a:srgbClr val="231F20"/>
                </a:solidFill>
                <a:latin typeface="Arial" panose="020B0604020202020204" pitchFamily="34" charset="0"/>
              </a:rPr>
              <a:t>a pocket and use only one hand when measuring a potential HV circuit or disconnecting a potential HV</a:t>
            </a:r>
          </a:p>
          <a:p>
            <a:pPr marR="48390" lvl="1" algn="ctr"/>
            <a:r>
              <a:rPr lang="en-US" sz="1200" b="0" i="0" u="none" strike="noStrike" baseline="0" dirty="0">
                <a:solidFill>
                  <a:srgbClr val="231F20"/>
                </a:solidFill>
                <a:latin typeface="Arial" panose="020B0604020202020204" pitchFamily="34" charset="0"/>
              </a:rPr>
              <a:t>circuit.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639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10 Contents + 2 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EF64-E157-4715-8F89-7301BAC9706F}"/>
              </a:ext>
            </a:extLst>
          </p:cNvPr>
          <p:cNvSpPr>
            <a:spLocks noGrp="1"/>
          </p:cNvSpPr>
          <p:nvPr>
            <p:ph type="title"/>
          </p:nvPr>
        </p:nvSpPr>
        <p:spPr>
          <a:xfrm>
            <a:off x="457200" y="215372"/>
            <a:ext cx="8229600" cy="895674"/>
          </a:xfr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3A74D7C-8813-4681-9683-28EF3FFBAAAD}"/>
              </a:ext>
            </a:extLst>
          </p:cNvPr>
          <p:cNvSpPr>
            <a:spLocks noGrp="1"/>
          </p:cNvSpPr>
          <p:nvPr>
            <p:ph type="dt" idx="10"/>
          </p:nvPr>
        </p:nvSpPr>
        <p:spPr>
          <a:xfrm>
            <a:off x="6335712" y="113071"/>
            <a:ext cx="2133599" cy="182879"/>
          </a:xfrm>
          <a:prstGeom prst="rect">
            <a:avLst/>
          </a:prstGeom>
        </p:spPr>
        <p:txBody>
          <a:bodyPr/>
          <a:lstStyle/>
          <a:p>
            <a:endParaRPr lang="en-IN" dirty="0"/>
          </a:p>
        </p:txBody>
      </p:sp>
      <p:sp>
        <p:nvSpPr>
          <p:cNvPr id="4" name="Slide Number Placeholder 3">
            <a:extLst>
              <a:ext uri="{FF2B5EF4-FFF2-40B4-BE49-F238E27FC236}">
                <a16:creationId xmlns:a16="http://schemas.microsoft.com/office/drawing/2014/main" id="{2BF6DB6C-FFE5-4297-BBE3-6C61CCA9D8D2}"/>
              </a:ext>
            </a:extLst>
          </p:cNvPr>
          <p:cNvSpPr>
            <a:spLocks noGrp="1"/>
          </p:cNvSpPr>
          <p:nvPr>
            <p:ph type="sldNum" idx="11"/>
          </p:nvPr>
        </p:nvSpPr>
        <p:spPr>
          <a:xfrm>
            <a:off x="8469311" y="113071"/>
            <a:ext cx="551783" cy="182879"/>
          </a:xfrm>
          <a:prstGeom prst="rect">
            <a:avLst/>
          </a:prstGeom>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1FF0A67D-C2CE-438A-943B-0A683955ECC7}"/>
              </a:ext>
            </a:extLst>
          </p:cNvPr>
          <p:cNvSpPr>
            <a:spLocks noGrp="1"/>
          </p:cNvSpPr>
          <p:nvPr>
            <p:ph sz="quarter" idx="12"/>
          </p:nvPr>
        </p:nvSpPr>
        <p:spPr>
          <a:xfrm>
            <a:off x="457200" y="1395413"/>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90BFBF25-2BA8-481A-9568-D9FB8AC6B743}"/>
              </a:ext>
            </a:extLst>
          </p:cNvPr>
          <p:cNvSpPr>
            <a:spLocks noGrp="1"/>
          </p:cNvSpPr>
          <p:nvPr>
            <p:ph sz="quarter" idx="13"/>
          </p:nvPr>
        </p:nvSpPr>
        <p:spPr>
          <a:xfrm>
            <a:off x="457200" y="2143125"/>
            <a:ext cx="3947652"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a:extLst>
              <a:ext uri="{FF2B5EF4-FFF2-40B4-BE49-F238E27FC236}">
                <a16:creationId xmlns:a16="http://schemas.microsoft.com/office/drawing/2014/main" id="{E507EE4F-868E-4460-8012-6EF7B3BE8616}"/>
              </a:ext>
            </a:extLst>
          </p:cNvPr>
          <p:cNvSpPr>
            <a:spLocks noGrp="1"/>
          </p:cNvSpPr>
          <p:nvPr>
            <p:ph sz="quarter" idx="14"/>
          </p:nvPr>
        </p:nvSpPr>
        <p:spPr>
          <a:xfrm>
            <a:off x="457199" y="2940050"/>
            <a:ext cx="3947651"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DF76D0AD-A55F-4E58-87B1-6C8AE15C3EBD}"/>
              </a:ext>
            </a:extLst>
          </p:cNvPr>
          <p:cNvSpPr>
            <a:spLocks noGrp="1"/>
          </p:cNvSpPr>
          <p:nvPr>
            <p:ph sz="quarter" idx="15"/>
          </p:nvPr>
        </p:nvSpPr>
        <p:spPr>
          <a:xfrm>
            <a:off x="457200" y="3687763"/>
            <a:ext cx="3947650"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a:extLst>
              <a:ext uri="{FF2B5EF4-FFF2-40B4-BE49-F238E27FC236}">
                <a16:creationId xmlns:a16="http://schemas.microsoft.com/office/drawing/2014/main" id="{4620D221-3B54-4C81-85B9-07EFD6063C07}"/>
              </a:ext>
            </a:extLst>
          </p:cNvPr>
          <p:cNvSpPr>
            <a:spLocks noGrp="1"/>
          </p:cNvSpPr>
          <p:nvPr>
            <p:ph sz="quarter" idx="16"/>
          </p:nvPr>
        </p:nvSpPr>
        <p:spPr>
          <a:xfrm>
            <a:off x="457200" y="4484688"/>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a:extLst>
              <a:ext uri="{FF2B5EF4-FFF2-40B4-BE49-F238E27FC236}">
                <a16:creationId xmlns:a16="http://schemas.microsoft.com/office/drawing/2014/main" id="{3BB393F2-0A92-4091-ADE5-D28CC6CB4554}"/>
              </a:ext>
            </a:extLst>
          </p:cNvPr>
          <p:cNvSpPr>
            <a:spLocks noGrp="1"/>
          </p:cNvSpPr>
          <p:nvPr>
            <p:ph sz="quarter" idx="17"/>
          </p:nvPr>
        </p:nvSpPr>
        <p:spPr>
          <a:xfrm>
            <a:off x="457200" y="5300663"/>
            <a:ext cx="3947650"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a:extLst>
              <a:ext uri="{FF2B5EF4-FFF2-40B4-BE49-F238E27FC236}">
                <a16:creationId xmlns:a16="http://schemas.microsoft.com/office/drawing/2014/main" id="{230E8679-B5F3-4E2D-BA26-969A7F69AEB3}"/>
              </a:ext>
            </a:extLst>
          </p:cNvPr>
          <p:cNvSpPr>
            <a:spLocks noGrp="1"/>
          </p:cNvSpPr>
          <p:nvPr>
            <p:ph sz="quarter" idx="18"/>
          </p:nvPr>
        </p:nvSpPr>
        <p:spPr>
          <a:xfrm>
            <a:off x="4945062" y="1395413"/>
            <a:ext cx="3741737"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a:extLst>
              <a:ext uri="{FF2B5EF4-FFF2-40B4-BE49-F238E27FC236}">
                <a16:creationId xmlns:a16="http://schemas.microsoft.com/office/drawing/2014/main" id="{3249AC8F-0688-4D53-B850-F3C6351BE712}"/>
              </a:ext>
            </a:extLst>
          </p:cNvPr>
          <p:cNvSpPr>
            <a:spLocks noGrp="1"/>
          </p:cNvSpPr>
          <p:nvPr>
            <p:ph sz="quarter" idx="19"/>
          </p:nvPr>
        </p:nvSpPr>
        <p:spPr>
          <a:xfrm>
            <a:off x="4945063" y="2181610"/>
            <a:ext cx="3741736" cy="46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65E09337-230F-4163-A9E7-F4C3CD1ABC61}"/>
              </a:ext>
            </a:extLst>
          </p:cNvPr>
          <p:cNvSpPr>
            <a:spLocks noGrp="1"/>
          </p:cNvSpPr>
          <p:nvPr>
            <p:ph sz="quarter" idx="20"/>
          </p:nvPr>
        </p:nvSpPr>
        <p:spPr>
          <a:xfrm>
            <a:off x="4945063" y="2940050"/>
            <a:ext cx="3741736"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FEA25333-E983-4382-B219-0E65E9D85529}"/>
              </a:ext>
            </a:extLst>
          </p:cNvPr>
          <p:cNvSpPr>
            <a:spLocks noGrp="1"/>
          </p:cNvSpPr>
          <p:nvPr>
            <p:ph sz="quarter" idx="21"/>
          </p:nvPr>
        </p:nvSpPr>
        <p:spPr>
          <a:xfrm>
            <a:off x="4945062" y="3687763"/>
            <a:ext cx="3741735"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Picture Placeholder 27">
            <a:extLst>
              <a:ext uri="{FF2B5EF4-FFF2-40B4-BE49-F238E27FC236}">
                <a16:creationId xmlns:a16="http://schemas.microsoft.com/office/drawing/2014/main" id="{852F3205-F0DF-4274-8639-616345DA2139}"/>
              </a:ext>
            </a:extLst>
          </p:cNvPr>
          <p:cNvSpPr>
            <a:spLocks noGrp="1"/>
          </p:cNvSpPr>
          <p:nvPr>
            <p:ph type="pic" sz="quarter" idx="22"/>
          </p:nvPr>
        </p:nvSpPr>
        <p:spPr>
          <a:xfrm>
            <a:off x="4945063" y="4484688"/>
            <a:ext cx="3741734" cy="531710"/>
          </a:xfrm>
        </p:spPr>
        <p:txBody>
          <a:bodyPr/>
          <a:lstStyle/>
          <a:p>
            <a:endParaRPr lang="en-IN" dirty="0"/>
          </a:p>
        </p:txBody>
      </p:sp>
      <p:sp>
        <p:nvSpPr>
          <p:cNvPr id="30" name="Picture Placeholder 29">
            <a:extLst>
              <a:ext uri="{FF2B5EF4-FFF2-40B4-BE49-F238E27FC236}">
                <a16:creationId xmlns:a16="http://schemas.microsoft.com/office/drawing/2014/main" id="{9D819D27-1E25-4785-B8FD-DC2289824883}"/>
              </a:ext>
            </a:extLst>
          </p:cNvPr>
          <p:cNvSpPr>
            <a:spLocks noGrp="1"/>
          </p:cNvSpPr>
          <p:nvPr>
            <p:ph type="pic" sz="quarter" idx="23"/>
          </p:nvPr>
        </p:nvSpPr>
        <p:spPr>
          <a:xfrm>
            <a:off x="4945062" y="5300663"/>
            <a:ext cx="3741737" cy="531710"/>
          </a:xfrm>
        </p:spPr>
        <p:txBody>
          <a:bodyPr/>
          <a:lstStyle/>
          <a:p>
            <a:endParaRPr lang="en-IN" dirty="0"/>
          </a:p>
        </p:txBody>
      </p:sp>
    </p:spTree>
    <p:extLst>
      <p:ext uri="{BB962C8B-B14F-4D97-AF65-F5344CB8AC3E}">
        <p14:creationId xmlns:p14="http://schemas.microsoft.com/office/powerpoint/2010/main" val="202622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10 Contents + 2 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EF64-E157-4715-8F89-7301BAC9706F}"/>
              </a:ext>
            </a:extLst>
          </p:cNvPr>
          <p:cNvSpPr>
            <a:spLocks noGrp="1"/>
          </p:cNvSpPr>
          <p:nvPr>
            <p:ph type="title"/>
          </p:nvPr>
        </p:nvSpPr>
        <p:spPr>
          <a:xfrm>
            <a:off x="457200" y="215372"/>
            <a:ext cx="8229600" cy="895674"/>
          </a:xfr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3A74D7C-8813-4681-9683-28EF3FFBAAAD}"/>
              </a:ext>
            </a:extLst>
          </p:cNvPr>
          <p:cNvSpPr>
            <a:spLocks noGrp="1"/>
          </p:cNvSpPr>
          <p:nvPr>
            <p:ph type="dt" idx="10"/>
          </p:nvPr>
        </p:nvSpPr>
        <p:spPr>
          <a:xfrm>
            <a:off x="6335712" y="113071"/>
            <a:ext cx="2133599" cy="182879"/>
          </a:xfrm>
          <a:prstGeom prst="rect">
            <a:avLst/>
          </a:prstGeom>
        </p:spPr>
        <p:txBody>
          <a:bodyPr/>
          <a:lstStyle/>
          <a:p>
            <a:endParaRPr lang="en-IN" dirty="0"/>
          </a:p>
        </p:txBody>
      </p:sp>
      <p:sp>
        <p:nvSpPr>
          <p:cNvPr id="4" name="Slide Number Placeholder 3">
            <a:extLst>
              <a:ext uri="{FF2B5EF4-FFF2-40B4-BE49-F238E27FC236}">
                <a16:creationId xmlns:a16="http://schemas.microsoft.com/office/drawing/2014/main" id="{2BF6DB6C-FFE5-4297-BBE3-6C61CCA9D8D2}"/>
              </a:ext>
            </a:extLst>
          </p:cNvPr>
          <p:cNvSpPr>
            <a:spLocks noGrp="1"/>
          </p:cNvSpPr>
          <p:nvPr>
            <p:ph type="sldNum" idx="11"/>
          </p:nvPr>
        </p:nvSpPr>
        <p:spPr>
          <a:xfrm>
            <a:off x="8469311" y="113071"/>
            <a:ext cx="551783" cy="182879"/>
          </a:xfrm>
          <a:prstGeom prst="rect">
            <a:avLst/>
          </a:prstGeom>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1FF0A67D-C2CE-438A-943B-0A683955ECC7}"/>
              </a:ext>
            </a:extLst>
          </p:cNvPr>
          <p:cNvSpPr>
            <a:spLocks noGrp="1"/>
          </p:cNvSpPr>
          <p:nvPr>
            <p:ph sz="quarter" idx="12"/>
          </p:nvPr>
        </p:nvSpPr>
        <p:spPr>
          <a:xfrm>
            <a:off x="457200" y="1395413"/>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90BFBF25-2BA8-481A-9568-D9FB8AC6B743}"/>
              </a:ext>
            </a:extLst>
          </p:cNvPr>
          <p:cNvSpPr>
            <a:spLocks noGrp="1"/>
          </p:cNvSpPr>
          <p:nvPr>
            <p:ph sz="quarter" idx="13"/>
          </p:nvPr>
        </p:nvSpPr>
        <p:spPr>
          <a:xfrm>
            <a:off x="457200" y="2143125"/>
            <a:ext cx="3947652"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a:extLst>
              <a:ext uri="{FF2B5EF4-FFF2-40B4-BE49-F238E27FC236}">
                <a16:creationId xmlns:a16="http://schemas.microsoft.com/office/drawing/2014/main" id="{E507EE4F-868E-4460-8012-6EF7B3BE8616}"/>
              </a:ext>
            </a:extLst>
          </p:cNvPr>
          <p:cNvSpPr>
            <a:spLocks noGrp="1"/>
          </p:cNvSpPr>
          <p:nvPr>
            <p:ph sz="quarter" idx="14"/>
          </p:nvPr>
        </p:nvSpPr>
        <p:spPr>
          <a:xfrm>
            <a:off x="457199" y="2940050"/>
            <a:ext cx="3947651"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DF76D0AD-A55F-4E58-87B1-6C8AE15C3EBD}"/>
              </a:ext>
            </a:extLst>
          </p:cNvPr>
          <p:cNvSpPr>
            <a:spLocks noGrp="1"/>
          </p:cNvSpPr>
          <p:nvPr>
            <p:ph sz="quarter" idx="15"/>
          </p:nvPr>
        </p:nvSpPr>
        <p:spPr>
          <a:xfrm>
            <a:off x="457200" y="3687763"/>
            <a:ext cx="3947650"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a:extLst>
              <a:ext uri="{FF2B5EF4-FFF2-40B4-BE49-F238E27FC236}">
                <a16:creationId xmlns:a16="http://schemas.microsoft.com/office/drawing/2014/main" id="{4620D221-3B54-4C81-85B9-07EFD6063C07}"/>
              </a:ext>
            </a:extLst>
          </p:cNvPr>
          <p:cNvSpPr>
            <a:spLocks noGrp="1"/>
          </p:cNvSpPr>
          <p:nvPr>
            <p:ph sz="quarter" idx="16"/>
          </p:nvPr>
        </p:nvSpPr>
        <p:spPr>
          <a:xfrm>
            <a:off x="457200" y="4484688"/>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a:extLst>
              <a:ext uri="{FF2B5EF4-FFF2-40B4-BE49-F238E27FC236}">
                <a16:creationId xmlns:a16="http://schemas.microsoft.com/office/drawing/2014/main" id="{3BB393F2-0A92-4091-ADE5-D28CC6CB4554}"/>
              </a:ext>
            </a:extLst>
          </p:cNvPr>
          <p:cNvSpPr>
            <a:spLocks noGrp="1"/>
          </p:cNvSpPr>
          <p:nvPr>
            <p:ph sz="quarter" idx="17"/>
          </p:nvPr>
        </p:nvSpPr>
        <p:spPr>
          <a:xfrm>
            <a:off x="457200" y="5300663"/>
            <a:ext cx="3947650"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a:extLst>
              <a:ext uri="{FF2B5EF4-FFF2-40B4-BE49-F238E27FC236}">
                <a16:creationId xmlns:a16="http://schemas.microsoft.com/office/drawing/2014/main" id="{230E8679-B5F3-4E2D-BA26-969A7F69AEB3}"/>
              </a:ext>
            </a:extLst>
          </p:cNvPr>
          <p:cNvSpPr>
            <a:spLocks noGrp="1"/>
          </p:cNvSpPr>
          <p:nvPr>
            <p:ph sz="quarter" idx="18"/>
          </p:nvPr>
        </p:nvSpPr>
        <p:spPr>
          <a:xfrm>
            <a:off x="4945062" y="1395413"/>
            <a:ext cx="3741737"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a:extLst>
              <a:ext uri="{FF2B5EF4-FFF2-40B4-BE49-F238E27FC236}">
                <a16:creationId xmlns:a16="http://schemas.microsoft.com/office/drawing/2014/main" id="{3249AC8F-0688-4D53-B850-F3C6351BE712}"/>
              </a:ext>
            </a:extLst>
          </p:cNvPr>
          <p:cNvSpPr>
            <a:spLocks noGrp="1"/>
          </p:cNvSpPr>
          <p:nvPr>
            <p:ph sz="quarter" idx="19"/>
          </p:nvPr>
        </p:nvSpPr>
        <p:spPr>
          <a:xfrm>
            <a:off x="4945063" y="2181610"/>
            <a:ext cx="3741736" cy="46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65E09337-230F-4163-A9E7-F4C3CD1ABC61}"/>
              </a:ext>
            </a:extLst>
          </p:cNvPr>
          <p:cNvSpPr>
            <a:spLocks noGrp="1"/>
          </p:cNvSpPr>
          <p:nvPr>
            <p:ph sz="quarter" idx="20"/>
          </p:nvPr>
        </p:nvSpPr>
        <p:spPr>
          <a:xfrm>
            <a:off x="4945063" y="2940050"/>
            <a:ext cx="3741736"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FEA25333-E983-4382-B219-0E65E9D85529}"/>
              </a:ext>
            </a:extLst>
          </p:cNvPr>
          <p:cNvSpPr>
            <a:spLocks noGrp="1"/>
          </p:cNvSpPr>
          <p:nvPr>
            <p:ph sz="quarter" idx="21"/>
          </p:nvPr>
        </p:nvSpPr>
        <p:spPr>
          <a:xfrm>
            <a:off x="4945062" y="3687763"/>
            <a:ext cx="3741735"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Picture Placeholder 27">
            <a:extLst>
              <a:ext uri="{FF2B5EF4-FFF2-40B4-BE49-F238E27FC236}">
                <a16:creationId xmlns:a16="http://schemas.microsoft.com/office/drawing/2014/main" id="{852F3205-F0DF-4274-8639-616345DA2139}"/>
              </a:ext>
            </a:extLst>
          </p:cNvPr>
          <p:cNvSpPr>
            <a:spLocks noGrp="1"/>
          </p:cNvSpPr>
          <p:nvPr>
            <p:ph type="pic" sz="quarter" idx="22"/>
          </p:nvPr>
        </p:nvSpPr>
        <p:spPr>
          <a:xfrm>
            <a:off x="4945063" y="4484688"/>
            <a:ext cx="3741734" cy="531710"/>
          </a:xfrm>
        </p:spPr>
        <p:txBody>
          <a:bodyPr/>
          <a:lstStyle/>
          <a:p>
            <a:endParaRPr lang="en-IN" dirty="0"/>
          </a:p>
        </p:txBody>
      </p:sp>
      <p:sp>
        <p:nvSpPr>
          <p:cNvPr id="30" name="Picture Placeholder 29">
            <a:extLst>
              <a:ext uri="{FF2B5EF4-FFF2-40B4-BE49-F238E27FC236}">
                <a16:creationId xmlns:a16="http://schemas.microsoft.com/office/drawing/2014/main" id="{9D819D27-1E25-4785-B8FD-DC2289824883}"/>
              </a:ext>
            </a:extLst>
          </p:cNvPr>
          <p:cNvSpPr>
            <a:spLocks noGrp="1"/>
          </p:cNvSpPr>
          <p:nvPr>
            <p:ph type="pic" sz="quarter" idx="23"/>
          </p:nvPr>
        </p:nvSpPr>
        <p:spPr>
          <a:xfrm>
            <a:off x="4945062" y="5300663"/>
            <a:ext cx="3741737" cy="531710"/>
          </a:xfrm>
        </p:spPr>
        <p:txBody>
          <a:bodyPr/>
          <a:lstStyle/>
          <a:p>
            <a:endParaRPr lang="en-IN" dirty="0"/>
          </a:p>
        </p:txBody>
      </p:sp>
    </p:spTree>
    <p:extLst>
      <p:ext uri="{BB962C8B-B14F-4D97-AF65-F5344CB8AC3E}">
        <p14:creationId xmlns:p14="http://schemas.microsoft.com/office/powerpoint/2010/main" val="1387126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10 Contents + 2 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EF64-E157-4715-8F89-7301BAC9706F}"/>
              </a:ext>
            </a:extLst>
          </p:cNvPr>
          <p:cNvSpPr>
            <a:spLocks noGrp="1"/>
          </p:cNvSpPr>
          <p:nvPr>
            <p:ph type="title"/>
          </p:nvPr>
        </p:nvSpPr>
        <p:spPr>
          <a:xfrm>
            <a:off x="457200" y="215372"/>
            <a:ext cx="8229600" cy="895674"/>
          </a:xfr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3A74D7C-8813-4681-9683-28EF3FFBAAAD}"/>
              </a:ext>
            </a:extLst>
          </p:cNvPr>
          <p:cNvSpPr>
            <a:spLocks noGrp="1"/>
          </p:cNvSpPr>
          <p:nvPr>
            <p:ph type="dt" idx="10"/>
          </p:nvPr>
        </p:nvSpPr>
        <p:spPr>
          <a:xfrm>
            <a:off x="6335712" y="113071"/>
            <a:ext cx="2133599" cy="182879"/>
          </a:xfrm>
          <a:prstGeom prst="rect">
            <a:avLst/>
          </a:prstGeom>
        </p:spPr>
        <p:txBody>
          <a:bodyPr/>
          <a:lstStyle/>
          <a:p>
            <a:endParaRPr lang="en-IN" dirty="0"/>
          </a:p>
        </p:txBody>
      </p:sp>
      <p:sp>
        <p:nvSpPr>
          <p:cNvPr id="4" name="Slide Number Placeholder 3">
            <a:extLst>
              <a:ext uri="{FF2B5EF4-FFF2-40B4-BE49-F238E27FC236}">
                <a16:creationId xmlns:a16="http://schemas.microsoft.com/office/drawing/2014/main" id="{2BF6DB6C-FFE5-4297-BBE3-6C61CCA9D8D2}"/>
              </a:ext>
            </a:extLst>
          </p:cNvPr>
          <p:cNvSpPr>
            <a:spLocks noGrp="1"/>
          </p:cNvSpPr>
          <p:nvPr>
            <p:ph type="sldNum" idx="11"/>
          </p:nvPr>
        </p:nvSpPr>
        <p:spPr>
          <a:xfrm>
            <a:off x="8469311" y="113071"/>
            <a:ext cx="551783" cy="182879"/>
          </a:xfrm>
          <a:prstGeom prst="rect">
            <a:avLst/>
          </a:prstGeom>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1FF0A67D-C2CE-438A-943B-0A683955ECC7}"/>
              </a:ext>
            </a:extLst>
          </p:cNvPr>
          <p:cNvSpPr>
            <a:spLocks noGrp="1"/>
          </p:cNvSpPr>
          <p:nvPr>
            <p:ph sz="quarter" idx="12"/>
          </p:nvPr>
        </p:nvSpPr>
        <p:spPr>
          <a:xfrm>
            <a:off x="457200" y="1395413"/>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90BFBF25-2BA8-481A-9568-D9FB8AC6B743}"/>
              </a:ext>
            </a:extLst>
          </p:cNvPr>
          <p:cNvSpPr>
            <a:spLocks noGrp="1"/>
          </p:cNvSpPr>
          <p:nvPr>
            <p:ph sz="quarter" idx="13"/>
          </p:nvPr>
        </p:nvSpPr>
        <p:spPr>
          <a:xfrm>
            <a:off x="457200" y="2143125"/>
            <a:ext cx="3947652"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a:extLst>
              <a:ext uri="{FF2B5EF4-FFF2-40B4-BE49-F238E27FC236}">
                <a16:creationId xmlns:a16="http://schemas.microsoft.com/office/drawing/2014/main" id="{E507EE4F-868E-4460-8012-6EF7B3BE8616}"/>
              </a:ext>
            </a:extLst>
          </p:cNvPr>
          <p:cNvSpPr>
            <a:spLocks noGrp="1"/>
          </p:cNvSpPr>
          <p:nvPr>
            <p:ph sz="quarter" idx="14"/>
          </p:nvPr>
        </p:nvSpPr>
        <p:spPr>
          <a:xfrm>
            <a:off x="457199" y="2940050"/>
            <a:ext cx="3947651"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DF76D0AD-A55F-4E58-87B1-6C8AE15C3EBD}"/>
              </a:ext>
            </a:extLst>
          </p:cNvPr>
          <p:cNvSpPr>
            <a:spLocks noGrp="1"/>
          </p:cNvSpPr>
          <p:nvPr>
            <p:ph sz="quarter" idx="15"/>
          </p:nvPr>
        </p:nvSpPr>
        <p:spPr>
          <a:xfrm>
            <a:off x="457200" y="3687763"/>
            <a:ext cx="3947650"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a:extLst>
              <a:ext uri="{FF2B5EF4-FFF2-40B4-BE49-F238E27FC236}">
                <a16:creationId xmlns:a16="http://schemas.microsoft.com/office/drawing/2014/main" id="{4620D221-3B54-4C81-85B9-07EFD6063C07}"/>
              </a:ext>
            </a:extLst>
          </p:cNvPr>
          <p:cNvSpPr>
            <a:spLocks noGrp="1"/>
          </p:cNvSpPr>
          <p:nvPr>
            <p:ph sz="quarter" idx="16"/>
          </p:nvPr>
        </p:nvSpPr>
        <p:spPr>
          <a:xfrm>
            <a:off x="457200" y="4484688"/>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a:extLst>
              <a:ext uri="{FF2B5EF4-FFF2-40B4-BE49-F238E27FC236}">
                <a16:creationId xmlns:a16="http://schemas.microsoft.com/office/drawing/2014/main" id="{3BB393F2-0A92-4091-ADE5-D28CC6CB4554}"/>
              </a:ext>
            </a:extLst>
          </p:cNvPr>
          <p:cNvSpPr>
            <a:spLocks noGrp="1"/>
          </p:cNvSpPr>
          <p:nvPr>
            <p:ph sz="quarter" idx="17"/>
          </p:nvPr>
        </p:nvSpPr>
        <p:spPr>
          <a:xfrm>
            <a:off x="457200" y="5300663"/>
            <a:ext cx="3947650"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a:extLst>
              <a:ext uri="{FF2B5EF4-FFF2-40B4-BE49-F238E27FC236}">
                <a16:creationId xmlns:a16="http://schemas.microsoft.com/office/drawing/2014/main" id="{230E8679-B5F3-4E2D-BA26-969A7F69AEB3}"/>
              </a:ext>
            </a:extLst>
          </p:cNvPr>
          <p:cNvSpPr>
            <a:spLocks noGrp="1"/>
          </p:cNvSpPr>
          <p:nvPr>
            <p:ph sz="quarter" idx="18"/>
          </p:nvPr>
        </p:nvSpPr>
        <p:spPr>
          <a:xfrm>
            <a:off x="4945062" y="1395413"/>
            <a:ext cx="3741737"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a:extLst>
              <a:ext uri="{FF2B5EF4-FFF2-40B4-BE49-F238E27FC236}">
                <a16:creationId xmlns:a16="http://schemas.microsoft.com/office/drawing/2014/main" id="{3249AC8F-0688-4D53-B850-F3C6351BE712}"/>
              </a:ext>
            </a:extLst>
          </p:cNvPr>
          <p:cNvSpPr>
            <a:spLocks noGrp="1"/>
          </p:cNvSpPr>
          <p:nvPr>
            <p:ph sz="quarter" idx="19"/>
          </p:nvPr>
        </p:nvSpPr>
        <p:spPr>
          <a:xfrm>
            <a:off x="4945063" y="2181610"/>
            <a:ext cx="3741736" cy="46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65E09337-230F-4163-A9E7-F4C3CD1ABC61}"/>
              </a:ext>
            </a:extLst>
          </p:cNvPr>
          <p:cNvSpPr>
            <a:spLocks noGrp="1"/>
          </p:cNvSpPr>
          <p:nvPr>
            <p:ph sz="quarter" idx="20"/>
          </p:nvPr>
        </p:nvSpPr>
        <p:spPr>
          <a:xfrm>
            <a:off x="4945063" y="2940050"/>
            <a:ext cx="3741736"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FEA25333-E983-4382-B219-0E65E9D85529}"/>
              </a:ext>
            </a:extLst>
          </p:cNvPr>
          <p:cNvSpPr>
            <a:spLocks noGrp="1"/>
          </p:cNvSpPr>
          <p:nvPr>
            <p:ph sz="quarter" idx="21"/>
          </p:nvPr>
        </p:nvSpPr>
        <p:spPr>
          <a:xfrm>
            <a:off x="4945062" y="3687763"/>
            <a:ext cx="3741735"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Picture Placeholder 27">
            <a:extLst>
              <a:ext uri="{FF2B5EF4-FFF2-40B4-BE49-F238E27FC236}">
                <a16:creationId xmlns:a16="http://schemas.microsoft.com/office/drawing/2014/main" id="{852F3205-F0DF-4274-8639-616345DA2139}"/>
              </a:ext>
            </a:extLst>
          </p:cNvPr>
          <p:cNvSpPr>
            <a:spLocks noGrp="1"/>
          </p:cNvSpPr>
          <p:nvPr>
            <p:ph type="pic" sz="quarter" idx="22"/>
          </p:nvPr>
        </p:nvSpPr>
        <p:spPr>
          <a:xfrm>
            <a:off x="4945063" y="4484688"/>
            <a:ext cx="3741734" cy="531710"/>
          </a:xfrm>
        </p:spPr>
        <p:txBody>
          <a:bodyPr/>
          <a:lstStyle/>
          <a:p>
            <a:endParaRPr lang="en-IN" dirty="0"/>
          </a:p>
        </p:txBody>
      </p:sp>
      <p:sp>
        <p:nvSpPr>
          <p:cNvPr id="30" name="Picture Placeholder 29">
            <a:extLst>
              <a:ext uri="{FF2B5EF4-FFF2-40B4-BE49-F238E27FC236}">
                <a16:creationId xmlns:a16="http://schemas.microsoft.com/office/drawing/2014/main" id="{9D819D27-1E25-4785-B8FD-DC2289824883}"/>
              </a:ext>
            </a:extLst>
          </p:cNvPr>
          <p:cNvSpPr>
            <a:spLocks noGrp="1"/>
          </p:cNvSpPr>
          <p:nvPr>
            <p:ph type="pic" sz="quarter" idx="23"/>
          </p:nvPr>
        </p:nvSpPr>
        <p:spPr>
          <a:xfrm>
            <a:off x="4945062" y="5300663"/>
            <a:ext cx="3741737" cy="531710"/>
          </a:xfrm>
        </p:spPr>
        <p:txBody>
          <a:bodyPr/>
          <a:lstStyle/>
          <a:p>
            <a:endParaRPr lang="en-IN" dirty="0"/>
          </a:p>
        </p:txBody>
      </p:sp>
    </p:spTree>
    <p:extLst>
      <p:ext uri="{BB962C8B-B14F-4D97-AF65-F5344CB8AC3E}">
        <p14:creationId xmlns:p14="http://schemas.microsoft.com/office/powerpoint/2010/main" val="405925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6/21/2023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677774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6/21/2023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07552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694317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6/21/2023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07759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lIns="0" tIns="45720" rIns="0" bIns="45720"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237557"/>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 Contents + 2 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EF64-E157-4715-8F89-7301BAC9706F}"/>
              </a:ext>
            </a:extLst>
          </p:cNvPr>
          <p:cNvSpPr>
            <a:spLocks noGrp="1"/>
          </p:cNvSpPr>
          <p:nvPr>
            <p:ph type="title"/>
          </p:nvPr>
        </p:nvSpPr>
        <p:spPr>
          <a:xfrm>
            <a:off x="457200" y="215372"/>
            <a:ext cx="8229600" cy="895674"/>
          </a:xfrm>
        </p:spPr>
        <p:txBody>
          <a:bodyPr/>
          <a:lstStyle/>
          <a:p>
            <a:r>
              <a:rPr lang="en-US"/>
              <a:t>Click to edit Master title style</a:t>
            </a:r>
            <a:endParaRPr lang="en-IN"/>
          </a:p>
        </p:txBody>
      </p:sp>
      <p:sp>
        <p:nvSpPr>
          <p:cNvPr id="6" name="Content Placeholder 5">
            <a:extLst>
              <a:ext uri="{FF2B5EF4-FFF2-40B4-BE49-F238E27FC236}">
                <a16:creationId xmlns:a16="http://schemas.microsoft.com/office/drawing/2014/main" id="{1FF0A67D-C2CE-438A-943B-0A683955ECC7}"/>
              </a:ext>
            </a:extLst>
          </p:cNvPr>
          <p:cNvSpPr>
            <a:spLocks noGrp="1"/>
          </p:cNvSpPr>
          <p:nvPr>
            <p:ph sz="quarter" idx="12"/>
          </p:nvPr>
        </p:nvSpPr>
        <p:spPr>
          <a:xfrm>
            <a:off x="457200" y="1395413"/>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90BFBF25-2BA8-481A-9568-D9FB8AC6B743}"/>
              </a:ext>
            </a:extLst>
          </p:cNvPr>
          <p:cNvSpPr>
            <a:spLocks noGrp="1"/>
          </p:cNvSpPr>
          <p:nvPr>
            <p:ph sz="quarter" idx="13"/>
          </p:nvPr>
        </p:nvSpPr>
        <p:spPr>
          <a:xfrm>
            <a:off x="457200" y="2143125"/>
            <a:ext cx="3947652"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a:extLst>
              <a:ext uri="{FF2B5EF4-FFF2-40B4-BE49-F238E27FC236}">
                <a16:creationId xmlns:a16="http://schemas.microsoft.com/office/drawing/2014/main" id="{E507EE4F-868E-4460-8012-6EF7B3BE8616}"/>
              </a:ext>
            </a:extLst>
          </p:cNvPr>
          <p:cNvSpPr>
            <a:spLocks noGrp="1"/>
          </p:cNvSpPr>
          <p:nvPr>
            <p:ph sz="quarter" idx="14"/>
          </p:nvPr>
        </p:nvSpPr>
        <p:spPr>
          <a:xfrm>
            <a:off x="457199" y="2940050"/>
            <a:ext cx="3947651"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DF76D0AD-A55F-4E58-87B1-6C8AE15C3EBD}"/>
              </a:ext>
            </a:extLst>
          </p:cNvPr>
          <p:cNvSpPr>
            <a:spLocks noGrp="1"/>
          </p:cNvSpPr>
          <p:nvPr>
            <p:ph sz="quarter" idx="15"/>
          </p:nvPr>
        </p:nvSpPr>
        <p:spPr>
          <a:xfrm>
            <a:off x="457200" y="3687763"/>
            <a:ext cx="3947650"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a:extLst>
              <a:ext uri="{FF2B5EF4-FFF2-40B4-BE49-F238E27FC236}">
                <a16:creationId xmlns:a16="http://schemas.microsoft.com/office/drawing/2014/main" id="{230E8679-B5F3-4E2D-BA26-969A7F69AEB3}"/>
              </a:ext>
            </a:extLst>
          </p:cNvPr>
          <p:cNvSpPr>
            <a:spLocks noGrp="1"/>
          </p:cNvSpPr>
          <p:nvPr>
            <p:ph sz="quarter" idx="18"/>
          </p:nvPr>
        </p:nvSpPr>
        <p:spPr>
          <a:xfrm>
            <a:off x="4945062" y="1395413"/>
            <a:ext cx="3741737"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a:extLst>
              <a:ext uri="{FF2B5EF4-FFF2-40B4-BE49-F238E27FC236}">
                <a16:creationId xmlns:a16="http://schemas.microsoft.com/office/drawing/2014/main" id="{3249AC8F-0688-4D53-B850-F3C6351BE712}"/>
              </a:ext>
            </a:extLst>
          </p:cNvPr>
          <p:cNvSpPr>
            <a:spLocks noGrp="1"/>
          </p:cNvSpPr>
          <p:nvPr>
            <p:ph sz="quarter" idx="19"/>
          </p:nvPr>
        </p:nvSpPr>
        <p:spPr>
          <a:xfrm>
            <a:off x="4945063" y="2181610"/>
            <a:ext cx="3741736" cy="46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65E09337-230F-4163-A9E7-F4C3CD1ABC61}"/>
              </a:ext>
            </a:extLst>
          </p:cNvPr>
          <p:cNvSpPr>
            <a:spLocks noGrp="1"/>
          </p:cNvSpPr>
          <p:nvPr>
            <p:ph sz="quarter" idx="20"/>
          </p:nvPr>
        </p:nvSpPr>
        <p:spPr>
          <a:xfrm>
            <a:off x="4945063" y="2940050"/>
            <a:ext cx="3741736"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FEA25333-E983-4382-B219-0E65E9D85529}"/>
              </a:ext>
            </a:extLst>
          </p:cNvPr>
          <p:cNvSpPr>
            <a:spLocks noGrp="1"/>
          </p:cNvSpPr>
          <p:nvPr>
            <p:ph sz="quarter" idx="21"/>
          </p:nvPr>
        </p:nvSpPr>
        <p:spPr>
          <a:xfrm>
            <a:off x="4945062" y="3687763"/>
            <a:ext cx="3741735"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Picture Placeholder 27">
            <a:extLst>
              <a:ext uri="{FF2B5EF4-FFF2-40B4-BE49-F238E27FC236}">
                <a16:creationId xmlns:a16="http://schemas.microsoft.com/office/drawing/2014/main" id="{852F3205-F0DF-4274-8639-616345DA2139}"/>
              </a:ext>
            </a:extLst>
          </p:cNvPr>
          <p:cNvSpPr>
            <a:spLocks noGrp="1"/>
          </p:cNvSpPr>
          <p:nvPr>
            <p:ph type="pic" sz="quarter" idx="22"/>
          </p:nvPr>
        </p:nvSpPr>
        <p:spPr>
          <a:xfrm>
            <a:off x="4945063" y="4484688"/>
            <a:ext cx="3741734" cy="531710"/>
          </a:xfrm>
        </p:spPr>
        <p:txBody>
          <a:bodyPr/>
          <a:lstStyle/>
          <a:p>
            <a:endParaRPr lang="en-IN" dirty="0"/>
          </a:p>
        </p:txBody>
      </p:sp>
      <p:pic>
        <p:nvPicPr>
          <p:cNvPr id="1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9"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428028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10 Contents + 2 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EF64-E157-4715-8F89-7301BAC9706F}"/>
              </a:ext>
            </a:extLst>
          </p:cNvPr>
          <p:cNvSpPr>
            <a:spLocks noGrp="1"/>
          </p:cNvSpPr>
          <p:nvPr>
            <p:ph type="title"/>
          </p:nvPr>
        </p:nvSpPr>
        <p:spPr>
          <a:xfrm>
            <a:off x="457200" y="215372"/>
            <a:ext cx="8229600" cy="895674"/>
          </a:xfr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3A74D7C-8813-4681-9683-28EF3FFBAAAD}"/>
              </a:ext>
            </a:extLst>
          </p:cNvPr>
          <p:cNvSpPr>
            <a:spLocks noGrp="1"/>
          </p:cNvSpPr>
          <p:nvPr>
            <p:ph type="dt" idx="10"/>
          </p:nvPr>
        </p:nvSpPr>
        <p:spPr>
          <a:xfrm>
            <a:off x="6335712" y="113071"/>
            <a:ext cx="2133599" cy="182879"/>
          </a:xfrm>
          <a:prstGeom prst="rect">
            <a:avLst/>
          </a:prstGeom>
        </p:spPr>
        <p:txBody>
          <a:bodyPr/>
          <a:lstStyle/>
          <a:p>
            <a:endParaRPr lang="en-IN" dirty="0"/>
          </a:p>
        </p:txBody>
      </p:sp>
      <p:sp>
        <p:nvSpPr>
          <p:cNvPr id="4" name="Slide Number Placeholder 3">
            <a:extLst>
              <a:ext uri="{FF2B5EF4-FFF2-40B4-BE49-F238E27FC236}">
                <a16:creationId xmlns:a16="http://schemas.microsoft.com/office/drawing/2014/main" id="{2BF6DB6C-FFE5-4297-BBE3-6C61CCA9D8D2}"/>
              </a:ext>
            </a:extLst>
          </p:cNvPr>
          <p:cNvSpPr>
            <a:spLocks noGrp="1"/>
          </p:cNvSpPr>
          <p:nvPr>
            <p:ph type="sldNum" idx="11"/>
          </p:nvPr>
        </p:nvSpPr>
        <p:spPr>
          <a:xfrm>
            <a:off x="8469311" y="113071"/>
            <a:ext cx="551783" cy="182879"/>
          </a:xfrm>
          <a:prstGeom prst="rect">
            <a:avLst/>
          </a:prstGeom>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1FF0A67D-C2CE-438A-943B-0A683955ECC7}"/>
              </a:ext>
            </a:extLst>
          </p:cNvPr>
          <p:cNvSpPr>
            <a:spLocks noGrp="1"/>
          </p:cNvSpPr>
          <p:nvPr>
            <p:ph sz="quarter" idx="12"/>
          </p:nvPr>
        </p:nvSpPr>
        <p:spPr>
          <a:xfrm>
            <a:off x="457200" y="1395413"/>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90BFBF25-2BA8-481A-9568-D9FB8AC6B743}"/>
              </a:ext>
            </a:extLst>
          </p:cNvPr>
          <p:cNvSpPr>
            <a:spLocks noGrp="1"/>
          </p:cNvSpPr>
          <p:nvPr>
            <p:ph sz="quarter" idx="13"/>
          </p:nvPr>
        </p:nvSpPr>
        <p:spPr>
          <a:xfrm>
            <a:off x="457200" y="2143125"/>
            <a:ext cx="3947652"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a:extLst>
              <a:ext uri="{FF2B5EF4-FFF2-40B4-BE49-F238E27FC236}">
                <a16:creationId xmlns:a16="http://schemas.microsoft.com/office/drawing/2014/main" id="{E507EE4F-868E-4460-8012-6EF7B3BE8616}"/>
              </a:ext>
            </a:extLst>
          </p:cNvPr>
          <p:cNvSpPr>
            <a:spLocks noGrp="1"/>
          </p:cNvSpPr>
          <p:nvPr>
            <p:ph sz="quarter" idx="14"/>
          </p:nvPr>
        </p:nvSpPr>
        <p:spPr>
          <a:xfrm>
            <a:off x="457199" y="2940050"/>
            <a:ext cx="3947651"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DF76D0AD-A55F-4E58-87B1-6C8AE15C3EBD}"/>
              </a:ext>
            </a:extLst>
          </p:cNvPr>
          <p:cNvSpPr>
            <a:spLocks noGrp="1"/>
          </p:cNvSpPr>
          <p:nvPr>
            <p:ph sz="quarter" idx="15"/>
          </p:nvPr>
        </p:nvSpPr>
        <p:spPr>
          <a:xfrm>
            <a:off x="457200" y="3687763"/>
            <a:ext cx="3947650"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a:extLst>
              <a:ext uri="{FF2B5EF4-FFF2-40B4-BE49-F238E27FC236}">
                <a16:creationId xmlns:a16="http://schemas.microsoft.com/office/drawing/2014/main" id="{4620D221-3B54-4C81-85B9-07EFD6063C07}"/>
              </a:ext>
            </a:extLst>
          </p:cNvPr>
          <p:cNvSpPr>
            <a:spLocks noGrp="1"/>
          </p:cNvSpPr>
          <p:nvPr>
            <p:ph sz="quarter" idx="16"/>
          </p:nvPr>
        </p:nvSpPr>
        <p:spPr>
          <a:xfrm>
            <a:off x="457200" y="4484688"/>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a:extLst>
              <a:ext uri="{FF2B5EF4-FFF2-40B4-BE49-F238E27FC236}">
                <a16:creationId xmlns:a16="http://schemas.microsoft.com/office/drawing/2014/main" id="{3BB393F2-0A92-4091-ADE5-D28CC6CB4554}"/>
              </a:ext>
            </a:extLst>
          </p:cNvPr>
          <p:cNvSpPr>
            <a:spLocks noGrp="1"/>
          </p:cNvSpPr>
          <p:nvPr>
            <p:ph sz="quarter" idx="17"/>
          </p:nvPr>
        </p:nvSpPr>
        <p:spPr>
          <a:xfrm>
            <a:off x="457200" y="5300663"/>
            <a:ext cx="3947650"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a:extLst>
              <a:ext uri="{FF2B5EF4-FFF2-40B4-BE49-F238E27FC236}">
                <a16:creationId xmlns:a16="http://schemas.microsoft.com/office/drawing/2014/main" id="{230E8679-B5F3-4E2D-BA26-969A7F69AEB3}"/>
              </a:ext>
            </a:extLst>
          </p:cNvPr>
          <p:cNvSpPr>
            <a:spLocks noGrp="1"/>
          </p:cNvSpPr>
          <p:nvPr>
            <p:ph sz="quarter" idx="18"/>
          </p:nvPr>
        </p:nvSpPr>
        <p:spPr>
          <a:xfrm>
            <a:off x="4945062" y="1395413"/>
            <a:ext cx="3741737"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a:extLst>
              <a:ext uri="{FF2B5EF4-FFF2-40B4-BE49-F238E27FC236}">
                <a16:creationId xmlns:a16="http://schemas.microsoft.com/office/drawing/2014/main" id="{3249AC8F-0688-4D53-B850-F3C6351BE712}"/>
              </a:ext>
            </a:extLst>
          </p:cNvPr>
          <p:cNvSpPr>
            <a:spLocks noGrp="1"/>
          </p:cNvSpPr>
          <p:nvPr>
            <p:ph sz="quarter" idx="19"/>
          </p:nvPr>
        </p:nvSpPr>
        <p:spPr>
          <a:xfrm>
            <a:off x="4945063" y="2181610"/>
            <a:ext cx="3741736" cy="46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65E09337-230F-4163-A9E7-F4C3CD1ABC61}"/>
              </a:ext>
            </a:extLst>
          </p:cNvPr>
          <p:cNvSpPr>
            <a:spLocks noGrp="1"/>
          </p:cNvSpPr>
          <p:nvPr>
            <p:ph sz="quarter" idx="20"/>
          </p:nvPr>
        </p:nvSpPr>
        <p:spPr>
          <a:xfrm>
            <a:off x="4945063" y="2940050"/>
            <a:ext cx="3741736"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FEA25333-E983-4382-B219-0E65E9D85529}"/>
              </a:ext>
            </a:extLst>
          </p:cNvPr>
          <p:cNvSpPr>
            <a:spLocks noGrp="1"/>
          </p:cNvSpPr>
          <p:nvPr>
            <p:ph sz="quarter" idx="21"/>
          </p:nvPr>
        </p:nvSpPr>
        <p:spPr>
          <a:xfrm>
            <a:off x="4945062" y="3687763"/>
            <a:ext cx="3741735"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Picture Placeholder 27">
            <a:extLst>
              <a:ext uri="{FF2B5EF4-FFF2-40B4-BE49-F238E27FC236}">
                <a16:creationId xmlns:a16="http://schemas.microsoft.com/office/drawing/2014/main" id="{852F3205-F0DF-4274-8639-616345DA2139}"/>
              </a:ext>
            </a:extLst>
          </p:cNvPr>
          <p:cNvSpPr>
            <a:spLocks noGrp="1"/>
          </p:cNvSpPr>
          <p:nvPr>
            <p:ph type="pic" sz="quarter" idx="22"/>
          </p:nvPr>
        </p:nvSpPr>
        <p:spPr>
          <a:xfrm>
            <a:off x="4945063" y="4484688"/>
            <a:ext cx="3741734" cy="531710"/>
          </a:xfrm>
        </p:spPr>
        <p:txBody>
          <a:bodyPr/>
          <a:lstStyle/>
          <a:p>
            <a:endParaRPr lang="en-IN" dirty="0"/>
          </a:p>
        </p:txBody>
      </p:sp>
      <p:sp>
        <p:nvSpPr>
          <p:cNvPr id="30" name="Picture Placeholder 29">
            <a:extLst>
              <a:ext uri="{FF2B5EF4-FFF2-40B4-BE49-F238E27FC236}">
                <a16:creationId xmlns:a16="http://schemas.microsoft.com/office/drawing/2014/main" id="{9D819D27-1E25-4785-B8FD-DC2289824883}"/>
              </a:ext>
            </a:extLst>
          </p:cNvPr>
          <p:cNvSpPr>
            <a:spLocks noGrp="1"/>
          </p:cNvSpPr>
          <p:nvPr>
            <p:ph type="pic" sz="quarter" idx="23"/>
          </p:nvPr>
        </p:nvSpPr>
        <p:spPr>
          <a:xfrm>
            <a:off x="4945062" y="5300663"/>
            <a:ext cx="3741737" cy="531710"/>
          </a:xfrm>
        </p:spPr>
        <p:txBody>
          <a:bodyPr/>
          <a:lstStyle/>
          <a:p>
            <a:endParaRPr lang="en-IN" dirty="0"/>
          </a:p>
        </p:txBody>
      </p:sp>
    </p:spTree>
    <p:extLst>
      <p:ext uri="{BB962C8B-B14F-4D97-AF65-F5344CB8AC3E}">
        <p14:creationId xmlns:p14="http://schemas.microsoft.com/office/powerpoint/2010/main" val="2870871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10 Contents + 2 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EF64-E157-4715-8F89-7301BAC9706F}"/>
              </a:ext>
            </a:extLst>
          </p:cNvPr>
          <p:cNvSpPr>
            <a:spLocks noGrp="1"/>
          </p:cNvSpPr>
          <p:nvPr>
            <p:ph type="title"/>
          </p:nvPr>
        </p:nvSpPr>
        <p:spPr>
          <a:xfrm>
            <a:off x="457200" y="215372"/>
            <a:ext cx="8229600" cy="895674"/>
          </a:xfr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3A74D7C-8813-4681-9683-28EF3FFBAAAD}"/>
              </a:ext>
            </a:extLst>
          </p:cNvPr>
          <p:cNvSpPr>
            <a:spLocks noGrp="1"/>
          </p:cNvSpPr>
          <p:nvPr>
            <p:ph type="dt" idx="10"/>
          </p:nvPr>
        </p:nvSpPr>
        <p:spPr>
          <a:xfrm>
            <a:off x="6335712" y="113071"/>
            <a:ext cx="2133599" cy="182879"/>
          </a:xfrm>
          <a:prstGeom prst="rect">
            <a:avLst/>
          </a:prstGeom>
        </p:spPr>
        <p:txBody>
          <a:bodyPr/>
          <a:lstStyle/>
          <a:p>
            <a:endParaRPr lang="en-IN" dirty="0"/>
          </a:p>
        </p:txBody>
      </p:sp>
      <p:sp>
        <p:nvSpPr>
          <p:cNvPr id="4" name="Slide Number Placeholder 3">
            <a:extLst>
              <a:ext uri="{FF2B5EF4-FFF2-40B4-BE49-F238E27FC236}">
                <a16:creationId xmlns:a16="http://schemas.microsoft.com/office/drawing/2014/main" id="{2BF6DB6C-FFE5-4297-BBE3-6C61CCA9D8D2}"/>
              </a:ext>
            </a:extLst>
          </p:cNvPr>
          <p:cNvSpPr>
            <a:spLocks noGrp="1"/>
          </p:cNvSpPr>
          <p:nvPr>
            <p:ph type="sldNum" idx="11"/>
          </p:nvPr>
        </p:nvSpPr>
        <p:spPr>
          <a:xfrm>
            <a:off x="8469311" y="113071"/>
            <a:ext cx="551783" cy="182879"/>
          </a:xfrm>
          <a:prstGeom prst="rect">
            <a:avLst/>
          </a:prstGeom>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1FF0A67D-C2CE-438A-943B-0A683955ECC7}"/>
              </a:ext>
            </a:extLst>
          </p:cNvPr>
          <p:cNvSpPr>
            <a:spLocks noGrp="1"/>
          </p:cNvSpPr>
          <p:nvPr>
            <p:ph sz="quarter" idx="12"/>
          </p:nvPr>
        </p:nvSpPr>
        <p:spPr>
          <a:xfrm>
            <a:off x="457200" y="1395413"/>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90BFBF25-2BA8-481A-9568-D9FB8AC6B743}"/>
              </a:ext>
            </a:extLst>
          </p:cNvPr>
          <p:cNvSpPr>
            <a:spLocks noGrp="1"/>
          </p:cNvSpPr>
          <p:nvPr>
            <p:ph sz="quarter" idx="13"/>
          </p:nvPr>
        </p:nvSpPr>
        <p:spPr>
          <a:xfrm>
            <a:off x="457200" y="2143125"/>
            <a:ext cx="3947652"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a:extLst>
              <a:ext uri="{FF2B5EF4-FFF2-40B4-BE49-F238E27FC236}">
                <a16:creationId xmlns:a16="http://schemas.microsoft.com/office/drawing/2014/main" id="{E507EE4F-868E-4460-8012-6EF7B3BE8616}"/>
              </a:ext>
            </a:extLst>
          </p:cNvPr>
          <p:cNvSpPr>
            <a:spLocks noGrp="1"/>
          </p:cNvSpPr>
          <p:nvPr>
            <p:ph sz="quarter" idx="14"/>
          </p:nvPr>
        </p:nvSpPr>
        <p:spPr>
          <a:xfrm>
            <a:off x="457199" y="2940050"/>
            <a:ext cx="3947651"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DF76D0AD-A55F-4E58-87B1-6C8AE15C3EBD}"/>
              </a:ext>
            </a:extLst>
          </p:cNvPr>
          <p:cNvSpPr>
            <a:spLocks noGrp="1"/>
          </p:cNvSpPr>
          <p:nvPr>
            <p:ph sz="quarter" idx="15"/>
          </p:nvPr>
        </p:nvSpPr>
        <p:spPr>
          <a:xfrm>
            <a:off x="457200" y="3687763"/>
            <a:ext cx="3947650"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a:extLst>
              <a:ext uri="{FF2B5EF4-FFF2-40B4-BE49-F238E27FC236}">
                <a16:creationId xmlns:a16="http://schemas.microsoft.com/office/drawing/2014/main" id="{4620D221-3B54-4C81-85B9-07EFD6063C07}"/>
              </a:ext>
            </a:extLst>
          </p:cNvPr>
          <p:cNvSpPr>
            <a:spLocks noGrp="1"/>
          </p:cNvSpPr>
          <p:nvPr>
            <p:ph sz="quarter" idx="16"/>
          </p:nvPr>
        </p:nvSpPr>
        <p:spPr>
          <a:xfrm>
            <a:off x="457200" y="4484688"/>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a:extLst>
              <a:ext uri="{FF2B5EF4-FFF2-40B4-BE49-F238E27FC236}">
                <a16:creationId xmlns:a16="http://schemas.microsoft.com/office/drawing/2014/main" id="{3BB393F2-0A92-4091-ADE5-D28CC6CB4554}"/>
              </a:ext>
            </a:extLst>
          </p:cNvPr>
          <p:cNvSpPr>
            <a:spLocks noGrp="1"/>
          </p:cNvSpPr>
          <p:nvPr>
            <p:ph sz="quarter" idx="17"/>
          </p:nvPr>
        </p:nvSpPr>
        <p:spPr>
          <a:xfrm>
            <a:off x="457200" y="5300663"/>
            <a:ext cx="3947650"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a:extLst>
              <a:ext uri="{FF2B5EF4-FFF2-40B4-BE49-F238E27FC236}">
                <a16:creationId xmlns:a16="http://schemas.microsoft.com/office/drawing/2014/main" id="{230E8679-B5F3-4E2D-BA26-969A7F69AEB3}"/>
              </a:ext>
            </a:extLst>
          </p:cNvPr>
          <p:cNvSpPr>
            <a:spLocks noGrp="1"/>
          </p:cNvSpPr>
          <p:nvPr>
            <p:ph sz="quarter" idx="18"/>
          </p:nvPr>
        </p:nvSpPr>
        <p:spPr>
          <a:xfrm>
            <a:off x="4945062" y="1395413"/>
            <a:ext cx="3741737"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a:extLst>
              <a:ext uri="{FF2B5EF4-FFF2-40B4-BE49-F238E27FC236}">
                <a16:creationId xmlns:a16="http://schemas.microsoft.com/office/drawing/2014/main" id="{3249AC8F-0688-4D53-B850-F3C6351BE712}"/>
              </a:ext>
            </a:extLst>
          </p:cNvPr>
          <p:cNvSpPr>
            <a:spLocks noGrp="1"/>
          </p:cNvSpPr>
          <p:nvPr>
            <p:ph sz="quarter" idx="19"/>
          </p:nvPr>
        </p:nvSpPr>
        <p:spPr>
          <a:xfrm>
            <a:off x="4945063" y="2181610"/>
            <a:ext cx="3741736" cy="46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65E09337-230F-4163-A9E7-F4C3CD1ABC61}"/>
              </a:ext>
            </a:extLst>
          </p:cNvPr>
          <p:cNvSpPr>
            <a:spLocks noGrp="1"/>
          </p:cNvSpPr>
          <p:nvPr>
            <p:ph sz="quarter" idx="20"/>
          </p:nvPr>
        </p:nvSpPr>
        <p:spPr>
          <a:xfrm>
            <a:off x="4945063" y="2940050"/>
            <a:ext cx="3741736"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FEA25333-E983-4382-B219-0E65E9D85529}"/>
              </a:ext>
            </a:extLst>
          </p:cNvPr>
          <p:cNvSpPr>
            <a:spLocks noGrp="1"/>
          </p:cNvSpPr>
          <p:nvPr>
            <p:ph sz="quarter" idx="21"/>
          </p:nvPr>
        </p:nvSpPr>
        <p:spPr>
          <a:xfrm>
            <a:off x="4945062" y="3687763"/>
            <a:ext cx="3741735"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Picture Placeholder 27">
            <a:extLst>
              <a:ext uri="{FF2B5EF4-FFF2-40B4-BE49-F238E27FC236}">
                <a16:creationId xmlns:a16="http://schemas.microsoft.com/office/drawing/2014/main" id="{852F3205-F0DF-4274-8639-616345DA2139}"/>
              </a:ext>
            </a:extLst>
          </p:cNvPr>
          <p:cNvSpPr>
            <a:spLocks noGrp="1"/>
          </p:cNvSpPr>
          <p:nvPr>
            <p:ph type="pic" sz="quarter" idx="22"/>
          </p:nvPr>
        </p:nvSpPr>
        <p:spPr>
          <a:xfrm>
            <a:off x="4945063" y="4484688"/>
            <a:ext cx="3741734" cy="531710"/>
          </a:xfrm>
        </p:spPr>
        <p:txBody>
          <a:bodyPr/>
          <a:lstStyle/>
          <a:p>
            <a:endParaRPr lang="en-IN" dirty="0"/>
          </a:p>
        </p:txBody>
      </p:sp>
      <p:sp>
        <p:nvSpPr>
          <p:cNvPr id="30" name="Picture Placeholder 29">
            <a:extLst>
              <a:ext uri="{FF2B5EF4-FFF2-40B4-BE49-F238E27FC236}">
                <a16:creationId xmlns:a16="http://schemas.microsoft.com/office/drawing/2014/main" id="{9D819D27-1E25-4785-B8FD-DC2289824883}"/>
              </a:ext>
            </a:extLst>
          </p:cNvPr>
          <p:cNvSpPr>
            <a:spLocks noGrp="1"/>
          </p:cNvSpPr>
          <p:nvPr>
            <p:ph type="pic" sz="quarter" idx="23"/>
          </p:nvPr>
        </p:nvSpPr>
        <p:spPr>
          <a:xfrm>
            <a:off x="4945062" y="5300663"/>
            <a:ext cx="3741737" cy="531710"/>
          </a:xfrm>
        </p:spPr>
        <p:txBody>
          <a:bodyPr/>
          <a:lstStyle/>
          <a:p>
            <a:endParaRPr lang="en-IN" dirty="0"/>
          </a:p>
        </p:txBody>
      </p:sp>
    </p:spTree>
    <p:extLst>
      <p:ext uri="{BB962C8B-B14F-4D97-AF65-F5344CB8AC3E}">
        <p14:creationId xmlns:p14="http://schemas.microsoft.com/office/powerpoint/2010/main" val="1979969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10 Contents + 2 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EF64-E157-4715-8F89-7301BAC9706F}"/>
              </a:ext>
            </a:extLst>
          </p:cNvPr>
          <p:cNvSpPr>
            <a:spLocks noGrp="1"/>
          </p:cNvSpPr>
          <p:nvPr>
            <p:ph type="title"/>
          </p:nvPr>
        </p:nvSpPr>
        <p:spPr>
          <a:xfrm>
            <a:off x="457200" y="215372"/>
            <a:ext cx="8229600" cy="895674"/>
          </a:xfr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3A74D7C-8813-4681-9683-28EF3FFBAAAD}"/>
              </a:ext>
            </a:extLst>
          </p:cNvPr>
          <p:cNvSpPr>
            <a:spLocks noGrp="1"/>
          </p:cNvSpPr>
          <p:nvPr>
            <p:ph type="dt" idx="10"/>
          </p:nvPr>
        </p:nvSpPr>
        <p:spPr>
          <a:xfrm>
            <a:off x="6335712" y="113071"/>
            <a:ext cx="2133599" cy="182879"/>
          </a:xfrm>
          <a:prstGeom prst="rect">
            <a:avLst/>
          </a:prstGeom>
        </p:spPr>
        <p:txBody>
          <a:bodyPr/>
          <a:lstStyle/>
          <a:p>
            <a:endParaRPr lang="en-IN" dirty="0"/>
          </a:p>
        </p:txBody>
      </p:sp>
      <p:sp>
        <p:nvSpPr>
          <p:cNvPr id="4" name="Slide Number Placeholder 3">
            <a:extLst>
              <a:ext uri="{FF2B5EF4-FFF2-40B4-BE49-F238E27FC236}">
                <a16:creationId xmlns:a16="http://schemas.microsoft.com/office/drawing/2014/main" id="{2BF6DB6C-FFE5-4297-BBE3-6C61CCA9D8D2}"/>
              </a:ext>
            </a:extLst>
          </p:cNvPr>
          <p:cNvSpPr>
            <a:spLocks noGrp="1"/>
          </p:cNvSpPr>
          <p:nvPr>
            <p:ph type="sldNum" idx="11"/>
          </p:nvPr>
        </p:nvSpPr>
        <p:spPr>
          <a:xfrm>
            <a:off x="8469311" y="113071"/>
            <a:ext cx="551783" cy="182879"/>
          </a:xfrm>
          <a:prstGeom prst="rect">
            <a:avLst/>
          </a:prstGeom>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1FF0A67D-C2CE-438A-943B-0A683955ECC7}"/>
              </a:ext>
            </a:extLst>
          </p:cNvPr>
          <p:cNvSpPr>
            <a:spLocks noGrp="1"/>
          </p:cNvSpPr>
          <p:nvPr>
            <p:ph sz="quarter" idx="12"/>
          </p:nvPr>
        </p:nvSpPr>
        <p:spPr>
          <a:xfrm>
            <a:off x="457200" y="1395413"/>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90BFBF25-2BA8-481A-9568-D9FB8AC6B743}"/>
              </a:ext>
            </a:extLst>
          </p:cNvPr>
          <p:cNvSpPr>
            <a:spLocks noGrp="1"/>
          </p:cNvSpPr>
          <p:nvPr>
            <p:ph sz="quarter" idx="13"/>
          </p:nvPr>
        </p:nvSpPr>
        <p:spPr>
          <a:xfrm>
            <a:off x="457200" y="2143125"/>
            <a:ext cx="3947652"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a:extLst>
              <a:ext uri="{FF2B5EF4-FFF2-40B4-BE49-F238E27FC236}">
                <a16:creationId xmlns:a16="http://schemas.microsoft.com/office/drawing/2014/main" id="{E507EE4F-868E-4460-8012-6EF7B3BE8616}"/>
              </a:ext>
            </a:extLst>
          </p:cNvPr>
          <p:cNvSpPr>
            <a:spLocks noGrp="1"/>
          </p:cNvSpPr>
          <p:nvPr>
            <p:ph sz="quarter" idx="14"/>
          </p:nvPr>
        </p:nvSpPr>
        <p:spPr>
          <a:xfrm>
            <a:off x="457199" y="2940050"/>
            <a:ext cx="3947651"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DF76D0AD-A55F-4E58-87B1-6C8AE15C3EBD}"/>
              </a:ext>
            </a:extLst>
          </p:cNvPr>
          <p:cNvSpPr>
            <a:spLocks noGrp="1"/>
          </p:cNvSpPr>
          <p:nvPr>
            <p:ph sz="quarter" idx="15"/>
          </p:nvPr>
        </p:nvSpPr>
        <p:spPr>
          <a:xfrm>
            <a:off x="457200" y="3687763"/>
            <a:ext cx="3947650"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a:extLst>
              <a:ext uri="{FF2B5EF4-FFF2-40B4-BE49-F238E27FC236}">
                <a16:creationId xmlns:a16="http://schemas.microsoft.com/office/drawing/2014/main" id="{4620D221-3B54-4C81-85B9-07EFD6063C07}"/>
              </a:ext>
            </a:extLst>
          </p:cNvPr>
          <p:cNvSpPr>
            <a:spLocks noGrp="1"/>
          </p:cNvSpPr>
          <p:nvPr>
            <p:ph sz="quarter" idx="16"/>
          </p:nvPr>
        </p:nvSpPr>
        <p:spPr>
          <a:xfrm>
            <a:off x="457200" y="4484688"/>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a:extLst>
              <a:ext uri="{FF2B5EF4-FFF2-40B4-BE49-F238E27FC236}">
                <a16:creationId xmlns:a16="http://schemas.microsoft.com/office/drawing/2014/main" id="{3BB393F2-0A92-4091-ADE5-D28CC6CB4554}"/>
              </a:ext>
            </a:extLst>
          </p:cNvPr>
          <p:cNvSpPr>
            <a:spLocks noGrp="1"/>
          </p:cNvSpPr>
          <p:nvPr>
            <p:ph sz="quarter" idx="17"/>
          </p:nvPr>
        </p:nvSpPr>
        <p:spPr>
          <a:xfrm>
            <a:off x="457200" y="5300663"/>
            <a:ext cx="3947650"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a:extLst>
              <a:ext uri="{FF2B5EF4-FFF2-40B4-BE49-F238E27FC236}">
                <a16:creationId xmlns:a16="http://schemas.microsoft.com/office/drawing/2014/main" id="{230E8679-B5F3-4E2D-BA26-969A7F69AEB3}"/>
              </a:ext>
            </a:extLst>
          </p:cNvPr>
          <p:cNvSpPr>
            <a:spLocks noGrp="1"/>
          </p:cNvSpPr>
          <p:nvPr>
            <p:ph sz="quarter" idx="18"/>
          </p:nvPr>
        </p:nvSpPr>
        <p:spPr>
          <a:xfrm>
            <a:off x="4945062" y="1395413"/>
            <a:ext cx="3741737"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a:extLst>
              <a:ext uri="{FF2B5EF4-FFF2-40B4-BE49-F238E27FC236}">
                <a16:creationId xmlns:a16="http://schemas.microsoft.com/office/drawing/2014/main" id="{3249AC8F-0688-4D53-B850-F3C6351BE712}"/>
              </a:ext>
            </a:extLst>
          </p:cNvPr>
          <p:cNvSpPr>
            <a:spLocks noGrp="1"/>
          </p:cNvSpPr>
          <p:nvPr>
            <p:ph sz="quarter" idx="19"/>
          </p:nvPr>
        </p:nvSpPr>
        <p:spPr>
          <a:xfrm>
            <a:off x="4945063" y="2181610"/>
            <a:ext cx="3741736" cy="46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65E09337-230F-4163-A9E7-F4C3CD1ABC61}"/>
              </a:ext>
            </a:extLst>
          </p:cNvPr>
          <p:cNvSpPr>
            <a:spLocks noGrp="1"/>
          </p:cNvSpPr>
          <p:nvPr>
            <p:ph sz="quarter" idx="20"/>
          </p:nvPr>
        </p:nvSpPr>
        <p:spPr>
          <a:xfrm>
            <a:off x="4945063" y="2940050"/>
            <a:ext cx="3741736"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FEA25333-E983-4382-B219-0E65E9D85529}"/>
              </a:ext>
            </a:extLst>
          </p:cNvPr>
          <p:cNvSpPr>
            <a:spLocks noGrp="1"/>
          </p:cNvSpPr>
          <p:nvPr>
            <p:ph sz="quarter" idx="21"/>
          </p:nvPr>
        </p:nvSpPr>
        <p:spPr>
          <a:xfrm>
            <a:off x="4945062" y="3687763"/>
            <a:ext cx="3741735"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Picture Placeholder 27">
            <a:extLst>
              <a:ext uri="{FF2B5EF4-FFF2-40B4-BE49-F238E27FC236}">
                <a16:creationId xmlns:a16="http://schemas.microsoft.com/office/drawing/2014/main" id="{852F3205-F0DF-4274-8639-616345DA2139}"/>
              </a:ext>
            </a:extLst>
          </p:cNvPr>
          <p:cNvSpPr>
            <a:spLocks noGrp="1"/>
          </p:cNvSpPr>
          <p:nvPr>
            <p:ph type="pic" sz="quarter" idx="22"/>
          </p:nvPr>
        </p:nvSpPr>
        <p:spPr>
          <a:xfrm>
            <a:off x="4945063" y="4484688"/>
            <a:ext cx="3741734" cy="531710"/>
          </a:xfrm>
        </p:spPr>
        <p:txBody>
          <a:bodyPr/>
          <a:lstStyle/>
          <a:p>
            <a:endParaRPr lang="en-IN" dirty="0"/>
          </a:p>
        </p:txBody>
      </p:sp>
      <p:sp>
        <p:nvSpPr>
          <p:cNvPr id="30" name="Picture Placeholder 29">
            <a:extLst>
              <a:ext uri="{FF2B5EF4-FFF2-40B4-BE49-F238E27FC236}">
                <a16:creationId xmlns:a16="http://schemas.microsoft.com/office/drawing/2014/main" id="{9D819D27-1E25-4785-B8FD-DC2289824883}"/>
              </a:ext>
            </a:extLst>
          </p:cNvPr>
          <p:cNvSpPr>
            <a:spLocks noGrp="1"/>
          </p:cNvSpPr>
          <p:nvPr>
            <p:ph type="pic" sz="quarter" idx="23"/>
          </p:nvPr>
        </p:nvSpPr>
        <p:spPr>
          <a:xfrm>
            <a:off x="4945062" y="5300663"/>
            <a:ext cx="3741737" cy="531710"/>
          </a:xfrm>
        </p:spPr>
        <p:txBody>
          <a:bodyPr/>
          <a:lstStyle/>
          <a:p>
            <a:endParaRPr lang="en-IN" dirty="0"/>
          </a:p>
        </p:txBody>
      </p:sp>
    </p:spTree>
    <p:extLst>
      <p:ext uri="{BB962C8B-B14F-4D97-AF65-F5344CB8AC3E}">
        <p14:creationId xmlns:p14="http://schemas.microsoft.com/office/powerpoint/2010/main" val="1157969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10 Contents + 2 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EF64-E157-4715-8F89-7301BAC9706F}"/>
              </a:ext>
            </a:extLst>
          </p:cNvPr>
          <p:cNvSpPr>
            <a:spLocks noGrp="1"/>
          </p:cNvSpPr>
          <p:nvPr>
            <p:ph type="title"/>
          </p:nvPr>
        </p:nvSpPr>
        <p:spPr>
          <a:xfrm>
            <a:off x="457200" y="215372"/>
            <a:ext cx="8229600" cy="895674"/>
          </a:xfr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3A74D7C-8813-4681-9683-28EF3FFBAAAD}"/>
              </a:ext>
            </a:extLst>
          </p:cNvPr>
          <p:cNvSpPr>
            <a:spLocks noGrp="1"/>
          </p:cNvSpPr>
          <p:nvPr>
            <p:ph type="dt" idx="10"/>
          </p:nvPr>
        </p:nvSpPr>
        <p:spPr>
          <a:xfrm>
            <a:off x="6335712" y="113071"/>
            <a:ext cx="2133599" cy="182879"/>
          </a:xfrm>
          <a:prstGeom prst="rect">
            <a:avLst/>
          </a:prstGeom>
        </p:spPr>
        <p:txBody>
          <a:bodyPr/>
          <a:lstStyle/>
          <a:p>
            <a:endParaRPr lang="en-IN" dirty="0"/>
          </a:p>
        </p:txBody>
      </p:sp>
      <p:sp>
        <p:nvSpPr>
          <p:cNvPr id="4" name="Slide Number Placeholder 3">
            <a:extLst>
              <a:ext uri="{FF2B5EF4-FFF2-40B4-BE49-F238E27FC236}">
                <a16:creationId xmlns:a16="http://schemas.microsoft.com/office/drawing/2014/main" id="{2BF6DB6C-FFE5-4297-BBE3-6C61CCA9D8D2}"/>
              </a:ext>
            </a:extLst>
          </p:cNvPr>
          <p:cNvSpPr>
            <a:spLocks noGrp="1"/>
          </p:cNvSpPr>
          <p:nvPr>
            <p:ph type="sldNum" idx="11"/>
          </p:nvPr>
        </p:nvSpPr>
        <p:spPr>
          <a:xfrm>
            <a:off x="8469311" y="113071"/>
            <a:ext cx="551783" cy="182879"/>
          </a:xfrm>
          <a:prstGeom prst="rect">
            <a:avLst/>
          </a:prstGeom>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1FF0A67D-C2CE-438A-943B-0A683955ECC7}"/>
              </a:ext>
            </a:extLst>
          </p:cNvPr>
          <p:cNvSpPr>
            <a:spLocks noGrp="1"/>
          </p:cNvSpPr>
          <p:nvPr>
            <p:ph sz="quarter" idx="12"/>
          </p:nvPr>
        </p:nvSpPr>
        <p:spPr>
          <a:xfrm>
            <a:off x="457200" y="1395413"/>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90BFBF25-2BA8-481A-9568-D9FB8AC6B743}"/>
              </a:ext>
            </a:extLst>
          </p:cNvPr>
          <p:cNvSpPr>
            <a:spLocks noGrp="1"/>
          </p:cNvSpPr>
          <p:nvPr>
            <p:ph sz="quarter" idx="13"/>
          </p:nvPr>
        </p:nvSpPr>
        <p:spPr>
          <a:xfrm>
            <a:off x="457200" y="2143125"/>
            <a:ext cx="3947652"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a:extLst>
              <a:ext uri="{FF2B5EF4-FFF2-40B4-BE49-F238E27FC236}">
                <a16:creationId xmlns:a16="http://schemas.microsoft.com/office/drawing/2014/main" id="{E507EE4F-868E-4460-8012-6EF7B3BE8616}"/>
              </a:ext>
            </a:extLst>
          </p:cNvPr>
          <p:cNvSpPr>
            <a:spLocks noGrp="1"/>
          </p:cNvSpPr>
          <p:nvPr>
            <p:ph sz="quarter" idx="14"/>
          </p:nvPr>
        </p:nvSpPr>
        <p:spPr>
          <a:xfrm>
            <a:off x="457199" y="2940050"/>
            <a:ext cx="3947651"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DF76D0AD-A55F-4E58-87B1-6C8AE15C3EBD}"/>
              </a:ext>
            </a:extLst>
          </p:cNvPr>
          <p:cNvSpPr>
            <a:spLocks noGrp="1"/>
          </p:cNvSpPr>
          <p:nvPr>
            <p:ph sz="quarter" idx="15"/>
          </p:nvPr>
        </p:nvSpPr>
        <p:spPr>
          <a:xfrm>
            <a:off x="457200" y="3687763"/>
            <a:ext cx="3947650"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a:extLst>
              <a:ext uri="{FF2B5EF4-FFF2-40B4-BE49-F238E27FC236}">
                <a16:creationId xmlns:a16="http://schemas.microsoft.com/office/drawing/2014/main" id="{4620D221-3B54-4C81-85B9-07EFD6063C07}"/>
              </a:ext>
            </a:extLst>
          </p:cNvPr>
          <p:cNvSpPr>
            <a:spLocks noGrp="1"/>
          </p:cNvSpPr>
          <p:nvPr>
            <p:ph sz="quarter" idx="16"/>
          </p:nvPr>
        </p:nvSpPr>
        <p:spPr>
          <a:xfrm>
            <a:off x="457200" y="4484688"/>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a:extLst>
              <a:ext uri="{FF2B5EF4-FFF2-40B4-BE49-F238E27FC236}">
                <a16:creationId xmlns:a16="http://schemas.microsoft.com/office/drawing/2014/main" id="{3BB393F2-0A92-4091-ADE5-D28CC6CB4554}"/>
              </a:ext>
            </a:extLst>
          </p:cNvPr>
          <p:cNvSpPr>
            <a:spLocks noGrp="1"/>
          </p:cNvSpPr>
          <p:nvPr>
            <p:ph sz="quarter" idx="17"/>
          </p:nvPr>
        </p:nvSpPr>
        <p:spPr>
          <a:xfrm>
            <a:off x="457200" y="5300663"/>
            <a:ext cx="3947650"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a:extLst>
              <a:ext uri="{FF2B5EF4-FFF2-40B4-BE49-F238E27FC236}">
                <a16:creationId xmlns:a16="http://schemas.microsoft.com/office/drawing/2014/main" id="{230E8679-B5F3-4E2D-BA26-969A7F69AEB3}"/>
              </a:ext>
            </a:extLst>
          </p:cNvPr>
          <p:cNvSpPr>
            <a:spLocks noGrp="1"/>
          </p:cNvSpPr>
          <p:nvPr>
            <p:ph sz="quarter" idx="18"/>
          </p:nvPr>
        </p:nvSpPr>
        <p:spPr>
          <a:xfrm>
            <a:off x="4945062" y="1395413"/>
            <a:ext cx="3741737"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a:extLst>
              <a:ext uri="{FF2B5EF4-FFF2-40B4-BE49-F238E27FC236}">
                <a16:creationId xmlns:a16="http://schemas.microsoft.com/office/drawing/2014/main" id="{3249AC8F-0688-4D53-B850-F3C6351BE712}"/>
              </a:ext>
            </a:extLst>
          </p:cNvPr>
          <p:cNvSpPr>
            <a:spLocks noGrp="1"/>
          </p:cNvSpPr>
          <p:nvPr>
            <p:ph sz="quarter" idx="19"/>
          </p:nvPr>
        </p:nvSpPr>
        <p:spPr>
          <a:xfrm>
            <a:off x="4945063" y="2181610"/>
            <a:ext cx="3741736" cy="46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65E09337-230F-4163-A9E7-F4C3CD1ABC61}"/>
              </a:ext>
            </a:extLst>
          </p:cNvPr>
          <p:cNvSpPr>
            <a:spLocks noGrp="1"/>
          </p:cNvSpPr>
          <p:nvPr>
            <p:ph sz="quarter" idx="20"/>
          </p:nvPr>
        </p:nvSpPr>
        <p:spPr>
          <a:xfrm>
            <a:off x="4945063" y="2940050"/>
            <a:ext cx="3741736"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FEA25333-E983-4382-B219-0E65E9D85529}"/>
              </a:ext>
            </a:extLst>
          </p:cNvPr>
          <p:cNvSpPr>
            <a:spLocks noGrp="1"/>
          </p:cNvSpPr>
          <p:nvPr>
            <p:ph sz="quarter" idx="21"/>
          </p:nvPr>
        </p:nvSpPr>
        <p:spPr>
          <a:xfrm>
            <a:off x="4945062" y="3687763"/>
            <a:ext cx="3741735"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Picture Placeholder 27">
            <a:extLst>
              <a:ext uri="{FF2B5EF4-FFF2-40B4-BE49-F238E27FC236}">
                <a16:creationId xmlns:a16="http://schemas.microsoft.com/office/drawing/2014/main" id="{852F3205-F0DF-4274-8639-616345DA2139}"/>
              </a:ext>
            </a:extLst>
          </p:cNvPr>
          <p:cNvSpPr>
            <a:spLocks noGrp="1"/>
          </p:cNvSpPr>
          <p:nvPr>
            <p:ph type="pic" sz="quarter" idx="22"/>
          </p:nvPr>
        </p:nvSpPr>
        <p:spPr>
          <a:xfrm>
            <a:off x="4945063" y="4484688"/>
            <a:ext cx="3741734" cy="531710"/>
          </a:xfrm>
        </p:spPr>
        <p:txBody>
          <a:bodyPr/>
          <a:lstStyle/>
          <a:p>
            <a:endParaRPr lang="en-IN" dirty="0"/>
          </a:p>
        </p:txBody>
      </p:sp>
      <p:sp>
        <p:nvSpPr>
          <p:cNvPr id="30" name="Picture Placeholder 29">
            <a:extLst>
              <a:ext uri="{FF2B5EF4-FFF2-40B4-BE49-F238E27FC236}">
                <a16:creationId xmlns:a16="http://schemas.microsoft.com/office/drawing/2014/main" id="{9D819D27-1E25-4785-B8FD-DC2289824883}"/>
              </a:ext>
            </a:extLst>
          </p:cNvPr>
          <p:cNvSpPr>
            <a:spLocks noGrp="1"/>
          </p:cNvSpPr>
          <p:nvPr>
            <p:ph type="pic" sz="quarter" idx="23"/>
          </p:nvPr>
        </p:nvSpPr>
        <p:spPr>
          <a:xfrm>
            <a:off x="4945062" y="5300663"/>
            <a:ext cx="3741737" cy="531710"/>
          </a:xfrm>
        </p:spPr>
        <p:txBody>
          <a:bodyPr/>
          <a:lstStyle/>
          <a:p>
            <a:endParaRPr lang="en-IN" dirty="0"/>
          </a:p>
        </p:txBody>
      </p:sp>
    </p:spTree>
    <p:extLst>
      <p:ext uri="{BB962C8B-B14F-4D97-AF65-F5344CB8AC3E}">
        <p14:creationId xmlns:p14="http://schemas.microsoft.com/office/powerpoint/2010/main" val="420912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1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 id="2147483689" r:id="rId7"/>
    <p:sldLayoutId id="2147483691" r:id="rId8"/>
    <p:sldLayoutId id="2147483692" r:id="rId9"/>
    <p:sldLayoutId id="2147483693" r:id="rId10"/>
    <p:sldLayoutId id="2147483694" r:id="rId11"/>
    <p:sldLayoutId id="2147483695" r:id="rId12"/>
    <p:sldLayoutId id="2147483696" r:id="rId13"/>
    <p:sldLayoutId id="2147483697" r:id="rId14"/>
    <p:sldLayoutId id="2147483699" r:id="rId15"/>
    <p:sldLayoutId id="21474837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jameshalderman.com/video-library/" TargetMode="External"/><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hyperlink" Target="https://jameshalderman.com/l3_anim_lib_pag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41.sv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86</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EV and HEV Safety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A4D7-784C-4C9E-89C5-E47466966EFD}"/>
              </a:ext>
            </a:extLst>
          </p:cNvPr>
          <p:cNvSpPr>
            <a:spLocks noGrp="1"/>
          </p:cNvSpPr>
          <p:nvPr>
            <p:ph type="title"/>
          </p:nvPr>
        </p:nvSpPr>
        <p:spPr>
          <a:xfrm>
            <a:off x="419100" y="152400"/>
            <a:ext cx="8250238" cy="590349"/>
          </a:xfrm>
        </p:spPr>
        <p:txBody>
          <a:bodyPr wrap="square" lIns="0" tIns="18000" rIns="0" bIns="18000" anchor="ctr" anchorCtr="0">
            <a:spAutoFit/>
          </a:bodyPr>
          <a:lstStyle/>
          <a:p>
            <a:r>
              <a:rPr lang="en-US" sz="3600" dirty="0">
                <a:latin typeface="+mj-lt"/>
              </a:rPr>
              <a:t>Electric Shock Potential </a:t>
            </a:r>
            <a:r>
              <a:rPr lang="en-US" sz="2800" dirty="0">
                <a:latin typeface="+mj-lt"/>
              </a:rPr>
              <a:t>(1 of 2)</a:t>
            </a:r>
          </a:p>
        </p:txBody>
      </p:sp>
      <p:sp>
        <p:nvSpPr>
          <p:cNvPr id="3" name="Content Placeholder 2">
            <a:extLst>
              <a:ext uri="{FF2B5EF4-FFF2-40B4-BE49-F238E27FC236}">
                <a16:creationId xmlns:a16="http://schemas.microsoft.com/office/drawing/2014/main" id="{0EEF2EA6-6B57-4076-9792-C679AAFDC7E3}"/>
              </a:ext>
            </a:extLst>
          </p:cNvPr>
          <p:cNvSpPr>
            <a:spLocks noGrp="1"/>
          </p:cNvSpPr>
          <p:nvPr>
            <p:ph sz="quarter" idx="12"/>
          </p:nvPr>
        </p:nvSpPr>
        <p:spPr>
          <a:xfrm>
            <a:off x="419100" y="952500"/>
            <a:ext cx="8250238" cy="775015"/>
          </a:xfrm>
        </p:spPr>
        <p:txBody>
          <a:bodyPr wrap="square" lIns="0" tIns="18000" rIns="0" bIns="18000" anchor="ctr" anchorCtr="0">
            <a:spAutoFit/>
          </a:bodyPr>
          <a:lstStyle/>
          <a:p>
            <a:pPr marL="342900" indent="-342900"/>
            <a:r>
              <a:rPr lang="en-US" sz="2400" dirty="0"/>
              <a:t>Receiving an electric shock from a hybrid vehicle is highly unlikely because of the following:</a:t>
            </a:r>
          </a:p>
        </p:txBody>
      </p:sp>
      <p:sp>
        <p:nvSpPr>
          <p:cNvPr id="4" name="Content Placeholder 3">
            <a:extLst>
              <a:ext uri="{FF2B5EF4-FFF2-40B4-BE49-F238E27FC236}">
                <a16:creationId xmlns:a16="http://schemas.microsoft.com/office/drawing/2014/main" id="{67783D03-D98C-406B-A82C-7D3D9E54381B}"/>
              </a:ext>
            </a:extLst>
          </p:cNvPr>
          <p:cNvSpPr>
            <a:spLocks noGrp="1"/>
          </p:cNvSpPr>
          <p:nvPr>
            <p:ph sz="quarter" idx="13"/>
          </p:nvPr>
        </p:nvSpPr>
        <p:spPr>
          <a:xfrm>
            <a:off x="457200" y="1937266"/>
            <a:ext cx="8250238" cy="3514227"/>
          </a:xfrm>
        </p:spPr>
        <p:txBody>
          <a:bodyPr wrap="square" lIns="0" tIns="18000" rIns="0" bIns="18000" anchor="ctr" anchorCtr="0">
            <a:spAutoFit/>
          </a:bodyPr>
          <a:lstStyle/>
          <a:p>
            <a:pPr marL="944118" lvl="1" indent="-457200">
              <a:buFont typeface="+mj-lt"/>
              <a:buAutoNum type="arabicPeriod"/>
            </a:pPr>
            <a:r>
              <a:rPr lang="en-US" sz="2400" dirty="0"/>
              <a:t>Contact with the battery module or other components inside the battery box can occur only if the box is damaged and the contents are exposed, or the box is opened without following proper precautions.</a:t>
            </a:r>
          </a:p>
          <a:p>
            <a:pPr marL="944118" lvl="1" indent="-457200">
              <a:buFont typeface="+mj-lt"/>
              <a:buAutoNum type="arabicPeriod"/>
            </a:pPr>
            <a:r>
              <a:rPr lang="en-US" sz="2400" dirty="0"/>
              <a:t>Contact with the electric motor can occur only after one or more components are removed.</a:t>
            </a:r>
          </a:p>
          <a:p>
            <a:pPr marL="944118" lvl="1" indent="-457200">
              <a:buFont typeface="+mj-lt"/>
              <a:buAutoNum type="arabicPeriod"/>
            </a:pPr>
            <a:r>
              <a:rPr lang="en-US" sz="2400" dirty="0"/>
              <a:t>The </a:t>
            </a:r>
            <a:r>
              <a:rPr lang="en-US" sz="2400" spc="-300" dirty="0"/>
              <a:t>H </a:t>
            </a:r>
            <a:r>
              <a:rPr lang="en-US" sz="2400" dirty="0"/>
              <a:t>V cables can be easily identified by their distinctive orange color, and contact with them can be avoided.</a:t>
            </a:r>
          </a:p>
        </p:txBody>
      </p:sp>
    </p:spTree>
    <p:extLst>
      <p:ext uri="{BB962C8B-B14F-4D97-AF65-F5344CB8AC3E}">
        <p14:creationId xmlns:p14="http://schemas.microsoft.com/office/powerpoint/2010/main" val="2361719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A4D7-784C-4C9E-89C5-E47466966EFD}"/>
              </a:ext>
            </a:extLst>
          </p:cNvPr>
          <p:cNvSpPr>
            <a:spLocks noGrp="1"/>
          </p:cNvSpPr>
          <p:nvPr>
            <p:ph type="title"/>
          </p:nvPr>
        </p:nvSpPr>
        <p:spPr>
          <a:xfrm>
            <a:off x="436562" y="167940"/>
            <a:ext cx="8250238" cy="590349"/>
          </a:xfrm>
        </p:spPr>
        <p:txBody>
          <a:bodyPr wrap="square" lIns="0" tIns="18000" rIns="0" bIns="18000" anchor="ctr" anchorCtr="0">
            <a:spAutoFit/>
          </a:bodyPr>
          <a:lstStyle/>
          <a:p>
            <a:r>
              <a:rPr lang="en-US" sz="3600" dirty="0">
                <a:latin typeface="+mj-lt"/>
              </a:rPr>
              <a:t>Electric Shock Potential </a:t>
            </a:r>
            <a:r>
              <a:rPr lang="en-US" sz="2800" dirty="0">
                <a:latin typeface="+mj-lt"/>
              </a:rPr>
              <a:t>(2 of 2)</a:t>
            </a:r>
          </a:p>
        </p:txBody>
      </p:sp>
      <p:sp>
        <p:nvSpPr>
          <p:cNvPr id="3" name="Content Placeholder 2">
            <a:extLst>
              <a:ext uri="{FF2B5EF4-FFF2-40B4-BE49-F238E27FC236}">
                <a16:creationId xmlns:a16="http://schemas.microsoft.com/office/drawing/2014/main" id="{0EEF2EA6-6B57-4076-9792-C679AAFDC7E3}"/>
              </a:ext>
            </a:extLst>
          </p:cNvPr>
          <p:cNvSpPr>
            <a:spLocks noGrp="1"/>
          </p:cNvSpPr>
          <p:nvPr>
            <p:ph sz="quarter" idx="12"/>
          </p:nvPr>
        </p:nvSpPr>
        <p:spPr>
          <a:xfrm>
            <a:off x="457200" y="952500"/>
            <a:ext cx="8250238" cy="1144347"/>
          </a:xfrm>
        </p:spPr>
        <p:txBody>
          <a:bodyPr wrap="square" lIns="0" tIns="18000" rIns="0" bIns="18000" anchor="ctr" anchorCtr="0">
            <a:spAutoFit/>
          </a:bodyPr>
          <a:lstStyle/>
          <a:p>
            <a:pPr marL="944118" lvl="1" indent="-457200">
              <a:buFont typeface="+mj-lt"/>
              <a:buAutoNum type="arabicPeriod" startAt="4"/>
            </a:pPr>
            <a:r>
              <a:rPr lang="en-US" sz="2400" dirty="0"/>
              <a:t>The </a:t>
            </a:r>
            <a:r>
              <a:rPr lang="en-US" sz="2400" b="1" dirty="0"/>
              <a:t>system main relays (</a:t>
            </a:r>
            <a:r>
              <a:rPr lang="en-US" sz="2400" b="1" spc="-300" dirty="0"/>
              <a:t>S M R </a:t>
            </a:r>
            <a:r>
              <a:rPr lang="en-US" sz="2400" b="1" dirty="0"/>
              <a:t>s</a:t>
            </a:r>
            <a:r>
              <a:rPr lang="en-US" sz="2400" dirty="0"/>
              <a:t>) or contactors disconnect power from the cables the moment the ignition is turned off.</a:t>
            </a:r>
          </a:p>
        </p:txBody>
      </p:sp>
    </p:spTree>
    <p:extLst>
      <p:ext uri="{BB962C8B-B14F-4D97-AF65-F5344CB8AC3E}">
        <p14:creationId xmlns:p14="http://schemas.microsoft.com/office/powerpoint/2010/main" val="2207247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Electric Vehicles in Service Area</a:t>
            </a:r>
            <a:endParaRPr lang="en-IN" sz="24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1" y="952500"/>
            <a:ext cx="8250237" cy="2483175"/>
          </a:xfrm>
        </p:spPr>
        <p:txBody>
          <a:bodyPr wrap="square" lIns="0" tIns="18000" rIns="0" bIns="18000" anchor="ctr" anchorCtr="0">
            <a:spAutoFit/>
          </a:bodyPr>
          <a:lstStyle/>
          <a:p>
            <a:pPr marL="342900" indent="-342900"/>
            <a:r>
              <a:rPr lang="en-US" sz="2400" dirty="0"/>
              <a:t>For a safe working environment:</a:t>
            </a:r>
          </a:p>
          <a:p>
            <a:pPr marL="829818" lvl="1" indent="-342900"/>
            <a:r>
              <a:rPr lang="en-US" sz="2400" dirty="0"/>
              <a:t>Be sure the work area is clean and dry.</a:t>
            </a:r>
          </a:p>
          <a:p>
            <a:pPr marL="829818" lvl="1" indent="-342900"/>
            <a:r>
              <a:rPr lang="en-US" sz="2400" dirty="0"/>
              <a:t>Care should be taken that </a:t>
            </a:r>
            <a:r>
              <a:rPr lang="en-US" sz="2400" spc="-300" dirty="0"/>
              <a:t>H </a:t>
            </a:r>
            <a:r>
              <a:rPr lang="en-US" sz="2400" dirty="0"/>
              <a:t>V warnings and safety cones are posted.</a:t>
            </a:r>
          </a:p>
          <a:p>
            <a:pPr marL="829818" lvl="1" indent="-342900"/>
            <a:r>
              <a:rPr lang="en-US" sz="2400" dirty="0"/>
              <a:t>Additional precautions, such as a roof cone or warning tape, are also recommended.</a:t>
            </a:r>
          </a:p>
        </p:txBody>
      </p:sp>
    </p:spTree>
    <p:extLst>
      <p:ext uri="{BB962C8B-B14F-4D97-AF65-F5344CB8AC3E}">
        <p14:creationId xmlns:p14="http://schemas.microsoft.com/office/powerpoint/2010/main" val="4241909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86.3 HEV/EV Workspace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46191" y="952500"/>
            <a:ext cx="6375417" cy="41776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12643" y="5297567"/>
            <a:ext cx="7226952" cy="760333"/>
          </a:xfrm>
        </p:spPr>
        <p:txBody>
          <a:bodyPr/>
          <a:lstStyle/>
          <a:p>
            <a:r>
              <a:rPr lang="en-US" sz="2000" dirty="0"/>
              <a:t>A clearly defined safety zone needs to be established in the area where a hybrid or electric vehicle is being repaired.</a:t>
            </a:r>
          </a:p>
        </p:txBody>
      </p:sp>
    </p:spTree>
    <p:extLst>
      <p:ext uri="{BB962C8B-B14F-4D97-AF65-F5344CB8AC3E}">
        <p14:creationId xmlns:p14="http://schemas.microsoft.com/office/powerpoint/2010/main" val="2116003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Depower Ford Hybrid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epower_Ford_System">
            <a:hlinkClick r:id="" action="ppaction://media"/>
            <a:extLst>
              <a:ext uri="{FF2B5EF4-FFF2-40B4-BE49-F238E27FC236}">
                <a16:creationId xmlns:a16="http://schemas.microsoft.com/office/drawing/2014/main" id="{265F9CB8-BA4F-9DEA-2599-D53586E632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781" y="1209544"/>
            <a:ext cx="8810238" cy="4955759"/>
          </a:xfrm>
          <a:prstGeom prst="rect">
            <a:avLst/>
          </a:prstGeom>
        </p:spPr>
      </p:pic>
    </p:spTree>
    <p:extLst>
      <p:ext uri="{BB962C8B-B14F-4D97-AF65-F5344CB8AC3E}">
        <p14:creationId xmlns:p14="http://schemas.microsoft.com/office/powerpoint/2010/main" val="40990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86.4 EV instead of 0 RPM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82857" y="952500"/>
            <a:ext cx="5029200" cy="36196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9422" y="4730864"/>
            <a:ext cx="7528955" cy="1323439"/>
          </a:xfrm>
        </p:spPr>
        <p:txBody>
          <a:bodyPr/>
          <a:lstStyle/>
          <a:p>
            <a:r>
              <a:rPr lang="en-US" sz="2000" dirty="0"/>
              <a:t>Ford escape hybrid IP showing vehicle in park and tachometer on “EV” instead of 0 RPM. This means that the gasoline engine could start at any time, depending on state of charge of high-voltage batteries and other factors</a:t>
            </a:r>
          </a:p>
        </p:txBody>
      </p:sp>
    </p:spTree>
    <p:extLst>
      <p:ext uri="{BB962C8B-B14F-4D97-AF65-F5344CB8AC3E}">
        <p14:creationId xmlns:p14="http://schemas.microsoft.com/office/powerpoint/2010/main" val="2656387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152400"/>
            <a:ext cx="8250238" cy="1021237"/>
          </a:xfrm>
        </p:spPr>
        <p:txBody>
          <a:bodyPr wrap="square" lIns="0" tIns="18000" rIns="0" bIns="18000" anchor="ctr" anchorCtr="0">
            <a:spAutoFit/>
          </a:bodyPr>
          <a:lstStyle/>
          <a:p>
            <a:r>
              <a:rPr lang="en-US" sz="3600" dirty="0">
                <a:latin typeface="+mj-lt"/>
              </a:rPr>
              <a:t>Personal Protective Equipment (</a:t>
            </a:r>
            <a:r>
              <a:rPr lang="en-US" sz="3600" spc="-500" dirty="0">
                <a:latin typeface="+mj-lt"/>
              </a:rPr>
              <a:t>P P </a:t>
            </a:r>
            <a:r>
              <a:rPr lang="en-US" sz="3600" dirty="0">
                <a:latin typeface="+mj-lt"/>
              </a:rPr>
              <a:t>E) </a:t>
            </a:r>
            <a:r>
              <a:rPr lang="en-US" sz="2800" dirty="0">
                <a:latin typeface="+mj-lt"/>
              </a:rPr>
              <a:t>(1 of 3)</a:t>
            </a:r>
            <a:endParaRPr lang="en-IN" sz="18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19100" y="1292763"/>
            <a:ext cx="8250237" cy="3937419"/>
          </a:xfrm>
        </p:spPr>
        <p:txBody>
          <a:bodyPr wrap="square" lIns="0" tIns="18000" rIns="0" bIns="18000" anchor="ctr" anchorCtr="0">
            <a:spAutoFit/>
          </a:bodyPr>
          <a:lstStyle/>
          <a:p>
            <a:pPr marL="342900" indent="-342900"/>
            <a:r>
              <a:rPr lang="en-US" sz="2400" dirty="0">
                <a:solidFill>
                  <a:schemeClr val="tx1"/>
                </a:solidFill>
              </a:rPr>
              <a:t>Eye Protection</a:t>
            </a:r>
          </a:p>
          <a:p>
            <a:pPr marL="829818" lvl="1" indent="-342900"/>
            <a:r>
              <a:rPr lang="en-US" sz="2400" dirty="0">
                <a:solidFill>
                  <a:schemeClr val="tx1"/>
                </a:solidFill>
              </a:rPr>
              <a:t>Plastic frames (Avoid metal frames as these are conductive and could cause a shock hazard.)</a:t>
            </a:r>
          </a:p>
          <a:p>
            <a:pPr marL="829818" lvl="1" indent="-342900"/>
            <a:r>
              <a:rPr lang="en-US" sz="2400" dirty="0">
                <a:solidFill>
                  <a:schemeClr val="tx1"/>
                </a:solidFill>
              </a:rPr>
              <a:t>Side shields</a:t>
            </a:r>
          </a:p>
          <a:p>
            <a:pPr marL="829818" lvl="1" indent="-342900"/>
            <a:r>
              <a:rPr lang="en-US" sz="2400" dirty="0">
                <a:solidFill>
                  <a:schemeClr val="tx1"/>
                </a:solidFill>
              </a:rPr>
              <a:t>Meet the standard </a:t>
            </a:r>
            <a:r>
              <a:rPr lang="en-US" sz="2400" spc="-300" dirty="0">
                <a:solidFill>
                  <a:schemeClr val="tx1"/>
                </a:solidFill>
              </a:rPr>
              <a:t>A N S </a:t>
            </a:r>
            <a:r>
              <a:rPr lang="en-US" sz="2400" dirty="0">
                <a:solidFill>
                  <a:schemeClr val="tx1"/>
                </a:solidFill>
              </a:rPr>
              <a:t>I Z87.1</a:t>
            </a:r>
          </a:p>
          <a:p>
            <a:pPr marL="342900" indent="-342900"/>
            <a:r>
              <a:rPr lang="en-US" sz="2400" dirty="0">
                <a:solidFill>
                  <a:schemeClr val="tx1"/>
                </a:solidFill>
              </a:rPr>
              <a:t>High-Voltage Gloves</a:t>
            </a:r>
          </a:p>
          <a:p>
            <a:pPr marL="829818" lvl="1" indent="-342900"/>
            <a:r>
              <a:rPr lang="en-US" sz="2400" spc="-300" dirty="0">
                <a:solidFill>
                  <a:schemeClr val="tx1"/>
                </a:solidFill>
              </a:rPr>
              <a:t>H </a:t>
            </a:r>
            <a:r>
              <a:rPr lang="en-US" sz="2400" dirty="0">
                <a:solidFill>
                  <a:schemeClr val="tx1"/>
                </a:solidFill>
              </a:rPr>
              <a:t>V lineman’s gloves</a:t>
            </a:r>
          </a:p>
          <a:p>
            <a:pPr marL="829818" lvl="1" indent="-342900"/>
            <a:r>
              <a:rPr lang="en-US" sz="2400" dirty="0">
                <a:solidFill>
                  <a:schemeClr val="tx1"/>
                </a:solidFill>
              </a:rPr>
              <a:t>Ensure that the gloves are rated at least 1,000 volts and class “0” by </a:t>
            </a:r>
            <a:r>
              <a:rPr lang="en-US" sz="2400" spc="-300" dirty="0">
                <a:solidFill>
                  <a:schemeClr val="tx1"/>
                </a:solidFill>
              </a:rPr>
              <a:t>A N S </a:t>
            </a:r>
            <a:r>
              <a:rPr lang="en-US" sz="2400" dirty="0">
                <a:solidFill>
                  <a:schemeClr val="tx1"/>
                </a:solidFill>
              </a:rPr>
              <a:t>I /</a:t>
            </a:r>
            <a:r>
              <a:rPr lang="en-US" sz="2400" spc="-300" dirty="0">
                <a:solidFill>
                  <a:schemeClr val="tx1"/>
                </a:solidFill>
              </a:rPr>
              <a:t>A S T </a:t>
            </a:r>
            <a:r>
              <a:rPr lang="en-US" sz="2400" dirty="0">
                <a:solidFill>
                  <a:schemeClr val="tx1"/>
                </a:solidFill>
              </a:rPr>
              <a:t>M</a:t>
            </a:r>
          </a:p>
        </p:txBody>
      </p:sp>
    </p:spTree>
    <p:extLst>
      <p:ext uri="{BB962C8B-B14F-4D97-AF65-F5344CB8AC3E}">
        <p14:creationId xmlns:p14="http://schemas.microsoft.com/office/powerpoint/2010/main" val="3689181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86.5 Full-Face Shield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79522" y="952499"/>
            <a:ext cx="3259269" cy="48984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86200" cy="2677656"/>
          </a:xfrm>
        </p:spPr>
        <p:txBody>
          <a:bodyPr/>
          <a:lstStyle/>
          <a:p>
            <a:r>
              <a:rPr lang="en-US" sz="2400" dirty="0"/>
              <a:t>Safety glasses or a full-face shield similar to the items depicted must be worn when testing for the presence of high voltage.</a:t>
            </a:r>
          </a:p>
        </p:txBody>
      </p:sp>
    </p:spTree>
    <p:extLst>
      <p:ext uri="{BB962C8B-B14F-4D97-AF65-F5344CB8AC3E}">
        <p14:creationId xmlns:p14="http://schemas.microsoft.com/office/powerpoint/2010/main" val="4038614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86.6 Glove Rating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8857" y="990599"/>
            <a:ext cx="4538636" cy="50225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308324"/>
          </a:xfrm>
        </p:spPr>
        <p:txBody>
          <a:bodyPr/>
          <a:lstStyle/>
          <a:p>
            <a:r>
              <a:rPr lang="en-US" sz="2400" dirty="0"/>
              <a:t>The gloves should be clearly marked indicating that they are class “0” and rated for 1,000 volts.</a:t>
            </a:r>
          </a:p>
        </p:txBody>
      </p:sp>
    </p:spTree>
    <p:extLst>
      <p:ext uri="{BB962C8B-B14F-4D97-AF65-F5344CB8AC3E}">
        <p14:creationId xmlns:p14="http://schemas.microsoft.com/office/powerpoint/2010/main" val="3824640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86.7 Glove Leaks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65122" y="990600"/>
            <a:ext cx="4183578" cy="50678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423062" cy="1200329"/>
          </a:xfrm>
        </p:spPr>
        <p:txBody>
          <a:bodyPr/>
          <a:lstStyle/>
          <a:p>
            <a:r>
              <a:rPr lang="en-US" sz="2400" dirty="0"/>
              <a:t>Checking rubber lineman’s gloves for pinhole leaks</a:t>
            </a:r>
          </a:p>
        </p:txBody>
      </p:sp>
    </p:spTree>
    <p:extLst>
      <p:ext uri="{BB962C8B-B14F-4D97-AF65-F5344CB8AC3E}">
        <p14:creationId xmlns:p14="http://schemas.microsoft.com/office/powerpoint/2010/main" val="1310450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15372"/>
            <a:ext cx="8229600" cy="660392"/>
          </a:xfrm>
        </p:spPr>
        <p:txBody>
          <a:bodyPr lIns="0" tIns="45720" rIns="0" bIns="45720"/>
          <a:lstStyle/>
          <a:p>
            <a:pPr marL="621792" indent="-640080"/>
            <a:r>
              <a:rPr lang="en-US" dirty="0"/>
              <a:t>Learning Objectives </a:t>
            </a:r>
            <a:r>
              <a:rPr lang="en-US" sz="2800" dirty="0"/>
              <a:t>(1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7200" y="875764"/>
            <a:ext cx="8232775" cy="4255011"/>
          </a:xfrm>
        </p:spPr>
        <p:txBody>
          <a:bodyPr lIns="0" tIns="45720" rIns="0" bIns="45720">
            <a:spAutoFit/>
          </a:bodyPr>
          <a:lstStyle/>
          <a:p>
            <a:pPr marL="667512" lvl="0" indent="-667512">
              <a:buClr>
                <a:schemeClr val="lt1"/>
              </a:buClr>
              <a:buSzPct val="25000"/>
              <a:buNone/>
            </a:pPr>
            <a:r>
              <a:rPr lang="en-US" sz="2400" b="1" dirty="0">
                <a:solidFill>
                  <a:srgbClr val="007FA3"/>
                </a:solidFill>
              </a:rPr>
              <a:t>86.1 </a:t>
            </a:r>
            <a:r>
              <a:rPr lang="en-US" sz="2400" dirty="0">
                <a:solidFill>
                  <a:schemeClr val="tx1"/>
                </a:solidFill>
              </a:rPr>
              <a:t>Discuss high-voltage safety, electric shock potential, and EV/HEV service areas.</a:t>
            </a:r>
          </a:p>
          <a:p>
            <a:pPr marL="667512" lvl="0" indent="-667512">
              <a:buClr>
                <a:schemeClr val="lt1"/>
              </a:buClr>
              <a:buSzPct val="25000"/>
              <a:buNone/>
            </a:pPr>
            <a:r>
              <a:rPr lang="en-US" sz="2400" b="1" dirty="0">
                <a:solidFill>
                  <a:srgbClr val="007FA3"/>
                </a:solidFill>
              </a:rPr>
              <a:t>86.2 </a:t>
            </a:r>
            <a:r>
              <a:rPr lang="en-US" sz="2400" dirty="0">
                <a:solidFill>
                  <a:schemeClr val="tx1"/>
                </a:solidFill>
              </a:rPr>
              <a:t>Discuss electric shock potential.</a:t>
            </a:r>
          </a:p>
          <a:p>
            <a:pPr marL="667512" lvl="0" indent="-667512">
              <a:buClr>
                <a:schemeClr val="lt1"/>
              </a:buClr>
              <a:buSzPct val="25000"/>
              <a:buNone/>
            </a:pPr>
            <a:r>
              <a:rPr lang="en-US" sz="2400" b="1" dirty="0">
                <a:solidFill>
                  <a:srgbClr val="007FA3"/>
                </a:solidFill>
              </a:rPr>
              <a:t>86.3 </a:t>
            </a:r>
            <a:r>
              <a:rPr lang="en-US" sz="2400" dirty="0">
                <a:solidFill>
                  <a:schemeClr val="tx1"/>
                </a:solidFill>
              </a:rPr>
              <a:t>Discuss EV/HEV service areas.</a:t>
            </a:r>
          </a:p>
          <a:p>
            <a:pPr marL="667512" lvl="0" indent="-667512">
              <a:buClr>
                <a:schemeClr val="lt1"/>
              </a:buClr>
              <a:buSzPct val="25000"/>
              <a:buNone/>
            </a:pPr>
            <a:r>
              <a:rPr lang="en-US" sz="2400" b="1" dirty="0">
                <a:solidFill>
                  <a:srgbClr val="007FA3"/>
                </a:solidFill>
              </a:rPr>
              <a:t>86.4 </a:t>
            </a:r>
            <a:r>
              <a:rPr lang="en-US" sz="2400" dirty="0">
                <a:solidFill>
                  <a:schemeClr val="tx1"/>
                </a:solidFill>
              </a:rPr>
              <a:t>Describe the personal protective equipment (PPE) recommended for working on EV/HEV systems.</a:t>
            </a:r>
          </a:p>
          <a:p>
            <a:pPr marL="667512" lvl="0" indent="-667512">
              <a:buClr>
                <a:schemeClr val="lt1"/>
              </a:buClr>
              <a:buSzPct val="25000"/>
              <a:buNone/>
            </a:pPr>
            <a:r>
              <a:rPr lang="en-US" sz="2400" b="1" dirty="0">
                <a:solidFill>
                  <a:srgbClr val="007FA3"/>
                </a:solidFill>
              </a:rPr>
              <a:t>86.5 </a:t>
            </a:r>
            <a:r>
              <a:rPr lang="en-US" sz="2400" dirty="0">
                <a:solidFill>
                  <a:schemeClr val="tx1"/>
                </a:solidFill>
              </a:rPr>
              <a:t>Explain the tools and equipment needed for working on high-voltage electrical systems.</a:t>
            </a:r>
          </a:p>
          <a:p>
            <a:pPr marL="118871" lvl="0" indent="-118871">
              <a:buClr>
                <a:schemeClr val="lt1"/>
              </a:buClr>
              <a:buSzPct val="25000"/>
              <a:buFont typeface="Arial"/>
              <a:buChar char="‪"/>
            </a:pPr>
            <a:endParaRPr lang="en-US" dirty="0"/>
          </a:p>
        </p:txBody>
      </p:sp>
    </p:spTree>
    <p:extLst>
      <p:ext uri="{BB962C8B-B14F-4D97-AF65-F5344CB8AC3E}">
        <p14:creationId xmlns:p14="http://schemas.microsoft.com/office/powerpoint/2010/main" val="416758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86.8 Glove Inflator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59481" y="990599"/>
            <a:ext cx="4804558" cy="50408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58044" cy="1569660"/>
          </a:xfrm>
        </p:spPr>
        <p:txBody>
          <a:bodyPr/>
          <a:lstStyle/>
          <a:p>
            <a:r>
              <a:rPr lang="en-US" sz="2400" dirty="0"/>
              <a:t>An electric glove inflator similar to this may be used for testing.</a:t>
            </a:r>
          </a:p>
        </p:txBody>
      </p:sp>
    </p:spTree>
    <p:extLst>
      <p:ext uri="{BB962C8B-B14F-4D97-AF65-F5344CB8AC3E}">
        <p14:creationId xmlns:p14="http://schemas.microsoft.com/office/powerpoint/2010/main" val="3333454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86.9 Leather Gloves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97039" y="990600"/>
            <a:ext cx="2651661" cy="50159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4800600" cy="1569660"/>
          </a:xfrm>
        </p:spPr>
        <p:txBody>
          <a:bodyPr/>
          <a:lstStyle/>
          <a:p>
            <a:r>
              <a:rPr lang="en-US" sz="2400" dirty="0"/>
              <a:t>Clean leather gloves must be used to protect the HV rubber gloves</a:t>
            </a:r>
          </a:p>
        </p:txBody>
      </p:sp>
    </p:spTree>
    <p:extLst>
      <p:ext uri="{BB962C8B-B14F-4D97-AF65-F5344CB8AC3E}">
        <p14:creationId xmlns:p14="http://schemas.microsoft.com/office/powerpoint/2010/main" val="3250590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498"/>
            <a:ext cx="8229600" cy="646331"/>
          </a:xfrm>
        </p:spPr>
        <p:txBody>
          <a:bodyPr>
            <a:spAutoFit/>
          </a:bodyPr>
          <a:lstStyle/>
          <a:p>
            <a:r>
              <a:rPr lang="en-US" dirty="0"/>
              <a:t>Question 1: ?</a:t>
            </a:r>
            <a:endParaRPr lang="en-US" sz="2800" dirty="0"/>
          </a:p>
        </p:txBody>
      </p:sp>
      <p:sp>
        <p:nvSpPr>
          <p:cNvPr id="4" name="Content Placeholder 3"/>
          <p:cNvSpPr>
            <a:spLocks noGrp="1"/>
          </p:cNvSpPr>
          <p:nvPr>
            <p:ph idx="4294967295"/>
          </p:nvPr>
        </p:nvSpPr>
        <p:spPr>
          <a:xfrm>
            <a:off x="457200" y="838773"/>
            <a:ext cx="8229600" cy="461665"/>
          </a:xfrm>
          <a:prstGeom prst="rect">
            <a:avLst/>
          </a:prstGeom>
        </p:spPr>
        <p:txBody>
          <a:bodyPr>
            <a:spAutoFit/>
          </a:bodyPr>
          <a:lstStyle/>
          <a:p>
            <a:pPr marL="0" indent="0">
              <a:buNone/>
            </a:pPr>
            <a:r>
              <a:rPr lang="en-US" sz="2400" dirty="0"/>
              <a:t>What should be the rating of the rubber gloves? </a:t>
            </a:r>
          </a:p>
        </p:txBody>
      </p:sp>
    </p:spTree>
    <p:extLst>
      <p:ext uri="{BB962C8B-B14F-4D97-AF65-F5344CB8AC3E}">
        <p14:creationId xmlns:p14="http://schemas.microsoft.com/office/powerpoint/2010/main" val="3401010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1</a:t>
            </a:r>
            <a:endParaRPr lang="en-US" sz="2800" dirty="0"/>
          </a:p>
        </p:txBody>
      </p:sp>
      <p:sp>
        <p:nvSpPr>
          <p:cNvPr id="4" name="Content Placeholder 3"/>
          <p:cNvSpPr>
            <a:spLocks noGrp="1"/>
          </p:cNvSpPr>
          <p:nvPr>
            <p:ph idx="4294967295"/>
          </p:nvPr>
        </p:nvSpPr>
        <p:spPr>
          <a:xfrm>
            <a:off x="457200" y="904875"/>
            <a:ext cx="8229600" cy="461665"/>
          </a:xfrm>
          <a:prstGeom prst="rect">
            <a:avLst/>
          </a:prstGeom>
        </p:spPr>
        <p:txBody>
          <a:bodyPr>
            <a:spAutoFit/>
          </a:bodyPr>
          <a:lstStyle/>
          <a:p>
            <a:pPr marL="0" indent="0">
              <a:buNone/>
            </a:pPr>
            <a:r>
              <a:rPr lang="en-US" sz="2400" dirty="0"/>
              <a:t>Class “0” and 1,000 Volts.</a:t>
            </a:r>
          </a:p>
        </p:txBody>
      </p:sp>
    </p:spTree>
    <p:extLst>
      <p:ext uri="{BB962C8B-B14F-4D97-AF65-F5344CB8AC3E}">
        <p14:creationId xmlns:p14="http://schemas.microsoft.com/office/powerpoint/2010/main" val="1646923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86.10 Safety Shoes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1102" y="990600"/>
            <a:ext cx="5655698" cy="43176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68039" cy="2275114"/>
          </a:xfrm>
        </p:spPr>
        <p:txBody>
          <a:bodyPr/>
          <a:lstStyle/>
          <a:p>
            <a:r>
              <a:rPr lang="en-US" sz="2400" dirty="0"/>
              <a:t>The sole of this shoe is designed to prevent the transfer of electrical current.</a:t>
            </a:r>
          </a:p>
        </p:txBody>
      </p:sp>
    </p:spTree>
    <p:extLst>
      <p:ext uri="{BB962C8B-B14F-4D97-AF65-F5344CB8AC3E}">
        <p14:creationId xmlns:p14="http://schemas.microsoft.com/office/powerpoint/2010/main" val="1866025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86.11 Rubber Mat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02033"/>
            <a:ext cx="5037138" cy="41912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22418" cy="2453244"/>
          </a:xfrm>
        </p:spPr>
        <p:txBody>
          <a:bodyPr/>
          <a:lstStyle/>
          <a:p>
            <a:r>
              <a:rPr lang="en-US" sz="2400" dirty="0"/>
              <a:t>Some work locations require the use of insulated rubber mats in the work area.</a:t>
            </a:r>
          </a:p>
        </p:txBody>
      </p:sp>
    </p:spTree>
    <p:extLst>
      <p:ext uri="{BB962C8B-B14F-4D97-AF65-F5344CB8AC3E}">
        <p14:creationId xmlns:p14="http://schemas.microsoft.com/office/powerpoint/2010/main" val="1976883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86.12 Fire Extinguisher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59532" y="990600"/>
            <a:ext cx="2677630" cy="50650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990600"/>
            <a:ext cx="4004953" cy="2131353"/>
          </a:xfrm>
        </p:spPr>
        <p:txBody>
          <a:bodyPr/>
          <a:lstStyle/>
          <a:p>
            <a:r>
              <a:rPr lang="en-US" sz="2400" dirty="0"/>
              <a:t>Make sure a proper fire extinguisher is available in the work area.</a:t>
            </a:r>
          </a:p>
          <a:p>
            <a:endParaRPr lang="en-US" sz="2400" dirty="0"/>
          </a:p>
        </p:txBody>
      </p:sp>
    </p:spTree>
    <p:extLst>
      <p:ext uri="{BB962C8B-B14F-4D97-AF65-F5344CB8AC3E}">
        <p14:creationId xmlns:p14="http://schemas.microsoft.com/office/powerpoint/2010/main" val="4120376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399730"/>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Is the Radiation from a Hybrid Dangerous?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388555"/>
            <a:ext cx="7410450" cy="2500685"/>
          </a:xfrm>
        </p:spPr>
        <p:txBody>
          <a:bodyPr/>
          <a:lstStyle/>
          <a:p>
            <a:r>
              <a:rPr lang="en-US" sz="2400" b="1" dirty="0"/>
              <a:t>Is the Radiation from a Hybrid Dangerous? </a:t>
            </a:r>
            <a:r>
              <a:rPr lang="en-US" sz="2400" dirty="0"/>
              <a:t>No. While there is a changing magnetic field surrounding any wire carrying an electrical current, the amount of electromagnetic radiation is very low. ● SEE FIGURE 86–13.</a:t>
            </a:r>
          </a:p>
          <a:p>
            <a:endParaRPr lang="en-US" sz="2400" b="1"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512273"/>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766293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86.13 Measure Radiation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974" y="952500"/>
            <a:ext cx="5072764" cy="41622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34294" cy="2677656"/>
          </a:xfrm>
        </p:spPr>
        <p:txBody>
          <a:bodyPr/>
          <a:lstStyle/>
          <a:p>
            <a:r>
              <a:rPr lang="en-US" sz="2400" dirty="0"/>
              <a:t>The radiation emitted from a hybrid electric vehicle is very low and is being measured in units of milligauss.</a:t>
            </a:r>
          </a:p>
        </p:txBody>
      </p:sp>
    </p:spTree>
    <p:extLst>
      <p:ext uri="{BB962C8B-B14F-4D97-AF65-F5344CB8AC3E}">
        <p14:creationId xmlns:p14="http://schemas.microsoft.com/office/powerpoint/2010/main" val="2287140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DBB39-0E3C-468D-9C0D-AB9474D6C01A}"/>
              </a:ext>
            </a:extLst>
          </p:cNvPr>
          <p:cNvSpPr>
            <a:spLocks noGrp="1"/>
          </p:cNvSpPr>
          <p:nvPr>
            <p:ph type="title"/>
          </p:nvPr>
        </p:nvSpPr>
        <p:spPr>
          <a:xfrm>
            <a:off x="457200" y="178957"/>
            <a:ext cx="8250238" cy="590349"/>
          </a:xfrm>
        </p:spPr>
        <p:txBody>
          <a:bodyPr wrap="square" lIns="0" tIns="18000" rIns="0" bIns="18000" anchor="ctr" anchorCtr="0">
            <a:spAutoFit/>
          </a:bodyPr>
          <a:lstStyle/>
          <a:p>
            <a:r>
              <a:rPr lang="en-US" sz="3600" dirty="0">
                <a:latin typeface="+mj-lt"/>
              </a:rPr>
              <a:t>High-Voltage Tools and Equipment</a:t>
            </a:r>
          </a:p>
        </p:txBody>
      </p:sp>
      <p:sp>
        <p:nvSpPr>
          <p:cNvPr id="5" name="Content Placeholder 4">
            <a:extLst>
              <a:ext uri="{FF2B5EF4-FFF2-40B4-BE49-F238E27FC236}">
                <a16:creationId xmlns:a16="http://schemas.microsoft.com/office/drawing/2014/main" id="{195502F1-B2F6-4586-B36A-556CE715B200}"/>
              </a:ext>
            </a:extLst>
          </p:cNvPr>
          <p:cNvSpPr>
            <a:spLocks noGrp="1"/>
          </p:cNvSpPr>
          <p:nvPr>
            <p:ph sz="quarter" idx="14"/>
          </p:nvPr>
        </p:nvSpPr>
        <p:spPr>
          <a:xfrm>
            <a:off x="457200" y="952500"/>
            <a:ext cx="8250238" cy="1529068"/>
          </a:xfrm>
        </p:spPr>
        <p:txBody>
          <a:bodyPr wrap="square" lIns="0" tIns="18000" rIns="0" bIns="18000" anchor="ctr" anchorCtr="0">
            <a:spAutoFit/>
          </a:bodyPr>
          <a:lstStyle/>
          <a:p>
            <a:pPr marL="342900" indent="-342900"/>
            <a:r>
              <a:rPr lang="en-US" sz="2400" dirty="0"/>
              <a:t>CAT II Rated DMM</a:t>
            </a:r>
          </a:p>
          <a:p>
            <a:pPr marL="342900" indent="-342900"/>
            <a:r>
              <a:rPr lang="en-US" sz="2400" dirty="0"/>
              <a:t>Megohmmeter (Insulation Tester)</a:t>
            </a:r>
          </a:p>
          <a:p>
            <a:pPr marL="342900" indent="-342900"/>
            <a:r>
              <a:rPr lang="en-US" sz="2400" dirty="0"/>
              <a:t>Insulated Hand Tools</a:t>
            </a:r>
          </a:p>
        </p:txBody>
      </p:sp>
    </p:spTree>
    <p:extLst>
      <p:ext uri="{BB962C8B-B14F-4D97-AF65-F5344CB8AC3E}">
        <p14:creationId xmlns:p14="http://schemas.microsoft.com/office/powerpoint/2010/main" val="2330701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15372"/>
            <a:ext cx="8229600" cy="660392"/>
          </a:xfrm>
        </p:spPr>
        <p:txBody>
          <a:bodyPr lIns="0" tIns="45720" rIns="0" bIns="45720"/>
          <a:lstStyle/>
          <a:p>
            <a:pPr marL="621792" indent="-640080"/>
            <a:r>
              <a:rPr lang="en-US" dirty="0"/>
              <a:t>Learning Objectives </a:t>
            </a:r>
            <a:r>
              <a:rPr lang="en-US" sz="2800" dirty="0"/>
              <a:t>(2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7200" y="875764"/>
            <a:ext cx="8232775" cy="3693319"/>
          </a:xfrm>
        </p:spPr>
        <p:txBody>
          <a:bodyPr lIns="0" tIns="45720" rIns="0" bIns="45720">
            <a:spAutoFit/>
          </a:bodyPr>
          <a:lstStyle/>
          <a:p>
            <a:pPr marL="667512" lvl="0" indent="-667512">
              <a:buClr>
                <a:schemeClr val="lt1"/>
              </a:buClr>
              <a:buSzPct val="25000"/>
              <a:buNone/>
            </a:pPr>
            <a:r>
              <a:rPr lang="en-US" sz="2400" b="1" dirty="0">
                <a:solidFill>
                  <a:srgbClr val="007FA3"/>
                </a:solidFill>
              </a:rPr>
              <a:t>86.6 </a:t>
            </a:r>
            <a:r>
              <a:rPr lang="en-US" sz="2400" dirty="0">
                <a:solidFill>
                  <a:schemeClr val="tx1"/>
                </a:solidFill>
              </a:rPr>
              <a:t>Explain the purpose of the safety interlock system.</a:t>
            </a:r>
          </a:p>
          <a:p>
            <a:pPr marL="667512" lvl="0" indent="-667512">
              <a:buClr>
                <a:schemeClr val="lt1"/>
              </a:buClr>
              <a:buSzPct val="25000"/>
              <a:buNone/>
            </a:pPr>
            <a:r>
              <a:rPr lang="en-US" sz="2400" b="1" dirty="0">
                <a:solidFill>
                  <a:srgbClr val="007FA3"/>
                </a:solidFill>
              </a:rPr>
              <a:t>86.7 </a:t>
            </a:r>
            <a:r>
              <a:rPr lang="en-US" sz="2400" dirty="0">
                <a:solidFill>
                  <a:schemeClr val="tx1"/>
                </a:solidFill>
              </a:rPr>
              <a:t>Describe the process for depowering the high-voltage system</a:t>
            </a:r>
          </a:p>
          <a:p>
            <a:pPr marL="667512" lvl="0" indent="-667512">
              <a:buClr>
                <a:schemeClr val="lt1"/>
              </a:buClr>
              <a:buSzPct val="25000"/>
              <a:buNone/>
            </a:pPr>
            <a:r>
              <a:rPr lang="en-US" sz="2400" b="1" dirty="0">
                <a:solidFill>
                  <a:srgbClr val="007FA3"/>
                </a:solidFill>
              </a:rPr>
              <a:t>86.8 </a:t>
            </a:r>
            <a:r>
              <a:rPr lang="en-US" sz="2400" dirty="0">
                <a:solidFill>
                  <a:schemeClr val="tx1"/>
                </a:solidFill>
              </a:rPr>
              <a:t>Discuss precautions that are needed when hoisting an EV/HEV in the shop.</a:t>
            </a:r>
          </a:p>
          <a:p>
            <a:pPr marL="667512" lvl="0" indent="-667512">
              <a:buClr>
                <a:schemeClr val="lt1"/>
              </a:buClr>
              <a:buSzPct val="25000"/>
              <a:buNone/>
            </a:pPr>
            <a:r>
              <a:rPr lang="en-US" sz="2400" b="1" dirty="0">
                <a:solidFill>
                  <a:srgbClr val="007FA3"/>
                </a:solidFill>
              </a:rPr>
              <a:t>86.9 </a:t>
            </a:r>
            <a:r>
              <a:rPr lang="en-US" sz="2400" dirty="0">
                <a:solidFill>
                  <a:schemeClr val="tx1"/>
                </a:solidFill>
              </a:rPr>
              <a:t>Discuss precautions that are needed when moving an EV/HEV in the shop.</a:t>
            </a:r>
          </a:p>
          <a:p>
            <a:pPr marL="118871" lvl="0" indent="-118871">
              <a:buClr>
                <a:schemeClr val="lt1"/>
              </a:buClr>
              <a:buSzPct val="25000"/>
              <a:buFont typeface="Arial"/>
              <a:buChar char="‪"/>
            </a:pPr>
            <a:endParaRPr lang="en-US" dirty="0"/>
          </a:p>
        </p:txBody>
      </p:sp>
    </p:spTree>
    <p:extLst>
      <p:ext uri="{BB962C8B-B14F-4D97-AF65-F5344CB8AC3E}">
        <p14:creationId xmlns:p14="http://schemas.microsoft.com/office/powerpoint/2010/main" val="4212903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86.14 DMM CAT III Rated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0099" y="1029911"/>
            <a:ext cx="5084639" cy="41675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05545" cy="3046988"/>
          </a:xfrm>
        </p:spPr>
        <p:txBody>
          <a:bodyPr/>
          <a:lstStyle/>
          <a:p>
            <a:r>
              <a:rPr lang="en-US" sz="2400" dirty="0"/>
              <a:t>Be sure to only use a meter that is CAT III-rated when taking electrical voltage measurements on a hybrid electric or electric vehicle</a:t>
            </a:r>
          </a:p>
        </p:txBody>
      </p:sp>
    </p:spTree>
    <p:extLst>
      <p:ext uri="{BB962C8B-B14F-4D97-AF65-F5344CB8AC3E}">
        <p14:creationId xmlns:p14="http://schemas.microsoft.com/office/powerpoint/2010/main" val="700440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86.15 DMM Leads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61207" y="952499"/>
            <a:ext cx="7314795" cy="27644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81321" y="4256315"/>
            <a:ext cx="7194681" cy="1200329"/>
          </a:xfrm>
        </p:spPr>
        <p:txBody>
          <a:bodyPr/>
          <a:lstStyle/>
          <a:p>
            <a:r>
              <a:rPr lang="en-US" sz="2400" dirty="0"/>
              <a:t>The meter leads should also be CAT III-rated when checking voltages on a hybrid electric vehicle</a:t>
            </a:r>
          </a:p>
        </p:txBody>
      </p:sp>
    </p:spTree>
    <p:extLst>
      <p:ext uri="{BB962C8B-B14F-4D97-AF65-F5344CB8AC3E}">
        <p14:creationId xmlns:p14="http://schemas.microsoft.com/office/powerpoint/2010/main" val="111697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86.16 Fluke 1587 Megger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72593" y="1029910"/>
            <a:ext cx="5322146" cy="43622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67594"/>
            <a:ext cx="2656609" cy="5262979"/>
          </a:xfrm>
        </p:spPr>
        <p:txBody>
          <a:bodyPr/>
          <a:lstStyle/>
          <a:p>
            <a:r>
              <a:rPr lang="en-US" sz="2400" dirty="0"/>
              <a:t>The Fluke 1587 is an example of an insulation tester that is able to test the HV circuit insulation to 1,000 volts. The resistance between the HV circuit and ground should be higher than one million ohms (1.0–22.2 MΩ).</a:t>
            </a:r>
          </a:p>
        </p:txBody>
      </p:sp>
    </p:spTree>
    <p:extLst>
      <p:ext uri="{BB962C8B-B14F-4D97-AF65-F5344CB8AC3E}">
        <p14:creationId xmlns:p14="http://schemas.microsoft.com/office/powerpoint/2010/main" val="789167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Loss of Isolation Test</a:t>
            </a:r>
            <a:endParaRPr lang="en-US" sz="2800" dirty="0"/>
          </a:p>
        </p:txBody>
      </p:sp>
      <p:sp>
        <p:nvSpPr>
          <p:cNvPr id="4" name="Content Placeholder 3"/>
          <p:cNvSpPr>
            <a:spLocks noGrp="1"/>
          </p:cNvSpPr>
          <p:nvPr>
            <p:ph idx="4294967295"/>
          </p:nvPr>
        </p:nvSpPr>
        <p:spPr>
          <a:xfrm>
            <a:off x="419100" y="952500"/>
            <a:ext cx="8229600" cy="4352925"/>
          </a:xfrm>
          <a:prstGeom prst="rect">
            <a:avLst/>
          </a:prstGeom>
        </p:spPr>
        <p:txBody>
          <a:bodyPr>
            <a:spAutoFit/>
          </a:bodyPr>
          <a:lstStyle/>
          <a:p>
            <a:r>
              <a:rPr lang="en-US" sz="2400" dirty="0"/>
              <a:t>Purpose</a:t>
            </a:r>
          </a:p>
          <a:p>
            <a:pPr lvl="1"/>
            <a:r>
              <a:rPr lang="en-US" sz="2400" dirty="0"/>
              <a:t>The </a:t>
            </a:r>
            <a:r>
              <a:rPr lang="en-US" sz="2400" spc="-300" dirty="0"/>
              <a:t>H </a:t>
            </a:r>
            <a:r>
              <a:rPr lang="en-US" sz="2400" dirty="0"/>
              <a:t>V circuits do not use a common ground.</a:t>
            </a:r>
          </a:p>
          <a:p>
            <a:pPr lvl="1"/>
            <a:r>
              <a:rPr lang="en-US" sz="2400" dirty="0"/>
              <a:t>When the ground fault system detects </a:t>
            </a:r>
            <a:r>
              <a:rPr lang="en-US" sz="2400" spc="-300" dirty="0"/>
              <a:t>H </a:t>
            </a:r>
            <a:r>
              <a:rPr lang="en-US" sz="2400" dirty="0"/>
              <a:t>V leaking to ground, it sets a </a:t>
            </a:r>
            <a:r>
              <a:rPr lang="en-US" sz="2400" spc="-300" dirty="0"/>
              <a:t>D T </a:t>
            </a:r>
            <a:r>
              <a:rPr lang="en-US" sz="2400" dirty="0"/>
              <a:t>C that includes the location of the fault.</a:t>
            </a:r>
          </a:p>
          <a:p>
            <a:r>
              <a:rPr lang="en-US" sz="2400" dirty="0"/>
              <a:t>Test Procedure</a:t>
            </a:r>
          </a:p>
          <a:p>
            <a:pPr lvl="1"/>
            <a:r>
              <a:rPr lang="en-US" sz="2400" dirty="0"/>
              <a:t>Disable the </a:t>
            </a:r>
            <a:r>
              <a:rPr lang="en-US" sz="2400" spc="-300" dirty="0"/>
              <a:t>H </a:t>
            </a:r>
            <a:r>
              <a:rPr lang="en-US" sz="2400" dirty="0"/>
              <a:t>V system.</a:t>
            </a:r>
          </a:p>
          <a:p>
            <a:pPr lvl="1"/>
            <a:r>
              <a:rPr lang="en-US" sz="2400" dirty="0"/>
              <a:t>Use </a:t>
            </a:r>
            <a:r>
              <a:rPr lang="en-US" sz="2400" spc="-300" dirty="0"/>
              <a:t>D T </a:t>
            </a:r>
            <a:r>
              <a:rPr lang="en-US" sz="2400" dirty="0"/>
              <a:t>Cs and schematics to identify problem areas.</a:t>
            </a:r>
          </a:p>
          <a:p>
            <a:pPr lvl="1"/>
            <a:r>
              <a:rPr lang="en-US" sz="2400" dirty="0"/>
              <a:t>Connect the isolation tester to the circuit, perform the test and record the results.</a:t>
            </a:r>
          </a:p>
        </p:txBody>
      </p:sp>
    </p:spTree>
    <p:extLst>
      <p:ext uri="{BB962C8B-B14F-4D97-AF65-F5344CB8AC3E}">
        <p14:creationId xmlns:p14="http://schemas.microsoft.com/office/powerpoint/2010/main" val="2113377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86.17 Insulated Tools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7595" y="990600"/>
            <a:ext cx="5145556" cy="44703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20538" cy="5262979"/>
          </a:xfrm>
        </p:spPr>
        <p:txBody>
          <a:bodyPr/>
          <a:lstStyle/>
          <a:p>
            <a:r>
              <a:rPr lang="en-US" sz="2400" dirty="0"/>
              <a:t>Insulated tools, such as this socket set, provide an additional margin of safety to the service technician when working around high-voltage components and systems</a:t>
            </a:r>
          </a:p>
        </p:txBody>
      </p:sp>
    </p:spTree>
    <p:extLst>
      <p:ext uri="{BB962C8B-B14F-4D97-AF65-F5344CB8AC3E}">
        <p14:creationId xmlns:p14="http://schemas.microsoft.com/office/powerpoint/2010/main" val="3286044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86.18 Manual Disconnect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47013" y="990599"/>
            <a:ext cx="3639787" cy="50917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65566" cy="1938992"/>
          </a:xfrm>
        </p:spPr>
        <p:txBody>
          <a:bodyPr/>
          <a:lstStyle/>
          <a:p>
            <a:r>
              <a:rPr lang="en-US" sz="2400" dirty="0"/>
              <a:t>The manual disconnect on this Ford battery contains a fuse and safety interlock.</a:t>
            </a:r>
          </a:p>
        </p:txBody>
      </p:sp>
    </p:spTree>
    <p:extLst>
      <p:ext uri="{BB962C8B-B14F-4D97-AF65-F5344CB8AC3E}">
        <p14:creationId xmlns:p14="http://schemas.microsoft.com/office/powerpoint/2010/main" val="144044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36562" y="176270"/>
            <a:ext cx="8250238" cy="590349"/>
          </a:xfrm>
        </p:spPr>
        <p:txBody>
          <a:bodyPr wrap="square" lIns="0" tIns="18000" rIns="0" bIns="18000" anchor="ctr" anchorCtr="0">
            <a:spAutoFit/>
          </a:bodyPr>
          <a:lstStyle/>
          <a:p>
            <a:r>
              <a:rPr lang="en-US" sz="3600" dirty="0">
                <a:latin typeface="+mj-lt"/>
              </a:rPr>
              <a:t>Safety Interlock System </a:t>
            </a:r>
            <a:r>
              <a:rPr lang="en-US" sz="2800" dirty="0">
                <a:latin typeface="+mj-lt"/>
              </a:rPr>
              <a:t>(1 of 2)</a:t>
            </a:r>
            <a:endParaRPr lang="en-IN" sz="12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952500"/>
            <a:ext cx="8250237" cy="1883011"/>
          </a:xfrm>
        </p:spPr>
        <p:txBody>
          <a:bodyPr wrap="square" lIns="0" tIns="18000" rIns="0" bIns="18000" anchor="ctr" anchorCtr="0">
            <a:spAutoFit/>
          </a:bodyPr>
          <a:lstStyle/>
          <a:p>
            <a:pPr marL="342900" indent="-342900"/>
            <a:r>
              <a:rPr lang="en-US" sz="2200" dirty="0"/>
              <a:t>With an open detected, the </a:t>
            </a:r>
            <a:r>
              <a:rPr lang="en-US" sz="2200" spc="-300" dirty="0"/>
              <a:t>H </a:t>
            </a:r>
            <a:r>
              <a:rPr lang="en-US" sz="2200" dirty="0"/>
              <a:t>V controller does the following to keep the vehicle safe (continued):</a:t>
            </a:r>
          </a:p>
          <a:p>
            <a:pPr marL="829818" lvl="1" indent="-342900"/>
            <a:r>
              <a:rPr lang="en-US" sz="2200" dirty="0"/>
              <a:t>If the hybrid vehicle is not moving, it will disable the </a:t>
            </a:r>
            <a:r>
              <a:rPr lang="en-US" sz="2200" spc="-300" dirty="0"/>
              <a:t>I C </a:t>
            </a:r>
            <a:r>
              <a:rPr lang="en-US" sz="2200" dirty="0"/>
              <a:t>E immediately.</a:t>
            </a:r>
          </a:p>
          <a:p>
            <a:pPr marL="829818" lvl="1" indent="-342900"/>
            <a:r>
              <a:rPr lang="en-US" sz="2200" dirty="0"/>
              <a:t>The </a:t>
            </a:r>
            <a:r>
              <a:rPr lang="en-US" sz="2200" spc="-300" dirty="0"/>
              <a:t>H </a:t>
            </a:r>
            <a:r>
              <a:rPr lang="en-US" sz="2200" dirty="0"/>
              <a:t>V system will be depowered on an electric vehicle.</a:t>
            </a:r>
          </a:p>
        </p:txBody>
      </p:sp>
    </p:spTree>
    <p:extLst>
      <p:ext uri="{BB962C8B-B14F-4D97-AF65-F5344CB8AC3E}">
        <p14:creationId xmlns:p14="http://schemas.microsoft.com/office/powerpoint/2010/main" val="3252931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154236"/>
            <a:ext cx="8250238" cy="590349"/>
          </a:xfrm>
        </p:spPr>
        <p:txBody>
          <a:bodyPr wrap="square" lIns="0" tIns="18000" rIns="0" bIns="18000" anchor="ctr" anchorCtr="0">
            <a:spAutoFit/>
          </a:bodyPr>
          <a:lstStyle/>
          <a:p>
            <a:r>
              <a:rPr lang="en-US" sz="3600" dirty="0">
                <a:latin typeface="+mj-lt"/>
              </a:rPr>
              <a:t>Safety Interlock System </a:t>
            </a:r>
            <a:r>
              <a:rPr lang="en-US" sz="2800" dirty="0">
                <a:latin typeface="+mj-lt"/>
              </a:rPr>
              <a:t>(2 of 2)</a:t>
            </a:r>
            <a:endParaRPr lang="en-IN" sz="12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36563" y="962059"/>
            <a:ext cx="8250237" cy="3144895"/>
          </a:xfrm>
        </p:spPr>
        <p:txBody>
          <a:bodyPr wrap="square" lIns="0" tIns="18000" rIns="0" bIns="18000" anchor="ctr" anchorCtr="0">
            <a:spAutoFit/>
          </a:bodyPr>
          <a:lstStyle/>
          <a:p>
            <a:pPr marL="342900" indent="-342900"/>
            <a:r>
              <a:rPr lang="en-US" sz="2400" dirty="0"/>
              <a:t>Local Interlock</a:t>
            </a:r>
          </a:p>
          <a:p>
            <a:pPr marL="829818" lvl="1" indent="-342900"/>
            <a:r>
              <a:rPr lang="en-US" sz="2400" dirty="0"/>
              <a:t>A local interlock is a low voltage (</a:t>
            </a:r>
            <a:r>
              <a:rPr lang="en-US" sz="2400" spc="-300" dirty="0"/>
              <a:t>L </a:t>
            </a:r>
            <a:r>
              <a:rPr lang="en-US" sz="2400" dirty="0"/>
              <a:t>V) circuit that uses separate switches and contacts to detect when there has been an open in </a:t>
            </a:r>
            <a:r>
              <a:rPr lang="en-US" sz="2400" spc="-300" dirty="0"/>
              <a:t>L </a:t>
            </a:r>
            <a:r>
              <a:rPr lang="en-US" sz="2400" dirty="0"/>
              <a:t>V circuits or components that are associated with the </a:t>
            </a:r>
            <a:r>
              <a:rPr lang="en-US" sz="2400" spc="-300" dirty="0"/>
              <a:t>H </a:t>
            </a:r>
            <a:r>
              <a:rPr lang="en-US" sz="2400" dirty="0"/>
              <a:t>V system.</a:t>
            </a:r>
          </a:p>
          <a:p>
            <a:pPr marL="829818" lvl="1" indent="-342900"/>
            <a:r>
              <a:rPr lang="en-US" sz="2400" dirty="0"/>
              <a:t>Detect the removal of items such as covers, battery disconnects, air-conditioning compressors, or any other component.</a:t>
            </a:r>
            <a:endParaRPr lang="en-US" sz="3600" dirty="0"/>
          </a:p>
        </p:txBody>
      </p:sp>
    </p:spTree>
    <p:extLst>
      <p:ext uri="{BB962C8B-B14F-4D97-AF65-F5344CB8AC3E}">
        <p14:creationId xmlns:p14="http://schemas.microsoft.com/office/powerpoint/2010/main" val="263251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86.19 Interlock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90109" y="952499"/>
            <a:ext cx="4658591" cy="48877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19545" y="990600"/>
            <a:ext cx="3149929" cy="1938992"/>
          </a:xfrm>
        </p:spPr>
        <p:txBody>
          <a:bodyPr/>
          <a:lstStyle/>
          <a:p>
            <a:r>
              <a:rPr lang="en-US" sz="2400" dirty="0"/>
              <a:t>The small white connector is the local interlock on the HV connection to the battery.</a:t>
            </a:r>
          </a:p>
        </p:txBody>
      </p:sp>
    </p:spTree>
    <p:extLst>
      <p:ext uri="{BB962C8B-B14F-4D97-AF65-F5344CB8AC3E}">
        <p14:creationId xmlns:p14="http://schemas.microsoft.com/office/powerpoint/2010/main" val="2139410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476250"/>
          </a:xfrm>
        </p:spPr>
        <p:txBody>
          <a:bodyPr>
            <a:noAutofit/>
          </a:bodyPr>
          <a:lstStyle/>
          <a:p>
            <a:r>
              <a:rPr lang="en-US" dirty="0"/>
              <a:t>Electric Shock Potential</a:t>
            </a:r>
            <a:endParaRPr lang="en-US" sz="2800" dirty="0"/>
          </a:p>
        </p:txBody>
      </p:sp>
      <p:sp>
        <p:nvSpPr>
          <p:cNvPr id="4" name="Content Placeholder 3"/>
          <p:cNvSpPr>
            <a:spLocks noGrp="1"/>
          </p:cNvSpPr>
          <p:nvPr>
            <p:ph idx="4294967295"/>
          </p:nvPr>
        </p:nvSpPr>
        <p:spPr>
          <a:xfrm>
            <a:off x="457200" y="904875"/>
            <a:ext cx="8229600" cy="2219325"/>
          </a:xfrm>
          <a:prstGeom prst="rect">
            <a:avLst/>
          </a:prstGeom>
        </p:spPr>
        <p:txBody>
          <a:bodyPr>
            <a:noAutofit/>
          </a:bodyPr>
          <a:lstStyle/>
          <a:p>
            <a:r>
              <a:rPr lang="en-US" sz="2400" dirty="0"/>
              <a:t>Locations Where Shock Can Occur</a:t>
            </a:r>
          </a:p>
          <a:p>
            <a:pPr lvl="1"/>
            <a:r>
              <a:rPr lang="en-US" sz="2400" dirty="0"/>
              <a:t>Contact with the battery module</a:t>
            </a:r>
          </a:p>
          <a:p>
            <a:pPr lvl="1"/>
            <a:r>
              <a:rPr lang="en-US" sz="2400" dirty="0"/>
              <a:t>Contact with the electric motor</a:t>
            </a:r>
          </a:p>
          <a:p>
            <a:pPr lvl="1"/>
            <a:r>
              <a:rPr lang="en-US" sz="2400" dirty="0"/>
              <a:t>The </a:t>
            </a:r>
            <a:r>
              <a:rPr lang="en-US" sz="2400" spc="-300" dirty="0"/>
              <a:t>H </a:t>
            </a:r>
            <a:r>
              <a:rPr lang="en-US" sz="2400" dirty="0"/>
              <a:t>V cables</a:t>
            </a:r>
          </a:p>
          <a:p>
            <a:pPr lvl="1"/>
            <a:r>
              <a:rPr lang="en-US" sz="2400" dirty="0"/>
              <a:t>The system main relays (</a:t>
            </a:r>
            <a:r>
              <a:rPr lang="en-US" sz="2400" spc="-300" dirty="0"/>
              <a:t>S M </a:t>
            </a:r>
            <a:r>
              <a:rPr lang="en-US" sz="2400" dirty="0"/>
              <a:t>Rs)</a:t>
            </a:r>
          </a:p>
        </p:txBody>
      </p:sp>
    </p:spTree>
    <p:extLst>
      <p:ext uri="{BB962C8B-B14F-4D97-AF65-F5344CB8AC3E}">
        <p14:creationId xmlns:p14="http://schemas.microsoft.com/office/powerpoint/2010/main" val="1023558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498"/>
            <a:ext cx="8229600" cy="646331"/>
          </a:xfrm>
        </p:spPr>
        <p:txBody>
          <a:bodyPr>
            <a:spAutoFit/>
          </a:bodyPr>
          <a:lstStyle/>
          <a:p>
            <a:r>
              <a:rPr lang="en-US" dirty="0"/>
              <a:t>High-Voltage Safety </a:t>
            </a:r>
            <a:r>
              <a:rPr lang="en-US" sz="2800" dirty="0"/>
              <a:t>(1 of 2)</a:t>
            </a:r>
            <a:endParaRPr lang="en-US" sz="2000" dirty="0"/>
          </a:p>
        </p:txBody>
      </p:sp>
      <p:sp>
        <p:nvSpPr>
          <p:cNvPr id="4" name="Content Placeholder 3"/>
          <p:cNvSpPr>
            <a:spLocks noGrp="1"/>
          </p:cNvSpPr>
          <p:nvPr>
            <p:ph idx="4294967295"/>
          </p:nvPr>
        </p:nvSpPr>
        <p:spPr>
          <a:xfrm>
            <a:off x="457200" y="952500"/>
            <a:ext cx="8229600" cy="3839513"/>
          </a:xfrm>
          <a:prstGeom prst="rect">
            <a:avLst/>
          </a:prstGeom>
        </p:spPr>
        <p:txBody>
          <a:bodyPr>
            <a:spAutoFit/>
          </a:bodyPr>
          <a:lstStyle/>
          <a:p>
            <a:r>
              <a:rPr lang="en-US" sz="2400" dirty="0"/>
              <a:t>Need For Caution</a:t>
            </a:r>
          </a:p>
          <a:p>
            <a:pPr lvl="1"/>
            <a:r>
              <a:rPr lang="en-US" sz="2400" dirty="0"/>
              <a:t>Hybrid electric vehicles and all electric vehicles use high-voltage (</a:t>
            </a:r>
            <a:r>
              <a:rPr lang="en-US" sz="2400" spc="-300" dirty="0"/>
              <a:t>H </a:t>
            </a:r>
            <a:r>
              <a:rPr lang="en-US" sz="2400" dirty="0"/>
              <a:t>V) circuits that, if touched with an unprotected hand, could cause serious burns, or even death.</a:t>
            </a:r>
          </a:p>
          <a:p>
            <a:r>
              <a:rPr lang="en-US" sz="2400" dirty="0"/>
              <a:t>Identifying High-Voltage Circuits</a:t>
            </a:r>
          </a:p>
          <a:p>
            <a:pPr lvl="1"/>
            <a:r>
              <a:rPr lang="en-US" sz="2400" dirty="0"/>
              <a:t>Blue or yellow. 42 volts (not a shock hazard but an arc is maintained if a circuit is opened)</a:t>
            </a:r>
          </a:p>
          <a:p>
            <a:pPr lvl="1"/>
            <a:r>
              <a:rPr lang="en-US" sz="2400" dirty="0"/>
              <a:t>Orange. 60 to 600 volts or higher</a:t>
            </a:r>
          </a:p>
        </p:txBody>
      </p:sp>
    </p:spTree>
    <p:extLst>
      <p:ext uri="{BB962C8B-B14F-4D97-AF65-F5344CB8AC3E}">
        <p14:creationId xmlns:p14="http://schemas.microsoft.com/office/powerpoint/2010/main" val="2347679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86.21 Orange High Voltage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96343" y="1029911"/>
            <a:ext cx="5298395" cy="43427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44288" cy="2308324"/>
          </a:xfrm>
        </p:spPr>
        <p:txBody>
          <a:bodyPr/>
          <a:lstStyle/>
          <a:p>
            <a:r>
              <a:rPr lang="en-US" sz="2400" dirty="0"/>
              <a:t>The high-voltage wiring on this Honda hybrid is colored orange for easy identification</a:t>
            </a:r>
          </a:p>
        </p:txBody>
      </p:sp>
    </p:spTree>
    <p:extLst>
      <p:ext uri="{BB962C8B-B14F-4D97-AF65-F5344CB8AC3E}">
        <p14:creationId xmlns:p14="http://schemas.microsoft.com/office/powerpoint/2010/main" val="1886924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5982"/>
            <a:ext cx="8250238" cy="1021237"/>
          </a:xfrm>
        </p:spPr>
        <p:txBody>
          <a:bodyPr wrap="square" lIns="0" tIns="18000" rIns="0" bIns="18000" anchor="ctr" anchorCtr="0">
            <a:spAutoFit/>
          </a:bodyPr>
          <a:lstStyle/>
          <a:p>
            <a:r>
              <a:rPr lang="en-US" sz="3600" dirty="0">
                <a:latin typeface="+mj-lt"/>
              </a:rPr>
              <a:t>Depowering the High-Voltage System </a:t>
            </a:r>
            <a:r>
              <a:rPr lang="en-US" sz="2800" dirty="0">
                <a:latin typeface="+mj-lt"/>
              </a:rPr>
              <a:t>(1 of 3)</a:t>
            </a:r>
            <a:endParaRPr lang="en-IN" sz="11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503700"/>
            <a:ext cx="8250237" cy="3706587"/>
          </a:xfrm>
        </p:spPr>
        <p:txBody>
          <a:bodyPr wrap="square" lIns="0" tIns="18000" rIns="0" bIns="18000" anchor="ctr" anchorCtr="0">
            <a:spAutoFit/>
          </a:bodyPr>
          <a:lstStyle/>
          <a:p>
            <a:pPr marL="342900" indent="-342900"/>
            <a:r>
              <a:rPr lang="en-US" sz="2400" dirty="0"/>
              <a:t>If work is going to be performed on any of the following components, service information procedures must be followed to prevent possible electrical shock and personal injury.</a:t>
            </a:r>
          </a:p>
          <a:p>
            <a:pPr marL="829818" lvl="1" indent="-342900"/>
            <a:r>
              <a:rPr lang="en-US" sz="2400" dirty="0"/>
              <a:t>The </a:t>
            </a:r>
            <a:r>
              <a:rPr lang="en-US" sz="2400" spc="-300" dirty="0"/>
              <a:t>H </a:t>
            </a:r>
            <a:r>
              <a:rPr lang="en-US" sz="2400" dirty="0"/>
              <a:t>V battery pack</a:t>
            </a:r>
          </a:p>
          <a:p>
            <a:pPr marL="829818" lvl="1" indent="-342900"/>
            <a:r>
              <a:rPr lang="en-US" sz="2400" dirty="0"/>
              <a:t>Any of the electronic controllers that use orange cables, such as the inverter and converters</a:t>
            </a:r>
          </a:p>
          <a:p>
            <a:pPr marL="829818" lvl="1" indent="-342900"/>
            <a:r>
              <a:rPr lang="en-US" sz="2400" dirty="0"/>
              <a:t>The air-conditioning compressor, if electrically driven, and has orange cables attached</a:t>
            </a:r>
            <a:endParaRPr lang="en-US" sz="4800" dirty="0"/>
          </a:p>
        </p:txBody>
      </p:sp>
    </p:spTree>
    <p:extLst>
      <p:ext uri="{BB962C8B-B14F-4D97-AF65-F5344CB8AC3E}">
        <p14:creationId xmlns:p14="http://schemas.microsoft.com/office/powerpoint/2010/main" val="422859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0FF4-6A1C-48D1-BC02-1EE0938844DE}"/>
              </a:ext>
            </a:extLst>
          </p:cNvPr>
          <p:cNvSpPr>
            <a:spLocks noGrp="1"/>
          </p:cNvSpPr>
          <p:nvPr>
            <p:ph type="title"/>
          </p:nvPr>
        </p:nvSpPr>
        <p:spPr>
          <a:xfrm>
            <a:off x="457200" y="237656"/>
            <a:ext cx="8250238" cy="1021237"/>
          </a:xfrm>
        </p:spPr>
        <p:txBody>
          <a:bodyPr wrap="square" lIns="0" tIns="18000" rIns="0" bIns="18000" anchor="ctr" anchorCtr="0">
            <a:spAutoFit/>
          </a:bodyPr>
          <a:lstStyle/>
          <a:p>
            <a:r>
              <a:rPr lang="en-US" sz="3600" dirty="0">
                <a:latin typeface="+mj-lt"/>
              </a:rPr>
              <a:t>Depowering the High-Voltage System </a:t>
            </a:r>
            <a:r>
              <a:rPr lang="en-US" sz="2800" dirty="0">
                <a:latin typeface="+mj-lt"/>
              </a:rPr>
              <a:t>(2 of 3)</a:t>
            </a:r>
            <a:endParaRPr lang="en-US" sz="3600" dirty="0"/>
          </a:p>
        </p:txBody>
      </p:sp>
      <p:sp>
        <p:nvSpPr>
          <p:cNvPr id="3" name="Content Placeholder 2">
            <a:extLst>
              <a:ext uri="{FF2B5EF4-FFF2-40B4-BE49-F238E27FC236}">
                <a16:creationId xmlns:a16="http://schemas.microsoft.com/office/drawing/2014/main" id="{2C965341-DE03-407A-9329-C72FB3B90E7F}"/>
              </a:ext>
            </a:extLst>
          </p:cNvPr>
          <p:cNvSpPr>
            <a:spLocks noGrp="1"/>
          </p:cNvSpPr>
          <p:nvPr>
            <p:ph sz="quarter" idx="12"/>
          </p:nvPr>
        </p:nvSpPr>
        <p:spPr>
          <a:xfrm>
            <a:off x="453415" y="1552257"/>
            <a:ext cx="8250432" cy="2444703"/>
          </a:xfrm>
        </p:spPr>
        <p:txBody>
          <a:bodyPr wrap="square" lIns="0" tIns="18000" rIns="0" bIns="18000" anchor="ctr" anchorCtr="0">
            <a:spAutoFit/>
          </a:bodyPr>
          <a:lstStyle/>
          <a:p>
            <a:pPr marL="2147888" indent="-2147888">
              <a:buNone/>
            </a:pPr>
            <a:r>
              <a:rPr lang="en-US" sz="2400" dirty="0"/>
              <a:t>STEP 1	Turn the ignition off and remove the key (if equipped) from the ignition and store it in a lock box to prevent accidental starting.</a:t>
            </a:r>
          </a:p>
          <a:p>
            <a:pPr marL="2147888" indent="-2147888">
              <a:buNone/>
            </a:pPr>
            <a:r>
              <a:rPr lang="en-US" sz="2400" dirty="0"/>
              <a:t>STEP 2	Remove the 12-volt power source to the </a:t>
            </a:r>
            <a:r>
              <a:rPr lang="en-US" sz="2400" spc="-300" dirty="0"/>
              <a:t>H </a:t>
            </a:r>
            <a:r>
              <a:rPr lang="en-US" sz="2400" dirty="0"/>
              <a:t>V controller and wait 10 minutes for all capacitors to discharge. </a:t>
            </a:r>
          </a:p>
        </p:txBody>
      </p:sp>
      <p:sp>
        <p:nvSpPr>
          <p:cNvPr id="4" name="Content Placeholder 3">
            <a:extLst>
              <a:ext uri="{FF2B5EF4-FFF2-40B4-BE49-F238E27FC236}">
                <a16:creationId xmlns:a16="http://schemas.microsoft.com/office/drawing/2014/main" id="{3524A6DD-8F11-4AE6-B055-53AA689D98C4}"/>
              </a:ext>
            </a:extLst>
          </p:cNvPr>
          <p:cNvSpPr>
            <a:spLocks noGrp="1"/>
          </p:cNvSpPr>
          <p:nvPr>
            <p:ph sz="quarter" idx="13"/>
          </p:nvPr>
        </p:nvSpPr>
        <p:spPr>
          <a:xfrm>
            <a:off x="2594994" y="4048759"/>
            <a:ext cx="6112443" cy="1667567"/>
          </a:xfrm>
        </p:spPr>
        <p:txBody>
          <a:bodyPr wrap="square" lIns="0" tIns="18000" rIns="0" bIns="18000" anchor="ctr" anchorCtr="0">
            <a:spAutoFit/>
          </a:bodyPr>
          <a:lstStyle/>
          <a:p>
            <a:pPr marL="0" lvl="4" indent="0">
              <a:buNone/>
            </a:pPr>
            <a:r>
              <a:rPr lang="en-US" sz="2400" dirty="0"/>
              <a:t>This step could involve:</a:t>
            </a:r>
          </a:p>
          <a:p>
            <a:pPr marL="342900" lvl="4" indent="-342900"/>
            <a:r>
              <a:rPr lang="en-US" sz="2400" dirty="0"/>
              <a:t>Removing a fuse or a relay</a:t>
            </a:r>
          </a:p>
          <a:p>
            <a:pPr marL="342900" lvl="4" indent="-342900"/>
            <a:r>
              <a:rPr lang="en-US" sz="2400" dirty="0"/>
              <a:t>Disconnecting the negative battery cable from the auxiliary 12-volt battery</a:t>
            </a:r>
          </a:p>
        </p:txBody>
      </p:sp>
    </p:spTree>
    <p:extLst>
      <p:ext uri="{BB962C8B-B14F-4D97-AF65-F5344CB8AC3E}">
        <p14:creationId xmlns:p14="http://schemas.microsoft.com/office/powerpoint/2010/main" val="3584000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86.20 Lock Box</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6732" y="1029911"/>
            <a:ext cx="4988006" cy="40883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96787" cy="2677656"/>
          </a:xfrm>
        </p:spPr>
        <p:txBody>
          <a:bodyPr/>
          <a:lstStyle/>
          <a:p>
            <a:r>
              <a:rPr lang="en-US" sz="2400" dirty="0"/>
              <a:t>A lock box is a safe location to keep the ignition keys of a hybrid electric vehicle while it is being serviced</a:t>
            </a:r>
          </a:p>
        </p:txBody>
      </p:sp>
    </p:spTree>
    <p:extLst>
      <p:ext uri="{BB962C8B-B14F-4D97-AF65-F5344CB8AC3E}">
        <p14:creationId xmlns:p14="http://schemas.microsoft.com/office/powerpoint/2010/main" val="2739889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Hybrid Vehicle Safety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ybrid_Safety">
            <a:hlinkClick r:id="" action="ppaction://media"/>
            <a:extLst>
              <a:ext uri="{FF2B5EF4-FFF2-40B4-BE49-F238E27FC236}">
                <a16:creationId xmlns:a16="http://schemas.microsoft.com/office/drawing/2014/main" id="{8BF47623-E8FE-75A8-72F8-29B8997B9C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66824"/>
            <a:ext cx="8991600" cy="5057775"/>
          </a:xfrm>
          <a:prstGeom prst="rect">
            <a:avLst/>
          </a:prstGeom>
        </p:spPr>
      </p:pic>
    </p:spTree>
    <p:extLst>
      <p:ext uri="{BB962C8B-B14F-4D97-AF65-F5344CB8AC3E}">
        <p14:creationId xmlns:p14="http://schemas.microsoft.com/office/powerpoint/2010/main" val="29276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0FF4-6A1C-48D1-BC02-1EE0938844DE}"/>
              </a:ext>
            </a:extLst>
          </p:cNvPr>
          <p:cNvSpPr>
            <a:spLocks noGrp="1"/>
          </p:cNvSpPr>
          <p:nvPr>
            <p:ph type="title"/>
          </p:nvPr>
        </p:nvSpPr>
        <p:spPr>
          <a:xfrm>
            <a:off x="457200" y="237656"/>
            <a:ext cx="8250238" cy="1021237"/>
          </a:xfrm>
        </p:spPr>
        <p:txBody>
          <a:bodyPr wrap="square" lIns="0" tIns="18000" rIns="0" bIns="18000" anchor="ctr" anchorCtr="0">
            <a:spAutoFit/>
          </a:bodyPr>
          <a:lstStyle/>
          <a:p>
            <a:r>
              <a:rPr lang="en-US" sz="3600" dirty="0">
                <a:latin typeface="+mj-lt"/>
              </a:rPr>
              <a:t>Depowering the High-Voltage System </a:t>
            </a:r>
            <a:r>
              <a:rPr lang="en-US" sz="2800" dirty="0">
                <a:latin typeface="+mj-lt"/>
              </a:rPr>
              <a:t>(3 of 3)</a:t>
            </a:r>
            <a:endParaRPr lang="en-US" sz="3600" dirty="0"/>
          </a:p>
        </p:txBody>
      </p:sp>
      <p:sp>
        <p:nvSpPr>
          <p:cNvPr id="3" name="Content Placeholder 2">
            <a:extLst>
              <a:ext uri="{FF2B5EF4-FFF2-40B4-BE49-F238E27FC236}">
                <a16:creationId xmlns:a16="http://schemas.microsoft.com/office/drawing/2014/main" id="{2C965341-DE03-407A-9329-C72FB3B90E7F}"/>
              </a:ext>
            </a:extLst>
          </p:cNvPr>
          <p:cNvSpPr>
            <a:spLocks noGrp="1"/>
          </p:cNvSpPr>
          <p:nvPr>
            <p:ph sz="quarter" idx="12"/>
          </p:nvPr>
        </p:nvSpPr>
        <p:spPr>
          <a:xfrm>
            <a:off x="457006" y="1712028"/>
            <a:ext cx="8250432" cy="1706039"/>
          </a:xfrm>
        </p:spPr>
        <p:txBody>
          <a:bodyPr wrap="square" lIns="0" tIns="18000" rIns="0" bIns="18000" anchor="ctr" anchorCtr="0">
            <a:spAutoFit/>
          </a:bodyPr>
          <a:lstStyle/>
          <a:p>
            <a:pPr marL="2147888" indent="-2147888">
              <a:buNone/>
            </a:pPr>
            <a:r>
              <a:rPr lang="en-US" sz="2400" dirty="0"/>
              <a:t>STEP 3	Remove the </a:t>
            </a:r>
            <a:r>
              <a:rPr lang="en-US" sz="2400" spc="-300" dirty="0"/>
              <a:t>H </a:t>
            </a:r>
            <a:r>
              <a:rPr lang="en-US" sz="2400" dirty="0"/>
              <a:t>V fuse or service plug or switch.</a:t>
            </a:r>
          </a:p>
          <a:p>
            <a:pPr marL="2147888" indent="-2147888">
              <a:buNone/>
            </a:pPr>
            <a:r>
              <a:rPr lang="en-US" sz="2400" dirty="0"/>
              <a:t>STEP 4	Confirm there is no </a:t>
            </a:r>
            <a:r>
              <a:rPr lang="en-US" sz="2400" spc="-300" dirty="0"/>
              <a:t>H </a:t>
            </a:r>
            <a:r>
              <a:rPr lang="en-US" sz="2400" dirty="0"/>
              <a:t>V power present before beginning the repair.</a:t>
            </a:r>
          </a:p>
        </p:txBody>
      </p:sp>
    </p:spTree>
    <p:extLst>
      <p:ext uri="{BB962C8B-B14F-4D97-AF65-F5344CB8AC3E}">
        <p14:creationId xmlns:p14="http://schemas.microsoft.com/office/powerpoint/2010/main" val="1137178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0FF4-6A1C-48D1-BC02-1EE0938844DE}"/>
              </a:ext>
            </a:extLst>
          </p:cNvPr>
          <p:cNvSpPr>
            <a:spLocks noGrp="1"/>
          </p:cNvSpPr>
          <p:nvPr>
            <p:ph type="title"/>
          </p:nvPr>
        </p:nvSpPr>
        <p:spPr>
          <a:xfrm>
            <a:off x="457394" y="152400"/>
            <a:ext cx="8250238" cy="590349"/>
          </a:xfrm>
        </p:spPr>
        <p:txBody>
          <a:bodyPr wrap="square" lIns="0" tIns="18000" rIns="0" bIns="18000" anchor="ctr" anchorCtr="0">
            <a:spAutoFit/>
          </a:bodyPr>
          <a:lstStyle/>
          <a:p>
            <a:r>
              <a:rPr lang="en-US" sz="3600" dirty="0">
                <a:latin typeface="+mj-lt"/>
              </a:rPr>
              <a:t>Hoisting a Hybrid or Electric Vehicle</a:t>
            </a:r>
            <a:endParaRPr lang="en-US" sz="3200" dirty="0">
              <a:latin typeface="+mj-lt"/>
            </a:endParaRPr>
          </a:p>
        </p:txBody>
      </p:sp>
      <p:sp>
        <p:nvSpPr>
          <p:cNvPr id="3" name="Content Placeholder 2">
            <a:extLst>
              <a:ext uri="{FF2B5EF4-FFF2-40B4-BE49-F238E27FC236}">
                <a16:creationId xmlns:a16="http://schemas.microsoft.com/office/drawing/2014/main" id="{2C965341-DE03-407A-9329-C72FB3B90E7F}"/>
              </a:ext>
            </a:extLst>
          </p:cNvPr>
          <p:cNvSpPr>
            <a:spLocks noGrp="1"/>
          </p:cNvSpPr>
          <p:nvPr>
            <p:ph sz="quarter" idx="12"/>
          </p:nvPr>
        </p:nvSpPr>
        <p:spPr>
          <a:xfrm>
            <a:off x="457200" y="965138"/>
            <a:ext cx="8250432" cy="3568088"/>
          </a:xfrm>
        </p:spPr>
        <p:txBody>
          <a:bodyPr wrap="square" lIns="0" tIns="18000" rIns="0" bIns="18000" anchor="ctr" anchorCtr="0">
            <a:spAutoFit/>
          </a:bodyPr>
          <a:lstStyle/>
          <a:p>
            <a:pPr marL="342900" indent="-342900"/>
            <a:r>
              <a:rPr lang="en-US" sz="2400" dirty="0"/>
              <a:t>Refer to the manufacturer’s service information for proper lift points.</a:t>
            </a:r>
          </a:p>
          <a:p>
            <a:pPr marL="342900" indent="-342900"/>
            <a:r>
              <a:rPr lang="en-US" sz="2400" dirty="0"/>
              <a:t>Orange cables run under the vehicle just inside the frame rails on most hybrid and electric vehicles.</a:t>
            </a:r>
          </a:p>
          <a:p>
            <a:pPr marL="342900" indent="-342900"/>
            <a:r>
              <a:rPr lang="en-US" sz="2400" dirty="0"/>
              <a:t>Many electric vehicles use coolant or refrigerant to maintain the temperature of the battery. Caution should be used to avoid damaging these lines.</a:t>
            </a:r>
          </a:p>
          <a:p>
            <a:pPr marL="342900" indent="-342900"/>
            <a:r>
              <a:rPr lang="en-US" sz="2400" dirty="0"/>
              <a:t>The cables are not repairable and are expensive.</a:t>
            </a:r>
          </a:p>
        </p:txBody>
      </p:sp>
    </p:spTree>
    <p:extLst>
      <p:ext uri="{BB962C8B-B14F-4D97-AF65-F5344CB8AC3E}">
        <p14:creationId xmlns:p14="http://schemas.microsoft.com/office/powerpoint/2010/main" val="1899990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343459"/>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72329"/>
            <a:ext cx="8229600" cy="1171130"/>
          </a:xfrm>
        </p:spPr>
        <p:txBody>
          <a:bodyPr/>
          <a:lstStyle/>
          <a:p>
            <a:r>
              <a:rPr lang="en-US" dirty="0"/>
              <a:t>Frequently Asked Question: What Is That Sound?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1999" y="2388555"/>
            <a:ext cx="7534275" cy="3430354"/>
          </a:xfrm>
        </p:spPr>
        <p:txBody>
          <a:bodyPr/>
          <a:lstStyle/>
          <a:p>
            <a:pPr marL="101600" indent="0">
              <a:buNone/>
            </a:pPr>
            <a:r>
              <a:rPr lang="en-US" sz="2000" b="1" dirty="0"/>
              <a:t>What Is That Sound? </a:t>
            </a:r>
            <a:r>
              <a:rPr lang="en-US" sz="2000" dirty="0"/>
              <a:t>EVs and most HEVs emit a sound through a speaker in the front at low speeds to warn pedestrians that a moving vehicle is near. It is called acoustic vehicle alerting system (AVAS). It creates sound whenever the vehicle is traveling at low  speed. NHTSA requires device to emit warning sounds when travelling at speeds less than 19 MPH. While easily heard from outside the vehicle, it is usually not heard inside the vehicle unless the windows are down. Some customers ask their service technician to disable this system, but it is a safety device and could help prevent personal injury if someone were to step in front or back of a moving vehicle that is almost silent.</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478648"/>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306607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24200"/>
            <a:ext cx="8229600" cy="609600"/>
          </a:xfrm>
        </p:spPr>
        <p:txBody>
          <a:bodyPr>
            <a:noAutofit/>
          </a:bodyPr>
          <a:lstStyle/>
          <a:p>
            <a:pPr algn="ctr">
              <a:tabLst>
                <a:tab pos="2228850" algn="l"/>
              </a:tabLst>
            </a:pPr>
            <a:r>
              <a:rPr lang="en-US" sz="4400" spc="-500" dirty="0">
                <a:latin typeface="Arial (Headings)"/>
              </a:rPr>
              <a:t>H </a:t>
            </a:r>
            <a:r>
              <a:rPr lang="en-US" sz="4400" dirty="0">
                <a:latin typeface="Arial (Headings)"/>
              </a:rPr>
              <a:t>V Glove Use</a:t>
            </a:r>
            <a:endParaRPr lang="en-US" sz="4400" dirty="0"/>
          </a:p>
        </p:txBody>
      </p:sp>
    </p:spTree>
    <p:extLst>
      <p:ext uri="{BB962C8B-B14F-4D97-AF65-F5344CB8AC3E}">
        <p14:creationId xmlns:p14="http://schemas.microsoft.com/office/powerpoint/2010/main" val="196865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1. Glove Cuff</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63486" y="990599"/>
            <a:ext cx="4785214" cy="35924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599"/>
            <a:ext cx="2762480" cy="2655983"/>
          </a:xfrm>
        </p:spPr>
        <p:txBody>
          <a:bodyPr/>
          <a:lstStyle/>
          <a:p>
            <a:r>
              <a:rPr lang="en-US" sz="2400" dirty="0"/>
              <a:t>1. The cuff of the rubber glove should extend at least ½ inch beyond the cuff of the leather protector</a:t>
            </a:r>
          </a:p>
        </p:txBody>
      </p:sp>
    </p:spTree>
    <p:extLst>
      <p:ext uri="{BB962C8B-B14F-4D97-AF65-F5344CB8AC3E}">
        <p14:creationId xmlns:p14="http://schemas.microsoft.com/office/powerpoint/2010/main" val="1092648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High-Voltage </a:t>
            </a:r>
            <a:r>
              <a:rPr lang="en-US" sz="3600" dirty="0">
                <a:latin typeface="+mn-lt"/>
              </a:rPr>
              <a:t>Safety </a:t>
            </a:r>
            <a:r>
              <a:rPr lang="en-US" sz="3200" dirty="0">
                <a:latin typeface="+mn-lt"/>
              </a:rPr>
              <a:t>(2 of 2)</a:t>
            </a:r>
            <a:endParaRPr lang="en-IN" sz="3200" dirty="0">
              <a:latin typeface="+mn-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1" y="967111"/>
            <a:ext cx="8250237" cy="3337255"/>
          </a:xfrm>
        </p:spPr>
        <p:txBody>
          <a:bodyPr wrap="square" lIns="0" tIns="18000" rIns="0" bIns="18000" anchor="ctr" anchorCtr="0">
            <a:spAutoFit/>
          </a:bodyPr>
          <a:lstStyle/>
          <a:p>
            <a:pPr marL="342900" indent="-342900"/>
            <a:r>
              <a:rPr lang="en-US" sz="2400" dirty="0"/>
              <a:t>It is possible to be seriously injured or electrocuted (killed) if proper safety procedures are not followed. </a:t>
            </a:r>
          </a:p>
          <a:p>
            <a:pPr marL="342900" indent="-342900"/>
            <a:r>
              <a:rPr lang="en-US" sz="2400" dirty="0"/>
              <a:t>Precautions for Electronic Medical Devices</a:t>
            </a:r>
          </a:p>
          <a:p>
            <a:pPr marL="829818" lvl="1" indent="-342900"/>
            <a:r>
              <a:rPr lang="en-US" sz="2400" dirty="0"/>
              <a:t>Technicians who rely on cardiac pacemakers should not service or repair electric or hybrid electric vehicles because of strong magnetic fields. </a:t>
            </a:r>
          </a:p>
          <a:p>
            <a:pPr marL="829818" lvl="1" indent="-342900"/>
            <a:r>
              <a:rPr lang="en-US" sz="2400" dirty="0"/>
              <a:t>Check with the manufacturer of the device before being in or around a charging vehicle.</a:t>
            </a:r>
          </a:p>
        </p:txBody>
      </p:sp>
    </p:spTree>
    <p:extLst>
      <p:ext uri="{BB962C8B-B14F-4D97-AF65-F5344CB8AC3E}">
        <p14:creationId xmlns:p14="http://schemas.microsoft.com/office/powerpoint/2010/main" val="1108224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2. Glove Size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98275" y="952500"/>
            <a:ext cx="4550425" cy="47482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416320"/>
          </a:xfrm>
        </p:spPr>
        <p:txBody>
          <a:bodyPr/>
          <a:lstStyle/>
          <a:p>
            <a:r>
              <a:rPr lang="en-US" sz="2400" dirty="0"/>
              <a:t>2. To determine correct glove size, use a soft tape to measure around the palm of the hand. A measurement of 9 inches corresponds with a glove size of 9</a:t>
            </a:r>
          </a:p>
        </p:txBody>
      </p:sp>
    </p:spTree>
    <p:extLst>
      <p:ext uri="{BB962C8B-B14F-4D97-AF65-F5344CB8AC3E}">
        <p14:creationId xmlns:p14="http://schemas.microsoft.com/office/powerpoint/2010/main" val="3254426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3. Glove Rating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62195" y="990599"/>
            <a:ext cx="3586506" cy="50080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952188" cy="1938992"/>
          </a:xfrm>
        </p:spPr>
        <p:txBody>
          <a:bodyPr/>
          <a:lstStyle/>
          <a:p>
            <a:r>
              <a:rPr lang="en-US" sz="2400" dirty="0"/>
              <a:t>3. The glove rating and the date of the last test should be stamped on the glove cuff</a:t>
            </a:r>
          </a:p>
        </p:txBody>
      </p:sp>
    </p:spTree>
    <p:extLst>
      <p:ext uri="{BB962C8B-B14F-4D97-AF65-F5344CB8AC3E}">
        <p14:creationId xmlns:p14="http://schemas.microsoft.com/office/powerpoint/2010/main" val="1242165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4. Visual Inspection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91233" y="990600"/>
            <a:ext cx="4557467" cy="50603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308324"/>
          </a:xfrm>
        </p:spPr>
        <p:txBody>
          <a:bodyPr/>
          <a:lstStyle/>
          <a:p>
            <a:r>
              <a:rPr lang="en-US" sz="2400" dirty="0"/>
              <a:t>4. Start with a visual inspection of the glove fingertips, making sure that no cuts or other damage is present</a:t>
            </a:r>
          </a:p>
        </p:txBody>
      </p:sp>
    </p:spTree>
    <p:extLst>
      <p:ext uri="{BB962C8B-B14F-4D97-AF65-F5344CB8AC3E}">
        <p14:creationId xmlns:p14="http://schemas.microsoft.com/office/powerpoint/2010/main" val="4290758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5. Glove Damage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36709" y="1253944"/>
            <a:ext cx="4858029" cy="34964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7329" y="990600"/>
            <a:ext cx="3129698" cy="4524315"/>
          </a:xfrm>
        </p:spPr>
        <p:txBody>
          <a:bodyPr/>
          <a:lstStyle/>
          <a:p>
            <a:r>
              <a:rPr lang="en-US" sz="2400" dirty="0"/>
              <a:t>5. The damage on this glove was easily detected with a simple visual inspection. Note that the rubber glove material can be damaged by petroleum products, detergents, certain hand soaps, and talcum powder.</a:t>
            </a:r>
          </a:p>
        </p:txBody>
      </p:sp>
    </p:spTree>
    <p:extLst>
      <p:ext uri="{BB962C8B-B14F-4D97-AF65-F5344CB8AC3E}">
        <p14:creationId xmlns:p14="http://schemas.microsoft.com/office/powerpoint/2010/main" val="1563664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6. Inflate Glove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28561" y="990600"/>
            <a:ext cx="3869983" cy="49701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524315"/>
          </a:xfrm>
        </p:spPr>
        <p:txBody>
          <a:bodyPr/>
          <a:lstStyle/>
          <a:p>
            <a:r>
              <a:rPr lang="en-US" sz="2400" dirty="0"/>
              <a:t>6. Manually inflate the glove to inspect for pinhole leaks. Starting at the cuff, roll up the glove and trap air in the finger end. Listen and carefully watch for deflation of the glove. If a leak is detected, the glove must be discarded.</a:t>
            </a:r>
          </a:p>
        </p:txBody>
      </p:sp>
    </p:spTree>
    <p:extLst>
      <p:ext uri="{BB962C8B-B14F-4D97-AF65-F5344CB8AC3E}">
        <p14:creationId xmlns:p14="http://schemas.microsoft.com/office/powerpoint/2010/main" val="1474632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7. Petroleum Damages Rubber Glove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68391" y="952499"/>
            <a:ext cx="4480309" cy="47789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938992"/>
          </a:xfrm>
        </p:spPr>
        <p:txBody>
          <a:bodyPr/>
          <a:lstStyle/>
          <a:p>
            <a:r>
              <a:rPr lang="en-US" sz="2400" dirty="0"/>
              <a:t>7. Petroleum on the leather protector’s surface will damage the rubber glove underneath.</a:t>
            </a:r>
          </a:p>
        </p:txBody>
      </p:sp>
    </p:spTree>
    <p:extLst>
      <p:ext uri="{BB962C8B-B14F-4D97-AF65-F5344CB8AC3E}">
        <p14:creationId xmlns:p14="http://schemas.microsoft.com/office/powerpoint/2010/main" val="1967360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8. Glove Dust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80148" y="990600"/>
            <a:ext cx="4772555" cy="50072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938992"/>
          </a:xfrm>
        </p:spPr>
        <p:txBody>
          <a:bodyPr/>
          <a:lstStyle/>
          <a:p>
            <a:r>
              <a:rPr lang="en-US" sz="2400" dirty="0"/>
              <a:t>8. Glove powder (glove dust) should be used to absorb moisture and reduce friction</a:t>
            </a:r>
          </a:p>
        </p:txBody>
      </p:sp>
    </p:spTree>
    <p:extLst>
      <p:ext uri="{BB962C8B-B14F-4D97-AF65-F5344CB8AC3E}">
        <p14:creationId xmlns:p14="http://schemas.microsoft.com/office/powerpoint/2010/main" val="288782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9. Tighten Gloves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26903" y="990600"/>
            <a:ext cx="4220543" cy="48234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308324"/>
          </a:xfrm>
        </p:spPr>
        <p:txBody>
          <a:bodyPr/>
          <a:lstStyle/>
          <a:p>
            <a:r>
              <a:rPr lang="en-US" sz="2400" dirty="0"/>
              <a:t>9. Put on the gloves and tighten the straps on the back of the leather protectors (if equipped).</a:t>
            </a:r>
          </a:p>
        </p:txBody>
      </p:sp>
    </p:spTree>
    <p:extLst>
      <p:ext uri="{BB962C8B-B14F-4D97-AF65-F5344CB8AC3E}">
        <p14:creationId xmlns:p14="http://schemas.microsoft.com/office/powerpoint/2010/main" val="238826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10. Must Wear Gloves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15060" y="990600"/>
            <a:ext cx="3633640" cy="50831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677656"/>
          </a:xfrm>
        </p:spPr>
        <p:txBody>
          <a:bodyPr/>
          <a:lstStyle/>
          <a:p>
            <a:r>
              <a:rPr lang="en-US" sz="2400" dirty="0"/>
              <a:t>10. Technicians MUST wear HV gloves whenever working around the HV areas of a hybrid or electric vehicle</a:t>
            </a:r>
          </a:p>
        </p:txBody>
      </p:sp>
    </p:spTree>
    <p:extLst>
      <p:ext uri="{BB962C8B-B14F-4D97-AF65-F5344CB8AC3E}">
        <p14:creationId xmlns:p14="http://schemas.microsoft.com/office/powerpoint/2010/main" val="1077067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11. Canvas Storage Bag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990599"/>
            <a:ext cx="4989616" cy="34742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416320"/>
          </a:xfrm>
        </p:spPr>
        <p:txBody>
          <a:bodyPr/>
          <a:lstStyle/>
          <a:p>
            <a:r>
              <a:rPr lang="en-US" sz="2400" dirty="0"/>
              <a:t>11. HV gloves and leather protectors should be placed in a canvas storage bag when not in use. Note the ventilation hole at the bottom of this bag</a:t>
            </a:r>
          </a:p>
        </p:txBody>
      </p:sp>
    </p:spTree>
    <p:extLst>
      <p:ext uri="{BB962C8B-B14F-4D97-AF65-F5344CB8AC3E}">
        <p14:creationId xmlns:p14="http://schemas.microsoft.com/office/powerpoint/2010/main" val="3767945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86.1a Blue Conduits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5101" y="990600"/>
            <a:ext cx="4939826" cy="42294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93670" cy="3046988"/>
          </a:xfrm>
        </p:spPr>
        <p:txBody>
          <a:bodyPr/>
          <a:lstStyle/>
          <a:p>
            <a:r>
              <a:rPr lang="en-US" sz="2400" dirty="0"/>
              <a:t>When the belt starter alternator assembly is installed, the three blue cables run between the inverter assembly and the alternator.</a:t>
            </a:r>
          </a:p>
        </p:txBody>
      </p:sp>
    </p:spTree>
    <p:extLst>
      <p:ext uri="{BB962C8B-B14F-4D97-AF65-F5344CB8AC3E}">
        <p14:creationId xmlns:p14="http://schemas.microsoft.com/office/powerpoint/2010/main" val="41030427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12. Gloves Not Folded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28941" y="990600"/>
            <a:ext cx="4519760" cy="49097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154984"/>
          </a:xfrm>
        </p:spPr>
        <p:txBody>
          <a:bodyPr/>
          <a:lstStyle/>
          <a:p>
            <a:r>
              <a:rPr lang="en-US" sz="2400" dirty="0"/>
              <a:t>12. Make sure that the rubber gloves are not folded when placed in the canvas bag. Folding increases mechanical stress on the rubber and can lead to premature failure of the glove material</a:t>
            </a:r>
          </a:p>
        </p:txBody>
      </p:sp>
    </p:spTree>
    <p:extLst>
      <p:ext uri="{BB962C8B-B14F-4D97-AF65-F5344CB8AC3E}">
        <p14:creationId xmlns:p14="http://schemas.microsoft.com/office/powerpoint/2010/main" val="2773712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Hybrid and Fuel Cell Vehicles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(L3) Light Duty Hybrid Electric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(L3) Light Duty Hybrid Electric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86.1b Yellow Conduits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94462" y="952500"/>
            <a:ext cx="5500276" cy="45034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01784" cy="2677656"/>
          </a:xfrm>
        </p:spPr>
        <p:txBody>
          <a:bodyPr/>
          <a:lstStyle/>
          <a:p>
            <a:r>
              <a:rPr lang="en-US" sz="2400" dirty="0"/>
              <a:t>The yellow cable is part of the electric power steering system on a Toyota/Lexus vehicle.</a:t>
            </a:r>
          </a:p>
        </p:txBody>
      </p:sp>
    </p:spTree>
    <p:extLst>
      <p:ext uri="{BB962C8B-B14F-4D97-AF65-F5344CB8AC3E}">
        <p14:creationId xmlns:p14="http://schemas.microsoft.com/office/powerpoint/2010/main" val="278165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2400"/>
            <a:ext cx="8229600" cy="646331"/>
          </a:xfrm>
        </p:spPr>
        <p:txBody>
          <a:bodyPr/>
          <a:lstStyle/>
          <a:p>
            <a:r>
              <a:rPr lang="en-US" dirty="0"/>
              <a:t>Figure 86.2 Orange Conduits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11387" y="990600"/>
            <a:ext cx="3675413" cy="51415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990600"/>
            <a:ext cx="3909951" cy="1938992"/>
          </a:xfrm>
        </p:spPr>
        <p:txBody>
          <a:bodyPr/>
          <a:lstStyle/>
          <a:p>
            <a:r>
              <a:rPr lang="en-US" sz="2400" dirty="0"/>
              <a:t>The orange cables connect to the high power distribution module (HPDM) on the Chevrolet Bolt.</a:t>
            </a:r>
          </a:p>
        </p:txBody>
      </p:sp>
    </p:spTree>
    <p:extLst>
      <p:ext uri="{BB962C8B-B14F-4D97-AF65-F5344CB8AC3E}">
        <p14:creationId xmlns:p14="http://schemas.microsoft.com/office/powerpoint/2010/main" val="947778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399730"/>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How Much Current Is Too Much?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388555"/>
            <a:ext cx="7410450" cy="3477875"/>
          </a:xfrm>
        </p:spPr>
        <p:txBody>
          <a:bodyPr/>
          <a:lstStyle/>
          <a:p>
            <a:r>
              <a:rPr lang="en-US" sz="2000" b="1" dirty="0"/>
              <a:t>How Much Current Is Too Much? </a:t>
            </a:r>
            <a:r>
              <a:rPr lang="en-US" sz="2000" dirty="0"/>
              <a:t>Low voltage, such as the 12–14 volts used in conventional vehicles, does not represent a shock hazard and it is safe to handle. The only concern would be a possible burn could occur if a 12-volt wire were to touch ground causing the wiring to overheat. Voltages between 14 and 60 volts do not present a shock hazard, but an arc can occur if a connector carrying current is opened. High voltage, over 60 volts, does create a shock hazard and all precautions must be adhered to prevent personal injury. Typical current and how it affects the body are given as follows: </a:t>
            </a:r>
            <a:r>
              <a:rPr lang="en-US" sz="2000" b="1" dirty="0"/>
              <a:t>SEE NOTES SECTION FOR THE REST OF THIS QUESTION</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512273"/>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886499044"/>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3077</Words>
  <Application>Microsoft Office PowerPoint</Application>
  <PresentationFormat>On-screen Show (4:3)</PresentationFormat>
  <Paragraphs>259</Paragraphs>
  <Slides>62</Slides>
  <Notes>58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Times New Roman</vt:lpstr>
      <vt:lpstr>Arial</vt:lpstr>
      <vt:lpstr>Calibri</vt:lpstr>
      <vt:lpstr>Arial (Headings)</vt:lpstr>
      <vt:lpstr>Arial Black</vt:lpstr>
      <vt:lpstr>Gadugi</vt:lpstr>
      <vt:lpstr>Verdana</vt:lpstr>
      <vt:lpstr>USHE</vt:lpstr>
      <vt:lpstr>Automotive Technology: Principles, Diagnosis, and Service</vt:lpstr>
      <vt:lpstr>Learning Objectives (1 of 2) </vt:lpstr>
      <vt:lpstr>Learning Objectives (2 of 2) </vt:lpstr>
      <vt:lpstr>High-Voltage Safety (1 of 2)</vt:lpstr>
      <vt:lpstr>High-Voltage Safety (2 of 2)</vt:lpstr>
      <vt:lpstr>Figure 86.1a Blue Conduits</vt:lpstr>
      <vt:lpstr>Figure 86.1b Yellow Conduits</vt:lpstr>
      <vt:lpstr>Figure 86.2 Orange Conduits</vt:lpstr>
      <vt:lpstr>Frequently Asked Question: How Much Current Is Too Much?   </vt:lpstr>
      <vt:lpstr>Electric Shock Potential (1 of 2)</vt:lpstr>
      <vt:lpstr>Electric Shock Potential (2 of 2)</vt:lpstr>
      <vt:lpstr>Electric Vehicles in Service Area</vt:lpstr>
      <vt:lpstr>Figure 86.3 HEV/EV Workspace</vt:lpstr>
      <vt:lpstr>Animation: Depower Ford Hybrid System (Animation will automatically start)</vt:lpstr>
      <vt:lpstr>Figure 86.4 EV instead of 0 RPM</vt:lpstr>
      <vt:lpstr>Personal Protective Equipment (P P E) (1 of 3)</vt:lpstr>
      <vt:lpstr>Figure 86.5 Full-Face Shield</vt:lpstr>
      <vt:lpstr>Figure 86.6 Glove Rating</vt:lpstr>
      <vt:lpstr>Figure 86.7 Glove Leaks</vt:lpstr>
      <vt:lpstr>Figure 86.8 Glove Inflator</vt:lpstr>
      <vt:lpstr>Figure 86.9 Leather Gloves</vt:lpstr>
      <vt:lpstr>Question 1: ?</vt:lpstr>
      <vt:lpstr>Answer 1</vt:lpstr>
      <vt:lpstr>Figure 86.10 Safety Shoes</vt:lpstr>
      <vt:lpstr>Figure 86.11 Rubber Mat</vt:lpstr>
      <vt:lpstr>Figure 86.12 Fire Extinguisher</vt:lpstr>
      <vt:lpstr>Frequently Asked Question: Is the Radiation from a Hybrid Dangerous?    </vt:lpstr>
      <vt:lpstr>Figure 86.13 Measure Radiation</vt:lpstr>
      <vt:lpstr>High-Voltage Tools and Equipment</vt:lpstr>
      <vt:lpstr>Figure 86.14 DMM CAT III Rated</vt:lpstr>
      <vt:lpstr>Figure 86.15 DMM Leads</vt:lpstr>
      <vt:lpstr>Figure 86.16 Fluke 1587 Megger</vt:lpstr>
      <vt:lpstr>Loss of Isolation Test</vt:lpstr>
      <vt:lpstr>Figure 86.17 Insulated Tools</vt:lpstr>
      <vt:lpstr>Figure 86.18 Manual Disconnect</vt:lpstr>
      <vt:lpstr>Safety Interlock System (1 of 2)</vt:lpstr>
      <vt:lpstr>Safety Interlock System (2 of 2)</vt:lpstr>
      <vt:lpstr>Figure 86.19 Interlock</vt:lpstr>
      <vt:lpstr>Electric Shock Potential</vt:lpstr>
      <vt:lpstr>Figure 86.21 Orange High Voltage</vt:lpstr>
      <vt:lpstr>Depowering the High-Voltage System (1 of 3)</vt:lpstr>
      <vt:lpstr>Depowering the High-Voltage System (2 of 3)</vt:lpstr>
      <vt:lpstr>Figure 86.20 Lock Box</vt:lpstr>
      <vt:lpstr>Animation: Hybrid Vehicle Safety (Animation will automatically start)</vt:lpstr>
      <vt:lpstr>Depowering the High-Voltage System (3 of 3)</vt:lpstr>
      <vt:lpstr>Hoisting a Hybrid or Electric Vehicle</vt:lpstr>
      <vt:lpstr>Frequently Asked Question: What Is That Sound?   </vt:lpstr>
      <vt:lpstr>H V Glove Use</vt:lpstr>
      <vt:lpstr>1. Glove Cuff</vt:lpstr>
      <vt:lpstr>2. Glove Size</vt:lpstr>
      <vt:lpstr>3. Glove Rating</vt:lpstr>
      <vt:lpstr>4. Visual Inspection</vt:lpstr>
      <vt:lpstr>5. Glove Damage</vt:lpstr>
      <vt:lpstr>6. Inflate Glove</vt:lpstr>
      <vt:lpstr>7. Petroleum Damages Rubber Glove</vt:lpstr>
      <vt:lpstr>8. Glove Dust</vt:lpstr>
      <vt:lpstr>9. Tighten Gloves</vt:lpstr>
      <vt:lpstr>10. Must Wear Gloves</vt:lpstr>
      <vt:lpstr>11. Canvas Storage Bag</vt:lpstr>
      <vt:lpstr>12. Gloves Not Folded</vt:lpstr>
      <vt:lpstr>Hybrid and Fuel Cell Vehicles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2023-06-21T19:24:05Z</dcterms:modified>
</cp:coreProperties>
</file>