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1177" r:id="rId2"/>
    <p:sldId id="1110" r:id="rId3"/>
    <p:sldId id="1112" r:id="rId4"/>
    <p:sldId id="1182" r:id="rId5"/>
    <p:sldId id="1178" r:id="rId6"/>
    <p:sldId id="1183" r:id="rId7"/>
    <p:sldId id="1199" r:id="rId8"/>
    <p:sldId id="1185" r:id="rId9"/>
    <p:sldId id="1184" r:id="rId10"/>
    <p:sldId id="1200" r:id="rId11"/>
    <p:sldId id="1154" r:id="rId12"/>
    <p:sldId id="1186" r:id="rId13"/>
    <p:sldId id="1156" r:id="rId14"/>
    <p:sldId id="1187" r:id="rId15"/>
    <p:sldId id="1158" r:id="rId16"/>
    <p:sldId id="1189" r:id="rId17"/>
    <p:sldId id="1160" r:id="rId18"/>
    <p:sldId id="1161" r:id="rId19"/>
    <p:sldId id="1188" r:id="rId20"/>
    <p:sldId id="1202" r:id="rId21"/>
    <p:sldId id="1116" r:id="rId22"/>
    <p:sldId id="1117" r:id="rId23"/>
    <p:sldId id="1118" r:id="rId24"/>
    <p:sldId id="1201" r:id="rId25"/>
    <p:sldId id="1190" r:id="rId26"/>
    <p:sldId id="1393" r:id="rId27"/>
    <p:sldId id="1395" r:id="rId28"/>
    <p:sldId id="1394" r:id="rId29"/>
    <p:sldId id="1396" r:id="rId30"/>
    <p:sldId id="1397" r:id="rId31"/>
    <p:sldId id="1130" r:id="rId32"/>
    <p:sldId id="1131" r:id="rId33"/>
    <p:sldId id="1132" r:id="rId34"/>
    <p:sldId id="1133" r:id="rId35"/>
    <p:sldId id="1134" r:id="rId36"/>
    <p:sldId id="1143" r:id="rId37"/>
    <p:sldId id="1191" r:id="rId38"/>
    <p:sldId id="1192" r:id="rId39"/>
    <p:sldId id="1398" r:id="rId40"/>
    <p:sldId id="1399" r:id="rId41"/>
    <p:sldId id="1145" r:id="rId42"/>
    <p:sldId id="1196" r:id="rId43"/>
    <p:sldId id="1167" r:id="rId44"/>
    <p:sldId id="1168" r:id="rId45"/>
    <p:sldId id="1176" r:id="rId46"/>
    <p:sldId id="1400" r:id="rId47"/>
    <p:sldId id="107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60" autoAdjust="0"/>
    <p:restoredTop sz="83158" autoAdjust="0"/>
  </p:normalViewPr>
  <p:slideViewPr>
    <p:cSldViewPr>
      <p:cViewPr varScale="1">
        <p:scale>
          <a:sx n="95" d="100"/>
          <a:sy n="95" d="100"/>
        </p:scale>
        <p:origin x="1662" y="84"/>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6/24/2023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6/24/2023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0239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203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8477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745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mn-lt"/>
                <a:ea typeface="Arial"/>
                <a:cs typeface="Arial"/>
                <a:sym typeface="Arial"/>
              </a:rPr>
              <a:t>TECH TIP: </a:t>
            </a:r>
            <a:r>
              <a:rPr lang="en-US" sz="1400" b="1" i="0" u="sng" strike="noStrike" baseline="0" dirty="0">
                <a:solidFill>
                  <a:srgbClr val="231F20"/>
                </a:solidFill>
                <a:latin typeface="+mn-lt"/>
              </a:rPr>
              <a:t>Look at the Freeze Frame</a:t>
            </a:r>
          </a:p>
          <a:p>
            <a:pPr marR="58020" algn="just"/>
            <a:r>
              <a:rPr lang="en-US" sz="1200" b="0" i="0" u="none" strike="noStrike" baseline="0" dirty="0">
                <a:solidFill>
                  <a:srgbClr val="231F20"/>
                </a:solidFill>
                <a:latin typeface="Arial" panose="020B0604020202020204" pitchFamily="34" charset="0"/>
              </a:rPr>
              <a:t>Whenever a DTC is set, a freeze frame is stored. The freeze frame includes data showing how the engine was being operated at the time the code was set.</a:t>
            </a:r>
          </a:p>
          <a:p>
            <a:pPr marR="55760"/>
            <a:r>
              <a:rPr lang="en-US" sz="1200" b="0" i="0" u="none" strike="noStrike" baseline="0" dirty="0">
                <a:solidFill>
                  <a:srgbClr val="231F20"/>
                </a:solidFill>
                <a:latin typeface="Arial" panose="020B0604020202020204" pitchFamily="34" charset="0"/>
              </a:rPr>
              <a:t>The wise service technician saves the freeze frame information to help determine not only what might have caused the code to set but also to allow the technician to drive the vehicle under similar conditions to verify that the problem has been corrected.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1192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One Test Is Worth 1,000 “Expert” Opinions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Whenever any vehicle has an engine performance or driveability concern, certain people always say: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“Sounds like it’s a bad injector.”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“I’ll bet you it’s a bad computer.”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 had a problem just like yours yesterday and it was a bad EGR valve.”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Regardless of the skills and talents of those people, it is still more accurate to perform tests 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vehicle than to rely on feelings or opinions of others who have not even seen the vehicle. Even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your own opinion should not sway your thinking. Follow a plan, perform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tests, and the test results will lead to the root cause.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6250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989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9127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NOTE See page 993 for Chart 85-2 Examples of observed scan tool data</a:t>
            </a:r>
            <a:r>
              <a:rPr lang="en-US" dirty="0"/>
              <a:t>.</a:t>
            </a:r>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6039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79965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9214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5913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sng" dirty="0">
                <a:latin typeface="+mn-lt"/>
              </a:rPr>
              <a:t>TECH TIP: </a:t>
            </a:r>
            <a:r>
              <a:rPr lang="en-US" sz="1600" b="1" i="0" u="sng" strike="noStrike" baseline="0" dirty="0">
                <a:solidFill>
                  <a:srgbClr val="231F20"/>
                </a:solidFill>
                <a:latin typeface="+mn-lt"/>
              </a:rPr>
              <a:t>The Brake Pedal Trick</a:t>
            </a:r>
          </a:p>
          <a:p>
            <a:pPr marR="2930" algn="just"/>
            <a:r>
              <a:rPr lang="en-US" sz="1400" b="0" i="0" u="none" strike="noStrike" baseline="0" dirty="0">
                <a:solidFill>
                  <a:srgbClr val="231F20"/>
                </a:solidFill>
                <a:latin typeface="+mn-lt"/>
              </a:rPr>
              <a:t>If the vehicle manufacturer recommends that battery power be disconnected, first disconnect the negative battery cable and then depress the brake pedal. Because the brake lights are connected to battery power, depressing the brake pedal causes all of the capacitors in the electrical system and computer(s) to discharge through the brake lights.</a:t>
            </a:r>
          </a:p>
          <a:p>
            <a:r>
              <a:rPr lang="en-US" sz="1600" b="1" i="0" u="sng" strike="noStrike" baseline="0" dirty="0">
                <a:solidFill>
                  <a:srgbClr val="231F20"/>
                </a:solidFill>
                <a:latin typeface="+mn-lt"/>
              </a:rPr>
              <a:t>TECH TIP Drive the Light Out</a:t>
            </a:r>
          </a:p>
          <a:p>
            <a:r>
              <a:rPr lang="en-US" sz="1400" b="0" i="0" u="none" strike="noStrike" baseline="0" dirty="0">
                <a:solidFill>
                  <a:srgbClr val="231F20"/>
                </a:solidFill>
                <a:latin typeface="+mn-lt"/>
              </a:rPr>
              <a:t>If working on a vehicle that is subject to state emissions testing, it is best to not clear codes. When diagnostic trouble codes are cleared, all of the monitors have to be rerun and this can be a time-consuming job. Instead of clearing the code, simply drive the vehicle until</a:t>
            </a:r>
          </a:p>
          <a:p>
            <a:pPr marR="3470"/>
            <a:r>
              <a:rPr lang="en-US" sz="1400" b="0" i="0" u="none" strike="noStrike" baseline="0" dirty="0">
                <a:solidFill>
                  <a:srgbClr val="231F20"/>
                </a:solidFill>
                <a:latin typeface="+mn-lt"/>
              </a:rPr>
              <a:t>the PCM clears the code. This will likely take less time compared to trying to drive the vehicle under varying</a:t>
            </a:r>
          </a:p>
          <a:p>
            <a:r>
              <a:rPr lang="en-US" sz="1400" b="0" i="0" u="none" strike="noStrike" baseline="0" dirty="0">
                <a:solidFill>
                  <a:srgbClr val="231F20"/>
                </a:solidFill>
                <a:latin typeface="+mn-lt"/>
              </a:rPr>
              <a:t>conditions to run all of the monitors.</a:t>
            </a:r>
          </a:p>
          <a:p>
            <a:endParaRPr lang="en-US" sz="1400"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010" algn="just"/>
            <a:r>
              <a:rPr lang="en-US" sz="1400" b="0" i="0" u="none" strike="noStrike" baseline="0" dirty="0">
                <a:solidFill>
                  <a:srgbClr val="231F20"/>
                </a:solidFill>
                <a:latin typeface="+mn-lt"/>
              </a:rPr>
              <a:t>After the repair has been successfully completed, the vehicle should be driven under similar conditions that caused the original concern. Verify that the problem has been corrected. To per- form this test-drive, it is helpful to have a copy of the freeze-frame parameters that were present when the DTC was set. By driving under similar conditions, the PCM may perform a test of the system and automatically extinguish the MIL. This is the method preferred by most vehicle manufacturers. The DTC can be cleared using a scan tool, but then that means that monitors will have to be run and the vehicle may fail an emissions inspection if driven directly to the testing station.</a:t>
            </a:r>
          </a:p>
          <a:p>
            <a:pPr algn="just"/>
            <a:r>
              <a:rPr lang="en-US" sz="1400" b="1" i="0" u="none" strike="noStrike" baseline="0" dirty="0">
                <a:solidFill>
                  <a:srgbClr val="007D99"/>
                </a:solidFill>
                <a:latin typeface="+mn-lt"/>
              </a:rPr>
              <a:t>PROCEDURES FOR RESETTING THE PCM </a:t>
            </a:r>
            <a:r>
              <a:rPr lang="en-US" sz="1400" b="0" i="0" u="none" strike="noStrike" baseline="0" dirty="0">
                <a:solidFill>
                  <a:srgbClr val="231F20"/>
                </a:solidFill>
                <a:latin typeface="+mn-lt"/>
              </a:rPr>
              <a:t>The PCM can be reset or cleared of previously set DTCs and freeze-frame data in the following ways:</a:t>
            </a:r>
          </a:p>
          <a:p>
            <a:r>
              <a:rPr lang="en-US" sz="1400" b="0" i="0" u="none" strike="noStrike" baseline="0" dirty="0">
                <a:solidFill>
                  <a:srgbClr val="231F20"/>
                </a:solidFill>
                <a:latin typeface="+mn-lt"/>
              </a:rPr>
              <a:t>1. Driving the Vehicle. Drive the vehicle under similar con present when the fault occurred. If the </a:t>
            </a:r>
            <a:r>
              <a:rPr lang="en-US" sz="1400" b="0" i="0" u="none" strike="noStrike" kern="1200" baseline="0" dirty="0">
                <a:solidFill>
                  <a:schemeClr val="tx1"/>
                </a:solidFill>
                <a:latin typeface="+mn-lt"/>
                <a:ea typeface="+mn-ea"/>
                <a:cs typeface="+mn-cs"/>
              </a:rPr>
              <a:t>conditions are similar and the PCM performed the noncontinuous monitor test and it passed three times, then the PCM will extinguish the MIL. This is the method preferred by most vehicle manufacturers; however, this method could be time consuming. If three passes cannot be achieved, the owner of the vehicle will have to be told that even though the check engine light (MIL) is on, the problem has been corrected and the MIL should go out in a few days of normal driving.</a:t>
            </a:r>
          </a:p>
          <a:p>
            <a:r>
              <a:rPr lang="en-US" sz="1400" b="0" i="0" u="none" strike="noStrike" kern="1200" baseline="0" dirty="0">
                <a:solidFill>
                  <a:schemeClr val="tx1"/>
                </a:solidFill>
                <a:latin typeface="+mn-lt"/>
                <a:ea typeface="+mn-ea"/>
                <a:cs typeface="+mn-cs"/>
              </a:rPr>
              <a:t>Clear DTCs Using a Scan Tool. A scan tool can be used to clear the diagnostic trouble code (DTC), which will also delete all of the freeze-frame data. The advantage of using a scan tool is that the check engine (MIL) will be out and the customer will be happy that the problem (MIL on) has been corrected. Do not use a scan tool to clear a DTC if the vehicle is going to be checked soon at a test station for state-mandated emissions tests.</a:t>
            </a:r>
          </a:p>
          <a:p>
            <a:r>
              <a:rPr lang="en-US" sz="1400" b="0" i="0" u="none" strike="noStrike" kern="1200" baseline="0" dirty="0">
                <a:solidFill>
                  <a:schemeClr val="tx1"/>
                </a:solidFill>
                <a:latin typeface="+mn-lt"/>
                <a:ea typeface="+mn-ea"/>
                <a:cs typeface="+mn-cs"/>
              </a:rPr>
              <a:t>Battery Disconnect. Disconnecting the negative battery cable will clear the DTCs and freeze-frame on many vehicles but not all. Besides clearing the DTCs, disconnecting the battery for about 20 minutes will also erase radio station presets and other memory items in many cases. Most vehicle manufacturers do not recommend that the battery be disconnected to clear DTCs and it may not work on some</a:t>
            </a:r>
          </a:p>
          <a:p>
            <a:r>
              <a:rPr lang="en-US" sz="1400" b="0" i="0" u="none" strike="noStrike" kern="1200" baseline="0" dirty="0">
                <a:solidFill>
                  <a:schemeClr val="tx1"/>
                </a:solidFill>
                <a:latin typeface="+mn-lt"/>
                <a:ea typeface="+mn-ea"/>
                <a:cs typeface="+mn-cs"/>
              </a:rPr>
              <a:t>vehicles.</a:t>
            </a:r>
          </a:p>
          <a:p>
            <a:pPr algn="just"/>
            <a:endParaRPr lang="en-US" sz="1200" b="0" i="0" u="none" strike="noStrike" baseline="0" dirty="0">
              <a:solidFill>
                <a:srgbClr val="231F20"/>
              </a:solidFill>
              <a:latin typeface="+mn-lt"/>
            </a:endParaRPr>
          </a:p>
          <a:p>
            <a:endParaRPr lang="en-US" sz="1200"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Step 1 is to verify the customer concern or problem. If the problem cannot be verified, then the repair cannot be performed</a:t>
            </a:r>
          </a:p>
          <a:p>
            <a:r>
              <a:rPr lang="en-US" sz="1400" b="1" i="0" u="sng" strike="noStrike" baseline="0" dirty="0">
                <a:solidFill>
                  <a:srgbClr val="231F20"/>
                </a:solidFill>
                <a:latin typeface="+mn-lt"/>
              </a:rPr>
              <a:t>TECH TIP “Original Equipment” Is Not a Four-Letter Word</a:t>
            </a:r>
          </a:p>
          <a:p>
            <a:pPr marR="3250"/>
            <a:r>
              <a:rPr lang="en-US" sz="1400" b="0" i="0" u="none" strike="noStrike" baseline="0" dirty="0">
                <a:solidFill>
                  <a:srgbClr val="231F20"/>
                </a:solidFill>
                <a:latin typeface="+mn-lt"/>
              </a:rPr>
              <a:t>To many service technicians, an original-equipment part is considered to be only marginal, and to get the really “good stuff” an aftermarket (renewal market) part has to be purchased. However, many problems can be traced to the use of an aftermarket part that has failed early in its service life. Technicians who work at dealerships usually go immediately to an aftermarket part that is observed during a visual inspection. It  has been their experience that simply replacing the aftermarket part with the factory original-equipment (OE) part often solves the problem.</a:t>
            </a:r>
          </a:p>
          <a:p>
            <a:pPr marR="1410"/>
            <a:r>
              <a:rPr lang="en-US" sz="1400" b="0" i="0" u="none" strike="noStrike" baseline="0" dirty="0">
                <a:solidFill>
                  <a:srgbClr val="231F20"/>
                </a:solidFill>
                <a:latin typeface="+mn-lt"/>
              </a:rPr>
              <a:t>Original equipment parts are </a:t>
            </a:r>
            <a:r>
              <a:rPr lang="en-US" sz="1400" b="0" i="1" u="none" strike="noStrike" baseline="0" dirty="0">
                <a:solidFill>
                  <a:srgbClr val="231F20"/>
                </a:solidFill>
                <a:latin typeface="+mn-lt"/>
              </a:rPr>
              <a:t>required </a:t>
            </a:r>
            <a:r>
              <a:rPr lang="en-US" sz="1400" b="0" i="0" u="none" strike="noStrike" baseline="0" dirty="0">
                <a:solidFill>
                  <a:srgbClr val="231F20"/>
                </a:solidFill>
                <a:latin typeface="+mn-lt"/>
              </a:rPr>
              <a:t>to pass quality and durability standards and tests at a level not required of aftermarket parts. The technician should be aware that the presence of a new part does not necessarily mean that the part is good.</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0462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6020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085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baseline="0" dirty="0">
                <a:solidFill>
                  <a:srgbClr val="231F20"/>
                </a:solidFill>
                <a:latin typeface="+mn-lt"/>
              </a:rPr>
              <a:t>TECH TIP: Smoke Machine Testing Vacuum </a:t>
            </a:r>
            <a:r>
              <a:rPr lang="en-US" sz="1400" b="0" i="0" u="none" strike="noStrike" baseline="0" dirty="0">
                <a:solidFill>
                  <a:srgbClr val="231F20"/>
                </a:solidFill>
                <a:latin typeface="+mn-lt"/>
              </a:rPr>
              <a:t>(air) leaks can cause a variety of driveability problems and are often difficult to locate. One good method is to use a machine that generates a stream of smoke. Connecting the outlet of the smoke machine to the hose that was removed from the vacuum brake booster allows smoke to enter the intake manifold. Any vacuum leaks will be spotted by observing smoke coming out of the leak. SEE FIGURE 85-5</a:t>
            </a:r>
            <a:r>
              <a:rPr lang="en-US" sz="1400" b="0" i="0" u="none" strike="noStrike" baseline="30000" dirty="0">
                <a:solidFill>
                  <a:srgbClr val="231F20"/>
                </a:solidFill>
                <a:latin typeface="+mn-lt"/>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950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6/24/2023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ln>
                <a:noFill/>
              </a:ln>
            </a:endParaRPr>
          </a:p>
        </p:txBody>
      </p:sp>
    </p:spTree>
    <p:extLst>
      <p:ext uri="{BB962C8B-B14F-4D97-AF65-F5344CB8AC3E}">
        <p14:creationId xmlns:p14="http://schemas.microsoft.com/office/powerpoint/2010/main" val="3582751001"/>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41142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4099816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 id="2147483670" r:id="rId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0.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3.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4.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85</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Strategy Based Diagnosis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4244391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85.6 Spark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990600"/>
            <a:ext cx="4692117" cy="49635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401205"/>
          </a:xfrm>
        </p:spPr>
        <p:txBody>
          <a:bodyPr/>
          <a:lstStyle/>
          <a:p>
            <a:r>
              <a:rPr lang="en-US" sz="2000" dirty="0"/>
              <a:t>A spark tester connected to a spark plug wire or coil output. A typical spark tester fires only if at least 25,000 volts is available from the coil, making a spark tester a useful tool. Do not use one that just lights when a spark is present, because it does not require more than about 2,000 volts to light</a:t>
            </a:r>
          </a:p>
        </p:txBody>
      </p:sp>
    </p:spTree>
    <p:extLst>
      <p:ext uri="{BB962C8B-B14F-4D97-AF65-F5344CB8AC3E}">
        <p14:creationId xmlns:p14="http://schemas.microsoft.com/office/powerpoint/2010/main" val="2057040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5717"/>
            <a:ext cx="8229600" cy="646331"/>
          </a:xfrm>
        </p:spPr>
        <p:txBody>
          <a:bodyPr>
            <a:spAutoFit/>
          </a:bodyPr>
          <a:lstStyle/>
          <a:p>
            <a:r>
              <a:rPr lang="en-US" dirty="0"/>
              <a:t>8-Step Diagnostic Procedure </a:t>
            </a:r>
            <a:r>
              <a:rPr lang="en-US" sz="2800" dirty="0"/>
              <a:t>(2 of 6)</a:t>
            </a:r>
          </a:p>
        </p:txBody>
      </p:sp>
      <p:sp>
        <p:nvSpPr>
          <p:cNvPr id="4" name="Content Placeholder 3"/>
          <p:cNvSpPr>
            <a:spLocks noGrp="1"/>
          </p:cNvSpPr>
          <p:nvPr>
            <p:ph idx="1"/>
          </p:nvPr>
        </p:nvSpPr>
        <p:spPr>
          <a:xfrm>
            <a:off x="457200" y="990600"/>
            <a:ext cx="8229600" cy="2015936"/>
          </a:xfrm>
        </p:spPr>
        <p:txBody>
          <a:bodyPr>
            <a:spAutoFit/>
          </a:bodyPr>
          <a:lstStyle/>
          <a:p>
            <a:r>
              <a:rPr lang="en-IN" sz="2400" dirty="0"/>
              <a:t>Step 3 Retrieve the Diagnostic Trouble Codes (</a:t>
            </a:r>
            <a:r>
              <a:rPr lang="en-IN" sz="2400" spc="-300" dirty="0"/>
              <a:t>D T </a:t>
            </a:r>
            <a:r>
              <a:rPr lang="en-IN" sz="2400" dirty="0"/>
              <a:t>Cs)</a:t>
            </a:r>
          </a:p>
          <a:p>
            <a:pPr lvl="1"/>
            <a:r>
              <a:rPr lang="en-IN" sz="2400" dirty="0"/>
              <a:t>If a diagnostic trouble code (</a:t>
            </a:r>
            <a:r>
              <a:rPr lang="en-IN" sz="2400" spc="-300" dirty="0"/>
              <a:t>D T </a:t>
            </a:r>
            <a:r>
              <a:rPr lang="en-IN" sz="2400" dirty="0"/>
              <a:t>C) is present in the computer memory, it may be signaled by illuminating a malfunction indicator lamp (</a:t>
            </a:r>
            <a:r>
              <a:rPr lang="en-IN" sz="2400" spc="-300" dirty="0"/>
              <a:t>M I </a:t>
            </a:r>
            <a:r>
              <a:rPr lang="en-IN" sz="2400" dirty="0"/>
              <a:t>L), commonly labeled “check engine” or “service engine soon.”</a:t>
            </a:r>
          </a:p>
        </p:txBody>
      </p:sp>
    </p:spTree>
    <p:extLst>
      <p:ext uri="{BB962C8B-B14F-4D97-AF65-F5344CB8AC3E}">
        <p14:creationId xmlns:p14="http://schemas.microsoft.com/office/powerpoint/2010/main" val="4108755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85.7 Step 3</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1" y="990599"/>
            <a:ext cx="3733800" cy="51389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Step 3 in the diagnostic process is to retrieve any stored diagnostic trouble codes</a:t>
            </a:r>
          </a:p>
        </p:txBody>
      </p:sp>
    </p:spTree>
    <p:extLst>
      <p:ext uri="{BB962C8B-B14F-4D97-AF65-F5344CB8AC3E}">
        <p14:creationId xmlns:p14="http://schemas.microsoft.com/office/powerpoint/2010/main" val="1252282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8-Step Diagnostic Procedure </a:t>
            </a:r>
            <a:r>
              <a:rPr lang="en-US" sz="2800" dirty="0"/>
              <a:t>(3 of 6)</a:t>
            </a:r>
            <a:endParaRPr lang="en-US" dirty="0"/>
          </a:p>
        </p:txBody>
      </p:sp>
      <p:sp>
        <p:nvSpPr>
          <p:cNvPr id="4" name="Content Placeholder 3"/>
          <p:cNvSpPr>
            <a:spLocks noGrp="1"/>
          </p:cNvSpPr>
          <p:nvPr>
            <p:ph idx="1"/>
          </p:nvPr>
        </p:nvSpPr>
        <p:spPr>
          <a:xfrm>
            <a:off x="457200" y="990600"/>
            <a:ext cx="8229600" cy="2369880"/>
          </a:xfrm>
        </p:spPr>
        <p:txBody>
          <a:bodyPr>
            <a:noAutofit/>
          </a:bodyPr>
          <a:lstStyle/>
          <a:p>
            <a:r>
              <a:rPr lang="en-IN" sz="2400" dirty="0"/>
              <a:t>Step 4 Check for Technical Service Bulletins</a:t>
            </a:r>
          </a:p>
          <a:p>
            <a:pPr lvl="1"/>
            <a:r>
              <a:rPr lang="en-IN" sz="2400" dirty="0"/>
              <a:t>Check for corrections in technical service bulletins      (</a:t>
            </a:r>
            <a:r>
              <a:rPr lang="en-IN" sz="2400" kern="0" spc="-350" dirty="0"/>
              <a:t>T S B </a:t>
            </a:r>
            <a:r>
              <a:rPr lang="en-IN" sz="2400" dirty="0"/>
              <a:t>s) that match the symptoms.</a:t>
            </a:r>
          </a:p>
          <a:p>
            <a:pPr lvl="1"/>
            <a:r>
              <a:rPr lang="en-IN" sz="2400" dirty="0"/>
              <a:t>As many as 30% of vehicles can be repaired following the information, suggestions, or replacement parts found in a service bulletin.</a:t>
            </a:r>
          </a:p>
        </p:txBody>
      </p:sp>
    </p:spTree>
    <p:extLst>
      <p:ext uri="{BB962C8B-B14F-4D97-AF65-F5344CB8AC3E}">
        <p14:creationId xmlns:p14="http://schemas.microsoft.com/office/powerpoint/2010/main" val="3908973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85.8 Step 4 Check for TSBs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21768" y="990600"/>
            <a:ext cx="5174325"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5262979"/>
          </a:xfrm>
        </p:spPr>
        <p:txBody>
          <a:bodyPr/>
          <a:lstStyle/>
          <a:p>
            <a:r>
              <a:rPr lang="en-US" sz="2400" dirty="0"/>
              <a:t>After checking for stored diagnostic trouble codes (DTCs), technician checks service information for any technical service bulletins (TSBs) that may relate to the vehicle being serviced</a:t>
            </a:r>
          </a:p>
        </p:txBody>
      </p:sp>
    </p:spTree>
    <p:extLst>
      <p:ext uri="{BB962C8B-B14F-4D97-AF65-F5344CB8AC3E}">
        <p14:creationId xmlns:p14="http://schemas.microsoft.com/office/powerpoint/2010/main" val="381061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8-Step Diagnostic Procedure </a:t>
            </a:r>
            <a:r>
              <a:rPr lang="en-US" sz="2800" dirty="0"/>
              <a:t>(4 of 6)</a:t>
            </a:r>
          </a:p>
        </p:txBody>
      </p:sp>
      <p:sp>
        <p:nvSpPr>
          <p:cNvPr id="4" name="Content Placeholder 3"/>
          <p:cNvSpPr>
            <a:spLocks noGrp="1"/>
          </p:cNvSpPr>
          <p:nvPr>
            <p:ph idx="1"/>
          </p:nvPr>
        </p:nvSpPr>
        <p:spPr>
          <a:xfrm>
            <a:off x="457200" y="1004947"/>
            <a:ext cx="8229600" cy="2831544"/>
          </a:xfrm>
        </p:spPr>
        <p:txBody>
          <a:bodyPr>
            <a:spAutoFit/>
          </a:bodyPr>
          <a:lstStyle/>
          <a:p>
            <a:r>
              <a:rPr lang="en-US" sz="2400" dirty="0"/>
              <a:t>Step 5 Look Carefully at Scan Tool Data</a:t>
            </a:r>
          </a:p>
          <a:p>
            <a:pPr lvl="1"/>
            <a:r>
              <a:rPr lang="en-US" sz="2400" dirty="0"/>
              <a:t>Vehicle manufacturers have been giving the technician more and more data on a scan tool connected to the data link connector (</a:t>
            </a:r>
            <a:r>
              <a:rPr lang="en-US" sz="2400" kern="0" spc="-350" dirty="0"/>
              <a:t>D L </a:t>
            </a:r>
            <a:r>
              <a:rPr lang="en-US" sz="2400" dirty="0"/>
              <a:t>C).</a:t>
            </a:r>
          </a:p>
          <a:p>
            <a:pPr lvl="1"/>
            <a:r>
              <a:rPr lang="en-US" sz="2400" dirty="0"/>
              <a:t>The best way to look at scan data is in a definite sequence and with specific, selected bits of data that can tell the most about the operation of the engine.</a:t>
            </a:r>
          </a:p>
        </p:txBody>
      </p:sp>
    </p:spTree>
    <p:extLst>
      <p:ext uri="{BB962C8B-B14F-4D97-AF65-F5344CB8AC3E}">
        <p14:creationId xmlns:p14="http://schemas.microsoft.com/office/powerpoint/2010/main" val="853291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85.9 Step 5 Scan Tool Data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0" y="977590"/>
            <a:ext cx="3702205" cy="51979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Looking carefully at the scan tool data is very helpful in locating the source of a problem</a:t>
            </a:r>
          </a:p>
        </p:txBody>
      </p:sp>
    </p:spTree>
    <p:extLst>
      <p:ext uri="{BB962C8B-B14F-4D97-AF65-F5344CB8AC3E}">
        <p14:creationId xmlns:p14="http://schemas.microsoft.com/office/powerpoint/2010/main" val="4128533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272"/>
            <a:ext cx="8229600" cy="646331"/>
          </a:xfrm>
        </p:spPr>
        <p:txBody>
          <a:bodyPr>
            <a:spAutoFit/>
          </a:bodyPr>
          <a:lstStyle/>
          <a:p>
            <a:r>
              <a:rPr lang="en-US" dirty="0"/>
              <a:t>8-Step Diagnostic Procedure </a:t>
            </a:r>
            <a:r>
              <a:rPr lang="en-US" sz="2800" dirty="0"/>
              <a:t>(5 of 6)</a:t>
            </a:r>
          </a:p>
        </p:txBody>
      </p:sp>
      <p:sp>
        <p:nvSpPr>
          <p:cNvPr id="4" name="Content Placeholder 3"/>
          <p:cNvSpPr>
            <a:spLocks noGrp="1"/>
          </p:cNvSpPr>
          <p:nvPr>
            <p:ph idx="1"/>
          </p:nvPr>
        </p:nvSpPr>
        <p:spPr>
          <a:xfrm>
            <a:off x="457200" y="1025619"/>
            <a:ext cx="8229600" cy="3470181"/>
          </a:xfrm>
        </p:spPr>
        <p:txBody>
          <a:bodyPr>
            <a:spAutoFit/>
          </a:bodyPr>
          <a:lstStyle/>
          <a:p>
            <a:r>
              <a:rPr lang="en-US" sz="2400" dirty="0"/>
              <a:t>Step 6 Narrow the Problem to a System or Cylinder</a:t>
            </a:r>
          </a:p>
          <a:p>
            <a:pPr lvl="1"/>
            <a:r>
              <a:rPr lang="en-US" sz="2400" dirty="0"/>
              <a:t>Narrowing the focus to a system or individual cylinder is the hardest part of the entire diagnostic process.</a:t>
            </a:r>
          </a:p>
          <a:p>
            <a:pPr lvl="1"/>
            <a:r>
              <a:rPr lang="en-US" sz="2400" dirty="0"/>
              <a:t>Perform specific tests such as a power balance test, a compression test, or a cylinder leakage test.</a:t>
            </a:r>
          </a:p>
          <a:p>
            <a:r>
              <a:rPr lang="en-US" sz="2400" dirty="0"/>
              <a:t>Step 7 Repair the Problem and Determine the Root Cause</a:t>
            </a:r>
          </a:p>
          <a:p>
            <a:pPr lvl="1"/>
            <a:r>
              <a:rPr lang="en-US" sz="2400" dirty="0"/>
              <a:t>The repair or part replacement must be performed following vehicle manufacturer’s recommendations.</a:t>
            </a:r>
          </a:p>
        </p:txBody>
      </p:sp>
    </p:spTree>
    <p:extLst>
      <p:ext uri="{BB962C8B-B14F-4D97-AF65-F5344CB8AC3E}">
        <p14:creationId xmlns:p14="http://schemas.microsoft.com/office/powerpoint/2010/main" val="2497351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5896"/>
            <a:ext cx="8229600" cy="646331"/>
          </a:xfrm>
        </p:spPr>
        <p:txBody>
          <a:bodyPr>
            <a:spAutoFit/>
          </a:bodyPr>
          <a:lstStyle/>
          <a:p>
            <a:r>
              <a:rPr lang="en-US" dirty="0"/>
              <a:t>8-Step Diagnostic Procedure </a:t>
            </a:r>
            <a:r>
              <a:rPr lang="en-US" sz="2800" dirty="0"/>
              <a:t>(6 of 6)</a:t>
            </a:r>
          </a:p>
        </p:txBody>
      </p:sp>
      <p:sp>
        <p:nvSpPr>
          <p:cNvPr id="4" name="Content Placeholder 3"/>
          <p:cNvSpPr>
            <a:spLocks noGrp="1"/>
          </p:cNvSpPr>
          <p:nvPr>
            <p:ph idx="1"/>
          </p:nvPr>
        </p:nvSpPr>
        <p:spPr>
          <a:xfrm>
            <a:off x="457200" y="1042243"/>
            <a:ext cx="8229600" cy="2539157"/>
          </a:xfrm>
        </p:spPr>
        <p:txBody>
          <a:bodyPr>
            <a:spAutoFit/>
          </a:bodyPr>
          <a:lstStyle/>
          <a:p>
            <a:r>
              <a:rPr lang="en-US" sz="2400" dirty="0"/>
              <a:t>Step 8 Verify the Repair and Clear any Stored </a:t>
            </a:r>
            <a:r>
              <a:rPr lang="en-US" sz="2400" spc="-300" dirty="0"/>
              <a:t>D T </a:t>
            </a:r>
            <a:r>
              <a:rPr lang="en-US" sz="2400" dirty="0"/>
              <a:t>Cs</a:t>
            </a:r>
          </a:p>
          <a:p>
            <a:pPr lvl="1"/>
            <a:r>
              <a:rPr lang="en-US" sz="2400" dirty="0"/>
              <a:t>Test-drive to verify that the original problem (concern) is fixed.</a:t>
            </a:r>
          </a:p>
          <a:p>
            <a:pPr lvl="1"/>
            <a:r>
              <a:rPr lang="en-US" sz="2400" dirty="0"/>
              <a:t>Verify that no additional problems have occurred during the repair process.</a:t>
            </a:r>
          </a:p>
          <a:p>
            <a:pPr lvl="1"/>
            <a:r>
              <a:rPr lang="en-US" sz="2400" dirty="0"/>
              <a:t>Check for and then clear all </a:t>
            </a:r>
            <a:r>
              <a:rPr lang="en-US" sz="2400" spc="-300" dirty="0"/>
              <a:t>D T </a:t>
            </a:r>
            <a:r>
              <a:rPr lang="en-US" sz="2400" dirty="0"/>
              <a:t>Cs.</a:t>
            </a:r>
          </a:p>
        </p:txBody>
      </p:sp>
    </p:spTree>
    <p:extLst>
      <p:ext uri="{BB962C8B-B14F-4D97-AF65-F5344CB8AC3E}">
        <p14:creationId xmlns:p14="http://schemas.microsoft.com/office/powerpoint/2010/main" val="616662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85.10 Step 8 Verify Repair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9201" y="990599"/>
            <a:ext cx="3637156" cy="51066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86200" cy="1938992"/>
          </a:xfrm>
        </p:spPr>
        <p:txBody>
          <a:bodyPr/>
          <a:lstStyle/>
          <a:p>
            <a:r>
              <a:rPr lang="en-US" sz="2400" dirty="0"/>
              <a:t>Step 8 is very important. Be sure that the customer’s concern has been corrected</a:t>
            </a:r>
          </a:p>
        </p:txBody>
      </p:sp>
    </p:spTree>
    <p:extLst>
      <p:ext uri="{BB962C8B-B14F-4D97-AF65-F5344CB8AC3E}">
        <p14:creationId xmlns:p14="http://schemas.microsoft.com/office/powerpoint/2010/main" val="1559412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a:t>
            </a:r>
            <a:endParaRPr lang="en-US" sz="2800" dirty="0"/>
          </a:p>
        </p:txBody>
      </p:sp>
      <p:sp>
        <p:nvSpPr>
          <p:cNvPr id="4" name="Content Placeholder 3"/>
          <p:cNvSpPr>
            <a:spLocks noGrp="1"/>
          </p:cNvSpPr>
          <p:nvPr>
            <p:ph idx="1"/>
          </p:nvPr>
        </p:nvSpPr>
        <p:spPr>
          <a:xfrm>
            <a:off x="448235" y="999565"/>
            <a:ext cx="8229600" cy="4747453"/>
          </a:xfrm>
        </p:spPr>
        <p:txBody>
          <a:bodyPr>
            <a:spAutoFit/>
          </a:bodyPr>
          <a:lstStyle/>
          <a:p>
            <a:pPr marL="0" indent="0">
              <a:buNone/>
            </a:pPr>
            <a:r>
              <a:rPr lang="en-IN" sz="2400" b="1" dirty="0">
                <a:solidFill>
                  <a:schemeClr val="bg2"/>
                </a:solidFill>
              </a:rPr>
              <a:t>85.1 </a:t>
            </a:r>
            <a:r>
              <a:rPr lang="en-IN" sz="2400" dirty="0"/>
              <a:t>List the steps of the diagnostic process.</a:t>
            </a:r>
          </a:p>
          <a:p>
            <a:pPr marL="685800" indent="-685800">
              <a:buNone/>
            </a:pPr>
            <a:r>
              <a:rPr lang="en-IN" sz="2400" b="1" dirty="0">
                <a:solidFill>
                  <a:schemeClr val="bg2"/>
                </a:solidFill>
              </a:rPr>
              <a:t>85.2 </a:t>
            </a:r>
            <a:r>
              <a:rPr lang="en-IN" sz="2400" dirty="0"/>
              <a:t>Discuss the types of scan tools that are used to assess vehicle components.</a:t>
            </a:r>
          </a:p>
          <a:p>
            <a:pPr marL="685800" indent="-685800">
              <a:buNone/>
            </a:pPr>
            <a:r>
              <a:rPr lang="en-IN" sz="2400" b="1" dirty="0">
                <a:solidFill>
                  <a:schemeClr val="bg2"/>
                </a:solidFill>
              </a:rPr>
              <a:t>85.3 </a:t>
            </a:r>
            <a:r>
              <a:rPr lang="en-US" sz="2400" dirty="0"/>
              <a:t>Explain how to retrieve diagnostic information and how to use DTCs.</a:t>
            </a:r>
          </a:p>
          <a:p>
            <a:pPr marL="685800" indent="-685800">
              <a:buNone/>
            </a:pPr>
            <a:r>
              <a:rPr lang="en-IN" sz="2400" b="1" dirty="0">
                <a:solidFill>
                  <a:schemeClr val="bg2"/>
                </a:solidFill>
              </a:rPr>
              <a:t>85.4 </a:t>
            </a:r>
            <a:r>
              <a:rPr lang="en-US" sz="2400" dirty="0"/>
              <a:t>Explain the troubleshooting procedures to follow if a diagnostic trouble code has been set.</a:t>
            </a:r>
          </a:p>
          <a:p>
            <a:pPr marL="685800" indent="-685800">
              <a:buNone/>
            </a:pPr>
            <a:r>
              <a:rPr lang="en-IN" sz="2400" b="1" dirty="0">
                <a:solidFill>
                  <a:schemeClr val="bg2"/>
                </a:solidFill>
              </a:rPr>
              <a:t>85.5 </a:t>
            </a:r>
            <a:r>
              <a:rPr lang="en-US" sz="2400" dirty="0"/>
              <a:t>Explain manufacturer's diagnostic routines.</a:t>
            </a:r>
          </a:p>
          <a:p>
            <a:pPr marL="685800" indent="-685800">
              <a:buNone/>
            </a:pPr>
            <a:r>
              <a:rPr lang="en-IN" sz="2400" b="1" dirty="0">
                <a:solidFill>
                  <a:schemeClr val="bg2"/>
                </a:solidFill>
              </a:rPr>
              <a:t>85.6 </a:t>
            </a:r>
            <a:r>
              <a:rPr lang="en-US" sz="2400" dirty="0"/>
              <a:t>Discuss completing system repairs, including resetting the PCM and road test (drive cycle).</a:t>
            </a:r>
            <a:endParaRPr lang="en-IN"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459"/>
            <a:ext cx="8229600" cy="646331"/>
          </a:xfrm>
        </p:spPr>
        <p:txBody>
          <a:bodyPr/>
          <a:lstStyle/>
          <a:p>
            <a:r>
              <a:rPr lang="en-US" dirty="0"/>
              <a:t>Chart 85.1 Short-Term Fuel Trim</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2009146437"/>
              </p:ext>
            </p:extLst>
          </p:nvPr>
        </p:nvGraphicFramePr>
        <p:xfrm>
          <a:off x="990599" y="990600"/>
          <a:ext cx="7151690" cy="3360039"/>
        </p:xfrm>
        <a:graphic>
          <a:graphicData uri="http://schemas.openxmlformats.org/drawingml/2006/table">
            <a:tbl>
              <a:tblPr firstRow="1"/>
              <a:tblGrid>
                <a:gridCol w="1127947">
                  <a:extLst>
                    <a:ext uri="{9D8B030D-6E8A-4147-A177-3AD203B41FA5}">
                      <a16:colId xmlns:a16="http://schemas.microsoft.com/office/drawing/2014/main" val="20000"/>
                    </a:ext>
                  </a:extLst>
                </a:gridCol>
                <a:gridCol w="853254">
                  <a:extLst>
                    <a:ext uri="{9D8B030D-6E8A-4147-A177-3AD203B41FA5}">
                      <a16:colId xmlns:a16="http://schemas.microsoft.com/office/drawing/2014/main" val="20001"/>
                    </a:ext>
                  </a:extLst>
                </a:gridCol>
                <a:gridCol w="1049872">
                  <a:extLst>
                    <a:ext uri="{9D8B030D-6E8A-4147-A177-3AD203B41FA5}">
                      <a16:colId xmlns:a16="http://schemas.microsoft.com/office/drawing/2014/main" val="20002"/>
                    </a:ext>
                  </a:extLst>
                </a:gridCol>
                <a:gridCol w="1713724">
                  <a:extLst>
                    <a:ext uri="{9D8B030D-6E8A-4147-A177-3AD203B41FA5}">
                      <a16:colId xmlns:a16="http://schemas.microsoft.com/office/drawing/2014/main" val="20003"/>
                    </a:ext>
                  </a:extLst>
                </a:gridCol>
                <a:gridCol w="2406893">
                  <a:extLst>
                    <a:ext uri="{9D8B030D-6E8A-4147-A177-3AD203B41FA5}">
                      <a16:colId xmlns:a16="http://schemas.microsoft.com/office/drawing/2014/main" val="20004"/>
                    </a:ext>
                  </a:extLst>
                </a:gridCol>
              </a:tblGrid>
              <a:tr h="1117600">
                <a:tc>
                  <a:txBody>
                    <a:bodyPr/>
                    <a:lstStyle/>
                    <a:p>
                      <a:pPr marL="0" marR="0" eaLnBrk="0" hangingPunct="0">
                        <a:lnSpc>
                          <a:spcPct val="107000"/>
                        </a:lnSpc>
                        <a:spcBef>
                          <a:spcPts val="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TOTAL FUEL TRIM (LTFT + STFT)</a:t>
                      </a:r>
                      <a:endParaRPr lang="en-US" sz="1400" dirty="0">
                        <a:solidFill>
                          <a:schemeClr val="bg1"/>
                        </a:solidFill>
                        <a:effectLst/>
                        <a:latin typeface="+mn-lt"/>
                        <a:ea typeface="Calibri" panose="020F0502020204030204" pitchFamily="34" charset="0"/>
                        <a:cs typeface="Times New Roman" panose="02020603050405020304" pitchFamily="18" charset="0"/>
                      </a:endParaRPr>
                    </a:p>
                    <a:p>
                      <a:pPr marL="0" marR="0" eaLnBrk="0" hangingPunct="0">
                        <a:lnSpc>
                          <a:spcPct val="107000"/>
                        </a:lnSpc>
                        <a:spcBef>
                          <a:spcPts val="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AT IDLE</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40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400" b="1">
                          <a:solidFill>
                            <a:schemeClr val="bg1"/>
                          </a:solidFill>
                          <a:effectLst/>
                          <a:latin typeface="+mn-lt"/>
                          <a:ea typeface="Calibri" panose="020F0502020204030204" pitchFamily="34" charset="0"/>
                          <a:cs typeface="Times New Roman" panose="02020603050405020304" pitchFamily="18" charset="0"/>
                        </a:rPr>
                        <a:t>2,500 RPM FUEL TRIM</a:t>
                      </a: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40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400" b="1">
                          <a:solidFill>
                            <a:schemeClr val="bg1"/>
                          </a:solidFill>
                          <a:effectLst/>
                          <a:latin typeface="+mn-lt"/>
                          <a:ea typeface="Calibri" panose="020F0502020204030204" pitchFamily="34" charset="0"/>
                          <a:cs typeface="Times New Roman" panose="02020603050405020304" pitchFamily="18" charset="0"/>
                        </a:rPr>
                        <a:t>LOADED FUEL TRIM</a:t>
                      </a: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40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400" b="1">
                          <a:solidFill>
                            <a:schemeClr val="bg1"/>
                          </a:solidFill>
                          <a:effectLst/>
                          <a:latin typeface="+mn-lt"/>
                          <a:ea typeface="Calibri" panose="020F0502020204030204" pitchFamily="34" charset="0"/>
                          <a:cs typeface="Times New Roman" panose="02020603050405020304" pitchFamily="18" charset="0"/>
                        </a:rPr>
                        <a:t>DRIVABILITY SYMPTOMS</a:t>
                      </a: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4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POSSIBLE CAUSES</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79400">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0–5%</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0–5%</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0–5%</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No issues</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Preferred fuel trim values</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279400">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6–10%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6–10%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6–10%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No issues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Acceptable fuel trim valves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838200">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−10+ %</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−10+ %</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−10+ %</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Poor fuel economy</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PCM is reducing fuel do to faults in the fuel system over-fueling the engine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838200">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+10%+</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+10%+</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+10%+</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Low power, possible hesitation on acceleration</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PCM is increasing fuel delivery do to faults in the air induction system</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4"/>
                  </a:ext>
                </a:extLst>
              </a:tr>
            </a:tbl>
          </a:graphicData>
        </a:graphic>
      </p:graphicFrame>
      <p:sp>
        <p:nvSpPr>
          <p:cNvPr id="5" name="Content Placeholder 4"/>
          <p:cNvSpPr>
            <a:spLocks noGrp="1"/>
          </p:cNvSpPr>
          <p:nvPr>
            <p:ph sz="quarter" idx="14"/>
          </p:nvPr>
        </p:nvSpPr>
        <p:spPr>
          <a:xfrm>
            <a:off x="494371" y="4953000"/>
            <a:ext cx="8229600" cy="830997"/>
          </a:xfrm>
        </p:spPr>
        <p:txBody>
          <a:bodyPr/>
          <a:lstStyle/>
          <a:p>
            <a:r>
              <a:rPr lang="en-US" sz="2400" dirty="0"/>
              <a:t>Normal short term fuel trim (STFT and long term fuel trim (LTFT) are considered to be less than +/− 10%.</a:t>
            </a:r>
          </a:p>
        </p:txBody>
      </p:sp>
    </p:spTree>
    <p:extLst>
      <p:ext uri="{BB962C8B-B14F-4D97-AF65-F5344CB8AC3E}">
        <p14:creationId xmlns:p14="http://schemas.microsoft.com/office/powerpoint/2010/main" val="280791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is the purpose of the eight-step diagnostic process?</a:t>
            </a:r>
          </a:p>
        </p:txBody>
      </p:sp>
    </p:spTree>
    <p:extLst>
      <p:ext uri="{BB962C8B-B14F-4D97-AF65-F5344CB8AC3E}">
        <p14:creationId xmlns:p14="http://schemas.microsoft.com/office/powerpoint/2010/main" val="3699023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To ensure the concern is properly identified and fixed correctly on the first visit.</a:t>
            </a:r>
          </a:p>
        </p:txBody>
      </p:sp>
    </p:spTree>
    <p:extLst>
      <p:ext uri="{BB962C8B-B14F-4D97-AF65-F5344CB8AC3E}">
        <p14:creationId xmlns:p14="http://schemas.microsoft.com/office/powerpoint/2010/main" val="2556515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6073"/>
            <a:ext cx="8229600" cy="646331"/>
          </a:xfrm>
        </p:spPr>
        <p:txBody>
          <a:bodyPr>
            <a:spAutoFit/>
          </a:bodyPr>
          <a:lstStyle/>
          <a:p>
            <a:r>
              <a:rPr lang="en-US" dirty="0"/>
              <a:t>Scan Tools</a:t>
            </a:r>
            <a:endParaRPr lang="en-US" sz="2800" dirty="0"/>
          </a:p>
        </p:txBody>
      </p:sp>
      <p:sp>
        <p:nvSpPr>
          <p:cNvPr id="4" name="Content Placeholder 3"/>
          <p:cNvSpPr>
            <a:spLocks noGrp="1"/>
          </p:cNvSpPr>
          <p:nvPr>
            <p:ph idx="1"/>
          </p:nvPr>
        </p:nvSpPr>
        <p:spPr>
          <a:xfrm>
            <a:off x="457200" y="1022896"/>
            <a:ext cx="8229600" cy="4539704"/>
          </a:xfrm>
        </p:spPr>
        <p:txBody>
          <a:bodyPr>
            <a:spAutoFit/>
          </a:bodyPr>
          <a:lstStyle/>
          <a:p>
            <a:r>
              <a:rPr lang="en-US" sz="2400" dirty="0"/>
              <a:t>Scan tools divided into 2 groups:</a:t>
            </a:r>
          </a:p>
          <a:p>
            <a:pPr lvl="1"/>
            <a:r>
              <a:rPr lang="en-US" sz="2400" dirty="0"/>
              <a:t>Factory Scan Tools</a:t>
            </a:r>
          </a:p>
          <a:p>
            <a:pPr lvl="2"/>
            <a:r>
              <a:rPr lang="en-US" sz="2400" dirty="0"/>
              <a:t>Factory scan tools designed to provide bidirectional capability</a:t>
            </a:r>
          </a:p>
          <a:p>
            <a:pPr lvl="2"/>
            <a:r>
              <a:rPr lang="en-US" sz="2400" dirty="0"/>
              <a:t>Factory scan tools capable of displaying all factory parameters.</a:t>
            </a:r>
          </a:p>
          <a:p>
            <a:pPr lvl="1"/>
            <a:r>
              <a:rPr lang="en-US" sz="2400" dirty="0"/>
              <a:t>Aftermarket Scan Tools</a:t>
            </a:r>
          </a:p>
          <a:p>
            <a:pPr lvl="2"/>
            <a:r>
              <a:rPr lang="en-US" sz="2400" dirty="0"/>
              <a:t>While many aftermarket scan tools can display most, if not all, of the parameters of the factory scan tool, there can be a difference when trying to troubleshoot some faults.</a:t>
            </a:r>
          </a:p>
        </p:txBody>
      </p:sp>
    </p:spTree>
    <p:extLst>
      <p:ext uri="{BB962C8B-B14F-4D97-AF65-F5344CB8AC3E}">
        <p14:creationId xmlns:p14="http://schemas.microsoft.com/office/powerpoint/2010/main" val="1016902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85.11 Aftermarket Scan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1027947"/>
            <a:ext cx="5189538" cy="42580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2667000"/>
          </a:xfrm>
        </p:spPr>
        <p:txBody>
          <a:bodyPr/>
          <a:lstStyle/>
          <a:p>
            <a:r>
              <a:rPr lang="en-US" sz="2400" dirty="0"/>
              <a:t>An enhanced aftermarket scan tool being used to diagnose an engine performance issue.</a:t>
            </a:r>
          </a:p>
          <a:p>
            <a:endParaRPr lang="en-US" sz="2400" dirty="0"/>
          </a:p>
        </p:txBody>
      </p:sp>
    </p:spTree>
    <p:extLst>
      <p:ext uri="{BB962C8B-B14F-4D97-AF65-F5344CB8AC3E}">
        <p14:creationId xmlns:p14="http://schemas.microsoft.com/office/powerpoint/2010/main" val="2259104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85.12 Bluetooth Adapter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8431" y="1011044"/>
            <a:ext cx="5008369" cy="38657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3481992"/>
          </a:xfrm>
        </p:spPr>
        <p:txBody>
          <a:bodyPr/>
          <a:lstStyle/>
          <a:p>
            <a:r>
              <a:rPr lang="en-US" sz="2400" dirty="0"/>
              <a:t>A Bluetooth adapter that plugs into the DLC and transmits global OBD-II information to a smart phone that has a scan tool app installed</a:t>
            </a:r>
          </a:p>
        </p:txBody>
      </p:sp>
    </p:spTree>
    <p:extLst>
      <p:ext uri="{BB962C8B-B14F-4D97-AF65-F5344CB8AC3E}">
        <p14:creationId xmlns:p14="http://schemas.microsoft.com/office/powerpoint/2010/main" val="960090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38664"/>
          </a:xfrm>
        </p:spPr>
        <p:txBody>
          <a:bodyPr wrap="square" tIns="45720" bIns="45720">
            <a:spAutoFit/>
          </a:bodyPr>
          <a:lstStyle/>
          <a:p>
            <a:r>
              <a:rPr lang="en-US" sz="2200" dirty="0"/>
              <a:t>Animation: Scan Tools, OBD-II</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can_Tools_OBD_II">
            <a:hlinkClick r:id="" action="ppaction://media"/>
            <a:extLst>
              <a:ext uri="{FF2B5EF4-FFF2-40B4-BE49-F238E27FC236}">
                <a16:creationId xmlns:a16="http://schemas.microsoft.com/office/drawing/2014/main" id="{13358C29-1E75-05C8-719D-6869328309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730" y="1138545"/>
            <a:ext cx="8928539" cy="5022303"/>
          </a:xfrm>
          <a:prstGeom prst="rect">
            <a:avLst/>
          </a:prstGeom>
        </p:spPr>
      </p:pic>
    </p:spTree>
    <p:extLst>
      <p:ext uri="{BB962C8B-B14F-4D97-AF65-F5344CB8AC3E}">
        <p14:creationId xmlns:p14="http://schemas.microsoft.com/office/powerpoint/2010/main" val="108450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38664"/>
          </a:xfrm>
        </p:spPr>
        <p:txBody>
          <a:bodyPr wrap="square" tIns="45720" bIns="45720">
            <a:spAutoFit/>
          </a:bodyPr>
          <a:lstStyle/>
          <a:p>
            <a:r>
              <a:rPr lang="en-US" sz="2200" dirty="0"/>
              <a:t>Animation: Scan Tools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can_tool">
            <a:hlinkClick r:id="" action="ppaction://media"/>
            <a:extLst>
              <a:ext uri="{FF2B5EF4-FFF2-40B4-BE49-F238E27FC236}">
                <a16:creationId xmlns:a16="http://schemas.microsoft.com/office/drawing/2014/main" id="{0FA532C3-EFAE-7F94-70F5-27640237D2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3" y="1168735"/>
            <a:ext cx="8961113" cy="5040626"/>
          </a:xfrm>
          <a:prstGeom prst="rect">
            <a:avLst/>
          </a:prstGeom>
        </p:spPr>
      </p:pic>
    </p:spTree>
    <p:extLst>
      <p:ext uri="{BB962C8B-B14F-4D97-AF65-F5344CB8AC3E}">
        <p14:creationId xmlns:p14="http://schemas.microsoft.com/office/powerpoint/2010/main" val="37593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38664"/>
          </a:xfrm>
        </p:spPr>
        <p:txBody>
          <a:bodyPr wrap="square" tIns="45720" bIns="45720">
            <a:spAutoFit/>
          </a:bodyPr>
          <a:lstStyle/>
          <a:p>
            <a:r>
              <a:rPr lang="en-US" sz="2200" dirty="0"/>
              <a:t>Animation: Automatic Scan Tools, History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can_Tools_History">
            <a:hlinkClick r:id="" action="ppaction://media"/>
            <a:extLst>
              <a:ext uri="{FF2B5EF4-FFF2-40B4-BE49-F238E27FC236}">
                <a16:creationId xmlns:a16="http://schemas.microsoft.com/office/drawing/2014/main" id="{569D7DF6-31F7-ADE4-F82C-64A780BBD9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00082"/>
            <a:ext cx="9144000" cy="5143500"/>
          </a:xfrm>
          <a:prstGeom prst="rect">
            <a:avLst/>
          </a:prstGeom>
        </p:spPr>
      </p:pic>
    </p:spTree>
    <p:extLst>
      <p:ext uri="{BB962C8B-B14F-4D97-AF65-F5344CB8AC3E}">
        <p14:creationId xmlns:p14="http://schemas.microsoft.com/office/powerpoint/2010/main" val="247167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38664"/>
          </a:xfrm>
        </p:spPr>
        <p:txBody>
          <a:bodyPr wrap="square" tIns="45720" bIns="45720">
            <a:spAutoFit/>
          </a:bodyPr>
          <a:lstStyle/>
          <a:p>
            <a:r>
              <a:rPr lang="en-US" sz="2200" dirty="0"/>
              <a:t>Animation: Scan Tools (IAC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can_tools_iac_test">
            <a:hlinkClick r:id="" action="ppaction://media"/>
            <a:extLst>
              <a:ext uri="{FF2B5EF4-FFF2-40B4-BE49-F238E27FC236}">
                <a16:creationId xmlns:a16="http://schemas.microsoft.com/office/drawing/2014/main" id="{C16293B0-F773-9089-9567-C4B9027FF7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4448" y="1173071"/>
            <a:ext cx="8735104" cy="4913496"/>
          </a:xfrm>
          <a:prstGeom prst="rect">
            <a:avLst/>
          </a:prstGeom>
        </p:spPr>
      </p:pic>
    </p:spTree>
    <p:extLst>
      <p:ext uri="{BB962C8B-B14F-4D97-AF65-F5344CB8AC3E}">
        <p14:creationId xmlns:p14="http://schemas.microsoft.com/office/powerpoint/2010/main" val="24225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0376"/>
            <a:ext cx="8229600" cy="646331"/>
          </a:xfrm>
        </p:spPr>
        <p:txBody>
          <a:bodyPr>
            <a:spAutoFit/>
          </a:bodyPr>
          <a:lstStyle/>
          <a:p>
            <a:r>
              <a:rPr lang="en-US" dirty="0"/>
              <a:t>8-Step Diagnostic Procedure </a:t>
            </a:r>
            <a:r>
              <a:rPr lang="en-US" sz="2800" dirty="0"/>
              <a:t>(1 of 6)</a:t>
            </a:r>
          </a:p>
        </p:txBody>
      </p:sp>
      <p:sp>
        <p:nvSpPr>
          <p:cNvPr id="4" name="Content Placeholder 3"/>
          <p:cNvSpPr>
            <a:spLocks noGrp="1"/>
          </p:cNvSpPr>
          <p:nvPr>
            <p:ph idx="1"/>
          </p:nvPr>
        </p:nvSpPr>
        <p:spPr>
          <a:xfrm>
            <a:off x="457200" y="1046723"/>
            <a:ext cx="8229600" cy="4439677"/>
          </a:xfrm>
        </p:spPr>
        <p:txBody>
          <a:bodyPr>
            <a:spAutoFit/>
          </a:bodyPr>
          <a:lstStyle/>
          <a:p>
            <a:r>
              <a:rPr lang="en-IN" sz="2400" dirty="0"/>
              <a:t>Step 1 Verify the Problem (Concern)</a:t>
            </a:r>
          </a:p>
          <a:p>
            <a:pPr lvl="1"/>
            <a:r>
              <a:rPr lang="en-IN" sz="2400" dirty="0"/>
              <a:t>Before a minute is spent on diagnosis, be certain that a problem exists.</a:t>
            </a:r>
          </a:p>
          <a:p>
            <a:r>
              <a:rPr lang="en-IN" sz="2400" dirty="0"/>
              <a:t>Step 2 Perform a Thorough Visual Inspection and Basic Tests</a:t>
            </a:r>
          </a:p>
          <a:p>
            <a:pPr lvl="1"/>
            <a:r>
              <a:rPr lang="en-IN" sz="2400" dirty="0"/>
              <a:t>Check for obvious problems (basics, basics, basics).</a:t>
            </a:r>
          </a:p>
          <a:p>
            <a:pPr lvl="1"/>
            <a:r>
              <a:rPr lang="en-IN" sz="2400" dirty="0"/>
              <a:t>Check everything that does and does not work.</a:t>
            </a:r>
          </a:p>
          <a:p>
            <a:pPr lvl="1"/>
            <a:r>
              <a:rPr lang="en-IN" sz="2400" dirty="0"/>
              <a:t>Look for evidence of previous repairs.</a:t>
            </a:r>
          </a:p>
          <a:p>
            <a:pPr lvl="1"/>
            <a:r>
              <a:rPr lang="en-IN" sz="2400" dirty="0"/>
              <a:t>Check oil level and condition.	</a:t>
            </a:r>
          </a:p>
          <a:p>
            <a:pPr lvl="1"/>
            <a:r>
              <a:rPr lang="en-IN" sz="2400" dirty="0"/>
              <a:t>Check coolant level and condition.</a:t>
            </a:r>
          </a:p>
        </p:txBody>
      </p:sp>
    </p:spTree>
    <p:extLst>
      <p:ext uri="{BB962C8B-B14F-4D97-AF65-F5344CB8AC3E}">
        <p14:creationId xmlns:p14="http://schemas.microsoft.com/office/powerpoint/2010/main" val="2315987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38664"/>
          </a:xfrm>
        </p:spPr>
        <p:txBody>
          <a:bodyPr wrap="square" tIns="45720" bIns="45720">
            <a:spAutoFit/>
          </a:bodyPr>
          <a:lstStyle/>
          <a:p>
            <a:r>
              <a:rPr lang="en-US" sz="2200" dirty="0"/>
              <a:t>Animation: Scan Tools, Automatic Transmission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auto_transmission_scan_tool">
            <a:hlinkClick r:id="" action="ppaction://media"/>
            <a:extLst>
              <a:ext uri="{FF2B5EF4-FFF2-40B4-BE49-F238E27FC236}">
                <a16:creationId xmlns:a16="http://schemas.microsoft.com/office/drawing/2014/main" id="{763136EB-73AF-E648-1276-43BF2DE857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59020"/>
            <a:ext cx="8922409" cy="5018855"/>
          </a:xfrm>
          <a:prstGeom prst="rect">
            <a:avLst/>
          </a:prstGeom>
        </p:spPr>
      </p:pic>
    </p:spTree>
    <p:extLst>
      <p:ext uri="{BB962C8B-B14F-4D97-AF65-F5344CB8AC3E}">
        <p14:creationId xmlns:p14="http://schemas.microsoft.com/office/powerpoint/2010/main" val="211095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What is the difference between a factory level and an aftermarket scan tool?</a:t>
            </a:r>
          </a:p>
        </p:txBody>
      </p:sp>
    </p:spTree>
    <p:extLst>
      <p:ext uri="{BB962C8B-B14F-4D97-AF65-F5344CB8AC3E}">
        <p14:creationId xmlns:p14="http://schemas.microsoft.com/office/powerpoint/2010/main" val="4171660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Answer 2</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The factory scan tool supports a specific brand, whereas an aftermarket scan tool support many brands.</a:t>
            </a:r>
          </a:p>
        </p:txBody>
      </p:sp>
    </p:spTree>
    <p:extLst>
      <p:ext uri="{BB962C8B-B14F-4D97-AF65-F5344CB8AC3E}">
        <p14:creationId xmlns:p14="http://schemas.microsoft.com/office/powerpoint/2010/main" val="1287932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Retrieval of Diagnostic Information</a:t>
            </a:r>
            <a:endParaRPr lang="en-US" sz="2800" dirty="0"/>
          </a:p>
        </p:txBody>
      </p:sp>
      <p:sp>
        <p:nvSpPr>
          <p:cNvPr id="4" name="Content Placeholder 3"/>
          <p:cNvSpPr>
            <a:spLocks noGrp="1"/>
          </p:cNvSpPr>
          <p:nvPr>
            <p:ph idx="1"/>
          </p:nvPr>
        </p:nvSpPr>
        <p:spPr>
          <a:xfrm>
            <a:off x="457200" y="917675"/>
            <a:ext cx="8229600" cy="3354765"/>
          </a:xfrm>
        </p:spPr>
        <p:txBody>
          <a:bodyPr>
            <a:noAutofit/>
          </a:bodyPr>
          <a:lstStyle/>
          <a:p>
            <a:r>
              <a:rPr lang="en-US" sz="2400" dirty="0"/>
              <a:t>Locate and gain access to the data link connector (</a:t>
            </a:r>
            <a:r>
              <a:rPr lang="en-US" sz="2400" spc="-300" dirty="0"/>
              <a:t>D L </a:t>
            </a:r>
            <a:r>
              <a:rPr lang="en-US" sz="2400" dirty="0"/>
              <a:t>C).</a:t>
            </a:r>
          </a:p>
          <a:p>
            <a:r>
              <a:rPr lang="en-US" sz="2400" dirty="0"/>
              <a:t>Connect the scan tool to the </a:t>
            </a:r>
            <a:r>
              <a:rPr lang="en-US" sz="2400" spc="-300" dirty="0"/>
              <a:t>D L </a:t>
            </a:r>
            <a:r>
              <a:rPr lang="en-US" sz="2400" dirty="0"/>
              <a:t>C and establish communication.</a:t>
            </a:r>
          </a:p>
          <a:p>
            <a:r>
              <a:rPr lang="en-US" sz="2400" dirty="0"/>
              <a:t>Follow the on-screen instructions of the scan tool.</a:t>
            </a:r>
          </a:p>
          <a:p>
            <a:r>
              <a:rPr lang="en-US" sz="2400" dirty="0"/>
              <a:t>Observe the scan data, as well as any </a:t>
            </a:r>
            <a:r>
              <a:rPr lang="en-US" sz="2400" spc="-300" dirty="0"/>
              <a:t>D T </a:t>
            </a:r>
            <a:r>
              <a:rPr lang="en-US" sz="2400" dirty="0"/>
              <a:t>Cs.</a:t>
            </a:r>
          </a:p>
          <a:p>
            <a:r>
              <a:rPr lang="en-US" sz="2400" dirty="0"/>
              <a:t>Follow the vehicle manufacturer’s instructions if any </a:t>
            </a:r>
            <a:r>
              <a:rPr lang="en-US" sz="2400" spc="-300" dirty="0"/>
              <a:t>D T </a:t>
            </a:r>
            <a:r>
              <a:rPr lang="en-US" sz="2400" dirty="0"/>
              <a:t>Cs are stored.</a:t>
            </a:r>
          </a:p>
        </p:txBody>
      </p:sp>
    </p:spTree>
    <p:extLst>
      <p:ext uri="{BB962C8B-B14F-4D97-AF65-F5344CB8AC3E}">
        <p14:creationId xmlns:p14="http://schemas.microsoft.com/office/powerpoint/2010/main" val="2400729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a:spAutoFit/>
          </a:bodyPr>
          <a:lstStyle/>
          <a:p>
            <a:r>
              <a:rPr lang="en-US" dirty="0"/>
              <a:t>Troubleshooting Using Diagnostic Trouble Codes</a:t>
            </a:r>
            <a:endParaRPr lang="en-US" sz="2800" dirty="0"/>
          </a:p>
        </p:txBody>
      </p:sp>
      <p:sp>
        <p:nvSpPr>
          <p:cNvPr id="4" name="Content Placeholder 3"/>
          <p:cNvSpPr>
            <a:spLocks noGrp="1"/>
          </p:cNvSpPr>
          <p:nvPr>
            <p:ph idx="1"/>
          </p:nvPr>
        </p:nvSpPr>
        <p:spPr>
          <a:xfrm>
            <a:off x="457200" y="1454171"/>
            <a:ext cx="8229600" cy="4578176"/>
          </a:xfrm>
        </p:spPr>
        <p:txBody>
          <a:bodyPr>
            <a:spAutoFit/>
          </a:bodyPr>
          <a:lstStyle/>
          <a:p>
            <a:r>
              <a:rPr lang="en-US" sz="2400" dirty="0"/>
              <a:t>Pinning down causes of the actual problem can be accomplished by trying to set the opposite code.</a:t>
            </a:r>
          </a:p>
          <a:p>
            <a:pPr lvl="1"/>
            <a:r>
              <a:rPr lang="en-US" sz="2400" dirty="0"/>
              <a:t>If the opposite code sets, this indicates that the wiring and connector for the sensor is okay and the sensor itself is defective (open).</a:t>
            </a:r>
          </a:p>
          <a:p>
            <a:pPr lvl="1"/>
            <a:r>
              <a:rPr lang="en-US" sz="2400" dirty="0"/>
              <a:t>If the same code sets, this indicates that the wiring or electrical connection is open (has high resistance) and is the cause of the setting of the </a:t>
            </a:r>
            <a:r>
              <a:rPr lang="en-US" sz="2400" spc="-300" dirty="0"/>
              <a:t>D T </a:t>
            </a:r>
            <a:r>
              <a:rPr lang="en-US" sz="2400" dirty="0"/>
              <a:t>C.</a:t>
            </a:r>
          </a:p>
          <a:p>
            <a:r>
              <a:rPr lang="en-US" sz="2400" dirty="0"/>
              <a:t>Methods for Clearing Diagnostic Trouble Codes</a:t>
            </a:r>
          </a:p>
          <a:p>
            <a:pPr lvl="1"/>
            <a:r>
              <a:rPr lang="en-US" sz="2400" dirty="0"/>
              <a:t>Scan tool, remove power from computer, or disconnect the vehicle battery.	</a:t>
            </a:r>
          </a:p>
        </p:txBody>
      </p:sp>
    </p:spTree>
    <p:extLst>
      <p:ext uri="{BB962C8B-B14F-4D97-AF65-F5344CB8AC3E}">
        <p14:creationId xmlns:p14="http://schemas.microsoft.com/office/powerpoint/2010/main" val="126457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Retrieving Codes Prior to 1996</a:t>
            </a:r>
            <a:endParaRPr lang="en-US" sz="2800" dirty="0"/>
          </a:p>
        </p:txBody>
      </p:sp>
      <p:sp>
        <p:nvSpPr>
          <p:cNvPr id="4" name="Content Placeholder 3"/>
          <p:cNvSpPr>
            <a:spLocks noGrp="1"/>
          </p:cNvSpPr>
          <p:nvPr>
            <p:ph idx="1"/>
          </p:nvPr>
        </p:nvSpPr>
        <p:spPr>
          <a:xfrm>
            <a:off x="457200" y="995423"/>
            <a:ext cx="8229600" cy="3062377"/>
          </a:xfrm>
        </p:spPr>
        <p:txBody>
          <a:bodyPr>
            <a:spAutoFit/>
          </a:bodyPr>
          <a:lstStyle/>
          <a:p>
            <a:r>
              <a:rPr lang="en-US" sz="2400" dirty="0"/>
              <a:t>Flash Codes</a:t>
            </a:r>
          </a:p>
          <a:p>
            <a:pPr lvl="1"/>
            <a:r>
              <a:rPr lang="en-US" sz="2400" dirty="0"/>
              <a:t>Most vehicles from the early 1980s through 1995 used some method to retrieve </a:t>
            </a:r>
            <a:r>
              <a:rPr lang="en-US" sz="2400" spc="-300" dirty="0"/>
              <a:t>D T </a:t>
            </a:r>
            <a:r>
              <a:rPr lang="en-US" sz="2400" dirty="0"/>
              <a:t>Cs.</a:t>
            </a:r>
          </a:p>
          <a:p>
            <a:pPr lvl="1"/>
            <a:r>
              <a:rPr lang="en-US" sz="2400" dirty="0"/>
              <a:t>Scan Tool</a:t>
            </a:r>
          </a:p>
          <a:p>
            <a:pPr lvl="1"/>
            <a:r>
              <a:rPr lang="en-US" sz="2400" dirty="0"/>
              <a:t>Special Tester</a:t>
            </a:r>
          </a:p>
          <a:p>
            <a:pPr lvl="1"/>
            <a:r>
              <a:rPr lang="en-US" sz="2400" dirty="0"/>
              <a:t>Fused jumper wire</a:t>
            </a:r>
          </a:p>
          <a:p>
            <a:pPr lvl="1"/>
            <a:r>
              <a:rPr lang="en-US" sz="2400" dirty="0"/>
              <a:t>Test light</a:t>
            </a:r>
          </a:p>
        </p:txBody>
      </p:sp>
    </p:spTree>
    <p:extLst>
      <p:ext uri="{BB962C8B-B14F-4D97-AF65-F5344CB8AC3E}">
        <p14:creationId xmlns:p14="http://schemas.microsoft.com/office/powerpoint/2010/main" val="2155854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0493"/>
            <a:ext cx="8229600" cy="646331"/>
          </a:xfrm>
        </p:spPr>
        <p:txBody>
          <a:bodyPr>
            <a:spAutoFit/>
          </a:bodyPr>
          <a:lstStyle/>
          <a:p>
            <a:r>
              <a:rPr lang="en-US" kern="0" spc="-450" dirty="0"/>
              <a:t>D L </a:t>
            </a:r>
            <a:r>
              <a:rPr lang="en-US" dirty="0"/>
              <a:t>C locations</a:t>
            </a:r>
            <a:endParaRPr lang="en-US" sz="2800" dirty="0"/>
          </a:p>
        </p:txBody>
      </p:sp>
      <p:sp>
        <p:nvSpPr>
          <p:cNvPr id="4" name="Content Placeholder 3"/>
          <p:cNvSpPr>
            <a:spLocks noGrp="1"/>
          </p:cNvSpPr>
          <p:nvPr>
            <p:ph idx="1"/>
          </p:nvPr>
        </p:nvSpPr>
        <p:spPr>
          <a:xfrm>
            <a:off x="457200" y="1004515"/>
            <a:ext cx="8229600" cy="2500685"/>
          </a:xfrm>
        </p:spPr>
        <p:txBody>
          <a:bodyPr>
            <a:spAutoFit/>
          </a:bodyPr>
          <a:lstStyle/>
          <a:p>
            <a:r>
              <a:rPr lang="en-US" sz="2400" dirty="0"/>
              <a:t>The data link connector (</a:t>
            </a:r>
            <a:r>
              <a:rPr lang="en-US" sz="2400" spc="-300" dirty="0"/>
              <a:t>D L </a:t>
            </a:r>
            <a:r>
              <a:rPr lang="en-US" sz="2400" dirty="0"/>
              <a:t>C) is a standardized 16-cavity connector to which a scan tool can be connected to retrieve diagnostic information from the vehicle’s computers</a:t>
            </a:r>
          </a:p>
          <a:p>
            <a:r>
              <a:rPr lang="en-US" sz="2400" dirty="0"/>
              <a:t>The normal location is under the dash on the driver’s side of the vehicle.</a:t>
            </a:r>
          </a:p>
        </p:txBody>
      </p:sp>
    </p:spTree>
    <p:extLst>
      <p:ext uri="{BB962C8B-B14F-4D97-AF65-F5344CB8AC3E}">
        <p14:creationId xmlns:p14="http://schemas.microsoft.com/office/powerpoint/2010/main" val="2360201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85.13 DLC Location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71800" y="990599"/>
            <a:ext cx="5712235" cy="48050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86000" cy="2308324"/>
          </a:xfrm>
        </p:spPr>
        <p:txBody>
          <a:bodyPr/>
          <a:lstStyle/>
          <a:p>
            <a:r>
              <a:rPr lang="en-US" sz="2400" dirty="0"/>
              <a:t>The data link connector (DLC) can be located in various locations</a:t>
            </a:r>
          </a:p>
        </p:txBody>
      </p:sp>
    </p:spTree>
    <p:extLst>
      <p:ext uri="{BB962C8B-B14F-4D97-AF65-F5344CB8AC3E}">
        <p14:creationId xmlns:p14="http://schemas.microsoft.com/office/powerpoint/2010/main" val="1683931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85.14 DLC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36492" y="1029910"/>
            <a:ext cx="5158246" cy="42278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5262979"/>
          </a:xfrm>
        </p:spPr>
        <p:txBody>
          <a:bodyPr/>
          <a:lstStyle/>
          <a:p>
            <a:r>
              <a:rPr lang="en-US" sz="2400" dirty="0"/>
              <a:t>A typical OBD-II DLC. The location varies with make and model and may even be covered, but a tool is not needed to gain access. Check service information for the exact location, if needed</a:t>
            </a:r>
          </a:p>
        </p:txBody>
      </p:sp>
    </p:spTree>
    <p:extLst>
      <p:ext uri="{BB962C8B-B14F-4D97-AF65-F5344CB8AC3E}">
        <p14:creationId xmlns:p14="http://schemas.microsoft.com/office/powerpoint/2010/main" val="725289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38664"/>
          </a:xfrm>
        </p:spPr>
        <p:txBody>
          <a:bodyPr wrap="square" tIns="45720" bIns="45720">
            <a:spAutoFit/>
          </a:bodyPr>
          <a:lstStyle/>
          <a:p>
            <a:r>
              <a:rPr lang="en-US" sz="2200" dirty="0"/>
              <a:t>Animation: Retrieving Trouble Codes, Code Reader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Retrieving_Trouble_Codes_Code_Reader">
            <a:hlinkClick r:id="" action="ppaction://media"/>
            <a:extLst>
              <a:ext uri="{FF2B5EF4-FFF2-40B4-BE49-F238E27FC236}">
                <a16:creationId xmlns:a16="http://schemas.microsoft.com/office/drawing/2014/main" id="{BAADDFC7-8056-D966-ECDE-B489F5D720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48" y="1008010"/>
            <a:ext cx="8841452" cy="4973317"/>
          </a:xfrm>
          <a:prstGeom prst="rect">
            <a:avLst/>
          </a:prstGeom>
        </p:spPr>
      </p:pic>
    </p:spTree>
    <p:extLst>
      <p:ext uri="{BB962C8B-B14F-4D97-AF65-F5344CB8AC3E}">
        <p14:creationId xmlns:p14="http://schemas.microsoft.com/office/powerpoint/2010/main" val="177261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85.1 Funnel Analogy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05400" y="990600"/>
            <a:ext cx="3524907" cy="50695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416320"/>
          </a:xfrm>
        </p:spPr>
        <p:txBody>
          <a:bodyPr/>
          <a:lstStyle/>
          <a:p>
            <a:r>
              <a:rPr lang="en-US" sz="2400" dirty="0"/>
              <a:t>A funnel is one way to visualize the diagnostic process. The purpose is to narrow the possible causes of a concern until the root cause is determined and corrected</a:t>
            </a:r>
          </a:p>
        </p:txBody>
      </p:sp>
    </p:spTree>
    <p:extLst>
      <p:ext uri="{BB962C8B-B14F-4D97-AF65-F5344CB8AC3E}">
        <p14:creationId xmlns:p14="http://schemas.microsoft.com/office/powerpoint/2010/main" val="3243231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38664"/>
          </a:xfrm>
        </p:spPr>
        <p:txBody>
          <a:bodyPr wrap="square" tIns="45720" bIns="45720">
            <a:spAutoFit/>
          </a:bodyPr>
          <a:lstStyle/>
          <a:p>
            <a:r>
              <a:rPr lang="en-US" sz="2200" dirty="0"/>
              <a:t>Animation: Diagnostic Trouble Code, DTC</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diagnostic_trouble_code">
            <a:hlinkClick r:id="" action="ppaction://media"/>
            <a:extLst>
              <a:ext uri="{FF2B5EF4-FFF2-40B4-BE49-F238E27FC236}">
                <a16:creationId xmlns:a16="http://schemas.microsoft.com/office/drawing/2014/main" id="{24EAC267-3A5D-39E3-288F-E12EE5F62C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86" y="1014290"/>
            <a:ext cx="9144000" cy="5143500"/>
          </a:xfrm>
          <a:prstGeom prst="rect">
            <a:avLst/>
          </a:prstGeom>
        </p:spPr>
      </p:pic>
    </p:spTree>
    <p:extLst>
      <p:ext uri="{BB962C8B-B14F-4D97-AF65-F5344CB8AC3E}">
        <p14:creationId xmlns:p14="http://schemas.microsoft.com/office/powerpoint/2010/main" val="6822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406"/>
            <a:ext cx="8229600" cy="646331"/>
          </a:xfrm>
        </p:spPr>
        <p:txBody>
          <a:bodyPr>
            <a:spAutoFit/>
          </a:bodyPr>
          <a:lstStyle/>
          <a:p>
            <a:r>
              <a:rPr lang="en-US" spc="-400" dirty="0"/>
              <a:t>O B </a:t>
            </a:r>
            <a:r>
              <a:rPr lang="en-US" dirty="0"/>
              <a:t>D-</a:t>
            </a:r>
            <a:r>
              <a:rPr lang="en-US" kern="0" spc="-450" dirty="0"/>
              <a:t>I </a:t>
            </a:r>
            <a:r>
              <a:rPr lang="en-US" dirty="0"/>
              <a:t>I Diagnosis</a:t>
            </a:r>
          </a:p>
        </p:txBody>
      </p:sp>
      <p:sp>
        <p:nvSpPr>
          <p:cNvPr id="4" name="Content Placeholder 3"/>
          <p:cNvSpPr>
            <a:spLocks noGrp="1"/>
          </p:cNvSpPr>
          <p:nvPr>
            <p:ph idx="1"/>
          </p:nvPr>
        </p:nvSpPr>
        <p:spPr>
          <a:xfrm>
            <a:off x="457200" y="961832"/>
            <a:ext cx="8229600" cy="3762568"/>
          </a:xfrm>
        </p:spPr>
        <p:txBody>
          <a:bodyPr>
            <a:spAutoFit/>
          </a:bodyPr>
          <a:lstStyle/>
          <a:p>
            <a:r>
              <a:rPr lang="en-US" sz="2400" dirty="0"/>
              <a:t>Starting with the 1996 model year, all vehicles sold in the United States must use the same type of 16-pin </a:t>
            </a:r>
            <a:r>
              <a:rPr lang="en-US" sz="2400" spc="-300" dirty="0"/>
              <a:t>D L </a:t>
            </a:r>
            <a:r>
              <a:rPr lang="en-US" sz="2400" dirty="0"/>
              <a:t>C and must monitor emissions-related components.</a:t>
            </a:r>
          </a:p>
          <a:p>
            <a:r>
              <a:rPr lang="en-US" sz="2400" dirty="0"/>
              <a:t>Retrieving </a:t>
            </a:r>
            <a:r>
              <a:rPr lang="en-US" sz="2400" spc="-300" dirty="0"/>
              <a:t>O B </a:t>
            </a:r>
            <a:r>
              <a:rPr lang="en-US" sz="2400" dirty="0"/>
              <a:t>D-</a:t>
            </a:r>
            <a:r>
              <a:rPr lang="en-US" sz="2400" kern="0" spc="-350" dirty="0"/>
              <a:t>I </a:t>
            </a:r>
            <a:r>
              <a:rPr lang="en-US" sz="2400" dirty="0"/>
              <a:t>I Codes</a:t>
            </a:r>
          </a:p>
          <a:p>
            <a:pPr lvl="1"/>
            <a:r>
              <a:rPr lang="en-US" sz="2400" dirty="0"/>
              <a:t>A scan tool is required to retrieve diagnostic trouble codes from most </a:t>
            </a:r>
            <a:r>
              <a:rPr lang="en-US" sz="2400" spc="-300" dirty="0"/>
              <a:t>O B </a:t>
            </a:r>
            <a:r>
              <a:rPr lang="en-US" sz="2400" dirty="0"/>
              <a:t>D-</a:t>
            </a:r>
            <a:r>
              <a:rPr lang="en-US" sz="2400" kern="0" spc="-350" dirty="0"/>
              <a:t>I </a:t>
            </a:r>
            <a:r>
              <a:rPr lang="en-US" sz="2400" dirty="0"/>
              <a:t>I vehicles.</a:t>
            </a:r>
          </a:p>
          <a:p>
            <a:pPr lvl="1"/>
            <a:r>
              <a:rPr lang="en-US" sz="2400" dirty="0"/>
              <a:t>Every </a:t>
            </a:r>
            <a:r>
              <a:rPr lang="en-US" sz="2400" spc="-300" dirty="0"/>
              <a:t>O B </a:t>
            </a:r>
            <a:r>
              <a:rPr lang="en-US" sz="2400" dirty="0"/>
              <a:t>D-</a:t>
            </a:r>
            <a:r>
              <a:rPr lang="en-US" sz="2400" kern="0" spc="-350" dirty="0"/>
              <a:t>I </a:t>
            </a:r>
            <a:r>
              <a:rPr lang="en-US" sz="2400" dirty="0"/>
              <a:t>I scan tool will be able to read all generic Society of Automotive Engineers (</a:t>
            </a:r>
            <a:r>
              <a:rPr lang="en-US" sz="2400" spc="-300" dirty="0"/>
              <a:t>S A </a:t>
            </a:r>
            <a:r>
              <a:rPr lang="en-US" sz="2400" dirty="0"/>
              <a:t>E) </a:t>
            </a:r>
            <a:r>
              <a:rPr lang="en-US" sz="2400" spc="-300" dirty="0"/>
              <a:t>D T </a:t>
            </a:r>
            <a:r>
              <a:rPr lang="en-US" sz="2400" dirty="0"/>
              <a:t>Cs from any vehicle.</a:t>
            </a:r>
          </a:p>
        </p:txBody>
      </p:sp>
    </p:spTree>
    <p:extLst>
      <p:ext uri="{BB962C8B-B14F-4D97-AF65-F5344CB8AC3E}">
        <p14:creationId xmlns:p14="http://schemas.microsoft.com/office/powerpoint/2010/main" val="1053008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85.15 Fiat-Chrysler DTCs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0" y="991871"/>
            <a:ext cx="5341938" cy="44690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3753166"/>
          </a:xfrm>
        </p:spPr>
        <p:txBody>
          <a:bodyPr/>
          <a:lstStyle/>
          <a:p>
            <a:r>
              <a:rPr lang="en-US" sz="2400" dirty="0"/>
              <a:t>Diagnostic trouble codes (DTCs) from Chrysler and Dodge vehicles can be retrieved by turning the ignition switch to on and then off three times</a:t>
            </a:r>
          </a:p>
        </p:txBody>
      </p:sp>
    </p:spTree>
    <p:extLst>
      <p:ext uri="{BB962C8B-B14F-4D97-AF65-F5344CB8AC3E}">
        <p14:creationId xmlns:p14="http://schemas.microsoft.com/office/powerpoint/2010/main" val="3646674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066800"/>
          </a:xfrm>
        </p:spPr>
        <p:txBody>
          <a:bodyPr>
            <a:spAutoFit/>
          </a:bodyPr>
          <a:lstStyle/>
          <a:p>
            <a:r>
              <a:rPr lang="en-US" dirty="0"/>
              <a:t>Manufacturer’s Diagnostic Routines </a:t>
            </a:r>
            <a:r>
              <a:rPr lang="en-US" sz="2800" dirty="0"/>
              <a:t>(1 of 2)</a:t>
            </a:r>
          </a:p>
        </p:txBody>
      </p:sp>
      <p:sp>
        <p:nvSpPr>
          <p:cNvPr id="4" name="Content Placeholder 3"/>
          <p:cNvSpPr>
            <a:spLocks noGrp="1"/>
          </p:cNvSpPr>
          <p:nvPr>
            <p:ph idx="1"/>
          </p:nvPr>
        </p:nvSpPr>
        <p:spPr>
          <a:xfrm>
            <a:off x="490654" y="1447800"/>
            <a:ext cx="8229600" cy="4485843"/>
          </a:xfrm>
        </p:spPr>
        <p:txBody>
          <a:bodyPr>
            <a:spAutoFit/>
          </a:bodyPr>
          <a:lstStyle/>
          <a:p>
            <a:r>
              <a:rPr lang="en-US" sz="2400" spc="-300" dirty="0"/>
              <a:t>O B </a:t>
            </a:r>
            <a:r>
              <a:rPr lang="en-US" sz="2400" dirty="0"/>
              <a:t>D-</a:t>
            </a:r>
            <a:r>
              <a:rPr lang="en-US" sz="2400" kern="0" spc="-350" dirty="0"/>
              <a:t>I </a:t>
            </a:r>
            <a:r>
              <a:rPr lang="en-US" sz="2400" dirty="0"/>
              <a:t>I Drive Cycles: vehicle must be driven under a variety of operating conditions for all active tests to be performed.</a:t>
            </a:r>
          </a:p>
          <a:p>
            <a:r>
              <a:rPr lang="en-US" sz="2400" dirty="0"/>
              <a:t>Types of </a:t>
            </a:r>
            <a:r>
              <a:rPr lang="en-US" sz="2400" spc="-300" dirty="0"/>
              <a:t>O B </a:t>
            </a:r>
            <a:r>
              <a:rPr lang="en-US" sz="2400" dirty="0"/>
              <a:t>D-</a:t>
            </a:r>
            <a:r>
              <a:rPr lang="en-US" sz="2400" kern="0" spc="-350" dirty="0"/>
              <a:t>I </a:t>
            </a:r>
            <a:r>
              <a:rPr lang="en-US" sz="2400" dirty="0"/>
              <a:t>I Codes</a:t>
            </a:r>
          </a:p>
          <a:p>
            <a:pPr lvl="1"/>
            <a:r>
              <a:rPr lang="en-US" sz="2400" dirty="0"/>
              <a:t>TYPE A CODES. A type A diagnostic trouble code is emissions related and causes the </a:t>
            </a:r>
            <a:r>
              <a:rPr lang="en-US" sz="2400" spc="-300" dirty="0"/>
              <a:t>M I </a:t>
            </a:r>
            <a:r>
              <a:rPr lang="en-US" sz="2400" dirty="0"/>
              <a:t>L to be turned on at the first trip if the computer has detected a problem.</a:t>
            </a:r>
          </a:p>
          <a:p>
            <a:pPr lvl="1"/>
            <a:r>
              <a:rPr lang="en-US" sz="2400" dirty="0"/>
              <a:t>TYPE B CODES. A type B code is stored and the </a:t>
            </a:r>
            <a:r>
              <a:rPr lang="en-US" sz="2400" spc="-300" dirty="0"/>
              <a:t>M I </a:t>
            </a:r>
            <a:r>
              <a:rPr lang="en-US" sz="2400" dirty="0"/>
              <a:t>L is turned on during the second consecutive trip, alerting the driver to the fact that a diagnostic test was performed and failed.</a:t>
            </a:r>
          </a:p>
        </p:txBody>
      </p:sp>
    </p:spTree>
    <p:extLst>
      <p:ext uri="{BB962C8B-B14F-4D97-AF65-F5344CB8AC3E}">
        <p14:creationId xmlns:p14="http://schemas.microsoft.com/office/powerpoint/2010/main" val="1377164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4645"/>
            <a:ext cx="8229600" cy="1077218"/>
          </a:xfrm>
        </p:spPr>
        <p:txBody>
          <a:bodyPr>
            <a:spAutoFit/>
          </a:bodyPr>
          <a:lstStyle/>
          <a:p>
            <a:r>
              <a:rPr lang="en-US" dirty="0"/>
              <a:t>Manufacturers Diagnostic Routines  </a:t>
            </a:r>
            <a:r>
              <a:rPr lang="en-US" sz="2800" dirty="0"/>
              <a:t>(2 of 2)</a:t>
            </a:r>
          </a:p>
        </p:txBody>
      </p:sp>
      <p:sp>
        <p:nvSpPr>
          <p:cNvPr id="4" name="Content Placeholder 3"/>
          <p:cNvSpPr>
            <a:spLocks noGrp="1"/>
          </p:cNvSpPr>
          <p:nvPr>
            <p:ph idx="1"/>
          </p:nvPr>
        </p:nvSpPr>
        <p:spPr>
          <a:xfrm>
            <a:off x="449766" y="1447800"/>
            <a:ext cx="8229600" cy="3954929"/>
          </a:xfrm>
        </p:spPr>
        <p:txBody>
          <a:bodyPr>
            <a:spAutoFit/>
          </a:bodyPr>
          <a:lstStyle/>
          <a:p>
            <a:pPr lvl="1"/>
            <a:r>
              <a:rPr lang="en-US" sz="2400" dirty="0"/>
              <a:t>TYPE C AND D CODES. Type C and type D codes are for use with non-emissions-related diagnostic tests.</a:t>
            </a:r>
          </a:p>
          <a:p>
            <a:r>
              <a:rPr lang="en-US" sz="2400" spc="-300" dirty="0"/>
              <a:t>O B </a:t>
            </a:r>
            <a:r>
              <a:rPr lang="en-US" sz="2400" dirty="0"/>
              <a:t>D-</a:t>
            </a:r>
            <a:r>
              <a:rPr lang="en-US" sz="2400" kern="0" spc="-350" dirty="0"/>
              <a:t>I </a:t>
            </a:r>
            <a:r>
              <a:rPr lang="en-US" sz="2400" dirty="0"/>
              <a:t>I Freeze Frame</a:t>
            </a:r>
          </a:p>
          <a:p>
            <a:pPr lvl="1"/>
            <a:r>
              <a:rPr lang="en-US" sz="2400" spc="-300" dirty="0"/>
              <a:t>O B </a:t>
            </a:r>
            <a:r>
              <a:rPr lang="en-US" sz="2400" dirty="0"/>
              <a:t>D </a:t>
            </a:r>
            <a:r>
              <a:rPr lang="en-US" sz="2400" kern="0" spc="-350" dirty="0"/>
              <a:t>I </a:t>
            </a:r>
            <a:r>
              <a:rPr lang="en-US" sz="2400" dirty="0"/>
              <a:t>I requires the computer to take a “snapshot” or freeze-frame of all data at the instant an emissions-related </a:t>
            </a:r>
            <a:r>
              <a:rPr lang="en-US" sz="2400" spc="-300" dirty="0"/>
              <a:t>D T </a:t>
            </a:r>
            <a:r>
              <a:rPr lang="en-US" sz="2400" dirty="0"/>
              <a:t>C is set.</a:t>
            </a:r>
          </a:p>
          <a:p>
            <a:r>
              <a:rPr lang="en-US" sz="2400" dirty="0"/>
              <a:t>Diagnosing Intermittent Malfunctions</a:t>
            </a:r>
          </a:p>
          <a:p>
            <a:pPr lvl="1"/>
            <a:r>
              <a:rPr lang="en-US" sz="2400" dirty="0"/>
              <a:t>Determine the conditions when the malfunction occurs, and then try to duplicate those conditions.</a:t>
            </a:r>
          </a:p>
        </p:txBody>
      </p:sp>
    </p:spTree>
    <p:extLst>
      <p:ext uri="{BB962C8B-B14F-4D97-AF65-F5344CB8AC3E}">
        <p14:creationId xmlns:p14="http://schemas.microsoft.com/office/powerpoint/2010/main" val="1062108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Road Test (Drive Cycle)</a:t>
            </a:r>
          </a:p>
        </p:txBody>
      </p:sp>
      <p:sp>
        <p:nvSpPr>
          <p:cNvPr id="4" name="Content Placeholder 3"/>
          <p:cNvSpPr>
            <a:spLocks noGrp="1"/>
          </p:cNvSpPr>
          <p:nvPr>
            <p:ph idx="1"/>
          </p:nvPr>
        </p:nvSpPr>
        <p:spPr>
          <a:xfrm>
            <a:off x="457200" y="962026"/>
            <a:ext cx="8229600" cy="2870016"/>
          </a:xfrm>
        </p:spPr>
        <p:txBody>
          <a:bodyPr>
            <a:spAutoFit/>
          </a:bodyPr>
          <a:lstStyle/>
          <a:p>
            <a:r>
              <a:rPr lang="en-US" sz="2400" dirty="0"/>
              <a:t>The vehicle may have to be driven under conditions that allow the </a:t>
            </a:r>
            <a:r>
              <a:rPr lang="en-US" sz="2400" kern="0" spc="-350" dirty="0"/>
              <a:t>P C </a:t>
            </a:r>
            <a:r>
              <a:rPr lang="en-US" sz="2400" dirty="0"/>
              <a:t>M to conduct monitor tests. This drive pattern is called a drive cycle.</a:t>
            </a:r>
          </a:p>
          <a:p>
            <a:r>
              <a:rPr lang="en-US" sz="2400" dirty="0"/>
              <a:t>The drive cycle is different for each vehicle manufacturer, but a universal drive cycle may work. In many cases, performing a universal drive cycle resets most monitors in most vehicles.</a:t>
            </a:r>
          </a:p>
        </p:txBody>
      </p:sp>
    </p:spTree>
    <p:extLst>
      <p:ext uri="{BB962C8B-B14F-4D97-AF65-F5344CB8AC3E}">
        <p14:creationId xmlns:p14="http://schemas.microsoft.com/office/powerpoint/2010/main" val="1265071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387642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38664"/>
          </a:xfrm>
        </p:spPr>
        <p:txBody>
          <a:bodyPr wrap="square" tIns="45720" bIns="45720">
            <a:spAutoFit/>
          </a:bodyPr>
          <a:lstStyle/>
          <a:p>
            <a:r>
              <a:rPr lang="en-US" sz="2200" dirty="0"/>
              <a:t>Animation: 8-Step Diagnostic Procedure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8_Step_Diag_Proced-Chapter_88-A8">
            <a:hlinkClick r:id="" action="ppaction://media"/>
            <a:extLst>
              <a:ext uri="{FF2B5EF4-FFF2-40B4-BE49-F238E27FC236}">
                <a16:creationId xmlns:a16="http://schemas.microsoft.com/office/drawing/2014/main" id="{9E4E13FF-17D4-B321-57F1-4CF504E919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295" y="1159020"/>
            <a:ext cx="8816105" cy="4959059"/>
          </a:xfrm>
          <a:prstGeom prst="rect">
            <a:avLst/>
          </a:prstGeom>
        </p:spPr>
      </p:pic>
    </p:spTree>
    <p:extLst>
      <p:ext uri="{BB962C8B-B14F-4D97-AF65-F5344CB8AC3E}">
        <p14:creationId xmlns:p14="http://schemas.microsoft.com/office/powerpoint/2010/main" val="15894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85.2 Circle Visual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4200" y="1026459"/>
            <a:ext cx="5562600" cy="40470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133600" cy="1938992"/>
          </a:xfrm>
        </p:spPr>
        <p:txBody>
          <a:bodyPr/>
          <a:lstStyle/>
          <a:p>
            <a:r>
              <a:rPr lang="en-US" sz="2400" dirty="0"/>
              <a:t>Another way to visualize diagnostic process is in a circle.</a:t>
            </a:r>
          </a:p>
        </p:txBody>
      </p:sp>
    </p:spTree>
    <p:extLst>
      <p:ext uri="{BB962C8B-B14F-4D97-AF65-F5344CB8AC3E}">
        <p14:creationId xmlns:p14="http://schemas.microsoft.com/office/powerpoint/2010/main" val="328366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85.3 Diagnostic Worksheet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1" y="990600"/>
            <a:ext cx="3931024" cy="51431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046988"/>
          </a:xfrm>
        </p:spPr>
        <p:txBody>
          <a:bodyPr/>
          <a:lstStyle/>
          <a:p>
            <a:r>
              <a:rPr lang="en-US" sz="2400" dirty="0"/>
              <a:t>A form that the customer should fill out if there is a driveablility concern to help the service technician more quickly find the root cause</a:t>
            </a:r>
          </a:p>
        </p:txBody>
      </p:sp>
    </p:spTree>
    <p:extLst>
      <p:ext uri="{BB962C8B-B14F-4D97-AF65-F5344CB8AC3E}">
        <p14:creationId xmlns:p14="http://schemas.microsoft.com/office/powerpoint/2010/main" val="61773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85.4 Step 2 Visual Check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166119"/>
            <a:ext cx="4484688" cy="34033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893647"/>
          </a:xfrm>
        </p:spPr>
        <p:txBody>
          <a:bodyPr/>
          <a:lstStyle/>
          <a:p>
            <a:r>
              <a:rPr lang="en-US" sz="2400" dirty="0"/>
              <a:t>This is what was found when removing an air filter from a vehicle that had a lack-of-power concern. Obviously, the nuts were deposited by squirrels or some other animal, blocking a lot of the airflow into the engine</a:t>
            </a:r>
          </a:p>
        </p:txBody>
      </p:sp>
    </p:spTree>
    <p:extLst>
      <p:ext uri="{BB962C8B-B14F-4D97-AF65-F5344CB8AC3E}">
        <p14:creationId xmlns:p14="http://schemas.microsoft.com/office/powerpoint/2010/main" val="1442703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85.5 Step 2 Using Bright Light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50494" y="990600"/>
            <a:ext cx="4736306" cy="3886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48000" cy="4893647"/>
          </a:xfrm>
        </p:spPr>
        <p:txBody>
          <a:bodyPr/>
          <a:lstStyle/>
          <a:p>
            <a:r>
              <a:rPr lang="en-US" sz="2400" dirty="0"/>
              <a:t>Using a bright light makes seeing where the smoke is coming from easier. In this case, smoke was added to the intake manifold with the inlet blocked with a yellow plastic cap and smoke was seen escaping past a gasket at the idle air control.</a:t>
            </a:r>
          </a:p>
        </p:txBody>
      </p:sp>
    </p:spTree>
    <p:extLst>
      <p:ext uri="{BB962C8B-B14F-4D97-AF65-F5344CB8AC3E}">
        <p14:creationId xmlns:p14="http://schemas.microsoft.com/office/powerpoint/2010/main" val="2723127064"/>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24526</TotalTime>
  <Words>3283</Words>
  <Application>Microsoft Office PowerPoint</Application>
  <PresentationFormat>On-screen Show (4:3)</PresentationFormat>
  <Paragraphs>251</Paragraphs>
  <Slides>47</Slides>
  <Notes>46</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Times New Roman</vt:lpstr>
      <vt:lpstr>Verdana</vt:lpstr>
      <vt:lpstr>Wingdings</vt:lpstr>
      <vt:lpstr>508 Lecture</vt:lpstr>
      <vt:lpstr>Automotive Technology: Principles, Diagnosis, and Service</vt:lpstr>
      <vt:lpstr>Learning Objectives</vt:lpstr>
      <vt:lpstr>8-Step Diagnostic Procedure (1 of 6)</vt:lpstr>
      <vt:lpstr>Figure 85.1 Funnel Analogy</vt:lpstr>
      <vt:lpstr>Animation: 8-Step Diagnostic Procedure (Animation will automatically start)</vt:lpstr>
      <vt:lpstr>Figure 85.2 Circle Visual</vt:lpstr>
      <vt:lpstr>Figure 85.3 Diagnostic Worksheet</vt:lpstr>
      <vt:lpstr>Figure 85.4 Step 2 Visual Check</vt:lpstr>
      <vt:lpstr>Figure 85.5 Step 2 Using Bright Light</vt:lpstr>
      <vt:lpstr>Figure 85.6 Spark Tester</vt:lpstr>
      <vt:lpstr>8-Step Diagnostic Procedure (2 of 6)</vt:lpstr>
      <vt:lpstr>Figure 85.7 Step 3</vt:lpstr>
      <vt:lpstr>8-Step Diagnostic Procedure (3 of 6)</vt:lpstr>
      <vt:lpstr>Figure 85.8 Step 4 Check for TSBs</vt:lpstr>
      <vt:lpstr>8-Step Diagnostic Procedure (4 of 6)</vt:lpstr>
      <vt:lpstr>Figure 85.9 Step 5 Scan Tool Data</vt:lpstr>
      <vt:lpstr>8-Step Diagnostic Procedure (5 of 6)</vt:lpstr>
      <vt:lpstr>8-Step Diagnostic Procedure (6 of 6)</vt:lpstr>
      <vt:lpstr>Figure 85.10 Step 8 Verify Repair</vt:lpstr>
      <vt:lpstr>Chart 85.1 Short-Term Fuel Trim</vt:lpstr>
      <vt:lpstr>Question 1: ?</vt:lpstr>
      <vt:lpstr>Answer 1</vt:lpstr>
      <vt:lpstr>Scan Tools</vt:lpstr>
      <vt:lpstr>Figure 85.11 Aftermarket Scan Tool</vt:lpstr>
      <vt:lpstr>Figure 85.12 Bluetooth Adapter </vt:lpstr>
      <vt:lpstr>Animation: Scan Tools, OBD-II (Animation will automatically start)</vt:lpstr>
      <vt:lpstr>Animation: Scan Tools (Animation will automatically start)</vt:lpstr>
      <vt:lpstr>Animation: Automatic Scan Tools, History (Animation will automatically start)</vt:lpstr>
      <vt:lpstr>Animation: Scan Tools (IAC Test) (Animation will automatically start)</vt:lpstr>
      <vt:lpstr>Animation: Scan Tools, Automatic Transmission (Animation will automatically start)</vt:lpstr>
      <vt:lpstr>Question 2: ?</vt:lpstr>
      <vt:lpstr>Answer 2</vt:lpstr>
      <vt:lpstr>Retrieval of Diagnostic Information</vt:lpstr>
      <vt:lpstr>Troubleshooting Using Diagnostic Trouble Codes</vt:lpstr>
      <vt:lpstr>Retrieving Codes Prior to 1996</vt:lpstr>
      <vt:lpstr>D L C locations</vt:lpstr>
      <vt:lpstr>Figure 85.13 DLC Location</vt:lpstr>
      <vt:lpstr>Figure 85.14 DLC</vt:lpstr>
      <vt:lpstr>Animation: Retrieving Trouble Codes, Code Reader (Animation will automatically start)</vt:lpstr>
      <vt:lpstr>Animation: Diagnostic Trouble Code, DTC (Animation will automatically start)</vt:lpstr>
      <vt:lpstr>O B D-I I Diagnosis</vt:lpstr>
      <vt:lpstr>Figure 85.15 Fiat-Chrysler DTCs</vt:lpstr>
      <vt:lpstr>Manufacturer’s Diagnostic Routines (1 of 2)</vt:lpstr>
      <vt:lpstr>Manufacturers Diagnostic Routines  (2 of 2)</vt:lpstr>
      <vt:lpstr>Road Test (Drive Cycle)</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90, Scan Tools and Engine Performance Diagnosis</dc:title>
  <dc:subject>2612-Automotive - Core</dc:subject>
  <dc:creator>James D. Halderman</dc:creator>
  <cp:keywords>CONTAINS NOTES</cp:keywords>
  <cp:lastModifiedBy>Glen Plants</cp:lastModifiedBy>
  <cp:revision>4748</cp:revision>
  <dcterms:created xsi:type="dcterms:W3CDTF">2014-07-14T20:04:21Z</dcterms:created>
  <dcterms:modified xsi:type="dcterms:W3CDTF">2023-06-24T12:47:29Z</dcterms:modified>
</cp:coreProperties>
</file>