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31"/>
  </p:notesMasterIdLst>
  <p:handoutMasterIdLst>
    <p:handoutMasterId r:id="rId32"/>
  </p:handoutMasterIdLst>
  <p:sldIdLst>
    <p:sldId id="347" r:id="rId2"/>
    <p:sldId id="332" r:id="rId3"/>
    <p:sldId id="348" r:id="rId4"/>
    <p:sldId id="352" r:id="rId5"/>
    <p:sldId id="364" r:id="rId6"/>
    <p:sldId id="351" r:id="rId7"/>
    <p:sldId id="346" r:id="rId8"/>
    <p:sldId id="369" r:id="rId9"/>
    <p:sldId id="350" r:id="rId10"/>
    <p:sldId id="354" r:id="rId11"/>
    <p:sldId id="368" r:id="rId12"/>
    <p:sldId id="360" r:id="rId13"/>
    <p:sldId id="359" r:id="rId14"/>
    <p:sldId id="367" r:id="rId15"/>
    <p:sldId id="358" r:id="rId16"/>
    <p:sldId id="366" r:id="rId17"/>
    <p:sldId id="357" r:id="rId18"/>
    <p:sldId id="356" r:id="rId19"/>
    <p:sldId id="370" r:id="rId20"/>
    <p:sldId id="355" r:id="rId21"/>
    <p:sldId id="363" r:id="rId22"/>
    <p:sldId id="371" r:id="rId23"/>
    <p:sldId id="362" r:id="rId24"/>
    <p:sldId id="349" r:id="rId25"/>
    <p:sldId id="361" r:id="rId26"/>
    <p:sldId id="372" r:id="rId27"/>
    <p:sldId id="373" r:id="rId28"/>
    <p:sldId id="1392" r:id="rId29"/>
    <p:sldId id="365" r:id="rId30"/>
  </p:sldIdLst>
  <p:sldSz cx="9144000" cy="6858000" type="screen4x3"/>
  <p:notesSz cx="6858000" cy="9144000"/>
  <p:embeddedFontLst>
    <p:embeddedFont>
      <p:font typeface="Arial Black" panose="020B0A04020102020204" pitchFamily="34" charset="0"/>
      <p:bold r:id="rId33"/>
    </p:embeddedFont>
    <p:embeddedFont>
      <p:font typeface="Arial Narrow" panose="020B0606020202030204" pitchFamily="34" charset="0"/>
      <p:regular r:id="rId34"/>
      <p:bold r:id="rId35"/>
      <p:italic r:id="rId36"/>
      <p:boldItalic r:id="rId37"/>
    </p:embeddedFont>
    <p:embeddedFont>
      <p:font typeface="Tahoma" panose="020B0604030504040204" pitchFamily="34" charset="0"/>
      <p:regular r:id="rId38"/>
      <p:bold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endor Notes" id="{2963E63E-9EB6-4F1A-BA1C-B7A613DB634D}">
          <p14:sldIdLst/>
        </p14:section>
        <p14:section name="Template Slides" id="{EDDEA3F5-E0DB-4D0A-A681-008F4231C1F3}">
          <p14:sldIdLst>
            <p14:sldId id="347"/>
            <p14:sldId id="332"/>
            <p14:sldId id="348"/>
            <p14:sldId id="352"/>
            <p14:sldId id="364"/>
            <p14:sldId id="351"/>
            <p14:sldId id="346"/>
            <p14:sldId id="369"/>
            <p14:sldId id="350"/>
            <p14:sldId id="354"/>
            <p14:sldId id="368"/>
            <p14:sldId id="360"/>
            <p14:sldId id="359"/>
            <p14:sldId id="367"/>
            <p14:sldId id="358"/>
            <p14:sldId id="366"/>
            <p14:sldId id="357"/>
            <p14:sldId id="356"/>
            <p14:sldId id="370"/>
            <p14:sldId id="355"/>
            <p14:sldId id="363"/>
            <p14:sldId id="371"/>
            <p14:sldId id="362"/>
            <p14:sldId id="349"/>
            <p14:sldId id="361"/>
            <p14:sldId id="372"/>
            <p14:sldId id="373"/>
            <p14:sldId id="1392"/>
            <p14:sldId id="365"/>
          </p14:sldIdLst>
        </p14:section>
      </p14:sectionLst>
    </p:ext>
    <p:ext uri="{EFAFB233-063F-42B5-8137-9DF3F51BA10A}">
      <p15:sldGuideLst xmlns:p15="http://schemas.microsoft.com/office/powerpoint/2012/main">
        <p15:guide id="1" orient="horz" pos="3984" userDrawn="1">
          <p15:clr>
            <a:srgbClr val="A4A3A4"/>
          </p15:clr>
        </p15:guide>
        <p15:guide id="2" pos="264" userDrawn="1">
          <p15:clr>
            <a:srgbClr val="A4A3A4"/>
          </p15:clr>
        </p15:guide>
        <p15:guide id="3" orient="horz" pos="144" userDrawn="1">
          <p15:clr>
            <a:srgbClr val="A4A3A4"/>
          </p15:clr>
        </p15:guide>
        <p15:guide id="4" orient="horz" pos="624" userDrawn="1">
          <p15:clr>
            <a:srgbClr val="A4A3A4"/>
          </p15:clr>
        </p15:guide>
        <p15:guide id="5" orient="horz" pos="3600" userDrawn="1">
          <p15:clr>
            <a:srgbClr val="A4A3A4"/>
          </p15:clr>
        </p15:guide>
        <p15:guide id="6" pos="54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8" autoAdjust="0"/>
    <p:restoredTop sz="92281" autoAdjust="0"/>
  </p:normalViewPr>
  <p:slideViewPr>
    <p:cSldViewPr snapToObjects="1">
      <p:cViewPr varScale="1">
        <p:scale>
          <a:sx n="106" d="100"/>
          <a:sy n="106" d="100"/>
        </p:scale>
        <p:origin x="1362" y="96"/>
      </p:cViewPr>
      <p:guideLst>
        <p:guide orient="horz" pos="3984"/>
        <p:guide pos="264"/>
        <p:guide orient="horz" pos="144"/>
        <p:guide orient="horz" pos="624"/>
        <p:guide orient="horz" pos="3600"/>
        <p:guide pos="5472"/>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132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0" u="none" strike="noStrike" baseline="0" dirty="0">
                <a:solidFill>
                  <a:srgbClr val="007D99"/>
                </a:solidFill>
                <a:latin typeface="+mn-lt"/>
              </a:rPr>
              <a:t>NASTF (NATIONAL AUTOMOTIVE SERVICE TASK FORCE) </a:t>
            </a:r>
            <a:r>
              <a:rPr lang="en-US" sz="1200" b="0" i="0" u="none" strike="noStrike" baseline="0" dirty="0">
                <a:solidFill>
                  <a:srgbClr val="231F20"/>
                </a:solidFill>
                <a:latin typeface="+mn-lt"/>
              </a:rPr>
              <a:t>he NASTF is a cooperative effort of the automotive service industry, the tool industry, and the original equipment manufacturers to ensure that automotive professionals employed outside of the OEMs have all the information, training, and tools they need to diagnose and repair modern automobiles. The NASTF has created a portal for all automotive service professionals to access manufacturer-specific reprogramming information. This includes where to access the information, the tools needed, and </a:t>
            </a:r>
            <a:r>
              <a:rPr lang="en-US" sz="1200" b="0" i="0" u="none" strike="noStrike" baseline="0" dirty="0">
                <a:solidFill>
                  <a:srgbClr val="231F20"/>
                </a:solidFill>
                <a:latin typeface="Tahoma" panose="020B0604030504040204" pitchFamily="34" charset="0"/>
              </a:rPr>
              <a:t>in many cases a short video on how to complete the task. FIGURE 84-5</a:t>
            </a:r>
            <a:endParaRPr lang="en-US" sz="1200" b="0" i="0" u="none" strike="noStrike" baseline="30000" dirty="0">
              <a:solidFill>
                <a:srgbClr val="231F20"/>
              </a:solidFill>
              <a:latin typeface="Tahoma" panose="020B0604030504040204" pitchFamily="34" charset="0"/>
            </a:endParaRPr>
          </a:p>
          <a:p>
            <a:pPr algn="just"/>
            <a:endParaRPr lang="en-US" sz="1200" b="0" i="0" u="none" strike="noStrike" baseline="0" dirty="0">
              <a:latin typeface="Tahoma" panose="020B0604030504040204" pitchFamily="34" charset="0"/>
            </a:endParaRPr>
          </a:p>
          <a:p>
            <a:pPr algn="just"/>
            <a:r>
              <a:rPr lang="en-US" sz="1200" b="1" i="0" u="none" strike="noStrike" baseline="0" dirty="0">
                <a:solidFill>
                  <a:srgbClr val="007D99"/>
                </a:solidFill>
                <a:latin typeface="Arial Narrow" panose="020B0606020202030204" pitchFamily="34" charset="0"/>
              </a:rPr>
              <a:t>VEHICLE SECURITY PROFESSIONAL – LOCKSMITH ID  </a:t>
            </a:r>
            <a:r>
              <a:rPr lang="en-US" sz="900" b="0" i="0" u="none" strike="noStrike" baseline="0" dirty="0">
                <a:solidFill>
                  <a:srgbClr val="231F20"/>
                </a:solidFill>
                <a:latin typeface="Tahoma" panose="020B0604030504040204" pitchFamily="34" charset="0"/>
              </a:rPr>
              <a:t>Many</a:t>
            </a:r>
          </a:p>
          <a:p>
            <a:pPr marR="1040" algn="just"/>
            <a:r>
              <a:rPr lang="en-US" sz="1200" b="0" i="0" u="none" strike="noStrike" baseline="0" dirty="0">
                <a:solidFill>
                  <a:srgbClr val="231F20"/>
                </a:solidFill>
                <a:latin typeface="Tahoma" panose="020B0604030504040204" pitchFamily="34" charset="0"/>
              </a:rPr>
              <a:t>times when a module must be reprogrammed or programmed upon replacement, the security codes or key specific information must be re-entered during the process. In order to obtain this information, the shop or service technician must be a registered vehicle security professional and have a </a:t>
            </a:r>
            <a:r>
              <a:rPr lang="en-US" sz="1200" b="0" i="0" u="none" strike="noStrike" baseline="0" dirty="0">
                <a:solidFill>
                  <a:srgbClr val="231F20"/>
                </a:solidFill>
                <a:latin typeface="Arial Black" panose="020B0A04020102020204" pitchFamily="34" charset="0"/>
              </a:rPr>
              <a:t>locksmith ID </a:t>
            </a:r>
            <a:r>
              <a:rPr lang="en-US" sz="1200" b="0" i="0" u="none" strike="noStrike" baseline="0" dirty="0">
                <a:solidFill>
                  <a:srgbClr val="231F20"/>
                </a:solidFill>
                <a:latin typeface="Tahoma" panose="020B0604030504040204" pitchFamily="34" charset="0"/>
              </a:rPr>
              <a:t>number. The National Automotive Service Task Force (NASTF), in conjunction with automotive manufacturers, insurance industry, independent repair, and law enforcement communities, has developed this system to allow the aftermarket repair industry to access to this sensitive data. The forms and instructions needed to apply for this identification number can be found on the NASTF website (www.nasft.org) under Locksmith/Vehicle Security. FIGURE 84-7</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9162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245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0915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50" algn="just"/>
            <a:r>
              <a:rPr lang="en-US" sz="1200" b="0" i="0" u="none" strike="noStrike" baseline="0" dirty="0">
                <a:solidFill>
                  <a:srgbClr val="231F20"/>
                </a:solidFill>
                <a:latin typeface="Arial" panose="020B0604020202020204" pitchFamily="34" charset="0"/>
              </a:rPr>
              <a:t>On-board reprogramming of the controller is defined as having the module connected to the vehicle during the process. The module uses its normal connection points to provide the power, ground, communication links, and any other needed support. This is the type of programming that typically occurs in a service facility. SEE FIGURE 84-8</a:t>
            </a:r>
            <a:r>
              <a:rPr lang="en-US" sz="1200" b="0" i="0" u="none" strike="noStrike" baseline="30000" dirty="0">
                <a:solidFill>
                  <a:srgbClr val="231F20"/>
                </a:solidFill>
                <a:latin typeface="Arial" panose="020B0604020202020204" pitchFamily="34" charset="0"/>
              </a:rPr>
              <a: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11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6626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9650" algn="just"/>
            <a:r>
              <a:rPr lang="en-US" sz="1200" b="0" i="0" u="none" strike="noStrike" baseline="0" dirty="0">
                <a:solidFill>
                  <a:srgbClr val="231F20"/>
                </a:solidFill>
                <a:latin typeface="Arial" panose="020B0604020202020204" pitchFamily="34" charset="0"/>
              </a:rPr>
              <a:t>Off-board programming of the controller is defined as having the module programmed someplace other than in the vehicle. This could be anywhere that there is a computer and the needed power, ground and communication links. The purchase and programming of a module at a local</a:t>
            </a:r>
          </a:p>
          <a:p>
            <a:pPr algn="just"/>
            <a:r>
              <a:rPr lang="en-US" sz="1200" b="0" i="0" u="none" strike="noStrike" baseline="0" dirty="0">
                <a:solidFill>
                  <a:srgbClr val="231F20"/>
                </a:solidFill>
                <a:latin typeface="Arial" panose="020B0604020202020204" pitchFamily="34" charset="0"/>
              </a:rPr>
              <a:t>parts store is an example of off-board programming. SEE FIGURE 84-9</a:t>
            </a:r>
          </a:p>
          <a:p>
            <a:pPr algn="just"/>
            <a:endParaRPr lang="en-US" sz="1200" b="0" i="0" u="none" strike="noStrike" baseline="0" dirty="0">
              <a:solidFill>
                <a:srgbClr val="231F20"/>
              </a:solidFill>
              <a:latin typeface="Arial" panose="020B0604020202020204" pitchFamily="34" charset="0"/>
            </a:endParaRPr>
          </a:p>
          <a:p>
            <a:r>
              <a:rPr lang="en-US" sz="1200" b="0" i="0" u="none" strike="noStrike" baseline="0" dirty="0">
                <a:solidFill>
                  <a:srgbClr val="231F20"/>
                </a:solidFill>
                <a:latin typeface="Arial" panose="020B0604020202020204" pitchFamily="34" charset="0"/>
              </a:rPr>
              <a:t>Remote programming is a relatively new process. The servicing facility does not perform the reprogramming of the vehicle. Instead, the shop simply plugs in the equipment and follows the instructions of someone who is at a distant location. This process still requires an Internet connection and equipment. However, it relies on a third party who has the manufacturer subscription for the software. This option has become increasingly popular for shops that perform very few reprogramming events or lack the technical expertise to complete the task. SEE FIGURE 84-10</a:t>
            </a:r>
            <a:r>
              <a:rPr lang="en-US" sz="1200" b="0" i="0" u="none" strike="noStrike" baseline="30000" dirty="0">
                <a:solidFill>
                  <a:srgbClr val="231F20"/>
                </a:solidFill>
                <a:latin typeface="Arial" panose="020B0604020202020204" pitchFamily="34" charset="0"/>
              </a:rPr>
              <a:t>.</a:t>
            </a:r>
          </a:p>
          <a:p>
            <a:pPr marR="49670" algn="just"/>
            <a:endParaRPr lang="en-US" sz="1200" b="0" i="0" u="none" strike="noStrike" baseline="0" dirty="0">
              <a:solidFill>
                <a:srgbClr val="231F20"/>
              </a:solidFill>
              <a:latin typeface="Arial" panose="020B0604020202020204" pitchFamily="34"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2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351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229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50" algn="just"/>
            <a:r>
              <a:rPr lang="en-US" sz="1200" b="0" i="0" u="none" strike="noStrike" baseline="0" dirty="0">
                <a:solidFill>
                  <a:srgbClr val="231F20"/>
                </a:solidFill>
                <a:latin typeface="+mn-lt"/>
              </a:rPr>
              <a:t>In order to provide a stable vehicle voltage throughout the reprogramming process, it is recommended that a battery maintainer be connected to the vehicle during the repair. A battery maintainer is designed to hold the vehicle at a specific voltage throughout the duration of the repair. A unique feature of the battery maintainer is that it accomplishes this task without wide fluctuations in voltage or amperage. FIGURES 84–11 AND 84–12. Currently there are very few battery</a:t>
            </a:r>
          </a:p>
          <a:p>
            <a:pPr marR="1050" algn="just"/>
            <a:r>
              <a:rPr lang="en-US" sz="1200" b="0" i="0" u="none" strike="noStrike" baseline="0" dirty="0">
                <a:solidFill>
                  <a:srgbClr val="231F20"/>
                </a:solidFill>
                <a:latin typeface="+mn-lt"/>
              </a:rPr>
              <a:t>maintainers in the marketplace and they are more expensive than a battery charger. It is recommended that the maintainer be only used for the purpose of voltage stabilization during a reprogramming event, and they not be used for any other general shop </a:t>
            </a:r>
            <a:r>
              <a:rPr lang="en-US" sz="1200" b="0" i="0" u="none" strike="noStrike" baseline="0" dirty="0">
                <a:solidFill>
                  <a:srgbClr val="231F20"/>
                </a:solidFill>
                <a:latin typeface="Arial" panose="020B0604020202020204" pitchFamily="34" charset="0"/>
              </a:rPr>
              <a:t>use to ensure their proper operation.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359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4058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8250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320" lvl="1" algn="l"/>
            <a:r>
              <a:rPr lang="en-US" sz="1200" b="0" i="0" u="none" strike="noStrike" baseline="0" dirty="0">
                <a:solidFill>
                  <a:srgbClr val="231F20"/>
                </a:solidFill>
                <a:latin typeface="Tahoma" panose="020B0604030504040204" pitchFamily="34" charset="0"/>
              </a:rPr>
              <a:t>The reprogramming of computers is relatively new to the automotive industry, and, as a result, there are many concerns related to the failure of the process and the damaging of the vehicle’s module. The items listed below are some of the reasons some shops are hesitant to perform this type of repair. </a:t>
            </a: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67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70" algn="just"/>
            <a:r>
              <a:rPr lang="en-US" sz="1200" b="0" i="0" u="none" strike="noStrike" baseline="0" dirty="0">
                <a:solidFill>
                  <a:srgbClr val="231F20"/>
                </a:solidFill>
                <a:latin typeface="Tahoma" panose="020B0604030504040204" pitchFamily="34" charset="0"/>
              </a:rPr>
              <a:t>There are many aftermarket programmers or “tuners” available in the marketplace today. The primary purpose of the programs is to increase torque and horsepower or to defeat emission control devices. These programs take the vehicle out of emission compliance because they do not meet the EPA/CARB requirements and are therefore illegal for on- or off-road use. It is likely that the change in torque and horsepower will lead to physical failures of the powertrain due to the increased numbers. The changes in software may also lead to a failure at the emission test lane due to monitor failures or omissions. SEE FIGURE 84-13</a:t>
            </a:r>
            <a:endParaRPr lang="en-US" sz="1200" b="0" i="0" u="none" strike="noStrike" baseline="30000" dirty="0">
              <a:solidFill>
                <a:srgbClr val="231F20"/>
              </a:solidFill>
              <a:latin typeface="Tahoma" panose="020B060403050404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040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8822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687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3143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282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r>
              <a:rPr lang="en-US" sz="1200" b="0" i="0" u="none" strike="noStrike" baseline="0" dirty="0">
                <a:solidFill>
                  <a:srgbClr val="231F20"/>
                </a:solidFill>
                <a:latin typeface="Arial" panose="020B0604020202020204" pitchFamily="34" charset="0"/>
              </a:rPr>
              <a:t>Software programming has been used by the engine control module to meet air quality and emission standards since fuel injection replaced carburetors. The method of updating the software calibration has changed as technology has evolved. On early fuel-injected vehicles, it was necessary to change the computer when the calibration needed to be updated. As shown in Figure 84-1</a:t>
            </a:r>
            <a:endParaRPr lang="en-US" sz="1200" b="0" i="0" u="none" strike="noStrike" baseline="30000" dirty="0">
              <a:solidFill>
                <a:srgbClr val="231F20"/>
              </a:solidFill>
              <a:latin typeface="Arial" panose="020B0604020202020204" pitchFamily="34" charset="0"/>
            </a:endParaRPr>
          </a:p>
          <a:p>
            <a:pPr marR="53220" algn="just"/>
            <a:r>
              <a:rPr lang="en-US" sz="1200" b="0" i="0" u="none" strike="noStrike" baseline="0" dirty="0">
                <a:solidFill>
                  <a:srgbClr val="231F20"/>
                </a:solidFill>
                <a:latin typeface="Arial" panose="020B0604020202020204" pitchFamily="34" charset="0"/>
              </a:rPr>
              <a:t>In the early 1980s, the replacement </a:t>
            </a:r>
            <a:r>
              <a:rPr lang="en-US" sz="1200" b="0" i="0" u="none" strike="noStrike" baseline="0" dirty="0">
                <a:solidFill>
                  <a:srgbClr val="231F20"/>
                </a:solidFill>
                <a:latin typeface="Arial Black" panose="020B0A04020102020204" pitchFamily="34" charset="0"/>
              </a:rPr>
              <a:t>PROM </a:t>
            </a:r>
            <a:r>
              <a:rPr lang="en-US" sz="1200" b="0" i="0" u="none" strike="noStrike" baseline="0" dirty="0">
                <a:solidFill>
                  <a:srgbClr val="231F20"/>
                </a:solidFill>
                <a:latin typeface="Arial" panose="020B0604020202020204" pitchFamily="34" charset="0"/>
              </a:rPr>
              <a:t>(programmable read only memory) was introduced. Instead of replacing the entire module, the technician would remove the PROM and install a replacement chip. Several versions of replaceable PROMs were used. FIGURES 84-2 AND 84-2B.  In 1990, GM introduced flash reprogramming.  This process allowed the technician to download the replacement software calibration from the manufacturer and to install it in the vehicles computer </a:t>
            </a:r>
            <a:r>
              <a:rPr lang="en-US" sz="1200" b="0" i="0" u="none" strike="noStrike" baseline="0" dirty="0">
                <a:solidFill>
                  <a:srgbClr val="231F20"/>
                </a:solidFill>
                <a:latin typeface="Arial Black" panose="020B0A04020102020204" pitchFamily="34" charset="0"/>
              </a:rPr>
              <a:t>EEPROM </a:t>
            </a:r>
            <a:r>
              <a:rPr lang="en-US" sz="1200" b="0" i="0" u="none" strike="noStrike" baseline="0" dirty="0">
                <a:solidFill>
                  <a:srgbClr val="231F20"/>
                </a:solidFill>
                <a:latin typeface="Arial" panose="020B0604020202020204" pitchFamily="34" charset="0"/>
              </a:rPr>
              <a:t>(electronically erasable programmable read only memory). This eliminated the need to stock any parts which decreased the cost and the time needed</a:t>
            </a:r>
          </a:p>
          <a:p>
            <a:pPr algn="just"/>
            <a:r>
              <a:rPr lang="en-US" sz="1200" b="0" i="0" u="none" strike="noStrike" baseline="0" dirty="0">
                <a:solidFill>
                  <a:srgbClr val="231F20"/>
                </a:solidFill>
                <a:latin typeface="Arial" panose="020B0604020202020204" pitchFamily="34" charset="0"/>
              </a:rPr>
              <a:t>for the repair.</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436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16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021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536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60" algn="just"/>
            <a:r>
              <a:rPr lang="en-US" sz="1200" b="0" i="0" u="none" strike="noStrike" baseline="0" dirty="0">
                <a:solidFill>
                  <a:srgbClr val="231F20"/>
                </a:solidFill>
                <a:latin typeface="Tahoma" panose="020B0604030504040204" pitchFamily="34" charset="0"/>
              </a:rPr>
              <a:t>SAE created the standard </a:t>
            </a:r>
            <a:r>
              <a:rPr lang="en-US" sz="1200" b="0" i="0" u="none" strike="noStrike" baseline="0" dirty="0">
                <a:solidFill>
                  <a:srgbClr val="231F20"/>
                </a:solidFill>
                <a:latin typeface="Arial Black" panose="020B0A04020102020204" pitchFamily="34" charset="0"/>
              </a:rPr>
              <a:t>SAE J2534 </a:t>
            </a:r>
            <a:r>
              <a:rPr lang="en-US" sz="1200" b="0" i="0" u="none" strike="noStrike" baseline="0" dirty="0">
                <a:solidFill>
                  <a:srgbClr val="231F20"/>
                </a:solidFill>
                <a:latin typeface="Tahoma" panose="020B0604030504040204" pitchFamily="34" charset="0"/>
              </a:rPr>
              <a:t>for communications between a computer and a vehicle. The original standard was introduced in February of 2002, and was identified as version 02.02. The EPA and CARB regulations require all automakers to provide a J2534 service to everyone in the United States for re- flashing emission-related controllers. If the technician has a SAE J2534 pass-through device, they can re-flash and, in some cases, diagnose vehicles with factory functionality. The EPA documentation requires OEMs to comply with SAE J2534 for pass-through reprogramming beginning with model year 2004. Reprogramming information also had to be made available within three months of vehicle introduction for new models. The original version of the standard was found to have some errors.</a:t>
            </a:r>
          </a:p>
          <a:p>
            <a:pPr marR="1050" algn="just"/>
            <a:r>
              <a:rPr lang="en-US" sz="1200" b="0" i="0" u="none" strike="noStrike" baseline="0" dirty="0">
                <a:solidFill>
                  <a:srgbClr val="231F20"/>
                </a:solidFill>
                <a:latin typeface="Tahoma" panose="020B0604030504040204" pitchFamily="34" charset="0"/>
              </a:rPr>
              <a:t>This original standard was updated in December of 2004. The new standard was identified as version 04.04 or more commonly as </a:t>
            </a:r>
            <a:r>
              <a:rPr lang="en-US" sz="1200" b="0" i="0" u="none" strike="noStrike" baseline="0" dirty="0">
                <a:solidFill>
                  <a:srgbClr val="231F20"/>
                </a:solidFill>
                <a:latin typeface="Arial Black" panose="020B0A04020102020204" pitchFamily="34" charset="0"/>
              </a:rPr>
              <a:t>SAE J2534-1</a:t>
            </a:r>
            <a:r>
              <a:rPr lang="en-US" sz="1200" b="0" i="0" u="none" strike="noStrike" baseline="0" dirty="0">
                <a:solidFill>
                  <a:srgbClr val="231F20"/>
                </a:solidFill>
                <a:latin typeface="Tahoma" panose="020B0604030504040204" pitchFamily="34" charset="0"/>
              </a:rPr>
              <a:t>. The changes in the second version of the standard supported specific requirements of Ford and Chrysler that were not addressed in the first standard that related to J1850 class 2 communication protocols. It also defined specifics for the design of the vehicle communication interface device. The standard was updated again and referred to as </a:t>
            </a:r>
            <a:r>
              <a:rPr lang="en-US" sz="1200" b="0" i="0" u="none" strike="noStrike" baseline="0" dirty="0">
                <a:solidFill>
                  <a:srgbClr val="231F20"/>
                </a:solidFill>
                <a:latin typeface="Arial Black" panose="020B0A04020102020204" pitchFamily="34" charset="0"/>
              </a:rPr>
              <a:t>SAE</a:t>
            </a:r>
          </a:p>
          <a:p>
            <a:pPr marR="1050" algn="just"/>
            <a:r>
              <a:rPr lang="en-US" sz="1200" b="0" i="0" u="none" strike="noStrike" baseline="0" dirty="0">
                <a:solidFill>
                  <a:srgbClr val="231F20"/>
                </a:solidFill>
                <a:latin typeface="Arial Black" panose="020B0A04020102020204" pitchFamily="34" charset="0"/>
              </a:rPr>
              <a:t>J2534-2</a:t>
            </a:r>
            <a:r>
              <a:rPr lang="en-US" sz="1200" b="0" i="0" u="none" strike="noStrike" baseline="0" dirty="0">
                <a:solidFill>
                  <a:srgbClr val="231F20"/>
                </a:solidFill>
                <a:latin typeface="Tahoma" panose="020B0604030504040204" pitchFamily="34" charset="0"/>
              </a:rPr>
              <a:t>. These changes addressed issues related to single wire CAN BUS communication and issues related to the GM UART communication protocol. The new standard also provided a method for manufacturers to add optional features in a uniform way. An example of this is the ability to flash program modules that were not emission related.</a:t>
            </a:r>
          </a:p>
          <a:p>
            <a:pPr algn="just"/>
            <a:r>
              <a:rPr lang="en-US" sz="1200" b="0" i="0" u="none" strike="noStrike" baseline="0" dirty="0">
                <a:solidFill>
                  <a:srgbClr val="231F20"/>
                </a:solidFill>
                <a:latin typeface="Tahoma" panose="020B0604030504040204" pitchFamily="34" charset="0"/>
              </a:rPr>
              <a:t>The current standard is referred to as </a:t>
            </a:r>
            <a:r>
              <a:rPr lang="en-US" sz="1200" b="0" i="0" u="none" strike="noStrike" baseline="0" dirty="0">
                <a:solidFill>
                  <a:srgbClr val="231F20"/>
                </a:solidFill>
                <a:latin typeface="Arial Black" panose="020B0A04020102020204" pitchFamily="34" charset="0"/>
              </a:rPr>
              <a:t>SAE J2534 version 5.00</a:t>
            </a:r>
            <a:r>
              <a:rPr lang="en-US" sz="1200" b="0" i="0" u="none" strike="noStrike" baseline="0" dirty="0">
                <a:solidFill>
                  <a:srgbClr val="231F20"/>
                </a:solidFill>
                <a:latin typeface="Tahoma" panose="020B0604030504040204" pitchFamily="34" charset="0"/>
              </a:rPr>
              <a:t>. The newest standard includes all the changes required in the previous updates and serves to improve the communication through the J1962 connector. It is important to have the most current equipment to ensure that that the flash reprogramming process will be completed without any malfunctions.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670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3200" algn="just"/>
            <a:r>
              <a:rPr lang="en-US" sz="1200" b="0" i="0" u="none" strike="noStrike" baseline="0" dirty="0">
                <a:solidFill>
                  <a:srgbClr val="231F20"/>
                </a:solidFill>
                <a:latin typeface="+mn-lt"/>
              </a:rPr>
              <a:t>Each manufacturer has developed their own J2534 pass-through device or application programming interface (API) that is specific to the brands the manufacturer sells. A pass-through device or API serves as a connection point that makes all the hardware look the same, and allows the computer with the reprogramming software to communicate with the vehicles control module through the data link connector (DLC). Generally, these tools are not designed with the functionality to support competitive brands. In many cases, these pass-through devices are designed to support the manufacturer scan tool in addition to providing reprogramming capabilities. The GM MDI and Ford VCI are both examples of this type of technology. FIGURE 84-4</a:t>
            </a:r>
            <a:r>
              <a:rPr lang="en-US" sz="1200" b="0" i="0" u="none" strike="noStrike" baseline="30000" dirty="0">
                <a:solidFill>
                  <a:srgbClr val="231F20"/>
                </a:solidFill>
                <a:latin typeface="Arial" panose="020B0604020202020204" pitchFamily="34" charset="0"/>
              </a:rPr>
              <a:t>.</a:t>
            </a:r>
          </a:p>
          <a:p>
            <a:pPr marR="53230" algn="just"/>
            <a:r>
              <a:rPr lang="en-US" sz="1200" b="0" i="0" u="none" strike="noStrike" baseline="0" dirty="0">
                <a:solidFill>
                  <a:srgbClr val="231F20"/>
                </a:solidFill>
                <a:latin typeface="Arial" panose="020B0604020202020204" pitchFamily="34" charset="0"/>
              </a:rPr>
              <a:t>The generic J2534 pass-through device is designed to  support  multiple  manufacturers.  These  tools  typically do not have the same level of scan tool diagnostics as a manufacturer-specific tool. These tools are more often found outside of the dealership environment in the independent repair facilities. The Drew Technologies CarDAQ-Plus series of J2534 pass-through devices is an example of a generic tool.</a:t>
            </a:r>
            <a:r>
              <a:rPr lang="en-US" sz="1200" b="0" i="0" u="none" strike="noStrike" baseline="30000" dirty="0">
                <a:solidFill>
                  <a:srgbClr val="231F20"/>
                </a:solidFill>
                <a:latin typeface="Arial" panose="020B0604020202020204" pitchFamily="34" charset="0"/>
              </a:rPr>
              <a: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373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765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1631216"/>
          </a:xfrm>
        </p:spPr>
        <p:txBody>
          <a:bodyPr lIns="0" tIns="45720" rIns="0" bIns="4572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43972" y="237557"/>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lIns="0" tIns="45720" rIns="0" bIns="45720" anchor="t" anchorCtr="0"/>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86604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6/21/2023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06992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jameshalderman.com/a8_vid_lib_page/"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jameshalderman.com/a8_anim_lib_pag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84</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Module Programming</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84.5 Generic Device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1000009"/>
            <a:ext cx="5037138" cy="41957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819400" cy="1815882"/>
          </a:xfrm>
        </p:spPr>
        <p:txBody>
          <a:bodyPr/>
          <a:lstStyle/>
          <a:p>
            <a:r>
              <a:rPr lang="en-US" sz="2800" dirty="0"/>
              <a:t>The CarDAQ Plus is a generic pass-through device.</a:t>
            </a:r>
          </a:p>
        </p:txBody>
      </p:sp>
    </p:spTree>
    <p:extLst>
      <p:ext uri="{BB962C8B-B14F-4D97-AF65-F5344CB8AC3E}">
        <p14:creationId xmlns:p14="http://schemas.microsoft.com/office/powerpoint/2010/main" val="28570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215371"/>
            <a:ext cx="8229600" cy="646331"/>
          </a:xfrm>
        </p:spPr>
        <p:txBody>
          <a:bodyPr lIns="0" tIns="45720" rIns="0" bIns="45720" anchor="t" anchorCtr="0">
            <a:spAutoFit/>
          </a:bodyPr>
          <a:lstStyle/>
          <a:p>
            <a:r>
              <a:rPr lang="en-US" dirty="0"/>
              <a:t>Programming Software</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980885"/>
            <a:ext cx="8232775" cy="3816429"/>
          </a:xfrm>
        </p:spPr>
        <p:txBody>
          <a:bodyPr lIns="0" tIns="45720" rIns="0" bIns="45720" anchor="t" anchorCtr="0">
            <a:spAutoFit/>
          </a:bodyPr>
          <a:lstStyle/>
          <a:p>
            <a:r>
              <a:rPr lang="en-US" sz="2400" dirty="0"/>
              <a:t>NASTF (National Automotive Service Task Force) </a:t>
            </a:r>
          </a:p>
          <a:p>
            <a:r>
              <a:rPr lang="en-US" sz="2400" dirty="0"/>
              <a:t>Tool industry, OEM ensures access to information, training, and tools needed for diagnosis and repair  </a:t>
            </a:r>
          </a:p>
          <a:p>
            <a:r>
              <a:rPr lang="en-US" sz="2400" dirty="0"/>
              <a:t>NASTF created a portal to access reprogramming information. </a:t>
            </a:r>
          </a:p>
          <a:p>
            <a:r>
              <a:rPr lang="en-US" sz="2400" dirty="0"/>
              <a:t>Includes where to access information, tools needed, and in many cases a short video on how to complete the task</a:t>
            </a:r>
          </a:p>
          <a:p>
            <a:r>
              <a:rPr lang="en-US" sz="2400" dirty="0"/>
              <a:t>OEM Dealers have a factory system</a:t>
            </a:r>
          </a:p>
        </p:txBody>
      </p:sp>
    </p:spTree>
    <p:extLst>
      <p:ext uri="{BB962C8B-B14F-4D97-AF65-F5344CB8AC3E}">
        <p14:creationId xmlns:p14="http://schemas.microsoft.com/office/powerpoint/2010/main" val="123828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84.6 Locksmith ID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81400" y="1004455"/>
            <a:ext cx="5081649" cy="497794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667000" cy="3239348"/>
          </a:xfrm>
        </p:spPr>
        <p:txBody>
          <a:bodyPr/>
          <a:lstStyle/>
          <a:p>
            <a:r>
              <a:rPr lang="en-US" sz="2400" dirty="0"/>
              <a:t>The screenshot from the NASTF website provides the resources for the technician to apply for a locksmith ID.</a:t>
            </a:r>
          </a:p>
          <a:p>
            <a:endParaRPr lang="en-US" sz="2400" dirty="0"/>
          </a:p>
        </p:txBody>
      </p:sp>
    </p:spTree>
    <p:extLst>
      <p:ext uri="{BB962C8B-B14F-4D97-AF65-F5344CB8AC3E}">
        <p14:creationId xmlns:p14="http://schemas.microsoft.com/office/powerpoint/2010/main" val="239377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84.7 NASTF Website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81400" y="990600"/>
            <a:ext cx="4870427" cy="457272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90800" cy="5086008"/>
          </a:xfrm>
        </p:spPr>
        <p:txBody>
          <a:bodyPr/>
          <a:lstStyle/>
          <a:p>
            <a:r>
              <a:rPr lang="en-US" sz="2400" dirty="0"/>
              <a:t>The screenshot of the NASTF website provides an access point for the aftermarket automotive professional to obtain the needed reprogramming information.</a:t>
            </a:r>
          </a:p>
          <a:p>
            <a:endParaRPr lang="en-US" sz="2400" dirty="0"/>
          </a:p>
        </p:txBody>
      </p:sp>
    </p:spTree>
    <p:extLst>
      <p:ext uri="{BB962C8B-B14F-4D97-AF65-F5344CB8AC3E}">
        <p14:creationId xmlns:p14="http://schemas.microsoft.com/office/powerpoint/2010/main" val="10382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215371"/>
            <a:ext cx="8229600" cy="646331"/>
          </a:xfrm>
        </p:spPr>
        <p:txBody>
          <a:bodyPr lIns="0" tIns="45720" rIns="0" bIns="45720" anchor="t" anchorCtr="0">
            <a:spAutoFit/>
          </a:bodyPr>
          <a:lstStyle/>
          <a:p>
            <a:r>
              <a:rPr lang="en-US" dirty="0"/>
              <a:t>Reprogramming </a:t>
            </a:r>
            <a:r>
              <a:rPr lang="en-US" sz="2800" dirty="0"/>
              <a:t>(1 of 2) </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990600"/>
            <a:ext cx="8232775" cy="2146742"/>
          </a:xfrm>
        </p:spPr>
        <p:txBody>
          <a:bodyPr lIns="0" tIns="45720" rIns="0" bIns="45720" anchor="t" anchorCtr="0">
            <a:spAutoFit/>
          </a:bodyPr>
          <a:lstStyle/>
          <a:p>
            <a:r>
              <a:rPr lang="en-US" sz="2400" dirty="0"/>
              <a:t>Module connected to vehicle during process</a:t>
            </a:r>
          </a:p>
          <a:p>
            <a:r>
              <a:rPr lang="en-US" sz="2400" dirty="0"/>
              <a:t>Module uses its normal connection points</a:t>
            </a:r>
          </a:p>
          <a:p>
            <a:r>
              <a:rPr lang="en-US" sz="2400" dirty="0"/>
              <a:t>Provide power, ground, communication links</a:t>
            </a:r>
          </a:p>
          <a:p>
            <a:r>
              <a:rPr lang="en-US" sz="2400" dirty="0"/>
              <a:t>Involves Scan tool, Computer, Internet, Interface </a:t>
            </a:r>
          </a:p>
        </p:txBody>
      </p:sp>
    </p:spTree>
    <p:extLst>
      <p:ext uri="{BB962C8B-B14F-4D97-AF65-F5344CB8AC3E}">
        <p14:creationId xmlns:p14="http://schemas.microsoft.com/office/powerpoint/2010/main" val="55194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84.8 J2534 Device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86200" y="1066801"/>
            <a:ext cx="4769922" cy="515232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743200" cy="3108543"/>
          </a:xfrm>
        </p:spPr>
        <p:txBody>
          <a:bodyPr/>
          <a:lstStyle/>
          <a:p>
            <a:r>
              <a:rPr lang="en-US" sz="2800" dirty="0"/>
              <a:t>The J2534 device is being used to program the engine control module through the DLC.</a:t>
            </a:r>
          </a:p>
        </p:txBody>
      </p:sp>
    </p:spTree>
    <p:extLst>
      <p:ext uri="{BB962C8B-B14F-4D97-AF65-F5344CB8AC3E}">
        <p14:creationId xmlns:p14="http://schemas.microsoft.com/office/powerpoint/2010/main" val="219796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215371"/>
            <a:ext cx="8229600" cy="646331"/>
          </a:xfrm>
        </p:spPr>
        <p:txBody>
          <a:bodyPr lIns="0" tIns="45720" rIns="0" bIns="45720" anchor="t" anchorCtr="0">
            <a:spAutoFit/>
          </a:bodyPr>
          <a:lstStyle/>
          <a:p>
            <a:r>
              <a:rPr lang="en-US" dirty="0"/>
              <a:t>Reprogramming </a:t>
            </a:r>
            <a:r>
              <a:rPr lang="en-US" sz="3200" dirty="0"/>
              <a:t>(2 of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19100" y="990600"/>
            <a:ext cx="8232775" cy="2885405"/>
          </a:xfrm>
        </p:spPr>
        <p:txBody>
          <a:bodyPr lIns="0" tIns="45720" rIns="0" bIns="45720" anchor="t" anchorCtr="0">
            <a:spAutoFit/>
          </a:bodyPr>
          <a:lstStyle/>
          <a:p>
            <a:r>
              <a:rPr lang="en-US" sz="2400" dirty="0"/>
              <a:t>Off-board programming of controller </a:t>
            </a:r>
          </a:p>
          <a:p>
            <a:r>
              <a:rPr lang="en-US" sz="2400" dirty="0"/>
              <a:t>Module Programmed Someplace Other Than In Vehicle</a:t>
            </a:r>
          </a:p>
          <a:p>
            <a:r>
              <a:rPr lang="en-US" sz="2400" dirty="0"/>
              <a:t>Sometimes done at local parts store</a:t>
            </a:r>
          </a:p>
          <a:p>
            <a:r>
              <a:rPr lang="en-US" sz="2400" dirty="0"/>
              <a:t>Remote Programming shop simply plugs in equipment and follows the instructions of someone who is at a distant location </a:t>
            </a:r>
          </a:p>
        </p:txBody>
      </p:sp>
    </p:spTree>
    <p:extLst>
      <p:ext uri="{BB962C8B-B14F-4D97-AF65-F5344CB8AC3E}">
        <p14:creationId xmlns:p14="http://schemas.microsoft.com/office/powerpoint/2010/main" val="330332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84.9 Off-Board Programming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29000" y="1027947"/>
            <a:ext cx="5265738" cy="432060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362200" cy="2308324"/>
          </a:xfrm>
        </p:spPr>
        <p:txBody>
          <a:bodyPr/>
          <a:lstStyle/>
          <a:p>
            <a:r>
              <a:rPr lang="en-US" sz="2400" dirty="0"/>
              <a:t>The engine control module can be programmed at an off-board location.</a:t>
            </a:r>
          </a:p>
        </p:txBody>
      </p:sp>
    </p:spTree>
    <p:extLst>
      <p:ext uri="{BB962C8B-B14F-4D97-AF65-F5344CB8AC3E}">
        <p14:creationId xmlns:p14="http://schemas.microsoft.com/office/powerpoint/2010/main" val="379636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84.10 Remote Programmer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1024247"/>
            <a:ext cx="4234543" cy="458046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352800" cy="3416320"/>
          </a:xfrm>
        </p:spPr>
        <p:txBody>
          <a:bodyPr/>
          <a:lstStyle/>
          <a:p>
            <a:r>
              <a:rPr lang="en-US" sz="2400" dirty="0"/>
              <a:t>The Drew Technologies remote programming tool is an example of a tool that is connected to the vehicle and used remotely.</a:t>
            </a:r>
          </a:p>
        </p:txBody>
      </p:sp>
    </p:spTree>
    <p:extLst>
      <p:ext uri="{BB962C8B-B14F-4D97-AF65-F5344CB8AC3E}">
        <p14:creationId xmlns:p14="http://schemas.microsoft.com/office/powerpoint/2010/main" val="386960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Voltage</a:t>
            </a:r>
          </a:p>
        </p:txBody>
      </p:sp>
      <p:sp>
        <p:nvSpPr>
          <p:cNvPr id="4" name="Content Placeholder 3"/>
          <p:cNvSpPr>
            <a:spLocks noGrp="1"/>
          </p:cNvSpPr>
          <p:nvPr>
            <p:ph sz="quarter" idx="15"/>
          </p:nvPr>
        </p:nvSpPr>
        <p:spPr>
          <a:xfrm>
            <a:off x="685800" y="990600"/>
            <a:ext cx="7924800" cy="4393510"/>
          </a:xfrm>
        </p:spPr>
        <p:txBody>
          <a:bodyPr/>
          <a:lstStyle/>
          <a:p>
            <a:r>
              <a:rPr lang="en-US" sz="2400" dirty="0"/>
              <a:t>Provide a stable vehicle voltage </a:t>
            </a:r>
          </a:p>
          <a:p>
            <a:r>
              <a:rPr lang="en-US" sz="2400" dirty="0"/>
              <a:t>Use battery maintainer connected during repair</a:t>
            </a:r>
          </a:p>
          <a:p>
            <a:r>
              <a:rPr lang="en-US" sz="2400" dirty="0"/>
              <a:t>Hold vehicle at specific voltage for duration of repair. </a:t>
            </a:r>
          </a:p>
          <a:p>
            <a:r>
              <a:rPr lang="en-US" sz="2400" dirty="0"/>
              <a:t>NO wide fluctuations in voltage or amperage. </a:t>
            </a:r>
          </a:p>
          <a:p>
            <a:r>
              <a:rPr lang="en-US" sz="2400" dirty="0"/>
              <a:t>Recommended that the maintainer be only used </a:t>
            </a:r>
          </a:p>
          <a:p>
            <a:r>
              <a:rPr lang="en-US" sz="2400" dirty="0"/>
              <a:t>For voltage stabilization during a reprogramming </a:t>
            </a:r>
          </a:p>
          <a:p>
            <a:r>
              <a:rPr lang="en-US" sz="2400" dirty="0"/>
              <a:t>Not be used for any other general shop</a:t>
            </a:r>
          </a:p>
          <a:p>
            <a:endParaRPr lang="en-US" sz="2400" dirty="0"/>
          </a:p>
        </p:txBody>
      </p:sp>
    </p:spTree>
    <p:extLst>
      <p:ext uri="{BB962C8B-B14F-4D97-AF65-F5344CB8AC3E}">
        <p14:creationId xmlns:p14="http://schemas.microsoft.com/office/powerpoint/2010/main" val="249065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215372"/>
            <a:ext cx="8229600" cy="660392"/>
          </a:xfrm>
        </p:spPr>
        <p:txBody>
          <a:bodyPr lIns="0" tIns="45720" rIns="0" bIns="45720" anchor="t" anchorCtr="0">
            <a:spAutoFit/>
          </a:bodyPr>
          <a:lstStyle/>
          <a:p>
            <a:pPr marL="621792" indent="-640080"/>
            <a:r>
              <a:rPr lang="en-US" dirty="0"/>
              <a:t>Learning Objectives </a:t>
            </a:r>
          </a:p>
        </p:txBody>
      </p:sp>
      <p:sp>
        <p:nvSpPr>
          <p:cNvPr id="3" name="Text Placeholder 2">
            <a:extLst>
              <a:ext uri="{FF2B5EF4-FFF2-40B4-BE49-F238E27FC236}">
                <a16:creationId xmlns:a16="http://schemas.microsoft.com/office/drawing/2014/main" id="{BCE5B0A6-16C1-4125-9AA8-71EF020B405F}"/>
              </a:ext>
            </a:extLst>
          </p:cNvPr>
          <p:cNvSpPr>
            <a:spLocks noGrp="1"/>
          </p:cNvSpPr>
          <p:nvPr>
            <p:ph sz="quarter" idx="13"/>
          </p:nvPr>
        </p:nvSpPr>
        <p:spPr>
          <a:xfrm>
            <a:off x="451757" y="977748"/>
            <a:ext cx="8232775" cy="5132174"/>
          </a:xfrm>
        </p:spPr>
        <p:txBody>
          <a:bodyPr lIns="0" tIns="45720" rIns="0" bIns="45720" anchor="t" anchorCtr="0">
            <a:spAutoFit/>
          </a:bodyPr>
          <a:lstStyle/>
          <a:p>
            <a:pPr marL="667512" lvl="0" indent="-667512">
              <a:buClr>
                <a:schemeClr val="lt1"/>
              </a:buClr>
              <a:buSzPct val="25000"/>
              <a:buNone/>
            </a:pPr>
            <a:r>
              <a:rPr lang="en-US" sz="2400" b="1" dirty="0">
                <a:solidFill>
                  <a:srgbClr val="007FA3"/>
                </a:solidFill>
              </a:rPr>
              <a:t>84.1 </a:t>
            </a:r>
            <a:r>
              <a:rPr lang="en-US" sz="2400" dirty="0">
                <a:solidFill>
                  <a:schemeClr val="tx1"/>
                </a:solidFill>
              </a:rPr>
              <a:t>List the benefits of module reprogramming over previous methods of update.</a:t>
            </a:r>
          </a:p>
          <a:p>
            <a:pPr marL="667512" lvl="0" indent="-667512">
              <a:buClr>
                <a:schemeClr val="lt1"/>
              </a:buClr>
              <a:buSzPct val="25000"/>
              <a:buNone/>
            </a:pPr>
            <a:r>
              <a:rPr lang="en-US" sz="2400" b="1" dirty="0">
                <a:solidFill>
                  <a:srgbClr val="007FA3"/>
                </a:solidFill>
              </a:rPr>
              <a:t>84.2 </a:t>
            </a:r>
            <a:r>
              <a:rPr lang="en-US" sz="2400" dirty="0">
                <a:solidFill>
                  <a:schemeClr val="tx1"/>
                </a:solidFill>
              </a:rPr>
              <a:t>Describe the regulatory requirements of J2534.</a:t>
            </a:r>
          </a:p>
          <a:p>
            <a:pPr marL="667512" lvl="0" indent="-667512">
              <a:buClr>
                <a:schemeClr val="lt1"/>
              </a:buClr>
              <a:buSzPct val="25000"/>
              <a:buNone/>
            </a:pPr>
            <a:r>
              <a:rPr lang="en-US" sz="2400" b="1" dirty="0">
                <a:solidFill>
                  <a:srgbClr val="007FA3"/>
                </a:solidFill>
              </a:rPr>
              <a:t>84.3 </a:t>
            </a:r>
            <a:r>
              <a:rPr lang="en-US" sz="2400" dirty="0">
                <a:solidFill>
                  <a:schemeClr val="tx1"/>
                </a:solidFill>
              </a:rPr>
              <a:t>List the hardware used for programming.</a:t>
            </a:r>
          </a:p>
          <a:p>
            <a:pPr marL="667512" lvl="0" indent="-667512">
              <a:buClr>
                <a:schemeClr val="lt1"/>
              </a:buClr>
              <a:buSzPct val="25000"/>
              <a:buNone/>
            </a:pPr>
            <a:r>
              <a:rPr lang="en-US" sz="2400" b="1" dirty="0">
                <a:solidFill>
                  <a:srgbClr val="007FA3"/>
                </a:solidFill>
              </a:rPr>
              <a:t>84.4 </a:t>
            </a:r>
            <a:r>
              <a:rPr lang="en-US" sz="2400" dirty="0">
                <a:solidFill>
                  <a:schemeClr val="tx1"/>
                </a:solidFill>
              </a:rPr>
              <a:t>List the software used for programming.</a:t>
            </a:r>
          </a:p>
          <a:p>
            <a:pPr marL="667512" lvl="0" indent="-667512">
              <a:buClr>
                <a:schemeClr val="lt1"/>
              </a:buClr>
              <a:buSzPct val="25000"/>
              <a:buNone/>
            </a:pPr>
            <a:r>
              <a:rPr lang="en-US" sz="2400" b="1" dirty="0">
                <a:solidFill>
                  <a:srgbClr val="007FA3"/>
                </a:solidFill>
              </a:rPr>
              <a:t>84.5 </a:t>
            </a:r>
            <a:r>
              <a:rPr lang="en-US" sz="2400" dirty="0">
                <a:solidFill>
                  <a:schemeClr val="tx1"/>
                </a:solidFill>
              </a:rPr>
              <a:t>Describe the methods of module reprogramming.</a:t>
            </a:r>
          </a:p>
          <a:p>
            <a:pPr marL="667512" lvl="0" indent="-667512">
              <a:buClr>
                <a:schemeClr val="lt1"/>
              </a:buClr>
              <a:buSzPct val="25000"/>
              <a:buNone/>
            </a:pPr>
            <a:r>
              <a:rPr lang="en-US" sz="2400" b="1" dirty="0">
                <a:solidFill>
                  <a:srgbClr val="007FA3"/>
                </a:solidFill>
              </a:rPr>
              <a:t>84.6 </a:t>
            </a:r>
            <a:r>
              <a:rPr lang="en-US" sz="2400" dirty="0">
                <a:solidFill>
                  <a:schemeClr val="tx1"/>
                </a:solidFill>
              </a:rPr>
              <a:t>Explain the need for a battery maintainer during reprogramming.</a:t>
            </a:r>
          </a:p>
          <a:p>
            <a:pPr marL="667512" lvl="0" indent="-667512">
              <a:buClr>
                <a:schemeClr val="lt1"/>
              </a:buClr>
              <a:buSzPct val="25000"/>
              <a:buNone/>
            </a:pPr>
            <a:r>
              <a:rPr lang="en-US" sz="2400" b="1" dirty="0">
                <a:solidFill>
                  <a:srgbClr val="007FA3"/>
                </a:solidFill>
              </a:rPr>
              <a:t>84.7 </a:t>
            </a:r>
            <a:r>
              <a:rPr lang="en-US" sz="2400" dirty="0">
                <a:solidFill>
                  <a:schemeClr val="tx1"/>
                </a:solidFill>
              </a:rPr>
              <a:t>Describe the concerns of programming in the shop.</a:t>
            </a:r>
          </a:p>
          <a:p>
            <a:pPr marL="667512" lvl="0" indent="-667512">
              <a:buClr>
                <a:schemeClr val="lt1"/>
              </a:buClr>
              <a:buSzPct val="25000"/>
              <a:buNone/>
            </a:pPr>
            <a:r>
              <a:rPr lang="en-US" sz="2400" b="1" dirty="0">
                <a:solidFill>
                  <a:srgbClr val="007FA3"/>
                </a:solidFill>
              </a:rPr>
              <a:t>84.8 </a:t>
            </a:r>
            <a:r>
              <a:rPr lang="en-US" sz="2400" dirty="0">
                <a:solidFill>
                  <a:schemeClr val="tx1"/>
                </a:solidFill>
              </a:rPr>
              <a:t>Describe aftermarket reprogramming.</a:t>
            </a:r>
            <a:endParaRPr lang="en-US" dirty="0"/>
          </a:p>
        </p:txBody>
      </p:sp>
    </p:spTree>
    <p:extLst>
      <p:ext uri="{BB962C8B-B14F-4D97-AF65-F5344CB8AC3E}">
        <p14:creationId xmlns:p14="http://schemas.microsoft.com/office/powerpoint/2010/main" val="416758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84.11 Battery Maintainer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29000" y="1041605"/>
            <a:ext cx="5265738" cy="428853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90800" cy="3785652"/>
          </a:xfrm>
        </p:spPr>
        <p:txBody>
          <a:bodyPr/>
          <a:lstStyle/>
          <a:p>
            <a:r>
              <a:rPr lang="en-US" sz="2400" dirty="0"/>
              <a:t>Midtronics PSC-550 is an example of battery maintainer that meets the voltage and current requirements for reprogramming.</a:t>
            </a:r>
          </a:p>
        </p:txBody>
      </p:sp>
    </p:spTree>
    <p:extLst>
      <p:ext uri="{BB962C8B-B14F-4D97-AF65-F5344CB8AC3E}">
        <p14:creationId xmlns:p14="http://schemas.microsoft.com/office/powerpoint/2010/main" val="169449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84.12 DSO Pattern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41948" y="1025579"/>
            <a:ext cx="5060104" cy="417417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81743" y="5358872"/>
            <a:ext cx="7467600" cy="830997"/>
          </a:xfrm>
        </p:spPr>
        <p:txBody>
          <a:bodyPr/>
          <a:lstStyle/>
          <a:p>
            <a:r>
              <a:rPr lang="en-US" sz="2400" dirty="0"/>
              <a:t>Scope patterns show stable voltage and current traces.</a:t>
            </a:r>
          </a:p>
        </p:txBody>
      </p:sp>
    </p:spTree>
    <p:extLst>
      <p:ext uri="{BB962C8B-B14F-4D97-AF65-F5344CB8AC3E}">
        <p14:creationId xmlns:p14="http://schemas.microsoft.com/office/powerpoint/2010/main" val="3132745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72" y="237557"/>
            <a:ext cx="8229600" cy="646331"/>
          </a:xfrm>
        </p:spPr>
        <p:txBody>
          <a:bodyPr/>
          <a:lstStyle/>
          <a:p>
            <a:r>
              <a:rPr lang="en-US" dirty="0"/>
              <a:t>Aftermarket Reprogramming</a:t>
            </a:r>
          </a:p>
        </p:txBody>
      </p:sp>
      <p:sp>
        <p:nvSpPr>
          <p:cNvPr id="4" name="Content Placeholder 3"/>
          <p:cNvSpPr>
            <a:spLocks noGrp="1"/>
          </p:cNvSpPr>
          <p:nvPr>
            <p:ph sz="quarter" idx="15"/>
          </p:nvPr>
        </p:nvSpPr>
        <p:spPr>
          <a:xfrm>
            <a:off x="443972" y="990600"/>
            <a:ext cx="7861828" cy="4378122"/>
          </a:xfrm>
        </p:spPr>
        <p:txBody>
          <a:bodyPr/>
          <a:lstStyle/>
          <a:p>
            <a:r>
              <a:rPr lang="en-US" sz="2400" dirty="0"/>
              <a:t>Tuners increase torque and horsepower or defeat emissions </a:t>
            </a:r>
          </a:p>
          <a:p>
            <a:r>
              <a:rPr lang="en-US" sz="2400" dirty="0"/>
              <a:t>Take vehicle out of emission compliance</a:t>
            </a:r>
          </a:p>
          <a:p>
            <a:r>
              <a:rPr lang="en-US" sz="2400" dirty="0"/>
              <a:t>They do not meet EPA/CARB requirements </a:t>
            </a:r>
          </a:p>
          <a:p>
            <a:r>
              <a:rPr lang="en-US" sz="2400" dirty="0"/>
              <a:t>Illegal for on- or off-road use. </a:t>
            </a:r>
          </a:p>
          <a:p>
            <a:r>
              <a:rPr lang="en-US" sz="2400" dirty="0"/>
              <a:t>Change in torque and horsepower will lead to physical failures of the powertrain </a:t>
            </a:r>
          </a:p>
          <a:p>
            <a:r>
              <a:rPr lang="en-US" sz="2400" dirty="0"/>
              <a:t>Changes in software may also lead to a failure at the emission test lane due to monitor failures or omissions</a:t>
            </a:r>
          </a:p>
        </p:txBody>
      </p:sp>
    </p:spTree>
    <p:extLst>
      <p:ext uri="{BB962C8B-B14F-4D97-AF65-F5344CB8AC3E}">
        <p14:creationId xmlns:p14="http://schemas.microsoft.com/office/powerpoint/2010/main" val="320265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84.13 SCT Tuner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00601" y="1023257"/>
            <a:ext cx="3886200" cy="502458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810000" cy="3046988"/>
          </a:xfrm>
        </p:spPr>
        <p:txBody>
          <a:bodyPr/>
          <a:lstStyle/>
          <a:p>
            <a:r>
              <a:rPr lang="en-US" sz="2400" dirty="0"/>
              <a:t>The SCT aftermarket tuner is an example of device that takes the vehicle out of compliance when reprogramming the module.</a:t>
            </a:r>
          </a:p>
        </p:txBody>
      </p:sp>
    </p:spTree>
    <p:extLst>
      <p:ext uri="{BB962C8B-B14F-4D97-AF65-F5344CB8AC3E}">
        <p14:creationId xmlns:p14="http://schemas.microsoft.com/office/powerpoint/2010/main" val="424334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67207"/>
            <a:ext cx="7880279" cy="4318843"/>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3840" y="212882"/>
            <a:ext cx="8229600" cy="1754326"/>
          </a:xfrm>
        </p:spPr>
        <p:txBody>
          <a:bodyPr/>
          <a:lstStyle/>
          <a:p>
            <a:r>
              <a:rPr lang="en-US" dirty="0"/>
              <a:t>Frequently Asked Question: How Does Over-The-Air Software Update Work?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62000" y="2971800"/>
            <a:ext cx="7410450" cy="3170099"/>
          </a:xfrm>
        </p:spPr>
        <p:txBody>
          <a:bodyPr/>
          <a:lstStyle/>
          <a:p>
            <a:r>
              <a:rPr lang="en-US" sz="2000" b="1" dirty="0"/>
              <a:t>How Does Over-The-Air Software Update Work? </a:t>
            </a:r>
            <a:r>
              <a:rPr lang="en-US" sz="2000" dirty="0"/>
              <a:t>Over-the-air (OTA) updates refers to the process of updating the software wirelessly by the manufacturer, eliminating the need to take the vehicle to the dealership. The vehicle is connected to the Internet via onboard cellular equipment (either 4G or 5G) or by Wi-Fi (if the owner allows access to their home Internet). The software is downloaded when the vehicle is updated while parked during a period of non-use. The process allows the manufacturer to update many vehicles in a very short period. See Figure 84–14. </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2053707"/>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1232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84.14 Software Message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1" y="1021277"/>
            <a:ext cx="3937660" cy="499855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2308324"/>
          </a:xfrm>
        </p:spPr>
        <p:txBody>
          <a:bodyPr/>
          <a:lstStyle/>
          <a:p>
            <a:r>
              <a:rPr lang="en-US" sz="2400" dirty="0"/>
              <a:t>The vehicle owner receives a message from the manufacturer acknowledging the software update.</a:t>
            </a:r>
          </a:p>
        </p:txBody>
      </p:sp>
    </p:spTree>
    <p:extLst>
      <p:ext uri="{BB962C8B-B14F-4D97-AF65-F5344CB8AC3E}">
        <p14:creationId xmlns:p14="http://schemas.microsoft.com/office/powerpoint/2010/main" val="2802222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4" name="Content Placeholder 3"/>
          <p:cNvSpPr>
            <a:spLocks noGrp="1"/>
          </p:cNvSpPr>
          <p:nvPr>
            <p:ph sz="quarter" idx="15"/>
          </p:nvPr>
        </p:nvSpPr>
        <p:spPr>
          <a:xfrm>
            <a:off x="430975" y="990600"/>
            <a:ext cx="7541821" cy="4093428"/>
          </a:xfrm>
        </p:spPr>
        <p:txBody>
          <a:bodyPr/>
          <a:lstStyle/>
          <a:p>
            <a:r>
              <a:rPr lang="en-US" sz="2400" dirty="0"/>
              <a:t>Technician A says that reprogramming an engine control module using the J2534 system requires a factory scan tool. Technician B says that reprogramming an engine control module using the J2534 system requires Internet access. Which technician is correct?</a:t>
            </a:r>
          </a:p>
          <a:p>
            <a:pPr lvl="1"/>
            <a:r>
              <a:rPr lang="en-US" sz="2400" dirty="0"/>
              <a:t>a. Technician A only</a:t>
            </a:r>
          </a:p>
          <a:p>
            <a:pPr lvl="1"/>
            <a:r>
              <a:rPr lang="en-US" sz="2400" dirty="0"/>
              <a:t>b. Technician B only</a:t>
            </a:r>
          </a:p>
          <a:p>
            <a:pPr lvl="1"/>
            <a:r>
              <a:rPr lang="en-US" sz="2400" dirty="0"/>
              <a:t>c. Both Technicians A and B</a:t>
            </a:r>
          </a:p>
          <a:p>
            <a:pPr lvl="1"/>
            <a:r>
              <a:rPr lang="en-US" sz="2400" dirty="0"/>
              <a:t>d. Neither Technician A nor B</a:t>
            </a:r>
          </a:p>
        </p:txBody>
      </p:sp>
    </p:spTree>
    <p:extLst>
      <p:ext uri="{BB962C8B-B14F-4D97-AF65-F5344CB8AC3E}">
        <p14:creationId xmlns:p14="http://schemas.microsoft.com/office/powerpoint/2010/main" val="3635931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1</a:t>
            </a:r>
          </a:p>
        </p:txBody>
      </p:sp>
      <p:sp>
        <p:nvSpPr>
          <p:cNvPr id="4" name="Content Placeholder 3"/>
          <p:cNvSpPr>
            <a:spLocks noGrp="1"/>
          </p:cNvSpPr>
          <p:nvPr>
            <p:ph sz="quarter" idx="15"/>
          </p:nvPr>
        </p:nvSpPr>
        <p:spPr>
          <a:xfrm>
            <a:off x="430975" y="990600"/>
            <a:ext cx="7541821" cy="4093428"/>
          </a:xfrm>
        </p:spPr>
        <p:txBody>
          <a:bodyPr/>
          <a:lstStyle/>
          <a:p>
            <a:r>
              <a:rPr lang="en-US" sz="2400" dirty="0"/>
              <a:t>Technician A says that reprogramming an engine control module using the J2534 system requires a factory scan tool. Technician B says that reprogramming an engine control module using the J2534 system requires Internet access. Which technician is correct?</a:t>
            </a:r>
          </a:p>
          <a:p>
            <a:pPr lvl="1"/>
            <a:r>
              <a:rPr lang="en-US" sz="2400" dirty="0"/>
              <a:t>a. Technician A only</a:t>
            </a:r>
          </a:p>
          <a:p>
            <a:pPr lvl="1"/>
            <a:r>
              <a:rPr lang="en-US" sz="2400" b="1" dirty="0"/>
              <a:t>b. Technician B only X</a:t>
            </a:r>
          </a:p>
          <a:p>
            <a:pPr lvl="1"/>
            <a:r>
              <a:rPr lang="en-US" sz="2400" dirty="0"/>
              <a:t>c. Both Technicians A and B</a:t>
            </a:r>
          </a:p>
          <a:p>
            <a:pPr lvl="1"/>
            <a:r>
              <a:rPr lang="en-US" sz="2400" dirty="0"/>
              <a:t>d. Neither Technician A nor B</a:t>
            </a:r>
          </a:p>
        </p:txBody>
      </p:sp>
    </p:spTree>
    <p:extLst>
      <p:ext uri="{BB962C8B-B14F-4D97-AF65-F5344CB8AC3E}">
        <p14:creationId xmlns:p14="http://schemas.microsoft.com/office/powerpoint/2010/main" val="4280069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Performance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(A8) Engine Performance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(A8) Engine Performance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228600"/>
            <a:ext cx="8229600" cy="567581"/>
          </a:xfrm>
        </p:spPr>
        <p:txBody>
          <a:bodyPr lIns="0" tIns="0" rIns="0" bIns="0">
            <a:sp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139540" y="1922120"/>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21908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84.1 Control Module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70070" y="990600"/>
            <a:ext cx="3964647" cy="375443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50164"/>
            <a:ext cx="3011384" cy="4401205"/>
          </a:xfrm>
        </p:spPr>
        <p:txBody>
          <a:bodyPr/>
          <a:lstStyle/>
          <a:p>
            <a:r>
              <a:rPr lang="en-US" sz="2800" dirty="0"/>
              <a:t>Toyota engine control module pictured in the figure is an example of a module that must be replaced to update the programming memory.</a:t>
            </a:r>
          </a:p>
        </p:txBody>
      </p:sp>
    </p:spTree>
    <p:extLst>
      <p:ext uri="{BB962C8B-B14F-4D97-AF65-F5344CB8AC3E}">
        <p14:creationId xmlns:p14="http://schemas.microsoft.com/office/powerpoint/2010/main" val="396532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84.2A GM PROM ECM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38649" y="1066800"/>
            <a:ext cx="5156089" cy="34290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819400" cy="3608680"/>
          </a:xfrm>
        </p:spPr>
        <p:txBody>
          <a:bodyPr/>
          <a:lstStyle/>
          <a:p>
            <a:r>
              <a:rPr lang="en-US" sz="2400" dirty="0"/>
              <a:t>The two GM engine control modules above are examples of two styles of removable PROMs used to update programmable memory.</a:t>
            </a:r>
          </a:p>
          <a:p>
            <a:endParaRPr lang="en-US" sz="2400" dirty="0"/>
          </a:p>
        </p:txBody>
      </p:sp>
    </p:spTree>
    <p:extLst>
      <p:ext uri="{BB962C8B-B14F-4D97-AF65-F5344CB8AC3E}">
        <p14:creationId xmlns:p14="http://schemas.microsoft.com/office/powerpoint/2010/main" val="258818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84.2B GM ECM PROM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95186" y="990600"/>
            <a:ext cx="4390429" cy="4495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3046988"/>
          </a:xfrm>
        </p:spPr>
        <p:txBody>
          <a:bodyPr/>
          <a:lstStyle/>
          <a:p>
            <a:r>
              <a:rPr lang="en-US" sz="2400" dirty="0"/>
              <a:t>The two GM engine control modules above are examples of two styles of removable PROMs used to update programmable memory</a:t>
            </a:r>
          </a:p>
        </p:txBody>
      </p:sp>
    </p:spTree>
    <p:extLst>
      <p:ext uri="{BB962C8B-B14F-4D97-AF65-F5344CB8AC3E}">
        <p14:creationId xmlns:p14="http://schemas.microsoft.com/office/powerpoint/2010/main" val="130810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84.3 Scan Tool Programming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599"/>
            <a:ext cx="4894443" cy="437594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895600" cy="2870016"/>
          </a:xfrm>
        </p:spPr>
        <p:txBody>
          <a:bodyPr/>
          <a:lstStyle/>
          <a:p>
            <a:r>
              <a:rPr lang="en-US" sz="2400" dirty="0"/>
              <a:t>The manufacturer scan tool is being used to reprogram the engine control module via the data link connector.</a:t>
            </a:r>
          </a:p>
          <a:p>
            <a:endParaRPr lang="en-US" sz="2400" dirty="0"/>
          </a:p>
        </p:txBody>
      </p:sp>
    </p:spTree>
    <p:extLst>
      <p:ext uri="{BB962C8B-B14F-4D97-AF65-F5344CB8AC3E}">
        <p14:creationId xmlns:p14="http://schemas.microsoft.com/office/powerpoint/2010/main" val="183592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215371"/>
            <a:ext cx="8229600" cy="646331"/>
          </a:xfrm>
        </p:spPr>
        <p:txBody>
          <a:bodyPr lIns="0" tIns="45720" rIns="0" bIns="45720" anchor="t" anchorCtr="0">
            <a:spAutoFit/>
          </a:bodyPr>
          <a:lstStyle/>
          <a:p>
            <a:r>
              <a:rPr lang="en-US" dirty="0"/>
              <a:t>SAE Standards J2534 &amp; J2534-1/2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72044" y="990600"/>
            <a:ext cx="8232775" cy="3639458"/>
          </a:xfrm>
        </p:spPr>
        <p:txBody>
          <a:bodyPr lIns="0" tIns="45720" rIns="0" bIns="45720" anchor="t" anchorCtr="0">
            <a:spAutoFit/>
          </a:bodyPr>
          <a:lstStyle/>
          <a:p>
            <a:r>
              <a:rPr lang="en-US" sz="2400" dirty="0"/>
              <a:t>SAE J2534: communications between computer and vehicle</a:t>
            </a:r>
          </a:p>
          <a:p>
            <a:r>
              <a:rPr lang="en-US" sz="2400" dirty="0"/>
              <a:t>EPA/CARB regulations require all automakers </a:t>
            </a:r>
          </a:p>
          <a:p>
            <a:r>
              <a:rPr lang="en-US" sz="2400" dirty="0"/>
              <a:t>Provide a J2534 service to everyone in US</a:t>
            </a:r>
          </a:p>
          <a:p>
            <a:r>
              <a:rPr lang="en-US" sz="2400" dirty="0"/>
              <a:t>For reflashing emission-related controllers</a:t>
            </a:r>
          </a:p>
          <a:p>
            <a:r>
              <a:rPr lang="en-US" sz="2400" dirty="0"/>
              <a:t>4 Versions J2534, J2534-1, J2534-2, and J2534-5</a:t>
            </a:r>
          </a:p>
          <a:p>
            <a:r>
              <a:rPr lang="en-US" sz="2400" dirty="0"/>
              <a:t>J2534-5 Latest improved DLC Communications </a:t>
            </a:r>
          </a:p>
        </p:txBody>
      </p:sp>
    </p:spTree>
    <p:extLst>
      <p:ext uri="{BB962C8B-B14F-4D97-AF65-F5344CB8AC3E}">
        <p14:creationId xmlns:p14="http://schemas.microsoft.com/office/powerpoint/2010/main" val="65656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215371"/>
            <a:ext cx="8229600" cy="646331"/>
          </a:xfrm>
        </p:spPr>
        <p:txBody>
          <a:bodyPr lIns="0" tIns="45720" rIns="0" bIns="45720" anchor="t" anchorCtr="0">
            <a:spAutoFit/>
          </a:bodyPr>
          <a:lstStyle/>
          <a:p>
            <a:r>
              <a:rPr lang="en-US" dirty="0"/>
              <a:t>Programming Hardware</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70065" y="991134"/>
            <a:ext cx="8232775" cy="1585049"/>
          </a:xfrm>
        </p:spPr>
        <p:txBody>
          <a:bodyPr lIns="0" tIns="45720" rIns="0" bIns="45720" anchor="t" anchorCtr="0">
            <a:spAutoFit/>
          </a:bodyPr>
          <a:lstStyle/>
          <a:p>
            <a:r>
              <a:rPr lang="en-US" sz="2400" dirty="0"/>
              <a:t>OEM pass-through devices</a:t>
            </a:r>
          </a:p>
          <a:p>
            <a:r>
              <a:rPr lang="en-US" sz="2400" dirty="0"/>
              <a:t>GM MDI and Ford VCI</a:t>
            </a:r>
          </a:p>
          <a:p>
            <a:r>
              <a:rPr lang="en-US" sz="2400" dirty="0"/>
              <a:t>Generic Devices like CarDAQ-Plus</a:t>
            </a:r>
          </a:p>
        </p:txBody>
      </p:sp>
    </p:spTree>
    <p:extLst>
      <p:ext uri="{BB962C8B-B14F-4D97-AF65-F5344CB8AC3E}">
        <p14:creationId xmlns:p14="http://schemas.microsoft.com/office/powerpoint/2010/main" val="368109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84.4 GM MDI Ford VCI</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76400" y="1040080"/>
            <a:ext cx="5791200" cy="396448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10986" y="5181600"/>
            <a:ext cx="7543800" cy="830997"/>
          </a:xfrm>
        </p:spPr>
        <p:txBody>
          <a:bodyPr/>
          <a:lstStyle/>
          <a:p>
            <a:r>
              <a:rPr lang="en-US" sz="2400" dirty="0"/>
              <a:t>The GM MDI and Ford VCI are examples of manufacturer-specific pass-through devices.</a:t>
            </a:r>
          </a:p>
        </p:txBody>
      </p:sp>
    </p:spTree>
    <p:extLst>
      <p:ext uri="{BB962C8B-B14F-4D97-AF65-F5344CB8AC3E}">
        <p14:creationId xmlns:p14="http://schemas.microsoft.com/office/powerpoint/2010/main" val="2422423124"/>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2638</Words>
  <Application>Microsoft Office PowerPoint</Application>
  <PresentationFormat>On-screen Show (4:3)</PresentationFormat>
  <Paragraphs>155</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 Narrow</vt:lpstr>
      <vt:lpstr>Times New Roman</vt:lpstr>
      <vt:lpstr>Arial</vt:lpstr>
      <vt:lpstr>Arial Black</vt:lpstr>
      <vt:lpstr>Tahoma</vt:lpstr>
      <vt:lpstr>Verdana</vt:lpstr>
      <vt:lpstr>USHE</vt:lpstr>
      <vt:lpstr>Automotive Technology: Principles, Diagnosis, and Service</vt:lpstr>
      <vt:lpstr>Learning Objectives </vt:lpstr>
      <vt:lpstr>Figure 84.1 Control Module</vt:lpstr>
      <vt:lpstr>Figure 84.2A GM PROM ECM</vt:lpstr>
      <vt:lpstr>Figure 84.2B GM ECM PROM</vt:lpstr>
      <vt:lpstr>Figure 84.3 Scan Tool Programming</vt:lpstr>
      <vt:lpstr>SAE Standards J2534 &amp; J2534-1/2</vt:lpstr>
      <vt:lpstr>Programming Hardware</vt:lpstr>
      <vt:lpstr>Figure 84.4 GM MDI Ford VCI</vt:lpstr>
      <vt:lpstr>Figure 84.5 Generic Device</vt:lpstr>
      <vt:lpstr>Programming Software</vt:lpstr>
      <vt:lpstr>Figure 84.6 Locksmith ID</vt:lpstr>
      <vt:lpstr>Figure 84.7 NASTF Website  </vt:lpstr>
      <vt:lpstr>Reprogramming (1 of 2) </vt:lpstr>
      <vt:lpstr>Figure 84.8 J2534 Device</vt:lpstr>
      <vt:lpstr>Reprogramming (2 of 2)</vt:lpstr>
      <vt:lpstr>Figure 84.9 Off-Board Programming</vt:lpstr>
      <vt:lpstr>Figure 84.10 Remote Programmer</vt:lpstr>
      <vt:lpstr>Battery Voltage</vt:lpstr>
      <vt:lpstr>Figure 84.11 Battery Maintainer</vt:lpstr>
      <vt:lpstr>Figure 84.12 DSO Pattern</vt:lpstr>
      <vt:lpstr>Aftermarket Reprogramming</vt:lpstr>
      <vt:lpstr>Figure 84.13 SCT Tuner</vt:lpstr>
      <vt:lpstr>Frequently Asked Question: How Does Over-The-Air Software Update Work?   </vt:lpstr>
      <vt:lpstr>Figure 84.14 Software Message</vt:lpstr>
      <vt:lpstr>Question 1?</vt:lpstr>
      <vt:lpstr>Answer 1</vt:lpstr>
      <vt:lpstr>Engine Performance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2023-06-21T16:17:44Z</dcterms:modified>
</cp:coreProperties>
</file>