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1164" r:id="rId2"/>
    <p:sldId id="1110" r:id="rId3"/>
    <p:sldId id="1174" r:id="rId4"/>
    <p:sldId id="1112" r:id="rId5"/>
    <p:sldId id="1150" r:id="rId6"/>
    <p:sldId id="1169" r:id="rId7"/>
    <p:sldId id="1114" r:id="rId8"/>
    <p:sldId id="1116" r:id="rId9"/>
    <p:sldId id="1152" r:id="rId10"/>
    <p:sldId id="1153" r:id="rId11"/>
    <p:sldId id="1154" r:id="rId12"/>
    <p:sldId id="1155" r:id="rId13"/>
    <p:sldId id="1156" r:id="rId14"/>
    <p:sldId id="1157" r:id="rId15"/>
    <p:sldId id="1151" r:id="rId16"/>
    <p:sldId id="1159" r:id="rId17"/>
    <p:sldId id="1160" r:id="rId18"/>
    <p:sldId id="1161" r:id="rId19"/>
    <p:sldId id="1419" r:id="rId20"/>
    <p:sldId id="1413" r:id="rId21"/>
    <p:sldId id="1158" r:id="rId22"/>
    <p:sldId id="1117" r:id="rId23"/>
    <p:sldId id="1170" r:id="rId24"/>
    <p:sldId id="1171" r:id="rId25"/>
    <p:sldId id="1175" r:id="rId26"/>
    <p:sldId id="1121" r:id="rId27"/>
    <p:sldId id="1172" r:id="rId28"/>
    <p:sldId id="1162" r:id="rId29"/>
    <p:sldId id="1163" r:id="rId30"/>
    <p:sldId id="1122" r:id="rId31"/>
    <p:sldId id="1173" r:id="rId32"/>
    <p:sldId id="1126" r:id="rId33"/>
    <p:sldId id="1130" r:id="rId34"/>
    <p:sldId id="1131" r:id="rId35"/>
    <p:sldId id="1414" r:id="rId36"/>
    <p:sldId id="1418" r:id="rId37"/>
    <p:sldId id="1415" r:id="rId38"/>
    <p:sldId id="1416" r:id="rId39"/>
    <p:sldId id="1417" r:id="rId40"/>
    <p:sldId id="1392" r:id="rId41"/>
    <p:sldId id="107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7018" autoAdjust="0"/>
  </p:normalViewPr>
  <p:slideViewPr>
    <p:cSldViewPr>
      <p:cViewPr varScale="1">
        <p:scale>
          <a:sx n="100" d="100"/>
          <a:sy n="100" d="100"/>
        </p:scale>
        <p:origin x="1782" y="72"/>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330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6119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1680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Frequently Asked Question</a:t>
            </a:r>
            <a:r>
              <a:rPr lang="en-US" sz="1400" b="1" i="0" u="none" strike="noStrike" cap="none" dirty="0">
                <a:solidFill>
                  <a:schemeClr val="dk1"/>
                </a:solidFill>
                <a:latin typeface="+mn-lt"/>
                <a:ea typeface="Arial"/>
                <a:cs typeface="Arial"/>
                <a:sym typeface="Arial"/>
              </a:rPr>
              <a:t>: </a:t>
            </a:r>
            <a:r>
              <a:rPr lang="en-US" sz="1400" b="1" i="0" u="none" strike="noStrike" baseline="0" dirty="0">
                <a:solidFill>
                  <a:srgbClr val="231F20"/>
                </a:solidFill>
                <a:latin typeface="+mn-lt"/>
              </a:rPr>
              <a:t>What Is a Drive Cycle?</a:t>
            </a:r>
          </a:p>
          <a:p>
            <a:pPr marR="56470"/>
            <a:r>
              <a:rPr lang="en-US" sz="1200" b="0" i="0" u="none" strike="noStrike" baseline="0" dirty="0">
                <a:solidFill>
                  <a:srgbClr val="231F20"/>
                </a:solidFill>
                <a:latin typeface="Arial" panose="020B0604020202020204" pitchFamily="34" charset="0"/>
              </a:rPr>
              <a:t>A drive cycle is a vehicle being driven under specified speed and times that allows all monitors to run. In other words, the PCM is looking at a series of data points representing speed and time and determines from these data points when the conditions are right to perform a monitor or a test of a component. These data points and, therefore, the drive cycle are vehicle- specific and are not the same for each vehicle. Some common conditions for a drive cycle to successfully run all of the monitors include Cold start with intake air temperature (IAT) and engine coolant temperature (ECT) close to each other, indicating that the engine has cooled to the temperature of the surrounding air temperature.  Fuel level within a certain range, usually between 15% and 85%.  Vehicle speed within a certain speed range for certain amount of time, usually 4 to 12 minutes. Stop and idle for a certain time.</a:t>
            </a:r>
          </a:p>
          <a:p>
            <a:pPr marR="58330"/>
            <a:r>
              <a:rPr lang="en-US" sz="1200" b="0" i="0" u="none" strike="noStrike" baseline="0" dirty="0">
                <a:solidFill>
                  <a:srgbClr val="231F20"/>
                </a:solidFill>
                <a:latin typeface="Arial" panose="020B0604020202020204" pitchFamily="34" charset="0"/>
              </a:rPr>
              <a:t>Each monitor requires its own set of parameters needed to run the test, and sometimes these conditions cannot be met. For example, some evaporate emissions control (EVAP) systems require  a temperature that may not be possible in winter months in a cold climatic area.</a:t>
            </a:r>
          </a:p>
          <a:p>
            <a:pPr marR="56470"/>
            <a:r>
              <a:rPr lang="en-US" sz="1200" b="0" i="0" u="none" strike="noStrike" baseline="0" dirty="0">
                <a:solidFill>
                  <a:srgbClr val="231F20"/>
                </a:solidFill>
                <a:latin typeface="Arial" panose="020B0604020202020204" pitchFamily="34" charset="0"/>
              </a:rPr>
              <a:t>A typical universal drive cycle that works for many vehicles includes the following steps.</a:t>
            </a:r>
          </a:p>
          <a:p>
            <a:pPr marR="86770"/>
            <a:r>
              <a:rPr lang="en-US" sz="1200" b="0" i="0" u="none" strike="noStrike" baseline="0" dirty="0">
                <a:solidFill>
                  <a:srgbClr val="231F20"/>
                </a:solidFill>
                <a:latin typeface="Arial" panose="020B0604020202020204" pitchFamily="34" charset="0"/>
              </a:rPr>
              <a:t>MIL must be off. No DTCs present. Fuel fill between 15% and 85%.</a:t>
            </a:r>
          </a:p>
          <a:p>
            <a:pPr marR="56470" lvl="1"/>
            <a:r>
              <a:rPr lang="en-US" sz="1200" b="0" i="0" u="none" strike="noStrike" baseline="0" dirty="0">
                <a:solidFill>
                  <a:srgbClr val="231F20"/>
                </a:solidFill>
                <a:latin typeface="Arial" panose="020B0604020202020204" pitchFamily="34" charset="0"/>
              </a:rPr>
              <a:t>Cold start—Preferred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Arial" panose="020B0604020202020204" pitchFamily="34" charset="0"/>
              </a:rPr>
              <a:t>8-hour soak at 68°F to 86°F. </a:t>
            </a:r>
            <a:r>
              <a:rPr lang="en-US" sz="1200" b="0" i="0" u="none" strike="noStrike" baseline="0" dirty="0">
                <a:solidFill>
                  <a:srgbClr val="231F20"/>
                </a:solidFill>
                <a:latin typeface="Lucida Sans Unicode" panose="020B0602030504020204" pitchFamily="34" charset="0"/>
              </a:rPr>
              <a:t>Alternative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ECT </a:t>
            </a:r>
            <a:r>
              <a:rPr lang="en-US" sz="1200" b="0" i="0" u="none" strike="noStrike" baseline="0" dirty="0">
                <a:solidFill>
                  <a:srgbClr val="231F20"/>
                </a:solidFill>
                <a:latin typeface="Arial" panose="020B0604020202020204" pitchFamily="34" charset="0"/>
              </a:rPr>
              <a:t>below 86°F.</a:t>
            </a:r>
          </a:p>
          <a:p>
            <a:r>
              <a:rPr lang="en-US" sz="1200" b="0" i="0" u="none" strike="noStrike" baseline="0" dirty="0">
                <a:solidFill>
                  <a:srgbClr val="231F20"/>
                </a:solidFill>
                <a:latin typeface="Arial Black" panose="020B0A04020102020204" pitchFamily="34" charset="0"/>
              </a:rPr>
              <a:t>STEP 1 </a:t>
            </a:r>
            <a:r>
              <a:rPr lang="en-US" sz="1200" b="0" i="0" u="none" strike="noStrike" baseline="0" dirty="0">
                <a:solidFill>
                  <a:srgbClr val="231F20"/>
                </a:solidFill>
                <a:latin typeface="Arial" panose="020B0604020202020204" pitchFamily="34" charset="0"/>
              </a:rPr>
              <a:t>With the ignition off, connect scan tool.</a:t>
            </a:r>
          </a:p>
          <a:p>
            <a:r>
              <a:rPr lang="en-US" sz="1200" b="0" i="0" u="none" strike="noStrike" baseline="0" dirty="0">
                <a:solidFill>
                  <a:srgbClr val="231F20"/>
                </a:solidFill>
                <a:latin typeface="Arial Black" panose="020B0A04020102020204" pitchFamily="34" charset="0"/>
              </a:rPr>
              <a:t>STEP 2 </a:t>
            </a:r>
            <a:r>
              <a:rPr lang="en-US" sz="1200" b="0" i="0" u="none" strike="noStrike" baseline="0" dirty="0">
                <a:solidFill>
                  <a:srgbClr val="231F20"/>
                </a:solidFill>
                <a:latin typeface="Arial" panose="020B0604020202020204" pitchFamily="34" charset="0"/>
              </a:rPr>
              <a:t>Start engine and drive between 20 and </a:t>
            </a:r>
            <a:r>
              <a:rPr lang="en-US" sz="1200" b="0" i="0" u="none" strike="noStrike" baseline="0" dirty="0">
                <a:solidFill>
                  <a:srgbClr val="231F20"/>
                </a:solidFill>
                <a:latin typeface="Trebuchet MS" panose="020B0603020202020204" pitchFamily="34" charset="0"/>
              </a:rPr>
              <a:t>30 mph for 22 minutes, allowing speed to </a:t>
            </a:r>
            <a:r>
              <a:rPr lang="en-US" sz="1200" b="0" i="0" u="none" strike="noStrike" baseline="0" dirty="0">
                <a:solidFill>
                  <a:srgbClr val="231F20"/>
                </a:solidFill>
                <a:latin typeface="Arial" panose="020B0604020202020204" pitchFamily="34" charset="0"/>
              </a:rPr>
              <a:t>vary.</a:t>
            </a:r>
          </a:p>
          <a:p>
            <a:r>
              <a:rPr lang="en-US" sz="1200" b="0" i="0" u="none" strike="noStrike" baseline="0" dirty="0">
                <a:solidFill>
                  <a:srgbClr val="231F20"/>
                </a:solidFill>
                <a:latin typeface="Arial Black" panose="020B0A04020102020204" pitchFamily="34" charset="0"/>
              </a:rPr>
              <a:t>STEP 3 </a:t>
            </a:r>
            <a:r>
              <a:rPr lang="en-US" sz="1200" b="0" i="0" u="none" strike="noStrike" baseline="0" dirty="0">
                <a:solidFill>
                  <a:srgbClr val="231F20"/>
                </a:solidFill>
                <a:latin typeface="Arial" panose="020B0604020202020204" pitchFamily="34" charset="0"/>
              </a:rPr>
              <a:t>Stop and idle for 40 seconds, gradually accelerate to 55 mph.</a:t>
            </a:r>
          </a:p>
          <a:p>
            <a:r>
              <a:rPr lang="en-US" sz="1200" b="0" i="0" u="none" strike="noStrike" baseline="0" dirty="0">
                <a:solidFill>
                  <a:srgbClr val="231F20"/>
                </a:solidFill>
                <a:latin typeface="Arial Black" panose="020B0A04020102020204" pitchFamily="34" charset="0"/>
              </a:rPr>
              <a:t>STEP 4 </a:t>
            </a:r>
            <a:r>
              <a:rPr lang="en-US" sz="1200" b="0" i="0" u="none" strike="noStrike" baseline="0" dirty="0">
                <a:solidFill>
                  <a:srgbClr val="231F20"/>
                </a:solidFill>
                <a:latin typeface="Arial" panose="020B0604020202020204" pitchFamily="34" charset="0"/>
              </a:rPr>
              <a:t>Maintain 55 mph for 4 minutes using a steady throttle input.</a:t>
            </a:r>
          </a:p>
          <a:p>
            <a:r>
              <a:rPr lang="en-US" sz="1200" b="0" i="0" u="none" strike="noStrike" baseline="0" dirty="0">
                <a:solidFill>
                  <a:srgbClr val="231F20"/>
                </a:solidFill>
                <a:latin typeface="Arial Black" panose="020B0A04020102020204" pitchFamily="34" charset="0"/>
              </a:rPr>
              <a:t>STEP 5 </a:t>
            </a:r>
            <a:r>
              <a:rPr lang="en-US" sz="1200" b="0" i="0" u="none" strike="noStrike" baseline="0" dirty="0">
                <a:solidFill>
                  <a:srgbClr val="231F20"/>
                </a:solidFill>
                <a:latin typeface="Arial" panose="020B0604020202020204" pitchFamily="34" charset="0"/>
              </a:rPr>
              <a:t>Stop and idle for 30 seconds, then accelerate to 30 mph.</a:t>
            </a:r>
          </a:p>
          <a:p>
            <a:r>
              <a:rPr lang="en-US" sz="1200" b="0" i="0" u="none" strike="noStrike" baseline="0" dirty="0">
                <a:solidFill>
                  <a:srgbClr val="231F20"/>
                </a:solidFill>
                <a:latin typeface="Arial Black" panose="020B0A04020102020204" pitchFamily="34" charset="0"/>
              </a:rPr>
              <a:t>STEP 6 </a:t>
            </a:r>
            <a:r>
              <a:rPr lang="en-US" sz="1200" b="0" i="0" u="none" strike="noStrike" baseline="0" dirty="0">
                <a:solidFill>
                  <a:srgbClr val="231F20"/>
                </a:solidFill>
                <a:latin typeface="Arial" panose="020B0604020202020204" pitchFamily="34" charset="0"/>
              </a:rPr>
              <a:t>Maintain 30 mph for 12 minutes.</a:t>
            </a:r>
          </a:p>
          <a:p>
            <a:r>
              <a:rPr lang="en-US" sz="1200" b="0" i="0" u="none" strike="noStrike" baseline="0" dirty="0">
                <a:solidFill>
                  <a:srgbClr val="231F20"/>
                </a:solidFill>
                <a:latin typeface="Arial Black" panose="020B0A04020102020204" pitchFamily="34" charset="0"/>
              </a:rPr>
              <a:t>STEP 7 </a:t>
            </a:r>
            <a:r>
              <a:rPr lang="en-US" sz="1200" b="0" i="0" u="none" strike="noStrike" baseline="0" dirty="0">
                <a:solidFill>
                  <a:srgbClr val="231F20"/>
                </a:solidFill>
                <a:latin typeface="Arial" panose="020B0604020202020204" pitchFamily="34" charset="0"/>
              </a:rPr>
              <a:t>Repeat steps 4 and 5 four times.</a:t>
            </a:r>
          </a:p>
          <a:p>
            <a:pPr marR="56470"/>
            <a:r>
              <a:rPr lang="en-US" sz="1200" b="0" i="0" u="none" strike="noStrike" baseline="0" dirty="0">
                <a:solidFill>
                  <a:srgbClr val="231F20"/>
                </a:solidFill>
                <a:latin typeface="Arial" panose="020B0604020202020204" pitchFamily="34" charset="0"/>
              </a:rPr>
              <a:t>Using scan tool, check readiness. Always check service information for the exact drive cycle conditions for the vehicle being serviced for best results.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4420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4561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9547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1942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089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1616657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577343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Onboard Diagnosis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322707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kern="0" spc="-450" dirty="0"/>
              <a:t>O B </a:t>
            </a:r>
            <a:r>
              <a:rPr lang="en-US" dirty="0"/>
              <a:t>D-</a:t>
            </a:r>
            <a:r>
              <a:rPr lang="en-US" kern="0" spc="-450" dirty="0"/>
              <a:t>I </a:t>
            </a:r>
            <a:r>
              <a:rPr lang="en-US" dirty="0"/>
              <a:t>I Monitor Information </a:t>
            </a:r>
            <a:r>
              <a:rPr lang="en-US" sz="2800" dirty="0"/>
              <a:t>(1 of 2)</a:t>
            </a:r>
            <a:endParaRPr lang="en-US" sz="2000" dirty="0"/>
          </a:p>
        </p:txBody>
      </p:sp>
      <p:sp>
        <p:nvSpPr>
          <p:cNvPr id="4" name="Content Placeholder 3"/>
          <p:cNvSpPr>
            <a:spLocks noGrp="1"/>
          </p:cNvSpPr>
          <p:nvPr>
            <p:ph idx="1"/>
          </p:nvPr>
        </p:nvSpPr>
        <p:spPr>
          <a:xfrm>
            <a:off x="457200" y="995422"/>
            <a:ext cx="8229600" cy="4516621"/>
          </a:xfrm>
        </p:spPr>
        <p:txBody>
          <a:bodyPr>
            <a:spAutoFit/>
          </a:bodyPr>
          <a:lstStyle/>
          <a:p>
            <a:r>
              <a:rPr lang="en-US" sz="2400" dirty="0"/>
              <a:t>Comprehensive Component Monitor</a:t>
            </a:r>
          </a:p>
          <a:p>
            <a:pPr lvl="1"/>
            <a:r>
              <a:rPr lang="en-US" sz="2400" dirty="0"/>
              <a:t>Inputs and outputs are to be checked electrically.</a:t>
            </a:r>
          </a:p>
          <a:p>
            <a:pPr lvl="1"/>
            <a:r>
              <a:rPr lang="en-US" sz="2400" dirty="0"/>
              <a:t>Inputs to the </a:t>
            </a:r>
            <a:r>
              <a:rPr lang="en-US" sz="2400" spc="-300" dirty="0"/>
              <a:t>P C </a:t>
            </a:r>
            <a:r>
              <a:rPr lang="en-US" sz="2400" dirty="0"/>
              <a:t>M are tested for rationality.</a:t>
            </a:r>
          </a:p>
          <a:p>
            <a:pPr lvl="1"/>
            <a:r>
              <a:rPr lang="en-US" sz="2400" dirty="0"/>
              <a:t>Outputs from the </a:t>
            </a:r>
            <a:r>
              <a:rPr lang="en-US" sz="2400" spc="-300" dirty="0"/>
              <a:t>P C </a:t>
            </a:r>
            <a:r>
              <a:rPr lang="en-US" sz="2400" dirty="0"/>
              <a:t>M be tested for functionality</a:t>
            </a:r>
          </a:p>
          <a:p>
            <a:pPr lvl="1"/>
            <a:r>
              <a:rPr lang="en-US" sz="2400" dirty="0"/>
              <a:t>Monitor runs continuously</a:t>
            </a:r>
          </a:p>
          <a:p>
            <a:r>
              <a:rPr lang="en-US" sz="2400" dirty="0"/>
              <a:t>Continuous Running Monitors</a:t>
            </a:r>
          </a:p>
          <a:p>
            <a:pPr lvl="1"/>
            <a:r>
              <a:rPr lang="en-US" sz="2400" dirty="0"/>
              <a:t>Continuous monitors run continuously and only stop if they fail and include:</a:t>
            </a:r>
          </a:p>
          <a:p>
            <a:pPr lvl="1"/>
            <a:r>
              <a:rPr lang="en-US" sz="2400" dirty="0"/>
              <a:t>Fuel system: rich/lean</a:t>
            </a:r>
          </a:p>
          <a:p>
            <a:pPr lvl="1"/>
            <a:r>
              <a:rPr lang="en-US" sz="2400" dirty="0"/>
              <a:t>Misfire: catalyst damaging/</a:t>
            </a:r>
            <a:r>
              <a:rPr lang="en-US" sz="2400" spc="-300" dirty="0"/>
              <a:t>F T </a:t>
            </a:r>
            <a:r>
              <a:rPr lang="en-US" sz="2400" dirty="0"/>
              <a:t>P</a:t>
            </a:r>
          </a:p>
        </p:txBody>
      </p:sp>
    </p:spTree>
    <p:extLst>
      <p:ext uri="{BB962C8B-B14F-4D97-AF65-F5344CB8AC3E}">
        <p14:creationId xmlns:p14="http://schemas.microsoft.com/office/powerpoint/2010/main" val="1480756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kern="0" spc="-450" dirty="0"/>
              <a:t>O B </a:t>
            </a:r>
            <a:r>
              <a:rPr lang="en-US" dirty="0"/>
              <a:t>D-</a:t>
            </a:r>
            <a:r>
              <a:rPr lang="en-US" kern="0" spc="-450" dirty="0"/>
              <a:t>I </a:t>
            </a:r>
            <a:r>
              <a:rPr lang="en-US" dirty="0"/>
              <a:t>I Monitor Information </a:t>
            </a:r>
            <a:r>
              <a:rPr lang="en-US" sz="2800" dirty="0"/>
              <a:t>(2 of 2)</a:t>
            </a:r>
            <a:endParaRPr lang="en-US" sz="2000" dirty="0"/>
          </a:p>
        </p:txBody>
      </p:sp>
      <p:sp>
        <p:nvSpPr>
          <p:cNvPr id="4" name="Content Placeholder 3"/>
          <p:cNvSpPr>
            <a:spLocks noGrp="1"/>
          </p:cNvSpPr>
          <p:nvPr>
            <p:ph idx="1"/>
          </p:nvPr>
        </p:nvSpPr>
        <p:spPr>
          <a:xfrm>
            <a:off x="457200" y="995422"/>
            <a:ext cx="8229600" cy="3547125"/>
          </a:xfrm>
        </p:spPr>
        <p:txBody>
          <a:bodyPr>
            <a:spAutoFit/>
          </a:bodyPr>
          <a:lstStyle/>
          <a:p>
            <a:r>
              <a:rPr lang="en-US" sz="2400" dirty="0"/>
              <a:t>Once Per Trip Monitors</a:t>
            </a:r>
          </a:p>
          <a:p>
            <a:pPr lvl="1"/>
            <a:r>
              <a:rPr lang="en-US" sz="2400" dirty="0"/>
              <a:t>Monitor runs once per trip, pass or fail</a:t>
            </a:r>
          </a:p>
          <a:p>
            <a:pPr lvl="1"/>
            <a:r>
              <a:rPr lang="en-US" sz="2400" dirty="0"/>
              <a:t>O</a:t>
            </a:r>
            <a:r>
              <a:rPr lang="en-US" sz="2400" baseline="-25000" dirty="0"/>
              <a:t>2</a:t>
            </a:r>
            <a:r>
              <a:rPr lang="en-US" sz="2400" dirty="0"/>
              <a:t> response, O</a:t>
            </a:r>
            <a:r>
              <a:rPr lang="en-US" sz="2400" baseline="-25000" dirty="0"/>
              <a:t>2</a:t>
            </a:r>
            <a:r>
              <a:rPr lang="en-US" sz="2400" dirty="0"/>
              <a:t> heaters, </a:t>
            </a:r>
            <a:r>
              <a:rPr lang="en-US" sz="2400" spc="-300" dirty="0"/>
              <a:t>E G </a:t>
            </a:r>
            <a:r>
              <a:rPr lang="en-US" sz="2400" dirty="0"/>
              <a:t>R, purge flow </a:t>
            </a:r>
            <a:r>
              <a:rPr lang="en-US" sz="2400" spc="-300" dirty="0"/>
              <a:t>E V A </a:t>
            </a:r>
            <a:r>
              <a:rPr lang="en-US" sz="2400" dirty="0"/>
              <a:t>P leak, secondary air, catalyst</a:t>
            </a:r>
          </a:p>
          <a:p>
            <a:r>
              <a:rPr lang="en-US" sz="2400" dirty="0"/>
              <a:t>Exponentially Weighted Moving Average (</a:t>
            </a:r>
            <a:r>
              <a:rPr lang="en-US" sz="2400" spc="-300" dirty="0"/>
              <a:t>E W M </a:t>
            </a:r>
            <a:r>
              <a:rPr lang="en-US" sz="2400" dirty="0"/>
              <a:t>A) Monitors</a:t>
            </a:r>
          </a:p>
          <a:p>
            <a:pPr lvl="1"/>
            <a:r>
              <a:rPr lang="en-US" sz="2400" dirty="0"/>
              <a:t>A mathematical method used to determine performance.</a:t>
            </a:r>
          </a:p>
          <a:p>
            <a:pPr lvl="1"/>
            <a:r>
              <a:rPr lang="en-US" sz="2400" dirty="0"/>
              <a:t>Some Catalyst and </a:t>
            </a:r>
            <a:r>
              <a:rPr lang="en-US" sz="2400" spc="-300" dirty="0"/>
              <a:t>E G </a:t>
            </a:r>
            <a:r>
              <a:rPr lang="en-US" sz="2400" dirty="0"/>
              <a:t>R monitors</a:t>
            </a:r>
          </a:p>
        </p:txBody>
      </p:sp>
    </p:spTree>
    <p:extLst>
      <p:ext uri="{BB962C8B-B14F-4D97-AF65-F5344CB8AC3E}">
        <p14:creationId xmlns:p14="http://schemas.microsoft.com/office/powerpoint/2010/main" val="3278503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Enabling Criteria </a:t>
            </a:r>
            <a:r>
              <a:rPr lang="en-US" sz="2800" dirty="0"/>
              <a:t>(1 of 3)</a:t>
            </a:r>
            <a:endParaRPr lang="en-US" sz="1600" dirty="0"/>
          </a:p>
        </p:txBody>
      </p:sp>
      <p:sp>
        <p:nvSpPr>
          <p:cNvPr id="4" name="Content Placeholder 3"/>
          <p:cNvSpPr>
            <a:spLocks noGrp="1"/>
          </p:cNvSpPr>
          <p:nvPr>
            <p:ph idx="1"/>
          </p:nvPr>
        </p:nvSpPr>
        <p:spPr>
          <a:xfrm>
            <a:off x="457200" y="995422"/>
            <a:ext cx="8229600" cy="3023905"/>
          </a:xfrm>
        </p:spPr>
        <p:txBody>
          <a:bodyPr>
            <a:spAutoFit/>
          </a:bodyPr>
          <a:lstStyle/>
          <a:p>
            <a:r>
              <a:rPr lang="en-US" sz="2400" dirty="0"/>
              <a:t>Purpose and Function</a:t>
            </a:r>
          </a:p>
          <a:p>
            <a:pPr lvl="1"/>
            <a:r>
              <a:rPr lang="en-US" sz="2400" dirty="0"/>
              <a:t>Each monitor has enabling criteria. These criteria are a set of conditions that must be met before the task manager gives the go-ahead for each monitor to run.</a:t>
            </a:r>
          </a:p>
          <a:p>
            <a:r>
              <a:rPr lang="en-US" sz="2400" dirty="0"/>
              <a:t>Trip</a:t>
            </a:r>
          </a:p>
          <a:p>
            <a:pPr lvl="1"/>
            <a:r>
              <a:rPr lang="en-US" sz="2400" dirty="0"/>
              <a:t>Key-on condition that contains necessary conditions for a particular test to be performed, followed by a key-off.</a:t>
            </a:r>
          </a:p>
        </p:txBody>
      </p:sp>
    </p:spTree>
    <p:extLst>
      <p:ext uri="{BB962C8B-B14F-4D97-AF65-F5344CB8AC3E}">
        <p14:creationId xmlns:p14="http://schemas.microsoft.com/office/powerpoint/2010/main" val="326385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541"/>
            <a:ext cx="8229600" cy="646331"/>
          </a:xfrm>
        </p:spPr>
        <p:txBody>
          <a:bodyPr>
            <a:spAutoFit/>
          </a:bodyPr>
          <a:lstStyle/>
          <a:p>
            <a:r>
              <a:rPr lang="en-US" dirty="0"/>
              <a:t>Enabling Criteria </a:t>
            </a:r>
            <a:r>
              <a:rPr lang="en-US" sz="2800" dirty="0"/>
              <a:t>(2 of 3)</a:t>
            </a:r>
            <a:endParaRPr lang="en-US" sz="1600" dirty="0"/>
          </a:p>
        </p:txBody>
      </p:sp>
      <p:sp>
        <p:nvSpPr>
          <p:cNvPr id="4" name="Content Placeholder 3"/>
          <p:cNvSpPr>
            <a:spLocks noGrp="1"/>
          </p:cNvSpPr>
          <p:nvPr>
            <p:ph idx="1"/>
          </p:nvPr>
        </p:nvSpPr>
        <p:spPr>
          <a:xfrm>
            <a:off x="457200" y="1026363"/>
            <a:ext cx="8229600" cy="3393237"/>
          </a:xfrm>
        </p:spPr>
        <p:txBody>
          <a:bodyPr>
            <a:spAutoFit/>
          </a:bodyPr>
          <a:lstStyle/>
          <a:p>
            <a:r>
              <a:rPr lang="en-US" sz="2400" dirty="0"/>
              <a:t>Warm-Up Cycle</a:t>
            </a:r>
          </a:p>
          <a:p>
            <a:pPr lvl="1"/>
            <a:r>
              <a:rPr lang="en-US" sz="2400" dirty="0"/>
              <a:t>Defined as a trip with an engine temperature increase of at least 40°F and where engine temperature reaches at least 160°F (71°C).</a:t>
            </a:r>
          </a:p>
          <a:p>
            <a:r>
              <a:rPr lang="en-US" sz="2400" kern="0" spc="-350" dirty="0"/>
              <a:t>M I </a:t>
            </a:r>
            <a:r>
              <a:rPr lang="en-US" sz="2400" dirty="0"/>
              <a:t>L Condition: Off</a:t>
            </a:r>
          </a:p>
          <a:p>
            <a:pPr lvl="1"/>
            <a:r>
              <a:rPr lang="en-US" sz="2400" dirty="0"/>
              <a:t>Indicates that </a:t>
            </a:r>
            <a:r>
              <a:rPr lang="en-US" sz="2400" spc="-300" dirty="0"/>
              <a:t>P C </a:t>
            </a:r>
            <a:r>
              <a:rPr lang="en-US" sz="2400" dirty="0"/>
              <a:t>M has not detected any faults in an emissions-related component or system, or that </a:t>
            </a:r>
            <a:r>
              <a:rPr lang="en-US" sz="2400" kern="0" spc="-350" dirty="0"/>
              <a:t>M I </a:t>
            </a:r>
            <a:r>
              <a:rPr lang="en-US" sz="2400" dirty="0"/>
              <a:t>L circuit is not working.</a:t>
            </a:r>
          </a:p>
        </p:txBody>
      </p:sp>
    </p:spTree>
    <p:extLst>
      <p:ext uri="{BB962C8B-B14F-4D97-AF65-F5344CB8AC3E}">
        <p14:creationId xmlns:p14="http://schemas.microsoft.com/office/powerpoint/2010/main" val="371724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Enabling Criteria </a:t>
            </a:r>
            <a:r>
              <a:rPr lang="en-US" sz="2800" dirty="0"/>
              <a:t>(3 of 3)</a:t>
            </a:r>
            <a:endParaRPr lang="en-US" sz="1600" dirty="0"/>
          </a:p>
        </p:txBody>
      </p:sp>
      <p:sp>
        <p:nvSpPr>
          <p:cNvPr id="4" name="Content Placeholder 3"/>
          <p:cNvSpPr>
            <a:spLocks noGrp="1"/>
          </p:cNvSpPr>
          <p:nvPr>
            <p:ph idx="1"/>
          </p:nvPr>
        </p:nvSpPr>
        <p:spPr>
          <a:xfrm>
            <a:off x="457200" y="995422"/>
            <a:ext cx="8229600" cy="4031873"/>
          </a:xfrm>
        </p:spPr>
        <p:txBody>
          <a:bodyPr>
            <a:spAutoFit/>
          </a:bodyPr>
          <a:lstStyle/>
          <a:p>
            <a:r>
              <a:rPr lang="en-US" sz="2400" spc="-300" dirty="0"/>
              <a:t>M I </a:t>
            </a:r>
            <a:r>
              <a:rPr lang="en-US" sz="2400" dirty="0"/>
              <a:t>L Condition: On Steady</a:t>
            </a:r>
          </a:p>
          <a:p>
            <a:pPr lvl="1"/>
            <a:r>
              <a:rPr lang="en-US" sz="2400" dirty="0"/>
              <a:t>Indicates a fault in an emissions-related component or system that could affect the vehicle emission levels.</a:t>
            </a:r>
          </a:p>
          <a:p>
            <a:r>
              <a:rPr lang="en-US" sz="2400" spc="-300" dirty="0"/>
              <a:t>M I </a:t>
            </a:r>
            <a:r>
              <a:rPr lang="en-US" sz="2400" dirty="0"/>
              <a:t>L Condition: Flashing</a:t>
            </a:r>
          </a:p>
          <a:p>
            <a:pPr lvl="1"/>
            <a:r>
              <a:rPr lang="en-US" sz="2400" dirty="0"/>
              <a:t>Indicates a misfire or fuel control system fault that could damage the catalytic converter.</a:t>
            </a:r>
          </a:p>
          <a:p>
            <a:r>
              <a:rPr lang="en-US" sz="2400" spc="-300" dirty="0"/>
              <a:t>M I </a:t>
            </a:r>
            <a:r>
              <a:rPr lang="en-US" sz="2400" dirty="0"/>
              <a:t>L Off:</a:t>
            </a:r>
          </a:p>
          <a:p>
            <a:pPr lvl="1"/>
            <a:r>
              <a:rPr lang="en-US" sz="2400" dirty="0"/>
              <a:t>When the codes are cleared, the battery is connected on the monitor, which passes three consecutive trips.</a:t>
            </a:r>
          </a:p>
        </p:txBody>
      </p:sp>
    </p:spTree>
    <p:extLst>
      <p:ext uri="{BB962C8B-B14F-4D97-AF65-F5344CB8AC3E}">
        <p14:creationId xmlns:p14="http://schemas.microsoft.com/office/powerpoint/2010/main" val="260563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204"/>
            <a:ext cx="8229600" cy="1077218"/>
          </a:xfrm>
        </p:spPr>
        <p:txBody>
          <a:bodyPr>
            <a:spAutoFit/>
          </a:bodyPr>
          <a:lstStyle/>
          <a:p>
            <a:r>
              <a:rPr lang="en-US" kern="0" spc="-450" dirty="0"/>
              <a:t>O B </a:t>
            </a:r>
            <a:r>
              <a:rPr lang="en-US" dirty="0"/>
              <a:t>D-</a:t>
            </a:r>
            <a:r>
              <a:rPr lang="en-US" kern="0" spc="-450" dirty="0"/>
              <a:t>I </a:t>
            </a:r>
            <a:r>
              <a:rPr lang="en-US" dirty="0"/>
              <a:t>I </a:t>
            </a:r>
            <a:r>
              <a:rPr lang="en-US" kern="0" spc="-450" dirty="0"/>
              <a:t>D T </a:t>
            </a:r>
            <a:r>
              <a:rPr lang="en-US" dirty="0"/>
              <a:t>C Numbering Designation  </a:t>
            </a:r>
            <a:r>
              <a:rPr lang="en-US" sz="2800" dirty="0"/>
              <a:t>(1 of 4)</a:t>
            </a:r>
          </a:p>
        </p:txBody>
      </p:sp>
      <p:sp>
        <p:nvSpPr>
          <p:cNvPr id="4" name="Content Placeholder 3"/>
          <p:cNvSpPr>
            <a:spLocks noGrp="1"/>
          </p:cNvSpPr>
          <p:nvPr>
            <p:ph idx="1"/>
          </p:nvPr>
        </p:nvSpPr>
        <p:spPr>
          <a:xfrm>
            <a:off x="457200" y="1524000"/>
            <a:ext cx="8229600" cy="2590800"/>
          </a:xfrm>
        </p:spPr>
        <p:txBody>
          <a:bodyPr>
            <a:spAutoFit/>
          </a:bodyPr>
          <a:lstStyle/>
          <a:p>
            <a:r>
              <a:rPr lang="en-US" sz="2400" spc="-300" dirty="0"/>
              <a:t>D T C </a:t>
            </a:r>
            <a:r>
              <a:rPr lang="en-US" sz="2400" dirty="0"/>
              <a:t>s are grouped into major categories, depending on the location of the fault on the system involved.</a:t>
            </a:r>
          </a:p>
          <a:p>
            <a:pPr lvl="1"/>
            <a:r>
              <a:rPr lang="en-US" sz="2400" dirty="0"/>
              <a:t>Pxxx—powertrain </a:t>
            </a:r>
            <a:r>
              <a:rPr lang="en-US" sz="2400" spc="-300" dirty="0"/>
              <a:t>D T C </a:t>
            </a:r>
            <a:r>
              <a:rPr lang="en-US" sz="2400" dirty="0"/>
              <a:t>s</a:t>
            </a:r>
          </a:p>
          <a:p>
            <a:pPr lvl="1"/>
            <a:r>
              <a:rPr lang="en-US" sz="2400" dirty="0"/>
              <a:t>Bxxx—Body </a:t>
            </a:r>
            <a:r>
              <a:rPr lang="en-US" sz="2400" spc="-300" dirty="0"/>
              <a:t>D T C </a:t>
            </a:r>
            <a:r>
              <a:rPr lang="en-US" sz="2400" dirty="0"/>
              <a:t>s</a:t>
            </a:r>
          </a:p>
          <a:p>
            <a:pPr lvl="1"/>
            <a:r>
              <a:rPr lang="en-US" sz="2400" dirty="0"/>
              <a:t>Cxxx—Chassis </a:t>
            </a:r>
            <a:r>
              <a:rPr lang="en-US" sz="2400" spc="-300" dirty="0"/>
              <a:t>D T C </a:t>
            </a:r>
            <a:r>
              <a:rPr lang="en-US" sz="2400" dirty="0"/>
              <a:t>s</a:t>
            </a:r>
          </a:p>
          <a:p>
            <a:pPr lvl="1"/>
            <a:r>
              <a:rPr lang="en-US" sz="2400" dirty="0"/>
              <a:t>Uxxx—Network </a:t>
            </a:r>
            <a:r>
              <a:rPr lang="en-US" sz="2400" spc="-300" dirty="0"/>
              <a:t>D T C </a:t>
            </a:r>
            <a:r>
              <a:rPr lang="en-US" sz="2400" dirty="0"/>
              <a:t>s</a:t>
            </a:r>
          </a:p>
        </p:txBody>
      </p:sp>
    </p:spTree>
    <p:extLst>
      <p:ext uri="{BB962C8B-B14F-4D97-AF65-F5344CB8AC3E}">
        <p14:creationId xmlns:p14="http://schemas.microsoft.com/office/powerpoint/2010/main" val="111522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6343"/>
            <a:ext cx="8229600" cy="1077218"/>
          </a:xfrm>
        </p:spPr>
        <p:txBody>
          <a:bodyPr>
            <a:spAutoFit/>
          </a:bodyPr>
          <a:lstStyle/>
          <a:p>
            <a:r>
              <a:rPr lang="en-US" kern="0" spc="-450" dirty="0"/>
              <a:t>O B </a:t>
            </a:r>
            <a:r>
              <a:rPr lang="en-US" dirty="0"/>
              <a:t>D-</a:t>
            </a:r>
            <a:r>
              <a:rPr lang="en-US" kern="0" spc="-450" dirty="0"/>
              <a:t>I </a:t>
            </a:r>
            <a:r>
              <a:rPr lang="en-US" dirty="0"/>
              <a:t>I </a:t>
            </a:r>
            <a:r>
              <a:rPr lang="en-US" kern="0" spc="-450" dirty="0"/>
              <a:t>D T </a:t>
            </a:r>
            <a:r>
              <a:rPr lang="en-US" dirty="0"/>
              <a:t>C Numbering Designation  </a:t>
            </a:r>
            <a:r>
              <a:rPr lang="en-US" sz="2800" dirty="0"/>
              <a:t>(2 of 4)</a:t>
            </a:r>
          </a:p>
        </p:txBody>
      </p:sp>
      <p:sp>
        <p:nvSpPr>
          <p:cNvPr id="4" name="Content Placeholder 3"/>
          <p:cNvSpPr>
            <a:spLocks noGrp="1"/>
          </p:cNvSpPr>
          <p:nvPr>
            <p:ph idx="1"/>
          </p:nvPr>
        </p:nvSpPr>
        <p:spPr>
          <a:xfrm>
            <a:off x="457200" y="1543139"/>
            <a:ext cx="8229600" cy="4324261"/>
          </a:xfrm>
        </p:spPr>
        <p:txBody>
          <a:bodyPr>
            <a:spAutoFit/>
          </a:bodyPr>
          <a:lstStyle/>
          <a:p>
            <a:r>
              <a:rPr lang="en-US" sz="2400" spc="-300" dirty="0"/>
              <a:t>D T </a:t>
            </a:r>
            <a:r>
              <a:rPr lang="en-US" sz="2400" dirty="0"/>
              <a:t>C Numbering Explanation</a:t>
            </a:r>
          </a:p>
          <a:p>
            <a:pPr lvl="1"/>
            <a:r>
              <a:rPr lang="en-US" sz="2400" dirty="0"/>
              <a:t>P0100—Air metering and fuel system fault</a:t>
            </a:r>
          </a:p>
          <a:p>
            <a:pPr lvl="1"/>
            <a:r>
              <a:rPr lang="en-US" sz="2400" dirty="0"/>
              <a:t>P0200—Fuel system (fuel injector only) fault</a:t>
            </a:r>
          </a:p>
          <a:p>
            <a:pPr lvl="1"/>
            <a:r>
              <a:rPr lang="en-US" sz="2400" dirty="0"/>
              <a:t>P0300—Ignition system or misfire fault</a:t>
            </a:r>
          </a:p>
          <a:p>
            <a:pPr lvl="1"/>
            <a:r>
              <a:rPr lang="en-US" sz="2400" dirty="0"/>
              <a:t>P0400—Emission control system fault</a:t>
            </a:r>
          </a:p>
          <a:p>
            <a:pPr lvl="1"/>
            <a:r>
              <a:rPr lang="en-US" sz="2400" dirty="0"/>
              <a:t>P0500—Idle speed control, vehicle speed (</a:t>
            </a:r>
            <a:r>
              <a:rPr lang="en-US" sz="2400" spc="-300" dirty="0"/>
              <a:t>V </a:t>
            </a:r>
            <a:r>
              <a:rPr lang="en-US" sz="2400" dirty="0"/>
              <a:t>S) sensor fault</a:t>
            </a:r>
          </a:p>
          <a:p>
            <a:pPr lvl="1"/>
            <a:r>
              <a:rPr lang="en-US" sz="2400" dirty="0"/>
              <a:t>P0600—Computer output circuit (relay, solenoid, etc.) fault</a:t>
            </a:r>
          </a:p>
          <a:p>
            <a:pPr lvl="1"/>
            <a:r>
              <a:rPr lang="en-US" sz="2400" dirty="0"/>
              <a:t>P0700—Transaxle, transmission faults</a:t>
            </a:r>
          </a:p>
        </p:txBody>
      </p:sp>
    </p:spTree>
    <p:extLst>
      <p:ext uri="{BB962C8B-B14F-4D97-AF65-F5344CB8AC3E}">
        <p14:creationId xmlns:p14="http://schemas.microsoft.com/office/powerpoint/2010/main" val="220750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77218"/>
          </a:xfrm>
        </p:spPr>
        <p:txBody>
          <a:bodyPr>
            <a:spAutoFit/>
          </a:bodyPr>
          <a:lstStyle/>
          <a:p>
            <a:r>
              <a:rPr lang="en-US" kern="0" spc="-450" dirty="0"/>
              <a:t>O B </a:t>
            </a:r>
            <a:r>
              <a:rPr lang="en-US" dirty="0"/>
              <a:t>D-</a:t>
            </a:r>
            <a:r>
              <a:rPr lang="en-US" kern="0" spc="-450" dirty="0"/>
              <a:t>I </a:t>
            </a:r>
            <a:r>
              <a:rPr lang="en-US" dirty="0"/>
              <a:t>I </a:t>
            </a:r>
            <a:r>
              <a:rPr lang="en-US" kern="0" spc="-450" dirty="0"/>
              <a:t>D T </a:t>
            </a:r>
            <a:r>
              <a:rPr lang="en-US" dirty="0"/>
              <a:t>C Numbering Designation  </a:t>
            </a:r>
            <a:r>
              <a:rPr lang="en-US" sz="2800" dirty="0"/>
              <a:t>(3 of 4)</a:t>
            </a:r>
          </a:p>
        </p:txBody>
      </p:sp>
      <p:sp>
        <p:nvSpPr>
          <p:cNvPr id="4" name="Content Placeholder 3"/>
          <p:cNvSpPr>
            <a:spLocks noGrp="1"/>
          </p:cNvSpPr>
          <p:nvPr>
            <p:ph idx="1"/>
          </p:nvPr>
        </p:nvSpPr>
        <p:spPr>
          <a:xfrm>
            <a:off x="457200" y="1447800"/>
            <a:ext cx="8229600" cy="3647152"/>
          </a:xfrm>
        </p:spPr>
        <p:txBody>
          <a:bodyPr>
            <a:spAutoFit/>
          </a:bodyPr>
          <a:lstStyle/>
          <a:p>
            <a:r>
              <a:rPr lang="en-US" sz="2400" dirty="0"/>
              <a:t>Types of </a:t>
            </a:r>
            <a:r>
              <a:rPr lang="en-US" sz="2400" kern="0" spc="-350" dirty="0"/>
              <a:t>D T C </a:t>
            </a:r>
            <a:r>
              <a:rPr lang="en-US" sz="2400" dirty="0"/>
              <a:t>s</a:t>
            </a:r>
          </a:p>
          <a:p>
            <a:pPr lvl="1"/>
            <a:r>
              <a:rPr lang="en-US" sz="2400" dirty="0"/>
              <a:t>TYPE A CODES. Emission-related and causes the MIL to be turned on the first trip if the computer has detected a problem.</a:t>
            </a:r>
          </a:p>
          <a:p>
            <a:pPr lvl="1"/>
            <a:r>
              <a:rPr lang="en-US" sz="2400" dirty="0"/>
              <a:t>TYPE B CODES. Stored and MIL is turned on during second consecutive trip, alerting the driver to the fact that a diagnostic test was performed and failed.</a:t>
            </a:r>
          </a:p>
          <a:p>
            <a:pPr lvl="1"/>
            <a:r>
              <a:rPr lang="en-US" sz="2400" dirty="0"/>
              <a:t>TYPE C AND D CODES. For use with non-emission-related diagnostic tests</a:t>
            </a:r>
          </a:p>
        </p:txBody>
      </p:sp>
    </p:spTree>
    <p:extLst>
      <p:ext uri="{BB962C8B-B14F-4D97-AF65-F5344CB8AC3E}">
        <p14:creationId xmlns:p14="http://schemas.microsoft.com/office/powerpoint/2010/main" val="398202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204"/>
            <a:ext cx="8229600" cy="1077218"/>
          </a:xfrm>
        </p:spPr>
        <p:txBody>
          <a:bodyPr>
            <a:spAutoFit/>
          </a:bodyPr>
          <a:lstStyle/>
          <a:p>
            <a:r>
              <a:rPr lang="en-US" kern="0" spc="-450" dirty="0"/>
              <a:t>O B </a:t>
            </a:r>
            <a:r>
              <a:rPr lang="en-US" dirty="0"/>
              <a:t>D-</a:t>
            </a:r>
            <a:r>
              <a:rPr lang="en-US" kern="0" spc="-450" dirty="0"/>
              <a:t>I </a:t>
            </a:r>
            <a:r>
              <a:rPr lang="en-US" dirty="0"/>
              <a:t>I </a:t>
            </a:r>
            <a:r>
              <a:rPr lang="en-US" kern="0" spc="-450" dirty="0"/>
              <a:t>D T </a:t>
            </a:r>
            <a:r>
              <a:rPr lang="en-US" dirty="0"/>
              <a:t>C Numbering Designation  </a:t>
            </a:r>
            <a:r>
              <a:rPr lang="en-US" sz="2800" dirty="0"/>
              <a:t>(4 of 4)</a:t>
            </a:r>
          </a:p>
        </p:txBody>
      </p:sp>
      <p:sp>
        <p:nvSpPr>
          <p:cNvPr id="4" name="Content Placeholder 3"/>
          <p:cNvSpPr>
            <a:spLocks noGrp="1"/>
          </p:cNvSpPr>
          <p:nvPr>
            <p:ph idx="1"/>
          </p:nvPr>
        </p:nvSpPr>
        <p:spPr>
          <a:xfrm>
            <a:off x="457200" y="1524000"/>
            <a:ext cx="8229600" cy="4572000"/>
          </a:xfrm>
        </p:spPr>
        <p:txBody>
          <a:bodyPr>
            <a:spAutoFit/>
          </a:bodyPr>
          <a:lstStyle/>
          <a:p>
            <a:r>
              <a:rPr lang="en-US" sz="2200" dirty="0"/>
              <a:t>Diagnostic Trouble Code Priority</a:t>
            </a:r>
          </a:p>
          <a:p>
            <a:pPr lvl="1"/>
            <a:r>
              <a:rPr lang="en-US" sz="2200" spc="-300" dirty="0"/>
              <a:t>C A R </a:t>
            </a:r>
            <a:r>
              <a:rPr lang="en-US" sz="2200" dirty="0"/>
              <a:t>B mandated that all diagnostic trouble codes (</a:t>
            </a:r>
            <a:r>
              <a:rPr lang="en-US" sz="2200" spc="-300" dirty="0"/>
              <a:t>D T C </a:t>
            </a:r>
            <a:r>
              <a:rPr lang="en-US" sz="2200" dirty="0"/>
              <a:t>s) Freeze Frame be stored according to individual priority.</a:t>
            </a:r>
          </a:p>
          <a:p>
            <a:pPr lvl="2"/>
            <a:r>
              <a:rPr lang="en-US" sz="2200" dirty="0"/>
              <a:t>Priority 0—Non-emission-related codes</a:t>
            </a:r>
          </a:p>
          <a:p>
            <a:pPr lvl="2"/>
            <a:r>
              <a:rPr lang="en-US" sz="2200" dirty="0"/>
              <a:t>Priority 1—One-trip failure of two-trip fault for non-fuel, non-misfire codes</a:t>
            </a:r>
          </a:p>
          <a:p>
            <a:pPr lvl="2"/>
            <a:r>
              <a:rPr lang="en-US" sz="2200" dirty="0"/>
              <a:t>Priority 2—One-trip failure of two-trip fault for fuel or misfire codes</a:t>
            </a:r>
          </a:p>
          <a:p>
            <a:pPr lvl="2"/>
            <a:r>
              <a:rPr lang="en-US" sz="2200" dirty="0"/>
              <a:t>Priority 3—Two-trip failure or matured fault of non-fuel, non-misfire codes</a:t>
            </a:r>
          </a:p>
          <a:p>
            <a:pPr lvl="2"/>
            <a:r>
              <a:rPr lang="en-US" sz="2200" dirty="0"/>
              <a:t>Priority 4—Two-trip failure or matured fault for fuel or misfire codes</a:t>
            </a:r>
          </a:p>
        </p:txBody>
      </p:sp>
    </p:spTree>
    <p:extLst>
      <p:ext uri="{BB962C8B-B14F-4D97-AF65-F5344CB8AC3E}">
        <p14:creationId xmlns:p14="http://schemas.microsoft.com/office/powerpoint/2010/main" val="306877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Diagnostic Trouble Code, DTC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agnostic_trouble_code">
            <a:hlinkClick r:id="" action="ppaction://media"/>
            <a:extLst>
              <a:ext uri="{FF2B5EF4-FFF2-40B4-BE49-F238E27FC236}">
                <a16:creationId xmlns:a16="http://schemas.microsoft.com/office/drawing/2014/main" id="{66D33A27-C177-E2DB-23C0-588EF37295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70" y="1066800"/>
            <a:ext cx="8964327" cy="5042434"/>
          </a:xfrm>
          <a:prstGeom prst="rect">
            <a:avLst/>
          </a:prstGeom>
        </p:spPr>
      </p:pic>
    </p:spTree>
    <p:extLst>
      <p:ext uri="{BB962C8B-B14F-4D97-AF65-F5344CB8AC3E}">
        <p14:creationId xmlns:p14="http://schemas.microsoft.com/office/powerpoint/2010/main" val="34070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533400" y="990600"/>
            <a:ext cx="8153400" cy="4570482"/>
          </a:xfrm>
        </p:spPr>
        <p:txBody>
          <a:bodyPr wrap="square">
            <a:spAutoFit/>
          </a:bodyPr>
          <a:lstStyle/>
          <a:p>
            <a:pPr marL="667512" indent="-667512">
              <a:buNone/>
            </a:pPr>
            <a:r>
              <a:rPr lang="en-US" sz="2400" b="1" dirty="0">
                <a:solidFill>
                  <a:schemeClr val="bg2"/>
                </a:solidFill>
              </a:rPr>
              <a:t>83.1</a:t>
            </a:r>
            <a:r>
              <a:rPr lang="en-US" sz="2400" dirty="0"/>
              <a:t> Explain the purpose and function of OBD systems.</a:t>
            </a:r>
          </a:p>
          <a:p>
            <a:pPr marL="667512" indent="-667512">
              <a:buNone/>
            </a:pPr>
            <a:r>
              <a:rPr lang="en-US" sz="2400" b="1" dirty="0">
                <a:solidFill>
                  <a:schemeClr val="bg2"/>
                </a:solidFill>
              </a:rPr>
              <a:t>83.2 </a:t>
            </a:r>
            <a:r>
              <a:rPr lang="en-US" sz="2400" dirty="0"/>
              <a:t>Discuss the diagnostic executive.</a:t>
            </a:r>
          </a:p>
          <a:p>
            <a:pPr marL="667512" indent="-667512">
              <a:buNone/>
            </a:pPr>
            <a:r>
              <a:rPr lang="en-US" sz="2400" b="1" dirty="0">
                <a:solidFill>
                  <a:schemeClr val="bg2"/>
                </a:solidFill>
              </a:rPr>
              <a:t>83.3 </a:t>
            </a:r>
            <a:r>
              <a:rPr lang="en-US" sz="2400" dirty="0"/>
              <a:t>List the various continuous and noncontinuous monitors.</a:t>
            </a:r>
          </a:p>
          <a:p>
            <a:pPr marL="667512" indent="-667512">
              <a:buNone/>
            </a:pPr>
            <a:r>
              <a:rPr lang="en-US" sz="2400" b="1" dirty="0">
                <a:solidFill>
                  <a:schemeClr val="bg2"/>
                </a:solidFill>
              </a:rPr>
              <a:t>83.4 </a:t>
            </a:r>
            <a:r>
              <a:rPr lang="en-US" sz="2400" dirty="0"/>
              <a:t>Discuss OBD-II monitor information.</a:t>
            </a:r>
          </a:p>
          <a:p>
            <a:pPr marL="667512" indent="-667512">
              <a:buNone/>
            </a:pPr>
            <a:r>
              <a:rPr lang="en-US" sz="2400" b="1" dirty="0">
                <a:solidFill>
                  <a:schemeClr val="bg2"/>
                </a:solidFill>
              </a:rPr>
              <a:t>83.5 </a:t>
            </a:r>
            <a:r>
              <a:rPr lang="en-US" sz="2400" dirty="0"/>
              <a:t>Explain enabling criteria.</a:t>
            </a:r>
          </a:p>
          <a:p>
            <a:pPr marL="667512" indent="-667512">
              <a:buNone/>
            </a:pPr>
            <a:r>
              <a:rPr lang="en-US" sz="2400" b="1" dirty="0">
                <a:solidFill>
                  <a:schemeClr val="bg2"/>
                </a:solidFill>
              </a:rPr>
              <a:t>83.6 </a:t>
            </a:r>
            <a:r>
              <a:rPr lang="en-US" sz="2400" dirty="0"/>
              <a:t>Explain the numbering designation of OBD-II diagnostic trouble codes.</a:t>
            </a:r>
          </a:p>
          <a:p>
            <a:pPr marL="685800" indent="-685800">
              <a:buNone/>
            </a:pPr>
            <a:endParaRPr 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OBD II</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an_Tools_OBD_II">
            <a:hlinkClick r:id="" action="ppaction://media"/>
            <a:extLst>
              <a:ext uri="{FF2B5EF4-FFF2-40B4-BE49-F238E27FC236}">
                <a16:creationId xmlns:a16="http://schemas.microsoft.com/office/drawing/2014/main" id="{E4A7087C-0D37-CD05-F463-37BDF3BFD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52" y="1235325"/>
            <a:ext cx="8991600" cy="5057775"/>
          </a:xfrm>
          <a:prstGeom prst="rect">
            <a:avLst/>
          </a:prstGeom>
        </p:spPr>
      </p:pic>
    </p:spTree>
    <p:extLst>
      <p:ext uri="{BB962C8B-B14F-4D97-AF65-F5344CB8AC3E}">
        <p14:creationId xmlns:p14="http://schemas.microsoft.com/office/powerpoint/2010/main" val="4099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difference between a Type A and a Type B </a:t>
            </a:r>
            <a:r>
              <a:rPr lang="en-US" sz="2400" spc="-300" dirty="0"/>
              <a:t>D T </a:t>
            </a:r>
            <a:r>
              <a:rPr lang="en-US" sz="2400" dirty="0"/>
              <a:t>C?</a:t>
            </a:r>
          </a:p>
        </p:txBody>
      </p:sp>
    </p:spTree>
    <p:extLst>
      <p:ext uri="{BB962C8B-B14F-4D97-AF65-F5344CB8AC3E}">
        <p14:creationId xmlns:p14="http://schemas.microsoft.com/office/powerpoint/2010/main" val="202467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0600"/>
            <a:ext cx="8229600" cy="834925"/>
          </a:xfrm>
        </p:spPr>
        <p:txBody>
          <a:bodyPr>
            <a:spAutoFit/>
          </a:bodyPr>
          <a:lstStyle/>
          <a:p>
            <a:pPr marL="0" indent="0">
              <a:buNone/>
            </a:pPr>
            <a:r>
              <a:rPr lang="en-US" sz="2400" dirty="0"/>
              <a:t>Type A </a:t>
            </a:r>
            <a:r>
              <a:rPr lang="en-US" sz="2400" spc="-300" dirty="0"/>
              <a:t>D T </a:t>
            </a:r>
            <a:r>
              <a:rPr lang="en-US" sz="2400" dirty="0"/>
              <a:t>C illuminates the </a:t>
            </a:r>
            <a:r>
              <a:rPr lang="en-US" sz="2400" kern="0" spc="-350" dirty="0"/>
              <a:t>M I </a:t>
            </a:r>
            <a:r>
              <a:rPr lang="en-US" sz="2400" dirty="0"/>
              <a:t>L after one trip. Type </a:t>
            </a:r>
            <a:r>
              <a:rPr lang="en-US" sz="2400" spc="-300" dirty="0"/>
              <a:t>B  D </a:t>
            </a:r>
            <a:r>
              <a:rPr lang="en-US" sz="2400" dirty="0"/>
              <a:t>TC requires two trips to illuminate the </a:t>
            </a:r>
            <a:r>
              <a:rPr lang="en-US" sz="2400" spc="-300" dirty="0"/>
              <a:t>M I </a:t>
            </a:r>
            <a:r>
              <a:rPr lang="en-US" sz="2400" dirty="0"/>
              <a:t>L.</a:t>
            </a:r>
          </a:p>
        </p:txBody>
      </p:sp>
    </p:spTree>
    <p:extLst>
      <p:ext uri="{BB962C8B-B14F-4D97-AF65-F5344CB8AC3E}">
        <p14:creationId xmlns:p14="http://schemas.microsoft.com/office/powerpoint/2010/main" val="255651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83.2DTC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3710" y="990600"/>
            <a:ext cx="7396579" cy="38066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638800"/>
            <a:ext cx="7543800" cy="461665"/>
          </a:xfrm>
        </p:spPr>
        <p:txBody>
          <a:bodyPr/>
          <a:lstStyle/>
          <a:p>
            <a:r>
              <a:rPr lang="it-IT" sz="2400" dirty="0"/>
              <a:t>OBD-II DTC identification format</a:t>
            </a:r>
            <a:endParaRPr lang="en-US" sz="2400" dirty="0"/>
          </a:p>
        </p:txBody>
      </p:sp>
    </p:spTree>
    <p:extLst>
      <p:ext uri="{BB962C8B-B14F-4D97-AF65-F5344CB8AC3E}">
        <p14:creationId xmlns:p14="http://schemas.microsoft.com/office/powerpoint/2010/main" val="196057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71600"/>
            <a:ext cx="7880279" cy="49144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a Drive Cycle?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4208" y="2487004"/>
            <a:ext cx="7534275" cy="3693319"/>
          </a:xfrm>
        </p:spPr>
        <p:txBody>
          <a:bodyPr/>
          <a:lstStyle/>
          <a:p>
            <a:r>
              <a:rPr lang="en-US" sz="1800" b="1" dirty="0"/>
              <a:t>What Is a Drive Cycle? </a:t>
            </a:r>
            <a:r>
              <a:rPr lang="en-US" sz="1800" dirty="0"/>
              <a:t>vehicle being driven under specified speed and times that allows all monitors to run. PCM is looking at a series of data points representing speed and time and determines from these data points when the conditions are right to perform a monitor or a test of a component. These data points and, therefore, drive cycle are vehicle- specific and are not the same for each vehicle. Some conditions for a drive cycle to successfully run all of the monitors include Cold start with intake air temperature (IAT) and engine coolant temperature (ECT) close to each other, indicating that the engine has cooled to the temperature of the surrounding air temperature.  Fuel level within a certain range, between 15% and 85%.  Vehicle speed 4 to 12 minutes. Stop and idle for a certain time. </a:t>
            </a:r>
            <a:r>
              <a:rPr lang="en-US" sz="1800" b="1" u="sng" dirty="0"/>
              <a:t>SEE NOTES SECTION FOR BALANCE OF THE TEXT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34209" y="160020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0463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83.1 Faults </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833035030"/>
              </p:ext>
            </p:extLst>
          </p:nvPr>
        </p:nvGraphicFramePr>
        <p:xfrm>
          <a:off x="800100" y="970038"/>
          <a:ext cx="7734300" cy="4332113"/>
        </p:xfrm>
        <a:graphic>
          <a:graphicData uri="http://schemas.openxmlformats.org/drawingml/2006/table">
            <a:tbl>
              <a:tblPr firstRow="1"/>
              <a:tblGrid>
                <a:gridCol w="1236218">
                  <a:extLst>
                    <a:ext uri="{9D8B030D-6E8A-4147-A177-3AD203B41FA5}">
                      <a16:colId xmlns:a16="http://schemas.microsoft.com/office/drawing/2014/main" val="20000"/>
                    </a:ext>
                  </a:extLst>
                </a:gridCol>
                <a:gridCol w="1228107">
                  <a:extLst>
                    <a:ext uri="{9D8B030D-6E8A-4147-A177-3AD203B41FA5}">
                      <a16:colId xmlns:a16="http://schemas.microsoft.com/office/drawing/2014/main" val="20001"/>
                    </a:ext>
                  </a:extLst>
                </a:gridCol>
                <a:gridCol w="100277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1640808">
                <a:tc>
                  <a:txBody>
                    <a:bodyPr/>
                    <a:lstStyle/>
                    <a:p>
                      <a:pPr marL="0" marR="0" eaLnBrk="0" hangingPunct="0">
                        <a:lnSpc>
                          <a:spcPct val="107000"/>
                        </a:lnSpc>
                        <a:spcBef>
                          <a:spcPts val="0"/>
                        </a:spcBef>
                        <a:spcAft>
                          <a:spcPts val="0"/>
                        </a:spcAft>
                      </a:pPr>
                      <a:r>
                        <a:rPr lang="en-US" sz="11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MONITOR NAME</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1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MONITOR TYPE (HOW OFTEN IT COMPLETES)</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1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NUMBER OF FAULTS ON SEPARATE TRIPS TO SET A PENDING DTC</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1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NUMBER OF SEPARATE CONSECUTIVE TRIPS TO LIGHT MIL, STORE A DTC</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1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NUMBER OF TRIPS WITH NO FAULTS TO ERASE A</a:t>
                      </a:r>
                      <a:endParaRPr lang="en-US" sz="1100" dirty="0">
                        <a:solidFill>
                          <a:schemeClr val="bg1"/>
                        </a:solidFill>
                        <a:effectLst/>
                        <a:latin typeface="+mn-lt"/>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MATURING DTC</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1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NUMBER OF TRIPS WITH NO FAULT TO TURN THE MIL OFF</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NUMBER OF WARM-UP CYCLES TO ERASE DTC AFTER MIL IS TURNED OFF</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721861">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CCM</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Continuous (trip conditions allow it)</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3–Trips</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356369">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Catalyst</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Once per drive cycle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3–OBD-II drive cycle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19252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Misfire Type A</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Continuous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3–Similar conditions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80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19252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Misfire Type B</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Continuous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3–Similar conditions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80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19252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Fuel System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Continuous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3–Similar conditions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80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19252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Oxygen Sensor</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Once per 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3–Trips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19252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EGR</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Once per 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3–Trips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19252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EVAP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Once per 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3–Trips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437070">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AIR</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Once per trip</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1–Trip</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3–Trips</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9"/>
                  </a:ext>
                </a:extLst>
              </a:tr>
            </a:tbl>
          </a:graphicData>
        </a:graphic>
      </p:graphicFrame>
      <p:sp>
        <p:nvSpPr>
          <p:cNvPr id="5" name="Content Placeholder 4"/>
          <p:cNvSpPr>
            <a:spLocks noGrp="1"/>
          </p:cNvSpPr>
          <p:nvPr>
            <p:ph sz="quarter" idx="14"/>
          </p:nvPr>
        </p:nvSpPr>
        <p:spPr>
          <a:xfrm>
            <a:off x="457200" y="5715000"/>
            <a:ext cx="8229600" cy="461665"/>
          </a:xfrm>
        </p:spPr>
        <p:txBody>
          <a:bodyPr/>
          <a:lstStyle/>
          <a:p>
            <a:r>
              <a:rPr lang="en-US" sz="2400" dirty="0"/>
              <a:t>PCM Determination of faults chart.</a:t>
            </a:r>
          </a:p>
        </p:txBody>
      </p:sp>
    </p:spTree>
    <p:extLst>
      <p:ext uri="{BB962C8B-B14F-4D97-AF65-F5344CB8AC3E}">
        <p14:creationId xmlns:p14="http://schemas.microsoft.com/office/powerpoint/2010/main" val="1740424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spc="-450" dirty="0"/>
              <a:t>O B </a:t>
            </a:r>
            <a:r>
              <a:rPr lang="en-US" dirty="0"/>
              <a:t>D-</a:t>
            </a:r>
            <a:r>
              <a:rPr lang="en-US" kern="0" spc="-450" dirty="0"/>
              <a:t>I </a:t>
            </a:r>
            <a:r>
              <a:rPr lang="en-US" dirty="0"/>
              <a:t>I Freeze Frame</a:t>
            </a:r>
            <a:endParaRPr lang="en-US" sz="2800" dirty="0"/>
          </a:p>
        </p:txBody>
      </p:sp>
      <p:sp>
        <p:nvSpPr>
          <p:cNvPr id="4" name="Content Placeholder 3"/>
          <p:cNvSpPr>
            <a:spLocks noGrp="1"/>
          </p:cNvSpPr>
          <p:nvPr>
            <p:ph idx="1"/>
          </p:nvPr>
        </p:nvSpPr>
        <p:spPr>
          <a:xfrm>
            <a:off x="457200" y="995423"/>
            <a:ext cx="8229600" cy="4501232"/>
          </a:xfrm>
        </p:spPr>
        <p:txBody>
          <a:bodyPr>
            <a:spAutoFit/>
          </a:bodyPr>
          <a:lstStyle/>
          <a:p>
            <a:r>
              <a:rPr lang="en-US" sz="2400" dirty="0"/>
              <a:t>Purpose and Function</a:t>
            </a:r>
          </a:p>
          <a:p>
            <a:pPr lvl="1"/>
            <a:r>
              <a:rPr lang="en-US" sz="2400" dirty="0"/>
              <a:t>To assist the service technician, </a:t>
            </a:r>
            <a:r>
              <a:rPr lang="en-US" sz="2400" spc="-300" dirty="0"/>
              <a:t>O B </a:t>
            </a:r>
            <a:r>
              <a:rPr lang="en-US" sz="2400" dirty="0"/>
              <a:t>D </a:t>
            </a:r>
            <a:r>
              <a:rPr lang="en-US" sz="2400" kern="0" spc="-350" dirty="0"/>
              <a:t>I </a:t>
            </a:r>
            <a:r>
              <a:rPr lang="en-US" sz="2400" dirty="0"/>
              <a:t>I requires the computer to take a “snapshot” or freeze-frame of all data at the instant an emission-related </a:t>
            </a:r>
            <a:r>
              <a:rPr lang="en-US" sz="2400" kern="0" spc="-350" dirty="0"/>
              <a:t>D T </a:t>
            </a:r>
            <a:r>
              <a:rPr lang="en-US" sz="2400" dirty="0"/>
              <a:t>C is set.</a:t>
            </a:r>
          </a:p>
          <a:p>
            <a:r>
              <a:rPr lang="en-US" sz="2400" dirty="0"/>
              <a:t>Freeze-Frame Items Include:</a:t>
            </a:r>
          </a:p>
          <a:p>
            <a:pPr lvl="1"/>
            <a:r>
              <a:rPr lang="en-US" sz="2400" dirty="0"/>
              <a:t>Calculated load value, engine speed (</a:t>
            </a:r>
            <a:r>
              <a:rPr lang="en-US" sz="2400" spc="-300" dirty="0"/>
              <a:t>R P </a:t>
            </a:r>
            <a:r>
              <a:rPr lang="en-US" sz="2400" dirty="0"/>
              <a:t>M), short-term and long-term fuel trim percent, fuel system pressure (on some vehicles), vehicle speed (mph), engine coolant temperature, intake manifold pressure, closed-open-loop status, and the fault code that triggered the freeze-frame.</a:t>
            </a:r>
          </a:p>
        </p:txBody>
      </p:sp>
    </p:spTree>
    <p:extLst>
      <p:ext uri="{BB962C8B-B14F-4D97-AF65-F5344CB8AC3E}">
        <p14:creationId xmlns:p14="http://schemas.microsoft.com/office/powerpoint/2010/main" val="208830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Are Pending Codes?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410450" cy="3362459"/>
          </a:xfrm>
        </p:spPr>
        <p:txBody>
          <a:bodyPr/>
          <a:lstStyle/>
          <a:p>
            <a:r>
              <a:rPr lang="en-US" sz="2000" b="1" dirty="0"/>
              <a:t>What Are Pending Codes? </a:t>
            </a:r>
            <a:r>
              <a:rPr lang="en-US" sz="2000" dirty="0"/>
              <a:t>Pending codes are set when operating conditions are met and the component or circuit is not within the normal range, yet the conditions have not yet been met to set a DTC. For example, a sensor may require two consecutive faults before a DTC is set. If a scan tool displays a pending code or a failure, a driveability concern could also be present. The pending code can help the technician to determine the root cause before the customer complains of a check engine light indication.</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611530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308"/>
            <a:ext cx="8229600" cy="646331"/>
          </a:xfrm>
        </p:spPr>
        <p:txBody>
          <a:bodyPr>
            <a:spAutoFit/>
          </a:bodyPr>
          <a:lstStyle/>
          <a:p>
            <a:r>
              <a:rPr lang="en-US" dirty="0"/>
              <a:t>Enabling Conditions</a:t>
            </a:r>
            <a:endParaRPr lang="en-US" sz="2800" dirty="0"/>
          </a:p>
        </p:txBody>
      </p:sp>
      <p:sp>
        <p:nvSpPr>
          <p:cNvPr id="4" name="Content Placeholder 3"/>
          <p:cNvSpPr>
            <a:spLocks noGrp="1"/>
          </p:cNvSpPr>
          <p:nvPr>
            <p:ph idx="1"/>
          </p:nvPr>
        </p:nvSpPr>
        <p:spPr>
          <a:xfrm>
            <a:off x="457200" y="1024131"/>
            <a:ext cx="8229600" cy="3624069"/>
          </a:xfrm>
        </p:spPr>
        <p:txBody>
          <a:bodyPr>
            <a:spAutoFit/>
          </a:bodyPr>
          <a:lstStyle/>
          <a:p>
            <a:r>
              <a:rPr lang="en-US" sz="2400" dirty="0"/>
              <a:t>Global Disable Conditions:</a:t>
            </a:r>
          </a:p>
          <a:p>
            <a:r>
              <a:rPr lang="en-US" sz="2400" dirty="0"/>
              <a:t>Pending: Under some situations, the </a:t>
            </a:r>
            <a:r>
              <a:rPr lang="en-US" sz="2400" spc="-300" dirty="0"/>
              <a:t>P C </a:t>
            </a:r>
            <a:r>
              <a:rPr lang="en-US" sz="2400" dirty="0"/>
              <a:t>M does not run a monitor if the </a:t>
            </a:r>
            <a:r>
              <a:rPr lang="en-US" sz="2400" spc="-300" dirty="0"/>
              <a:t>M I </a:t>
            </a:r>
            <a:r>
              <a:rPr lang="en-US" sz="2400" dirty="0"/>
              <a:t>L is illuminated and a fault is stored from another monitor.</a:t>
            </a:r>
          </a:p>
          <a:p>
            <a:r>
              <a:rPr lang="en-US" sz="2400" dirty="0"/>
              <a:t>Conflict: There are also situations when the </a:t>
            </a:r>
            <a:r>
              <a:rPr lang="en-US" sz="2400" spc="-300" dirty="0"/>
              <a:t>P C </a:t>
            </a:r>
            <a:r>
              <a:rPr lang="en-US" sz="2400" dirty="0"/>
              <a:t>M does not run a monitor if another monitor is in progress.</a:t>
            </a:r>
          </a:p>
          <a:p>
            <a:r>
              <a:rPr lang="en-US" sz="2400" dirty="0"/>
              <a:t>Suspend: Occasionally, the </a:t>
            </a:r>
            <a:r>
              <a:rPr lang="en-US" sz="2400" spc="-300" dirty="0"/>
              <a:t>P C </a:t>
            </a:r>
            <a:r>
              <a:rPr lang="en-US" sz="2400" dirty="0"/>
              <a:t>M may not allow a two-trip fault to mature.</a:t>
            </a:r>
          </a:p>
        </p:txBody>
      </p:sp>
    </p:spTree>
    <p:extLst>
      <p:ext uri="{BB962C8B-B14F-4D97-AF65-F5344CB8AC3E}">
        <p14:creationId xmlns:p14="http://schemas.microsoft.com/office/powerpoint/2010/main" val="4243981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spc="-450" dirty="0"/>
              <a:t>P C </a:t>
            </a:r>
            <a:r>
              <a:rPr lang="en-US" dirty="0"/>
              <a:t>M Tests</a:t>
            </a:r>
            <a:endParaRPr lang="en-US" sz="2800" dirty="0"/>
          </a:p>
        </p:txBody>
      </p:sp>
      <p:sp>
        <p:nvSpPr>
          <p:cNvPr id="4" name="Content Placeholder 3"/>
          <p:cNvSpPr>
            <a:spLocks noGrp="1"/>
          </p:cNvSpPr>
          <p:nvPr>
            <p:ph idx="1"/>
          </p:nvPr>
        </p:nvSpPr>
        <p:spPr>
          <a:xfrm>
            <a:off x="457200" y="995423"/>
            <a:ext cx="8229600" cy="4416325"/>
          </a:xfrm>
        </p:spPr>
        <p:txBody>
          <a:bodyPr>
            <a:spAutoFit/>
          </a:bodyPr>
          <a:lstStyle/>
          <a:p>
            <a:r>
              <a:rPr lang="en-US" sz="2400" dirty="0"/>
              <a:t>Rationality Test</a:t>
            </a:r>
          </a:p>
          <a:p>
            <a:pPr lvl="1"/>
            <a:r>
              <a:rPr lang="en-US" sz="2400" dirty="0"/>
              <a:t>This means that the input signal is compared against other inputs and information to see if it makes sense under the current conditions.</a:t>
            </a:r>
          </a:p>
          <a:p>
            <a:r>
              <a:rPr lang="en-US" sz="2400" dirty="0"/>
              <a:t>Functionality Test</a:t>
            </a:r>
          </a:p>
          <a:p>
            <a:pPr lvl="1"/>
            <a:r>
              <a:rPr lang="en-US" sz="2400" dirty="0"/>
              <a:t>A functionality test refers to using </a:t>
            </a:r>
            <a:r>
              <a:rPr lang="en-US" sz="2400" spc="-300" dirty="0"/>
              <a:t>P C </a:t>
            </a:r>
            <a:r>
              <a:rPr lang="en-US" sz="2400" dirty="0"/>
              <a:t>M inputs checking the operation of the outputs.</a:t>
            </a:r>
          </a:p>
          <a:p>
            <a:r>
              <a:rPr lang="en-US" sz="2400" dirty="0"/>
              <a:t>Electrical Test</a:t>
            </a:r>
          </a:p>
          <a:p>
            <a:pPr lvl="1"/>
            <a:r>
              <a:rPr lang="en-US" sz="2400" dirty="0"/>
              <a:t>Refers to the </a:t>
            </a:r>
            <a:r>
              <a:rPr lang="en-US" sz="2400" spc="-300" dirty="0"/>
              <a:t>P C </a:t>
            </a:r>
            <a:r>
              <a:rPr lang="en-US" sz="2400" dirty="0"/>
              <a:t>M check of both input and outputs for open circuits, shorts to ground and shorts to voltage.</a:t>
            </a:r>
          </a:p>
        </p:txBody>
      </p:sp>
    </p:spTree>
    <p:extLst>
      <p:ext uri="{BB962C8B-B14F-4D97-AF65-F5344CB8AC3E}">
        <p14:creationId xmlns:p14="http://schemas.microsoft.com/office/powerpoint/2010/main" val="157535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5422"/>
            <a:ext cx="8229600" cy="3270126"/>
          </a:xfrm>
        </p:spPr>
        <p:txBody>
          <a:bodyPr wrap="square">
            <a:spAutoFit/>
          </a:bodyPr>
          <a:lstStyle/>
          <a:p>
            <a:pPr marL="0" indent="0">
              <a:buNone/>
            </a:pPr>
            <a:r>
              <a:rPr lang="en-US" sz="2400" b="1" dirty="0">
                <a:solidFill>
                  <a:schemeClr val="bg2"/>
                </a:solidFill>
              </a:rPr>
              <a:t>83.7</a:t>
            </a:r>
            <a:r>
              <a:rPr lang="en-US" sz="2400" dirty="0"/>
              <a:t> Explain the information captured by freeze-frame.</a:t>
            </a:r>
          </a:p>
          <a:p>
            <a:pPr marL="0" indent="0">
              <a:buNone/>
            </a:pPr>
            <a:r>
              <a:rPr lang="en-US" sz="2400" b="1" dirty="0">
                <a:solidFill>
                  <a:schemeClr val="bg2"/>
                </a:solidFill>
              </a:rPr>
              <a:t>83.8 </a:t>
            </a:r>
            <a:r>
              <a:rPr lang="en-US" sz="2400" dirty="0"/>
              <a:t>Describe the criteria to enable an OBD monitor.</a:t>
            </a:r>
          </a:p>
          <a:p>
            <a:pPr marL="0" indent="0">
              <a:buNone/>
            </a:pPr>
            <a:r>
              <a:rPr lang="en-US" sz="2400" b="1" dirty="0">
                <a:solidFill>
                  <a:schemeClr val="bg2"/>
                </a:solidFill>
              </a:rPr>
              <a:t>83.9 </a:t>
            </a:r>
            <a:r>
              <a:rPr lang="en-US" sz="2400" dirty="0"/>
              <a:t>Describe PCM tests related to OBD systems.</a:t>
            </a:r>
          </a:p>
          <a:p>
            <a:pPr marL="0" indent="0">
              <a:buNone/>
            </a:pPr>
            <a:r>
              <a:rPr lang="en-US" sz="2400" b="1" dirty="0">
                <a:solidFill>
                  <a:schemeClr val="bg2"/>
                </a:solidFill>
              </a:rPr>
              <a:t>83.10 </a:t>
            </a:r>
            <a:r>
              <a:rPr lang="en-US" sz="2400" dirty="0"/>
              <a:t>List the operation modes of a global scan tool.</a:t>
            </a:r>
          </a:p>
          <a:p>
            <a:pPr marL="0" indent="0">
              <a:buNone/>
            </a:pPr>
            <a:r>
              <a:rPr lang="en-US" sz="2400" b="1" dirty="0">
                <a:solidFill>
                  <a:schemeClr val="bg2"/>
                </a:solidFill>
              </a:rPr>
              <a:t>83.11 </a:t>
            </a:r>
            <a:r>
              <a:rPr lang="en-US" sz="2400" dirty="0"/>
              <a:t>Describe mode six diagnosis.</a:t>
            </a:r>
          </a:p>
          <a:p>
            <a:pPr marL="685800" indent="-685800">
              <a:buNone/>
            </a:pPr>
            <a:endParaRPr lang="en-US" sz="2400" dirty="0"/>
          </a:p>
        </p:txBody>
      </p:sp>
    </p:spTree>
    <p:extLst>
      <p:ext uri="{BB962C8B-B14F-4D97-AF65-F5344CB8AC3E}">
        <p14:creationId xmlns:p14="http://schemas.microsoft.com/office/powerpoint/2010/main" val="753796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Global </a:t>
            </a:r>
            <a:r>
              <a:rPr lang="en-US" spc="-450" dirty="0"/>
              <a:t>O B </a:t>
            </a:r>
            <a:r>
              <a:rPr lang="en-US" dirty="0"/>
              <a:t>D-</a:t>
            </a:r>
            <a:r>
              <a:rPr lang="en-US" kern="0" spc="-450" dirty="0"/>
              <a:t>I </a:t>
            </a:r>
            <a:r>
              <a:rPr lang="en-US" dirty="0"/>
              <a:t>I</a:t>
            </a:r>
            <a:endParaRPr lang="en-US" sz="2800" dirty="0"/>
          </a:p>
        </p:txBody>
      </p:sp>
      <p:sp>
        <p:nvSpPr>
          <p:cNvPr id="4" name="Content Placeholder 3"/>
          <p:cNvSpPr>
            <a:spLocks noGrp="1"/>
          </p:cNvSpPr>
          <p:nvPr>
            <p:ph idx="1"/>
          </p:nvPr>
        </p:nvSpPr>
        <p:spPr>
          <a:xfrm>
            <a:off x="457200" y="993875"/>
            <a:ext cx="8229600" cy="5178325"/>
          </a:xfrm>
        </p:spPr>
        <p:txBody>
          <a:bodyPr>
            <a:spAutoFit/>
          </a:bodyPr>
          <a:lstStyle/>
          <a:p>
            <a:r>
              <a:rPr lang="en-US" sz="2400" dirty="0"/>
              <a:t>All </a:t>
            </a:r>
            <a:r>
              <a:rPr lang="en-US" sz="2400" spc="-300" dirty="0"/>
              <a:t>O B </a:t>
            </a:r>
            <a:r>
              <a:rPr lang="en-US" sz="2400" dirty="0"/>
              <a:t>D-</a:t>
            </a:r>
            <a:r>
              <a:rPr lang="en-US" sz="2400" kern="0" spc="-350" dirty="0"/>
              <a:t>I </a:t>
            </a:r>
            <a:r>
              <a:rPr lang="en-US" sz="2400" dirty="0"/>
              <a:t>I vehicles must be able to display data on a global (called </a:t>
            </a:r>
            <a:r>
              <a:rPr lang="en-US" sz="2400" i="1" dirty="0"/>
              <a:t>generic</a:t>
            </a:r>
            <a:r>
              <a:rPr lang="en-US" sz="2400" dirty="0"/>
              <a:t>) scan tool under 9 different modes of operation.</a:t>
            </a:r>
          </a:p>
          <a:p>
            <a:pPr lvl="1"/>
            <a:r>
              <a:rPr lang="en-US" sz="2400" dirty="0"/>
              <a:t>Mode 1: Current powertrain data</a:t>
            </a:r>
          </a:p>
          <a:p>
            <a:pPr lvl="1"/>
            <a:r>
              <a:rPr lang="en-US" sz="2400" dirty="0"/>
              <a:t>Mode 2: Freeze-frame data</a:t>
            </a:r>
          </a:p>
          <a:p>
            <a:pPr lvl="1"/>
            <a:r>
              <a:rPr lang="en-US" sz="2400" dirty="0"/>
              <a:t>Mode 3: </a:t>
            </a:r>
            <a:r>
              <a:rPr lang="en-US" sz="2400" spc="-300" dirty="0"/>
              <a:t>D T C </a:t>
            </a:r>
            <a:r>
              <a:rPr lang="en-US" sz="2400" dirty="0"/>
              <a:t>s</a:t>
            </a:r>
          </a:p>
          <a:p>
            <a:pPr lvl="1"/>
            <a:r>
              <a:rPr lang="en-US" sz="2400" dirty="0"/>
              <a:t>Mode 4: Clear and reset </a:t>
            </a:r>
            <a:r>
              <a:rPr lang="en-US" sz="2400" spc="-300" dirty="0"/>
              <a:t>D T C </a:t>
            </a:r>
            <a:r>
              <a:rPr lang="en-US" sz="2400" dirty="0"/>
              <a:t>s</a:t>
            </a:r>
          </a:p>
          <a:p>
            <a:pPr lvl="1"/>
            <a:r>
              <a:rPr lang="en-US" sz="2400" dirty="0"/>
              <a:t>Mode 5: Oxygen sensor results</a:t>
            </a:r>
          </a:p>
          <a:p>
            <a:pPr lvl="1"/>
            <a:r>
              <a:rPr lang="en-US" sz="2400" dirty="0"/>
              <a:t>Mode 6: Once per trip monitor results</a:t>
            </a:r>
          </a:p>
          <a:p>
            <a:pPr lvl="1"/>
            <a:r>
              <a:rPr lang="en-US" sz="2400" dirty="0"/>
              <a:t>Mode 7: Continuous monitor results</a:t>
            </a:r>
          </a:p>
          <a:p>
            <a:pPr lvl="1"/>
            <a:r>
              <a:rPr lang="en-US" sz="2400" dirty="0"/>
              <a:t>Mode 8: Bidirectional control of onboard systems</a:t>
            </a:r>
          </a:p>
          <a:p>
            <a:pPr lvl="1"/>
            <a:r>
              <a:rPr lang="en-US" sz="2400" dirty="0"/>
              <a:t>Mode 9: Module Identification</a:t>
            </a:r>
          </a:p>
        </p:txBody>
      </p:sp>
    </p:spTree>
    <p:extLst>
      <p:ext uri="{BB962C8B-B14F-4D97-AF65-F5344CB8AC3E}">
        <p14:creationId xmlns:p14="http://schemas.microsoft.com/office/powerpoint/2010/main" val="371581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How Can You Tell Generic from Factory?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7934" y="2547989"/>
            <a:ext cx="7410450" cy="3239348"/>
          </a:xfrm>
        </p:spPr>
        <p:txBody>
          <a:bodyPr/>
          <a:lstStyle/>
          <a:p>
            <a:r>
              <a:rPr lang="en-US" sz="2400" b="1" dirty="0"/>
              <a:t>How Can You Tell Generic from Factory? </a:t>
            </a:r>
            <a:r>
              <a:rPr lang="en-US" sz="2400" dirty="0"/>
              <a:t>When using a scan tool on an OBD-II-equipped vehicle, if the display asks for make, model, and year, then the factory or enhanced part of the PCM is being accessed. If the generic or global part of the PCM is being scanned, then there is no need to know the vehicle identification details.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68976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225"/>
            <a:ext cx="8229600" cy="646331"/>
          </a:xfrm>
        </p:spPr>
        <p:txBody>
          <a:bodyPr>
            <a:spAutoFit/>
          </a:bodyPr>
          <a:lstStyle/>
          <a:p>
            <a:r>
              <a:rPr lang="en-US" dirty="0"/>
              <a:t>Diagnosing Problems Using Mode Six</a:t>
            </a:r>
            <a:endParaRPr lang="en-US" sz="2800" dirty="0"/>
          </a:p>
        </p:txBody>
      </p:sp>
      <p:sp>
        <p:nvSpPr>
          <p:cNvPr id="4" name="Content Placeholder 3"/>
          <p:cNvSpPr>
            <a:spLocks noGrp="1"/>
          </p:cNvSpPr>
          <p:nvPr>
            <p:ph idx="1"/>
          </p:nvPr>
        </p:nvSpPr>
        <p:spPr>
          <a:xfrm>
            <a:off x="457200" y="1001048"/>
            <a:ext cx="8229600" cy="3647152"/>
          </a:xfrm>
        </p:spPr>
        <p:txBody>
          <a:bodyPr>
            <a:spAutoFit/>
          </a:bodyPr>
          <a:lstStyle/>
          <a:p>
            <a:r>
              <a:rPr lang="en-US" sz="2400" dirty="0"/>
              <a:t>Mode six information can be used to diagnose faults by following three steps:</a:t>
            </a:r>
          </a:p>
          <a:p>
            <a:pPr lvl="1"/>
            <a:r>
              <a:rPr lang="en-US" sz="2400" dirty="0"/>
              <a:t>Check the monitor status before starting repairs. This step shows how the system failed.</a:t>
            </a:r>
          </a:p>
          <a:p>
            <a:pPr lvl="1"/>
            <a:r>
              <a:rPr lang="en-US" sz="2400" dirty="0"/>
              <a:t>Look at the component or parameter that triggered the fault. This step helps pin down the root cause of the failure.</a:t>
            </a:r>
          </a:p>
          <a:p>
            <a:pPr lvl="1"/>
            <a:r>
              <a:rPr lang="en-US" sz="2400" dirty="0"/>
              <a:t>Look to the monitor enable criteria, which shows what it takes to fail or pass the monitor.</a:t>
            </a:r>
          </a:p>
        </p:txBody>
      </p:sp>
    </p:spTree>
    <p:extLst>
      <p:ext uri="{BB962C8B-B14F-4D97-AF65-F5344CB8AC3E}">
        <p14:creationId xmlns:p14="http://schemas.microsoft.com/office/powerpoint/2010/main" val="1077528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a rationality test?</a:t>
            </a:r>
          </a:p>
        </p:txBody>
      </p:sp>
    </p:spTree>
    <p:extLst>
      <p:ext uri="{BB962C8B-B14F-4D97-AF65-F5344CB8AC3E}">
        <p14:creationId xmlns:p14="http://schemas.microsoft.com/office/powerpoint/2010/main" val="4171660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A comparison of the input to other inputs to see if it makes sense under the current conditions.</a:t>
            </a:r>
          </a:p>
        </p:txBody>
      </p:sp>
    </p:spTree>
    <p:extLst>
      <p:ext uri="{BB962C8B-B14F-4D97-AF65-F5344CB8AC3E}">
        <p14:creationId xmlns:p14="http://schemas.microsoft.com/office/powerpoint/2010/main" val="1287932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676400"/>
            <a:ext cx="8229600" cy="584775"/>
          </a:xfrm>
        </p:spPr>
        <p:txBody>
          <a:bodyPr wrap="square" tIns="45720" bIns="45720">
            <a:spAutoFit/>
          </a:bodyPr>
          <a:lstStyle/>
          <a:p>
            <a:pPr algn="ctr"/>
            <a:r>
              <a:rPr lang="en-US" sz="3200" dirty="0"/>
              <a:t>Additional Related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9255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an_tool">
            <a:hlinkClick r:id="" action="ppaction://media"/>
            <a:extLst>
              <a:ext uri="{FF2B5EF4-FFF2-40B4-BE49-F238E27FC236}">
                <a16:creationId xmlns:a16="http://schemas.microsoft.com/office/drawing/2014/main" id="{7AAE6021-36C6-D099-4DF7-08D33928AA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7569"/>
            <a:ext cx="9144000" cy="5143500"/>
          </a:xfrm>
          <a:prstGeom prst="rect">
            <a:avLst/>
          </a:prstGeom>
        </p:spPr>
      </p:pic>
    </p:spTree>
    <p:extLst>
      <p:ext uri="{BB962C8B-B14F-4D97-AF65-F5344CB8AC3E}">
        <p14:creationId xmlns:p14="http://schemas.microsoft.com/office/powerpoint/2010/main" val="309899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History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an_Tools_History">
            <a:hlinkClick r:id="" action="ppaction://media"/>
            <a:extLst>
              <a:ext uri="{FF2B5EF4-FFF2-40B4-BE49-F238E27FC236}">
                <a16:creationId xmlns:a16="http://schemas.microsoft.com/office/drawing/2014/main" id="{9A708A5D-1F42-9994-CCC2-C4850A8C8B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36539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IAC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can_tools_iac_test">
            <a:hlinkClick r:id="" action="ppaction://media"/>
            <a:extLst>
              <a:ext uri="{FF2B5EF4-FFF2-40B4-BE49-F238E27FC236}">
                <a16:creationId xmlns:a16="http://schemas.microsoft.com/office/drawing/2014/main" id="{EB8755DB-7EA4-EB0A-EE58-33CCDCE8DC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21" y="1271093"/>
            <a:ext cx="9144000" cy="5143500"/>
          </a:xfrm>
          <a:prstGeom prst="rect">
            <a:avLst/>
          </a:prstGeom>
        </p:spPr>
      </p:pic>
    </p:spTree>
    <p:extLst>
      <p:ext uri="{BB962C8B-B14F-4D97-AF65-F5344CB8AC3E}">
        <p14:creationId xmlns:p14="http://schemas.microsoft.com/office/powerpoint/2010/main" val="34183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Automatic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to_transmission_scan_tool">
            <a:hlinkClick r:id="" action="ppaction://media"/>
            <a:extLst>
              <a:ext uri="{FF2B5EF4-FFF2-40B4-BE49-F238E27FC236}">
                <a16:creationId xmlns:a16="http://schemas.microsoft.com/office/drawing/2014/main" id="{7E8EF572-B7AB-7D70-2EB1-25B5E2AB2E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2313"/>
            <a:ext cx="9144000" cy="5143500"/>
          </a:xfrm>
          <a:prstGeom prst="rect">
            <a:avLst/>
          </a:prstGeom>
        </p:spPr>
      </p:pic>
    </p:spTree>
    <p:extLst>
      <p:ext uri="{BB962C8B-B14F-4D97-AF65-F5344CB8AC3E}">
        <p14:creationId xmlns:p14="http://schemas.microsoft.com/office/powerpoint/2010/main" val="25006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615"/>
            <a:ext cx="8229600" cy="1200329"/>
          </a:xfrm>
        </p:spPr>
        <p:txBody>
          <a:bodyPr>
            <a:spAutoFit/>
          </a:bodyPr>
          <a:lstStyle/>
          <a:p>
            <a:r>
              <a:rPr lang="en-US" dirty="0"/>
              <a:t>On-Board Diagnostics Generation-</a:t>
            </a:r>
            <a:r>
              <a:rPr lang="en-US" kern="0" spc="-450" dirty="0"/>
              <a:t>I </a:t>
            </a:r>
            <a:r>
              <a:rPr lang="en-US" dirty="0"/>
              <a:t>I (</a:t>
            </a:r>
            <a:r>
              <a:rPr lang="en-US" kern="0" spc="-450" dirty="0"/>
              <a:t>O B </a:t>
            </a:r>
            <a:r>
              <a:rPr lang="en-US" dirty="0"/>
              <a:t>D-</a:t>
            </a:r>
            <a:r>
              <a:rPr lang="en-US" kern="0" spc="-450" dirty="0"/>
              <a:t>I </a:t>
            </a:r>
            <a:r>
              <a:rPr lang="en-US" dirty="0"/>
              <a:t>I) Systems </a:t>
            </a:r>
            <a:r>
              <a:rPr lang="en-US" sz="2800" dirty="0"/>
              <a:t>(1 of 2)</a:t>
            </a:r>
            <a:endParaRPr lang="en-US" dirty="0"/>
          </a:p>
        </p:txBody>
      </p:sp>
      <p:sp>
        <p:nvSpPr>
          <p:cNvPr id="4" name="Content Placeholder 3"/>
          <p:cNvSpPr>
            <a:spLocks noGrp="1"/>
          </p:cNvSpPr>
          <p:nvPr>
            <p:ph idx="1"/>
          </p:nvPr>
        </p:nvSpPr>
        <p:spPr>
          <a:xfrm>
            <a:off x="457200" y="1436400"/>
            <a:ext cx="8229600" cy="2754600"/>
          </a:xfrm>
        </p:spPr>
        <p:txBody>
          <a:bodyPr>
            <a:spAutoFit/>
          </a:bodyPr>
          <a:lstStyle/>
          <a:p>
            <a:r>
              <a:rPr lang="en-US" sz="2400" dirty="0"/>
              <a:t>Purpose and Function</a:t>
            </a:r>
          </a:p>
          <a:p>
            <a:pPr lvl="1"/>
            <a:r>
              <a:rPr lang="en-US" sz="2400" dirty="0"/>
              <a:t>All light-duty vehicles (less than 8,500 pounds) sold in North America since 1996, as well as medium-duty vehicles (8,500–14,000 pounds) beginning in 2005, and heavy-duty vehicles (greater than 14,000 pounds) beginning in 2010, are required to support </a:t>
            </a:r>
            <a:r>
              <a:rPr lang="en-US" sz="2400" spc="-300" dirty="0"/>
              <a:t>O B </a:t>
            </a:r>
            <a:r>
              <a:rPr lang="en-US" sz="2400" dirty="0"/>
              <a:t>D-II diagnostics, using a standardized data link connector.</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228600"/>
            <a:ext cx="8229600" cy="567581"/>
          </a:xfrm>
        </p:spPr>
        <p:txBody>
          <a:bodyPr lIns="0" tIns="0" rIns="0" bIns="0">
            <a:sp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696"/>
            <a:ext cx="8229600" cy="1200329"/>
          </a:xfrm>
        </p:spPr>
        <p:txBody>
          <a:bodyPr>
            <a:spAutoFit/>
          </a:bodyPr>
          <a:lstStyle/>
          <a:p>
            <a:r>
              <a:rPr lang="en-US" dirty="0"/>
              <a:t>On-Board Diagnostics Generation-</a:t>
            </a:r>
            <a:r>
              <a:rPr lang="en-US" kern="0" spc="-450" dirty="0"/>
              <a:t>I </a:t>
            </a:r>
            <a:r>
              <a:rPr lang="en-US" dirty="0"/>
              <a:t>I (</a:t>
            </a:r>
            <a:r>
              <a:rPr lang="en-US" kern="0" spc="-450" dirty="0"/>
              <a:t>O B </a:t>
            </a:r>
            <a:r>
              <a:rPr lang="en-US" dirty="0"/>
              <a:t>D-</a:t>
            </a:r>
            <a:r>
              <a:rPr lang="en-US" kern="0" spc="-450" dirty="0"/>
              <a:t>I </a:t>
            </a:r>
            <a:r>
              <a:rPr lang="en-US" dirty="0"/>
              <a:t>I) Systems </a:t>
            </a:r>
            <a:r>
              <a:rPr lang="en-US" sz="2800" dirty="0"/>
              <a:t>(2 of 2)</a:t>
            </a:r>
            <a:endParaRPr lang="en-US" dirty="0"/>
          </a:p>
        </p:txBody>
      </p:sp>
      <p:sp>
        <p:nvSpPr>
          <p:cNvPr id="4" name="Content Placeholder 3"/>
          <p:cNvSpPr>
            <a:spLocks noGrp="1"/>
          </p:cNvSpPr>
          <p:nvPr>
            <p:ph idx="1"/>
          </p:nvPr>
        </p:nvSpPr>
        <p:spPr>
          <a:xfrm>
            <a:off x="457200" y="1446580"/>
            <a:ext cx="8229600" cy="2908489"/>
          </a:xfrm>
        </p:spPr>
        <p:txBody>
          <a:bodyPr>
            <a:spAutoFit/>
          </a:bodyPr>
          <a:lstStyle/>
          <a:p>
            <a:r>
              <a:rPr lang="en-US" sz="2400" dirty="0"/>
              <a:t>OBD-II Objectives</a:t>
            </a:r>
          </a:p>
          <a:p>
            <a:pPr lvl="1"/>
            <a:r>
              <a:rPr lang="en-US" sz="2400" dirty="0"/>
              <a:t>Detect component degradation or a faulty emission-related system that prevents compliance with federal emission standards.</a:t>
            </a:r>
          </a:p>
          <a:p>
            <a:pPr lvl="1"/>
            <a:r>
              <a:rPr lang="en-US" sz="2400" dirty="0"/>
              <a:t>Alert the driver of needed emission-related repair or maintenance.</a:t>
            </a:r>
          </a:p>
          <a:p>
            <a:pPr lvl="1"/>
            <a:r>
              <a:rPr lang="en-US" sz="2400" dirty="0"/>
              <a:t>Use standardized </a:t>
            </a:r>
            <a:r>
              <a:rPr lang="en-US" sz="2400" spc="-300" dirty="0"/>
              <a:t>D T C </a:t>
            </a:r>
            <a:r>
              <a:rPr lang="en-US" sz="2400" dirty="0"/>
              <a:t>s accept a generic scan tool.</a:t>
            </a:r>
          </a:p>
        </p:txBody>
      </p:sp>
    </p:spTree>
    <p:extLst>
      <p:ext uri="{BB962C8B-B14F-4D97-AF65-F5344CB8AC3E}">
        <p14:creationId xmlns:p14="http://schemas.microsoft.com/office/powerpoint/2010/main" val="159921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83.1 MIL Check Engine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3269" y="1016000"/>
            <a:ext cx="5063531" cy="4013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3046988"/>
          </a:xfrm>
        </p:spPr>
        <p:txBody>
          <a:bodyPr/>
          <a:lstStyle/>
          <a:p>
            <a:r>
              <a:rPr lang="en-US" sz="2400" dirty="0"/>
              <a:t>A Typical malfunction indicator lamp (MIL) often labeled “check engine” or “service engine soon” (SES)</a:t>
            </a:r>
          </a:p>
        </p:txBody>
      </p:sp>
    </p:spTree>
    <p:extLst>
      <p:ext uri="{BB962C8B-B14F-4D97-AF65-F5344CB8AC3E}">
        <p14:creationId xmlns:p14="http://schemas.microsoft.com/office/powerpoint/2010/main" val="421286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095"/>
            <a:ext cx="8229600" cy="1200329"/>
          </a:xfrm>
        </p:spPr>
        <p:txBody>
          <a:bodyPr>
            <a:spAutoFit/>
          </a:bodyPr>
          <a:lstStyle/>
          <a:p>
            <a:r>
              <a:rPr lang="en-US" dirty="0"/>
              <a:t>Diagnostic Executive and Task Manager</a:t>
            </a:r>
          </a:p>
        </p:txBody>
      </p:sp>
      <p:sp>
        <p:nvSpPr>
          <p:cNvPr id="4" name="Content Placeholder 3"/>
          <p:cNvSpPr>
            <a:spLocks noGrp="1"/>
          </p:cNvSpPr>
          <p:nvPr>
            <p:ph idx="1"/>
          </p:nvPr>
        </p:nvSpPr>
        <p:spPr>
          <a:xfrm>
            <a:off x="457200" y="1486287"/>
            <a:ext cx="8229600" cy="2323713"/>
          </a:xfrm>
        </p:spPr>
        <p:txBody>
          <a:bodyPr>
            <a:spAutoFit/>
          </a:bodyPr>
          <a:lstStyle/>
          <a:p>
            <a:r>
              <a:rPr lang="en-US" sz="2400" dirty="0"/>
              <a:t>software program designed to manage operation of all </a:t>
            </a:r>
            <a:r>
              <a:rPr lang="en-US" sz="2400" spc="-300" dirty="0"/>
              <a:t>O B </a:t>
            </a:r>
            <a:r>
              <a:rPr lang="en-US" sz="2400" dirty="0"/>
              <a:t>D-</a:t>
            </a:r>
            <a:r>
              <a:rPr lang="en-US" sz="2400" kern="0" spc="-350" dirty="0"/>
              <a:t>I </a:t>
            </a:r>
            <a:r>
              <a:rPr lang="en-US" sz="2400" dirty="0"/>
              <a:t>I monitors by controlling the sequence of steps necessary to execute diagnostic tests and monitors.</a:t>
            </a:r>
          </a:p>
          <a:p>
            <a:r>
              <a:rPr lang="en-US" sz="2400" dirty="0"/>
              <a:t>Ford/</a:t>
            </a:r>
            <a:r>
              <a:rPr lang="en-US" sz="2400" spc="-300" dirty="0"/>
              <a:t>G </a:t>
            </a:r>
            <a:r>
              <a:rPr lang="en-US" sz="2400" dirty="0"/>
              <a:t>M systems, software called diagnostic executive.</a:t>
            </a:r>
          </a:p>
          <a:p>
            <a:r>
              <a:rPr lang="en-US" sz="2400" dirty="0"/>
              <a:t>Chrysler systems, called the task manager.</a:t>
            </a:r>
          </a:p>
        </p:txBody>
      </p:sp>
    </p:spTree>
    <p:extLst>
      <p:ext uri="{BB962C8B-B14F-4D97-AF65-F5344CB8AC3E}">
        <p14:creationId xmlns:p14="http://schemas.microsoft.com/office/powerpoint/2010/main" val="262998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Monitors </a:t>
            </a:r>
            <a:r>
              <a:rPr lang="en-US" sz="2800" dirty="0"/>
              <a:t>(1 of 2)</a:t>
            </a:r>
          </a:p>
        </p:txBody>
      </p:sp>
      <p:sp>
        <p:nvSpPr>
          <p:cNvPr id="4" name="Content Placeholder 3"/>
          <p:cNvSpPr>
            <a:spLocks noGrp="1"/>
          </p:cNvSpPr>
          <p:nvPr>
            <p:ph idx="1"/>
          </p:nvPr>
        </p:nvSpPr>
        <p:spPr>
          <a:xfrm>
            <a:off x="457200" y="995422"/>
            <a:ext cx="8229600" cy="4070345"/>
          </a:xfrm>
        </p:spPr>
        <p:txBody>
          <a:bodyPr>
            <a:spAutoFit/>
          </a:bodyPr>
          <a:lstStyle/>
          <a:p>
            <a:r>
              <a:rPr lang="en-US" sz="2400" dirty="0"/>
              <a:t>Purpose and Function</a:t>
            </a:r>
          </a:p>
          <a:p>
            <a:pPr lvl="1"/>
            <a:r>
              <a:rPr lang="en-US" sz="2400" dirty="0"/>
              <a:t>A monitor is an organized method of testing a specific part of the system.</a:t>
            </a:r>
          </a:p>
          <a:p>
            <a:r>
              <a:rPr lang="en-US" sz="2400" dirty="0"/>
              <a:t>Continuous Monitors</a:t>
            </a:r>
          </a:p>
          <a:p>
            <a:pPr lvl="1"/>
            <a:r>
              <a:rPr lang="en-US" sz="2400" dirty="0"/>
              <a:t>Comprehensive component monitor (</a:t>
            </a:r>
            <a:r>
              <a:rPr lang="en-US" sz="2400" spc="-300" dirty="0"/>
              <a:t>C C </a:t>
            </a:r>
            <a:r>
              <a:rPr lang="en-US" sz="2400" dirty="0"/>
              <a:t>M)</a:t>
            </a:r>
          </a:p>
          <a:p>
            <a:pPr lvl="1"/>
            <a:r>
              <a:rPr lang="en-US" sz="2400" dirty="0"/>
              <a:t>Misfire monitor</a:t>
            </a:r>
          </a:p>
          <a:p>
            <a:pPr lvl="1"/>
            <a:r>
              <a:rPr lang="en-US" sz="2400" dirty="0"/>
              <a:t>Misfire type A</a:t>
            </a:r>
          </a:p>
          <a:p>
            <a:pPr lvl="1"/>
            <a:r>
              <a:rPr lang="en-US" sz="2400" dirty="0"/>
              <a:t>Misfire type B</a:t>
            </a:r>
          </a:p>
          <a:p>
            <a:pPr lvl="1"/>
            <a:r>
              <a:rPr lang="en-US" sz="2400" dirty="0"/>
              <a:t>Fuel trim monitor</a:t>
            </a:r>
          </a:p>
        </p:txBody>
      </p:sp>
    </p:spTree>
    <p:extLst>
      <p:ext uri="{BB962C8B-B14F-4D97-AF65-F5344CB8AC3E}">
        <p14:creationId xmlns:p14="http://schemas.microsoft.com/office/powerpoint/2010/main" val="369902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Monitors </a:t>
            </a:r>
            <a:r>
              <a:rPr lang="en-US" sz="2800" dirty="0"/>
              <a:t>(2 of 2)</a:t>
            </a:r>
          </a:p>
        </p:txBody>
      </p:sp>
      <p:sp>
        <p:nvSpPr>
          <p:cNvPr id="4" name="Content Placeholder 3"/>
          <p:cNvSpPr>
            <a:spLocks noGrp="1"/>
          </p:cNvSpPr>
          <p:nvPr>
            <p:ph idx="1"/>
          </p:nvPr>
        </p:nvSpPr>
        <p:spPr>
          <a:xfrm>
            <a:off x="457200" y="995422"/>
            <a:ext cx="8229600" cy="4478149"/>
          </a:xfrm>
        </p:spPr>
        <p:txBody>
          <a:bodyPr>
            <a:spAutoFit/>
          </a:bodyPr>
          <a:lstStyle/>
          <a:p>
            <a:r>
              <a:rPr lang="en-US" sz="2400" dirty="0"/>
              <a:t>Non-continuous Monitors</a:t>
            </a:r>
          </a:p>
          <a:p>
            <a:pPr lvl="1"/>
            <a:r>
              <a:rPr lang="en-US" sz="2400" spc="-300" dirty="0"/>
              <a:t>O 2 </a:t>
            </a:r>
            <a:r>
              <a:rPr lang="en-US" sz="2400" dirty="0"/>
              <a:t>S monitor</a:t>
            </a:r>
          </a:p>
          <a:p>
            <a:pPr lvl="1"/>
            <a:r>
              <a:rPr lang="en-US" sz="2400" spc="-300" dirty="0"/>
              <a:t>O 2 </a:t>
            </a:r>
            <a:r>
              <a:rPr lang="en-US" sz="2400" dirty="0"/>
              <a:t>S heater monitor</a:t>
            </a:r>
          </a:p>
          <a:p>
            <a:pPr lvl="1"/>
            <a:r>
              <a:rPr lang="en-US" sz="2400" dirty="0"/>
              <a:t>Catalyst monitor</a:t>
            </a:r>
          </a:p>
          <a:p>
            <a:pPr lvl="1"/>
            <a:r>
              <a:rPr lang="en-US" sz="2400" spc="-300" dirty="0"/>
              <a:t>E G </a:t>
            </a:r>
            <a:r>
              <a:rPr lang="en-US" sz="2400" dirty="0"/>
              <a:t>R monitor</a:t>
            </a:r>
          </a:p>
          <a:p>
            <a:pPr lvl="1"/>
            <a:r>
              <a:rPr lang="en-US" sz="2400" spc="-300" dirty="0"/>
              <a:t>E V A </a:t>
            </a:r>
            <a:r>
              <a:rPr lang="en-US" sz="2400" dirty="0"/>
              <a:t>P monitor</a:t>
            </a:r>
          </a:p>
          <a:p>
            <a:pPr lvl="1"/>
            <a:r>
              <a:rPr lang="en-US" sz="2400" dirty="0"/>
              <a:t>Secondary </a:t>
            </a:r>
            <a:r>
              <a:rPr lang="en-US" sz="2400" spc="-300" dirty="0"/>
              <a:t>A I </a:t>
            </a:r>
            <a:r>
              <a:rPr lang="en-US" sz="2400" dirty="0"/>
              <a:t>R monitor</a:t>
            </a:r>
          </a:p>
          <a:p>
            <a:pPr lvl="1"/>
            <a:r>
              <a:rPr lang="en-US" sz="2400" dirty="0"/>
              <a:t>Transmission monitor</a:t>
            </a:r>
          </a:p>
          <a:p>
            <a:pPr lvl="1"/>
            <a:r>
              <a:rPr lang="en-US" sz="2400" spc="-300" dirty="0"/>
              <a:t>P C </a:t>
            </a:r>
            <a:r>
              <a:rPr lang="en-US" sz="2400" dirty="0"/>
              <a:t>V system monitor</a:t>
            </a:r>
          </a:p>
          <a:p>
            <a:pPr lvl="1"/>
            <a:r>
              <a:rPr lang="en-US" sz="2400" dirty="0"/>
              <a:t>Thermostat monitor</a:t>
            </a:r>
          </a:p>
        </p:txBody>
      </p:sp>
    </p:spTree>
    <p:extLst>
      <p:ext uri="{BB962C8B-B14F-4D97-AF65-F5344CB8AC3E}">
        <p14:creationId xmlns:p14="http://schemas.microsoft.com/office/powerpoint/2010/main" val="376193651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24275</TotalTime>
  <Words>2916</Words>
  <Application>Microsoft Office PowerPoint</Application>
  <PresentationFormat>On-screen Show (4:3)</PresentationFormat>
  <Paragraphs>311</Paragraphs>
  <Slides>41</Slides>
  <Notes>40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Black</vt:lpstr>
      <vt:lpstr>Lucida Sans Unicode</vt:lpstr>
      <vt:lpstr>Tahoma</vt:lpstr>
      <vt:lpstr>Times New Roman</vt:lpstr>
      <vt:lpstr>Trebuchet MS</vt:lpstr>
      <vt:lpstr>Verdana</vt:lpstr>
      <vt:lpstr>Wingdings</vt:lpstr>
      <vt:lpstr>508 Lecture</vt:lpstr>
      <vt:lpstr>Automotive Technology: Principles, Diagnosis, and Service</vt:lpstr>
      <vt:lpstr>Learning Objectives (1 of 2)</vt:lpstr>
      <vt:lpstr>Learning Objectives (2 of 2)</vt:lpstr>
      <vt:lpstr>On-Board Diagnostics Generation-I I (O B D-I I) Systems (1 of 2)</vt:lpstr>
      <vt:lpstr>On-Board Diagnostics Generation-I I (O B D-I I) Systems (2 of 2)</vt:lpstr>
      <vt:lpstr>Figure 83.1 MIL Check Engine Light</vt:lpstr>
      <vt:lpstr>Diagnostic Executive and Task Manager</vt:lpstr>
      <vt:lpstr>Monitors (1 of 2)</vt:lpstr>
      <vt:lpstr>Monitors (2 of 2)</vt:lpstr>
      <vt:lpstr>O B D-I I Monitor Information (1 of 2)</vt:lpstr>
      <vt:lpstr>O B D-I I Monitor Information (2 of 2)</vt:lpstr>
      <vt:lpstr>Enabling Criteria (1 of 3)</vt:lpstr>
      <vt:lpstr>Enabling Criteria (2 of 3)</vt:lpstr>
      <vt:lpstr>Enabling Criteria (3 of 3)</vt:lpstr>
      <vt:lpstr>O B D-I I D T C Numbering Designation  (1 of 4)</vt:lpstr>
      <vt:lpstr>O B D-I I D T C Numbering Designation  (2 of 4)</vt:lpstr>
      <vt:lpstr>O B D-I I D T C Numbering Designation  (3 of 4)</vt:lpstr>
      <vt:lpstr>O B D-I I D T C Numbering Designation  (4 of 4)</vt:lpstr>
      <vt:lpstr>Animation: Diagnostic Trouble Code, DTC (Animation will automatically start)</vt:lpstr>
      <vt:lpstr>Animation: Scan Tools, OBD II (Animation will automatically start)</vt:lpstr>
      <vt:lpstr>Question 1: ?</vt:lpstr>
      <vt:lpstr>Answer 1</vt:lpstr>
      <vt:lpstr>Figure 83.2DTC</vt:lpstr>
      <vt:lpstr>Frequently Asked Question: What Is a Drive Cycle?   </vt:lpstr>
      <vt:lpstr>Chart 83.1 Faults </vt:lpstr>
      <vt:lpstr>O B D-I I Freeze Frame</vt:lpstr>
      <vt:lpstr>Frequently Asked Question: What Are Pending Codes?   </vt:lpstr>
      <vt:lpstr>Enabling Conditions</vt:lpstr>
      <vt:lpstr>P C M Tests</vt:lpstr>
      <vt:lpstr>Global O B D-I I</vt:lpstr>
      <vt:lpstr>Frequently Asked Question: How Can You Tell Generic from Factory?   </vt:lpstr>
      <vt:lpstr>Diagnosing Problems Using Mode Six</vt:lpstr>
      <vt:lpstr>Question 2: ?</vt:lpstr>
      <vt:lpstr>Answer 2</vt:lpstr>
      <vt:lpstr>Additional Related Animations</vt:lpstr>
      <vt:lpstr>Animation: Scan Tools (Animation will automatically start)</vt:lpstr>
      <vt:lpstr>Animation: Scan Tools, History (Animation will automatically start)</vt:lpstr>
      <vt:lpstr>Animation: Scan Tools, IAC (Animation will automatically start)</vt:lpstr>
      <vt:lpstr>Animation: Scan Tools, Automatic Transmission (Animation will automatically start)</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89, Onboard Diagnosis</dc:title>
  <dc:subject>2612-Automotive - Core</dc:subject>
  <dc:creator>James D. Halderman</dc:creator>
  <cp:keywords>CONTAINS NOTES</cp:keywords>
  <cp:lastModifiedBy>Glen Plants</cp:lastModifiedBy>
  <cp:revision>4661</cp:revision>
  <dcterms:created xsi:type="dcterms:W3CDTF">2014-07-14T20:04:21Z</dcterms:created>
  <dcterms:modified xsi:type="dcterms:W3CDTF">2023-06-21T16:30:25Z</dcterms:modified>
</cp:coreProperties>
</file>