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1176" r:id="rId2"/>
    <p:sldId id="1110" r:id="rId3"/>
    <p:sldId id="1112" r:id="rId4"/>
    <p:sldId id="1149" r:id="rId5"/>
    <p:sldId id="1150" r:id="rId6"/>
    <p:sldId id="1181" r:id="rId7"/>
    <p:sldId id="1182" r:id="rId8"/>
    <p:sldId id="1183" r:id="rId9"/>
    <p:sldId id="1414" r:id="rId10"/>
    <p:sldId id="1413" r:id="rId11"/>
    <p:sldId id="1194" r:id="rId12"/>
    <p:sldId id="1114" r:id="rId13"/>
    <p:sldId id="1116" r:id="rId14"/>
    <p:sldId id="1117" r:id="rId15"/>
    <p:sldId id="1201" r:id="rId16"/>
    <p:sldId id="1195" r:id="rId17"/>
    <p:sldId id="1202" r:id="rId18"/>
    <p:sldId id="1180" r:id="rId19"/>
    <p:sldId id="1130" r:id="rId20"/>
    <p:sldId id="1131" r:id="rId21"/>
    <p:sldId id="1132" r:id="rId22"/>
    <p:sldId id="1155" r:id="rId23"/>
    <p:sldId id="1156" r:id="rId24"/>
    <p:sldId id="1196" r:id="rId25"/>
    <p:sldId id="1197" r:id="rId26"/>
    <p:sldId id="1416" r:id="rId27"/>
    <p:sldId id="1198" r:id="rId28"/>
    <p:sldId id="1203" r:id="rId29"/>
    <p:sldId id="1415" r:id="rId30"/>
    <p:sldId id="1147" r:id="rId31"/>
    <p:sldId id="1148" r:id="rId32"/>
    <p:sldId id="1199" r:id="rId33"/>
    <p:sldId id="1161" r:id="rId34"/>
    <p:sldId id="1162" r:id="rId35"/>
    <p:sldId id="1392" r:id="rId36"/>
    <p:sldId id="107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1"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14" autoAdjust="0"/>
    <p:restoredTop sz="85961" autoAdjust="0"/>
  </p:normalViewPr>
  <p:slideViewPr>
    <p:cSldViewPr>
      <p:cViewPr varScale="1">
        <p:scale>
          <a:sx n="98" d="100"/>
          <a:sy n="98" d="100"/>
        </p:scale>
        <p:origin x="1842" y="90"/>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6/21/2023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6/21/2023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016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53705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6403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7136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6370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726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9217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3845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3434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0859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mn-lt"/>
                <a:ea typeface="Arial"/>
                <a:cs typeface="Arial"/>
                <a:sym typeface="Arial"/>
              </a:rPr>
              <a:t>TECH TIP: </a:t>
            </a:r>
            <a:r>
              <a:rPr lang="en-US" sz="1400" b="1" i="0" u="sng" strike="noStrike" baseline="0" dirty="0">
                <a:solidFill>
                  <a:srgbClr val="231F20"/>
                </a:solidFill>
                <a:latin typeface="+mn-lt"/>
              </a:rPr>
              <a:t>Aftermarket Catalytic Converters</a:t>
            </a:r>
          </a:p>
          <a:p>
            <a:pPr marR="2260"/>
            <a:r>
              <a:rPr lang="en-US" sz="1200" b="0" i="0" u="none" strike="noStrike" baseline="0" dirty="0">
                <a:solidFill>
                  <a:srgbClr val="231F20"/>
                </a:solidFill>
                <a:latin typeface="Arial" panose="020B0604020202020204" pitchFamily="34" charset="0"/>
              </a:rPr>
              <a:t>Some replacement aftermarket (non-factory) catalytic converters do not contain the same amount of cerium as the original part. Cerium is the element that is used in catalytic converters to store oxygen. As a result of the lack of cerium, the correlation between the oxygen storage and the conversion efficiency may be affected enough to set a false diagnostic trouble code (P0422).</a:t>
            </a:r>
          </a:p>
          <a:p>
            <a:pPr marR="1010" algn="just"/>
            <a:r>
              <a:rPr lang="en-US" sz="1200" b="1" i="0" u="none" strike="noStrike" baseline="0" dirty="0">
                <a:solidFill>
                  <a:srgbClr val="A3654C"/>
                </a:solidFill>
                <a:latin typeface="+mn-lt"/>
              </a:rPr>
              <a:t>NOTE: If an aftermarket converter is being installed, be sure that the distance between the rear of the catalyst block is the same distance from the rear oxygen sensor as the factory converter to be ensured of proper operation. Always follow the instructions that come with the replacement converter. </a:t>
            </a:r>
            <a:r>
              <a:rPr lang="en-US" sz="800" b="1" i="0" u="none" strike="noStrike" baseline="30000" dirty="0">
                <a:solidFill>
                  <a:srgbClr val="007B7B"/>
                </a:solidFill>
                <a:latin typeface="+mn-lt"/>
              </a:rPr>
              <a:t>● </a:t>
            </a:r>
            <a:r>
              <a:rPr lang="en-US" sz="1200" b="1" i="0" u="none" strike="noStrike" baseline="30000" dirty="0">
                <a:solidFill>
                  <a:srgbClr val="231F20"/>
                </a:solidFill>
                <a:latin typeface="+mn-lt"/>
              </a:rPr>
              <a:t>SEE FIGURE 82–12.</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3738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400" b="1" i="0" u="sng" strike="noStrike" baseline="0" dirty="0">
                <a:solidFill>
                  <a:srgbClr val="231F20"/>
                </a:solidFill>
                <a:latin typeface="Arial" panose="020B0604020202020204" pitchFamily="34" charset="0"/>
                <a:cs typeface="Arial" panose="020B0604020202020204" pitchFamily="34" charset="0"/>
              </a:rPr>
              <a:t>Catalytic Converters</a:t>
            </a:r>
          </a:p>
          <a:p>
            <a:r>
              <a:rPr lang="en-US" sz="1200" b="0" i="0" u="none" strike="noStrike" baseline="0" dirty="0">
                <a:solidFill>
                  <a:srgbClr val="231F20"/>
                </a:solidFill>
                <a:latin typeface="Arial" panose="020B0604020202020204" pitchFamily="34" charset="0"/>
              </a:rPr>
              <a:t>Catalytic converters start a chemical reaction, but do not enter into the chemical reaction. Therefore, catalytic converters neither wear out nor die of old age. If a catalytic converter is found to be defective (nonfunctioning or clogged), look for the </a:t>
            </a:r>
            <a:r>
              <a:rPr lang="en-US" sz="1200" b="0" i="1" u="none" strike="noStrike" baseline="0" dirty="0">
                <a:solidFill>
                  <a:srgbClr val="231F20"/>
                </a:solidFill>
                <a:latin typeface="Palatino Linotype" panose="02040502050505030304" pitchFamily="18" charset="0"/>
              </a:rPr>
              <a:t>root </a:t>
            </a:r>
            <a:r>
              <a:rPr lang="en-US" sz="1200" b="0" i="0" u="none" strike="noStrike" baseline="0" dirty="0">
                <a:solidFill>
                  <a:srgbClr val="231F20"/>
                </a:solidFill>
                <a:latin typeface="Arial" panose="020B0604020202020204" pitchFamily="34" charset="0"/>
              </a:rPr>
              <a:t>cause. Items that should be checked when a defective catalytic converter is discovered include all components of the ignition and fuel systems. Excessive unburned fuel can cause the catalytic converter to overheat and fail. The oxygen sensor must be working and fluctuating from 0.5 to 5 Hz (times per second) to provide the necessary air–fuel mixture variations for maximum catalytic converter efficiency.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4149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49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009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6/21/2023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761208241"/>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nchor="t" anchorCtr="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38554"/>
          </a:xfrm>
        </p:spPr>
        <p:txBody>
          <a:bodyPr anchor="t" anchorCtr="0"/>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nchor="t" anchorCtr="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nchor="t" anchorCtr="0">
            <a:spAutoFit/>
          </a:bodyPr>
          <a:lstStyle>
            <a:lvl1pPr>
              <a:defRPr/>
            </a:lvl1pPr>
          </a:lstStyle>
          <a:p>
            <a:pPr lvl="0"/>
            <a:r>
              <a:rPr lang="en-US" dirty="0"/>
              <a:t>Caption</a:t>
            </a:r>
          </a:p>
        </p:txBody>
      </p:sp>
    </p:spTree>
    <p:extLst>
      <p:ext uri="{BB962C8B-B14F-4D97-AF65-F5344CB8AC3E}">
        <p14:creationId xmlns:p14="http://schemas.microsoft.com/office/powerpoint/2010/main" val="23931959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82</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Catalytic Converters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401587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Catalytic Converter (2004+)</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talytic_converter">
            <a:hlinkClick r:id="" action="ppaction://media"/>
            <a:extLst>
              <a:ext uri="{FF2B5EF4-FFF2-40B4-BE49-F238E27FC236}">
                <a16:creationId xmlns:a16="http://schemas.microsoft.com/office/drawing/2014/main" id="{9DB096E9-4B7D-3D97-AB87-E500748D27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4603"/>
            <a:ext cx="9067800" cy="5100638"/>
          </a:xfrm>
          <a:prstGeom prst="rect">
            <a:avLst/>
          </a:prstGeom>
        </p:spPr>
      </p:pic>
    </p:spTree>
    <p:extLst>
      <p:ext uri="{BB962C8B-B14F-4D97-AF65-F5344CB8AC3E}">
        <p14:creationId xmlns:p14="http://schemas.microsoft.com/office/powerpoint/2010/main" val="40990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82.4 Converter Sections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53151"/>
            <a:ext cx="4484688" cy="3629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352800" cy="5324535"/>
          </a:xfrm>
        </p:spPr>
        <p:txBody>
          <a:bodyPr/>
          <a:lstStyle/>
          <a:p>
            <a:r>
              <a:rPr lang="en-US" sz="2000" dirty="0"/>
              <a:t>The small oxidation section of the converter helps build heat for the reduction section to reduce N Ox emissions in the rear brick on most newer vehicles. Older catalytic converters had the reduction brick first then the oxidation brick. Since about 2007, the allowable NOx levels were greatly reduced and the engines became more efficient at controlling HC and CO and that was when the position of the bricks were changed.</a:t>
            </a:r>
          </a:p>
        </p:txBody>
      </p:sp>
    </p:spTree>
    <p:extLst>
      <p:ext uri="{BB962C8B-B14F-4D97-AF65-F5344CB8AC3E}">
        <p14:creationId xmlns:p14="http://schemas.microsoft.com/office/powerpoint/2010/main" val="4028954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a:spAutoFit/>
          </a:bodyPr>
          <a:lstStyle/>
          <a:p>
            <a:r>
              <a:rPr lang="en-US" spc="-450" dirty="0"/>
              <a:t>O B </a:t>
            </a:r>
            <a:r>
              <a:rPr lang="en-US" dirty="0"/>
              <a:t>D-</a:t>
            </a:r>
            <a:r>
              <a:rPr lang="en-US" kern="0" spc="-450" dirty="0"/>
              <a:t>I </a:t>
            </a:r>
            <a:r>
              <a:rPr lang="en-US" dirty="0"/>
              <a:t>I Catalytic Converter Performance</a:t>
            </a:r>
          </a:p>
        </p:txBody>
      </p:sp>
      <p:sp>
        <p:nvSpPr>
          <p:cNvPr id="4" name="Content Placeholder 3"/>
          <p:cNvSpPr>
            <a:spLocks noGrp="1"/>
          </p:cNvSpPr>
          <p:nvPr>
            <p:ph idx="1"/>
          </p:nvPr>
        </p:nvSpPr>
        <p:spPr>
          <a:xfrm>
            <a:off x="457200" y="1409403"/>
            <a:ext cx="8229600" cy="3100849"/>
          </a:xfrm>
        </p:spPr>
        <p:txBody>
          <a:bodyPr>
            <a:spAutoFit/>
          </a:bodyPr>
          <a:lstStyle/>
          <a:p>
            <a:r>
              <a:rPr lang="en-US" sz="2400" dirty="0"/>
              <a:t>When the three-way converter (</a:t>
            </a:r>
            <a:r>
              <a:rPr lang="en-US" sz="2400" spc="-300" dirty="0"/>
              <a:t>T W </a:t>
            </a:r>
            <a:r>
              <a:rPr lang="en-US" sz="2400" dirty="0"/>
              <a:t>C) is operating as it should, the postconverter </a:t>
            </a:r>
            <a:r>
              <a:rPr lang="en-US" sz="2400" spc="-300" dirty="0"/>
              <a:t>H O </a:t>
            </a:r>
            <a:r>
              <a:rPr lang="en-US" sz="2400" spc="-300" baseline="-25000" dirty="0"/>
              <a:t>2</a:t>
            </a:r>
            <a:r>
              <a:rPr lang="en-US" sz="2400" spc="-300" dirty="0"/>
              <a:t> </a:t>
            </a:r>
            <a:r>
              <a:rPr lang="en-US" sz="2400" dirty="0"/>
              <a:t>S is far less active than the preconverter sensor.</a:t>
            </a:r>
          </a:p>
          <a:p>
            <a:r>
              <a:rPr lang="en-US" sz="2400" dirty="0"/>
              <a:t>Converter Damaging Conditions</a:t>
            </a:r>
          </a:p>
          <a:p>
            <a:pPr lvl="1"/>
            <a:r>
              <a:rPr lang="en-US" sz="2400" dirty="0"/>
              <a:t>Contamination</a:t>
            </a:r>
          </a:p>
          <a:p>
            <a:pPr lvl="1"/>
            <a:r>
              <a:rPr lang="en-US" sz="2400" dirty="0"/>
              <a:t>Excessive temperatures</a:t>
            </a:r>
          </a:p>
          <a:p>
            <a:pPr lvl="1"/>
            <a:r>
              <a:rPr lang="en-US" sz="2400" dirty="0"/>
              <a:t>Improper air–fuel mixtures</a:t>
            </a:r>
          </a:p>
        </p:txBody>
      </p:sp>
    </p:spTree>
    <p:extLst>
      <p:ext uri="{BB962C8B-B14F-4D97-AF65-F5344CB8AC3E}">
        <p14:creationId xmlns:p14="http://schemas.microsoft.com/office/powerpoint/2010/main" val="2629982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is the function of the catalytic converter?</a:t>
            </a:r>
          </a:p>
        </p:txBody>
      </p:sp>
    </p:spTree>
    <p:extLst>
      <p:ext uri="{BB962C8B-B14F-4D97-AF65-F5344CB8AC3E}">
        <p14:creationId xmlns:p14="http://schemas.microsoft.com/office/powerpoint/2010/main" val="3699023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The function of the catalytic converter is to reduce exhaust emissions outside the engine.</a:t>
            </a:r>
          </a:p>
        </p:txBody>
      </p:sp>
    </p:spTree>
    <p:extLst>
      <p:ext uri="{BB962C8B-B14F-4D97-AF65-F5344CB8AC3E}">
        <p14:creationId xmlns:p14="http://schemas.microsoft.com/office/powerpoint/2010/main" val="2556515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82.5 Upstream/Downstream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599"/>
            <a:ext cx="4913998" cy="43528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4495800"/>
          </a:xfrm>
        </p:spPr>
        <p:txBody>
          <a:bodyPr/>
          <a:lstStyle/>
          <a:p>
            <a:r>
              <a:rPr lang="en-US" sz="2400" dirty="0"/>
              <a:t>The OBD-II catalytic converter monitor compares the signals of upstream and downstream oxygen sensors to determine converter efficiency</a:t>
            </a:r>
          </a:p>
          <a:p>
            <a:endParaRPr lang="en-US" sz="2400" dirty="0"/>
          </a:p>
        </p:txBody>
      </p:sp>
    </p:spTree>
    <p:extLst>
      <p:ext uri="{BB962C8B-B14F-4D97-AF65-F5344CB8AC3E}">
        <p14:creationId xmlns:p14="http://schemas.microsoft.com/office/powerpoint/2010/main" val="2149656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82.6 Waveform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600"/>
            <a:ext cx="5105400" cy="37243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2870016"/>
          </a:xfrm>
        </p:spPr>
        <p:txBody>
          <a:bodyPr/>
          <a:lstStyle/>
          <a:p>
            <a:r>
              <a:rPr lang="en-US" sz="2400" dirty="0"/>
              <a:t>The waveform of a downstream O2S sensor from a properly functioning converter shows little, if any, activity</a:t>
            </a:r>
          </a:p>
          <a:p>
            <a:endParaRPr lang="en-US" sz="2400" dirty="0"/>
          </a:p>
        </p:txBody>
      </p:sp>
    </p:spTree>
    <p:extLst>
      <p:ext uri="{BB962C8B-B14F-4D97-AF65-F5344CB8AC3E}">
        <p14:creationId xmlns:p14="http://schemas.microsoft.com/office/powerpoint/2010/main" val="2419115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82.7 Stoichiometric Ratio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1788" y="990600"/>
            <a:ext cx="4654550" cy="4876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870016"/>
          </a:xfrm>
        </p:spPr>
        <p:txBody>
          <a:bodyPr/>
          <a:lstStyle/>
          <a:p>
            <a:r>
              <a:rPr lang="en-US" sz="2400" dirty="0"/>
              <a:t>The highest catalytic converter efficiency occurs when the air–fuel mixture is about 14.7:1</a:t>
            </a:r>
          </a:p>
          <a:p>
            <a:endParaRPr lang="en-US" sz="2400" dirty="0"/>
          </a:p>
        </p:txBody>
      </p:sp>
    </p:spTree>
    <p:extLst>
      <p:ext uri="{BB962C8B-B14F-4D97-AF65-F5344CB8AC3E}">
        <p14:creationId xmlns:p14="http://schemas.microsoft.com/office/powerpoint/2010/main" val="998022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981199"/>
            <a:ext cx="7880279" cy="43048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Can a Catalytic Converter Be Defective without Being Clogged?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1999" y="2895600"/>
            <a:ext cx="7534275" cy="3416320"/>
          </a:xfrm>
        </p:spPr>
        <p:txBody>
          <a:bodyPr/>
          <a:lstStyle/>
          <a:p>
            <a:r>
              <a:rPr lang="en-US" sz="2400" b="1" dirty="0"/>
              <a:t>Can a Catalytic Converter Be Defective without Being Clogged?  </a:t>
            </a:r>
            <a:r>
              <a:rPr lang="en-US" sz="2400" dirty="0"/>
              <a:t>Yes. Catalytic converters can fail by being chemically damaged or poisoned without being mechanically clogged. Therefore, the catalytic converter should be tested not only for physical damage (clogging) by performing a back pressure or vacuum test and a rattle test, but also for temperature rise, usually with a pyrometer or propane test, to check the efficiency of the converter.</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2058301"/>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320986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Question 2: ?</a:t>
            </a:r>
          </a:p>
        </p:txBody>
      </p:sp>
      <p:sp>
        <p:nvSpPr>
          <p:cNvPr id="4" name="Content Placeholder 3"/>
          <p:cNvSpPr>
            <a:spLocks noGrp="1"/>
          </p:cNvSpPr>
          <p:nvPr>
            <p:ph idx="1"/>
          </p:nvPr>
        </p:nvSpPr>
        <p:spPr>
          <a:xfrm>
            <a:off x="457200" y="993875"/>
            <a:ext cx="8229600" cy="758725"/>
          </a:xfrm>
        </p:spPr>
        <p:txBody>
          <a:bodyPr>
            <a:noAutofit/>
          </a:bodyPr>
          <a:lstStyle/>
          <a:p>
            <a:pPr marL="0" indent="0">
              <a:buNone/>
            </a:pPr>
            <a:r>
              <a:rPr lang="en-US" sz="2400" dirty="0"/>
              <a:t>How does the engine control module monitor the performance of the catalytic converter?</a:t>
            </a:r>
          </a:p>
        </p:txBody>
      </p:sp>
    </p:spTree>
    <p:extLst>
      <p:ext uri="{BB962C8B-B14F-4D97-AF65-F5344CB8AC3E}">
        <p14:creationId xmlns:p14="http://schemas.microsoft.com/office/powerpoint/2010/main" val="417166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a:t>
            </a:r>
            <a:endParaRPr lang="en-US" sz="2800" dirty="0"/>
          </a:p>
        </p:txBody>
      </p:sp>
      <p:sp>
        <p:nvSpPr>
          <p:cNvPr id="4" name="Content Placeholder 3"/>
          <p:cNvSpPr>
            <a:spLocks noGrp="1"/>
          </p:cNvSpPr>
          <p:nvPr>
            <p:ph idx="1"/>
          </p:nvPr>
        </p:nvSpPr>
        <p:spPr>
          <a:xfrm>
            <a:off x="457200" y="1603660"/>
            <a:ext cx="8229600" cy="2885405"/>
          </a:xfrm>
        </p:spPr>
        <p:txBody>
          <a:bodyPr>
            <a:spAutoFit/>
          </a:bodyPr>
          <a:lstStyle/>
          <a:p>
            <a:pPr marL="676275" indent="-676275">
              <a:buNone/>
            </a:pPr>
            <a:r>
              <a:rPr lang="en-US" sz="2400" b="1" dirty="0">
                <a:solidFill>
                  <a:schemeClr val="bg2"/>
                </a:solidFill>
              </a:rPr>
              <a:t>82.1</a:t>
            </a:r>
            <a:r>
              <a:rPr lang="en-US" sz="2400" dirty="0"/>
              <a:t> Explain the purpose, function, construction, and operation of catalytic converters.</a:t>
            </a:r>
          </a:p>
          <a:p>
            <a:pPr marL="676275" indent="-676275">
              <a:buNone/>
            </a:pPr>
            <a:r>
              <a:rPr lang="en-US" sz="2400" b="1" dirty="0">
                <a:solidFill>
                  <a:schemeClr val="bg2"/>
                </a:solidFill>
              </a:rPr>
              <a:t>82.2</a:t>
            </a:r>
            <a:r>
              <a:rPr lang="en-US" sz="2400" dirty="0"/>
              <a:t> Describe catalytic converter performance in OBD-II vehicles.</a:t>
            </a:r>
          </a:p>
          <a:p>
            <a:pPr marL="676275" indent="-676275">
              <a:buNone/>
            </a:pPr>
            <a:r>
              <a:rPr lang="en-US" sz="2400" b="1" dirty="0">
                <a:solidFill>
                  <a:schemeClr val="bg2"/>
                </a:solidFill>
              </a:rPr>
              <a:t>82.3 </a:t>
            </a:r>
            <a:r>
              <a:rPr lang="en-US" sz="2400" dirty="0"/>
              <a:t>Discuss the diagnosis of catalytic converters.</a:t>
            </a:r>
          </a:p>
          <a:p>
            <a:pPr marL="676275" indent="-676275">
              <a:buNone/>
            </a:pPr>
            <a:r>
              <a:rPr lang="en-US" sz="2400" b="1" dirty="0">
                <a:solidFill>
                  <a:schemeClr val="bg2"/>
                </a:solidFill>
              </a:rPr>
              <a:t>82.4 </a:t>
            </a:r>
            <a:r>
              <a:rPr lang="en-US" sz="2400" dirty="0"/>
              <a:t>Discuss the replacement of catalytic converters..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Answer 2</a:t>
            </a:r>
          </a:p>
        </p:txBody>
      </p:sp>
      <p:sp>
        <p:nvSpPr>
          <p:cNvPr id="4" name="Content Placeholder 3"/>
          <p:cNvSpPr>
            <a:spLocks noGrp="1"/>
          </p:cNvSpPr>
          <p:nvPr>
            <p:ph idx="1"/>
          </p:nvPr>
        </p:nvSpPr>
        <p:spPr>
          <a:xfrm>
            <a:off x="457200" y="993875"/>
            <a:ext cx="8229600" cy="1139725"/>
          </a:xfrm>
        </p:spPr>
        <p:txBody>
          <a:bodyPr>
            <a:noAutofit/>
          </a:bodyPr>
          <a:lstStyle/>
          <a:p>
            <a:pPr marL="0" indent="0">
              <a:buNone/>
            </a:pPr>
            <a:r>
              <a:rPr lang="en-US" sz="2400" dirty="0"/>
              <a:t>By monitoring the switch rate of the downstream oxygen sensor as compared to the switch rate of the upstream oxygen sensor.</a:t>
            </a:r>
          </a:p>
        </p:txBody>
      </p:sp>
    </p:spTree>
    <p:extLst>
      <p:ext uri="{BB962C8B-B14F-4D97-AF65-F5344CB8AC3E}">
        <p14:creationId xmlns:p14="http://schemas.microsoft.com/office/powerpoint/2010/main" val="1287932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Diagnosis Catalytic Converters </a:t>
            </a:r>
            <a:r>
              <a:rPr lang="en-US" sz="2800" dirty="0"/>
              <a:t>(1 of 3)</a:t>
            </a:r>
          </a:p>
        </p:txBody>
      </p:sp>
      <p:sp>
        <p:nvSpPr>
          <p:cNvPr id="4" name="Content Placeholder 3"/>
          <p:cNvSpPr>
            <a:spLocks noGrp="1"/>
          </p:cNvSpPr>
          <p:nvPr>
            <p:ph idx="1"/>
          </p:nvPr>
        </p:nvSpPr>
        <p:spPr>
          <a:xfrm>
            <a:off x="457200" y="993875"/>
            <a:ext cx="8229600" cy="3349525"/>
          </a:xfrm>
        </p:spPr>
        <p:txBody>
          <a:bodyPr>
            <a:noAutofit/>
          </a:bodyPr>
          <a:lstStyle/>
          <a:p>
            <a:r>
              <a:rPr lang="en-US" sz="2400" dirty="0"/>
              <a:t>Tap Test</a:t>
            </a:r>
          </a:p>
          <a:p>
            <a:pPr lvl="1"/>
            <a:r>
              <a:rPr lang="en-US" sz="2400" dirty="0"/>
              <a:t>If the substrate inside the converter is broken, the converter rattles when hit. If the converter rattles, a replacement converter is required.</a:t>
            </a:r>
          </a:p>
          <a:p>
            <a:r>
              <a:rPr lang="en-US" sz="2400" dirty="0"/>
              <a:t>Testing Back Pressure with a Gauge</a:t>
            </a:r>
          </a:p>
          <a:p>
            <a:pPr lvl="1"/>
            <a:r>
              <a:rPr lang="en-US" sz="2400" dirty="0"/>
              <a:t>Exhaust system back pressure can be measured directly by installing a pressure gauge in an exhaust opening.</a:t>
            </a:r>
          </a:p>
        </p:txBody>
      </p:sp>
    </p:spTree>
    <p:extLst>
      <p:ext uri="{BB962C8B-B14F-4D97-AF65-F5344CB8AC3E}">
        <p14:creationId xmlns:p14="http://schemas.microsoft.com/office/powerpoint/2010/main" val="2400729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Diagnosis Catalytic Converters </a:t>
            </a:r>
            <a:r>
              <a:rPr lang="en-US" sz="2800" dirty="0"/>
              <a:t>(2 of 3)</a:t>
            </a:r>
          </a:p>
        </p:txBody>
      </p:sp>
      <p:sp>
        <p:nvSpPr>
          <p:cNvPr id="4" name="Content Placeholder 3"/>
          <p:cNvSpPr>
            <a:spLocks noGrp="1"/>
          </p:cNvSpPr>
          <p:nvPr>
            <p:ph idx="1"/>
          </p:nvPr>
        </p:nvSpPr>
        <p:spPr>
          <a:xfrm>
            <a:off x="457200" y="917675"/>
            <a:ext cx="8229600" cy="3730525"/>
          </a:xfrm>
        </p:spPr>
        <p:txBody>
          <a:bodyPr>
            <a:noAutofit/>
          </a:bodyPr>
          <a:lstStyle/>
          <a:p>
            <a:r>
              <a:rPr lang="en-US" sz="2400" dirty="0"/>
              <a:t>Testing for Back Pressure Using a Vacuum Gauge</a:t>
            </a:r>
          </a:p>
          <a:p>
            <a:pPr lvl="1"/>
            <a:r>
              <a:rPr lang="en-US" sz="2400" dirty="0"/>
              <a:t>An exhaust restriction can be tested indirectly by checking the intake manifold vacuum with the engine operating at a fast idle speed (about 2,500 </a:t>
            </a:r>
            <a:r>
              <a:rPr lang="en-US" sz="2400" spc="-300" dirty="0"/>
              <a:t>R P </a:t>
            </a:r>
            <a:r>
              <a:rPr lang="en-US" sz="2400" dirty="0"/>
              <a:t>M).</a:t>
            </a:r>
          </a:p>
          <a:p>
            <a:r>
              <a:rPr lang="en-US" sz="2400" dirty="0"/>
              <a:t>Testing a Catalytic Converter for Temperature Rise</a:t>
            </a:r>
          </a:p>
          <a:p>
            <a:pPr lvl="1"/>
            <a:r>
              <a:rPr lang="en-US" sz="2400" dirty="0"/>
              <a:t>To test the converter, operate the engine at 2,500 </a:t>
            </a:r>
            <a:r>
              <a:rPr lang="en-US" sz="2400" spc="-300" dirty="0"/>
              <a:t>R P </a:t>
            </a:r>
            <a:r>
              <a:rPr lang="en-US" sz="2400" dirty="0"/>
              <a:t>M for at least two minutes to fully warm the converter. Measure the inlet and the outlet temperatures using an infrared pyrometer.</a:t>
            </a:r>
          </a:p>
        </p:txBody>
      </p:sp>
    </p:spTree>
    <p:extLst>
      <p:ext uri="{BB962C8B-B14F-4D97-AF65-F5344CB8AC3E}">
        <p14:creationId xmlns:p14="http://schemas.microsoft.com/office/powerpoint/2010/main" val="3956358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Diagnosis Catalytic Converters </a:t>
            </a:r>
            <a:r>
              <a:rPr lang="en-US" sz="2800" dirty="0"/>
              <a:t>(3 of 3)</a:t>
            </a:r>
          </a:p>
        </p:txBody>
      </p:sp>
      <p:sp>
        <p:nvSpPr>
          <p:cNvPr id="4" name="Content Placeholder 3"/>
          <p:cNvSpPr>
            <a:spLocks noGrp="1"/>
          </p:cNvSpPr>
          <p:nvPr>
            <p:ph idx="1"/>
          </p:nvPr>
        </p:nvSpPr>
        <p:spPr>
          <a:xfrm>
            <a:off x="457200" y="993875"/>
            <a:ext cx="8229600" cy="1292125"/>
          </a:xfrm>
        </p:spPr>
        <p:txBody>
          <a:bodyPr>
            <a:noAutofit/>
          </a:bodyPr>
          <a:lstStyle/>
          <a:p>
            <a:r>
              <a:rPr lang="en-US" sz="2400" dirty="0"/>
              <a:t>Catalytic Converter Efficiency Test</a:t>
            </a:r>
          </a:p>
          <a:p>
            <a:pPr lvl="1"/>
            <a:r>
              <a:rPr lang="en-US" sz="2400" dirty="0"/>
              <a:t>Efficiency of catalytic converter </a:t>
            </a:r>
          </a:p>
          <a:p>
            <a:pPr lvl="1"/>
            <a:r>
              <a:rPr lang="en-US" sz="2400" dirty="0"/>
              <a:t>Determined using an exhaust gas analyzer.</a:t>
            </a:r>
          </a:p>
        </p:txBody>
      </p:sp>
    </p:spTree>
    <p:extLst>
      <p:ext uri="{BB962C8B-B14F-4D97-AF65-F5344CB8AC3E}">
        <p14:creationId xmlns:p14="http://schemas.microsoft.com/office/powerpoint/2010/main" val="1887497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82.8 Failed Substrate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1027947"/>
            <a:ext cx="4884738" cy="40079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4800600"/>
          </a:xfrm>
        </p:spPr>
        <p:txBody>
          <a:bodyPr/>
          <a:lstStyle/>
          <a:p>
            <a:r>
              <a:rPr lang="en-US" sz="2400" dirty="0"/>
              <a:t>A catalytic converter that rattles when tapped was removed, and the substrate, or what was left of it, fell out. This converter has to be replaced and the root cause of why it failed found and corrected</a:t>
            </a:r>
          </a:p>
        </p:txBody>
      </p:sp>
    </p:spTree>
    <p:extLst>
      <p:ext uri="{BB962C8B-B14F-4D97-AF65-F5344CB8AC3E}">
        <p14:creationId xmlns:p14="http://schemas.microsoft.com/office/powerpoint/2010/main" val="593529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82.9 Back-Pressure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90600"/>
            <a:ext cx="4810607" cy="46355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3048000"/>
          </a:xfrm>
        </p:spPr>
        <p:txBody>
          <a:bodyPr/>
          <a:lstStyle/>
          <a:p>
            <a:r>
              <a:rPr lang="en-US" sz="2400" dirty="0"/>
              <a:t>A back pressure tool can be made by using an oxygen sensor housing and epoxy or braze to hold the tube to the housing</a:t>
            </a:r>
          </a:p>
        </p:txBody>
      </p:sp>
    </p:spTree>
    <p:extLst>
      <p:ext uri="{BB962C8B-B14F-4D97-AF65-F5344CB8AC3E}">
        <p14:creationId xmlns:p14="http://schemas.microsoft.com/office/powerpoint/2010/main" val="2454011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Exhaust Back-Pressure Measure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xhaust_back_pressure_measure">
            <a:hlinkClick r:id="" action="ppaction://media"/>
            <a:extLst>
              <a:ext uri="{FF2B5EF4-FFF2-40B4-BE49-F238E27FC236}">
                <a16:creationId xmlns:a16="http://schemas.microsoft.com/office/drawing/2014/main" id="{2FE90E64-23F8-1AE6-5D3A-8BEC5DBBCF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6666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82.10  Melted Converter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015999"/>
            <a:ext cx="5139267" cy="38886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3416320"/>
          </a:xfrm>
        </p:spPr>
        <p:txBody>
          <a:bodyPr/>
          <a:lstStyle/>
          <a:p>
            <a:r>
              <a:rPr lang="en-US" sz="2400" dirty="0"/>
              <a:t>This partially melted catalytic converter tested okay at idle, but had excessive back pressure at higher engine speeds</a:t>
            </a:r>
          </a:p>
        </p:txBody>
      </p:sp>
    </p:spTree>
    <p:extLst>
      <p:ext uri="{BB962C8B-B14F-4D97-AF65-F5344CB8AC3E}">
        <p14:creationId xmlns:p14="http://schemas.microsoft.com/office/powerpoint/2010/main" val="332623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82.11 Temperature Difference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27947"/>
            <a:ext cx="5037138" cy="41330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4524315"/>
          </a:xfrm>
        </p:spPr>
        <p:txBody>
          <a:bodyPr/>
          <a:lstStyle/>
          <a:p>
            <a:r>
              <a:rPr lang="en-US" sz="2400" dirty="0"/>
              <a:t>The temperature of the outlet should be at least 10% hotter than temperature of inlet. If a converter is not working, the inlet temperature is hotter than the outlet temperature</a:t>
            </a:r>
          </a:p>
        </p:txBody>
      </p:sp>
    </p:spTree>
    <p:extLst>
      <p:ext uri="{BB962C8B-B14F-4D97-AF65-F5344CB8AC3E}">
        <p14:creationId xmlns:p14="http://schemas.microsoft.com/office/powerpoint/2010/main" val="2965290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Catalytic Converter Temperature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t_conv_temp_test">
            <a:hlinkClick r:id="" action="ppaction://media"/>
            <a:extLst>
              <a:ext uri="{FF2B5EF4-FFF2-40B4-BE49-F238E27FC236}">
                <a16:creationId xmlns:a16="http://schemas.microsoft.com/office/drawing/2014/main" id="{A174E536-BC6C-8759-2882-AD2A3617B4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64981"/>
            <a:ext cx="8932450" cy="5024503"/>
          </a:xfrm>
          <a:prstGeom prst="rect">
            <a:avLst/>
          </a:prstGeom>
        </p:spPr>
      </p:pic>
    </p:spTree>
    <p:extLst>
      <p:ext uri="{BB962C8B-B14F-4D97-AF65-F5344CB8AC3E}">
        <p14:creationId xmlns:p14="http://schemas.microsoft.com/office/powerpoint/2010/main" val="346688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Catalytic Converters </a:t>
            </a:r>
            <a:r>
              <a:rPr lang="en-US" sz="2800" dirty="0"/>
              <a:t>(1 of 3)</a:t>
            </a:r>
            <a:endParaRPr lang="en-US" dirty="0"/>
          </a:p>
        </p:txBody>
      </p:sp>
      <p:sp>
        <p:nvSpPr>
          <p:cNvPr id="4" name="Content Placeholder 3"/>
          <p:cNvSpPr>
            <a:spLocks noGrp="1"/>
          </p:cNvSpPr>
          <p:nvPr>
            <p:ph idx="1"/>
          </p:nvPr>
        </p:nvSpPr>
        <p:spPr>
          <a:xfrm>
            <a:off x="457200" y="1051113"/>
            <a:ext cx="8229600" cy="4635401"/>
          </a:xfrm>
        </p:spPr>
        <p:txBody>
          <a:bodyPr>
            <a:spAutoFit/>
          </a:bodyPr>
          <a:lstStyle/>
          <a:p>
            <a:r>
              <a:rPr lang="en-US" sz="2400" dirty="0"/>
              <a:t>Purpose and Function</a:t>
            </a:r>
          </a:p>
          <a:p>
            <a:pPr lvl="1"/>
            <a:r>
              <a:rPr lang="en-US" sz="2400" dirty="0"/>
              <a:t>After-treatment device used to reduce exhaust emissions outside of the engine.</a:t>
            </a:r>
          </a:p>
          <a:p>
            <a:r>
              <a:rPr lang="en-US" sz="2400" dirty="0"/>
              <a:t>Catalytic Converter Construction</a:t>
            </a:r>
          </a:p>
          <a:p>
            <a:pPr lvl="1"/>
            <a:r>
              <a:rPr lang="en-US" sz="2400" dirty="0"/>
              <a:t>Most catalytic converters are constructed of a ceramic material in a honeycomb shape with square openings for the exhaust gases.</a:t>
            </a:r>
          </a:p>
          <a:p>
            <a:pPr lvl="1"/>
            <a:r>
              <a:rPr lang="en-US" sz="2400" dirty="0"/>
              <a:t>Substrate is then coated with a porous aluminum material called the washcoat.</a:t>
            </a:r>
          </a:p>
          <a:p>
            <a:pPr lvl="1"/>
            <a:r>
              <a:rPr lang="en-US" sz="2400" dirty="0"/>
              <a:t>Catalytic materials are then applied on top of the washcoat.</a:t>
            </a:r>
          </a:p>
        </p:txBody>
      </p:sp>
    </p:spTree>
    <p:extLst>
      <p:ext uri="{BB962C8B-B14F-4D97-AF65-F5344CB8AC3E}">
        <p14:creationId xmlns:p14="http://schemas.microsoft.com/office/powerpoint/2010/main" val="2315987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09"/>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How can catalytic converter be diagnosed?</a:t>
            </a:r>
          </a:p>
        </p:txBody>
      </p:sp>
    </p:spTree>
    <p:extLst>
      <p:ext uri="{BB962C8B-B14F-4D97-AF65-F5344CB8AC3E}">
        <p14:creationId xmlns:p14="http://schemas.microsoft.com/office/powerpoint/2010/main" val="154344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3</a:t>
            </a:r>
          </a:p>
        </p:txBody>
      </p:sp>
      <p:sp>
        <p:nvSpPr>
          <p:cNvPr id="4" name="Content Placeholder 3"/>
          <p:cNvSpPr>
            <a:spLocks noGrp="1"/>
          </p:cNvSpPr>
          <p:nvPr>
            <p:ph idx="1"/>
          </p:nvPr>
        </p:nvSpPr>
        <p:spPr>
          <a:xfrm>
            <a:off x="457200" y="962026"/>
            <a:ext cx="8229600" cy="830997"/>
          </a:xfrm>
        </p:spPr>
        <p:txBody>
          <a:bodyPr>
            <a:spAutoFit/>
          </a:bodyPr>
          <a:lstStyle/>
          <a:p>
            <a:pPr marL="0" indent="0">
              <a:buNone/>
            </a:pPr>
            <a:r>
              <a:rPr lang="en-US" sz="2400" dirty="0"/>
              <a:t>A tap test, a pressure test, a vacuum test, a temperature test, and an efficiency test.</a:t>
            </a:r>
          </a:p>
        </p:txBody>
      </p:sp>
    </p:spTree>
    <p:extLst>
      <p:ext uri="{BB962C8B-B14F-4D97-AF65-F5344CB8AC3E}">
        <p14:creationId xmlns:p14="http://schemas.microsoft.com/office/powerpoint/2010/main" val="3625403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82.12 Replacing Converter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0599" y="1044576"/>
            <a:ext cx="7167055" cy="28416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385608"/>
            <a:ext cx="7543800" cy="1938992"/>
          </a:xfrm>
        </p:spPr>
        <p:txBody>
          <a:bodyPr/>
          <a:lstStyle/>
          <a:p>
            <a:r>
              <a:rPr lang="en-US" sz="2400" dirty="0"/>
              <a:t>Whenever replacing a catalytic converter with a universal unit, first measure the distance between the rear brick and the center of the rear oxygen sensor. Be sure that the replacement unit is installed to the same dimension</a:t>
            </a:r>
          </a:p>
        </p:txBody>
      </p:sp>
    </p:spTree>
    <p:extLst>
      <p:ext uri="{BB962C8B-B14F-4D97-AF65-F5344CB8AC3E}">
        <p14:creationId xmlns:p14="http://schemas.microsoft.com/office/powerpoint/2010/main" val="2410144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a:spAutoFit/>
          </a:bodyPr>
          <a:lstStyle/>
          <a:p>
            <a:r>
              <a:rPr lang="en-US" dirty="0"/>
              <a:t>Catalytic Converter Replacement Guidelines</a:t>
            </a:r>
          </a:p>
        </p:txBody>
      </p:sp>
      <p:sp>
        <p:nvSpPr>
          <p:cNvPr id="4" name="Content Placeholder 3"/>
          <p:cNvSpPr>
            <a:spLocks noGrp="1"/>
          </p:cNvSpPr>
          <p:nvPr>
            <p:ph idx="1"/>
          </p:nvPr>
        </p:nvSpPr>
        <p:spPr>
          <a:xfrm>
            <a:off x="457200" y="1442326"/>
            <a:ext cx="8229600" cy="1569660"/>
          </a:xfrm>
        </p:spPr>
        <p:txBody>
          <a:bodyPr>
            <a:spAutoFit/>
          </a:bodyPr>
          <a:lstStyle/>
          <a:p>
            <a:r>
              <a:rPr lang="en-US" sz="2400" dirty="0"/>
              <a:t>If a converter is replaced on a vehicle with less than 80,000 miles or eight years, depending on the year of the vehicle, an original equipment catalytic converter must be used as a replacement.</a:t>
            </a:r>
          </a:p>
        </p:txBody>
      </p:sp>
    </p:spTree>
    <p:extLst>
      <p:ext uri="{BB962C8B-B14F-4D97-AF65-F5344CB8AC3E}">
        <p14:creationId xmlns:p14="http://schemas.microsoft.com/office/powerpoint/2010/main" val="3781474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a:spAutoFit/>
          </a:bodyPr>
          <a:lstStyle/>
          <a:p>
            <a:r>
              <a:rPr lang="en-US" dirty="0"/>
              <a:t>Catalytic Converter-Related Diagnostic Trouble Codes</a:t>
            </a:r>
          </a:p>
        </p:txBody>
      </p:sp>
      <p:graphicFrame>
        <p:nvGraphicFramePr>
          <p:cNvPr id="4" name="Table 3"/>
          <p:cNvGraphicFramePr>
            <a:graphicFrameLocks noGrp="1"/>
          </p:cNvGraphicFramePr>
          <p:nvPr>
            <p:extLst>
              <p:ext uri="{D42A27DB-BD31-4B8C-83A1-F6EECF244321}">
                <p14:modId xmlns:p14="http://schemas.microsoft.com/office/powerpoint/2010/main" val="1786658117"/>
              </p:ext>
            </p:extLst>
          </p:nvPr>
        </p:nvGraphicFramePr>
        <p:xfrm>
          <a:off x="533400" y="1752600"/>
          <a:ext cx="8077201" cy="1875827"/>
        </p:xfrm>
        <a:graphic>
          <a:graphicData uri="http://schemas.openxmlformats.org/drawingml/2006/table">
            <a:tbl>
              <a:tblPr firstRow="1" bandRow="1">
                <a:tableStyleId>{2D5ABB26-0587-4C30-8999-92F81FD0307C}</a:tableStyleId>
              </a:tblPr>
              <a:tblGrid>
                <a:gridCol w="2971800">
                  <a:extLst>
                    <a:ext uri="{9D8B030D-6E8A-4147-A177-3AD203B41FA5}">
                      <a16:colId xmlns:a16="http://schemas.microsoft.com/office/drawing/2014/main" val="20000"/>
                    </a:ext>
                  </a:extLst>
                </a:gridCol>
                <a:gridCol w="2006010">
                  <a:extLst>
                    <a:ext uri="{9D8B030D-6E8A-4147-A177-3AD203B41FA5}">
                      <a16:colId xmlns:a16="http://schemas.microsoft.com/office/drawing/2014/main" val="20001"/>
                    </a:ext>
                  </a:extLst>
                </a:gridCol>
                <a:gridCol w="3099391">
                  <a:extLst>
                    <a:ext uri="{9D8B030D-6E8A-4147-A177-3AD203B41FA5}">
                      <a16:colId xmlns:a16="http://schemas.microsoft.com/office/drawing/2014/main" val="20002"/>
                    </a:ext>
                  </a:extLst>
                </a:gridCol>
              </a:tblGrid>
              <a:tr h="412787">
                <a:tc>
                  <a:txBody>
                    <a:bodyPr/>
                    <a:lstStyle/>
                    <a:p>
                      <a:pPr algn="l"/>
                      <a:r>
                        <a:rPr lang="en-IN" b="1" dirty="0">
                          <a:solidFill>
                            <a:schemeClr val="bg1"/>
                          </a:solidFill>
                        </a:rPr>
                        <a:t>Diagnostic Trouble Code</a:t>
                      </a:r>
                    </a:p>
                  </a:txBody>
                  <a:tcPr>
                    <a:solidFill>
                      <a:schemeClr val="bg2"/>
                    </a:solidFill>
                  </a:tcPr>
                </a:tc>
                <a:tc>
                  <a:txBody>
                    <a:bodyPr/>
                    <a:lstStyle/>
                    <a:p>
                      <a:pPr algn="l"/>
                      <a:r>
                        <a:rPr lang="en-IN" b="1" dirty="0">
                          <a:solidFill>
                            <a:schemeClr val="bg1"/>
                          </a:solidFill>
                        </a:rPr>
                        <a:t>Description</a:t>
                      </a:r>
                    </a:p>
                  </a:txBody>
                  <a:tcPr>
                    <a:solidFill>
                      <a:schemeClr val="bg2"/>
                    </a:solidFill>
                  </a:tcPr>
                </a:tc>
                <a:tc>
                  <a:txBody>
                    <a:bodyPr/>
                    <a:lstStyle/>
                    <a:p>
                      <a:pPr algn="l"/>
                      <a:r>
                        <a:rPr lang="en-IN" b="1" dirty="0">
                          <a:solidFill>
                            <a:schemeClr val="bg1"/>
                          </a:solidFill>
                        </a:rPr>
                        <a:t>Possible Causes</a:t>
                      </a:r>
                    </a:p>
                  </a:txBody>
                  <a:tcPr>
                    <a:solidFill>
                      <a:schemeClr val="bg2"/>
                    </a:solidFill>
                  </a:tcPr>
                </a:tc>
                <a:extLst>
                  <a:ext uri="{0D108BD9-81ED-4DB2-BD59-A6C34878D82A}">
                    <a16:rowId xmlns:a16="http://schemas.microsoft.com/office/drawing/2014/main" val="10000"/>
                  </a:ext>
                </a:extLst>
              </a:tr>
              <a:tr h="453988">
                <a:tc>
                  <a:txBody>
                    <a:bodyPr/>
                    <a:lstStyle/>
                    <a:p>
                      <a:r>
                        <a:rPr lang="en-IN" sz="1800" u="none" strike="noStrike" kern="1200" baseline="0" dirty="0"/>
                        <a:t>P0422</a:t>
                      </a:r>
                      <a:endParaRPr lang="en-IN" dirty="0"/>
                    </a:p>
                  </a:txBody>
                  <a:tcPr>
                    <a:solidFill>
                      <a:srgbClr val="D4EAE4"/>
                    </a:solidFill>
                  </a:tcPr>
                </a:tc>
                <a:tc>
                  <a:txBody>
                    <a:bodyPr/>
                    <a:lstStyle/>
                    <a:p>
                      <a:r>
                        <a:rPr lang="en-IN" sz="1800" u="none" strike="noStrike" kern="1200" spc="0" baseline="0" dirty="0"/>
                        <a:t>Catalytic converter efficiency failure</a:t>
                      </a:r>
                      <a:endParaRPr lang="en-IN" dirty="0"/>
                    </a:p>
                  </a:txBody>
                  <a:tcPr>
                    <a:solidFill>
                      <a:srgbClr val="D4EAE4"/>
                    </a:solidFill>
                  </a:tcPr>
                </a:tc>
                <a:tc>
                  <a:txBody>
                    <a:bodyPr/>
                    <a:lstStyle/>
                    <a:p>
                      <a:pPr marL="285750" indent="-285750">
                        <a:buFont typeface="Arial" panose="020B0604020202020204" pitchFamily="34" charset="0"/>
                        <a:buChar char="•"/>
                      </a:pPr>
                      <a:r>
                        <a:rPr lang="en-IN" baseline="0" dirty="0"/>
                        <a:t>Engine mechanical fault</a:t>
                      </a:r>
                    </a:p>
                    <a:p>
                      <a:pPr marL="285750" indent="-285750">
                        <a:buFont typeface="Arial" panose="020B0604020202020204" pitchFamily="34" charset="0"/>
                        <a:buChar char="•"/>
                      </a:pPr>
                      <a:r>
                        <a:rPr lang="en-IN" baseline="0" dirty="0"/>
                        <a:t>Exhaust leaks</a:t>
                      </a:r>
                    </a:p>
                    <a:p>
                      <a:pPr marL="285750" indent="-285750">
                        <a:buFont typeface="Arial" panose="020B0604020202020204" pitchFamily="34" charset="0"/>
                        <a:buChar char="•"/>
                      </a:pPr>
                      <a:r>
                        <a:rPr lang="en-IN" baseline="0" dirty="0"/>
                        <a:t>Fuel contaminations, such as engine oil, coolant, or sulfur</a:t>
                      </a:r>
                    </a:p>
                  </a:txBody>
                  <a:tcPr>
                    <a:solidFill>
                      <a:srgbClr val="D4EAE4"/>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27502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Catalytic Converters </a:t>
            </a:r>
            <a:r>
              <a:rPr lang="en-US" sz="2800" dirty="0"/>
              <a:t>(2 of 3)</a:t>
            </a:r>
            <a:endParaRPr lang="en-US" dirty="0"/>
          </a:p>
        </p:txBody>
      </p:sp>
      <p:sp>
        <p:nvSpPr>
          <p:cNvPr id="4" name="Content Placeholder 3"/>
          <p:cNvSpPr>
            <a:spLocks noGrp="1"/>
          </p:cNvSpPr>
          <p:nvPr>
            <p:ph idx="1"/>
          </p:nvPr>
        </p:nvSpPr>
        <p:spPr>
          <a:xfrm>
            <a:off x="474133" y="1016000"/>
            <a:ext cx="8229600" cy="3916457"/>
          </a:xfrm>
        </p:spPr>
        <p:txBody>
          <a:bodyPr>
            <a:spAutoFit/>
          </a:bodyPr>
          <a:lstStyle/>
          <a:p>
            <a:r>
              <a:rPr lang="en-US" sz="2400" dirty="0"/>
              <a:t>Catalytic Converter Operation</a:t>
            </a:r>
          </a:p>
          <a:p>
            <a:pPr lvl="1"/>
            <a:r>
              <a:rPr lang="en-US" sz="2400" dirty="0"/>
              <a:t>Substrate contains small amounts of rhodium, palladium, and platinum.</a:t>
            </a:r>
          </a:p>
          <a:p>
            <a:pPr lvl="1"/>
            <a:r>
              <a:rPr lang="en-US" sz="2400" dirty="0"/>
              <a:t>Elements act as catalysts.</a:t>
            </a:r>
          </a:p>
          <a:p>
            <a:pPr lvl="1"/>
            <a:r>
              <a:rPr lang="en-US" sz="2400" dirty="0"/>
              <a:t>Converter should have a 14.7:1 air–fuel ratio, but can use a mixture that varies slightly.</a:t>
            </a:r>
          </a:p>
          <a:p>
            <a:r>
              <a:rPr lang="en-US" sz="2400" dirty="0"/>
              <a:t>Converter Light-Off Temperature</a:t>
            </a:r>
          </a:p>
          <a:p>
            <a:pPr lvl="1"/>
            <a:r>
              <a:rPr lang="en-US" sz="2400" dirty="0"/>
              <a:t>Must be heated to its light-off temperature of close to 500°F (260°C) before it begins working.</a:t>
            </a:r>
          </a:p>
        </p:txBody>
      </p:sp>
    </p:spTree>
    <p:extLst>
      <p:ext uri="{BB962C8B-B14F-4D97-AF65-F5344CB8AC3E}">
        <p14:creationId xmlns:p14="http://schemas.microsoft.com/office/powerpoint/2010/main" val="1682660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Catalytic Converters </a:t>
            </a:r>
            <a:r>
              <a:rPr lang="en-US" sz="2800" dirty="0"/>
              <a:t>(3 of 3)</a:t>
            </a:r>
            <a:endParaRPr lang="en-US" dirty="0"/>
          </a:p>
        </p:txBody>
      </p:sp>
      <p:sp>
        <p:nvSpPr>
          <p:cNvPr id="4" name="Content Placeholder 3"/>
          <p:cNvSpPr>
            <a:spLocks noGrp="1"/>
          </p:cNvSpPr>
          <p:nvPr>
            <p:ph idx="1"/>
          </p:nvPr>
        </p:nvSpPr>
        <p:spPr>
          <a:xfrm>
            <a:off x="457200" y="1003526"/>
            <a:ext cx="8229600" cy="4578176"/>
          </a:xfrm>
        </p:spPr>
        <p:txBody>
          <a:bodyPr>
            <a:spAutoFit/>
          </a:bodyPr>
          <a:lstStyle/>
          <a:p>
            <a:r>
              <a:rPr lang="en-US" sz="2400" dirty="0"/>
              <a:t>Converter Usage</a:t>
            </a:r>
          </a:p>
          <a:p>
            <a:pPr lvl="1"/>
            <a:r>
              <a:rPr lang="en-US" sz="2400" dirty="0"/>
              <a:t>A catalytic converter must be located as close as possible to the exhaust manifold to work effectively.</a:t>
            </a:r>
          </a:p>
          <a:p>
            <a:pPr lvl="1"/>
            <a:r>
              <a:rPr lang="en-US" sz="2400" dirty="0"/>
              <a:t>Some vehicles have used a small, quick heating oxidation converter, called a preconverter or a pup (mini) converter, that connects directly to the exhaust manifold outlet.</a:t>
            </a:r>
          </a:p>
          <a:p>
            <a:r>
              <a:rPr lang="en-US" sz="2400" spc="-300" dirty="0"/>
              <a:t>O B </a:t>
            </a:r>
            <a:r>
              <a:rPr lang="en-US" sz="2400" dirty="0"/>
              <a:t>D-</a:t>
            </a:r>
            <a:r>
              <a:rPr lang="en-US" sz="2400" kern="0" spc="-350" dirty="0"/>
              <a:t>I </a:t>
            </a:r>
            <a:r>
              <a:rPr lang="en-US" sz="2400" dirty="0"/>
              <a:t>I Catalytic Converter Performance</a:t>
            </a:r>
          </a:p>
          <a:p>
            <a:pPr lvl="1"/>
            <a:r>
              <a:rPr lang="en-US" sz="2400" dirty="0"/>
              <a:t>The </a:t>
            </a:r>
            <a:r>
              <a:rPr lang="en-US" sz="2400" spc="-300" dirty="0"/>
              <a:t>P C </a:t>
            </a:r>
            <a:r>
              <a:rPr lang="en-US" sz="2400" dirty="0"/>
              <a:t>M determines if the catalytic converter is ready for testing based on specific conditions, which may vary by vehicle make, model, and year.</a:t>
            </a:r>
          </a:p>
        </p:txBody>
      </p:sp>
    </p:spTree>
    <p:extLst>
      <p:ext uri="{BB962C8B-B14F-4D97-AF65-F5344CB8AC3E}">
        <p14:creationId xmlns:p14="http://schemas.microsoft.com/office/powerpoint/2010/main" val="81815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82.1 Catalytic Converter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5342" y="1027946"/>
            <a:ext cx="4969396" cy="40774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2600" y="1027947"/>
            <a:ext cx="3011384" cy="3046988"/>
          </a:xfrm>
        </p:spPr>
        <p:txBody>
          <a:bodyPr/>
          <a:lstStyle/>
          <a:p>
            <a:r>
              <a:rPr lang="en-US" sz="2400" dirty="0"/>
              <a:t>Most catalytic converters are located as close to the exhaust manifold as possible, as seen in this display of a Chevrolet Corvette</a:t>
            </a:r>
          </a:p>
        </p:txBody>
      </p:sp>
    </p:spTree>
    <p:extLst>
      <p:ext uri="{BB962C8B-B14F-4D97-AF65-F5344CB8AC3E}">
        <p14:creationId xmlns:p14="http://schemas.microsoft.com/office/powerpoint/2010/main" val="3539642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82.2 Base Materials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5411" y="990600"/>
            <a:ext cx="5011737" cy="4267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667000" cy="3416320"/>
          </a:xfrm>
        </p:spPr>
        <p:txBody>
          <a:bodyPr/>
          <a:lstStyle/>
          <a:p>
            <a:r>
              <a:rPr lang="en-US" sz="2400" dirty="0"/>
              <a:t>The base material, called the substrate, is used to support the wash coat, which is a porous material that is used to hold the catalyst materials</a:t>
            </a:r>
          </a:p>
        </p:txBody>
      </p:sp>
    </p:spTree>
    <p:extLst>
      <p:ext uri="{BB962C8B-B14F-4D97-AF65-F5344CB8AC3E}">
        <p14:creationId xmlns:p14="http://schemas.microsoft.com/office/powerpoint/2010/main" val="133327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82.3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43000" y="990600"/>
            <a:ext cx="6858000" cy="36366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847272"/>
            <a:ext cx="7543800" cy="1477328"/>
          </a:xfrm>
        </p:spPr>
        <p:txBody>
          <a:bodyPr anchor="t" anchorCtr="0"/>
          <a:lstStyle/>
          <a:p>
            <a:r>
              <a:rPr lang="en-US" sz="1800" dirty="0"/>
              <a:t>3-way catalytic converter first separates the NOx into nitrogen and oxygen and then converts the HC and CO into harmless water (H2O) and carbon dioxide (CO2). The nitrogen (N) passes through the converter and exits the tailpipe and enters the atmosphere, which is about 78% nitrogen</a:t>
            </a:r>
          </a:p>
        </p:txBody>
      </p:sp>
    </p:spTree>
    <p:extLst>
      <p:ext uri="{BB962C8B-B14F-4D97-AF65-F5344CB8AC3E}">
        <p14:creationId xmlns:p14="http://schemas.microsoft.com/office/powerpoint/2010/main" val="1678391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Catalytic Converter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t_Conv_Op_A8_Chapter_86">
            <a:hlinkClick r:id="" action="ppaction://media"/>
            <a:extLst>
              <a:ext uri="{FF2B5EF4-FFF2-40B4-BE49-F238E27FC236}">
                <a16:creationId xmlns:a16="http://schemas.microsoft.com/office/drawing/2014/main" id="{9206A501-56FD-DAE7-C758-BF498F8279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63268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24591</TotalTime>
  <Words>1751</Words>
  <Application>Microsoft Office PowerPoint</Application>
  <PresentationFormat>On-screen Show (4:3)</PresentationFormat>
  <Paragraphs>150</Paragraphs>
  <Slides>36</Slides>
  <Notes>36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Palatino Linotype</vt:lpstr>
      <vt:lpstr>Times New Roman</vt:lpstr>
      <vt:lpstr>Verdana</vt:lpstr>
      <vt:lpstr>Wingdings</vt:lpstr>
      <vt:lpstr>508 Lecture</vt:lpstr>
      <vt:lpstr>Automotive Technology: Principles, Diagnosis, and Service</vt:lpstr>
      <vt:lpstr>Learning Objectives</vt:lpstr>
      <vt:lpstr>Catalytic Converters (1 of 3)</vt:lpstr>
      <vt:lpstr>Catalytic Converters (2 of 3)</vt:lpstr>
      <vt:lpstr>Catalytic Converters (3 of 3)</vt:lpstr>
      <vt:lpstr>Figure 82.1 Catalytic Converter</vt:lpstr>
      <vt:lpstr>Figure 82.2 Base Materials</vt:lpstr>
      <vt:lpstr>Figure 82.3 Operation</vt:lpstr>
      <vt:lpstr>Animation: Catalytic Converter Operation (Animation will automatically start)</vt:lpstr>
      <vt:lpstr>Animation: Catalytic Converter (2004+) (Animation will automatically start)</vt:lpstr>
      <vt:lpstr>Figure 82.4 Converter Sections</vt:lpstr>
      <vt:lpstr>O B D-I I Catalytic Converter Performance</vt:lpstr>
      <vt:lpstr>Question 1: ?</vt:lpstr>
      <vt:lpstr>Answer 1</vt:lpstr>
      <vt:lpstr>Figure 82.5 Upstream/Downstream</vt:lpstr>
      <vt:lpstr>Figure 82.6 Waveform</vt:lpstr>
      <vt:lpstr>Figure 82.7 Stoichiometric Ratio</vt:lpstr>
      <vt:lpstr>Frequently Asked Question: Can a Catalytic Converter Be Defective without Being Clogged?   </vt:lpstr>
      <vt:lpstr>Question 2: ?</vt:lpstr>
      <vt:lpstr>Answer 2</vt:lpstr>
      <vt:lpstr>Diagnosis Catalytic Converters (1 of 3)</vt:lpstr>
      <vt:lpstr>Diagnosis Catalytic Converters (2 of 3)</vt:lpstr>
      <vt:lpstr>Diagnosis Catalytic Converters (3 of 3)</vt:lpstr>
      <vt:lpstr>Figure 82.8 Failed Substrate</vt:lpstr>
      <vt:lpstr>Figure 82.9 Back-Pressure Tool</vt:lpstr>
      <vt:lpstr>Animation: Exhaust Back-Pressure Measure (Animation will automatically start)</vt:lpstr>
      <vt:lpstr>Figure 82.10  Melted Converter</vt:lpstr>
      <vt:lpstr>Figure 82.11 Temperature Difference</vt:lpstr>
      <vt:lpstr>Animation: Catalytic Converter Temperature Test (Animation will automatically start)</vt:lpstr>
      <vt:lpstr>Question 3: ?</vt:lpstr>
      <vt:lpstr>Answer 3</vt:lpstr>
      <vt:lpstr>Figure 82.12 Replacing Converter</vt:lpstr>
      <vt:lpstr>Catalytic Converter Replacement Guidelines</vt:lpstr>
      <vt:lpstr>Catalytic Converter-Related Diagnostic Trouble Codes</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88, Catalytic Converters</dc:title>
  <dc:subject>2612-Automotive - Core</dc:subject>
  <dc:creator>James D. Halderman</dc:creator>
  <cp:keywords>CONTAINS NOTES</cp:keywords>
  <cp:lastModifiedBy>Glen Plants</cp:lastModifiedBy>
  <cp:revision>4658</cp:revision>
  <dcterms:created xsi:type="dcterms:W3CDTF">2014-07-14T20:04:21Z</dcterms:created>
  <dcterms:modified xsi:type="dcterms:W3CDTF">2023-06-21T16:00:45Z</dcterms:modified>
</cp:coreProperties>
</file>