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1165" r:id="rId2"/>
    <p:sldId id="1110" r:id="rId3"/>
    <p:sldId id="1112" r:id="rId4"/>
    <p:sldId id="1149" r:id="rId5"/>
    <p:sldId id="1170" r:id="rId6"/>
    <p:sldId id="1171" r:id="rId7"/>
    <p:sldId id="1172" r:id="rId8"/>
    <p:sldId id="1173" r:id="rId9"/>
    <p:sldId id="1174" r:id="rId10"/>
    <p:sldId id="1413" r:id="rId11"/>
    <p:sldId id="1114" r:id="rId12"/>
    <p:sldId id="1154" r:id="rId13"/>
    <p:sldId id="1155" r:id="rId14"/>
    <p:sldId id="1175" r:id="rId15"/>
    <p:sldId id="1182" r:id="rId16"/>
    <p:sldId id="1176" r:id="rId17"/>
    <p:sldId id="1414" r:id="rId18"/>
    <p:sldId id="1157" r:id="rId19"/>
    <p:sldId id="1116" r:id="rId20"/>
    <p:sldId id="1117" r:id="rId21"/>
    <p:sldId id="1118" r:id="rId22"/>
    <p:sldId id="1158" r:id="rId23"/>
    <p:sldId id="1159" r:id="rId24"/>
    <p:sldId id="1178" r:id="rId25"/>
    <p:sldId id="1177" r:id="rId26"/>
    <p:sldId id="1179" r:id="rId27"/>
    <p:sldId id="1415" r:id="rId28"/>
    <p:sldId id="1181" r:id="rId29"/>
    <p:sldId id="1124" r:id="rId30"/>
    <p:sldId id="1164" r:id="rId31"/>
    <p:sldId id="1129" r:id="rId32"/>
    <p:sldId id="1130" r:id="rId33"/>
    <p:sldId id="1131" r:id="rId34"/>
    <p:sldId id="1392" r:id="rId35"/>
    <p:sldId id="1076"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orient="horz" pos="3744">
          <p15:clr>
            <a:srgbClr val="A4A3A4"/>
          </p15:clr>
        </p15:guide>
        <p15:guide id="3" orient="horz" pos="3984">
          <p15:clr>
            <a:srgbClr val="A4A3A4"/>
          </p15:clr>
        </p15:guide>
        <p15:guide id="4" orient="horz" pos="384">
          <p15:clr>
            <a:srgbClr val="A4A3A4"/>
          </p15:clr>
        </p15:guide>
        <p15:guide id="5" orient="horz" pos="144">
          <p15:clr>
            <a:srgbClr val="A4A3A4"/>
          </p15:clr>
        </p15:guide>
        <p15:guide id="6" orient="horz" pos="912">
          <p15:clr>
            <a:srgbClr val="A4A3A4"/>
          </p15:clr>
        </p15:guide>
        <p15:guide id="7" orient="horz" pos="624">
          <p15:clr>
            <a:srgbClr val="A4A3A4"/>
          </p15:clr>
        </p15:guide>
        <p15:guide id="8" orient="horz" pos="1248">
          <p15:clr>
            <a:srgbClr val="A4A3A4"/>
          </p15:clr>
        </p15:guide>
        <p15:guide id="9" pos="2880">
          <p15:clr>
            <a:srgbClr val="A4A3A4"/>
          </p15:clr>
        </p15:guide>
        <p15:guide id="10" pos="288">
          <p15:clr>
            <a:srgbClr val="A4A3A4"/>
          </p15:clr>
        </p15:guide>
        <p15:guide id="11"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 Mohanapriya" initials="" lastIdx="1" clrIdx="0"/>
  <p:cmAuthor id="1"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4EAE4"/>
    <a:srgbClr val="007FA3"/>
    <a:srgbClr val="99008C"/>
    <a:srgbClr val="001581"/>
    <a:srgbClr val="82007C"/>
    <a:srgbClr val="96008F"/>
    <a:srgbClr val="595375"/>
    <a:srgbClr val="6B63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85950" autoAdjust="0"/>
  </p:normalViewPr>
  <p:slideViewPr>
    <p:cSldViewPr showGuides="1">
      <p:cViewPr varScale="1">
        <p:scale>
          <a:sx n="98" d="100"/>
          <a:sy n="98" d="100"/>
        </p:scale>
        <p:origin x="1968" y="90"/>
      </p:cViewPr>
      <p:guideLst>
        <p:guide orient="horz" pos="2160"/>
        <p:guide orient="horz" pos="3744"/>
        <p:guide orient="horz" pos="3984"/>
        <p:guide orient="horz" pos="384"/>
        <p:guide orient="horz" pos="144"/>
        <p:guide orient="horz" pos="912"/>
        <p:guide orient="horz" pos="624"/>
        <p:guide orient="horz" pos="1248"/>
        <p:guide pos="2880"/>
        <p:guide pos="288"/>
        <p:guide pos="5472"/>
      </p:guideLst>
    </p:cSldViewPr>
  </p:slideViewPr>
  <p:outlineViewPr>
    <p:cViewPr>
      <p:scale>
        <a:sx n="25" d="100"/>
        <a:sy n="25" d="100"/>
      </p:scale>
      <p:origin x="0" y="7944"/>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2-18T16:06:38.854" idx="1">
    <p:pos x="10" y="10"/>
    <p:text>NEED CUURENT BOOK COVER IMAGE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F6C94ED-A9F0-464C-B9FC-86E5B5620463}" type="datetimeFigureOut">
              <a:rPr lang="en-US"/>
              <a:pPr>
                <a:defRPr/>
              </a:pPr>
              <a:t>6/21/2023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B648898-3A1B-4E96-A622-DA9B1A972A0F}" type="slidenum">
              <a:rPr lang="en-US"/>
              <a:pPr>
                <a:defRPr/>
              </a:pPr>
              <a:t>‹#›</a:t>
            </a:fld>
            <a:endParaRPr lang="en-US" dirty="0"/>
          </a:p>
        </p:txBody>
      </p:sp>
    </p:spTree>
    <p:extLst>
      <p:ext uri="{BB962C8B-B14F-4D97-AF65-F5344CB8AC3E}">
        <p14:creationId xmlns:p14="http://schemas.microsoft.com/office/powerpoint/2010/main" val="3269615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60B1D3A-3E82-415A-BD73-B7683DF227A5}" type="datetimeFigureOut">
              <a:rPr lang="en-US"/>
              <a:pPr>
                <a:defRPr/>
              </a:pPr>
              <a:t>6/21/2023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F262FDE-1869-4E13-B81F-4AFFAD567C13}" type="slidenum">
              <a:rPr lang="en-US"/>
              <a:pPr>
                <a:defRPr/>
              </a:pPr>
              <a:t>‹#›</a:t>
            </a:fld>
            <a:endParaRPr lang="en-US" dirty="0"/>
          </a:p>
        </p:txBody>
      </p:sp>
    </p:spTree>
    <p:extLst>
      <p:ext uri="{BB962C8B-B14F-4D97-AF65-F5344CB8AC3E}">
        <p14:creationId xmlns:p14="http://schemas.microsoft.com/office/powerpoint/2010/main" val="11324671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INSTRUCTOR NOTE: This presentation includes text explanation notes, you can use to teach the course.  When in SLIDE SHOW mode, you RIGHT CLICK and select SHOW PRESENTER VIEW, to use the notes.</a:t>
            </a:r>
          </a:p>
          <a:p>
            <a:pPr>
              <a:spcBef>
                <a:spcPct val="0"/>
              </a:spcBef>
            </a:pPr>
            <a:endParaRPr lang="en-US" altLang="en-US" dirty="0"/>
          </a:p>
        </p:txBody>
      </p:sp>
      <p:sp>
        <p:nvSpPr>
          <p:cNvPr id="9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buSzPct val="25000"/>
            </a:pPr>
            <a:fld id="{0B12C51A-0559-48B1-AFE4-098DF30A0A97}" type="slidenum">
              <a:rPr lang="en-US" altLang="en-US">
                <a:solidFill>
                  <a:srgbClr val="000000"/>
                </a:solidFill>
                <a:sym typeface="Arial" charset="0"/>
              </a:rPr>
              <a:pPr fontAlgn="base">
                <a:spcBef>
                  <a:spcPct val="0"/>
                </a:spcBef>
                <a:spcAft>
                  <a:spcPct val="0"/>
                </a:spcAft>
                <a:buSzPct val="25000"/>
              </a:pPr>
              <a:t>1</a:t>
            </a:fld>
            <a:endParaRPr lang="en-US" altLang="en-US" dirty="0">
              <a:solidFill>
                <a:srgbClr val="000000"/>
              </a:solidFill>
              <a:sym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u="sng" dirty="0"/>
              <a:t>TECH TIP: Check for Oil Leaks with the Engine Off</a:t>
            </a:r>
          </a:p>
          <a:p>
            <a:pPr>
              <a:spcBef>
                <a:spcPct val="0"/>
              </a:spcBef>
            </a:pPr>
            <a:r>
              <a:rPr lang="en-US" altLang="en-US" dirty="0"/>
              <a:t>The owner of an older vehicle equipped with a V-6</a:t>
            </a:r>
          </a:p>
          <a:p>
            <a:pPr>
              <a:spcBef>
                <a:spcPct val="0"/>
              </a:spcBef>
            </a:pPr>
            <a:r>
              <a:rPr lang="en-US" altLang="en-US" dirty="0"/>
              <a:t>engine complained to their technician that they</a:t>
            </a:r>
          </a:p>
          <a:p>
            <a:pPr>
              <a:spcBef>
                <a:spcPct val="0"/>
              </a:spcBef>
            </a:pPr>
            <a:r>
              <a:rPr lang="en-US" altLang="en-US" dirty="0"/>
              <a:t>smelled burning oil, but only </a:t>
            </a:r>
            <a:r>
              <a:rPr lang="en-US" altLang="en-US" i="1" dirty="0"/>
              <a:t>after </a:t>
            </a:r>
            <a:r>
              <a:rPr lang="en-US" altLang="en-US" dirty="0"/>
              <a:t>shutting off the</a:t>
            </a:r>
          </a:p>
          <a:p>
            <a:pPr>
              <a:spcBef>
                <a:spcPct val="0"/>
              </a:spcBef>
            </a:pPr>
            <a:r>
              <a:rPr lang="en-US" altLang="en-US" dirty="0"/>
              <a:t>engine. The technician found that the rocker cover</a:t>
            </a:r>
          </a:p>
          <a:p>
            <a:pPr>
              <a:spcBef>
                <a:spcPct val="0"/>
              </a:spcBef>
            </a:pPr>
            <a:r>
              <a:rPr lang="en-US" altLang="en-US" dirty="0"/>
              <a:t>gaskets were leaking. But why did the owner only</a:t>
            </a:r>
          </a:p>
          <a:p>
            <a:pPr>
              <a:spcBef>
                <a:spcPct val="0"/>
              </a:spcBef>
            </a:pPr>
            <a:r>
              <a:rPr lang="en-US" altLang="en-US" dirty="0"/>
              <a:t>notice the smell of hot oil when the engine was shut</a:t>
            </a:r>
          </a:p>
          <a:p>
            <a:pPr>
              <a:spcBef>
                <a:spcPct val="0"/>
              </a:spcBef>
            </a:pPr>
            <a:r>
              <a:rPr lang="en-US" altLang="en-US" dirty="0"/>
              <a:t>off? Because of the PCV system, engine vacuum tends</a:t>
            </a:r>
          </a:p>
          <a:p>
            <a:pPr>
              <a:spcBef>
                <a:spcPct val="0"/>
              </a:spcBef>
            </a:pPr>
            <a:r>
              <a:rPr lang="en-US" altLang="en-US" dirty="0"/>
              <a:t>to draw oil away from gasket surfaces. When the</a:t>
            </a:r>
          </a:p>
          <a:p>
            <a:pPr>
              <a:spcBef>
                <a:spcPct val="0"/>
              </a:spcBef>
            </a:pPr>
            <a:r>
              <a:rPr lang="en-US" altLang="en-US" dirty="0"/>
              <a:t>engine stops, however, engine vacuum disappears,</a:t>
            </a:r>
          </a:p>
          <a:p>
            <a:pPr>
              <a:spcBef>
                <a:spcPct val="0"/>
              </a:spcBef>
            </a:pPr>
            <a:r>
              <a:rPr lang="en-US" altLang="en-US" dirty="0"/>
              <a:t>and the oil remaining in the upper regions of the</a:t>
            </a:r>
          </a:p>
          <a:p>
            <a:pPr>
              <a:spcBef>
                <a:spcPct val="0"/>
              </a:spcBef>
            </a:pPr>
            <a:r>
              <a:rPr lang="en-US" altLang="en-US" dirty="0"/>
              <a:t>engine tend to flow down and out through any</a:t>
            </a:r>
          </a:p>
          <a:p>
            <a:pPr>
              <a:spcBef>
                <a:spcPct val="0"/>
              </a:spcBef>
            </a:pPr>
            <a:r>
              <a:rPr lang="en-US" altLang="en-US" dirty="0"/>
              <a:t>opening. Therefore, a good technician should check an</a:t>
            </a:r>
          </a:p>
          <a:p>
            <a:pPr>
              <a:spcBef>
                <a:spcPct val="0"/>
              </a:spcBef>
            </a:pPr>
            <a:r>
              <a:rPr lang="en-US" altLang="en-US" dirty="0"/>
              <a:t>engine for oil leaks, not only with the engine running,</a:t>
            </a:r>
          </a:p>
          <a:p>
            <a:pPr>
              <a:spcBef>
                <a:spcPct val="0"/>
              </a:spcBef>
            </a:pPr>
            <a:r>
              <a:rPr lang="en-US" altLang="en-US" dirty="0"/>
              <a:t>but also shortly after shutdown.</a:t>
            </a:r>
          </a:p>
          <a:p>
            <a:pPr>
              <a:spcBef>
                <a:spcPct val="0"/>
              </a:spcBef>
            </a:pPr>
            <a:endParaRPr lang="en-US" altLang="en-US" dirty="0"/>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pPr>
            <a:fld id="{5DDE06D1-CA70-4550-B69A-6D5A988CC8E0}" type="slidenum">
              <a:rPr lang="en-US" altLang="en-US"/>
              <a:pPr fontAlgn="base">
                <a:spcBef>
                  <a:spcPct val="0"/>
                </a:spcBef>
                <a:spcAft>
                  <a:spcPct val="0"/>
                </a:spcAft>
              </a:pPr>
              <a:t>11</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pPr>
            <a:fld id="{3521902D-5D5F-4F7D-981C-3697A74B6C2A}" type="slidenum">
              <a:rPr lang="en-US" altLang="en-US"/>
              <a:pPr fontAlgn="base">
                <a:spcBef>
                  <a:spcPct val="0"/>
                </a:spcBef>
                <a:spcAft>
                  <a:spcPct val="0"/>
                </a:spcAft>
              </a:pPr>
              <a:t>12</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pPr>
            <a:fld id="{2536CA0E-BF6A-40AD-B071-55DDDDA9BD6F}" type="slidenum">
              <a:rPr lang="en-US" altLang="en-US"/>
              <a:pPr fontAlgn="base">
                <a:spcBef>
                  <a:spcPct val="0"/>
                </a:spcBef>
                <a:spcAft>
                  <a:spcPct val="0"/>
                </a:spcAft>
              </a:pPr>
              <a:t>13</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3" name="Shape 260"/>
          <p:cNvSpPr>
            <a:spLocks noGrp="1" noRot="1" noChangeAspect="1"/>
          </p:cNvSpPr>
          <p:nvPr>
            <p:ph type="sldImg" idx="2"/>
          </p:nvPr>
        </p:nvSpPr>
        <p:spPr bwMode="auto">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120000 w 120000"/>
              <a:gd name="T11" fmla="*/ 120000 h 120000"/>
            </a:gdLst>
            <a:ahLst/>
            <a:cxnLst>
              <a:cxn ang="0">
                <a:pos x="T0" y="T1"/>
              </a:cxn>
              <a:cxn ang="0">
                <a:pos x="T2" y="T3"/>
              </a:cxn>
              <a:cxn ang="0">
                <a:pos x="T4" y="T5"/>
              </a:cxn>
              <a:cxn ang="0">
                <a:pos x="T6" y="T7"/>
              </a:cxn>
            </a:cxnLst>
            <a:rect l="T8" t="T9" r="T10" b="T11"/>
            <a:pathLst>
              <a:path w="120000" h="120000" extrusionOk="0">
                <a:moveTo>
                  <a:pt x="0" y="0"/>
                </a:moveTo>
                <a:lnTo>
                  <a:pt x="120000" y="0"/>
                </a:lnTo>
                <a:lnTo>
                  <a:pt x="120000" y="120000"/>
                </a:lnTo>
                <a:lnTo>
                  <a:pt x="0" y="12000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33794" name="Shape 26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buClr>
                <a:srgbClr val="000000"/>
              </a:buClr>
              <a:buSzPct val="25000"/>
            </a:pPr>
            <a:endParaRPr lang="en-US" altLang="en-US" dirty="0">
              <a:solidFill>
                <a:srgbClr val="000000"/>
              </a:solidFill>
              <a:cs typeface="Arial" charset="0"/>
              <a:sym typeface="Arial" charset="0"/>
            </a:endParaRPr>
          </a:p>
        </p:txBody>
      </p:sp>
      <p:sp>
        <p:nvSpPr>
          <p:cNvPr id="33795" name="Shape 26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buSzPct val="25000"/>
            </a:pPr>
            <a:fld id="{376427CB-31D0-4560-898A-6E88448E5D2C}" type="slidenum">
              <a:rPr lang="en-US" altLang="en-US">
                <a:solidFill>
                  <a:srgbClr val="000000"/>
                </a:solidFill>
                <a:sym typeface="Arial" charset="0"/>
              </a:rPr>
              <a:pPr fontAlgn="base">
                <a:spcBef>
                  <a:spcPct val="0"/>
                </a:spcBef>
                <a:spcAft>
                  <a:spcPct val="0"/>
                </a:spcAft>
                <a:buSzPct val="25000"/>
              </a:pPr>
              <a:t>14</a:t>
            </a:fld>
            <a:endParaRPr lang="en-US" altLang="en-US" dirty="0">
              <a:solidFill>
                <a:srgbClr val="000000"/>
              </a:solidFill>
              <a:sym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1" name="Shape 260"/>
          <p:cNvSpPr>
            <a:spLocks noGrp="1" noRot="1" noChangeAspect="1"/>
          </p:cNvSpPr>
          <p:nvPr>
            <p:ph type="sldImg" idx="2"/>
          </p:nvPr>
        </p:nvSpPr>
        <p:spPr bwMode="auto">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120000 w 120000"/>
              <a:gd name="T11" fmla="*/ 120000 h 120000"/>
            </a:gdLst>
            <a:ahLst/>
            <a:cxnLst>
              <a:cxn ang="0">
                <a:pos x="T0" y="T1"/>
              </a:cxn>
              <a:cxn ang="0">
                <a:pos x="T2" y="T3"/>
              </a:cxn>
              <a:cxn ang="0">
                <a:pos x="T4" y="T5"/>
              </a:cxn>
              <a:cxn ang="0">
                <a:pos x="T6" y="T7"/>
              </a:cxn>
            </a:cxnLst>
            <a:rect l="T8" t="T9" r="T10" b="T11"/>
            <a:pathLst>
              <a:path w="120000" h="120000" extrusionOk="0">
                <a:moveTo>
                  <a:pt x="0" y="0"/>
                </a:moveTo>
                <a:lnTo>
                  <a:pt x="120000" y="0"/>
                </a:lnTo>
                <a:lnTo>
                  <a:pt x="120000" y="120000"/>
                </a:lnTo>
                <a:lnTo>
                  <a:pt x="0" y="12000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35842" name="Shape 26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buClr>
                <a:srgbClr val="000000"/>
              </a:buClr>
              <a:buSzPct val="25000"/>
            </a:pPr>
            <a:endParaRPr lang="en-US" altLang="en-US" dirty="0">
              <a:solidFill>
                <a:srgbClr val="000000"/>
              </a:solidFill>
              <a:cs typeface="Arial" charset="0"/>
              <a:sym typeface="Arial" charset="0"/>
            </a:endParaRPr>
          </a:p>
        </p:txBody>
      </p:sp>
      <p:sp>
        <p:nvSpPr>
          <p:cNvPr id="35843" name="Shape 26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buSzPct val="25000"/>
            </a:pPr>
            <a:fld id="{3ED93E24-FB15-4313-92F7-D276BAE1CF44}" type="slidenum">
              <a:rPr lang="en-US" altLang="en-US">
                <a:solidFill>
                  <a:srgbClr val="000000"/>
                </a:solidFill>
                <a:sym typeface="Arial" charset="0"/>
              </a:rPr>
              <a:pPr fontAlgn="base">
                <a:spcBef>
                  <a:spcPct val="0"/>
                </a:spcBef>
                <a:spcAft>
                  <a:spcPct val="0"/>
                </a:spcAft>
                <a:buSzPct val="25000"/>
              </a:pPr>
              <a:t>15</a:t>
            </a:fld>
            <a:endParaRPr lang="en-US" altLang="en-US" dirty="0">
              <a:solidFill>
                <a:srgbClr val="000000"/>
              </a:solidFill>
              <a:sym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89" name="Shape 260"/>
          <p:cNvSpPr>
            <a:spLocks noGrp="1" noRot="1" noChangeAspect="1"/>
          </p:cNvSpPr>
          <p:nvPr>
            <p:ph type="sldImg" idx="2"/>
          </p:nvPr>
        </p:nvSpPr>
        <p:spPr bwMode="auto">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120000 w 120000"/>
              <a:gd name="T11" fmla="*/ 120000 h 120000"/>
            </a:gdLst>
            <a:ahLst/>
            <a:cxnLst>
              <a:cxn ang="0">
                <a:pos x="T0" y="T1"/>
              </a:cxn>
              <a:cxn ang="0">
                <a:pos x="T2" y="T3"/>
              </a:cxn>
              <a:cxn ang="0">
                <a:pos x="T4" y="T5"/>
              </a:cxn>
              <a:cxn ang="0">
                <a:pos x="T6" y="T7"/>
              </a:cxn>
            </a:cxnLst>
            <a:rect l="T8" t="T9" r="T10" b="T11"/>
            <a:pathLst>
              <a:path w="120000" h="120000" extrusionOk="0">
                <a:moveTo>
                  <a:pt x="0" y="0"/>
                </a:moveTo>
                <a:lnTo>
                  <a:pt x="120000" y="0"/>
                </a:lnTo>
                <a:lnTo>
                  <a:pt x="120000" y="120000"/>
                </a:lnTo>
                <a:lnTo>
                  <a:pt x="0" y="12000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37890" name="Shape 26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buClr>
                <a:srgbClr val="000000"/>
              </a:buClr>
              <a:buSzPct val="25000"/>
            </a:pPr>
            <a:endParaRPr lang="en-US" altLang="en-US" dirty="0">
              <a:solidFill>
                <a:srgbClr val="000000"/>
              </a:solidFill>
              <a:cs typeface="Arial" charset="0"/>
              <a:sym typeface="Arial" charset="0"/>
            </a:endParaRPr>
          </a:p>
        </p:txBody>
      </p:sp>
      <p:sp>
        <p:nvSpPr>
          <p:cNvPr id="37891" name="Shape 26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buSzPct val="25000"/>
            </a:pPr>
            <a:fld id="{2628DC5B-4FEC-4379-82D1-88984B9330B5}" type="slidenum">
              <a:rPr lang="en-US" altLang="en-US">
                <a:solidFill>
                  <a:srgbClr val="000000"/>
                </a:solidFill>
                <a:sym typeface="Arial" charset="0"/>
              </a:rPr>
              <a:pPr fontAlgn="base">
                <a:spcBef>
                  <a:spcPct val="0"/>
                </a:spcBef>
                <a:spcAft>
                  <a:spcPct val="0"/>
                </a:spcAft>
                <a:buSzPct val="25000"/>
              </a:pPr>
              <a:t>16</a:t>
            </a:fld>
            <a:endParaRPr lang="en-US" altLang="en-US" dirty="0">
              <a:solidFill>
                <a:srgbClr val="000000"/>
              </a:solidFill>
              <a:sym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pPr>
            <a:fld id="{C7122582-183F-49CA-AD5F-459B1E38F211}" type="slidenum">
              <a:rPr lang="en-US" altLang="en-US"/>
              <a:pPr fontAlgn="base">
                <a:spcBef>
                  <a:spcPct val="0"/>
                </a:spcBef>
                <a:spcAft>
                  <a:spcPct val="0"/>
                </a:spcAft>
              </a:pPr>
              <a:t>18</a:t>
            </a:fld>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pPr>
            <a:fld id="{D2A384C1-9A2A-46B9-99B1-029B56D35055}" type="slidenum">
              <a:rPr lang="en-US" altLang="en-US"/>
              <a:pPr fontAlgn="base">
                <a:spcBef>
                  <a:spcPct val="0"/>
                </a:spcBef>
                <a:spcAft>
                  <a:spcPct val="0"/>
                </a:spcAft>
              </a:pPr>
              <a:t>19</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pPr>
            <a:fld id="{062205EE-0843-4E2D-B69A-58B8AEA51727}" type="slidenum">
              <a:rPr lang="en-US" altLang="en-US"/>
              <a:pPr fontAlgn="base">
                <a:spcBef>
                  <a:spcPct val="0"/>
                </a:spcBef>
                <a:spcAft>
                  <a:spcPct val="0"/>
                </a:spcAft>
              </a:pPr>
              <a:t>2</a:t>
            </a:fld>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pPr>
            <a:fld id="{180B777B-C77B-42FA-A634-837053A1C998}" type="slidenum">
              <a:rPr lang="en-US" altLang="en-US"/>
              <a:pPr fontAlgn="base">
                <a:spcBef>
                  <a:spcPct val="0"/>
                </a:spcBef>
                <a:spcAft>
                  <a:spcPct val="0"/>
                </a:spcAft>
              </a:pPr>
              <a:t>20</a:t>
            </a:fld>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pPr>
            <a:fld id="{2E442F10-B87C-4C63-A6EA-72CCFB452B4B}" type="slidenum">
              <a:rPr lang="en-US" altLang="en-US"/>
              <a:pPr fontAlgn="base">
                <a:spcBef>
                  <a:spcPct val="0"/>
                </a:spcBef>
                <a:spcAft>
                  <a:spcPct val="0"/>
                </a:spcAft>
              </a:pPr>
              <a:t>21</a:t>
            </a:fld>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pPr>
            <a:fld id="{4811227E-9D49-4915-A52E-CB6B5AC664CE}" type="slidenum">
              <a:rPr lang="en-US" altLang="en-US"/>
              <a:pPr fontAlgn="base">
                <a:spcBef>
                  <a:spcPct val="0"/>
                </a:spcBef>
                <a:spcAft>
                  <a:spcPct val="0"/>
                </a:spcAft>
              </a:pPr>
              <a:t>22</a:t>
            </a:fld>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pPr>
            <a:fld id="{5CDF6B18-484C-4FB7-B9ED-035B58558011}" type="slidenum">
              <a:rPr lang="en-US" altLang="en-US"/>
              <a:pPr fontAlgn="base">
                <a:spcBef>
                  <a:spcPct val="0"/>
                </a:spcBef>
                <a:spcAft>
                  <a:spcPct val="0"/>
                </a:spcAft>
              </a:pPr>
              <a:t>23</a:t>
            </a:fld>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5" name="Shape 260"/>
          <p:cNvSpPr>
            <a:spLocks noGrp="1" noRot="1" noChangeAspect="1"/>
          </p:cNvSpPr>
          <p:nvPr>
            <p:ph type="sldImg" idx="2"/>
          </p:nvPr>
        </p:nvSpPr>
        <p:spPr bwMode="auto">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120000 w 120000"/>
              <a:gd name="T11" fmla="*/ 120000 h 120000"/>
            </a:gdLst>
            <a:ahLst/>
            <a:cxnLst>
              <a:cxn ang="0">
                <a:pos x="T0" y="T1"/>
              </a:cxn>
              <a:cxn ang="0">
                <a:pos x="T2" y="T3"/>
              </a:cxn>
              <a:cxn ang="0">
                <a:pos x="T4" y="T5"/>
              </a:cxn>
              <a:cxn ang="0">
                <a:pos x="T6" y="T7"/>
              </a:cxn>
            </a:cxnLst>
            <a:rect l="T8" t="T9" r="T10" b="T11"/>
            <a:pathLst>
              <a:path w="120000" h="120000" extrusionOk="0">
                <a:moveTo>
                  <a:pt x="0" y="0"/>
                </a:moveTo>
                <a:lnTo>
                  <a:pt x="120000" y="0"/>
                </a:lnTo>
                <a:lnTo>
                  <a:pt x="120000" y="120000"/>
                </a:lnTo>
                <a:lnTo>
                  <a:pt x="0" y="12000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52226" name="Shape 26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buClr>
                <a:srgbClr val="000000"/>
              </a:buClr>
              <a:buSzPct val="25000"/>
            </a:pPr>
            <a:endParaRPr lang="en-US" altLang="en-US" dirty="0">
              <a:solidFill>
                <a:srgbClr val="000000"/>
              </a:solidFill>
              <a:cs typeface="Arial" charset="0"/>
              <a:sym typeface="Arial" charset="0"/>
            </a:endParaRPr>
          </a:p>
        </p:txBody>
      </p:sp>
      <p:sp>
        <p:nvSpPr>
          <p:cNvPr id="52227" name="Shape 26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buSzPct val="25000"/>
            </a:pPr>
            <a:fld id="{D6B2CC56-1AC6-4AE3-9C50-887C063C459F}" type="slidenum">
              <a:rPr lang="en-US" altLang="en-US">
                <a:solidFill>
                  <a:srgbClr val="000000"/>
                </a:solidFill>
                <a:sym typeface="Arial" charset="0"/>
              </a:rPr>
              <a:pPr fontAlgn="base">
                <a:spcBef>
                  <a:spcPct val="0"/>
                </a:spcBef>
                <a:spcAft>
                  <a:spcPct val="0"/>
                </a:spcAft>
                <a:buSzPct val="25000"/>
              </a:pPr>
              <a:t>24</a:t>
            </a:fld>
            <a:endParaRPr lang="en-US" altLang="en-US" dirty="0">
              <a:solidFill>
                <a:srgbClr val="000000"/>
              </a:solidFill>
              <a:sym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3" name="Shape 260"/>
          <p:cNvSpPr>
            <a:spLocks noGrp="1" noRot="1" noChangeAspect="1"/>
          </p:cNvSpPr>
          <p:nvPr>
            <p:ph type="sldImg" idx="2"/>
          </p:nvPr>
        </p:nvSpPr>
        <p:spPr bwMode="auto">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120000 w 120000"/>
              <a:gd name="T11" fmla="*/ 120000 h 120000"/>
            </a:gdLst>
            <a:ahLst/>
            <a:cxnLst>
              <a:cxn ang="0">
                <a:pos x="T0" y="T1"/>
              </a:cxn>
              <a:cxn ang="0">
                <a:pos x="T2" y="T3"/>
              </a:cxn>
              <a:cxn ang="0">
                <a:pos x="T4" y="T5"/>
              </a:cxn>
              <a:cxn ang="0">
                <a:pos x="T6" y="T7"/>
              </a:cxn>
            </a:cxnLst>
            <a:rect l="T8" t="T9" r="T10" b="T11"/>
            <a:pathLst>
              <a:path w="120000" h="120000" extrusionOk="0">
                <a:moveTo>
                  <a:pt x="0" y="0"/>
                </a:moveTo>
                <a:lnTo>
                  <a:pt x="120000" y="0"/>
                </a:lnTo>
                <a:lnTo>
                  <a:pt x="120000" y="120000"/>
                </a:lnTo>
                <a:lnTo>
                  <a:pt x="0" y="12000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54274" name="Shape 26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buClr>
                <a:srgbClr val="000000"/>
              </a:buClr>
              <a:buSzPct val="25000"/>
            </a:pPr>
            <a:endParaRPr lang="en-US" altLang="en-US" dirty="0">
              <a:solidFill>
                <a:srgbClr val="000000"/>
              </a:solidFill>
              <a:cs typeface="Arial" charset="0"/>
              <a:sym typeface="Arial" charset="0"/>
            </a:endParaRPr>
          </a:p>
        </p:txBody>
      </p:sp>
      <p:sp>
        <p:nvSpPr>
          <p:cNvPr id="54275" name="Shape 26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buSzPct val="25000"/>
            </a:pPr>
            <a:fld id="{D1C59D01-F742-45EB-AAC2-49AB3D40ACF4}" type="slidenum">
              <a:rPr lang="en-US" altLang="en-US">
                <a:solidFill>
                  <a:srgbClr val="000000"/>
                </a:solidFill>
                <a:sym typeface="Arial" charset="0"/>
              </a:rPr>
              <a:pPr fontAlgn="base">
                <a:spcBef>
                  <a:spcPct val="0"/>
                </a:spcBef>
                <a:spcAft>
                  <a:spcPct val="0"/>
                </a:spcAft>
                <a:buSzPct val="25000"/>
              </a:pPr>
              <a:t>25</a:t>
            </a:fld>
            <a:endParaRPr lang="en-US" altLang="en-US" dirty="0">
              <a:solidFill>
                <a:srgbClr val="000000"/>
              </a:solidFill>
              <a:sym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1" name="Shape 260"/>
          <p:cNvSpPr>
            <a:spLocks noGrp="1" noRot="1" noChangeAspect="1"/>
          </p:cNvSpPr>
          <p:nvPr>
            <p:ph type="sldImg" idx="2"/>
          </p:nvPr>
        </p:nvSpPr>
        <p:spPr bwMode="auto">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120000 w 120000"/>
              <a:gd name="T11" fmla="*/ 120000 h 120000"/>
            </a:gdLst>
            <a:ahLst/>
            <a:cxnLst>
              <a:cxn ang="0">
                <a:pos x="T0" y="T1"/>
              </a:cxn>
              <a:cxn ang="0">
                <a:pos x="T2" y="T3"/>
              </a:cxn>
              <a:cxn ang="0">
                <a:pos x="T4" y="T5"/>
              </a:cxn>
              <a:cxn ang="0">
                <a:pos x="T6" y="T7"/>
              </a:cxn>
            </a:cxnLst>
            <a:rect l="T8" t="T9" r="T10" b="T11"/>
            <a:pathLst>
              <a:path w="120000" h="120000" extrusionOk="0">
                <a:moveTo>
                  <a:pt x="0" y="0"/>
                </a:moveTo>
                <a:lnTo>
                  <a:pt x="120000" y="0"/>
                </a:lnTo>
                <a:lnTo>
                  <a:pt x="120000" y="120000"/>
                </a:lnTo>
                <a:lnTo>
                  <a:pt x="0" y="12000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56322" name="Shape 26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buClr>
                <a:srgbClr val="000000"/>
              </a:buClr>
              <a:buSzPct val="25000"/>
            </a:pPr>
            <a:endParaRPr lang="en-US" altLang="en-US" dirty="0">
              <a:solidFill>
                <a:srgbClr val="000000"/>
              </a:solidFill>
              <a:cs typeface="Arial" charset="0"/>
              <a:sym typeface="Arial" charset="0"/>
            </a:endParaRPr>
          </a:p>
        </p:txBody>
      </p:sp>
      <p:sp>
        <p:nvSpPr>
          <p:cNvPr id="56323" name="Shape 26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buSzPct val="25000"/>
            </a:pPr>
            <a:fld id="{D59F76B4-26DA-4E8B-A1E0-A0668FF32C8E}" type="slidenum">
              <a:rPr lang="en-US" altLang="en-US">
                <a:solidFill>
                  <a:srgbClr val="000000"/>
                </a:solidFill>
                <a:sym typeface="Arial" charset="0"/>
              </a:rPr>
              <a:pPr fontAlgn="base">
                <a:spcBef>
                  <a:spcPct val="0"/>
                </a:spcBef>
                <a:spcAft>
                  <a:spcPct val="0"/>
                </a:spcAft>
                <a:buSzPct val="25000"/>
              </a:pPr>
              <a:t>26</a:t>
            </a:fld>
            <a:endParaRPr lang="en-US" altLang="en-US" dirty="0">
              <a:solidFill>
                <a:srgbClr val="000000"/>
              </a:solidFill>
              <a:sym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2080640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69" name="Shape 260"/>
          <p:cNvSpPr>
            <a:spLocks noGrp="1" noRot="1" noChangeAspect="1"/>
          </p:cNvSpPr>
          <p:nvPr>
            <p:ph type="sldImg" idx="2"/>
          </p:nvPr>
        </p:nvSpPr>
        <p:spPr bwMode="auto">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120000 w 120000"/>
              <a:gd name="T11" fmla="*/ 120000 h 120000"/>
            </a:gdLst>
            <a:ahLst/>
            <a:cxnLst>
              <a:cxn ang="0">
                <a:pos x="T0" y="T1"/>
              </a:cxn>
              <a:cxn ang="0">
                <a:pos x="T2" y="T3"/>
              </a:cxn>
              <a:cxn ang="0">
                <a:pos x="T4" y="T5"/>
              </a:cxn>
              <a:cxn ang="0">
                <a:pos x="T6" y="T7"/>
              </a:cxn>
            </a:cxnLst>
            <a:rect l="T8" t="T9" r="T10" b="T11"/>
            <a:pathLst>
              <a:path w="120000" h="120000" extrusionOk="0">
                <a:moveTo>
                  <a:pt x="0" y="0"/>
                </a:moveTo>
                <a:lnTo>
                  <a:pt x="120000" y="0"/>
                </a:lnTo>
                <a:lnTo>
                  <a:pt x="120000" y="120000"/>
                </a:lnTo>
                <a:lnTo>
                  <a:pt x="0" y="12000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58370" name="Shape 26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buClr>
                <a:srgbClr val="000000"/>
              </a:buClr>
              <a:buSzPct val="25000"/>
            </a:pPr>
            <a:endParaRPr lang="en-US" altLang="en-US" dirty="0">
              <a:solidFill>
                <a:srgbClr val="000000"/>
              </a:solidFill>
              <a:cs typeface="Arial" charset="0"/>
              <a:sym typeface="Arial" charset="0"/>
            </a:endParaRPr>
          </a:p>
        </p:txBody>
      </p:sp>
      <p:sp>
        <p:nvSpPr>
          <p:cNvPr id="58371" name="Shape 26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buSzPct val="25000"/>
            </a:pPr>
            <a:fld id="{9F435BB8-2C25-4698-B999-01BB3336DB01}" type="slidenum">
              <a:rPr lang="en-US" altLang="en-US">
                <a:solidFill>
                  <a:srgbClr val="000000"/>
                </a:solidFill>
                <a:sym typeface="Arial" charset="0"/>
              </a:rPr>
              <a:pPr fontAlgn="base">
                <a:spcBef>
                  <a:spcPct val="0"/>
                </a:spcBef>
                <a:spcAft>
                  <a:spcPct val="0"/>
                </a:spcAft>
                <a:buSzPct val="25000"/>
              </a:pPr>
              <a:t>28</a:t>
            </a:fld>
            <a:endParaRPr lang="en-US" altLang="en-US" dirty="0">
              <a:solidFill>
                <a:srgbClr val="000000"/>
              </a:solidFill>
              <a:sym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pPr>
            <a:fld id="{6338EEE6-40F2-412F-83C4-C8E9C105C346}" type="slidenum">
              <a:rPr lang="en-US" altLang="en-US"/>
              <a:pPr fontAlgn="base">
                <a:spcBef>
                  <a:spcPct val="0"/>
                </a:spcBef>
                <a:spcAft>
                  <a:spcPct val="0"/>
                </a:spcAft>
              </a:pPr>
              <a:t>29</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pPr>
            <a:fld id="{CB37C98C-297A-47AF-A36D-91AC1C0DD4A2}" type="slidenum">
              <a:rPr lang="en-US" altLang="en-US"/>
              <a:pPr fontAlgn="base">
                <a:spcBef>
                  <a:spcPct val="0"/>
                </a:spcBef>
                <a:spcAft>
                  <a:spcPct val="0"/>
                </a:spcAft>
              </a:pPr>
              <a:t>3</a:t>
            </a:fld>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pPr>
            <a:fld id="{EE5F2C51-FC1D-4D8A-B0B2-B8FBEDAE07C6}" type="slidenum">
              <a:rPr lang="en-US" altLang="en-US"/>
              <a:pPr fontAlgn="base">
                <a:spcBef>
                  <a:spcPct val="0"/>
                </a:spcBef>
                <a:spcAft>
                  <a:spcPct val="0"/>
                </a:spcAft>
              </a:pPr>
              <a:t>30</a:t>
            </a:fld>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pPr>
            <a:fld id="{55BA3431-4030-49C5-A9AD-653A70B6540C}" type="slidenum">
              <a:rPr lang="en-US" altLang="en-US"/>
              <a:pPr fontAlgn="base">
                <a:spcBef>
                  <a:spcPct val="0"/>
                </a:spcBef>
                <a:spcAft>
                  <a:spcPct val="0"/>
                </a:spcAft>
              </a:pPr>
              <a:t>31</a:t>
            </a:fld>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pPr>
            <a:fld id="{0BD78134-939A-486D-B583-B23598476B43}" type="slidenum">
              <a:rPr lang="en-US" altLang="en-US"/>
              <a:pPr fontAlgn="base">
                <a:spcBef>
                  <a:spcPct val="0"/>
                </a:spcBef>
                <a:spcAft>
                  <a:spcPct val="0"/>
                </a:spcAft>
              </a:pPr>
              <a:t>32</a:t>
            </a:fld>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pPr>
            <a:fld id="{9A5D870A-A5ED-46BF-8282-0788B6D8F484}" type="slidenum">
              <a:rPr lang="en-US" altLang="en-US"/>
              <a:pPr fontAlgn="base">
                <a:spcBef>
                  <a:spcPct val="0"/>
                </a:spcBef>
                <a:spcAft>
                  <a:spcPct val="0"/>
                </a:spcAft>
              </a:pPr>
              <a:t>33</a:t>
            </a:fld>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23455084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pPr>
            <a:fld id="{2B2752B4-3379-453A-8A89-2BD77F924F6E}" type="slidenum">
              <a:rPr lang="en-US" altLang="en-US"/>
              <a:pPr fontAlgn="base">
                <a:spcBef>
                  <a:spcPct val="0"/>
                </a:spcBef>
                <a:spcAft>
                  <a:spcPct val="0"/>
                </a:spcAft>
              </a:pPr>
              <a:t>4</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09" name="Shape 260"/>
          <p:cNvSpPr>
            <a:spLocks noGrp="1" noRot="1" noChangeAspect="1"/>
          </p:cNvSpPr>
          <p:nvPr>
            <p:ph type="sldImg" idx="2"/>
          </p:nvPr>
        </p:nvSpPr>
        <p:spPr bwMode="auto">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120000 w 120000"/>
              <a:gd name="T11" fmla="*/ 120000 h 120000"/>
            </a:gdLst>
            <a:ahLst/>
            <a:cxnLst>
              <a:cxn ang="0">
                <a:pos x="T0" y="T1"/>
              </a:cxn>
              <a:cxn ang="0">
                <a:pos x="T2" y="T3"/>
              </a:cxn>
              <a:cxn ang="0">
                <a:pos x="T4" y="T5"/>
              </a:cxn>
              <a:cxn ang="0">
                <a:pos x="T6" y="T7"/>
              </a:cxn>
            </a:cxnLst>
            <a:rect l="T8" t="T9" r="T10" b="T11"/>
            <a:pathLst>
              <a:path w="120000" h="120000" extrusionOk="0">
                <a:moveTo>
                  <a:pt x="0" y="0"/>
                </a:moveTo>
                <a:lnTo>
                  <a:pt x="120000" y="0"/>
                </a:lnTo>
                <a:lnTo>
                  <a:pt x="120000" y="120000"/>
                </a:lnTo>
                <a:lnTo>
                  <a:pt x="0" y="12000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7410" name="Shape 26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r>
              <a:rPr lang="en-US" altLang="en-US" b="1" u="sng" dirty="0">
                <a:solidFill>
                  <a:srgbClr val="000000"/>
                </a:solidFill>
                <a:cs typeface="Arial" charset="0"/>
                <a:sym typeface="Arial" charset="0"/>
              </a:rPr>
              <a:t>CASE STUDY: </a:t>
            </a:r>
            <a:r>
              <a:rPr lang="en-US" altLang="en-US" b="1" dirty="0"/>
              <a:t>The Whistling Engine</a:t>
            </a:r>
          </a:p>
          <a:p>
            <a:pPr>
              <a:spcBef>
                <a:spcPct val="0"/>
              </a:spcBef>
            </a:pPr>
            <a:r>
              <a:rPr lang="en-US" altLang="en-US" dirty="0"/>
              <a:t>An older vehicle was being diagnosed for a whistling sound whenever the engine was running, especially at idle. It was finally discovered that the breather in the valve cover was plugged and caused high vacuum in the crankcase. The engine was sucking air from what was likely the rear main seal lip, making the “whistle” noise. After replacing the breather and PCV, the noise stopped.</a:t>
            </a:r>
          </a:p>
          <a:p>
            <a:pPr>
              <a:spcBef>
                <a:spcPct val="0"/>
              </a:spcBef>
            </a:pPr>
            <a:r>
              <a:rPr lang="en-US" altLang="en-US" b="1" dirty="0"/>
              <a:t>Summary:</a:t>
            </a:r>
          </a:p>
          <a:p>
            <a:pPr>
              <a:spcBef>
                <a:spcPct val="0"/>
              </a:spcBef>
            </a:pPr>
            <a:r>
              <a:rPr lang="en-US" altLang="en-US" b="1" dirty="0"/>
              <a:t>Complaint</a:t>
            </a:r>
            <a:r>
              <a:rPr lang="en-US" altLang="en-US" dirty="0"/>
              <a:t>—The customer stated that the engine made a whistling sound when it was running.</a:t>
            </a:r>
          </a:p>
          <a:p>
            <a:pPr>
              <a:spcBef>
                <a:spcPct val="0"/>
              </a:spcBef>
            </a:pPr>
            <a:r>
              <a:rPr lang="en-US" altLang="en-US" b="1" dirty="0"/>
              <a:t>Cause</a:t>
            </a:r>
            <a:r>
              <a:rPr lang="en-US" altLang="en-US" dirty="0"/>
              <a:t>—A clogged PCV breather was found to be the cause of air being drawn into the engine through the rear main seal.</a:t>
            </a:r>
          </a:p>
          <a:p>
            <a:pPr>
              <a:spcBef>
                <a:spcPct val="0"/>
              </a:spcBef>
            </a:pPr>
            <a:r>
              <a:rPr lang="en-US" altLang="en-US" b="1" dirty="0"/>
              <a:t>Correction</a:t>
            </a:r>
            <a:r>
              <a:rPr lang="en-US" altLang="en-US" dirty="0"/>
              <a:t>—The PCV breather and check valve were replaced, which corrected the whistling noise concern.</a:t>
            </a:r>
          </a:p>
          <a:p>
            <a:pPr>
              <a:spcBef>
                <a:spcPct val="0"/>
              </a:spcBef>
              <a:buClr>
                <a:srgbClr val="000000"/>
              </a:buClr>
              <a:buSzPct val="25000"/>
            </a:pPr>
            <a:endParaRPr lang="en-US" altLang="en-US" dirty="0">
              <a:solidFill>
                <a:srgbClr val="000000"/>
              </a:solidFill>
              <a:cs typeface="Arial" charset="0"/>
              <a:sym typeface="Arial" charset="0"/>
            </a:endParaRPr>
          </a:p>
        </p:txBody>
      </p:sp>
      <p:sp>
        <p:nvSpPr>
          <p:cNvPr id="17411" name="Shape 26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buSzPct val="25000"/>
            </a:pPr>
            <a:fld id="{FC8F34E7-AB77-4554-AEE8-1D90EB62D530}" type="slidenum">
              <a:rPr lang="en-US" altLang="en-US">
                <a:solidFill>
                  <a:srgbClr val="000000"/>
                </a:solidFill>
                <a:sym typeface="Arial" charset="0"/>
              </a:rPr>
              <a:pPr fontAlgn="base">
                <a:spcBef>
                  <a:spcPct val="0"/>
                </a:spcBef>
                <a:spcAft>
                  <a:spcPct val="0"/>
                </a:spcAft>
                <a:buSzPct val="25000"/>
              </a:pPr>
              <a:t>5</a:t>
            </a:fld>
            <a:endParaRPr lang="en-US" altLang="en-US" dirty="0">
              <a:solidFill>
                <a:srgbClr val="000000"/>
              </a:solidFill>
              <a:sym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7" name="Shape 260"/>
          <p:cNvSpPr>
            <a:spLocks noGrp="1" noRot="1" noChangeAspect="1"/>
          </p:cNvSpPr>
          <p:nvPr>
            <p:ph type="sldImg" idx="2"/>
          </p:nvPr>
        </p:nvSpPr>
        <p:spPr bwMode="auto">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120000 w 120000"/>
              <a:gd name="T11" fmla="*/ 120000 h 120000"/>
            </a:gdLst>
            <a:ahLst/>
            <a:cxnLst>
              <a:cxn ang="0">
                <a:pos x="T0" y="T1"/>
              </a:cxn>
              <a:cxn ang="0">
                <a:pos x="T2" y="T3"/>
              </a:cxn>
              <a:cxn ang="0">
                <a:pos x="T4" y="T5"/>
              </a:cxn>
              <a:cxn ang="0">
                <a:pos x="T6" y="T7"/>
              </a:cxn>
            </a:cxnLst>
            <a:rect l="T8" t="T9" r="T10" b="T11"/>
            <a:pathLst>
              <a:path w="120000" h="120000" extrusionOk="0">
                <a:moveTo>
                  <a:pt x="0" y="0"/>
                </a:moveTo>
                <a:lnTo>
                  <a:pt x="120000" y="0"/>
                </a:lnTo>
                <a:lnTo>
                  <a:pt x="120000" y="120000"/>
                </a:lnTo>
                <a:lnTo>
                  <a:pt x="0" y="12000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9458" name="Shape 26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buClr>
                <a:srgbClr val="000000"/>
              </a:buClr>
              <a:buSzPct val="25000"/>
            </a:pPr>
            <a:endParaRPr lang="en-US" altLang="en-US" dirty="0">
              <a:solidFill>
                <a:srgbClr val="000000"/>
              </a:solidFill>
              <a:cs typeface="Arial" charset="0"/>
              <a:sym typeface="Arial" charset="0"/>
            </a:endParaRPr>
          </a:p>
        </p:txBody>
      </p:sp>
      <p:sp>
        <p:nvSpPr>
          <p:cNvPr id="19459" name="Shape 26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buSzPct val="25000"/>
            </a:pPr>
            <a:fld id="{A3FA6D04-1C26-4DF1-A2E7-BA67E3DCA744}" type="slidenum">
              <a:rPr lang="en-US" altLang="en-US">
                <a:solidFill>
                  <a:srgbClr val="000000"/>
                </a:solidFill>
                <a:sym typeface="Arial" charset="0"/>
              </a:rPr>
              <a:pPr fontAlgn="base">
                <a:spcBef>
                  <a:spcPct val="0"/>
                </a:spcBef>
                <a:spcAft>
                  <a:spcPct val="0"/>
                </a:spcAft>
                <a:buSzPct val="25000"/>
              </a:pPr>
              <a:t>6</a:t>
            </a:fld>
            <a:endParaRPr lang="en-US" altLang="en-US" dirty="0">
              <a:solidFill>
                <a:srgbClr val="000000"/>
              </a:solidFill>
              <a:sym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Shape 260"/>
          <p:cNvSpPr>
            <a:spLocks noGrp="1" noRot="1" noChangeAspect="1"/>
          </p:cNvSpPr>
          <p:nvPr>
            <p:ph type="sldImg" idx="2"/>
          </p:nvPr>
        </p:nvSpPr>
        <p:spPr bwMode="auto">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120000 w 120000"/>
              <a:gd name="T11" fmla="*/ 120000 h 120000"/>
            </a:gdLst>
            <a:ahLst/>
            <a:cxnLst>
              <a:cxn ang="0">
                <a:pos x="T0" y="T1"/>
              </a:cxn>
              <a:cxn ang="0">
                <a:pos x="T2" y="T3"/>
              </a:cxn>
              <a:cxn ang="0">
                <a:pos x="T4" y="T5"/>
              </a:cxn>
              <a:cxn ang="0">
                <a:pos x="T6" y="T7"/>
              </a:cxn>
            </a:cxnLst>
            <a:rect l="T8" t="T9" r="T10" b="T11"/>
            <a:pathLst>
              <a:path w="120000" h="120000" extrusionOk="0">
                <a:moveTo>
                  <a:pt x="0" y="0"/>
                </a:moveTo>
                <a:lnTo>
                  <a:pt x="120000" y="0"/>
                </a:lnTo>
                <a:lnTo>
                  <a:pt x="120000" y="120000"/>
                </a:lnTo>
                <a:lnTo>
                  <a:pt x="0" y="12000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1506" name="Shape 26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buClr>
                <a:srgbClr val="000000"/>
              </a:buClr>
              <a:buSzPct val="25000"/>
            </a:pPr>
            <a:endParaRPr lang="en-US" altLang="en-US" dirty="0">
              <a:solidFill>
                <a:srgbClr val="000000"/>
              </a:solidFill>
              <a:cs typeface="Arial" charset="0"/>
              <a:sym typeface="Arial" charset="0"/>
            </a:endParaRPr>
          </a:p>
        </p:txBody>
      </p:sp>
      <p:sp>
        <p:nvSpPr>
          <p:cNvPr id="21507" name="Shape 26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buSzPct val="25000"/>
            </a:pPr>
            <a:fld id="{AA76B3B7-32F8-4514-B818-DA9D2F397A41}" type="slidenum">
              <a:rPr lang="en-US" altLang="en-US">
                <a:solidFill>
                  <a:srgbClr val="000000"/>
                </a:solidFill>
                <a:sym typeface="Arial" charset="0"/>
              </a:rPr>
              <a:pPr fontAlgn="base">
                <a:spcBef>
                  <a:spcPct val="0"/>
                </a:spcBef>
                <a:spcAft>
                  <a:spcPct val="0"/>
                </a:spcAft>
                <a:buSzPct val="25000"/>
              </a:pPr>
              <a:t>7</a:t>
            </a:fld>
            <a:endParaRPr lang="en-US" altLang="en-US" dirty="0">
              <a:solidFill>
                <a:srgbClr val="000000"/>
              </a:solidFill>
              <a:sym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3" name="Shape 260"/>
          <p:cNvSpPr>
            <a:spLocks noGrp="1" noRot="1" noChangeAspect="1"/>
          </p:cNvSpPr>
          <p:nvPr>
            <p:ph type="sldImg" idx="2"/>
          </p:nvPr>
        </p:nvSpPr>
        <p:spPr bwMode="auto">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120000 w 120000"/>
              <a:gd name="T11" fmla="*/ 120000 h 120000"/>
            </a:gdLst>
            <a:ahLst/>
            <a:cxnLst>
              <a:cxn ang="0">
                <a:pos x="T0" y="T1"/>
              </a:cxn>
              <a:cxn ang="0">
                <a:pos x="T2" y="T3"/>
              </a:cxn>
              <a:cxn ang="0">
                <a:pos x="T4" y="T5"/>
              </a:cxn>
              <a:cxn ang="0">
                <a:pos x="T6" y="T7"/>
              </a:cxn>
            </a:cxnLst>
            <a:rect l="T8" t="T9" r="T10" b="T11"/>
            <a:pathLst>
              <a:path w="120000" h="120000" extrusionOk="0">
                <a:moveTo>
                  <a:pt x="0" y="0"/>
                </a:moveTo>
                <a:lnTo>
                  <a:pt x="120000" y="0"/>
                </a:lnTo>
                <a:lnTo>
                  <a:pt x="120000" y="120000"/>
                </a:lnTo>
                <a:lnTo>
                  <a:pt x="0" y="12000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3554" name="Shape 26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buClr>
                <a:srgbClr val="000000"/>
              </a:buClr>
              <a:buSzPct val="25000"/>
            </a:pPr>
            <a:endParaRPr lang="en-US" altLang="en-US" dirty="0">
              <a:solidFill>
                <a:srgbClr val="000000"/>
              </a:solidFill>
              <a:cs typeface="Arial" charset="0"/>
              <a:sym typeface="Arial" charset="0"/>
            </a:endParaRPr>
          </a:p>
        </p:txBody>
      </p:sp>
      <p:sp>
        <p:nvSpPr>
          <p:cNvPr id="23555" name="Shape 26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buSzPct val="25000"/>
            </a:pPr>
            <a:fld id="{BC9C4D68-C929-48EA-B087-713ABEF7AFCE}" type="slidenum">
              <a:rPr lang="en-US" altLang="en-US">
                <a:solidFill>
                  <a:srgbClr val="000000"/>
                </a:solidFill>
                <a:sym typeface="Arial" charset="0"/>
              </a:rPr>
              <a:pPr fontAlgn="base">
                <a:spcBef>
                  <a:spcPct val="0"/>
                </a:spcBef>
                <a:spcAft>
                  <a:spcPct val="0"/>
                </a:spcAft>
                <a:buSzPct val="25000"/>
              </a:pPr>
              <a:t>8</a:t>
            </a:fld>
            <a:endParaRPr lang="en-US" altLang="en-US" dirty="0">
              <a:solidFill>
                <a:srgbClr val="000000"/>
              </a:solidFill>
              <a:sym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1" name="Shape 260"/>
          <p:cNvSpPr>
            <a:spLocks noGrp="1" noRot="1" noChangeAspect="1"/>
          </p:cNvSpPr>
          <p:nvPr>
            <p:ph type="sldImg" idx="2"/>
          </p:nvPr>
        </p:nvSpPr>
        <p:spPr bwMode="auto">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120000 w 120000"/>
              <a:gd name="T11" fmla="*/ 120000 h 120000"/>
            </a:gdLst>
            <a:ahLst/>
            <a:cxnLst>
              <a:cxn ang="0">
                <a:pos x="T0" y="T1"/>
              </a:cxn>
              <a:cxn ang="0">
                <a:pos x="T2" y="T3"/>
              </a:cxn>
              <a:cxn ang="0">
                <a:pos x="T4" y="T5"/>
              </a:cxn>
              <a:cxn ang="0">
                <a:pos x="T6" y="T7"/>
              </a:cxn>
            </a:cxnLst>
            <a:rect l="T8" t="T9" r="T10" b="T11"/>
            <a:pathLst>
              <a:path w="120000" h="120000" extrusionOk="0">
                <a:moveTo>
                  <a:pt x="0" y="0"/>
                </a:moveTo>
                <a:lnTo>
                  <a:pt x="120000" y="0"/>
                </a:lnTo>
                <a:lnTo>
                  <a:pt x="120000" y="120000"/>
                </a:lnTo>
                <a:lnTo>
                  <a:pt x="0" y="12000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5602" name="Shape 26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buClr>
                <a:srgbClr val="000000"/>
              </a:buClr>
              <a:buSzPct val="25000"/>
            </a:pPr>
            <a:endParaRPr lang="en-US" altLang="en-US" dirty="0">
              <a:solidFill>
                <a:srgbClr val="000000"/>
              </a:solidFill>
              <a:cs typeface="Arial" charset="0"/>
              <a:sym typeface="Arial" charset="0"/>
            </a:endParaRPr>
          </a:p>
        </p:txBody>
      </p:sp>
      <p:sp>
        <p:nvSpPr>
          <p:cNvPr id="25603" name="Shape 26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fontAlgn="base">
              <a:spcBef>
                <a:spcPct val="0"/>
              </a:spcBef>
              <a:spcAft>
                <a:spcPct val="0"/>
              </a:spcAft>
              <a:buSzPct val="25000"/>
            </a:pPr>
            <a:fld id="{97400BF5-3E1A-4128-8ACD-D7C1045F6022}" type="slidenum">
              <a:rPr lang="en-US" altLang="en-US">
                <a:solidFill>
                  <a:srgbClr val="000000"/>
                </a:solidFill>
                <a:sym typeface="Arial" charset="0"/>
              </a:rPr>
              <a:pPr fontAlgn="base">
                <a:spcBef>
                  <a:spcPct val="0"/>
                </a:spcBef>
                <a:spcAft>
                  <a:spcPct val="0"/>
                </a:spcAft>
                <a:buSzPct val="25000"/>
              </a:pPr>
              <a:t>9</a:t>
            </a:fld>
            <a:endParaRPr lang="en-US" altLang="en-US" dirty="0">
              <a:solidFill>
                <a:srgbClr val="000000"/>
              </a:solidFill>
              <a:sym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Footer Placeholder 4"/>
          <p:cNvSpPr>
            <a:spLocks noGrp="1"/>
          </p:cNvSpPr>
          <p:nvPr>
            <p:ph type="ftr" sz="quarter" idx="10"/>
          </p:nvPr>
        </p:nvSpPr>
        <p:spPr>
          <a:xfrm>
            <a:off x="93663" y="6172200"/>
            <a:ext cx="8596312" cy="234950"/>
          </a:xfrm>
          <a:prstGeom prst="rect">
            <a:avLst/>
          </a:prstGeom>
        </p:spPr>
        <p:txBody>
          <a:bodyPr/>
          <a:lstStyle>
            <a:lvl1pPr fontAlgn="auto">
              <a:spcBef>
                <a:spcPts val="0"/>
              </a:spcBef>
              <a:spcAft>
                <a:spcPts val="0"/>
              </a:spcAft>
              <a:defRPr dirty="0">
                <a:latin typeface="+mn-lt"/>
                <a:cs typeface="+mn-cs"/>
              </a:defRPr>
            </a:lvl1pPr>
          </a:lstStyle>
          <a:p>
            <a:pPr>
              <a:defRPr/>
            </a:pPr>
            <a:endParaRPr lang="en-US" dirty="0"/>
          </a:p>
        </p:txBody>
      </p:sp>
      <p:sp>
        <p:nvSpPr>
          <p:cNvPr id="5" name="Date Placeholder 3"/>
          <p:cNvSpPr>
            <a:spLocks noGrp="1"/>
          </p:cNvSpPr>
          <p:nvPr>
            <p:ph type="dt" sz="half" idx="11"/>
          </p:nvPr>
        </p:nvSpPr>
        <p:spPr>
          <a:xfrm>
            <a:off x="6335713" y="112713"/>
            <a:ext cx="2133600" cy="182562"/>
          </a:xfrm>
          <a:prstGeom prst="rect">
            <a:avLst/>
          </a:prstGeom>
        </p:spPr>
        <p:txBody>
          <a:bodyPr/>
          <a:lstStyle>
            <a:lvl1pPr fontAlgn="auto">
              <a:spcBef>
                <a:spcPts val="0"/>
              </a:spcBef>
              <a:spcAft>
                <a:spcPts val="0"/>
              </a:spcAft>
              <a:defRPr>
                <a:latin typeface="+mn-lt"/>
                <a:cs typeface="+mn-cs"/>
              </a:defRPr>
            </a:lvl1pPr>
          </a:lstStyle>
          <a:p>
            <a:pPr>
              <a:defRPr/>
            </a:pPr>
            <a:fld id="{31464CC1-8D06-4C3C-BE23-8E8BC88D4EF3}" type="datetimeFigureOut">
              <a:rPr lang="en-US"/>
              <a:pPr>
                <a:defRPr/>
              </a:pPr>
              <a:t>6/21/2023</a:t>
            </a:fld>
            <a:endParaRPr lang="en-US" dirty="0"/>
          </a:p>
        </p:txBody>
      </p:sp>
      <p:sp>
        <p:nvSpPr>
          <p:cNvPr id="6" name="Slide Number Placeholder 5"/>
          <p:cNvSpPr>
            <a:spLocks noGrp="1"/>
          </p:cNvSpPr>
          <p:nvPr>
            <p:ph type="sldNum" sz="quarter" idx="12"/>
          </p:nvPr>
        </p:nvSpPr>
        <p:spPr>
          <a:xfrm>
            <a:off x="8469313" y="112713"/>
            <a:ext cx="552450" cy="182562"/>
          </a:xfrm>
          <a:prstGeom prst="rect">
            <a:avLst/>
          </a:prstGeom>
        </p:spPr>
        <p:txBody>
          <a:bodyPr/>
          <a:lstStyle>
            <a:lvl1pPr fontAlgn="auto">
              <a:spcBef>
                <a:spcPts val="0"/>
              </a:spcBef>
              <a:spcAft>
                <a:spcPts val="0"/>
              </a:spcAft>
              <a:defRPr>
                <a:latin typeface="+mn-lt"/>
                <a:cs typeface="+mn-cs"/>
              </a:defRPr>
            </a:lvl1pPr>
          </a:lstStyle>
          <a:p>
            <a:pPr>
              <a:defRPr/>
            </a:pPr>
            <a:fld id="{89B86A8D-A54C-4B0F-AB96-68C770E543E2}" type="slidenum">
              <a:rPr lang="en-US"/>
              <a:pPr>
                <a:defRPr/>
              </a:pPr>
              <a:t>‹#›</a:t>
            </a:fld>
            <a:endParaRPr lang="en-US" dirty="0"/>
          </a:p>
        </p:txBody>
      </p:sp>
    </p:spTree>
    <p:extLst>
      <p:ext uri="{BB962C8B-B14F-4D97-AF65-F5344CB8AC3E}">
        <p14:creationId xmlns:p14="http://schemas.microsoft.com/office/powerpoint/2010/main" val="4262531667"/>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98_Learning Objectives">
    <p:spTree>
      <p:nvGrpSpPr>
        <p:cNvPr id="1" name="Shape 47"/>
        <p:cNvGrpSpPr/>
        <p:nvPr/>
      </p:nvGrpSpPr>
      <p:grpSpPr>
        <a:xfrm>
          <a:off x="0" y="0"/>
          <a:ext cx="0" cy="0"/>
          <a:chOff x="0" y="0"/>
          <a:chExt cx="0" cy="0"/>
        </a:xfrm>
      </p:grpSpPr>
    </p:spTree>
    <p:extLst>
      <p:ext uri="{BB962C8B-B14F-4D97-AF65-F5344CB8AC3E}">
        <p14:creationId xmlns:p14="http://schemas.microsoft.com/office/powerpoint/2010/main" val="3488100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7" name="Rectangle 1"/>
          <p:cNvSpPr/>
          <p:nvPr userDrawn="1"/>
        </p:nvSpPr>
        <p:spPr>
          <a:xfrm>
            <a:off x="3810000" y="6400800"/>
            <a:ext cx="5029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sp>
        <p:nvSpPr>
          <p:cNvPr id="38" name="Title Placeholder"/>
          <p:cNvSpPr txBox="1">
            <a:spLocks noGrp="1"/>
          </p:cNvSpPr>
          <p:nvPr>
            <p:ph type="title"/>
          </p:nvPr>
        </p:nvSpPr>
        <p:spPr>
          <a:xfrm>
            <a:off x="457200" y="215371"/>
            <a:ext cx="8229600" cy="646331"/>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00110"/>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p:cNvSpPr>
            <a:spLocks noGrp="1"/>
          </p:cNvSpPr>
          <p:nvPr>
            <p:ph sz="quarter" idx="13"/>
          </p:nvPr>
        </p:nvSpPr>
        <p:spPr>
          <a:xfrm>
            <a:off x="457200" y="1600200"/>
            <a:ext cx="4397375" cy="4525963"/>
          </a:xfrm>
        </p:spPr>
        <p:txBody>
          <a:bodyPr/>
          <a:lstStyle>
            <a:lvl1pPr marL="101600" indent="0">
              <a:buNone/>
              <a:defRPr/>
            </a:lvl1pPr>
          </a:lstStyle>
          <a:p>
            <a:pPr lvl="0"/>
            <a:r>
              <a:rPr lang="en-US" dirty="0"/>
              <a:t>Click to edit Master text styles</a:t>
            </a:r>
          </a:p>
        </p:txBody>
      </p:sp>
      <p:sp>
        <p:nvSpPr>
          <p:cNvPr id="6" name="Content Placeholder 5"/>
          <p:cNvSpPr>
            <a:spLocks noGrp="1"/>
          </p:cNvSpPr>
          <p:nvPr>
            <p:ph sz="quarter" idx="14"/>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Click to edit Master text styles</a:t>
            </a:r>
          </a:p>
        </p:txBody>
      </p:sp>
      <p:sp>
        <p:nvSpPr>
          <p:cNvPr id="8" name="Content Placeholder 7"/>
          <p:cNvSpPr>
            <a:spLocks noGrp="1"/>
          </p:cNvSpPr>
          <p:nvPr>
            <p:ph sz="quarter" idx="15"/>
          </p:nvPr>
        </p:nvSpPr>
        <p:spPr>
          <a:xfrm>
            <a:off x="5029200" y="3252788"/>
            <a:ext cx="3657600" cy="2873375"/>
          </a:xfrm>
        </p:spPr>
        <p:txBody>
          <a:bodyPr/>
          <a:lstStyle>
            <a:lvl1pPr marL="101600" indent="0">
              <a:buNone/>
              <a:defRPr sz="2200"/>
            </a:lvl1pPr>
          </a:lstStyle>
          <a:p>
            <a:pPr lvl="0"/>
            <a:r>
              <a:rPr lang="en-US" dirty="0"/>
              <a:t>Click to edit Master text styles</a:t>
            </a:r>
          </a:p>
        </p:txBody>
      </p:sp>
    </p:spTree>
    <p:extLst>
      <p:ext uri="{BB962C8B-B14F-4D97-AF65-F5344CB8AC3E}">
        <p14:creationId xmlns:p14="http://schemas.microsoft.com/office/powerpoint/2010/main" val="443862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Figure + Caption">
    <p:spTree>
      <p:nvGrpSpPr>
        <p:cNvPr id="1" name=""/>
        <p:cNvGrpSpPr/>
        <p:nvPr/>
      </p:nvGrpSpPr>
      <p:grpSpPr>
        <a:xfrm>
          <a:off x="0" y="0"/>
          <a:ext cx="0" cy="0"/>
          <a:chOff x="0" y="0"/>
          <a:chExt cx="0" cy="0"/>
        </a:xfrm>
      </p:grpSpPr>
      <p:sp>
        <p:nvSpPr>
          <p:cNvPr id="2" name="Title Placeholder"/>
          <p:cNvSpPr>
            <a:spLocks noGrp="1"/>
          </p:cNvSpPr>
          <p:nvPr>
            <p:ph type="title"/>
          </p:nvPr>
        </p:nvSpPr>
        <p:spPr>
          <a:xfrm>
            <a:off x="457200" y="666319"/>
            <a:ext cx="8229600" cy="646331"/>
          </a:xfrm>
        </p:spPr>
        <p:txBody>
          <a:bodyPr/>
          <a:lstStyle>
            <a:lvl1pPr>
              <a:defRPr sz="3600">
                <a:latin typeface="+mj-lt"/>
              </a:defRPr>
            </a:lvl1pPr>
          </a:lstStyle>
          <a:p>
            <a:r>
              <a:rPr lang="en-US" dirty="0"/>
              <a:t>Click to edit Master title style</a:t>
            </a:r>
          </a:p>
        </p:txBody>
      </p:sp>
      <p:sp>
        <p:nvSpPr>
          <p:cNvPr id="7" name="Content Placeholder 6"/>
          <p:cNvSpPr>
            <a:spLocks noGrp="1"/>
          </p:cNvSpPr>
          <p:nvPr>
            <p:ph sz="quarter" idx="13"/>
          </p:nvPr>
        </p:nvSpPr>
        <p:spPr>
          <a:xfrm>
            <a:off x="457200" y="1481138"/>
            <a:ext cx="4484688" cy="3754437"/>
          </a:xfrm>
        </p:spPr>
        <p:txBody>
          <a:bodyPr/>
          <a:lstStyle>
            <a:lvl1pPr>
              <a:defRPr/>
            </a:lvl1pPr>
          </a:lstStyle>
          <a:p>
            <a:pPr lvl="0"/>
            <a:r>
              <a:rPr lang="en-US" dirty="0"/>
              <a:t>Click to edit Master text styles</a:t>
            </a:r>
          </a:p>
        </p:txBody>
      </p:sp>
      <p:sp>
        <p:nvSpPr>
          <p:cNvPr id="12" name="Content Placeholder 11"/>
          <p:cNvSpPr>
            <a:spLocks noGrp="1"/>
          </p:cNvSpPr>
          <p:nvPr>
            <p:ph sz="quarter" idx="15"/>
          </p:nvPr>
        </p:nvSpPr>
        <p:spPr>
          <a:xfrm>
            <a:off x="5048250" y="1481138"/>
            <a:ext cx="3638550" cy="338554"/>
          </a:xfrm>
        </p:spPr>
        <p:txBody>
          <a:bodyPr/>
          <a:lstStyle/>
          <a:p>
            <a:pPr lvl="0"/>
            <a:r>
              <a:rPr lang="en-US" dirty="0"/>
              <a:t>Click to edit Master text styles</a:t>
            </a:r>
          </a:p>
        </p:txBody>
      </p:sp>
      <p:sp>
        <p:nvSpPr>
          <p:cNvPr id="8" name="Content Placeholder 7"/>
          <p:cNvSpPr>
            <a:spLocks noGrp="1"/>
          </p:cNvSpPr>
          <p:nvPr>
            <p:ph sz="quarter" idx="14"/>
          </p:nvPr>
        </p:nvSpPr>
        <p:spPr>
          <a:xfrm>
            <a:off x="457200" y="5343525"/>
            <a:ext cx="8229600" cy="338554"/>
          </a:xfrm>
        </p:spPr>
        <p:txBody>
          <a:bodyPr/>
          <a:lstStyle>
            <a:lvl1pPr>
              <a:defRPr/>
            </a:lvl1pPr>
          </a:lstStyle>
          <a:p>
            <a:pPr lvl="0"/>
            <a:r>
              <a:rPr lang="en-US" dirty="0"/>
              <a:t>Click to edit Master text styles</a:t>
            </a:r>
          </a:p>
        </p:txBody>
      </p:sp>
    </p:spTree>
    <p:extLst>
      <p:ext uri="{BB962C8B-B14F-4D97-AF65-F5344CB8AC3E}">
        <p14:creationId xmlns:p14="http://schemas.microsoft.com/office/powerpoint/2010/main" val="25688131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spAutoFit/>
          </a:bodyPr>
          <a:lstStyle/>
          <a:p>
            <a:pPr lvl="0"/>
            <a:r>
              <a:rPr lang="en-US" altLang="en-US"/>
              <a:t>Click to edit Master title style</a:t>
            </a:r>
          </a:p>
        </p:txBody>
      </p:sp>
      <p:sp>
        <p:nvSpPr>
          <p:cNvPr id="3" name="Text Placeholder 2"/>
          <p:cNvSpPr>
            <a:spLocks noGrp="1"/>
          </p:cNvSpPr>
          <p:nvPr>
            <p:ph type="body" idx="1"/>
          </p:nvPr>
        </p:nvSpPr>
        <p:spPr>
          <a:xfrm>
            <a:off x="452438" y="996950"/>
            <a:ext cx="8229600" cy="2770188"/>
          </a:xfrm>
          <a:prstGeom prst="rect">
            <a:avLst/>
          </a:prstGeom>
        </p:spPr>
        <p:txBody>
          <a:bodyPr vert="horz" lIns="0" tIns="45720" rIns="0" bIns="45720" rtlCol="0" anchor="t" anchorCtr="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TextBox 8"/>
          <p:cNvSpPr txBox="1"/>
          <p:nvPr userDrawn="1"/>
        </p:nvSpPr>
        <p:spPr>
          <a:xfrm>
            <a:off x="1617663" y="6378575"/>
            <a:ext cx="7162800" cy="276225"/>
          </a:xfrm>
          <a:prstGeom prst="rect">
            <a:avLst/>
          </a:prstGeom>
          <a:noFill/>
        </p:spPr>
        <p:txBody>
          <a:bodyPr>
            <a:spAutoFit/>
          </a:bodyPr>
          <a:lstStyle/>
          <a:p>
            <a:pPr marL="101600" algn="r" fontAlgn="auto">
              <a:spcBef>
                <a:spcPts val="0"/>
              </a:spcBef>
              <a:spcAft>
                <a:spcPts val="0"/>
              </a:spcAft>
              <a:defRPr/>
            </a:pPr>
            <a:r>
              <a:rPr lang="en-IN" altLang="en-US" sz="1200" dirty="0">
                <a:latin typeface="Verdana"/>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2023</a:t>
            </a:r>
            <a:r>
              <a:rPr lang="en-IN" altLang="en-US" sz="1200" dirty="0">
                <a:latin typeface="Verdana"/>
                <a:ea typeface="Verdana" panose="020B0604030504040204" pitchFamily="34" charset="0"/>
                <a:cs typeface="Verdana" panose="020B0604030504040204" pitchFamily="34" charset="0"/>
              </a:rPr>
              <a:t> Pearson Education, Inc. All Rights Reserved</a:t>
            </a:r>
          </a:p>
        </p:txBody>
      </p:sp>
      <p:pic>
        <p:nvPicPr>
          <p:cNvPr id="1029" name="Picture 9" descr="Pearson Logo"/>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57200" y="6376988"/>
            <a:ext cx="9175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3" r:id="rId1"/>
    <p:sldLayoutId id="2147483651" r:id="rId2"/>
    <p:sldLayoutId id="2147483654" r:id="rId3"/>
    <p:sldLayoutId id="2147483652" r:id="rId4"/>
  </p:sldLayoutIdLst>
  <p:transition spd="slow"/>
  <p:txStyles>
    <p:titleStyle>
      <a:lvl1pPr algn="l" rtl="0" fontAlgn="base">
        <a:spcBef>
          <a:spcPct val="0"/>
        </a:spcBef>
        <a:spcAft>
          <a:spcPct val="0"/>
        </a:spcAft>
        <a:defRPr sz="3600" b="1" kern="1200">
          <a:solidFill>
            <a:srgbClr val="007FA3"/>
          </a:solidFill>
          <a:latin typeface="+mj-lt"/>
          <a:ea typeface="+mj-ea"/>
          <a:cs typeface="Times New Roman" panose="02020603050405020304" pitchFamily="18" charset="0"/>
        </a:defRPr>
      </a:lvl1pPr>
      <a:lvl2pPr algn="l" rtl="0" fontAlgn="base">
        <a:spcBef>
          <a:spcPct val="0"/>
        </a:spcBef>
        <a:spcAft>
          <a:spcPct val="0"/>
        </a:spcAft>
        <a:defRPr sz="3600" b="1">
          <a:solidFill>
            <a:srgbClr val="007FA3"/>
          </a:solidFill>
          <a:latin typeface="Arial" charset="0"/>
          <a:cs typeface="Times New Roman" pitchFamily="18" charset="0"/>
        </a:defRPr>
      </a:lvl2pPr>
      <a:lvl3pPr algn="l" rtl="0" fontAlgn="base">
        <a:spcBef>
          <a:spcPct val="0"/>
        </a:spcBef>
        <a:spcAft>
          <a:spcPct val="0"/>
        </a:spcAft>
        <a:defRPr sz="3600" b="1">
          <a:solidFill>
            <a:srgbClr val="007FA3"/>
          </a:solidFill>
          <a:latin typeface="Arial" charset="0"/>
          <a:cs typeface="Times New Roman" pitchFamily="18" charset="0"/>
        </a:defRPr>
      </a:lvl3pPr>
      <a:lvl4pPr algn="l" rtl="0" fontAlgn="base">
        <a:spcBef>
          <a:spcPct val="0"/>
        </a:spcBef>
        <a:spcAft>
          <a:spcPct val="0"/>
        </a:spcAft>
        <a:defRPr sz="3600" b="1">
          <a:solidFill>
            <a:srgbClr val="007FA3"/>
          </a:solidFill>
          <a:latin typeface="Arial" charset="0"/>
          <a:cs typeface="Times New Roman" pitchFamily="18" charset="0"/>
        </a:defRPr>
      </a:lvl4pPr>
      <a:lvl5pPr algn="l" rtl="0" fontAlgn="base">
        <a:spcBef>
          <a:spcPct val="0"/>
        </a:spcBef>
        <a:spcAft>
          <a:spcPct val="0"/>
        </a:spcAft>
        <a:defRPr sz="3600" b="1">
          <a:solidFill>
            <a:srgbClr val="007FA3"/>
          </a:solidFill>
          <a:latin typeface="Arial" charset="0"/>
          <a:cs typeface="Times New Roman" pitchFamily="18" charset="0"/>
        </a:defRPr>
      </a:lvl5pPr>
      <a:lvl6pPr marL="457200" algn="l" rtl="0" fontAlgn="base">
        <a:spcBef>
          <a:spcPct val="0"/>
        </a:spcBef>
        <a:spcAft>
          <a:spcPct val="0"/>
        </a:spcAft>
        <a:defRPr sz="3600" b="1">
          <a:solidFill>
            <a:srgbClr val="007FA3"/>
          </a:solidFill>
          <a:latin typeface="Arial" charset="0"/>
          <a:cs typeface="Times New Roman" pitchFamily="18" charset="0"/>
        </a:defRPr>
      </a:lvl6pPr>
      <a:lvl7pPr marL="914400" algn="l" rtl="0" fontAlgn="base">
        <a:spcBef>
          <a:spcPct val="0"/>
        </a:spcBef>
        <a:spcAft>
          <a:spcPct val="0"/>
        </a:spcAft>
        <a:defRPr sz="3600" b="1">
          <a:solidFill>
            <a:srgbClr val="007FA3"/>
          </a:solidFill>
          <a:latin typeface="Arial" charset="0"/>
          <a:cs typeface="Times New Roman" pitchFamily="18" charset="0"/>
        </a:defRPr>
      </a:lvl7pPr>
      <a:lvl8pPr marL="1371600" algn="l" rtl="0" fontAlgn="base">
        <a:spcBef>
          <a:spcPct val="0"/>
        </a:spcBef>
        <a:spcAft>
          <a:spcPct val="0"/>
        </a:spcAft>
        <a:defRPr sz="3600" b="1">
          <a:solidFill>
            <a:srgbClr val="007FA3"/>
          </a:solidFill>
          <a:latin typeface="Arial" charset="0"/>
          <a:cs typeface="Times New Roman" pitchFamily="18" charset="0"/>
        </a:defRPr>
      </a:lvl8pPr>
      <a:lvl9pPr marL="1828800" algn="l" rtl="0" fontAlgn="base">
        <a:spcBef>
          <a:spcPct val="0"/>
        </a:spcBef>
        <a:spcAft>
          <a:spcPct val="0"/>
        </a:spcAft>
        <a:defRPr sz="3600" b="1">
          <a:solidFill>
            <a:srgbClr val="007FA3"/>
          </a:solidFill>
          <a:latin typeface="Arial" charset="0"/>
          <a:cs typeface="Times New Roman" pitchFamily="18" charset="0"/>
        </a:defRPr>
      </a:lvl9pPr>
    </p:titleStyle>
    <p:bodyStyle>
      <a:lvl1pPr marL="255588" indent="-255588" algn="l" rtl="0" fontAlgn="base">
        <a:spcBef>
          <a:spcPts val="1500"/>
        </a:spcBef>
        <a:spcAft>
          <a:spcPct val="0"/>
        </a:spcAft>
        <a:buClr>
          <a:srgbClr val="007FA3"/>
        </a:buClr>
        <a:buFont typeface="Arial" charset="0"/>
        <a:buChar char="•"/>
        <a:defRPr sz="1600" kern="1200">
          <a:solidFill>
            <a:schemeClr val="tx1"/>
          </a:solidFill>
          <a:latin typeface="+mn-lt"/>
          <a:ea typeface="+mn-ea"/>
          <a:cs typeface="+mn-cs"/>
        </a:defRPr>
      </a:lvl1pPr>
      <a:lvl2pPr marL="742950" indent="-285750" algn="l" rtl="0" fontAlgn="base">
        <a:spcBef>
          <a:spcPts val="600"/>
        </a:spcBef>
        <a:spcAft>
          <a:spcPct val="0"/>
        </a:spcAft>
        <a:buClr>
          <a:srgbClr val="007FA3"/>
        </a:buClr>
        <a:buFont typeface="Arial" charset="0"/>
        <a:buChar char="–"/>
        <a:defRPr sz="1600" kern="1200">
          <a:solidFill>
            <a:schemeClr val="tx1"/>
          </a:solidFill>
          <a:latin typeface="+mn-lt"/>
          <a:ea typeface="+mn-ea"/>
          <a:cs typeface="+mn-cs"/>
        </a:defRPr>
      </a:lvl2pPr>
      <a:lvl3pPr marL="1143000" indent="-228600" algn="l" rtl="0" fontAlgn="base">
        <a:spcBef>
          <a:spcPts val="600"/>
        </a:spcBef>
        <a:spcAft>
          <a:spcPct val="0"/>
        </a:spcAft>
        <a:buClr>
          <a:srgbClr val="007FA3"/>
        </a:buClr>
        <a:buFont typeface="Wingdings" pitchFamily="2" charset="2"/>
        <a:buChar char="§"/>
        <a:defRPr sz="1600" kern="1200">
          <a:solidFill>
            <a:schemeClr val="tx1"/>
          </a:solidFill>
          <a:latin typeface="+mn-lt"/>
          <a:ea typeface="+mn-ea"/>
          <a:cs typeface="+mn-cs"/>
        </a:defRPr>
      </a:lvl3pPr>
      <a:lvl4pPr marL="1600200" indent="-228600" algn="l" rtl="0" fontAlgn="base">
        <a:spcBef>
          <a:spcPts val="600"/>
        </a:spcBef>
        <a:spcAft>
          <a:spcPct val="0"/>
        </a:spcAft>
        <a:buClr>
          <a:srgbClr val="007FA3"/>
        </a:buClr>
        <a:buFont typeface="Arial" charset="0"/>
        <a:buChar char="–"/>
        <a:defRPr sz="1600" kern="1200">
          <a:solidFill>
            <a:schemeClr val="tx1"/>
          </a:solidFill>
          <a:latin typeface="+mn-lt"/>
          <a:ea typeface="+mn-ea"/>
          <a:cs typeface="+mn-cs"/>
        </a:defRPr>
      </a:lvl4pPr>
      <a:lvl5pPr marL="2057400" indent="-228600" algn="l" rtl="0" fontAlgn="base">
        <a:spcBef>
          <a:spcPts val="600"/>
        </a:spcBef>
        <a:spcAft>
          <a:spcPct val="0"/>
        </a:spcAft>
        <a:buClr>
          <a:srgbClr val="007FA3"/>
        </a:buClr>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7.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1.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15.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jameshalderman.com/a8_vid_lib_page/"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hyperlink" Target="https://jameshalderman.com/a8_anim_lib_page/"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457200" y="215900"/>
            <a:ext cx="8229600" cy="1200150"/>
          </a:xfrm>
        </p:spPr>
        <p:txBody>
          <a:bodyPr/>
          <a:lstStyle/>
          <a:p>
            <a:pPr>
              <a:spcBef>
                <a:spcPct val="0"/>
              </a:spcBef>
              <a:buFont typeface="Times New Roman" pitchFamily="18" charset="0"/>
              <a:buNone/>
            </a:pPr>
            <a:r>
              <a:rPr lang="en-US" altLang="en-US" dirty="0">
                <a:cs typeface="Times New Roman" pitchFamily="18" charset="0"/>
                <a:sym typeface="Times New Roman" pitchFamily="18" charset="0"/>
              </a:rPr>
              <a:t>Automotive Technology: Principles, Diagnosis, and Service</a:t>
            </a:r>
          </a:p>
        </p:txBody>
      </p:sp>
      <p:sp>
        <p:nvSpPr>
          <p:cNvPr id="8194" name="Content Placeholder 2"/>
          <p:cNvSpPr>
            <a:spLocks noGrp="1"/>
          </p:cNvSpPr>
          <p:nvPr>
            <p:ph type="body" idx="1"/>
          </p:nvPr>
        </p:nvSpPr>
        <p:spPr bwMode="auto">
          <a:xfrm>
            <a:off x="474663" y="1431925"/>
            <a:ext cx="8229600" cy="400050"/>
          </a:xfrm>
        </p:spPr>
        <p:txBody>
          <a:bodyPr wrap="square" numCol="1" compatLnSpc="1">
            <a:prstTxWarp prst="textNoShape">
              <a:avLst/>
            </a:prstTxWarp>
          </a:bodyPr>
          <a:lstStyle/>
          <a:p>
            <a:pPr>
              <a:spcBef>
                <a:spcPct val="0"/>
              </a:spcBef>
              <a:buFont typeface="Arial" charset="0"/>
              <a:buNone/>
            </a:pPr>
            <a:r>
              <a:rPr lang="en-US" altLang="en-US" b="1" dirty="0">
                <a:latin typeface="Arial" charset="0"/>
                <a:cs typeface="Arial" charset="0"/>
                <a:sym typeface="Arial" charset="0"/>
              </a:rPr>
              <a:t>Seventh Edition</a:t>
            </a:r>
          </a:p>
        </p:txBody>
      </p:sp>
      <p:sp>
        <p:nvSpPr>
          <p:cNvPr id="8195" name="Content Placeholder 4"/>
          <p:cNvSpPr>
            <a:spLocks noGrp="1"/>
          </p:cNvSpPr>
          <p:nvPr>
            <p:ph sz="quarter" idx="14"/>
          </p:nvPr>
        </p:nvSpPr>
        <p:spPr bwMode="auto">
          <a:xfrm>
            <a:off x="5029200" y="2538413"/>
            <a:ext cx="3657600" cy="554037"/>
          </a:xfrm>
        </p:spPr>
        <p:txBody>
          <a:bodyPr wrap="square" numCol="1" compatLnSpc="1">
            <a:prstTxWarp prst="textNoShape">
              <a:avLst/>
            </a:prstTxWarp>
          </a:bodyPr>
          <a:lstStyle/>
          <a:p>
            <a:r>
              <a:rPr lang="en-US" altLang="en-US" dirty="0"/>
              <a:t>Chapter 81</a:t>
            </a:r>
          </a:p>
        </p:txBody>
      </p:sp>
      <p:sp>
        <p:nvSpPr>
          <p:cNvPr id="8196" name="Content Placeholder 5"/>
          <p:cNvSpPr>
            <a:spLocks noGrp="1"/>
          </p:cNvSpPr>
          <p:nvPr>
            <p:ph sz="quarter" idx="15"/>
          </p:nvPr>
        </p:nvSpPr>
        <p:spPr bwMode="auto">
          <a:xfrm>
            <a:off x="5029200" y="3252788"/>
            <a:ext cx="3657600" cy="430212"/>
          </a:xfrm>
        </p:spPr>
        <p:txBody>
          <a:bodyPr wrap="square" numCol="1" compatLnSpc="1">
            <a:prstTxWarp prst="textNoShape">
              <a:avLst/>
            </a:prstTxWarp>
          </a:bodyPr>
          <a:lstStyle/>
          <a:p>
            <a:r>
              <a:rPr lang="en-US" altLang="en-US" dirty="0"/>
              <a:t>PCV and SAI Systems</a:t>
            </a:r>
          </a:p>
        </p:txBody>
      </p:sp>
      <p:sp>
        <p:nvSpPr>
          <p:cNvPr id="8197" name="Content Placeholder 7"/>
          <p:cNvSpPr>
            <a:spLocks noGrp="1"/>
          </p:cNvSpPr>
          <p:nvPr>
            <p:ph sz="quarter" idx="4294967295"/>
          </p:nvPr>
        </p:nvSpPr>
        <p:spPr bwMode="auto">
          <a:xfrm>
            <a:off x="2481263" y="6400800"/>
            <a:ext cx="6205537"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p>
            <a:r>
              <a:rPr lang="en-US" altLang="en-US" sz="1200" dirty="0">
                <a:latin typeface="Verdana" pitchFamily="34" charset="0"/>
                <a:ea typeface="Verdana" pitchFamily="34" charset="0"/>
                <a:cs typeface="Verdana" pitchFamily="34" charset="0"/>
              </a:rPr>
              <a:t>                Copyright © 2023 Pearson Education, Inc. All Rights Reserved</a:t>
            </a:r>
          </a:p>
        </p:txBody>
      </p:sp>
      <p:pic>
        <p:nvPicPr>
          <p:cNvPr id="819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663" y="1844675"/>
            <a:ext cx="3502025"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Positive Crankcase Ventilation (PCV)</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os_crank_vent_2">
            <a:hlinkClick r:id="" action="ppaction://media"/>
            <a:extLst>
              <a:ext uri="{FF2B5EF4-FFF2-40B4-BE49-F238E27FC236}">
                <a16:creationId xmlns:a16="http://schemas.microsoft.com/office/drawing/2014/main" id="{BAA92FF7-D87C-97B9-0921-D586768CEE62}"/>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6200" y="1115634"/>
            <a:ext cx="8991600" cy="5057775"/>
          </a:xfrm>
          <a:prstGeom prst="rect">
            <a:avLst/>
          </a:prstGeom>
        </p:spPr>
      </p:pic>
    </p:spTree>
    <p:extLst>
      <p:ext uri="{BB962C8B-B14F-4D97-AF65-F5344CB8AC3E}">
        <p14:creationId xmlns:p14="http://schemas.microsoft.com/office/powerpoint/2010/main" val="40990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40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7013"/>
            <a:ext cx="8229600" cy="554037"/>
          </a:xfrm>
        </p:spPr>
        <p:txBody>
          <a:bodyPr rtlCol="0">
            <a:noAutofit/>
          </a:bodyPr>
          <a:lstStyle/>
          <a:p>
            <a:pPr fontAlgn="auto">
              <a:spcAft>
                <a:spcPts val="0"/>
              </a:spcAft>
              <a:defRPr/>
            </a:pPr>
            <a:r>
              <a:rPr lang="en-US" spc="-450" dirty="0"/>
              <a:t>PC</a:t>
            </a:r>
            <a:r>
              <a:rPr lang="en-US" dirty="0"/>
              <a:t>V System Diagnosis </a:t>
            </a:r>
            <a:r>
              <a:rPr lang="en-US" sz="2800" dirty="0"/>
              <a:t>(1 of 3)</a:t>
            </a:r>
          </a:p>
        </p:txBody>
      </p:sp>
      <p:sp>
        <p:nvSpPr>
          <p:cNvPr id="4" name="Content Placeholder 3"/>
          <p:cNvSpPr>
            <a:spLocks noGrp="1"/>
          </p:cNvSpPr>
          <p:nvPr>
            <p:ph idx="1"/>
          </p:nvPr>
        </p:nvSpPr>
        <p:spPr>
          <a:xfrm>
            <a:off x="457200" y="993775"/>
            <a:ext cx="8229600" cy="4035425"/>
          </a:xfrm>
        </p:spPr>
        <p:txBody>
          <a:bodyPr>
            <a:noAutofit/>
          </a:bodyPr>
          <a:lstStyle/>
          <a:p>
            <a:pPr marL="256032" indent="-256032" fontAlgn="auto">
              <a:spcAft>
                <a:spcPts val="0"/>
              </a:spcAft>
              <a:buFont typeface="Arial" panose="020B0604020202020204" pitchFamily="34" charset="0"/>
              <a:buChar char="•"/>
              <a:defRPr/>
            </a:pPr>
            <a:r>
              <a:rPr lang="en-US" sz="2400" dirty="0"/>
              <a:t>Symptoms</a:t>
            </a:r>
          </a:p>
          <a:p>
            <a:pPr lvl="1" fontAlgn="auto">
              <a:spcAft>
                <a:spcPts val="0"/>
              </a:spcAft>
              <a:buFont typeface="Arial" panose="020B0604020202020204" pitchFamily="34" charset="0"/>
              <a:buChar char="–"/>
              <a:defRPr/>
            </a:pPr>
            <a:r>
              <a:rPr lang="en-US" sz="2400" dirty="0"/>
              <a:t>Rough or unstable idle</a:t>
            </a:r>
          </a:p>
          <a:p>
            <a:pPr lvl="1" fontAlgn="auto">
              <a:spcAft>
                <a:spcPts val="0"/>
              </a:spcAft>
              <a:buFont typeface="Arial" panose="020B0604020202020204" pitchFamily="34" charset="0"/>
              <a:buChar char="–"/>
              <a:defRPr/>
            </a:pPr>
            <a:r>
              <a:rPr lang="en-US" sz="2400" dirty="0"/>
              <a:t>Excessive oil consumption</a:t>
            </a:r>
          </a:p>
          <a:p>
            <a:pPr lvl="1" fontAlgn="auto">
              <a:spcAft>
                <a:spcPts val="0"/>
              </a:spcAft>
              <a:buFont typeface="Arial" panose="020B0604020202020204" pitchFamily="34" charset="0"/>
              <a:buChar char="–"/>
              <a:defRPr/>
            </a:pPr>
            <a:r>
              <a:rPr lang="en-US" sz="2400" dirty="0"/>
              <a:t>Oil in the air filter housing</a:t>
            </a:r>
          </a:p>
          <a:p>
            <a:pPr lvl="1" fontAlgn="auto">
              <a:spcAft>
                <a:spcPts val="0"/>
              </a:spcAft>
              <a:buFont typeface="Arial" panose="020B0604020202020204" pitchFamily="34" charset="0"/>
              <a:buChar char="–"/>
              <a:defRPr/>
            </a:pPr>
            <a:r>
              <a:rPr lang="en-US" sz="2400" dirty="0"/>
              <a:t>Oil leaks due to excessive crankcase pressure</a:t>
            </a:r>
          </a:p>
          <a:p>
            <a:pPr marL="256032" indent="-256032" fontAlgn="auto">
              <a:spcAft>
                <a:spcPts val="0"/>
              </a:spcAft>
              <a:buFont typeface="Arial" panose="020B0604020202020204" pitchFamily="34" charset="0"/>
              <a:buChar char="•"/>
              <a:defRPr/>
            </a:pPr>
            <a:r>
              <a:rPr lang="en-US" sz="2400" spc="-300" dirty="0"/>
              <a:t>P C </a:t>
            </a:r>
            <a:r>
              <a:rPr lang="en-US" sz="2400" dirty="0"/>
              <a:t>V System Performance Test</a:t>
            </a:r>
          </a:p>
          <a:p>
            <a:pPr lvl="1" fontAlgn="auto">
              <a:spcAft>
                <a:spcPts val="0"/>
              </a:spcAft>
              <a:buFont typeface="Arial" panose="020B0604020202020204" pitchFamily="34" charset="0"/>
              <a:buChar char="–"/>
              <a:defRPr/>
            </a:pPr>
            <a:r>
              <a:rPr lang="en-US" sz="2400" dirty="0"/>
              <a:t>A slight vacuum is created in the crankcase (usually less than 1 in. Hg if measured at the dipstick) and is also applied to other areas of the engine.</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7013"/>
            <a:ext cx="8229600" cy="554037"/>
          </a:xfrm>
        </p:spPr>
        <p:txBody>
          <a:bodyPr rtlCol="0">
            <a:noAutofit/>
          </a:bodyPr>
          <a:lstStyle/>
          <a:p>
            <a:pPr fontAlgn="auto">
              <a:spcAft>
                <a:spcPts val="0"/>
              </a:spcAft>
              <a:defRPr/>
            </a:pPr>
            <a:r>
              <a:rPr lang="en-US" spc="-450" dirty="0"/>
              <a:t>PC</a:t>
            </a:r>
            <a:r>
              <a:rPr lang="en-US" dirty="0"/>
              <a:t>V System Diagnosis </a:t>
            </a:r>
            <a:r>
              <a:rPr lang="en-US" sz="2800" dirty="0"/>
              <a:t>(2 of 3)</a:t>
            </a:r>
          </a:p>
        </p:txBody>
      </p:sp>
      <p:sp>
        <p:nvSpPr>
          <p:cNvPr id="4" name="Content Placeholder 3"/>
          <p:cNvSpPr>
            <a:spLocks noGrp="1"/>
          </p:cNvSpPr>
          <p:nvPr>
            <p:ph idx="1"/>
          </p:nvPr>
        </p:nvSpPr>
        <p:spPr>
          <a:xfrm>
            <a:off x="457200" y="993775"/>
            <a:ext cx="8229600" cy="4949825"/>
          </a:xfrm>
        </p:spPr>
        <p:txBody>
          <a:bodyPr>
            <a:noAutofit/>
          </a:bodyPr>
          <a:lstStyle/>
          <a:p>
            <a:pPr marL="256032" indent="-256032" fontAlgn="auto">
              <a:spcAft>
                <a:spcPts val="0"/>
              </a:spcAft>
              <a:buFont typeface="Arial" panose="020B0604020202020204" pitchFamily="34" charset="0"/>
              <a:buChar char="•"/>
              <a:defRPr/>
            </a:pPr>
            <a:r>
              <a:rPr lang="en-US" sz="2400" dirty="0"/>
              <a:t>Rattle Test</a:t>
            </a:r>
          </a:p>
          <a:p>
            <a:pPr lvl="1" fontAlgn="auto">
              <a:spcAft>
                <a:spcPts val="0"/>
              </a:spcAft>
              <a:buFont typeface="Arial" panose="020B0604020202020204" pitchFamily="34" charset="0"/>
              <a:buChar char="–"/>
              <a:defRPr/>
            </a:pPr>
            <a:r>
              <a:rPr lang="en-US" sz="2400" dirty="0"/>
              <a:t>If the </a:t>
            </a:r>
            <a:r>
              <a:rPr lang="en-US" sz="2400" spc="-300" dirty="0"/>
              <a:t>P C </a:t>
            </a:r>
            <a:r>
              <a:rPr lang="en-US" sz="2400" dirty="0"/>
              <a:t>V valve does not rattle, it is definitely defective and must be replaced.</a:t>
            </a:r>
          </a:p>
          <a:p>
            <a:pPr marL="256032" indent="-256032" fontAlgn="auto">
              <a:spcAft>
                <a:spcPts val="0"/>
              </a:spcAft>
              <a:buFont typeface="Arial" panose="020B0604020202020204" pitchFamily="34" charset="0"/>
              <a:buChar char="•"/>
              <a:defRPr/>
            </a:pPr>
            <a:r>
              <a:rPr lang="en-US" sz="2400" dirty="0"/>
              <a:t>The 3 </a:t>
            </a:r>
            <a:r>
              <a:rPr lang="en-US" sz="2400" dirty="0">
                <a:sym typeface="Symbol"/>
              </a:rPr>
              <a:t></a:t>
            </a:r>
            <a:r>
              <a:rPr lang="en-US" sz="2400" dirty="0"/>
              <a:t> 5 Card Test</a:t>
            </a:r>
          </a:p>
          <a:p>
            <a:pPr lvl="1" fontAlgn="auto">
              <a:spcAft>
                <a:spcPts val="0"/>
              </a:spcAft>
              <a:buFont typeface="Arial" panose="020B0604020202020204" pitchFamily="34" charset="0"/>
              <a:buChar char="–"/>
              <a:defRPr/>
            </a:pPr>
            <a:r>
              <a:rPr lang="en-US" sz="2400" dirty="0"/>
              <a:t>Remove the oil-fill cap (where oil is added to the engine) and start the engine.</a:t>
            </a:r>
          </a:p>
          <a:p>
            <a:pPr lvl="1" fontAlgn="auto">
              <a:spcAft>
                <a:spcPts val="0"/>
              </a:spcAft>
              <a:buFont typeface="Arial" panose="020B0604020202020204" pitchFamily="34" charset="0"/>
              <a:buChar char="–"/>
              <a:defRPr/>
            </a:pPr>
            <a:r>
              <a:rPr lang="en-US" sz="2400" dirty="0"/>
              <a:t>Hold a 3 </a:t>
            </a:r>
            <a:r>
              <a:rPr lang="en-US" sz="2400" dirty="0">
                <a:sym typeface="Symbol"/>
              </a:rPr>
              <a:t></a:t>
            </a:r>
            <a:r>
              <a:rPr lang="en-US" sz="2400" dirty="0"/>
              <a:t> 5 card over the opening (a dollar bill or any other piece of paper can be used for this test):</a:t>
            </a:r>
          </a:p>
          <a:p>
            <a:pPr lvl="2" fontAlgn="auto">
              <a:spcAft>
                <a:spcPts val="0"/>
              </a:spcAft>
              <a:defRPr/>
            </a:pPr>
            <a:r>
              <a:rPr lang="en-US" sz="2400" dirty="0"/>
              <a:t>If the </a:t>
            </a:r>
            <a:r>
              <a:rPr lang="en-US" sz="2400" spc="-300" dirty="0"/>
              <a:t>P C </a:t>
            </a:r>
            <a:r>
              <a:rPr lang="en-US" sz="2400" dirty="0"/>
              <a:t>V system, including the valve and hoses, is functioning correctly, the card should be held down on the oil-fill opening by the slight vacuum inside the crankcase.</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0813"/>
            <a:ext cx="8229600" cy="554037"/>
          </a:xfrm>
        </p:spPr>
        <p:txBody>
          <a:bodyPr rtlCol="0">
            <a:noAutofit/>
          </a:bodyPr>
          <a:lstStyle/>
          <a:p>
            <a:pPr fontAlgn="auto">
              <a:spcAft>
                <a:spcPts val="0"/>
              </a:spcAft>
              <a:defRPr/>
            </a:pPr>
            <a:r>
              <a:rPr lang="en-US" spc="-450" dirty="0"/>
              <a:t>PC</a:t>
            </a:r>
            <a:r>
              <a:rPr lang="en-US" dirty="0"/>
              <a:t>V System Diagnosis </a:t>
            </a:r>
            <a:r>
              <a:rPr lang="en-US" sz="2800" dirty="0"/>
              <a:t>(3 of 3)</a:t>
            </a:r>
          </a:p>
        </p:txBody>
      </p:sp>
      <p:sp>
        <p:nvSpPr>
          <p:cNvPr id="4" name="Content Placeholder 3"/>
          <p:cNvSpPr>
            <a:spLocks noGrp="1"/>
          </p:cNvSpPr>
          <p:nvPr>
            <p:ph idx="1"/>
          </p:nvPr>
        </p:nvSpPr>
        <p:spPr>
          <a:xfrm>
            <a:off x="457200" y="917575"/>
            <a:ext cx="8229600" cy="5026025"/>
          </a:xfrm>
        </p:spPr>
        <p:txBody>
          <a:bodyPr>
            <a:noAutofit/>
          </a:bodyPr>
          <a:lstStyle/>
          <a:p>
            <a:pPr marL="256032" indent="-256032" fontAlgn="auto">
              <a:spcAft>
                <a:spcPts val="0"/>
              </a:spcAft>
              <a:buFont typeface="Arial" panose="020B0604020202020204" pitchFamily="34" charset="0"/>
              <a:buChar char="•"/>
              <a:defRPr/>
            </a:pPr>
            <a:r>
              <a:rPr lang="en-US" sz="2400" dirty="0"/>
              <a:t>Snap-Back Test</a:t>
            </a:r>
          </a:p>
          <a:p>
            <a:pPr lvl="1" fontAlgn="auto">
              <a:spcAft>
                <a:spcPts val="0"/>
              </a:spcAft>
              <a:buFont typeface="Arial" panose="020B0604020202020204" pitchFamily="34" charset="0"/>
              <a:buChar char="–"/>
              <a:defRPr/>
            </a:pPr>
            <a:r>
              <a:rPr lang="en-US" sz="2400" dirty="0"/>
              <a:t>The proper operation of the </a:t>
            </a:r>
            <a:r>
              <a:rPr lang="en-US" sz="2400" spc="-300" dirty="0"/>
              <a:t>P C </a:t>
            </a:r>
            <a:r>
              <a:rPr lang="en-US" sz="2400" dirty="0"/>
              <a:t>V valve can be checked by placing a finger over the inlet hole in the valve when the engine is running and removing the finger rapidly.</a:t>
            </a:r>
          </a:p>
          <a:p>
            <a:pPr marL="256032" indent="-256032" fontAlgn="auto">
              <a:spcAft>
                <a:spcPts val="0"/>
              </a:spcAft>
              <a:buFont typeface="Arial" panose="020B0604020202020204" pitchFamily="34" charset="0"/>
              <a:buChar char="•"/>
              <a:defRPr/>
            </a:pPr>
            <a:r>
              <a:rPr lang="en-US" sz="2400" dirty="0"/>
              <a:t>Crankcase Vacuum Test</a:t>
            </a:r>
          </a:p>
          <a:p>
            <a:pPr lvl="1" fontAlgn="auto">
              <a:spcAft>
                <a:spcPts val="0"/>
              </a:spcAft>
              <a:buFont typeface="Arial" panose="020B0604020202020204" pitchFamily="34" charset="0"/>
              <a:buChar char="–"/>
              <a:defRPr/>
            </a:pPr>
            <a:r>
              <a:rPr lang="en-US" sz="2400" dirty="0"/>
              <a:t>The </a:t>
            </a:r>
            <a:r>
              <a:rPr lang="en-US" sz="2400" spc="-300" dirty="0"/>
              <a:t>P C </a:t>
            </a:r>
            <a:r>
              <a:rPr lang="en-US" sz="2400" dirty="0"/>
              <a:t>V system can be checked by testing for a weak vacuum at the oil dipstick tube using an inches-of-water manometer or gauge.</a:t>
            </a:r>
          </a:p>
          <a:p>
            <a:pPr marL="256032" indent="-256032" fontAlgn="auto">
              <a:spcAft>
                <a:spcPts val="0"/>
              </a:spcAft>
              <a:buFont typeface="Arial" panose="020B0604020202020204" pitchFamily="34" charset="0"/>
              <a:buChar char="•"/>
              <a:defRPr/>
            </a:pPr>
            <a:r>
              <a:rPr lang="en-US" sz="2400" spc="-300" dirty="0"/>
              <a:t>P C </a:t>
            </a:r>
            <a:r>
              <a:rPr lang="en-US" sz="2400" dirty="0"/>
              <a:t>V Monitor</a:t>
            </a:r>
          </a:p>
          <a:p>
            <a:pPr lvl="1" fontAlgn="auto">
              <a:spcAft>
                <a:spcPts val="0"/>
              </a:spcAft>
              <a:buFont typeface="Arial" panose="020B0604020202020204" pitchFamily="34" charset="0"/>
              <a:buChar char="–"/>
              <a:defRPr/>
            </a:pPr>
            <a:r>
              <a:rPr lang="en-US" sz="2400" dirty="0"/>
              <a:t>Starting with 2004 and newer vehicles, all vehicle         </a:t>
            </a:r>
            <a:r>
              <a:rPr lang="en-US" sz="2400" spc="-300" dirty="0"/>
              <a:t>P C M </a:t>
            </a:r>
            <a:r>
              <a:rPr lang="en-US" sz="2400" dirty="0"/>
              <a:t>s monitor the </a:t>
            </a:r>
            <a:r>
              <a:rPr lang="en-US" sz="2400" spc="-300" dirty="0"/>
              <a:t>P C V </a:t>
            </a:r>
            <a:r>
              <a:rPr lang="en-US" sz="2400" dirty="0"/>
              <a:t>system for proper operation as part of the </a:t>
            </a:r>
            <a:r>
              <a:rPr lang="en-US" sz="2400" spc="-300" dirty="0"/>
              <a:t>O B </a:t>
            </a:r>
            <a:r>
              <a:rPr lang="en-US" sz="2400" dirty="0"/>
              <a:t>D-</a:t>
            </a:r>
            <a:r>
              <a:rPr lang="en-US" sz="2400" kern="0" spc="-350" dirty="0"/>
              <a:t>I </a:t>
            </a:r>
            <a:r>
              <a:rPr lang="en-US" sz="2400" dirty="0"/>
              <a:t>I system.</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220663"/>
            <a:ext cx="8229600" cy="646112"/>
          </a:xfrm>
        </p:spPr>
        <p:txBody>
          <a:bodyPr/>
          <a:lstStyle/>
          <a:p>
            <a:r>
              <a:rPr lang="en-US" altLang="en-US" dirty="0"/>
              <a:t>Figure 81.6 Vacuum Gauge</a:t>
            </a:r>
            <a:endParaRPr lang="en-US" altLang="en-US" sz="2800" dirty="0">
              <a:solidFill>
                <a:srgbClr val="FF0000"/>
              </a:solidFill>
            </a:endParaRPr>
          </a:p>
        </p:txBody>
      </p:sp>
      <p:pic>
        <p:nvPicPr>
          <p:cNvPr id="32770"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962400" y="1028700"/>
            <a:ext cx="4732338" cy="3881438"/>
          </a:xfrm>
        </p:spPr>
      </p:pic>
      <p:sp>
        <p:nvSpPr>
          <p:cNvPr id="32771" name="Content Placeholder 16"/>
          <p:cNvSpPr>
            <a:spLocks noGrp="1"/>
          </p:cNvSpPr>
          <p:nvPr>
            <p:ph sz="quarter" idx="15"/>
          </p:nvPr>
        </p:nvSpPr>
        <p:spPr bwMode="auto">
          <a:xfrm>
            <a:off x="609600" y="990600"/>
            <a:ext cx="2971800" cy="5262563"/>
          </a:xfrm>
        </p:spPr>
        <p:txBody>
          <a:bodyPr wrap="square" numCol="1" compatLnSpc="1">
            <a:prstTxWarp prst="textNoShape">
              <a:avLst/>
            </a:prstTxWarp>
          </a:bodyPr>
          <a:lstStyle/>
          <a:p>
            <a:r>
              <a:rPr lang="en-US" altLang="en-US" sz="2400" dirty="0"/>
              <a:t>Using a gauge that measures vacuum in units of inches of water to test the vacuum at the dipstick tube, being sure that the PCV system is capable of drawing a vacuum on the crankcase (28 inches H</a:t>
            </a:r>
            <a:r>
              <a:rPr lang="en-US" altLang="en-US" sz="2400" baseline="-25000" dirty="0"/>
              <a:t>2</a:t>
            </a:r>
            <a:r>
              <a:rPr lang="en-US" altLang="en-US" sz="2400" dirty="0"/>
              <a:t>O = 1 PSI, or about 2 in. Hg of vacuum)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627188"/>
            <a:ext cx="7880350" cy="465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itle 1"/>
          <p:cNvSpPr>
            <a:spLocks noGrp="1"/>
          </p:cNvSpPr>
          <p:nvPr>
            <p:ph type="title"/>
          </p:nvPr>
        </p:nvSpPr>
        <p:spPr>
          <a:xfrm>
            <a:off x="457200" y="228600"/>
            <a:ext cx="8229600" cy="1200150"/>
          </a:xfrm>
        </p:spPr>
        <p:txBody>
          <a:bodyPr/>
          <a:lstStyle/>
          <a:p>
            <a:r>
              <a:rPr lang="en-US" altLang="en-US" dirty="0"/>
              <a:t>Frequently Asked Question: What Are the Wires for at the PCV Valve?   </a:t>
            </a:r>
            <a:endParaRPr lang="en-US" altLang="en-US" sz="2800" dirty="0">
              <a:solidFill>
                <a:srgbClr val="FF0000"/>
              </a:solidFill>
            </a:endParaRPr>
          </a:p>
        </p:txBody>
      </p:sp>
      <p:sp>
        <p:nvSpPr>
          <p:cNvPr id="34819" name="Content Placeholder 16"/>
          <p:cNvSpPr>
            <a:spLocks noGrp="1"/>
          </p:cNvSpPr>
          <p:nvPr>
            <p:ph sz="quarter" idx="15"/>
          </p:nvPr>
        </p:nvSpPr>
        <p:spPr bwMode="auto">
          <a:xfrm>
            <a:off x="838200" y="2643188"/>
            <a:ext cx="7334250" cy="3046412"/>
          </a:xfrm>
        </p:spPr>
        <p:txBody>
          <a:bodyPr wrap="square" numCol="1" compatLnSpc="1">
            <a:prstTxWarp prst="textNoShape">
              <a:avLst/>
            </a:prstTxWarp>
          </a:bodyPr>
          <a:lstStyle/>
          <a:p>
            <a:r>
              <a:rPr lang="en-US" altLang="en-US" sz="2400" b="1" dirty="0"/>
              <a:t>What Are the Wires for at the PCV Valve? </a:t>
            </a:r>
            <a:r>
              <a:rPr lang="en-US" altLang="en-US" sz="2400" dirty="0"/>
              <a:t>Ford uses an electric heater to prevent ice from forming inside the PCV valve and causing blockage. Water is a by-product of combustion, and resulting moisture can freeze when the outside air temperature is low. General Motors and others clip a heater hose to the PCV hose to provide the heat needed to prevent an ice blockage.</a:t>
            </a:r>
          </a:p>
        </p:txBody>
      </p:sp>
      <p:sp>
        <p:nvSpPr>
          <p:cNvPr id="34820" name="Content Placeholder 15"/>
          <p:cNvSpPr>
            <a:spLocks noGrp="1"/>
          </p:cNvSpPr>
          <p:nvPr>
            <p:ph sz="quarter" idx="14"/>
          </p:nvPr>
        </p:nvSpPr>
        <p:spPr bwMode="auto">
          <a:xfrm>
            <a:off x="762000" y="1812925"/>
            <a:ext cx="7534275" cy="601663"/>
          </a:xfrm>
        </p:spPr>
        <p:txBody>
          <a:bodyPr wrap="square" numCol="1" compatLnSpc="1">
            <a:prstTxWarp prst="textNoShape">
              <a:avLst/>
            </a:prstTxWarp>
          </a:bodyPr>
          <a:lstStyle/>
          <a:p>
            <a:pPr marL="101600" indent="0">
              <a:buFont typeface="Arial" charset="0"/>
              <a:buNone/>
            </a:pPr>
            <a:r>
              <a:rPr lang="en-US" altLang="en-US" sz="3600" b="1" dirty="0">
                <a:solidFill>
                  <a:schemeClr val="bg1"/>
                </a:solidFill>
              </a:rPr>
              <a:t>?   Frequently Asked Question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220663"/>
            <a:ext cx="8229600" cy="646112"/>
          </a:xfrm>
        </p:spPr>
        <p:txBody>
          <a:bodyPr/>
          <a:lstStyle/>
          <a:p>
            <a:r>
              <a:rPr lang="en-US" altLang="en-US" dirty="0"/>
              <a:t>Figure 81.7 PCV Fasteners</a:t>
            </a:r>
            <a:endParaRPr lang="en-US" altLang="en-US" sz="2800" dirty="0">
              <a:solidFill>
                <a:srgbClr val="FF0000"/>
              </a:solidFill>
            </a:endParaRPr>
          </a:p>
        </p:txBody>
      </p:sp>
      <p:pic>
        <p:nvPicPr>
          <p:cNvPr id="36866"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657600" y="1030288"/>
            <a:ext cx="5037138" cy="4127500"/>
          </a:xfrm>
        </p:spPr>
      </p:pic>
      <p:sp>
        <p:nvSpPr>
          <p:cNvPr id="36867" name="Content Placeholder 16"/>
          <p:cNvSpPr>
            <a:spLocks noGrp="1"/>
          </p:cNvSpPr>
          <p:nvPr>
            <p:ph sz="quarter" idx="15"/>
          </p:nvPr>
        </p:nvSpPr>
        <p:spPr bwMode="auto">
          <a:xfrm>
            <a:off x="685800" y="990600"/>
            <a:ext cx="2590800" cy="4154488"/>
          </a:xfrm>
        </p:spPr>
        <p:txBody>
          <a:bodyPr wrap="square" numCol="1" compatLnSpc="1">
            <a:prstTxWarp prst="textNoShape">
              <a:avLst/>
            </a:prstTxWarp>
          </a:bodyPr>
          <a:lstStyle/>
          <a:p>
            <a:r>
              <a:rPr lang="en-US" altLang="en-US" sz="2400" dirty="0"/>
              <a:t>Most PCV valves used on newer vehicles are secured with fasteners, making it more difficult to disconnect, and thereby less likely to increase emissions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Positive Crankcase Ventilation System Test</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cv_system_test">
            <a:hlinkClick r:id="" action="ppaction://media"/>
            <a:extLst>
              <a:ext uri="{FF2B5EF4-FFF2-40B4-BE49-F238E27FC236}">
                <a16:creationId xmlns:a16="http://schemas.microsoft.com/office/drawing/2014/main" id="{EDBD8CDC-A824-9C80-1CBE-E83E8766BBA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1067404"/>
            <a:ext cx="9144000" cy="5143500"/>
          </a:xfrm>
          <a:prstGeom prst="rect">
            <a:avLst/>
          </a:prstGeom>
        </p:spPr>
      </p:pic>
    </p:spTree>
    <p:extLst>
      <p:ext uri="{BB962C8B-B14F-4D97-AF65-F5344CB8AC3E}">
        <p14:creationId xmlns:p14="http://schemas.microsoft.com/office/powerpoint/2010/main" val="315045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7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95263"/>
            <a:ext cx="8229600" cy="1055687"/>
          </a:xfrm>
        </p:spPr>
        <p:txBody>
          <a:bodyPr rtlCol="0">
            <a:noAutofit/>
          </a:bodyPr>
          <a:lstStyle/>
          <a:p>
            <a:pPr fontAlgn="auto">
              <a:spcAft>
                <a:spcPts val="0"/>
              </a:spcAft>
              <a:defRPr/>
            </a:pPr>
            <a:r>
              <a:rPr lang="en-US" spc="-450" dirty="0"/>
              <a:t>PC</a:t>
            </a:r>
            <a:r>
              <a:rPr lang="en-US" dirty="0"/>
              <a:t>V-Related Diagnostic Trouble Codes</a:t>
            </a:r>
          </a:p>
        </p:txBody>
      </p:sp>
      <p:graphicFrame>
        <p:nvGraphicFramePr>
          <p:cNvPr id="4" name="Table 3"/>
          <p:cNvGraphicFramePr>
            <a:graphicFrameLocks noGrp="1"/>
          </p:cNvGraphicFramePr>
          <p:nvPr/>
        </p:nvGraphicFramePr>
        <p:xfrm>
          <a:off x="533400" y="1524000"/>
          <a:ext cx="8077201" cy="1982789"/>
        </p:xfrm>
        <a:graphic>
          <a:graphicData uri="http://schemas.openxmlformats.org/drawingml/2006/table">
            <a:tbl>
              <a:tblPr firstRow="1" bandRow="1">
                <a:tableStyleId>{2D5ABB26-0587-4C30-8999-92F81FD0307C}</a:tableStyleId>
              </a:tblPr>
              <a:tblGrid>
                <a:gridCol w="2895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3048001">
                  <a:extLst>
                    <a:ext uri="{9D8B030D-6E8A-4147-A177-3AD203B41FA5}">
                      <a16:colId xmlns:a16="http://schemas.microsoft.com/office/drawing/2014/main" val="20002"/>
                    </a:ext>
                  </a:extLst>
                </a:gridCol>
              </a:tblGrid>
              <a:tr h="412846">
                <a:tc>
                  <a:txBody>
                    <a:bodyPr/>
                    <a:lstStyle/>
                    <a:p>
                      <a:pPr algn="l"/>
                      <a:r>
                        <a:rPr lang="en-IN" sz="1800" b="1" dirty="0">
                          <a:solidFill>
                            <a:schemeClr val="bg1"/>
                          </a:solidFill>
                        </a:rPr>
                        <a:t>Diagnostic Trouble Code</a:t>
                      </a:r>
                    </a:p>
                  </a:txBody>
                  <a:tcPr marT="45726" marB="45726">
                    <a:solidFill>
                      <a:schemeClr val="bg2"/>
                    </a:solidFill>
                  </a:tcPr>
                </a:tc>
                <a:tc>
                  <a:txBody>
                    <a:bodyPr/>
                    <a:lstStyle/>
                    <a:p>
                      <a:pPr algn="l"/>
                      <a:r>
                        <a:rPr lang="en-IN" sz="1800" b="1" dirty="0">
                          <a:solidFill>
                            <a:schemeClr val="bg1"/>
                          </a:solidFill>
                        </a:rPr>
                        <a:t>Description</a:t>
                      </a:r>
                    </a:p>
                  </a:txBody>
                  <a:tcPr marT="45726" marB="45726">
                    <a:solidFill>
                      <a:schemeClr val="bg2"/>
                    </a:solidFill>
                  </a:tcPr>
                </a:tc>
                <a:tc>
                  <a:txBody>
                    <a:bodyPr/>
                    <a:lstStyle/>
                    <a:p>
                      <a:pPr algn="l"/>
                      <a:r>
                        <a:rPr lang="en-IN" sz="1800" b="1" dirty="0">
                          <a:solidFill>
                            <a:schemeClr val="bg1"/>
                          </a:solidFill>
                        </a:rPr>
                        <a:t>Possible Causes</a:t>
                      </a:r>
                    </a:p>
                  </a:txBody>
                  <a:tcPr marT="45726" marB="45726">
                    <a:solidFill>
                      <a:schemeClr val="bg2"/>
                    </a:solidFill>
                  </a:tcPr>
                </a:tc>
                <a:extLst>
                  <a:ext uri="{0D108BD9-81ED-4DB2-BD59-A6C34878D82A}">
                    <a16:rowId xmlns:a16="http://schemas.microsoft.com/office/drawing/2014/main" val="10000"/>
                  </a:ext>
                </a:extLst>
              </a:tr>
              <a:tr h="914530">
                <a:tc>
                  <a:txBody>
                    <a:bodyPr/>
                    <a:lstStyle/>
                    <a:p>
                      <a:r>
                        <a:rPr lang="en-IN" sz="1800" u="none" strike="noStrike" kern="1200" baseline="0" dirty="0"/>
                        <a:t>P0101</a:t>
                      </a:r>
                      <a:endParaRPr lang="en-IN" sz="1800" dirty="0"/>
                    </a:p>
                  </a:txBody>
                  <a:tcPr marT="45726" marB="45726">
                    <a:solidFill>
                      <a:srgbClr val="D4EAE4"/>
                    </a:solidFill>
                  </a:tcPr>
                </a:tc>
                <a:tc>
                  <a:txBody>
                    <a:bodyPr/>
                    <a:lstStyle/>
                    <a:p>
                      <a:r>
                        <a:rPr lang="en-IN" sz="1800" u="none" strike="noStrike" kern="1200" baseline="0" dirty="0"/>
                        <a:t>MAF or airflow circuit range problem</a:t>
                      </a:r>
                      <a:endParaRPr lang="en-IN" sz="1800" dirty="0"/>
                    </a:p>
                  </a:txBody>
                  <a:tcPr marT="45726" marB="45726">
                    <a:solidFill>
                      <a:srgbClr val="D4EAE4"/>
                    </a:solidFill>
                  </a:tcPr>
                </a:tc>
                <a:tc>
                  <a:txBody>
                    <a:bodyPr/>
                    <a:lstStyle/>
                    <a:p>
                      <a:pPr marL="285750" indent="-285750">
                        <a:buFont typeface="Arial" panose="020B0604020202020204" pitchFamily="34" charset="0"/>
                        <a:buChar char="•"/>
                      </a:pPr>
                      <a:r>
                        <a:rPr lang="en-IN" sz="1800" dirty="0"/>
                        <a:t>Defective</a:t>
                      </a:r>
                      <a:r>
                        <a:rPr lang="en-IN" sz="1800" baseline="0" dirty="0"/>
                        <a:t> PCV valve or hose/connections or MAF circuit fault</a:t>
                      </a:r>
                      <a:endParaRPr lang="en-IN" sz="1800" dirty="0"/>
                    </a:p>
                  </a:txBody>
                  <a:tcPr marT="45726" marB="45726">
                    <a:solidFill>
                      <a:srgbClr val="D4EAE4"/>
                    </a:solidFill>
                  </a:tcPr>
                </a:tc>
                <a:extLst>
                  <a:ext uri="{0D108BD9-81ED-4DB2-BD59-A6C34878D82A}">
                    <a16:rowId xmlns:a16="http://schemas.microsoft.com/office/drawing/2014/main" val="10001"/>
                  </a:ext>
                </a:extLst>
              </a:tr>
              <a:tr h="655413">
                <a:tc>
                  <a:txBody>
                    <a:bodyPr/>
                    <a:lstStyle/>
                    <a:p>
                      <a:r>
                        <a:rPr lang="en-IN" sz="1800" u="none" strike="noStrike" kern="1200" baseline="0" dirty="0"/>
                        <a:t>P0505</a:t>
                      </a:r>
                      <a:endParaRPr lang="en-IN" sz="1800" dirty="0"/>
                    </a:p>
                  </a:txBody>
                  <a:tcPr marT="45726" marB="45726">
                    <a:solidFill>
                      <a:srgbClr val="D4EAE4"/>
                    </a:solidFill>
                  </a:tcPr>
                </a:tc>
                <a:tc>
                  <a:txBody>
                    <a:bodyPr/>
                    <a:lstStyle/>
                    <a:p>
                      <a:r>
                        <a:rPr lang="en-IN" sz="1800" u="none" strike="noStrike" kern="1200" baseline="0" dirty="0"/>
                        <a:t>Idle control system problem</a:t>
                      </a:r>
                      <a:endParaRPr lang="en-IN" sz="1800" dirty="0"/>
                    </a:p>
                  </a:txBody>
                  <a:tcPr marT="45726" marB="45726">
                    <a:solidFill>
                      <a:srgbClr val="D4EAE4"/>
                    </a:solidFill>
                  </a:tcPr>
                </a:tc>
                <a:tc>
                  <a:txBody>
                    <a:bodyPr/>
                    <a:lstStyle/>
                    <a:p>
                      <a:pPr marL="285750" indent="-285750">
                        <a:buFont typeface="Arial" panose="020B0604020202020204" pitchFamily="34" charset="0"/>
                        <a:buChar char="•"/>
                      </a:pPr>
                      <a:r>
                        <a:rPr lang="en-IN" sz="1800" dirty="0"/>
                        <a:t>Defective</a:t>
                      </a:r>
                      <a:r>
                        <a:rPr lang="en-IN" sz="1800" baseline="0" dirty="0"/>
                        <a:t> PCV valve or hose/connections </a:t>
                      </a:r>
                      <a:endParaRPr lang="en-IN" sz="1800" dirty="0"/>
                    </a:p>
                  </a:txBody>
                  <a:tcPr marT="45726" marB="45726">
                    <a:solidFill>
                      <a:srgbClr val="D4EAE4"/>
                    </a:solidFill>
                  </a:tcPr>
                </a:tc>
                <a:extLst>
                  <a:ext uri="{0D108BD9-81ED-4DB2-BD59-A6C34878D82A}">
                    <a16:rowId xmlns:a16="http://schemas.microsoft.com/office/drawing/2014/main" val="10002"/>
                  </a:ext>
                </a:extLst>
              </a:tr>
            </a:tbl>
          </a:graphicData>
        </a:graphic>
      </p:graphicFrame>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2"/>
          <p:cNvSpPr>
            <a:spLocks noGrp="1"/>
          </p:cNvSpPr>
          <p:nvPr>
            <p:ph type="title"/>
          </p:nvPr>
        </p:nvSpPr>
        <p:spPr>
          <a:xfrm>
            <a:off x="457200" y="227013"/>
            <a:ext cx="8229600" cy="554037"/>
          </a:xfrm>
        </p:spPr>
        <p:txBody>
          <a:bodyPr/>
          <a:lstStyle/>
          <a:p>
            <a:r>
              <a:rPr lang="en-US" altLang="en-US" dirty="0"/>
              <a:t>Question 1: ?</a:t>
            </a:r>
          </a:p>
        </p:txBody>
      </p:sp>
      <p:sp>
        <p:nvSpPr>
          <p:cNvPr id="4" name="Content Placeholder 3"/>
          <p:cNvSpPr>
            <a:spLocks noGrp="1"/>
          </p:cNvSpPr>
          <p:nvPr>
            <p:ph idx="1"/>
          </p:nvPr>
        </p:nvSpPr>
        <p:spPr>
          <a:xfrm>
            <a:off x="457200" y="993775"/>
            <a:ext cx="8229600" cy="454025"/>
          </a:xfrm>
        </p:spPr>
        <p:txBody>
          <a:bodyPr>
            <a:noAutofit/>
          </a:bodyPr>
          <a:lstStyle/>
          <a:p>
            <a:pPr marL="0" indent="0" fontAlgn="auto">
              <a:spcAft>
                <a:spcPts val="0"/>
              </a:spcAft>
              <a:buFont typeface="Arial" panose="020B0604020202020204" pitchFamily="34" charset="0"/>
              <a:buNone/>
              <a:defRPr/>
            </a:pPr>
            <a:r>
              <a:rPr lang="en-US" sz="2400" dirty="0"/>
              <a:t>What emissions does a </a:t>
            </a:r>
            <a:r>
              <a:rPr lang="en-US" sz="2400" spc="-300" dirty="0"/>
              <a:t>P C </a:t>
            </a:r>
            <a:r>
              <a:rPr lang="en-US" sz="2400" dirty="0"/>
              <a:t>V valve control?</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2"/>
          <p:cNvSpPr>
            <a:spLocks noGrp="1"/>
          </p:cNvSpPr>
          <p:nvPr>
            <p:ph type="title"/>
          </p:nvPr>
        </p:nvSpPr>
        <p:spPr/>
        <p:txBody>
          <a:bodyPr/>
          <a:lstStyle/>
          <a:p>
            <a:r>
              <a:rPr lang="en-US" altLang="en-US" dirty="0"/>
              <a:t>Learning Objectives</a:t>
            </a:r>
            <a:endParaRPr lang="en-US" altLang="en-US" sz="2800" dirty="0"/>
          </a:p>
        </p:txBody>
      </p:sp>
      <p:sp>
        <p:nvSpPr>
          <p:cNvPr id="10242" name="Content Placeholder 3"/>
          <p:cNvSpPr>
            <a:spLocks noGrp="1"/>
          </p:cNvSpPr>
          <p:nvPr>
            <p:ph idx="1"/>
          </p:nvPr>
        </p:nvSpPr>
        <p:spPr bwMode="auto">
          <a:xfrm>
            <a:off x="457200" y="982663"/>
            <a:ext cx="8229600" cy="3254375"/>
          </a:xfrm>
        </p:spPr>
        <p:txBody>
          <a:bodyPr wrap="square" numCol="1" compatLnSpc="1">
            <a:prstTxWarp prst="textNoShape">
              <a:avLst/>
            </a:prstTxWarp>
          </a:bodyPr>
          <a:lstStyle/>
          <a:p>
            <a:pPr marL="695325" indent="-695325">
              <a:buSzTx/>
              <a:buFont typeface="Arial" charset="0"/>
              <a:buNone/>
            </a:pPr>
            <a:r>
              <a:rPr lang="en-US" altLang="en-US" sz="2400" b="1" dirty="0">
                <a:solidFill>
                  <a:schemeClr val="bg2"/>
                </a:solidFill>
              </a:rPr>
              <a:t>81.1</a:t>
            </a:r>
            <a:r>
              <a:rPr lang="en-US" altLang="en-US" sz="2400" dirty="0"/>
              <a:t> Describe the purpose and function of the positive crankcase ventilation (PCV) system.</a:t>
            </a:r>
          </a:p>
          <a:p>
            <a:pPr marL="695325" indent="-695325">
              <a:buSzTx/>
              <a:buFont typeface="Arial" charset="0"/>
              <a:buNone/>
            </a:pPr>
            <a:r>
              <a:rPr lang="en-US" altLang="en-US" sz="2400" b="1" dirty="0">
                <a:solidFill>
                  <a:schemeClr val="bg2"/>
                </a:solidFill>
              </a:rPr>
              <a:t>81.2</a:t>
            </a:r>
            <a:r>
              <a:rPr lang="en-US" altLang="en-US" sz="2400" dirty="0"/>
              <a:t> Discuss PCV system diagnosis.</a:t>
            </a:r>
          </a:p>
          <a:p>
            <a:pPr marL="695325" indent="-695325">
              <a:buSzTx/>
              <a:buFont typeface="Arial" charset="0"/>
              <a:buNone/>
            </a:pPr>
            <a:r>
              <a:rPr lang="en-US" altLang="en-US" sz="2400" b="1" dirty="0">
                <a:solidFill>
                  <a:schemeClr val="bg2"/>
                </a:solidFill>
              </a:rPr>
              <a:t>81.3</a:t>
            </a:r>
            <a:r>
              <a:rPr lang="en-US" altLang="en-US" sz="2400" dirty="0"/>
              <a:t> Explain the purpose and function of the secondary air-injection (SAI) system.</a:t>
            </a:r>
          </a:p>
          <a:p>
            <a:pPr marL="695325" indent="-695325">
              <a:buSzTx/>
              <a:buFont typeface="Arial" charset="0"/>
              <a:buNone/>
            </a:pPr>
            <a:r>
              <a:rPr lang="en-US" altLang="en-US" sz="2400" b="1" dirty="0">
                <a:solidFill>
                  <a:schemeClr val="bg2"/>
                </a:solidFill>
              </a:rPr>
              <a:t>81.4</a:t>
            </a:r>
            <a:r>
              <a:rPr lang="en-US" altLang="en-US" sz="2400" dirty="0"/>
              <a:t> Explain how to diagnose faults in the secondary air-Injection system..</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2"/>
          <p:cNvSpPr>
            <a:spLocks noGrp="1"/>
          </p:cNvSpPr>
          <p:nvPr>
            <p:ph type="title"/>
          </p:nvPr>
        </p:nvSpPr>
        <p:spPr>
          <a:xfrm>
            <a:off x="457200" y="227013"/>
            <a:ext cx="8229600" cy="554037"/>
          </a:xfrm>
        </p:spPr>
        <p:txBody>
          <a:bodyPr/>
          <a:lstStyle/>
          <a:p>
            <a:r>
              <a:rPr lang="en-US" altLang="en-US" dirty="0"/>
              <a:t>Answer 1</a:t>
            </a:r>
            <a:endParaRPr lang="en-US" altLang="en-US" sz="2800" dirty="0"/>
          </a:p>
        </p:txBody>
      </p:sp>
      <p:sp>
        <p:nvSpPr>
          <p:cNvPr id="4" name="Content Placeholder 3"/>
          <p:cNvSpPr>
            <a:spLocks noGrp="1"/>
          </p:cNvSpPr>
          <p:nvPr>
            <p:ph idx="1"/>
          </p:nvPr>
        </p:nvSpPr>
        <p:spPr>
          <a:xfrm>
            <a:off x="457200" y="993775"/>
            <a:ext cx="8229600" cy="377825"/>
          </a:xfrm>
        </p:spPr>
        <p:txBody>
          <a:bodyPr>
            <a:noAutofit/>
          </a:bodyPr>
          <a:lstStyle/>
          <a:p>
            <a:pPr marL="0" indent="0" fontAlgn="auto">
              <a:spcAft>
                <a:spcPts val="0"/>
              </a:spcAft>
              <a:buFont typeface="Arial" panose="020B0604020202020204" pitchFamily="34" charset="0"/>
              <a:buNone/>
              <a:defRPr/>
            </a:pPr>
            <a:r>
              <a:rPr lang="en-US" sz="2400" dirty="0"/>
              <a:t>Excessive crankcase hydrocarbons (</a:t>
            </a:r>
            <a:r>
              <a:rPr lang="en-US" sz="2400" spc="-300" dirty="0"/>
              <a:t>H </a:t>
            </a:r>
            <a:r>
              <a:rPr lang="en-US" sz="2400" dirty="0"/>
              <a:t>C).</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2"/>
          <p:cNvSpPr>
            <a:spLocks noGrp="1"/>
          </p:cNvSpPr>
          <p:nvPr>
            <p:ph type="title"/>
          </p:nvPr>
        </p:nvSpPr>
        <p:spPr>
          <a:xfrm>
            <a:off x="457200" y="227013"/>
            <a:ext cx="8229600" cy="554037"/>
          </a:xfrm>
        </p:spPr>
        <p:txBody>
          <a:bodyPr/>
          <a:lstStyle/>
          <a:p>
            <a:r>
              <a:rPr lang="en-US" altLang="en-US" dirty="0"/>
              <a:t>Secondary Air-Injection System </a:t>
            </a:r>
            <a:r>
              <a:rPr lang="en-US" altLang="en-US" sz="2800" dirty="0"/>
              <a:t>(1 of 3)</a:t>
            </a:r>
          </a:p>
        </p:txBody>
      </p:sp>
      <p:sp>
        <p:nvSpPr>
          <p:cNvPr id="4" name="Content Placeholder 3"/>
          <p:cNvSpPr>
            <a:spLocks noGrp="1"/>
          </p:cNvSpPr>
          <p:nvPr>
            <p:ph idx="1"/>
          </p:nvPr>
        </p:nvSpPr>
        <p:spPr>
          <a:xfrm>
            <a:off x="457200" y="993775"/>
            <a:ext cx="8229600" cy="3349625"/>
          </a:xfrm>
        </p:spPr>
        <p:txBody>
          <a:bodyPr>
            <a:noAutofit/>
          </a:bodyPr>
          <a:lstStyle/>
          <a:p>
            <a:pPr marL="256032" indent="-256032" fontAlgn="auto">
              <a:spcAft>
                <a:spcPts val="0"/>
              </a:spcAft>
              <a:buFont typeface="Arial" panose="020B0604020202020204" pitchFamily="34" charset="0"/>
              <a:buChar char="•"/>
              <a:defRPr/>
            </a:pPr>
            <a:r>
              <a:rPr lang="en-US" sz="2400" dirty="0"/>
              <a:t>Purpose and Function</a:t>
            </a:r>
          </a:p>
          <a:p>
            <a:pPr lvl="1" fontAlgn="auto">
              <a:spcAft>
                <a:spcPts val="0"/>
              </a:spcAft>
              <a:buFont typeface="Arial" panose="020B0604020202020204" pitchFamily="34" charset="0"/>
              <a:buChar char="–"/>
              <a:defRPr/>
            </a:pPr>
            <a:r>
              <a:rPr lang="en-US" sz="2400" dirty="0"/>
              <a:t>The secondary air-injection (</a:t>
            </a:r>
            <a:r>
              <a:rPr lang="en-US" sz="2400" spc="-300" dirty="0"/>
              <a:t>S A </a:t>
            </a:r>
            <a:r>
              <a:rPr lang="en-US" sz="2400" dirty="0"/>
              <a:t>I) system provides the air necessary for the oxidizing process either at the exhaust manifold or inside the catalytic converter.</a:t>
            </a:r>
          </a:p>
          <a:p>
            <a:pPr marL="256032" indent="-256032" fontAlgn="auto">
              <a:spcAft>
                <a:spcPts val="0"/>
              </a:spcAft>
              <a:buFont typeface="Arial" panose="020B0604020202020204" pitchFamily="34" charset="0"/>
              <a:buChar char="•"/>
              <a:defRPr/>
            </a:pPr>
            <a:r>
              <a:rPr lang="en-US" sz="2400" dirty="0"/>
              <a:t>Parts and Operation</a:t>
            </a:r>
          </a:p>
          <a:p>
            <a:pPr lvl="1" fontAlgn="auto">
              <a:spcAft>
                <a:spcPts val="0"/>
              </a:spcAft>
              <a:buFont typeface="Arial" panose="020B0604020202020204" pitchFamily="34" charset="0"/>
              <a:buChar char="–"/>
              <a:defRPr/>
            </a:pPr>
            <a:r>
              <a:rPr lang="en-US" sz="2400" dirty="0"/>
              <a:t>The system pulls fresh air in through an external filter and pumps the air under slight pressure to each exhaust port through connecting hoses or a manifold.</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2"/>
          <p:cNvSpPr>
            <a:spLocks noGrp="1"/>
          </p:cNvSpPr>
          <p:nvPr>
            <p:ph type="title"/>
          </p:nvPr>
        </p:nvSpPr>
        <p:spPr>
          <a:xfrm>
            <a:off x="457200" y="227013"/>
            <a:ext cx="8229600" cy="554037"/>
          </a:xfrm>
        </p:spPr>
        <p:txBody>
          <a:bodyPr/>
          <a:lstStyle/>
          <a:p>
            <a:r>
              <a:rPr lang="en-US" altLang="en-US" dirty="0"/>
              <a:t>Secondary Air-Injection System </a:t>
            </a:r>
            <a:r>
              <a:rPr lang="en-US" altLang="en-US" sz="2800" dirty="0"/>
              <a:t>(2 of 3)</a:t>
            </a:r>
          </a:p>
        </p:txBody>
      </p:sp>
      <p:sp>
        <p:nvSpPr>
          <p:cNvPr id="47106" name="Content Placeholder 3"/>
          <p:cNvSpPr>
            <a:spLocks noGrp="1"/>
          </p:cNvSpPr>
          <p:nvPr>
            <p:ph idx="1"/>
          </p:nvPr>
        </p:nvSpPr>
        <p:spPr bwMode="auto">
          <a:xfrm>
            <a:off x="457200" y="993775"/>
            <a:ext cx="8229600" cy="3578225"/>
          </a:xfrm>
        </p:spPr>
        <p:txBody>
          <a:bodyPr wrap="square" numCol="1" compatLnSpc="1">
            <a:prstTxWarp prst="textNoShape">
              <a:avLst/>
            </a:prstTxWarp>
          </a:bodyPr>
          <a:lstStyle/>
          <a:p>
            <a:pPr>
              <a:buSzTx/>
            </a:pPr>
            <a:r>
              <a:rPr lang="en-US" altLang="en-US" sz="2400" dirty="0"/>
              <a:t>Air Distribution Manifolds and Nozzles</a:t>
            </a:r>
          </a:p>
          <a:p>
            <a:pPr lvl="1"/>
            <a:r>
              <a:rPr lang="en-US" altLang="en-US" sz="2400" dirty="0"/>
              <a:t>Air delivered to exhaust system in one of two ways:</a:t>
            </a:r>
          </a:p>
          <a:p>
            <a:pPr lvl="2"/>
            <a:r>
              <a:rPr lang="en-US" altLang="en-US" sz="2400" dirty="0"/>
              <a:t>An external air manifold, or manifolds, distributes the air through injection tubes with stainless steel nozzles.</a:t>
            </a:r>
          </a:p>
          <a:p>
            <a:pPr lvl="2"/>
            <a:r>
              <a:rPr lang="en-US" altLang="en-US" sz="2400" dirty="0"/>
              <a:t>An internal air manifold distributes air to exhaust ports near each exhaust valve through passages cast in the cylinder head or the exhaust manifold.</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2"/>
          <p:cNvSpPr>
            <a:spLocks noGrp="1"/>
          </p:cNvSpPr>
          <p:nvPr>
            <p:ph type="title"/>
          </p:nvPr>
        </p:nvSpPr>
        <p:spPr>
          <a:xfrm>
            <a:off x="457200" y="227013"/>
            <a:ext cx="8229600" cy="554037"/>
          </a:xfrm>
        </p:spPr>
        <p:txBody>
          <a:bodyPr/>
          <a:lstStyle/>
          <a:p>
            <a:r>
              <a:rPr lang="en-US" altLang="en-US" dirty="0"/>
              <a:t>Secondary Air-Injection System </a:t>
            </a:r>
            <a:r>
              <a:rPr lang="en-US" altLang="en-US" sz="2800" dirty="0"/>
              <a:t>(3 of 3)</a:t>
            </a:r>
          </a:p>
        </p:txBody>
      </p:sp>
      <p:sp>
        <p:nvSpPr>
          <p:cNvPr id="49154" name="Content Placeholder 3"/>
          <p:cNvSpPr>
            <a:spLocks noGrp="1"/>
          </p:cNvSpPr>
          <p:nvPr>
            <p:ph idx="1"/>
          </p:nvPr>
        </p:nvSpPr>
        <p:spPr bwMode="auto">
          <a:xfrm>
            <a:off x="457200" y="993775"/>
            <a:ext cx="8229600" cy="4340225"/>
          </a:xfrm>
        </p:spPr>
        <p:txBody>
          <a:bodyPr wrap="square" numCol="1" compatLnSpc="1">
            <a:prstTxWarp prst="textNoShape">
              <a:avLst/>
            </a:prstTxWarp>
          </a:bodyPr>
          <a:lstStyle/>
          <a:p>
            <a:pPr>
              <a:buSzTx/>
            </a:pPr>
            <a:r>
              <a:rPr lang="en-US" altLang="en-US" sz="2400" dirty="0"/>
              <a:t>Exhaust Check Valves</a:t>
            </a:r>
          </a:p>
          <a:p>
            <a:pPr lvl="1"/>
            <a:r>
              <a:rPr lang="en-US" altLang="en-US" sz="2400" dirty="0"/>
              <a:t>All air-injection systems use one or more one-way check valves to protect the air pump and other components from reverse exhaust flow.</a:t>
            </a:r>
          </a:p>
          <a:p>
            <a:pPr>
              <a:buSzTx/>
            </a:pPr>
            <a:r>
              <a:rPr lang="en-US" altLang="en-US" sz="2400" dirty="0"/>
              <a:t>Belt-Driven Air Pumps</a:t>
            </a:r>
          </a:p>
          <a:p>
            <a:pPr lvl="1"/>
            <a:r>
              <a:rPr lang="en-US" altLang="en-US" sz="2400" dirty="0"/>
              <a:t>Belt-driven air pump uses a centrifugal filter just behind the drive pulley.</a:t>
            </a:r>
          </a:p>
          <a:p>
            <a:pPr>
              <a:buSzTx/>
            </a:pPr>
            <a:r>
              <a:rPr lang="en-US" altLang="en-US" sz="2400" dirty="0"/>
              <a:t>Electric Motor-Driven Air Pumps</a:t>
            </a:r>
          </a:p>
          <a:p>
            <a:pPr lvl="1"/>
            <a:r>
              <a:rPr lang="en-US" altLang="en-US" sz="2400" dirty="0"/>
              <a:t>Generally used only during cold engine operation and is computer controlled.</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220663"/>
            <a:ext cx="8229600" cy="646112"/>
          </a:xfrm>
        </p:spPr>
        <p:txBody>
          <a:bodyPr/>
          <a:lstStyle/>
          <a:p>
            <a:r>
              <a:rPr lang="en-US" altLang="en-US" dirty="0"/>
              <a:t>Figure 81.8 Air Pump</a:t>
            </a:r>
            <a:endParaRPr lang="en-US" altLang="en-US" sz="2800" dirty="0">
              <a:solidFill>
                <a:srgbClr val="FF0000"/>
              </a:solidFill>
            </a:endParaRPr>
          </a:p>
        </p:txBody>
      </p:sp>
      <p:pic>
        <p:nvPicPr>
          <p:cNvPr id="51202"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4114800" y="974725"/>
            <a:ext cx="4572000" cy="4335463"/>
          </a:xfrm>
        </p:spPr>
      </p:pic>
      <p:sp>
        <p:nvSpPr>
          <p:cNvPr id="51203" name="Content Placeholder 16"/>
          <p:cNvSpPr>
            <a:spLocks noGrp="1"/>
          </p:cNvSpPr>
          <p:nvPr>
            <p:ph sz="quarter" idx="15"/>
          </p:nvPr>
        </p:nvSpPr>
        <p:spPr bwMode="auto">
          <a:xfrm>
            <a:off x="685800" y="990600"/>
            <a:ext cx="3048000" cy="5632450"/>
          </a:xfrm>
        </p:spPr>
        <p:txBody>
          <a:bodyPr wrap="square" numCol="1" compatLnSpc="1">
            <a:prstTxWarp prst="textNoShape">
              <a:avLst/>
            </a:prstTxWarp>
          </a:bodyPr>
          <a:lstStyle/>
          <a:p>
            <a:r>
              <a:rPr lang="en-US" altLang="en-US" sz="2400" dirty="0"/>
              <a:t>A typical belt-driven air pump. Air enters through the revolving fins behind the drive pulley. The fins act as an air filter because dirt is heavier than air and, therefore, the dirt is deflected off of the fins at the same time air is being drawn into the pump</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220663"/>
            <a:ext cx="8229600" cy="646112"/>
          </a:xfrm>
        </p:spPr>
        <p:txBody>
          <a:bodyPr/>
          <a:lstStyle/>
          <a:p>
            <a:r>
              <a:rPr lang="en-US" altLang="en-US" dirty="0"/>
              <a:t>Figure 81.9 Exhaust Check Valve</a:t>
            </a:r>
            <a:endParaRPr lang="en-US" altLang="en-US" sz="2800" dirty="0">
              <a:solidFill>
                <a:srgbClr val="FF0000"/>
              </a:solidFill>
            </a:endParaRPr>
          </a:p>
        </p:txBody>
      </p:sp>
      <p:pic>
        <p:nvPicPr>
          <p:cNvPr id="53250"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352800" y="1028700"/>
            <a:ext cx="5341938" cy="4383088"/>
          </a:xfrm>
        </p:spPr>
      </p:pic>
      <p:sp>
        <p:nvSpPr>
          <p:cNvPr id="53251" name="Content Placeholder 16"/>
          <p:cNvSpPr>
            <a:spLocks noGrp="1"/>
          </p:cNvSpPr>
          <p:nvPr>
            <p:ph sz="quarter" idx="15"/>
          </p:nvPr>
        </p:nvSpPr>
        <p:spPr bwMode="auto">
          <a:xfrm>
            <a:off x="685800" y="990600"/>
            <a:ext cx="2362200" cy="2678113"/>
          </a:xfrm>
        </p:spPr>
        <p:txBody>
          <a:bodyPr wrap="square" numCol="1" compatLnSpc="1">
            <a:prstTxWarp prst="textNoShape">
              <a:avLst/>
            </a:prstTxWarp>
          </a:bodyPr>
          <a:lstStyle/>
          <a:p>
            <a:r>
              <a:rPr lang="en-US" altLang="en-US" sz="2400" dirty="0"/>
              <a:t>The external air manifold and exhaust check valve on a restored muscle car engine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220663"/>
            <a:ext cx="8229600" cy="646112"/>
          </a:xfrm>
        </p:spPr>
        <p:txBody>
          <a:bodyPr/>
          <a:lstStyle/>
          <a:p>
            <a:r>
              <a:rPr lang="en-US" altLang="en-US" dirty="0"/>
              <a:t>Figure 81.10 AIR Operation</a:t>
            </a:r>
            <a:endParaRPr lang="en-US" altLang="en-US" sz="2800" dirty="0">
              <a:solidFill>
                <a:srgbClr val="FF0000"/>
              </a:solidFill>
            </a:endParaRPr>
          </a:p>
        </p:txBody>
      </p:sp>
      <p:pic>
        <p:nvPicPr>
          <p:cNvPr id="55298"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4191000" y="977900"/>
            <a:ext cx="4495800" cy="4567238"/>
          </a:xfrm>
        </p:spPr>
      </p:pic>
      <p:sp>
        <p:nvSpPr>
          <p:cNvPr id="55299" name="Content Placeholder 16"/>
          <p:cNvSpPr>
            <a:spLocks noGrp="1"/>
          </p:cNvSpPr>
          <p:nvPr>
            <p:ph sz="quarter" idx="15"/>
          </p:nvPr>
        </p:nvSpPr>
        <p:spPr bwMode="auto">
          <a:xfrm>
            <a:off x="457200" y="990600"/>
            <a:ext cx="3276600" cy="5016500"/>
          </a:xfrm>
        </p:spPr>
        <p:txBody>
          <a:bodyPr wrap="square" numCol="1" compatLnSpc="1">
            <a:prstTxWarp prst="textNoShape">
              <a:avLst/>
            </a:prstTxWarp>
          </a:bodyPr>
          <a:lstStyle/>
          <a:p>
            <a:r>
              <a:rPr lang="en-US" altLang="en-US" sz="2000" dirty="0"/>
              <a:t>(a) When the engine is cold and before the oxygen sensor is hot enough to achieve closed loop, the airflow from the air pump is directed to the exhaust manifold(s) through the one-way check valves, which keep the exhaust gases from entering the switching solenoids and the pump itself. (b) When the engine achieves closed loop, the air is directed to the catalytic converter.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Secondary Air-Injection</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371636EC-9C4F-0E4A-D6B7-FB4DCE7096E6}"/>
              </a:ext>
            </a:extLst>
          </p:cNvPr>
          <p:cNvSpPr/>
          <p:nvPr/>
        </p:nvSpPr>
        <p:spPr>
          <a:xfrm>
            <a:off x="1676400" y="1271093"/>
            <a:ext cx="7315200" cy="100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 name="Rectangle 7">
            <a:extLst>
              <a:ext uri="{FF2B5EF4-FFF2-40B4-BE49-F238E27FC236}">
                <a16:creationId xmlns:a16="http://schemas.microsoft.com/office/drawing/2014/main" id="{01AA8A59-F242-29F1-9CC0-7D5B6D61BCD8}"/>
              </a:ext>
            </a:extLst>
          </p:cNvPr>
          <p:cNvSpPr/>
          <p:nvPr/>
        </p:nvSpPr>
        <p:spPr>
          <a:xfrm>
            <a:off x="1676400" y="6165303"/>
            <a:ext cx="5943600" cy="159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Rectangle 8">
            <a:extLst>
              <a:ext uri="{FF2B5EF4-FFF2-40B4-BE49-F238E27FC236}">
                <a16:creationId xmlns:a16="http://schemas.microsoft.com/office/drawing/2014/main" id="{5AF30D0B-BC3D-CB0D-A7E9-2CB994102B5C}"/>
              </a:ext>
            </a:extLst>
          </p:cNvPr>
          <p:cNvSpPr/>
          <p:nvPr/>
        </p:nvSpPr>
        <p:spPr>
          <a:xfrm>
            <a:off x="1219200" y="1271093"/>
            <a:ext cx="6629400" cy="2379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Secondary_Air-Inject-Chapter_85-A8">
            <a:hlinkClick r:id="" action="ppaction://media"/>
            <a:extLst>
              <a:ext uri="{FF2B5EF4-FFF2-40B4-BE49-F238E27FC236}">
                <a16:creationId xmlns:a16="http://schemas.microsoft.com/office/drawing/2014/main" id="{37828601-0697-7EB4-0533-E43DEB8DA57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1143000"/>
            <a:ext cx="9070135" cy="5101951"/>
          </a:xfrm>
          <a:prstGeom prst="rect">
            <a:avLst/>
          </a:prstGeom>
        </p:spPr>
      </p:pic>
    </p:spTree>
    <p:extLst>
      <p:ext uri="{BB962C8B-B14F-4D97-AF65-F5344CB8AC3E}">
        <p14:creationId xmlns:p14="http://schemas.microsoft.com/office/powerpoint/2010/main" val="295556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9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220663"/>
            <a:ext cx="8229600" cy="646112"/>
          </a:xfrm>
        </p:spPr>
        <p:txBody>
          <a:bodyPr/>
          <a:lstStyle/>
          <a:p>
            <a:r>
              <a:rPr lang="en-US" altLang="en-US" dirty="0"/>
              <a:t>Figure 81.11 SAI Pump</a:t>
            </a:r>
            <a:endParaRPr lang="en-US" altLang="en-US" sz="2800" dirty="0">
              <a:solidFill>
                <a:srgbClr val="FF0000"/>
              </a:solidFill>
            </a:endParaRPr>
          </a:p>
        </p:txBody>
      </p:sp>
      <p:pic>
        <p:nvPicPr>
          <p:cNvPr id="57346"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657600" y="990600"/>
            <a:ext cx="4668838" cy="4675188"/>
          </a:xfrm>
        </p:spPr>
      </p:pic>
      <p:sp>
        <p:nvSpPr>
          <p:cNvPr id="57347" name="Content Placeholder 16"/>
          <p:cNvSpPr>
            <a:spLocks noGrp="1"/>
          </p:cNvSpPr>
          <p:nvPr>
            <p:ph sz="quarter" idx="15"/>
          </p:nvPr>
        </p:nvSpPr>
        <p:spPr bwMode="auto">
          <a:xfrm>
            <a:off x="685800" y="990600"/>
            <a:ext cx="2743200" cy="2678113"/>
          </a:xfrm>
        </p:spPr>
        <p:txBody>
          <a:bodyPr wrap="square" numCol="1" compatLnSpc="1">
            <a:prstTxWarp prst="textNoShape">
              <a:avLst/>
            </a:prstTxWarp>
          </a:bodyPr>
          <a:lstStyle/>
          <a:p>
            <a:r>
              <a:rPr lang="en-US" altLang="en-US" sz="2400" dirty="0"/>
              <a:t>A typical electric motor-driven SAI pump. This unit is on a Chevrolet Corvette and works only when the engine is cold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2"/>
          <p:cNvSpPr>
            <a:spLocks noGrp="1"/>
          </p:cNvSpPr>
          <p:nvPr>
            <p:ph type="title"/>
          </p:nvPr>
        </p:nvSpPr>
        <p:spPr>
          <a:xfrm>
            <a:off x="457200" y="228600"/>
            <a:ext cx="8229600" cy="1027113"/>
          </a:xfrm>
        </p:spPr>
        <p:txBody>
          <a:bodyPr/>
          <a:lstStyle/>
          <a:p>
            <a:r>
              <a:rPr lang="en-US" altLang="en-US" dirty="0"/>
              <a:t>Secondary Air-injection System Diagnosis </a:t>
            </a:r>
            <a:r>
              <a:rPr lang="en-US" altLang="en-US" sz="2800" dirty="0"/>
              <a:t>(1 of 2)</a:t>
            </a:r>
            <a:endParaRPr lang="en-US" altLang="en-US" sz="2000" dirty="0"/>
          </a:p>
        </p:txBody>
      </p:sp>
      <p:sp>
        <p:nvSpPr>
          <p:cNvPr id="59394" name="Content Placeholder 3"/>
          <p:cNvSpPr>
            <a:spLocks noGrp="1"/>
          </p:cNvSpPr>
          <p:nvPr>
            <p:ph idx="1"/>
          </p:nvPr>
        </p:nvSpPr>
        <p:spPr bwMode="auto">
          <a:xfrm>
            <a:off x="457200" y="1377950"/>
            <a:ext cx="8229600" cy="1368425"/>
          </a:xfrm>
        </p:spPr>
        <p:txBody>
          <a:bodyPr wrap="square" numCol="1" compatLnSpc="1">
            <a:prstTxWarp prst="textNoShape">
              <a:avLst/>
            </a:prstTxWarp>
          </a:bodyPr>
          <a:lstStyle/>
          <a:p>
            <a:pPr>
              <a:buSzTx/>
            </a:pPr>
            <a:r>
              <a:rPr lang="en-US" altLang="en-US" sz="2400" dirty="0"/>
              <a:t>Symptoms</a:t>
            </a:r>
          </a:p>
          <a:p>
            <a:pPr lvl="1"/>
            <a:r>
              <a:rPr lang="en-US" altLang="en-US" sz="2400" dirty="0"/>
              <a:t>The air pump system should be inspected if an exhaust emissions test failure occurs.</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2"/>
          <p:cNvSpPr>
            <a:spLocks noGrp="1"/>
          </p:cNvSpPr>
          <p:nvPr>
            <p:ph type="title"/>
          </p:nvPr>
        </p:nvSpPr>
        <p:spPr>
          <a:xfrm>
            <a:off x="457200" y="227013"/>
            <a:ext cx="8229600" cy="554037"/>
          </a:xfrm>
        </p:spPr>
        <p:txBody>
          <a:bodyPr/>
          <a:lstStyle/>
          <a:p>
            <a:r>
              <a:rPr lang="en-US" altLang="en-US" dirty="0"/>
              <a:t>Crankcase Ventilation </a:t>
            </a:r>
            <a:r>
              <a:rPr lang="en-US" altLang="en-US" sz="2800" dirty="0"/>
              <a:t>(1 of 2)</a:t>
            </a:r>
            <a:endParaRPr lang="en-US" altLang="en-US" dirty="0"/>
          </a:p>
        </p:txBody>
      </p:sp>
      <p:sp>
        <p:nvSpPr>
          <p:cNvPr id="4" name="Content Placeholder 3"/>
          <p:cNvSpPr>
            <a:spLocks noGrp="1"/>
          </p:cNvSpPr>
          <p:nvPr>
            <p:ph idx="1"/>
          </p:nvPr>
        </p:nvSpPr>
        <p:spPr>
          <a:xfrm>
            <a:off x="457200" y="1003300"/>
            <a:ext cx="8229600" cy="3721100"/>
          </a:xfrm>
        </p:spPr>
        <p:txBody>
          <a:bodyPr>
            <a:noAutofit/>
          </a:bodyPr>
          <a:lstStyle/>
          <a:p>
            <a:pPr marL="256032" indent="-256032" fontAlgn="auto">
              <a:spcAft>
                <a:spcPts val="0"/>
              </a:spcAft>
              <a:buFont typeface="Arial" panose="020B0604020202020204" pitchFamily="34" charset="0"/>
              <a:buChar char="•"/>
              <a:defRPr/>
            </a:pPr>
            <a:r>
              <a:rPr lang="en-US" sz="2400" dirty="0"/>
              <a:t>Purpose and Function</a:t>
            </a:r>
          </a:p>
          <a:p>
            <a:pPr lvl="1" fontAlgn="auto">
              <a:spcAft>
                <a:spcPts val="0"/>
              </a:spcAft>
              <a:buFont typeface="Arial" panose="020B0604020202020204" pitchFamily="34" charset="0"/>
              <a:buChar char="–"/>
              <a:defRPr/>
            </a:pPr>
            <a:r>
              <a:rPr lang="en-US" sz="2400" spc="-300" dirty="0"/>
              <a:t>P C </a:t>
            </a:r>
            <a:r>
              <a:rPr lang="en-US" sz="2400" dirty="0"/>
              <a:t>V systems were developed to ventilate the crankcase and recirculate the vapors to induction system so they can be burned in the cylinders.</a:t>
            </a:r>
          </a:p>
          <a:p>
            <a:pPr marL="256032" indent="-256032" fontAlgn="auto">
              <a:spcAft>
                <a:spcPts val="0"/>
              </a:spcAft>
              <a:buFont typeface="Arial" panose="020B0604020202020204" pitchFamily="34" charset="0"/>
              <a:buChar char="•"/>
              <a:defRPr/>
            </a:pPr>
            <a:r>
              <a:rPr lang="en-US" sz="2400" spc="-300" dirty="0"/>
              <a:t>P C </a:t>
            </a:r>
            <a:r>
              <a:rPr lang="en-US" sz="2400" dirty="0"/>
              <a:t>V Valves</a:t>
            </a:r>
          </a:p>
          <a:p>
            <a:pPr lvl="1" fontAlgn="auto">
              <a:spcAft>
                <a:spcPts val="0"/>
              </a:spcAft>
              <a:buFont typeface="Arial" panose="020B0604020202020204" pitchFamily="34" charset="0"/>
              <a:buChar char="–"/>
              <a:defRPr/>
            </a:pPr>
            <a:r>
              <a:rPr lang="en-US" sz="2400" spc="-300" dirty="0"/>
              <a:t>P C </a:t>
            </a:r>
            <a:r>
              <a:rPr lang="en-US" sz="2400" dirty="0"/>
              <a:t>V valve in most systems is a one-way valve containing a spring-operated plunger that controls valve flow rate.</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2"/>
          <p:cNvSpPr>
            <a:spLocks noGrp="1"/>
          </p:cNvSpPr>
          <p:nvPr>
            <p:ph type="title"/>
          </p:nvPr>
        </p:nvSpPr>
        <p:spPr>
          <a:xfrm>
            <a:off x="457200" y="228600"/>
            <a:ext cx="8229600" cy="1027113"/>
          </a:xfrm>
        </p:spPr>
        <p:txBody>
          <a:bodyPr/>
          <a:lstStyle/>
          <a:p>
            <a:r>
              <a:rPr lang="en-US" altLang="en-US" dirty="0"/>
              <a:t>Secondary Air-injection System Diagnosis </a:t>
            </a:r>
            <a:r>
              <a:rPr lang="en-US" altLang="en-US" sz="2800" dirty="0"/>
              <a:t>(2 of 2)</a:t>
            </a:r>
            <a:endParaRPr lang="en-US" altLang="en-US" sz="2000" dirty="0"/>
          </a:p>
        </p:txBody>
      </p:sp>
      <p:sp>
        <p:nvSpPr>
          <p:cNvPr id="4" name="Content Placeholder 3"/>
          <p:cNvSpPr>
            <a:spLocks noGrp="1"/>
          </p:cNvSpPr>
          <p:nvPr>
            <p:ph idx="1"/>
          </p:nvPr>
        </p:nvSpPr>
        <p:spPr>
          <a:xfrm>
            <a:off x="457200" y="1377950"/>
            <a:ext cx="8229600" cy="3378200"/>
          </a:xfrm>
        </p:spPr>
        <p:txBody>
          <a:bodyPr>
            <a:noAutofit/>
          </a:bodyPr>
          <a:lstStyle/>
          <a:p>
            <a:pPr marL="256032" indent="-256032" fontAlgn="auto">
              <a:spcAft>
                <a:spcPts val="0"/>
              </a:spcAft>
              <a:buFont typeface="Arial" panose="020B0604020202020204" pitchFamily="34" charset="0"/>
              <a:buChar char="•"/>
              <a:defRPr/>
            </a:pPr>
            <a:r>
              <a:rPr lang="en-US" sz="2400" dirty="0"/>
              <a:t>Visual Inspection</a:t>
            </a:r>
          </a:p>
          <a:p>
            <a:pPr lvl="1" fontAlgn="auto">
              <a:spcAft>
                <a:spcPts val="0"/>
              </a:spcAft>
              <a:buFont typeface="Arial" panose="020B0604020202020204" pitchFamily="34" charset="0"/>
              <a:buChar char="–"/>
              <a:defRPr/>
            </a:pPr>
            <a:r>
              <a:rPr lang="en-US" sz="2400" dirty="0"/>
              <a:t>Carefully inspect all parts of the </a:t>
            </a:r>
            <a:r>
              <a:rPr lang="en-US" sz="2400" kern="0" spc="-350" dirty="0"/>
              <a:t>S A </a:t>
            </a:r>
            <a:r>
              <a:rPr lang="en-US" sz="2400" dirty="0"/>
              <a:t>I system for holes or other physical damage.</a:t>
            </a:r>
          </a:p>
          <a:p>
            <a:pPr marL="256032" indent="-256032" fontAlgn="auto">
              <a:spcAft>
                <a:spcPts val="0"/>
              </a:spcAft>
              <a:buFont typeface="Arial" panose="020B0604020202020204" pitchFamily="34" charset="0"/>
              <a:buChar char="•"/>
              <a:defRPr/>
            </a:pPr>
            <a:r>
              <a:rPr lang="en-US" sz="2400" dirty="0"/>
              <a:t>Four-Gas Exhaust Analysis</a:t>
            </a:r>
          </a:p>
          <a:p>
            <a:pPr lvl="1" fontAlgn="auto">
              <a:spcAft>
                <a:spcPts val="0"/>
              </a:spcAft>
              <a:buFont typeface="Arial" panose="020B0604020202020204" pitchFamily="34" charset="0"/>
              <a:buChar char="–"/>
              <a:defRPr/>
            </a:pPr>
            <a:r>
              <a:rPr lang="en-US" sz="2400" dirty="0"/>
              <a:t>A </a:t>
            </a:r>
            <a:r>
              <a:rPr lang="en-US" sz="2400" spc="-300" dirty="0"/>
              <a:t>S A </a:t>
            </a:r>
            <a:r>
              <a:rPr lang="en-US" sz="2400" dirty="0"/>
              <a:t>I system can be tested using an exhaust gas analyzer.</a:t>
            </a:r>
          </a:p>
          <a:p>
            <a:pPr lvl="1" fontAlgn="auto">
              <a:spcAft>
                <a:spcPts val="0"/>
              </a:spcAft>
              <a:buFont typeface="Arial" panose="020B0604020202020204" pitchFamily="34" charset="0"/>
              <a:buChar char="–"/>
              <a:defRPr/>
            </a:pPr>
            <a:r>
              <a:rPr lang="en-US" sz="2400" dirty="0"/>
              <a:t>Verify O</a:t>
            </a:r>
            <a:r>
              <a:rPr lang="en-US" sz="2400" baseline="-25000" dirty="0"/>
              <a:t>2</a:t>
            </a:r>
            <a:r>
              <a:rPr lang="en-US" sz="2400" dirty="0"/>
              <a:t> values as the system is enabled and disabled.</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028700"/>
          </a:xfrm>
        </p:spPr>
        <p:txBody>
          <a:bodyPr rtlCol="0">
            <a:noAutofit/>
          </a:bodyPr>
          <a:lstStyle/>
          <a:p>
            <a:pPr fontAlgn="auto">
              <a:spcAft>
                <a:spcPts val="0"/>
              </a:spcAft>
              <a:defRPr/>
            </a:pPr>
            <a:r>
              <a:rPr lang="en-US" spc="-450" dirty="0"/>
              <a:t>S A </a:t>
            </a:r>
            <a:r>
              <a:rPr lang="en-US" dirty="0"/>
              <a:t>I-Related Diagnostic Trouble Codes</a:t>
            </a:r>
          </a:p>
        </p:txBody>
      </p:sp>
      <p:graphicFrame>
        <p:nvGraphicFramePr>
          <p:cNvPr id="4" name="Table 3"/>
          <p:cNvGraphicFramePr>
            <a:graphicFrameLocks noGrp="1"/>
          </p:cNvGraphicFramePr>
          <p:nvPr/>
        </p:nvGraphicFramePr>
        <p:xfrm>
          <a:off x="533400" y="1752600"/>
          <a:ext cx="8077201" cy="1876425"/>
        </p:xfrm>
        <a:graphic>
          <a:graphicData uri="http://schemas.openxmlformats.org/drawingml/2006/table">
            <a:tbl>
              <a:tblPr firstRow="1" bandRow="1">
                <a:tableStyleId>{2D5ABB26-0587-4C30-8999-92F81FD0307C}</a:tableStyleId>
              </a:tblPr>
              <a:tblGrid>
                <a:gridCol w="2895600">
                  <a:extLst>
                    <a:ext uri="{9D8B030D-6E8A-4147-A177-3AD203B41FA5}">
                      <a16:colId xmlns:a16="http://schemas.microsoft.com/office/drawing/2014/main" val="20000"/>
                    </a:ext>
                  </a:extLst>
                </a:gridCol>
                <a:gridCol w="2082210">
                  <a:extLst>
                    <a:ext uri="{9D8B030D-6E8A-4147-A177-3AD203B41FA5}">
                      <a16:colId xmlns:a16="http://schemas.microsoft.com/office/drawing/2014/main" val="20001"/>
                    </a:ext>
                  </a:extLst>
                </a:gridCol>
                <a:gridCol w="3099391">
                  <a:extLst>
                    <a:ext uri="{9D8B030D-6E8A-4147-A177-3AD203B41FA5}">
                      <a16:colId xmlns:a16="http://schemas.microsoft.com/office/drawing/2014/main" val="20002"/>
                    </a:ext>
                  </a:extLst>
                </a:gridCol>
              </a:tblGrid>
              <a:tr h="412919">
                <a:tc>
                  <a:txBody>
                    <a:bodyPr/>
                    <a:lstStyle/>
                    <a:p>
                      <a:pPr algn="l"/>
                      <a:r>
                        <a:rPr lang="en-IN" sz="1800" b="1" dirty="0">
                          <a:solidFill>
                            <a:schemeClr val="bg1"/>
                          </a:solidFill>
                        </a:rPr>
                        <a:t>Diagnostic Trouble Code</a:t>
                      </a:r>
                    </a:p>
                  </a:txBody>
                  <a:tcPr marT="45735" marB="45735">
                    <a:solidFill>
                      <a:schemeClr val="bg2"/>
                    </a:solidFill>
                  </a:tcPr>
                </a:tc>
                <a:tc>
                  <a:txBody>
                    <a:bodyPr/>
                    <a:lstStyle/>
                    <a:p>
                      <a:pPr algn="l"/>
                      <a:r>
                        <a:rPr lang="en-IN" sz="1800" b="1" dirty="0">
                          <a:solidFill>
                            <a:schemeClr val="bg1"/>
                          </a:solidFill>
                        </a:rPr>
                        <a:t>Description</a:t>
                      </a:r>
                    </a:p>
                  </a:txBody>
                  <a:tcPr marT="45735" marB="45735">
                    <a:solidFill>
                      <a:schemeClr val="bg2"/>
                    </a:solidFill>
                  </a:tcPr>
                </a:tc>
                <a:tc>
                  <a:txBody>
                    <a:bodyPr/>
                    <a:lstStyle/>
                    <a:p>
                      <a:pPr algn="l"/>
                      <a:r>
                        <a:rPr lang="en-IN" sz="1800" b="1" dirty="0">
                          <a:solidFill>
                            <a:schemeClr val="bg1"/>
                          </a:solidFill>
                        </a:rPr>
                        <a:t>Possible Causes</a:t>
                      </a:r>
                    </a:p>
                  </a:txBody>
                  <a:tcPr marT="45735" marB="45735">
                    <a:solidFill>
                      <a:schemeClr val="bg2"/>
                    </a:solidFill>
                  </a:tcPr>
                </a:tc>
                <a:extLst>
                  <a:ext uri="{0D108BD9-81ED-4DB2-BD59-A6C34878D82A}">
                    <a16:rowId xmlns:a16="http://schemas.microsoft.com/office/drawing/2014/main" val="10000"/>
                  </a:ext>
                </a:extLst>
              </a:tr>
              <a:tr h="1463506">
                <a:tc>
                  <a:txBody>
                    <a:bodyPr/>
                    <a:lstStyle/>
                    <a:p>
                      <a:r>
                        <a:rPr lang="en-IN" sz="1800" u="none" strike="noStrike" kern="1200" baseline="0" dirty="0"/>
                        <a:t>P0410</a:t>
                      </a:r>
                      <a:endParaRPr lang="en-IN" sz="1800" dirty="0"/>
                    </a:p>
                  </a:txBody>
                  <a:tcPr marT="45735" marB="45735">
                    <a:solidFill>
                      <a:srgbClr val="D4EAE4"/>
                    </a:solidFill>
                  </a:tcPr>
                </a:tc>
                <a:tc>
                  <a:txBody>
                    <a:bodyPr/>
                    <a:lstStyle/>
                    <a:p>
                      <a:r>
                        <a:rPr lang="en-IN" sz="1800" u="none" strike="noStrike" kern="1200" spc="-250" baseline="0" dirty="0"/>
                        <a:t>S A </a:t>
                      </a:r>
                      <a:r>
                        <a:rPr lang="en-IN" sz="1800" u="none" strike="noStrike" kern="1200" baseline="0" dirty="0"/>
                        <a:t>I solenoid circuit fault</a:t>
                      </a:r>
                      <a:endParaRPr lang="en-IN" sz="1800" dirty="0"/>
                    </a:p>
                  </a:txBody>
                  <a:tcPr marT="45735" marB="45735">
                    <a:solidFill>
                      <a:srgbClr val="D4EAE4"/>
                    </a:solidFill>
                  </a:tcPr>
                </a:tc>
                <a:tc>
                  <a:txBody>
                    <a:bodyPr/>
                    <a:lstStyle/>
                    <a:p>
                      <a:pPr marL="285750" indent="-285750">
                        <a:buFont typeface="Arial" panose="020B0604020202020204" pitchFamily="34" charset="0"/>
                        <a:buChar char="•"/>
                      </a:pPr>
                      <a:r>
                        <a:rPr lang="en-IN" sz="1800" dirty="0"/>
                        <a:t>Defective</a:t>
                      </a:r>
                      <a:r>
                        <a:rPr lang="en-IN" sz="1800" baseline="0" dirty="0"/>
                        <a:t> </a:t>
                      </a:r>
                      <a:r>
                        <a:rPr lang="en-IN" sz="1800" spc="-250" baseline="0" dirty="0"/>
                        <a:t>S A </a:t>
                      </a:r>
                      <a:r>
                        <a:rPr lang="en-IN" sz="1800" baseline="0" dirty="0"/>
                        <a:t>I solenoid</a:t>
                      </a:r>
                    </a:p>
                    <a:p>
                      <a:pPr marL="285750" indent="-285750">
                        <a:buFont typeface="Arial" panose="020B0604020202020204" pitchFamily="34" charset="0"/>
                        <a:buChar char="•"/>
                      </a:pPr>
                      <a:r>
                        <a:rPr lang="en-IN" sz="1800" baseline="0" dirty="0"/>
                        <a:t>Loose or corroded electrical connections</a:t>
                      </a:r>
                    </a:p>
                    <a:p>
                      <a:pPr marL="285750" indent="-285750">
                        <a:buFont typeface="Arial" panose="020B0604020202020204" pitchFamily="34" charset="0"/>
                        <a:buChar char="•"/>
                      </a:pPr>
                      <a:r>
                        <a:rPr lang="en-IN" sz="1800" baseline="0" dirty="0"/>
                        <a:t>Loose, missing, or defective rubber hose(s)</a:t>
                      </a:r>
                      <a:endParaRPr lang="en-IN" sz="1800" dirty="0"/>
                    </a:p>
                  </a:txBody>
                  <a:tcPr marT="45735" marB="45735">
                    <a:solidFill>
                      <a:srgbClr val="D4EAE4"/>
                    </a:solidFill>
                  </a:tcPr>
                </a:tc>
                <a:extLst>
                  <a:ext uri="{0D108BD9-81ED-4DB2-BD59-A6C34878D82A}">
                    <a16:rowId xmlns:a16="http://schemas.microsoft.com/office/drawing/2014/main" val="10001"/>
                  </a:ext>
                </a:extLst>
              </a:tr>
            </a:tbl>
          </a:graphicData>
        </a:graphic>
      </p:graphicFrame>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2"/>
          <p:cNvSpPr>
            <a:spLocks noGrp="1"/>
          </p:cNvSpPr>
          <p:nvPr>
            <p:ph type="title"/>
          </p:nvPr>
        </p:nvSpPr>
        <p:spPr>
          <a:xfrm>
            <a:off x="457200" y="227013"/>
            <a:ext cx="8229600" cy="554037"/>
          </a:xfrm>
        </p:spPr>
        <p:txBody>
          <a:bodyPr/>
          <a:lstStyle/>
          <a:p>
            <a:r>
              <a:rPr lang="en-US" altLang="en-US" dirty="0"/>
              <a:t>Question 2: ?</a:t>
            </a:r>
          </a:p>
        </p:txBody>
      </p:sp>
      <p:sp>
        <p:nvSpPr>
          <p:cNvPr id="65538" name="Content Placeholder 3"/>
          <p:cNvSpPr>
            <a:spLocks noGrp="1"/>
          </p:cNvSpPr>
          <p:nvPr>
            <p:ph idx="1"/>
          </p:nvPr>
        </p:nvSpPr>
        <p:spPr bwMode="auto">
          <a:xfrm>
            <a:off x="457200" y="993775"/>
            <a:ext cx="8229600" cy="377825"/>
          </a:xfrm>
        </p:spPr>
        <p:txBody>
          <a:bodyPr wrap="square" numCol="1" compatLnSpc="1">
            <a:prstTxWarp prst="textNoShape">
              <a:avLst/>
            </a:prstTxWarp>
          </a:bodyPr>
          <a:lstStyle/>
          <a:p>
            <a:pPr marL="0" indent="0">
              <a:buSzTx/>
              <a:buFont typeface="Arial" charset="0"/>
              <a:buNone/>
            </a:pPr>
            <a:r>
              <a:rPr lang="en-US" altLang="en-US" sz="2400" dirty="0"/>
              <a:t>What is the purpose of the air-injection pump?</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2"/>
          <p:cNvSpPr>
            <a:spLocks noGrp="1"/>
          </p:cNvSpPr>
          <p:nvPr>
            <p:ph type="title"/>
          </p:nvPr>
        </p:nvSpPr>
        <p:spPr>
          <a:xfrm>
            <a:off x="457200" y="227013"/>
            <a:ext cx="8229600" cy="554037"/>
          </a:xfrm>
        </p:spPr>
        <p:txBody>
          <a:bodyPr/>
          <a:lstStyle/>
          <a:p>
            <a:r>
              <a:rPr lang="en-US" altLang="en-US" dirty="0"/>
              <a:t>Answer 2</a:t>
            </a:r>
          </a:p>
        </p:txBody>
      </p:sp>
      <p:sp>
        <p:nvSpPr>
          <p:cNvPr id="4" name="Content Placeholder 3"/>
          <p:cNvSpPr>
            <a:spLocks noGrp="1"/>
          </p:cNvSpPr>
          <p:nvPr>
            <p:ph idx="1"/>
          </p:nvPr>
        </p:nvSpPr>
        <p:spPr>
          <a:xfrm>
            <a:off x="457200" y="993775"/>
            <a:ext cx="8229600" cy="1216025"/>
          </a:xfrm>
        </p:spPr>
        <p:txBody>
          <a:bodyPr>
            <a:noAutofit/>
          </a:bodyPr>
          <a:lstStyle/>
          <a:p>
            <a:pPr marL="0" indent="0" fontAlgn="auto">
              <a:spcAft>
                <a:spcPts val="0"/>
              </a:spcAft>
              <a:buFont typeface="Arial" panose="020B0604020202020204" pitchFamily="34" charset="0"/>
              <a:buNone/>
              <a:defRPr/>
            </a:pPr>
            <a:r>
              <a:rPr lang="en-US" sz="2400" dirty="0"/>
              <a:t>The secondary air-injection (</a:t>
            </a:r>
            <a:r>
              <a:rPr lang="en-US" sz="2400" spc="-300" dirty="0"/>
              <a:t>S A </a:t>
            </a:r>
            <a:r>
              <a:rPr lang="en-US" sz="2400" dirty="0"/>
              <a:t>I) system provides the air necessary for the oxidizing process either at the exhaust manifold or inside the catalytic converter.</a:t>
            </a: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200329"/>
          </a:xfrm>
        </p:spPr>
        <p:txBody>
          <a:bodyPr wrap="square" tIns="45720" bIns="45720">
            <a:spAutoFit/>
          </a:bodyPr>
          <a:lstStyle/>
          <a:p>
            <a:r>
              <a:rPr lang="en-US" dirty="0"/>
              <a:t>Engine Performance Videos and Animations</a:t>
            </a:r>
          </a:p>
        </p:txBody>
      </p:sp>
      <p:sp>
        <p:nvSpPr>
          <p:cNvPr id="6" name="TextBox 5">
            <a:extLst>
              <a:ext uri="{FF2B5EF4-FFF2-40B4-BE49-F238E27FC236}">
                <a16:creationId xmlns:a16="http://schemas.microsoft.com/office/drawing/2014/main" id="{9C486ECC-3EA0-04EF-AF4D-C7FD2594E0ED}"/>
              </a:ext>
            </a:extLst>
          </p:cNvPr>
          <p:cNvSpPr txBox="1"/>
          <p:nvPr/>
        </p:nvSpPr>
        <p:spPr>
          <a:xfrm>
            <a:off x="381000" y="2701318"/>
            <a:ext cx="8305800" cy="430887"/>
          </a:xfrm>
          <a:prstGeom prst="rect">
            <a:avLst/>
          </a:prstGeom>
          <a:noFill/>
        </p:spPr>
        <p:txBody>
          <a:bodyPr wrap="square" rtlCol="0">
            <a:spAutoFit/>
          </a:bodyPr>
          <a:lstStyle/>
          <a:p>
            <a:r>
              <a:rPr lang="en-US" sz="2200" dirty="0"/>
              <a:t>Videos Link: </a:t>
            </a:r>
            <a:r>
              <a:rPr lang="en-US" sz="2200" dirty="0">
                <a:hlinkClick r:id="rId3"/>
              </a:rPr>
              <a:t>(A8) Engine Performance Videos</a:t>
            </a:r>
            <a:endParaRPr lang="en-US" sz="2200" dirty="0"/>
          </a:p>
        </p:txBody>
      </p:sp>
      <p:sp>
        <p:nvSpPr>
          <p:cNvPr id="8" name="TextBox 7">
            <a:extLst>
              <a:ext uri="{FF2B5EF4-FFF2-40B4-BE49-F238E27FC236}">
                <a16:creationId xmlns:a16="http://schemas.microsoft.com/office/drawing/2014/main" id="{6BDC2A37-0D25-7D8F-8C18-A85E5BB00584}"/>
              </a:ext>
            </a:extLst>
          </p:cNvPr>
          <p:cNvSpPr txBox="1"/>
          <p:nvPr/>
        </p:nvSpPr>
        <p:spPr>
          <a:xfrm>
            <a:off x="381000" y="3269509"/>
            <a:ext cx="8305800" cy="430887"/>
          </a:xfrm>
          <a:prstGeom prst="rect">
            <a:avLst/>
          </a:prstGeom>
          <a:noFill/>
        </p:spPr>
        <p:txBody>
          <a:bodyPr wrap="square" rtlCol="0">
            <a:spAutoFit/>
          </a:bodyPr>
          <a:lstStyle/>
          <a:p>
            <a:r>
              <a:rPr lang="en-US" sz="2200" dirty="0"/>
              <a:t>Animations Link: </a:t>
            </a:r>
            <a:r>
              <a:rPr lang="en-US" sz="2200" dirty="0">
                <a:hlinkClick r:id="rId4"/>
              </a:rPr>
              <a:t>(A8) Engine Performance Animations</a:t>
            </a:r>
            <a:endParaRPr lang="en-US" sz="2200" dirty="0"/>
          </a:p>
        </p:txBody>
      </p:sp>
    </p:spTree>
    <p:extLst>
      <p:ext uri="{BB962C8B-B14F-4D97-AF65-F5344CB8AC3E}">
        <p14:creationId xmlns:p14="http://schemas.microsoft.com/office/powerpoint/2010/main" val="3841642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idx="4294967295"/>
          </p:nvPr>
        </p:nvSpPr>
        <p:spPr>
          <a:xfrm>
            <a:off x="454025" y="133350"/>
            <a:ext cx="8229600" cy="568325"/>
          </a:xfrm>
        </p:spPr>
        <p:txBody>
          <a:bodyPr tIns="0" bIns="0"/>
          <a:lstStyle/>
          <a:p>
            <a:r>
              <a:rPr lang="en-US" altLang="en-US" dirty="0"/>
              <a:t>Copyright</a:t>
            </a:r>
          </a:p>
        </p:txBody>
      </p:sp>
      <p:pic>
        <p:nvPicPr>
          <p:cNvPr id="69634" name="Graphic 6" descr="Warni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963" y="2420938"/>
            <a:ext cx="1093787"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
          <p:cNvSpPr txBox="1">
            <a:spLocks/>
          </p:cNvSpPr>
          <p:nvPr/>
        </p:nvSpPr>
        <p:spPr>
          <a:xfrm>
            <a:off x="1730375" y="1962150"/>
            <a:ext cx="6858000" cy="2635250"/>
          </a:xfrm>
          <a:prstGeom prst="rect">
            <a:avLst/>
          </a:prstGeom>
        </p:spPr>
        <p:style>
          <a:lnRef idx="2">
            <a:schemeClr val="dk1"/>
          </a:lnRef>
          <a:fillRef idx="1">
            <a:schemeClr val="lt1"/>
          </a:fillRef>
          <a:effectRef idx="0">
            <a:schemeClr val="dk1"/>
          </a:effectRef>
          <a:fontRef idx="minor">
            <a:schemeClr val="dk1"/>
          </a:fontRef>
        </p:style>
        <p:txBody>
          <a:bodyPr lIns="182880" tIns="182880" rIns="182880" bIns="182880" anchor="ct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fontAlgn="auto">
              <a:spcAft>
                <a:spcPts val="0"/>
              </a:spcAft>
              <a:buFont typeface="Arial" panose="020B0604020202020204" pitchFamily="34" charset="0"/>
              <a:buNone/>
              <a:defRPr/>
            </a:pPr>
            <a:r>
              <a:rPr lang="en-US"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2"/>
          <p:cNvSpPr>
            <a:spLocks noGrp="1"/>
          </p:cNvSpPr>
          <p:nvPr>
            <p:ph type="title"/>
          </p:nvPr>
        </p:nvSpPr>
        <p:spPr>
          <a:xfrm>
            <a:off x="457200" y="227013"/>
            <a:ext cx="8229600" cy="554037"/>
          </a:xfrm>
        </p:spPr>
        <p:txBody>
          <a:bodyPr/>
          <a:lstStyle/>
          <a:p>
            <a:r>
              <a:rPr lang="en-US" altLang="en-US" dirty="0"/>
              <a:t>Crankcase Ventilation </a:t>
            </a:r>
            <a:r>
              <a:rPr lang="en-US" altLang="en-US" sz="2800" dirty="0"/>
              <a:t>(2 of 2)</a:t>
            </a:r>
            <a:endParaRPr lang="en-US" altLang="en-US" dirty="0"/>
          </a:p>
        </p:txBody>
      </p:sp>
      <p:sp>
        <p:nvSpPr>
          <p:cNvPr id="4" name="Content Placeholder 3"/>
          <p:cNvSpPr>
            <a:spLocks noGrp="1"/>
          </p:cNvSpPr>
          <p:nvPr>
            <p:ph idx="1"/>
          </p:nvPr>
        </p:nvSpPr>
        <p:spPr>
          <a:xfrm>
            <a:off x="457200" y="1003300"/>
            <a:ext cx="8229600" cy="3340100"/>
          </a:xfrm>
        </p:spPr>
        <p:txBody>
          <a:bodyPr>
            <a:noAutofit/>
          </a:bodyPr>
          <a:lstStyle/>
          <a:p>
            <a:pPr marL="256032" indent="-256032" fontAlgn="auto">
              <a:spcAft>
                <a:spcPts val="0"/>
              </a:spcAft>
              <a:buFont typeface="Arial" panose="020B0604020202020204" pitchFamily="34" charset="0"/>
              <a:buChar char="•"/>
              <a:defRPr/>
            </a:pPr>
            <a:r>
              <a:rPr lang="en-US" sz="2400" dirty="0"/>
              <a:t>Orifice-Controlled Systems</a:t>
            </a:r>
          </a:p>
          <a:p>
            <a:pPr lvl="1" fontAlgn="auto">
              <a:spcAft>
                <a:spcPts val="0"/>
              </a:spcAft>
              <a:buFont typeface="Arial" panose="020B0604020202020204" pitchFamily="34" charset="0"/>
              <a:buChar char="–"/>
              <a:defRPr/>
            </a:pPr>
            <a:r>
              <a:rPr lang="en-US" sz="2400" dirty="0"/>
              <a:t>Closed </a:t>
            </a:r>
            <a:r>
              <a:rPr lang="en-US" sz="2400" spc="-300" dirty="0"/>
              <a:t>P C </a:t>
            </a:r>
            <a:r>
              <a:rPr lang="en-US" sz="2400" dirty="0"/>
              <a:t>V system used on some 4-cylinder engines contains a calibrated orifice instead of a </a:t>
            </a:r>
            <a:r>
              <a:rPr lang="en-US" sz="2400" spc="-300" dirty="0"/>
              <a:t>P C </a:t>
            </a:r>
            <a:r>
              <a:rPr lang="en-US" sz="2400" dirty="0"/>
              <a:t>V valve.</a:t>
            </a:r>
          </a:p>
          <a:p>
            <a:pPr marL="256032" indent="-256032" fontAlgn="auto">
              <a:spcAft>
                <a:spcPts val="0"/>
              </a:spcAft>
              <a:buFont typeface="Arial" panose="020B0604020202020204" pitchFamily="34" charset="0"/>
              <a:buChar char="•"/>
              <a:defRPr/>
            </a:pPr>
            <a:r>
              <a:rPr lang="en-US" sz="2400" dirty="0"/>
              <a:t>Separator Systems</a:t>
            </a:r>
          </a:p>
          <a:p>
            <a:pPr lvl="1" fontAlgn="auto">
              <a:spcAft>
                <a:spcPts val="0"/>
              </a:spcAft>
              <a:buFont typeface="Arial" panose="020B0604020202020204" pitchFamily="34" charset="0"/>
              <a:buChar char="–"/>
              <a:defRPr/>
            </a:pPr>
            <a:r>
              <a:rPr lang="en-US" sz="2400" dirty="0"/>
              <a:t>Turbocharged and many fuel-injected engines use an oil/vapor or oil/water separator and a calibrated orifice instead of a </a:t>
            </a:r>
            <a:r>
              <a:rPr lang="en-US" sz="2400" spc="-300" dirty="0"/>
              <a:t>P C </a:t>
            </a:r>
            <a:r>
              <a:rPr lang="en-US" sz="2400" dirty="0"/>
              <a:t>V valve.</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220663"/>
            <a:ext cx="8229600" cy="646112"/>
          </a:xfrm>
        </p:spPr>
        <p:txBody>
          <a:bodyPr/>
          <a:lstStyle/>
          <a:p>
            <a:r>
              <a:rPr lang="en-US" altLang="en-US" dirty="0"/>
              <a:t>Figure 81.1 Vent Type PCV </a:t>
            </a:r>
            <a:endParaRPr lang="en-US" altLang="en-US" sz="2800" dirty="0">
              <a:solidFill>
                <a:srgbClr val="FF0000"/>
              </a:solidFill>
            </a:endParaRPr>
          </a:p>
        </p:txBody>
      </p:sp>
      <p:pic>
        <p:nvPicPr>
          <p:cNvPr id="16386"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540125" y="1028700"/>
            <a:ext cx="5154613" cy="4229100"/>
          </a:xfrm>
        </p:spPr>
      </p:pic>
      <p:sp>
        <p:nvSpPr>
          <p:cNvPr id="16387" name="Content Placeholder 16"/>
          <p:cNvSpPr>
            <a:spLocks noGrp="1"/>
          </p:cNvSpPr>
          <p:nvPr>
            <p:ph sz="quarter" idx="15"/>
          </p:nvPr>
        </p:nvSpPr>
        <p:spPr bwMode="auto">
          <a:xfrm>
            <a:off x="685800" y="990600"/>
            <a:ext cx="2514600" cy="3046413"/>
          </a:xfrm>
        </p:spPr>
        <p:txBody>
          <a:bodyPr wrap="square" numCol="1" compatLnSpc="1">
            <a:prstTxWarp prst="textNoShape">
              <a:avLst/>
            </a:prstTxWarp>
          </a:bodyPr>
          <a:lstStyle/>
          <a:p>
            <a:r>
              <a:rPr lang="en-US" altLang="en-US" sz="2400" dirty="0"/>
              <a:t>PCV valve in a cutaway valve cover, showing the baffles that prevent liquid oil from being drawn into the intake manifold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220663"/>
            <a:ext cx="8229600" cy="646112"/>
          </a:xfrm>
        </p:spPr>
        <p:txBody>
          <a:bodyPr/>
          <a:lstStyle/>
          <a:p>
            <a:r>
              <a:rPr lang="en-US" altLang="en-US" dirty="0"/>
              <a:t>Figure 81.2 PCV Flow</a:t>
            </a:r>
            <a:endParaRPr lang="en-US" altLang="en-US" sz="2800" dirty="0">
              <a:solidFill>
                <a:srgbClr val="FF0000"/>
              </a:solidFill>
            </a:endParaRPr>
          </a:p>
        </p:txBody>
      </p:sp>
      <p:pic>
        <p:nvPicPr>
          <p:cNvPr id="18434"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660775" y="990600"/>
            <a:ext cx="4984750" cy="4267200"/>
          </a:xfrm>
        </p:spPr>
      </p:pic>
      <p:sp>
        <p:nvSpPr>
          <p:cNvPr id="18435" name="Content Placeholder 16"/>
          <p:cNvSpPr>
            <a:spLocks noGrp="1"/>
          </p:cNvSpPr>
          <p:nvPr>
            <p:ph sz="quarter" idx="15"/>
          </p:nvPr>
        </p:nvSpPr>
        <p:spPr bwMode="auto">
          <a:xfrm>
            <a:off x="685800" y="990600"/>
            <a:ext cx="2514600" cy="3416300"/>
          </a:xfrm>
        </p:spPr>
        <p:txBody>
          <a:bodyPr wrap="square" numCol="1" compatLnSpc="1">
            <a:prstTxWarp prst="textNoShape">
              <a:avLst/>
            </a:prstTxWarp>
          </a:bodyPr>
          <a:lstStyle/>
          <a:p>
            <a:r>
              <a:rPr lang="en-US" altLang="en-US" sz="2400" dirty="0"/>
              <a:t>Spring force, crankcase pressure, and intake manifold vacuum work together to regulate the flow rate through the PCV valve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220663"/>
            <a:ext cx="8229600" cy="646112"/>
          </a:xfrm>
        </p:spPr>
        <p:txBody>
          <a:bodyPr/>
          <a:lstStyle/>
          <a:p>
            <a:r>
              <a:rPr lang="en-US" altLang="en-US" dirty="0"/>
              <a:t>Figure 81.3 Idle</a:t>
            </a:r>
            <a:endParaRPr lang="en-US" altLang="en-US" sz="2800" dirty="0">
              <a:solidFill>
                <a:srgbClr val="FF0000"/>
              </a:solidFill>
            </a:endParaRPr>
          </a:p>
        </p:txBody>
      </p:sp>
      <p:pic>
        <p:nvPicPr>
          <p:cNvPr id="20482"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657600" y="1003300"/>
            <a:ext cx="5037138" cy="4187825"/>
          </a:xfrm>
        </p:spPr>
      </p:pic>
      <p:sp>
        <p:nvSpPr>
          <p:cNvPr id="20483" name="Content Placeholder 16"/>
          <p:cNvSpPr>
            <a:spLocks noGrp="1"/>
          </p:cNvSpPr>
          <p:nvPr>
            <p:ph sz="quarter" idx="15"/>
          </p:nvPr>
        </p:nvSpPr>
        <p:spPr bwMode="auto">
          <a:xfrm>
            <a:off x="685800" y="990600"/>
            <a:ext cx="2743200" cy="2678113"/>
          </a:xfrm>
        </p:spPr>
        <p:txBody>
          <a:bodyPr wrap="square" numCol="1" compatLnSpc="1">
            <a:prstTxWarp prst="textNoShape">
              <a:avLst/>
            </a:prstTxWarp>
          </a:bodyPr>
          <a:lstStyle/>
          <a:p>
            <a:r>
              <a:rPr lang="en-US" altLang="en-US" sz="2400" dirty="0"/>
              <a:t>Air flows through the PCV valve during idle, cruising, and light-load conditions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220663"/>
            <a:ext cx="8229600" cy="646112"/>
          </a:xfrm>
        </p:spPr>
        <p:txBody>
          <a:bodyPr/>
          <a:lstStyle/>
          <a:p>
            <a:r>
              <a:rPr lang="en-US" altLang="en-US" dirty="0"/>
              <a:t>Figure 81.4 Acceleration</a:t>
            </a:r>
            <a:endParaRPr lang="en-US" altLang="en-US" sz="2800" dirty="0">
              <a:solidFill>
                <a:srgbClr val="FF0000"/>
              </a:solidFill>
            </a:endParaRPr>
          </a:p>
        </p:txBody>
      </p:sp>
      <p:pic>
        <p:nvPicPr>
          <p:cNvPr id="22530"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657600" y="990600"/>
            <a:ext cx="4933950" cy="4330700"/>
          </a:xfrm>
        </p:spPr>
      </p:pic>
      <p:sp>
        <p:nvSpPr>
          <p:cNvPr id="22531" name="Content Placeholder 16"/>
          <p:cNvSpPr>
            <a:spLocks noGrp="1"/>
          </p:cNvSpPr>
          <p:nvPr>
            <p:ph sz="quarter" idx="15"/>
          </p:nvPr>
        </p:nvSpPr>
        <p:spPr bwMode="auto">
          <a:xfrm>
            <a:off x="685800" y="990600"/>
            <a:ext cx="2514600" cy="2678113"/>
          </a:xfrm>
        </p:spPr>
        <p:txBody>
          <a:bodyPr wrap="square" numCol="1" compatLnSpc="1">
            <a:prstTxWarp prst="textNoShape">
              <a:avLst/>
            </a:prstTxWarp>
          </a:bodyPr>
          <a:lstStyle/>
          <a:p>
            <a:r>
              <a:rPr lang="en-US" altLang="en-US" sz="2400" dirty="0"/>
              <a:t>Air flows through the PCV valve during acceleration and when the engine is under a heavy load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220663"/>
            <a:ext cx="8229600" cy="646112"/>
          </a:xfrm>
        </p:spPr>
        <p:txBody>
          <a:bodyPr/>
          <a:lstStyle/>
          <a:p>
            <a:r>
              <a:rPr lang="en-US" altLang="en-US" dirty="0"/>
              <a:t>Figure 81.5 Backfire</a:t>
            </a:r>
            <a:endParaRPr lang="en-US" altLang="en-US" sz="2800" dirty="0">
              <a:solidFill>
                <a:srgbClr val="FF0000"/>
              </a:solidFill>
            </a:endParaRPr>
          </a:p>
        </p:txBody>
      </p:sp>
      <p:pic>
        <p:nvPicPr>
          <p:cNvPr id="24578"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733800" y="990600"/>
            <a:ext cx="4857750" cy="4264025"/>
          </a:xfrm>
        </p:spPr>
      </p:pic>
      <p:sp>
        <p:nvSpPr>
          <p:cNvPr id="24579" name="Content Placeholder 16"/>
          <p:cNvSpPr>
            <a:spLocks noGrp="1"/>
          </p:cNvSpPr>
          <p:nvPr>
            <p:ph sz="quarter" idx="15"/>
          </p:nvPr>
        </p:nvSpPr>
        <p:spPr bwMode="auto">
          <a:xfrm>
            <a:off x="685800" y="990600"/>
            <a:ext cx="3011488" cy="1200150"/>
          </a:xfrm>
        </p:spPr>
        <p:txBody>
          <a:bodyPr wrap="square" numCol="1" compatLnSpc="1">
            <a:prstTxWarp prst="textNoShape">
              <a:avLst/>
            </a:prstTxWarp>
          </a:bodyPr>
          <a:lstStyle/>
          <a:p>
            <a:r>
              <a:rPr lang="en-US" altLang="en-US" sz="2400" dirty="0"/>
              <a:t>PCV valve operation in the event of a backfire</a:t>
            </a:r>
          </a:p>
        </p:txBody>
      </p:sp>
    </p:spTree>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24174</TotalTime>
  <Words>1916</Words>
  <Application>Microsoft Office PowerPoint</Application>
  <PresentationFormat>On-screen Show (4:3)</PresentationFormat>
  <Paragraphs>184</Paragraphs>
  <Slides>35</Slides>
  <Notes>35</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Times New Roman</vt:lpstr>
      <vt:lpstr>Verdana</vt:lpstr>
      <vt:lpstr>Wingdings</vt:lpstr>
      <vt:lpstr>508 Lecture</vt:lpstr>
      <vt:lpstr>Automotive Technology: Principles, Diagnosis, and Service</vt:lpstr>
      <vt:lpstr>Learning Objectives</vt:lpstr>
      <vt:lpstr>Crankcase Ventilation (1 of 2)</vt:lpstr>
      <vt:lpstr>Crankcase Ventilation (2 of 2)</vt:lpstr>
      <vt:lpstr>Figure 81.1 Vent Type PCV </vt:lpstr>
      <vt:lpstr>Figure 81.2 PCV Flow</vt:lpstr>
      <vt:lpstr>Figure 81.3 Idle</vt:lpstr>
      <vt:lpstr>Figure 81.4 Acceleration</vt:lpstr>
      <vt:lpstr>Figure 81.5 Backfire</vt:lpstr>
      <vt:lpstr>Animation: Positive Crankcase Ventilation (PCV) (Animation will automatically start)</vt:lpstr>
      <vt:lpstr>PCV System Diagnosis (1 of 3)</vt:lpstr>
      <vt:lpstr>PCV System Diagnosis (2 of 3)</vt:lpstr>
      <vt:lpstr>PCV System Diagnosis (3 of 3)</vt:lpstr>
      <vt:lpstr>Figure 81.6 Vacuum Gauge</vt:lpstr>
      <vt:lpstr>Frequently Asked Question: What Are the Wires for at the PCV Valve?   </vt:lpstr>
      <vt:lpstr>Figure 81.7 PCV Fasteners</vt:lpstr>
      <vt:lpstr>Animation: Positive Crankcase Ventilation System Test (Animation will automatically start)</vt:lpstr>
      <vt:lpstr>PCV-Related Diagnostic Trouble Codes</vt:lpstr>
      <vt:lpstr>Question 1: ?</vt:lpstr>
      <vt:lpstr>Answer 1</vt:lpstr>
      <vt:lpstr>Secondary Air-Injection System (1 of 3)</vt:lpstr>
      <vt:lpstr>Secondary Air-Injection System (2 of 3)</vt:lpstr>
      <vt:lpstr>Secondary Air-Injection System (3 of 3)</vt:lpstr>
      <vt:lpstr>Figure 81.8 Air Pump</vt:lpstr>
      <vt:lpstr>Figure 81.9 Exhaust Check Valve</vt:lpstr>
      <vt:lpstr>Figure 81.10 AIR Operation</vt:lpstr>
      <vt:lpstr>Animation: Secondary Air-Injection (Animation will automatically start)</vt:lpstr>
      <vt:lpstr>Figure 81.11 SAI Pump</vt:lpstr>
      <vt:lpstr>Secondary Air-injection System Diagnosis (1 of 2)</vt:lpstr>
      <vt:lpstr>Secondary Air-injection System Diagnosis (2 of 2)</vt:lpstr>
      <vt:lpstr>S A I-Related Diagnostic Trouble Codes</vt:lpstr>
      <vt:lpstr>Question 2: ?</vt:lpstr>
      <vt:lpstr>Answer 2</vt:lpstr>
      <vt:lpstr>Engine Performance Videos and Animations</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Principles, Diagnosis, and Service, Sixth Edition, Chapter 87, Positive Crankcase Ventilation and Secondary Air- Injection Systems</dc:title>
  <dc:subject>2612-Automotive - Core</dc:subject>
  <dc:creator>James D. Halderman</dc:creator>
  <cp:keywords>CONTAINS NOTES</cp:keywords>
  <cp:lastModifiedBy>Glen Plants</cp:lastModifiedBy>
  <cp:revision>4653</cp:revision>
  <dcterms:created xsi:type="dcterms:W3CDTF">2014-07-14T20:04:21Z</dcterms:created>
  <dcterms:modified xsi:type="dcterms:W3CDTF">2023-06-21T15:50:14Z</dcterms:modified>
</cp:coreProperties>
</file>