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handoutMasterIdLst>
    <p:handoutMasterId r:id="rId69"/>
  </p:handoutMasterIdLst>
  <p:sldIdLst>
    <p:sldId id="1163" r:id="rId2"/>
    <p:sldId id="1110" r:id="rId3"/>
    <p:sldId id="1192" r:id="rId4"/>
    <p:sldId id="1112" r:id="rId5"/>
    <p:sldId id="1149" r:id="rId6"/>
    <p:sldId id="1193" r:id="rId7"/>
    <p:sldId id="1191" r:id="rId8"/>
    <p:sldId id="1194" r:id="rId9"/>
    <p:sldId id="1195" r:id="rId10"/>
    <p:sldId id="1196" r:id="rId11"/>
    <p:sldId id="1410" r:id="rId12"/>
    <p:sldId id="1116" r:id="rId13"/>
    <p:sldId id="1117" r:id="rId14"/>
    <p:sldId id="1118" r:id="rId15"/>
    <p:sldId id="1153" r:id="rId16"/>
    <p:sldId id="1154" r:id="rId17"/>
    <p:sldId id="1197" r:id="rId18"/>
    <p:sldId id="1121" r:id="rId19"/>
    <p:sldId id="1198" r:id="rId20"/>
    <p:sldId id="1122" r:id="rId21"/>
    <p:sldId id="1199" r:id="rId22"/>
    <p:sldId id="1130" r:id="rId23"/>
    <p:sldId id="1131" r:id="rId24"/>
    <p:sldId id="1132" r:id="rId25"/>
    <p:sldId id="1200" r:id="rId26"/>
    <p:sldId id="1201" r:id="rId27"/>
    <p:sldId id="1202" r:id="rId28"/>
    <p:sldId id="1411" r:id="rId29"/>
    <p:sldId id="1203" r:id="rId30"/>
    <p:sldId id="1143" r:id="rId31"/>
    <p:sldId id="1204" r:id="rId32"/>
    <p:sldId id="1205" r:id="rId33"/>
    <p:sldId id="1206" r:id="rId34"/>
    <p:sldId id="1145" r:id="rId35"/>
    <p:sldId id="1161" r:id="rId36"/>
    <p:sldId id="1207" r:id="rId37"/>
    <p:sldId id="1208" r:id="rId38"/>
    <p:sldId id="1147" r:id="rId39"/>
    <p:sldId id="1148" r:id="rId40"/>
    <p:sldId id="1166" r:id="rId41"/>
    <p:sldId id="1167" r:id="rId42"/>
    <p:sldId id="1168" r:id="rId43"/>
    <p:sldId id="1169" r:id="rId44"/>
    <p:sldId id="1170" r:id="rId45"/>
    <p:sldId id="1210" r:id="rId46"/>
    <p:sldId id="1209" r:id="rId47"/>
    <p:sldId id="1219" r:id="rId48"/>
    <p:sldId id="1211" r:id="rId49"/>
    <p:sldId id="1214" r:id="rId50"/>
    <p:sldId id="1213" r:id="rId51"/>
    <p:sldId id="1414" r:id="rId52"/>
    <p:sldId id="1412" r:id="rId53"/>
    <p:sldId id="1179" r:id="rId54"/>
    <p:sldId id="1180" r:id="rId55"/>
    <p:sldId id="1181" r:id="rId56"/>
    <p:sldId id="1215" r:id="rId57"/>
    <p:sldId id="1216" r:id="rId58"/>
    <p:sldId id="1184" r:id="rId59"/>
    <p:sldId id="1185" r:id="rId60"/>
    <p:sldId id="1413" r:id="rId61"/>
    <p:sldId id="1217" r:id="rId62"/>
    <p:sldId id="1187" r:id="rId63"/>
    <p:sldId id="1188" r:id="rId64"/>
    <p:sldId id="1189" r:id="rId65"/>
    <p:sldId id="1392" r:id="rId66"/>
    <p:sldId id="1076"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984">
          <p15:clr>
            <a:srgbClr val="A4A3A4"/>
          </p15:clr>
        </p15:guide>
        <p15:guide id="4" orient="horz" pos="384">
          <p15:clr>
            <a:srgbClr val="A4A3A4"/>
          </p15:clr>
        </p15:guide>
        <p15:guide id="5" orient="horz" pos="144">
          <p15:clr>
            <a:srgbClr val="A4A3A4"/>
          </p15:clr>
        </p15:guide>
        <p15:guide id="6" orient="horz" pos="912">
          <p15:clr>
            <a:srgbClr val="A4A3A4"/>
          </p15:clr>
        </p15:guide>
        <p15:guide id="7" orient="horz" pos="624">
          <p15:clr>
            <a:srgbClr val="A4A3A4"/>
          </p15:clr>
        </p15:guide>
        <p15:guide id="8" orient="horz" pos="1248">
          <p15:clr>
            <a:srgbClr val="A4A3A4"/>
          </p15:clr>
        </p15:guide>
        <p15:guide id="9" pos="288">
          <p15:clr>
            <a:srgbClr val="A4A3A4"/>
          </p15:clr>
        </p15:guide>
        <p15:guide id="10" pos="5472">
          <p15:clr>
            <a:srgbClr val="A4A3A4"/>
          </p15:clr>
        </p15:guide>
        <p15:guide id="11" orient="horz" pos="33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Editorial Integra" initials="CE" lastIdx="2" clrIdx="1"/>
  <p:cmAuthor id="3" name="Author"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19" autoAdjust="0"/>
    <p:restoredTop sz="90994" autoAdjust="0"/>
  </p:normalViewPr>
  <p:slideViewPr>
    <p:cSldViewPr>
      <p:cViewPr varScale="1">
        <p:scale>
          <a:sx n="104" d="100"/>
          <a:sy n="104" d="100"/>
        </p:scale>
        <p:origin x="1764" y="108"/>
      </p:cViewPr>
      <p:guideLst>
        <p:guide orient="horz" pos="2160"/>
        <p:guide pos="2880"/>
        <p:guide orient="horz" pos="3984"/>
        <p:guide orient="horz" pos="384"/>
        <p:guide orient="horz" pos="144"/>
        <p:guide orient="horz" pos="912"/>
        <p:guide orient="horz" pos="624"/>
        <p:guide orient="horz" pos="1248"/>
        <p:guide pos="288"/>
        <p:guide pos="5472"/>
        <p:guide orient="horz" pos="336"/>
      </p:guideLst>
    </p:cSldViewPr>
  </p:slideViewPr>
  <p:outlineViewPr>
    <p:cViewPr>
      <p:scale>
        <a:sx n="25" d="100"/>
        <a:sy n="25" d="100"/>
      </p:scale>
      <p:origin x="0" y="7944"/>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3-02-18T16:06:38.854" idx="1">
    <p:pos x="10" y="10"/>
    <p:text>NEED CUURENT BOOK COVER IMAGE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6/21/2023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6/21/2023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76517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65838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mn-lt"/>
                <a:ea typeface="Arial"/>
                <a:cs typeface="Arial"/>
                <a:sym typeface="Arial"/>
              </a:rPr>
              <a:t>TECH TIP: Problems after Refueling? Check the Purge Valve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The purge valve is normally closed and open only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when the PCM is commanding the system to purge.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If the purge solenoid becomes stuck in the open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position, gasoline fumes are allowed to flow directly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from the gas tank to the intake manifold. When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refueling, this results in a lot of fumes being forced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into the intake manifold and, as a result, causes a</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hard-to-start condition after refueling. This also results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in a rich exhaust, and likely black exhaust, when first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starting the engine after refueling. While the purge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solenoid is usually located under the hood of most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vehicles and is less subject to rust and corrosion, as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with the vent valve, it can still fail.</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65838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65838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65838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658381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658381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658381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65838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658381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658381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mn-lt"/>
                <a:ea typeface="Arial"/>
                <a:cs typeface="Arial"/>
                <a:sym typeface="Arial"/>
              </a:rPr>
              <a:t>TECH TIP: Always Tighten the Cap Correctly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Many DTCs are set because the gas cap has not been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properly installed. To be sure that a screw-type gas cap</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is properly sealed, tighten it until you hear three clicks.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The clicking is a ratchet device, and the clicking does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not harm the cap. Therefore, if a P0440 or similar DTC</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is set, check the cap. ● SEE FIGURE 80–14</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658381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658381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mn-lt"/>
                <a:ea typeface="Arial"/>
                <a:cs typeface="Arial"/>
                <a:sym typeface="Arial"/>
              </a:rPr>
              <a:t>TECH TIP: Keep the Fuel Tank Properly Filled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Most evaporative system monitors do not run unless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the fuel level is between 15% and 85%. In other words,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if a driver always runs with close to an empty tank or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always tries to keep the tank full, the EVAP monitor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may not run. ● SEE FIGURE 80–16.</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658381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18282915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3410061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42</a:t>
            </a:fld>
            <a:endParaRPr lang="en-US" dirty="0"/>
          </a:p>
        </p:txBody>
      </p:sp>
    </p:spTree>
    <p:extLst>
      <p:ext uri="{BB962C8B-B14F-4D97-AF65-F5344CB8AC3E}">
        <p14:creationId xmlns:p14="http://schemas.microsoft.com/office/powerpoint/2010/main" val="17087899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21490452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4007676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658381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658381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658381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658381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65838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a:ea typeface="Arial"/>
                <a:cs typeface="Arial"/>
                <a:sym typeface="Arial"/>
              </a:rPr>
              <a:t>TECH TIP: </a:t>
            </a:r>
            <a:r>
              <a:rPr lang="en-US" sz="1200" b="1" i="0" u="sng" strike="noStrike" kern="1200" baseline="0" dirty="0">
                <a:solidFill>
                  <a:schemeClr val="tx1"/>
                </a:solidFill>
                <a:latin typeface="+mn-lt"/>
                <a:ea typeface="+mn-ea"/>
                <a:cs typeface="+mn-cs"/>
              </a:rPr>
              <a:t>Find the Root Cause</a:t>
            </a:r>
          </a:p>
          <a:p>
            <a:r>
              <a:rPr lang="en-US" sz="1200" b="0" i="0" u="none" strike="noStrike" kern="1200" baseline="0" dirty="0">
                <a:solidFill>
                  <a:schemeClr val="tx1"/>
                </a:solidFill>
                <a:latin typeface="+mn-lt"/>
                <a:ea typeface="+mn-ea"/>
                <a:cs typeface="+mn-cs"/>
              </a:rPr>
              <a:t>Excessive back pressure, such as that caused by a</a:t>
            </a:r>
          </a:p>
          <a:p>
            <a:r>
              <a:rPr lang="en-US" sz="1200" b="0" i="0" u="none" strike="noStrike" kern="1200" baseline="0" dirty="0">
                <a:solidFill>
                  <a:schemeClr val="tx1"/>
                </a:solidFill>
                <a:latin typeface="+mn-lt"/>
                <a:ea typeface="+mn-ea"/>
                <a:cs typeface="+mn-cs"/>
              </a:rPr>
              <a:t>partially clogged exhaust system, could cause the</a:t>
            </a:r>
          </a:p>
          <a:p>
            <a:r>
              <a:rPr lang="en-US" sz="1200" b="0" i="0" u="none" strike="noStrike" kern="1200" baseline="0" dirty="0">
                <a:solidFill>
                  <a:schemeClr val="tx1"/>
                </a:solidFill>
                <a:latin typeface="+mn-lt"/>
                <a:ea typeface="+mn-ea"/>
                <a:cs typeface="+mn-cs"/>
              </a:rPr>
              <a:t>plastic sensors on the EGR valve to melt. Always check</a:t>
            </a:r>
          </a:p>
          <a:p>
            <a:r>
              <a:rPr lang="en-US" sz="1200" b="0" i="0" u="none" strike="noStrike" kern="1200" baseline="0" dirty="0">
                <a:solidFill>
                  <a:schemeClr val="tx1"/>
                </a:solidFill>
                <a:latin typeface="+mn-lt"/>
                <a:ea typeface="+mn-ea"/>
                <a:cs typeface="+mn-cs"/>
              </a:rPr>
              <a:t>for a restricted exhaust whenever replacing a failed</a:t>
            </a:r>
          </a:p>
          <a:p>
            <a:r>
              <a:rPr lang="en-US" sz="1200" b="0" i="0" u="none" strike="noStrike" kern="1200" baseline="0" dirty="0">
                <a:solidFill>
                  <a:schemeClr val="tx1"/>
                </a:solidFill>
                <a:latin typeface="+mn-lt"/>
                <a:ea typeface="+mn-ea"/>
                <a:cs typeface="+mn-cs"/>
              </a:rPr>
              <a:t>EGR valve sensor.</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658381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51</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52</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53</a:t>
            </a:fld>
            <a:endParaRPr lang="en-US" dirty="0"/>
          </a:p>
        </p:txBody>
      </p:sp>
    </p:spTree>
    <p:extLst>
      <p:ext uri="{BB962C8B-B14F-4D97-AF65-F5344CB8AC3E}">
        <p14:creationId xmlns:p14="http://schemas.microsoft.com/office/powerpoint/2010/main" val="20541429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54</a:t>
            </a:fld>
            <a:endParaRPr lang="en-US" dirty="0"/>
          </a:p>
        </p:txBody>
      </p:sp>
    </p:spTree>
    <p:extLst>
      <p:ext uri="{BB962C8B-B14F-4D97-AF65-F5344CB8AC3E}">
        <p14:creationId xmlns:p14="http://schemas.microsoft.com/office/powerpoint/2010/main" val="32493069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55</a:t>
            </a:fld>
            <a:endParaRPr lang="en-US" dirty="0"/>
          </a:p>
        </p:txBody>
      </p:sp>
    </p:spTree>
    <p:extLst>
      <p:ext uri="{BB962C8B-B14F-4D97-AF65-F5344CB8AC3E}">
        <p14:creationId xmlns:p14="http://schemas.microsoft.com/office/powerpoint/2010/main" val="32631111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658381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658381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58</a:t>
            </a:fld>
            <a:endParaRPr lang="en-US" dirty="0"/>
          </a:p>
        </p:txBody>
      </p:sp>
    </p:spTree>
    <p:extLst>
      <p:ext uri="{BB962C8B-B14F-4D97-AF65-F5344CB8AC3E}">
        <p14:creationId xmlns:p14="http://schemas.microsoft.com/office/powerpoint/2010/main" val="3969777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59</a:t>
            </a:fld>
            <a:endParaRPr lang="en-US" dirty="0"/>
          </a:p>
        </p:txBody>
      </p:sp>
    </p:spTree>
    <p:extLst>
      <p:ext uri="{BB962C8B-B14F-4D97-AF65-F5344CB8AC3E}">
        <p14:creationId xmlns:p14="http://schemas.microsoft.com/office/powerpoint/2010/main" val="1396232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658381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a:ea typeface="Arial"/>
                <a:cs typeface="Arial"/>
                <a:sym typeface="Arial"/>
              </a:rPr>
              <a:t>TECH TIP: </a:t>
            </a:r>
            <a:r>
              <a:rPr lang="en-US" sz="1200" b="1" i="0" u="sng" strike="noStrike" kern="1200" baseline="0" dirty="0">
                <a:solidFill>
                  <a:schemeClr val="tx1"/>
                </a:solidFill>
                <a:latin typeface="+mn-lt"/>
                <a:ea typeface="+mn-ea"/>
                <a:cs typeface="+mn-cs"/>
              </a:rPr>
              <a:t>Watch Out for Carbon Balls</a:t>
            </a:r>
            <a:r>
              <a:rPr lang="en-US" sz="1200" b="1"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EGR valves can get stuck partially open by a chunk of</a:t>
            </a:r>
          </a:p>
          <a:p>
            <a:r>
              <a:rPr lang="en-US" sz="1200" b="0" i="0" u="none" strike="noStrike" kern="1200" baseline="0" dirty="0">
                <a:solidFill>
                  <a:schemeClr val="tx1"/>
                </a:solidFill>
                <a:latin typeface="+mn-lt"/>
                <a:ea typeface="+mn-ea"/>
                <a:cs typeface="+mn-cs"/>
              </a:rPr>
              <a:t>carbon, and the valve or solenoid tests as defective.</a:t>
            </a:r>
          </a:p>
          <a:p>
            <a:r>
              <a:rPr lang="en-US" sz="1200" b="0" i="0" u="none" strike="noStrike" kern="1200" baseline="0" dirty="0">
                <a:solidFill>
                  <a:schemeClr val="tx1"/>
                </a:solidFill>
                <a:latin typeface="+mn-lt"/>
                <a:ea typeface="+mn-ea"/>
                <a:cs typeface="+mn-cs"/>
              </a:rPr>
              <a:t>When the valve (or solenoid) is removed, small chunks</a:t>
            </a:r>
          </a:p>
          <a:p>
            <a:r>
              <a:rPr lang="en-US" sz="1200" b="0" i="0" u="none" strike="noStrike" kern="1200" baseline="0" dirty="0">
                <a:solidFill>
                  <a:schemeClr val="tx1"/>
                </a:solidFill>
                <a:latin typeface="+mn-lt"/>
                <a:ea typeface="+mn-ea"/>
                <a:cs typeface="+mn-cs"/>
              </a:rPr>
              <a:t>or balls of carbon often fall into the exhaust manifold</a:t>
            </a:r>
          </a:p>
          <a:p>
            <a:r>
              <a:rPr lang="en-US" sz="1200" b="0" i="0" u="none" strike="noStrike" kern="1200" baseline="0" dirty="0">
                <a:solidFill>
                  <a:schemeClr val="tx1"/>
                </a:solidFill>
                <a:latin typeface="+mn-lt"/>
                <a:ea typeface="+mn-ea"/>
                <a:cs typeface="+mn-cs"/>
              </a:rPr>
              <a:t>passage. When the replacement valve is installed, the</a:t>
            </a:r>
          </a:p>
          <a:p>
            <a:r>
              <a:rPr lang="en-US" sz="1200" b="0" i="0" u="none" strike="noStrike" kern="1200" baseline="0" dirty="0">
                <a:solidFill>
                  <a:schemeClr val="tx1"/>
                </a:solidFill>
                <a:latin typeface="+mn-lt"/>
                <a:ea typeface="+mn-ea"/>
                <a:cs typeface="+mn-cs"/>
              </a:rPr>
              <a:t>carbon balls can be drawn into the new valve again,</a:t>
            </a:r>
          </a:p>
          <a:p>
            <a:r>
              <a:rPr lang="en-US" sz="1200" b="0" i="0" u="none" strike="noStrike" kern="1200" baseline="0" dirty="0">
                <a:solidFill>
                  <a:schemeClr val="tx1"/>
                </a:solidFill>
                <a:latin typeface="+mn-lt"/>
                <a:ea typeface="+mn-ea"/>
                <a:cs typeface="+mn-cs"/>
              </a:rPr>
              <a:t>causing the engine to idle roughly or stall.</a:t>
            </a:r>
          </a:p>
          <a:p>
            <a:r>
              <a:rPr lang="en-US" sz="1200" b="0" i="0" u="none" strike="noStrike" kern="1200" baseline="0" dirty="0">
                <a:solidFill>
                  <a:schemeClr val="tx1"/>
                </a:solidFill>
                <a:latin typeface="+mn-lt"/>
                <a:ea typeface="+mn-ea"/>
                <a:cs typeface="+mn-cs"/>
              </a:rPr>
              <a:t>To help prevent this problem, start the engine</a:t>
            </a:r>
          </a:p>
          <a:p>
            <a:r>
              <a:rPr lang="en-US" sz="1200" b="0" i="0" u="none" strike="noStrike" kern="1200" baseline="0" dirty="0">
                <a:solidFill>
                  <a:schemeClr val="tx1"/>
                </a:solidFill>
                <a:latin typeface="+mn-lt"/>
                <a:ea typeface="+mn-ea"/>
                <a:cs typeface="+mn-cs"/>
              </a:rPr>
              <a:t>with the EGR valve or solenoid removed. Any balls or</a:t>
            </a:r>
          </a:p>
          <a:p>
            <a:r>
              <a:rPr lang="en-US" sz="1200" b="0" i="0" u="none" strike="noStrike" kern="1200" baseline="0" dirty="0">
                <a:solidFill>
                  <a:schemeClr val="tx1"/>
                </a:solidFill>
                <a:latin typeface="+mn-lt"/>
                <a:ea typeface="+mn-ea"/>
                <a:cs typeface="+mn-cs"/>
              </a:rPr>
              <a:t>chunks of carbon are blown out of the passage by the</a:t>
            </a:r>
          </a:p>
          <a:p>
            <a:r>
              <a:rPr lang="en-US" sz="1200" b="0" i="0" u="none" strike="noStrike" kern="1200" baseline="0" dirty="0">
                <a:solidFill>
                  <a:schemeClr val="tx1"/>
                </a:solidFill>
                <a:latin typeface="+mn-lt"/>
                <a:ea typeface="+mn-ea"/>
                <a:cs typeface="+mn-cs"/>
              </a:rPr>
              <a:t>exhaust. Stop the engine and install the replacement</a:t>
            </a:r>
          </a:p>
          <a:p>
            <a:r>
              <a:rPr lang="en-US" sz="1200" b="0" i="0" u="none" strike="noStrike" kern="1200" baseline="0" dirty="0">
                <a:solidFill>
                  <a:schemeClr val="tx1"/>
                </a:solidFill>
                <a:latin typeface="+mn-lt"/>
                <a:ea typeface="+mn-ea"/>
                <a:cs typeface="+mn-cs"/>
              </a:rPr>
              <a:t>EGR valve or solenoid.</a:t>
            </a:r>
          </a:p>
          <a:p>
            <a:r>
              <a:rPr lang="en-US" sz="1200" b="1" i="0" u="sng" strike="noStrike" kern="1200" baseline="0" dirty="0">
                <a:solidFill>
                  <a:schemeClr val="tx1"/>
                </a:solidFill>
                <a:latin typeface="+mn-lt"/>
                <a:ea typeface="+mn-ea"/>
                <a:cs typeface="+mn-cs"/>
              </a:rPr>
              <a:t>TECH TIP: The Snake Trick</a:t>
            </a:r>
          </a:p>
          <a:p>
            <a:r>
              <a:rPr lang="en-US" sz="1200" b="0" i="0" u="none" strike="noStrike" kern="1200" baseline="0" dirty="0">
                <a:solidFill>
                  <a:schemeClr val="tx1"/>
                </a:solidFill>
                <a:latin typeface="+mn-lt"/>
                <a:ea typeface="+mn-ea"/>
                <a:cs typeface="+mn-cs"/>
              </a:rPr>
              <a:t>The EGR passages on many intake manifolds become</a:t>
            </a:r>
          </a:p>
          <a:p>
            <a:r>
              <a:rPr lang="en-US" sz="1200" b="0" i="0" u="none" strike="noStrike" kern="1200" baseline="0" dirty="0">
                <a:solidFill>
                  <a:schemeClr val="tx1"/>
                </a:solidFill>
                <a:latin typeface="+mn-lt"/>
                <a:ea typeface="+mn-ea"/>
                <a:cs typeface="+mn-cs"/>
              </a:rPr>
              <a:t>clogged with carbon, which reduces the flow of</a:t>
            </a:r>
          </a:p>
          <a:p>
            <a:r>
              <a:rPr lang="en-US" sz="1200" b="0" i="0" u="none" strike="noStrike" kern="1200" baseline="0" dirty="0">
                <a:solidFill>
                  <a:schemeClr val="tx1"/>
                </a:solidFill>
                <a:latin typeface="+mn-lt"/>
                <a:ea typeface="+mn-ea"/>
                <a:cs typeface="+mn-cs"/>
              </a:rPr>
              <a:t>exhaust and the amount of exhaust gases in the</a:t>
            </a:r>
          </a:p>
          <a:p>
            <a:r>
              <a:rPr lang="en-US" sz="1200" b="0" i="0" u="none" strike="noStrike" kern="1200" baseline="0" dirty="0">
                <a:solidFill>
                  <a:schemeClr val="tx1"/>
                </a:solidFill>
                <a:latin typeface="+mn-lt"/>
                <a:ea typeface="+mn-ea"/>
                <a:cs typeface="+mn-cs"/>
              </a:rPr>
              <a:t>cylinders. This reduction can cause spark knock</a:t>
            </a:r>
          </a:p>
          <a:p>
            <a:r>
              <a:rPr lang="en-US" sz="1200" b="0" i="0" u="none" strike="noStrike" kern="1200" baseline="0" dirty="0">
                <a:solidFill>
                  <a:schemeClr val="tx1"/>
                </a:solidFill>
                <a:latin typeface="+mn-lt"/>
                <a:ea typeface="+mn-ea"/>
                <a:cs typeface="+mn-cs"/>
              </a:rPr>
              <a:t>(detonation) and increased emissions of oxides of</a:t>
            </a:r>
          </a:p>
          <a:p>
            <a:r>
              <a:rPr lang="en-US" sz="1200" b="0" i="0" u="none" strike="noStrike" kern="1200" baseline="0" dirty="0">
                <a:solidFill>
                  <a:schemeClr val="tx1"/>
                </a:solidFill>
                <a:latin typeface="+mn-lt"/>
                <a:ea typeface="+mn-ea"/>
                <a:cs typeface="+mn-cs"/>
              </a:rPr>
              <a:t>nitrogen (NOx) (especially important in areas with</a:t>
            </a:r>
          </a:p>
          <a:p>
            <a:r>
              <a:rPr lang="en-US" sz="1200" b="0" i="0" u="none" strike="noStrike" kern="1200" baseline="0" dirty="0">
                <a:solidFill>
                  <a:schemeClr val="tx1"/>
                </a:solidFill>
                <a:latin typeface="+mn-lt"/>
                <a:ea typeface="+mn-ea"/>
                <a:cs typeface="+mn-cs"/>
              </a:rPr>
              <a:t>enhanced exhaust emissions testing).</a:t>
            </a:r>
          </a:p>
          <a:p>
            <a:r>
              <a:rPr lang="en-US" sz="1200" b="0" i="0" u="none" strike="noStrike" kern="1200" baseline="0" dirty="0">
                <a:solidFill>
                  <a:schemeClr val="tx1"/>
                </a:solidFill>
                <a:latin typeface="+mn-lt"/>
                <a:ea typeface="+mn-ea"/>
                <a:cs typeface="+mn-cs"/>
              </a:rPr>
              <a:t>To quickly and easily remove carbon from exhaust</a:t>
            </a:r>
          </a:p>
          <a:p>
            <a:r>
              <a:rPr lang="en-US" sz="1200" b="0" i="0" u="none" strike="noStrike" kern="1200" baseline="0" dirty="0">
                <a:solidFill>
                  <a:schemeClr val="tx1"/>
                </a:solidFill>
                <a:latin typeface="+mn-lt"/>
                <a:ea typeface="+mn-ea"/>
                <a:cs typeface="+mn-cs"/>
              </a:rPr>
              <a:t>passages, cut an approximately 1-foot (30-cm) length</a:t>
            </a:r>
          </a:p>
          <a:p>
            <a:r>
              <a:rPr lang="en-US" sz="1200" b="0" i="0" u="none" strike="noStrike" kern="1200" baseline="0" dirty="0">
                <a:solidFill>
                  <a:schemeClr val="tx1"/>
                </a:solidFill>
                <a:latin typeface="+mn-lt"/>
                <a:ea typeface="+mn-ea"/>
                <a:cs typeface="+mn-cs"/>
              </a:rPr>
              <a:t>from stranded wire, such as garage door guide wire</a:t>
            </a:r>
          </a:p>
          <a:p>
            <a:r>
              <a:rPr lang="en-US" sz="1200" b="0" i="0" u="none" strike="noStrike" kern="1200" baseline="0" dirty="0">
                <a:solidFill>
                  <a:schemeClr val="tx1"/>
                </a:solidFill>
                <a:latin typeface="+mn-lt"/>
                <a:ea typeface="+mn-ea"/>
                <a:cs typeface="+mn-cs"/>
              </a:rPr>
              <a:t>or an old speedometer cable. Flare the end and place</a:t>
            </a:r>
          </a:p>
          <a:p>
            <a:r>
              <a:rPr lang="en-US" sz="1200" b="0" i="0" u="none" strike="noStrike" kern="1200" baseline="0" dirty="0">
                <a:solidFill>
                  <a:schemeClr val="tx1"/>
                </a:solidFill>
                <a:latin typeface="+mn-lt"/>
                <a:ea typeface="+mn-ea"/>
                <a:cs typeface="+mn-cs"/>
              </a:rPr>
              <a:t>the end of the wire into the passage. Set your drill</a:t>
            </a:r>
          </a:p>
          <a:p>
            <a:r>
              <a:rPr lang="en-US" sz="1200" b="0" i="0" u="none" strike="noStrike" kern="1200" baseline="0" dirty="0">
                <a:solidFill>
                  <a:schemeClr val="tx1"/>
                </a:solidFill>
                <a:latin typeface="+mn-lt"/>
                <a:ea typeface="+mn-ea"/>
                <a:cs typeface="+mn-cs"/>
              </a:rPr>
              <a:t>on reverse and turn it on, and the wire pulls its way</a:t>
            </a:r>
          </a:p>
          <a:p>
            <a:r>
              <a:rPr lang="en-US" sz="1200" b="0" i="0" u="none" strike="noStrike" kern="1200" baseline="0" dirty="0">
                <a:solidFill>
                  <a:schemeClr val="tx1"/>
                </a:solidFill>
                <a:latin typeface="+mn-lt"/>
                <a:ea typeface="+mn-ea"/>
                <a:cs typeface="+mn-cs"/>
              </a:rPr>
              <a:t>through the passage, cleaning the carbon as it goes,</a:t>
            </a:r>
          </a:p>
          <a:p>
            <a:r>
              <a:rPr lang="en-US" sz="1200" b="0" i="0" u="none" strike="noStrike" kern="1200" baseline="0" dirty="0">
                <a:solidFill>
                  <a:schemeClr val="tx1"/>
                </a:solidFill>
                <a:latin typeface="+mn-lt"/>
                <a:ea typeface="+mn-ea"/>
                <a:cs typeface="+mn-cs"/>
              </a:rPr>
              <a:t>just like a snake in a drainpipe. Some vehicles, such as</a:t>
            </a:r>
          </a:p>
          <a:p>
            <a:r>
              <a:rPr lang="en-US" sz="1200" b="0" i="0" u="none" strike="noStrike" kern="1200" baseline="0" dirty="0">
                <a:solidFill>
                  <a:schemeClr val="tx1"/>
                </a:solidFill>
                <a:latin typeface="+mn-lt"/>
                <a:ea typeface="+mn-ea"/>
                <a:cs typeface="+mn-cs"/>
              </a:rPr>
              <a:t>Hondas, require that plugs be drilled out to gain access</a:t>
            </a:r>
          </a:p>
          <a:p>
            <a:r>
              <a:rPr lang="en-US" sz="1200" b="0" i="0" u="none" strike="noStrike" kern="1200" baseline="0" dirty="0">
                <a:solidFill>
                  <a:schemeClr val="tx1"/>
                </a:solidFill>
                <a:latin typeface="+mn-lt"/>
                <a:ea typeface="+mn-ea"/>
                <a:cs typeface="+mn-cs"/>
              </a:rPr>
              <a:t>to the EGR passages. ● </a:t>
            </a:r>
            <a:r>
              <a:rPr lang="en-US" sz="1200" b="1" i="0" u="none" strike="noStrike" kern="1200" baseline="0" dirty="0">
                <a:solidFill>
                  <a:schemeClr val="tx1"/>
                </a:solidFill>
                <a:latin typeface="+mn-lt"/>
                <a:ea typeface="+mn-ea"/>
                <a:cs typeface="+mn-cs"/>
              </a:rPr>
              <a:t>SEE FIGURE 80–25</a:t>
            </a:r>
            <a:r>
              <a:rPr lang="en-US" sz="1200" b="0" i="0" u="none" strike="noStrike" kern="1200" baseline="0" dirty="0">
                <a:solidFill>
                  <a:schemeClr val="tx1"/>
                </a:solidFill>
                <a:latin typeface="+mn-lt"/>
                <a:ea typeface="+mn-ea"/>
                <a:cs typeface="+mn-cs"/>
              </a:rPr>
              <a: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658381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62</a:t>
            </a:fld>
            <a:endParaRPr lang="en-US" dirty="0"/>
          </a:p>
        </p:txBody>
      </p:sp>
    </p:spTree>
    <p:extLst>
      <p:ext uri="{BB962C8B-B14F-4D97-AF65-F5344CB8AC3E}">
        <p14:creationId xmlns:p14="http://schemas.microsoft.com/office/powerpoint/2010/main" val="27066562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63</a:t>
            </a:fld>
            <a:endParaRPr lang="en-US" dirty="0"/>
          </a:p>
        </p:txBody>
      </p:sp>
    </p:spTree>
    <p:extLst>
      <p:ext uri="{BB962C8B-B14F-4D97-AF65-F5344CB8AC3E}">
        <p14:creationId xmlns:p14="http://schemas.microsoft.com/office/powerpoint/2010/main" val="19602570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64</a:t>
            </a:fld>
            <a:endParaRPr lang="en-US" dirty="0"/>
          </a:p>
        </p:txBody>
      </p:sp>
    </p:spTree>
    <p:extLst>
      <p:ext uri="{BB962C8B-B14F-4D97-AF65-F5344CB8AC3E}">
        <p14:creationId xmlns:p14="http://schemas.microsoft.com/office/powerpoint/2010/main" val="10562125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65</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48370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65838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65838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6/21/2023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2" name="Date Placeholder 1"/>
          <p:cNvSpPr>
            <a:spLocks noGrp="1"/>
          </p:cNvSpPr>
          <p:nvPr>
            <p:ph type="dt" sz="half" idx="10"/>
          </p:nvPr>
        </p:nvSpPr>
        <p:spPr>
          <a:xfrm>
            <a:off x="6335713" y="113072"/>
            <a:ext cx="2133600" cy="182880"/>
          </a:xfrm>
          <a:prstGeom prst="rect">
            <a:avLst/>
          </a:prstGeom>
        </p:spPr>
        <p:txBody>
          <a:bodyPr/>
          <a:lstStyle>
            <a:lvl1pPr>
              <a:defRPr>
                <a:solidFill>
                  <a:schemeClr val="tx1"/>
                </a:solidFill>
              </a:defRPr>
            </a:lvl1pPr>
          </a:lstStyle>
          <a:p>
            <a:fld id="{A9DF6EFB-3F44-496C-A842-1E0B3D3B975A}" type="datetimeFigureOut">
              <a:rPr lang="en-US" smtClean="0"/>
              <a:pPr/>
              <a:t>6/21/2023</a:t>
            </a:fld>
            <a:endParaRPr lang="en-US" dirty="0"/>
          </a:p>
        </p:txBody>
      </p:sp>
      <p:sp>
        <p:nvSpPr>
          <p:cNvPr id="4" name="Slide Number Placeholder 3"/>
          <p:cNvSpPr>
            <a:spLocks noGrp="1"/>
          </p:cNvSpPr>
          <p:nvPr>
            <p:ph type="sldNum" sz="quarter" idx="12"/>
          </p:nvPr>
        </p:nvSpPr>
        <p:spPr>
          <a:xfrm>
            <a:off x="8469312" y="113072"/>
            <a:ext cx="551783" cy="182880"/>
          </a:xfrm>
          <a:prstGeom prst="rect">
            <a:avLst/>
          </a:prstGeom>
        </p:spPr>
        <p:txBody>
          <a:bodyPr/>
          <a:lstStyle>
            <a:lvl1pPr>
              <a:defRPr>
                <a:solidFill>
                  <a:schemeClr val="tx1"/>
                </a:solidFill>
              </a:defRPr>
            </a:lvl1pPr>
          </a:lstStyle>
          <a:p>
            <a:fld id="{200B2350-5261-4F5C-9DF5-EF0D264FC8D2}" type="slidenum">
              <a:rPr lang="en-US" smtClean="0"/>
              <a:pPr/>
              <a:t>‹#›</a:t>
            </a:fld>
            <a:endParaRPr lang="en-US" dirty="0"/>
          </a:p>
        </p:txBody>
      </p:sp>
      <p:sp>
        <p:nvSpPr>
          <p:cNvPr id="7" name="TextBox 6"/>
          <p:cNvSpPr txBox="1"/>
          <p:nvPr userDrawn="1"/>
        </p:nvSpPr>
        <p:spPr>
          <a:xfrm>
            <a:off x="1600200" y="6365101"/>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2020, 2016, 2012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711136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2526235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3392488323"/>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16166071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4481"/>
            <a:ext cx="8229600" cy="646331"/>
          </a:xfrm>
          <a:prstGeom prst="rect">
            <a:avLst/>
          </a:prstGeom>
        </p:spPr>
        <p:txBody>
          <a:bodyPr vert="horz" lIns="0" tIns="45720" rIns="0" bIns="45720" rtlCol="0" anchor="t" anchorCtr="0">
            <a:spAutoFit/>
          </a:bodyPr>
          <a:lstStyle/>
          <a:p>
            <a:r>
              <a:rPr lang="en-US" dirty="0"/>
              <a:t>Click to edit Master title style</a:t>
            </a:r>
          </a:p>
        </p:txBody>
      </p:sp>
      <p:sp>
        <p:nvSpPr>
          <p:cNvPr id="3" name="Text Placeholder 2"/>
          <p:cNvSpPr>
            <a:spLocks noGrp="1"/>
          </p:cNvSpPr>
          <p:nvPr>
            <p:ph type="body" idx="1"/>
          </p:nvPr>
        </p:nvSpPr>
        <p:spPr>
          <a:xfrm>
            <a:off x="457200" y="1009135"/>
            <a:ext cx="8229600" cy="2769989"/>
          </a:xfrm>
          <a:prstGeom prst="rect">
            <a:avLst/>
          </a:prstGeom>
        </p:spPr>
        <p:txBody>
          <a:bodyPr vert="horz" lIns="0" tIns="45720" rIns="0" bIns="45720" rtlCol="0" anchor="t" anchorCtr="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55" r:id="rId2"/>
    <p:sldLayoutId id="2147483665" r:id="rId3"/>
    <p:sldLayoutId id="2147483667" r:id="rId4"/>
    <p:sldLayoutId id="2147483668" r:id="rId5"/>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8.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2.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hyperlink" Target="https://jameshalderman.com/a8_vid_lib_page/" TargetMode="External"/><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hyperlink" Target="https://jameshalderman.com/a8_anim_lib_page/"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35.svg"/></Relationships>
</file>

<file path=ppt/slides/_rels/slide7.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80</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430887"/>
          </a:xfrm>
        </p:spPr>
        <p:txBody>
          <a:bodyPr lIns="0" tIns="45720" rIns="0" bIns="45720">
            <a:spAutoFit/>
          </a:bodyPr>
          <a:lstStyle/>
          <a:p>
            <a:r>
              <a:rPr lang="en-US" dirty="0"/>
              <a:t>EVAP and EGR Systems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4196667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80.4 EVAP Operation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72000" y="990599"/>
            <a:ext cx="3975511" cy="513141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1374" y="990600"/>
            <a:ext cx="3882025" cy="5324535"/>
          </a:xfrm>
        </p:spPr>
        <p:txBody>
          <a:bodyPr/>
          <a:lstStyle/>
          <a:p>
            <a:r>
              <a:rPr lang="en-US" sz="2000" dirty="0"/>
              <a:t>EVAP system. Note that when computer turns on the canister purge solenoid valve, manifold vacuum draws any stored vapors from canister into the engine. Manifold vacuum also is applied to pressure control valve. When this valve opens, fumes from fuel tank are drawn into charcoal canister and into the engine. When solenoid valve is turned off (or engine stops and there is no manifold vacuum), pressure control valve is spring-loaded shut to keep vapors inside the fuel tank from escaping to the atmosphere</a:t>
            </a:r>
          </a:p>
        </p:txBody>
      </p:sp>
    </p:spTree>
    <p:extLst>
      <p:ext uri="{BB962C8B-B14F-4D97-AF65-F5344CB8AC3E}">
        <p14:creationId xmlns:p14="http://schemas.microsoft.com/office/powerpoint/2010/main" val="2171279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Evaporative Emission Control System</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evap_control">
            <a:hlinkClick r:id="" action="ppaction://media"/>
            <a:extLst>
              <a:ext uri="{FF2B5EF4-FFF2-40B4-BE49-F238E27FC236}">
                <a16:creationId xmlns:a16="http://schemas.microsoft.com/office/drawing/2014/main" id="{7EE78901-A9F1-CFD3-407E-70853B7893A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473" y="1066799"/>
            <a:ext cx="9064005" cy="5098503"/>
          </a:xfrm>
          <a:prstGeom prst="rect">
            <a:avLst/>
          </a:prstGeom>
        </p:spPr>
      </p:pic>
    </p:spTree>
    <p:extLst>
      <p:ext uri="{BB962C8B-B14F-4D97-AF65-F5344CB8AC3E}">
        <p14:creationId xmlns:p14="http://schemas.microsoft.com/office/powerpoint/2010/main" val="88013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1"/>
            <a:ext cx="8229600" cy="553998"/>
          </a:xfrm>
        </p:spPr>
        <p:txBody>
          <a:bodyPr>
            <a:noAutofit/>
          </a:bodyPr>
          <a:lstStyle/>
          <a:p>
            <a:r>
              <a:rPr lang="en-US" dirty="0"/>
              <a:t>Question 1: ?</a:t>
            </a:r>
          </a:p>
        </p:txBody>
      </p:sp>
      <p:sp>
        <p:nvSpPr>
          <p:cNvPr id="4" name="Content Placeholder 3"/>
          <p:cNvSpPr>
            <a:spLocks noGrp="1"/>
          </p:cNvSpPr>
          <p:nvPr>
            <p:ph idx="1"/>
          </p:nvPr>
        </p:nvSpPr>
        <p:spPr>
          <a:xfrm>
            <a:off x="457200" y="993874"/>
            <a:ext cx="8229600" cy="453926"/>
          </a:xfrm>
        </p:spPr>
        <p:txBody>
          <a:bodyPr>
            <a:noAutofit/>
          </a:bodyPr>
          <a:lstStyle/>
          <a:p>
            <a:pPr marL="0" indent="0">
              <a:buNone/>
            </a:pPr>
            <a:r>
              <a:rPr lang="en-US" sz="2400" dirty="0"/>
              <a:t>What is the purpose of the evaporative system?</a:t>
            </a:r>
          </a:p>
        </p:txBody>
      </p:sp>
    </p:spTree>
    <p:extLst>
      <p:ext uri="{BB962C8B-B14F-4D97-AF65-F5344CB8AC3E}">
        <p14:creationId xmlns:p14="http://schemas.microsoft.com/office/powerpoint/2010/main" val="3699023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553998"/>
          </a:xfrm>
        </p:spPr>
        <p:txBody>
          <a:bodyPr>
            <a:noAutofit/>
          </a:bodyPr>
          <a:lstStyle/>
          <a:p>
            <a:r>
              <a:rPr lang="en-US" dirty="0"/>
              <a:t>Answer 1</a:t>
            </a:r>
            <a:endParaRPr lang="en-US" sz="2800" dirty="0"/>
          </a:p>
        </p:txBody>
      </p:sp>
      <p:sp>
        <p:nvSpPr>
          <p:cNvPr id="4" name="Content Placeholder 3"/>
          <p:cNvSpPr>
            <a:spLocks noGrp="1"/>
          </p:cNvSpPr>
          <p:nvPr>
            <p:ph idx="1"/>
          </p:nvPr>
        </p:nvSpPr>
        <p:spPr>
          <a:xfrm>
            <a:off x="457200" y="993875"/>
            <a:ext cx="8229600" cy="377725"/>
          </a:xfrm>
        </p:spPr>
        <p:txBody>
          <a:bodyPr>
            <a:noAutofit/>
          </a:bodyPr>
          <a:lstStyle/>
          <a:p>
            <a:pPr marL="0" indent="0">
              <a:buNone/>
            </a:pPr>
            <a:r>
              <a:rPr lang="en-US" sz="2400" dirty="0"/>
              <a:t>To trap and hold gasoline vapors.</a:t>
            </a:r>
          </a:p>
        </p:txBody>
      </p:sp>
    </p:spTree>
    <p:extLst>
      <p:ext uri="{BB962C8B-B14F-4D97-AF65-F5344CB8AC3E}">
        <p14:creationId xmlns:p14="http://schemas.microsoft.com/office/powerpoint/2010/main" val="2556515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4546"/>
            <a:ext cx="8229600" cy="1047312"/>
          </a:xfrm>
        </p:spPr>
        <p:txBody>
          <a:bodyPr>
            <a:noAutofit/>
          </a:bodyPr>
          <a:lstStyle/>
          <a:p>
            <a:r>
              <a:rPr lang="en-US" dirty="0"/>
              <a:t>Nonenhanced Evaporative Control Systems</a:t>
            </a:r>
            <a:endParaRPr lang="en-US" sz="2800" dirty="0"/>
          </a:p>
        </p:txBody>
      </p:sp>
      <p:sp>
        <p:nvSpPr>
          <p:cNvPr id="4" name="Content Placeholder 3"/>
          <p:cNvSpPr>
            <a:spLocks noGrp="1"/>
          </p:cNvSpPr>
          <p:nvPr>
            <p:ph idx="1"/>
          </p:nvPr>
        </p:nvSpPr>
        <p:spPr>
          <a:xfrm>
            <a:off x="457200" y="1374873"/>
            <a:ext cx="8229600" cy="3578127"/>
          </a:xfrm>
        </p:spPr>
        <p:txBody>
          <a:bodyPr>
            <a:noAutofit/>
          </a:bodyPr>
          <a:lstStyle/>
          <a:p>
            <a:r>
              <a:rPr lang="en-US" sz="2400" dirty="0"/>
              <a:t>This term refers to evaporative systems that had limited diagnostic capabilities.</a:t>
            </a:r>
          </a:p>
          <a:p>
            <a:r>
              <a:rPr lang="en-US" sz="2400" dirty="0"/>
              <a:t>This system does not check for leaks.</a:t>
            </a:r>
          </a:p>
          <a:p>
            <a:r>
              <a:rPr lang="en-US" sz="2400" dirty="0"/>
              <a:t>The </a:t>
            </a:r>
            <a:r>
              <a:rPr lang="en-US" sz="2400" spc="-300" dirty="0"/>
              <a:t>P C </a:t>
            </a:r>
            <a:r>
              <a:rPr lang="en-US" sz="2400" dirty="0"/>
              <a:t>M also has the capability of monitoring the integrity of the purge solenoid and circuit.</a:t>
            </a:r>
          </a:p>
          <a:p>
            <a:r>
              <a:rPr lang="en-US" sz="2400" dirty="0"/>
              <a:t>Nonenhanced </a:t>
            </a:r>
            <a:r>
              <a:rPr lang="en-US" sz="2400" spc="-300" dirty="0"/>
              <a:t>E V A </a:t>
            </a:r>
            <a:r>
              <a:rPr lang="en-US" sz="2400" dirty="0"/>
              <a:t>P systems use either a canister purge solenoid or a vapor management valve to control purge vapor.</a:t>
            </a:r>
          </a:p>
        </p:txBody>
      </p:sp>
    </p:spTree>
    <p:extLst>
      <p:ext uri="{BB962C8B-B14F-4D97-AF65-F5344CB8AC3E}">
        <p14:creationId xmlns:p14="http://schemas.microsoft.com/office/powerpoint/2010/main" val="1016902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047312"/>
          </a:xfrm>
        </p:spPr>
        <p:txBody>
          <a:bodyPr>
            <a:noAutofit/>
          </a:bodyPr>
          <a:lstStyle/>
          <a:p>
            <a:r>
              <a:rPr lang="en-US" dirty="0"/>
              <a:t>Enhanced Evaporative Control Systems </a:t>
            </a:r>
            <a:r>
              <a:rPr lang="en-US" sz="2800" dirty="0"/>
              <a:t>(1 of 2)</a:t>
            </a:r>
            <a:endParaRPr lang="en-US" sz="2000" dirty="0"/>
          </a:p>
        </p:txBody>
      </p:sp>
      <p:sp>
        <p:nvSpPr>
          <p:cNvPr id="4" name="Content Placeholder 3"/>
          <p:cNvSpPr>
            <a:spLocks noGrp="1"/>
          </p:cNvSpPr>
          <p:nvPr>
            <p:ph idx="1"/>
          </p:nvPr>
        </p:nvSpPr>
        <p:spPr>
          <a:xfrm>
            <a:off x="457200" y="1451073"/>
            <a:ext cx="8229600" cy="3959127"/>
          </a:xfrm>
        </p:spPr>
        <p:txBody>
          <a:bodyPr>
            <a:noAutofit/>
          </a:bodyPr>
          <a:lstStyle/>
          <a:p>
            <a:r>
              <a:rPr lang="en-US" sz="2400" dirty="0"/>
              <a:t>Background</a:t>
            </a:r>
          </a:p>
          <a:p>
            <a:pPr marL="457200" lvl="1" indent="0">
              <a:buNone/>
            </a:pPr>
            <a:r>
              <a:rPr lang="en-US" sz="2400" dirty="0"/>
              <a:t>Produced between 1996-2000 must be able to detect a leak as small as 0.040 inches in diameter.</a:t>
            </a:r>
          </a:p>
          <a:p>
            <a:pPr lvl="1"/>
            <a:r>
              <a:rPr lang="en-US" sz="2400" dirty="0"/>
              <a:t>Beginning in 2000, enhanced systems started a phase-in of 0.020-inch diameter leak detection.</a:t>
            </a:r>
          </a:p>
          <a:p>
            <a:pPr lvl="1"/>
            <a:r>
              <a:rPr lang="en-US" sz="2400" dirty="0"/>
              <a:t>All vehicles built after 1995 have enhanced </a:t>
            </a:r>
            <a:r>
              <a:rPr lang="en-US" sz="2400" spc="-300" dirty="0"/>
              <a:t>E V A </a:t>
            </a:r>
            <a:r>
              <a:rPr lang="en-US" sz="2400" dirty="0"/>
              <a:t>P systems with the ability to detect purge flow and system leakage.</a:t>
            </a:r>
          </a:p>
        </p:txBody>
      </p:sp>
    </p:spTree>
    <p:extLst>
      <p:ext uri="{BB962C8B-B14F-4D97-AF65-F5344CB8AC3E}">
        <p14:creationId xmlns:p14="http://schemas.microsoft.com/office/powerpoint/2010/main" val="3027885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047312"/>
          </a:xfrm>
        </p:spPr>
        <p:txBody>
          <a:bodyPr>
            <a:noAutofit/>
          </a:bodyPr>
          <a:lstStyle/>
          <a:p>
            <a:r>
              <a:rPr lang="en-US" dirty="0"/>
              <a:t>Enhanced Evaporative Control Systems </a:t>
            </a:r>
            <a:r>
              <a:rPr lang="en-US" sz="2800" dirty="0"/>
              <a:t>(2 of 2)</a:t>
            </a:r>
            <a:endParaRPr lang="en-US" sz="2000" dirty="0"/>
          </a:p>
        </p:txBody>
      </p:sp>
      <p:sp>
        <p:nvSpPr>
          <p:cNvPr id="4" name="Content Placeholder 3"/>
          <p:cNvSpPr>
            <a:spLocks noGrp="1"/>
          </p:cNvSpPr>
          <p:nvPr>
            <p:ph idx="1"/>
          </p:nvPr>
        </p:nvSpPr>
        <p:spPr>
          <a:xfrm>
            <a:off x="457200" y="1447800"/>
            <a:ext cx="8229600" cy="3300904"/>
          </a:xfrm>
        </p:spPr>
        <p:txBody>
          <a:bodyPr>
            <a:noAutofit/>
          </a:bodyPr>
          <a:lstStyle/>
          <a:p>
            <a:r>
              <a:rPr lang="en-US" sz="2400" dirty="0"/>
              <a:t>Vent Valve</a:t>
            </a:r>
          </a:p>
          <a:p>
            <a:pPr lvl="1"/>
            <a:r>
              <a:rPr lang="en-US" sz="2400" dirty="0"/>
              <a:t>Canister vent valve is a normally open valve and is closed only when commanded by the </a:t>
            </a:r>
            <a:r>
              <a:rPr lang="en-US" sz="2400" spc="-300" dirty="0"/>
              <a:t>P C </a:t>
            </a:r>
            <a:r>
              <a:rPr lang="en-US" sz="2400" dirty="0"/>
              <a:t>M during testing of the system.</a:t>
            </a:r>
          </a:p>
          <a:p>
            <a:r>
              <a:rPr lang="en-US" sz="2400" dirty="0"/>
              <a:t>Purge Valve</a:t>
            </a:r>
          </a:p>
          <a:p>
            <a:pPr lvl="1"/>
            <a:r>
              <a:rPr lang="en-US" sz="2400" dirty="0"/>
              <a:t>Canister purge valve, also called canister purge (</a:t>
            </a:r>
            <a:r>
              <a:rPr lang="en-US" sz="2400" spc="-300" dirty="0"/>
              <a:t>C A N </a:t>
            </a:r>
            <a:r>
              <a:rPr lang="en-US" sz="2400" dirty="0"/>
              <a:t>P) solenoid, is normally closed and is pulsed open by the </a:t>
            </a:r>
            <a:r>
              <a:rPr lang="en-US" sz="2400" kern="0" spc="-350" dirty="0"/>
              <a:t>P C </a:t>
            </a:r>
            <a:r>
              <a:rPr lang="en-US" sz="2400" dirty="0"/>
              <a:t>M during purging.</a:t>
            </a:r>
          </a:p>
        </p:txBody>
      </p:sp>
    </p:spTree>
    <p:extLst>
      <p:ext uri="{BB962C8B-B14F-4D97-AF65-F5344CB8AC3E}">
        <p14:creationId xmlns:p14="http://schemas.microsoft.com/office/powerpoint/2010/main" val="3926223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80.5 Enhanced EVAP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11512" y="990600"/>
            <a:ext cx="5475288" cy="407438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286000" cy="2667000"/>
          </a:xfrm>
        </p:spPr>
        <p:txBody>
          <a:bodyPr/>
          <a:lstStyle/>
          <a:p>
            <a:r>
              <a:rPr lang="en-US" sz="2400" dirty="0"/>
              <a:t>Enhanced EVAP system able to perform system and leak detection diagnosis</a:t>
            </a:r>
          </a:p>
        </p:txBody>
      </p:sp>
    </p:spTree>
    <p:extLst>
      <p:ext uri="{BB962C8B-B14F-4D97-AF65-F5344CB8AC3E}">
        <p14:creationId xmlns:p14="http://schemas.microsoft.com/office/powerpoint/2010/main" val="2171279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553998"/>
          </a:xfrm>
        </p:spPr>
        <p:txBody>
          <a:bodyPr>
            <a:noAutofit/>
          </a:bodyPr>
          <a:lstStyle/>
          <a:p>
            <a:r>
              <a:rPr lang="en-US" dirty="0"/>
              <a:t>Leak Detection Pump</a:t>
            </a:r>
            <a:endParaRPr lang="en-US" sz="2800" dirty="0"/>
          </a:p>
        </p:txBody>
      </p:sp>
      <p:sp>
        <p:nvSpPr>
          <p:cNvPr id="4" name="Content Placeholder 3"/>
          <p:cNvSpPr>
            <a:spLocks noGrp="1"/>
          </p:cNvSpPr>
          <p:nvPr>
            <p:ph idx="1"/>
          </p:nvPr>
        </p:nvSpPr>
        <p:spPr>
          <a:xfrm>
            <a:off x="457200" y="993875"/>
            <a:ext cx="8229600" cy="4568725"/>
          </a:xfrm>
        </p:spPr>
        <p:txBody>
          <a:bodyPr>
            <a:noAutofit/>
          </a:bodyPr>
          <a:lstStyle/>
          <a:p>
            <a:r>
              <a:rPr lang="en-US" sz="2400" dirty="0"/>
              <a:t>Operation</a:t>
            </a:r>
          </a:p>
          <a:p>
            <a:pPr lvl="1"/>
            <a:r>
              <a:rPr lang="en-US" sz="2400" dirty="0"/>
              <a:t>Purge solenoid is normally closed.</a:t>
            </a:r>
          </a:p>
          <a:p>
            <a:pPr lvl="1"/>
            <a:r>
              <a:rPr lang="en-US" sz="2400" dirty="0"/>
              <a:t>Vent valve in the </a:t>
            </a:r>
            <a:r>
              <a:rPr lang="en-US" sz="2400" spc="-300" dirty="0"/>
              <a:t>l d </a:t>
            </a:r>
            <a:r>
              <a:rPr lang="en-US" sz="2400" dirty="0"/>
              <a:t>p is normally open. Filtered fresh air is drawn through the </a:t>
            </a:r>
            <a:r>
              <a:rPr lang="en-US" sz="2400" spc="-300" dirty="0"/>
              <a:t>L D </a:t>
            </a:r>
            <a:r>
              <a:rPr lang="en-US" sz="2400" dirty="0"/>
              <a:t>P to the canister.</a:t>
            </a:r>
          </a:p>
          <a:p>
            <a:pPr lvl="1"/>
            <a:r>
              <a:rPr lang="en-US" sz="2400" spc="-300" dirty="0"/>
              <a:t>L D </a:t>
            </a:r>
            <a:r>
              <a:rPr lang="en-US" sz="2400" dirty="0"/>
              <a:t>P uses a spring attached to a diaphragm to apply pressure (7.5 in. H</a:t>
            </a:r>
            <a:r>
              <a:rPr lang="en-US" sz="2400" baseline="-25000" dirty="0"/>
              <a:t>2</a:t>
            </a:r>
            <a:r>
              <a:rPr lang="en-US" sz="2400" dirty="0"/>
              <a:t>O) to the fuel tank (during pump period).</a:t>
            </a:r>
          </a:p>
          <a:p>
            <a:pPr lvl="1"/>
            <a:r>
              <a:rPr lang="en-US" sz="2400" spc="-300" dirty="0"/>
              <a:t>P C </a:t>
            </a:r>
            <a:r>
              <a:rPr lang="en-US" sz="2400" dirty="0"/>
              <a:t>M monitors the </a:t>
            </a:r>
            <a:r>
              <a:rPr lang="en-US" sz="2400" spc="-300" dirty="0"/>
              <a:t>L D </a:t>
            </a:r>
            <a:r>
              <a:rPr lang="en-US" sz="2400" dirty="0"/>
              <a:t>P switch that is triggered if the pressure drops in the fuel tank.</a:t>
            </a:r>
          </a:p>
          <a:p>
            <a:pPr lvl="1"/>
            <a:r>
              <a:rPr lang="en-US" sz="2400" dirty="0"/>
              <a:t>Shorter pump period, larger the leak. The longer the pump period, the smaller the leak.</a:t>
            </a:r>
          </a:p>
        </p:txBody>
      </p:sp>
    </p:spTree>
    <p:extLst>
      <p:ext uri="{BB962C8B-B14F-4D97-AF65-F5344CB8AC3E}">
        <p14:creationId xmlns:p14="http://schemas.microsoft.com/office/powerpoint/2010/main" val="2088301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80.6 Leak Detection Pump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14800" y="988512"/>
            <a:ext cx="4389024" cy="507646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011384" cy="3046988"/>
          </a:xfrm>
        </p:spPr>
        <p:txBody>
          <a:bodyPr/>
          <a:lstStyle/>
          <a:p>
            <a:r>
              <a:rPr lang="en-US" sz="2400" dirty="0"/>
              <a:t>A leak detection pump (LDP) used on some Chrysler and other vehicles to pressurize (slightly) the fuel system to check for leaks</a:t>
            </a:r>
          </a:p>
        </p:txBody>
      </p:sp>
    </p:spTree>
    <p:extLst>
      <p:ext uri="{BB962C8B-B14F-4D97-AF65-F5344CB8AC3E}">
        <p14:creationId xmlns:p14="http://schemas.microsoft.com/office/powerpoint/2010/main" val="2171279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nchor="t" anchorCtr="0">
            <a:spAutoFit/>
          </a:bodyPr>
          <a:lstStyle/>
          <a:p>
            <a:r>
              <a:rPr lang="en-US" dirty="0"/>
              <a:t>Learning Objectives </a:t>
            </a:r>
            <a:r>
              <a:rPr lang="en-US" sz="2800" dirty="0"/>
              <a:t>(1 of 2)</a:t>
            </a:r>
            <a:endParaRPr lang="en-US" sz="2000" dirty="0"/>
          </a:p>
        </p:txBody>
      </p:sp>
      <p:sp>
        <p:nvSpPr>
          <p:cNvPr id="4" name="Content Placeholder 3"/>
          <p:cNvSpPr>
            <a:spLocks noGrp="1"/>
          </p:cNvSpPr>
          <p:nvPr>
            <p:ph idx="1"/>
          </p:nvPr>
        </p:nvSpPr>
        <p:spPr>
          <a:xfrm>
            <a:off x="457200" y="1007533"/>
            <a:ext cx="8229600" cy="4570482"/>
          </a:xfrm>
        </p:spPr>
        <p:txBody>
          <a:bodyPr>
            <a:spAutoFit/>
          </a:bodyPr>
          <a:lstStyle/>
          <a:p>
            <a:pPr marL="685800" indent="-685800">
              <a:buNone/>
            </a:pPr>
            <a:r>
              <a:rPr lang="en-US" sz="2400" b="1" dirty="0">
                <a:solidFill>
                  <a:schemeClr val="bg2"/>
                </a:solidFill>
              </a:rPr>
              <a:t>80.1</a:t>
            </a:r>
            <a:r>
              <a:rPr lang="en-US" sz="2400" dirty="0"/>
              <a:t> Explain the operation of an evaporative emission control (EVAP) system.</a:t>
            </a:r>
          </a:p>
          <a:p>
            <a:pPr marL="685800" indent="-685800">
              <a:buNone/>
            </a:pPr>
            <a:r>
              <a:rPr lang="en-US" sz="2400" b="1" dirty="0">
                <a:solidFill>
                  <a:schemeClr val="bg2"/>
                </a:solidFill>
              </a:rPr>
              <a:t>80.2 </a:t>
            </a:r>
            <a:r>
              <a:rPr lang="en-US" sz="2400" dirty="0"/>
              <a:t>Discuss enhanced evaporative control systems.</a:t>
            </a:r>
          </a:p>
          <a:p>
            <a:pPr marL="685800" indent="-685800">
              <a:buNone/>
            </a:pPr>
            <a:r>
              <a:rPr lang="en-US" sz="2400" b="1" dirty="0">
                <a:solidFill>
                  <a:schemeClr val="bg2"/>
                </a:solidFill>
              </a:rPr>
              <a:t>80.3 </a:t>
            </a:r>
            <a:r>
              <a:rPr lang="en-US" sz="2400" dirty="0"/>
              <a:t>Discuss leak detection pump systems.</a:t>
            </a:r>
          </a:p>
          <a:p>
            <a:pPr marL="685800" indent="-685800">
              <a:buNone/>
            </a:pPr>
            <a:r>
              <a:rPr lang="en-US" sz="2400" b="1" dirty="0">
                <a:solidFill>
                  <a:schemeClr val="bg2"/>
                </a:solidFill>
              </a:rPr>
              <a:t>80.4 </a:t>
            </a:r>
            <a:r>
              <a:rPr lang="en-US" sz="2400" dirty="0"/>
              <a:t>Discuss onboard refueling vapor recovery.</a:t>
            </a:r>
          </a:p>
          <a:p>
            <a:pPr marL="685800" indent="-685800">
              <a:buNone/>
            </a:pPr>
            <a:r>
              <a:rPr lang="en-US" sz="2400" b="1" dirty="0">
                <a:solidFill>
                  <a:schemeClr val="bg2"/>
                </a:solidFill>
              </a:rPr>
              <a:t>80.5 </a:t>
            </a:r>
            <a:r>
              <a:rPr lang="en-US" sz="2400" dirty="0"/>
              <a:t>Explain how to diagnose the EVAP system.</a:t>
            </a:r>
          </a:p>
          <a:p>
            <a:pPr marL="685800" indent="-685800">
              <a:buNone/>
            </a:pPr>
            <a:r>
              <a:rPr lang="en-US" sz="2400" b="1" dirty="0">
                <a:solidFill>
                  <a:schemeClr val="bg2"/>
                </a:solidFill>
              </a:rPr>
              <a:t>80.6 </a:t>
            </a:r>
            <a:r>
              <a:rPr lang="en-US" sz="2400" dirty="0"/>
              <a:t>Discuss the functions of an evaporative system monitor.</a:t>
            </a:r>
          </a:p>
          <a:p>
            <a:pPr marL="685800" indent="-685800">
              <a:buNone/>
            </a:pPr>
            <a:r>
              <a:rPr lang="en-US" sz="2400" b="1" dirty="0">
                <a:solidFill>
                  <a:schemeClr val="bg2"/>
                </a:solidFill>
              </a:rPr>
              <a:t>80.7 </a:t>
            </a:r>
            <a:r>
              <a:rPr lang="en-US" sz="2400" dirty="0"/>
              <a:t>Discuss the purpose and function of exhaust gas recirculation (EGR) systems.</a:t>
            </a:r>
          </a:p>
        </p:txBody>
      </p:sp>
    </p:spTree>
    <p:extLst>
      <p:ext uri="{BB962C8B-B14F-4D97-AF65-F5344CB8AC3E}">
        <p14:creationId xmlns:p14="http://schemas.microsoft.com/office/powerpoint/2010/main" val="343660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553998"/>
          </a:xfrm>
        </p:spPr>
        <p:txBody>
          <a:bodyPr>
            <a:noAutofit/>
          </a:bodyPr>
          <a:lstStyle/>
          <a:p>
            <a:r>
              <a:rPr lang="en-US" dirty="0"/>
              <a:t>Onboard Refueling Vapor Recovery</a:t>
            </a:r>
            <a:endParaRPr lang="en-US" sz="2800" dirty="0"/>
          </a:p>
        </p:txBody>
      </p:sp>
      <p:sp>
        <p:nvSpPr>
          <p:cNvPr id="4" name="Content Placeholder 3"/>
          <p:cNvSpPr>
            <a:spLocks noGrp="1"/>
          </p:cNvSpPr>
          <p:nvPr>
            <p:ph idx="1"/>
          </p:nvPr>
        </p:nvSpPr>
        <p:spPr>
          <a:xfrm>
            <a:off x="457200" y="993875"/>
            <a:ext cx="8229600" cy="3730525"/>
          </a:xfrm>
        </p:spPr>
        <p:txBody>
          <a:bodyPr>
            <a:noAutofit/>
          </a:bodyPr>
          <a:lstStyle/>
          <a:p>
            <a:r>
              <a:rPr lang="en-US" sz="2400" dirty="0"/>
              <a:t>Purpose and Function (ORVR)</a:t>
            </a:r>
          </a:p>
          <a:p>
            <a:pPr lvl="1"/>
            <a:r>
              <a:rPr lang="en-US" sz="2400" dirty="0"/>
              <a:t>Prevent fuel vapors from escaping to atmosphere during refueling.</a:t>
            </a:r>
          </a:p>
          <a:p>
            <a:r>
              <a:rPr lang="en-US" sz="2400" dirty="0"/>
              <a:t>Operation</a:t>
            </a:r>
          </a:p>
          <a:p>
            <a:pPr lvl="1"/>
            <a:r>
              <a:rPr lang="en-US" sz="2400" dirty="0"/>
              <a:t>Reduced-size filler tube creates an aspiration effect, which tends to draw outside air into the filler tube.</a:t>
            </a:r>
          </a:p>
          <a:p>
            <a:pPr lvl="1"/>
            <a:r>
              <a:rPr lang="en-US" sz="2400" dirty="0"/>
              <a:t>During refueling, fuel tank is vented to charcoal canister.</a:t>
            </a:r>
          </a:p>
        </p:txBody>
      </p:sp>
    </p:spTree>
    <p:extLst>
      <p:ext uri="{BB962C8B-B14F-4D97-AF65-F5344CB8AC3E}">
        <p14:creationId xmlns:p14="http://schemas.microsoft.com/office/powerpoint/2010/main" val="3715810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80.7 Restricted Fuel Fill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91000" y="990599"/>
            <a:ext cx="4462397" cy="515356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1569660"/>
          </a:xfrm>
        </p:spPr>
        <p:txBody>
          <a:bodyPr/>
          <a:lstStyle/>
          <a:p>
            <a:r>
              <a:rPr lang="en-US" sz="2400" dirty="0"/>
              <a:t>A restricted fuel fill pipe shown on vehicle with the interior removed</a:t>
            </a:r>
          </a:p>
        </p:txBody>
      </p:sp>
    </p:spTree>
    <p:extLst>
      <p:ext uri="{BB962C8B-B14F-4D97-AF65-F5344CB8AC3E}">
        <p14:creationId xmlns:p14="http://schemas.microsoft.com/office/powerpoint/2010/main" val="2171279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553998"/>
          </a:xfrm>
        </p:spPr>
        <p:txBody>
          <a:bodyPr>
            <a:noAutofit/>
          </a:bodyPr>
          <a:lstStyle/>
          <a:p>
            <a:r>
              <a:rPr lang="en-US" dirty="0"/>
              <a:t>Question 2: ?</a:t>
            </a:r>
          </a:p>
        </p:txBody>
      </p:sp>
      <p:sp>
        <p:nvSpPr>
          <p:cNvPr id="4" name="Content Placeholder 3"/>
          <p:cNvSpPr>
            <a:spLocks noGrp="1"/>
          </p:cNvSpPr>
          <p:nvPr>
            <p:ph idx="1"/>
          </p:nvPr>
        </p:nvSpPr>
        <p:spPr>
          <a:xfrm>
            <a:off x="457200" y="993875"/>
            <a:ext cx="8229600" cy="377725"/>
          </a:xfrm>
        </p:spPr>
        <p:txBody>
          <a:bodyPr>
            <a:noAutofit/>
          </a:bodyPr>
          <a:lstStyle/>
          <a:p>
            <a:pPr marL="0" indent="0">
              <a:buNone/>
            </a:pPr>
            <a:r>
              <a:rPr lang="en-US" sz="2400" dirty="0"/>
              <a:t>What is the purpose of the </a:t>
            </a:r>
            <a:r>
              <a:rPr lang="en-US" sz="2400" spc="-300" dirty="0"/>
              <a:t>O R V </a:t>
            </a:r>
            <a:r>
              <a:rPr lang="en-US" sz="2400" dirty="0"/>
              <a:t>R system?</a:t>
            </a:r>
          </a:p>
        </p:txBody>
      </p:sp>
    </p:spTree>
    <p:extLst>
      <p:ext uri="{BB962C8B-B14F-4D97-AF65-F5344CB8AC3E}">
        <p14:creationId xmlns:p14="http://schemas.microsoft.com/office/powerpoint/2010/main" val="4171660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553998"/>
          </a:xfrm>
        </p:spPr>
        <p:txBody>
          <a:bodyPr>
            <a:noAutofit/>
          </a:bodyPr>
          <a:lstStyle/>
          <a:p>
            <a:r>
              <a:rPr lang="en-US" dirty="0"/>
              <a:t>Answer 2</a:t>
            </a:r>
          </a:p>
        </p:txBody>
      </p:sp>
      <p:sp>
        <p:nvSpPr>
          <p:cNvPr id="4" name="Content Placeholder 3"/>
          <p:cNvSpPr>
            <a:spLocks noGrp="1"/>
          </p:cNvSpPr>
          <p:nvPr>
            <p:ph idx="1"/>
          </p:nvPr>
        </p:nvSpPr>
        <p:spPr>
          <a:xfrm>
            <a:off x="457200" y="993875"/>
            <a:ext cx="8229600" cy="758725"/>
          </a:xfrm>
        </p:spPr>
        <p:txBody>
          <a:bodyPr>
            <a:noAutofit/>
          </a:bodyPr>
          <a:lstStyle/>
          <a:p>
            <a:pPr marL="0" indent="0">
              <a:buNone/>
            </a:pPr>
            <a:r>
              <a:rPr lang="en-US" sz="2400" dirty="0"/>
              <a:t>To prevent gasoline vapors from escaping to the atmosphere during refueling.</a:t>
            </a:r>
          </a:p>
        </p:txBody>
      </p:sp>
    </p:spTree>
    <p:extLst>
      <p:ext uri="{BB962C8B-B14F-4D97-AF65-F5344CB8AC3E}">
        <p14:creationId xmlns:p14="http://schemas.microsoft.com/office/powerpoint/2010/main" val="12879327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553998"/>
          </a:xfrm>
        </p:spPr>
        <p:txBody>
          <a:bodyPr>
            <a:noAutofit/>
          </a:bodyPr>
          <a:lstStyle/>
          <a:p>
            <a:r>
              <a:rPr lang="en-US" dirty="0"/>
              <a:t>Diagnosing EVAP System</a:t>
            </a:r>
            <a:endParaRPr lang="en-US" sz="2800" dirty="0"/>
          </a:p>
        </p:txBody>
      </p:sp>
      <p:sp>
        <p:nvSpPr>
          <p:cNvPr id="4" name="Content Placeholder 3"/>
          <p:cNvSpPr>
            <a:spLocks noGrp="1"/>
          </p:cNvSpPr>
          <p:nvPr>
            <p:ph idx="1"/>
          </p:nvPr>
        </p:nvSpPr>
        <p:spPr>
          <a:xfrm>
            <a:off x="457200" y="993875"/>
            <a:ext cx="8229600" cy="3654325"/>
          </a:xfrm>
        </p:spPr>
        <p:txBody>
          <a:bodyPr>
            <a:noAutofit/>
          </a:bodyPr>
          <a:lstStyle/>
          <a:p>
            <a:r>
              <a:rPr lang="en-US" sz="2400" dirty="0"/>
              <a:t>Symptoms</a:t>
            </a:r>
          </a:p>
          <a:p>
            <a:pPr lvl="1"/>
            <a:r>
              <a:rPr lang="en-US" sz="2400" dirty="0"/>
              <a:t>Common engine performance problems that can be caused by a fault in this system include the following:</a:t>
            </a:r>
          </a:p>
          <a:p>
            <a:pPr lvl="1"/>
            <a:r>
              <a:rPr lang="en-US" sz="2400" dirty="0"/>
              <a:t>Poor fuel economy</a:t>
            </a:r>
          </a:p>
          <a:p>
            <a:pPr lvl="1"/>
            <a:r>
              <a:rPr lang="en-US" sz="2400" dirty="0"/>
              <a:t>Poor performance</a:t>
            </a:r>
          </a:p>
          <a:p>
            <a:r>
              <a:rPr lang="en-US" sz="2400" dirty="0"/>
              <a:t>Locating Leaks in the System</a:t>
            </a:r>
          </a:p>
          <a:p>
            <a:pPr lvl="1"/>
            <a:r>
              <a:rPr lang="en-US" sz="2400" dirty="0"/>
              <a:t>Smoke machine testing</a:t>
            </a:r>
          </a:p>
          <a:p>
            <a:pPr lvl="1"/>
            <a:r>
              <a:rPr lang="en-US" sz="2400" dirty="0"/>
              <a:t>Nitrogen gas pressurization</a:t>
            </a:r>
          </a:p>
        </p:txBody>
      </p:sp>
    </p:spTree>
    <p:extLst>
      <p:ext uri="{BB962C8B-B14F-4D97-AF65-F5344CB8AC3E}">
        <p14:creationId xmlns:p14="http://schemas.microsoft.com/office/powerpoint/2010/main" val="2400729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80.8 Leak Message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90600" y="990601"/>
            <a:ext cx="6949440" cy="396335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0100" y="5105400"/>
            <a:ext cx="7543800" cy="1015663"/>
          </a:xfrm>
        </p:spPr>
        <p:txBody>
          <a:bodyPr/>
          <a:lstStyle/>
          <a:p>
            <a:r>
              <a:rPr lang="en-US" sz="2000" dirty="0"/>
              <a:t>Some vehicles display a message if an evaporative control system leak is detected that could be the result of a loose gas cap</a:t>
            </a:r>
          </a:p>
        </p:txBody>
      </p:sp>
    </p:spTree>
    <p:extLst>
      <p:ext uri="{BB962C8B-B14F-4D97-AF65-F5344CB8AC3E}">
        <p14:creationId xmlns:p14="http://schemas.microsoft.com/office/powerpoint/2010/main" val="21712791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80.9 Leak Testing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62400" y="1027947"/>
            <a:ext cx="4732338" cy="388294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5016758"/>
          </a:xfrm>
        </p:spPr>
        <p:txBody>
          <a:bodyPr/>
          <a:lstStyle/>
          <a:p>
            <a:r>
              <a:rPr lang="en-US" sz="2000" dirty="0"/>
              <a:t>To test for a leak, this tester was set to the 0.020-inch hole and turned on. The ball rose in the scale on the left, and the red arrow was moved to that location. If, when testing the system for leaks, the ball rises higher than the arrow, then the leak is larger than 0.02 inch. If the ball does not rise to the level of the arrow, the leak is smaller than 0.020 inch</a:t>
            </a:r>
          </a:p>
        </p:txBody>
      </p:sp>
    </p:spTree>
    <p:extLst>
      <p:ext uri="{BB962C8B-B14F-4D97-AF65-F5344CB8AC3E}">
        <p14:creationId xmlns:p14="http://schemas.microsoft.com/office/powerpoint/2010/main" val="21712791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80.10 Smoke Testing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05200" y="1027947"/>
            <a:ext cx="5189538" cy="425808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90800" cy="3048000"/>
          </a:xfrm>
        </p:spPr>
        <p:txBody>
          <a:bodyPr/>
          <a:lstStyle/>
          <a:p>
            <a:r>
              <a:rPr lang="en-US" sz="2400" dirty="0"/>
              <a:t>This unit is applying smoke to the fuel tank through an adapter, and the leak was easily found to be the gas cap seal</a:t>
            </a:r>
          </a:p>
        </p:txBody>
      </p:sp>
    </p:spTree>
    <p:extLst>
      <p:ext uri="{BB962C8B-B14F-4D97-AF65-F5344CB8AC3E}">
        <p14:creationId xmlns:p14="http://schemas.microsoft.com/office/powerpoint/2010/main" val="21712791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Evaporative Emissions Control System Test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evap_syst_test">
            <a:hlinkClick r:id="" action="ppaction://media"/>
            <a:extLst>
              <a:ext uri="{FF2B5EF4-FFF2-40B4-BE49-F238E27FC236}">
                <a16:creationId xmlns:a16="http://schemas.microsoft.com/office/drawing/2014/main" id="{EE6590EF-72C1-88D4-AA00-CC71D0D45DD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36" y="1101451"/>
            <a:ext cx="9144000" cy="5143500"/>
          </a:xfrm>
          <a:prstGeom prst="rect">
            <a:avLst/>
          </a:prstGeom>
        </p:spPr>
      </p:pic>
    </p:spTree>
    <p:extLst>
      <p:ext uri="{BB962C8B-B14F-4D97-AF65-F5344CB8AC3E}">
        <p14:creationId xmlns:p14="http://schemas.microsoft.com/office/powerpoint/2010/main" val="174160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80.11 Emission Tester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29000" y="1027947"/>
            <a:ext cx="5265738" cy="432060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667000" cy="1905000"/>
          </a:xfrm>
        </p:spPr>
        <p:txBody>
          <a:bodyPr/>
          <a:lstStyle/>
          <a:p>
            <a:r>
              <a:rPr lang="en-US" sz="2400" dirty="0"/>
              <a:t>An emission tester that uses nitrogen to pressurize the fuel system</a:t>
            </a:r>
          </a:p>
        </p:txBody>
      </p:sp>
    </p:spTree>
    <p:extLst>
      <p:ext uri="{BB962C8B-B14F-4D97-AF65-F5344CB8AC3E}">
        <p14:creationId xmlns:p14="http://schemas.microsoft.com/office/powerpoint/2010/main" val="2171279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nchor="t" anchorCtr="0">
            <a:spAutoFit/>
          </a:bodyPr>
          <a:lstStyle/>
          <a:p>
            <a:r>
              <a:rPr lang="en-US" dirty="0"/>
              <a:t>Learning Objectives </a:t>
            </a:r>
            <a:r>
              <a:rPr lang="en-US" sz="2800" dirty="0"/>
              <a:t>(2 of 2)</a:t>
            </a:r>
            <a:endParaRPr lang="en-US" sz="2000" dirty="0"/>
          </a:p>
        </p:txBody>
      </p:sp>
      <p:sp>
        <p:nvSpPr>
          <p:cNvPr id="4" name="Content Placeholder 3"/>
          <p:cNvSpPr>
            <a:spLocks noGrp="1"/>
          </p:cNvSpPr>
          <p:nvPr>
            <p:ph idx="1"/>
          </p:nvPr>
        </p:nvSpPr>
        <p:spPr>
          <a:xfrm>
            <a:off x="457200" y="1007533"/>
            <a:ext cx="8229600" cy="1762021"/>
          </a:xfrm>
        </p:spPr>
        <p:txBody>
          <a:bodyPr>
            <a:spAutoFit/>
          </a:bodyPr>
          <a:lstStyle/>
          <a:p>
            <a:pPr marL="685800" indent="-685800">
              <a:buNone/>
            </a:pPr>
            <a:r>
              <a:rPr lang="en-US" sz="2400" b="1" dirty="0">
                <a:solidFill>
                  <a:schemeClr val="bg2"/>
                </a:solidFill>
              </a:rPr>
              <a:t>80.8 </a:t>
            </a:r>
            <a:r>
              <a:rPr lang="en-US" sz="2400" dirty="0"/>
              <a:t>Explain the strategies to monitor on-board diagnostics generation II (OBD-II) exhaust gas recirculation (EGR) systems.</a:t>
            </a:r>
          </a:p>
          <a:p>
            <a:pPr marL="685800" indent="-685800">
              <a:buNone/>
            </a:pPr>
            <a:r>
              <a:rPr lang="en-US" sz="2400" b="1" dirty="0">
                <a:solidFill>
                  <a:schemeClr val="bg2"/>
                </a:solidFill>
              </a:rPr>
              <a:t>80.9 </a:t>
            </a:r>
            <a:r>
              <a:rPr lang="en-US" sz="2400" dirty="0"/>
              <a:t>Explain how to diagnose a defective EGR system.</a:t>
            </a:r>
          </a:p>
        </p:txBody>
      </p:sp>
    </p:spTree>
    <p:extLst>
      <p:ext uri="{BB962C8B-B14F-4D97-AF65-F5344CB8AC3E}">
        <p14:creationId xmlns:p14="http://schemas.microsoft.com/office/powerpoint/2010/main" val="27519168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510860"/>
          </a:xfrm>
        </p:spPr>
        <p:txBody>
          <a:bodyPr>
            <a:noAutofit/>
          </a:bodyPr>
          <a:lstStyle/>
          <a:p>
            <a:r>
              <a:rPr lang="en-US" dirty="0"/>
              <a:t>Evaporative System Monitor</a:t>
            </a:r>
            <a:endParaRPr lang="en-US" sz="2800" dirty="0"/>
          </a:p>
        </p:txBody>
      </p:sp>
      <p:sp>
        <p:nvSpPr>
          <p:cNvPr id="4" name="Content Placeholder 3"/>
          <p:cNvSpPr>
            <a:spLocks noGrp="1"/>
          </p:cNvSpPr>
          <p:nvPr>
            <p:ph idx="1"/>
          </p:nvPr>
        </p:nvSpPr>
        <p:spPr>
          <a:xfrm>
            <a:off x="457200" y="955388"/>
            <a:ext cx="8229600" cy="5029200"/>
          </a:xfrm>
        </p:spPr>
        <p:txBody>
          <a:bodyPr>
            <a:noAutofit/>
          </a:bodyPr>
          <a:lstStyle/>
          <a:p>
            <a:r>
              <a:rPr lang="en-US" sz="2400" spc="-300" dirty="0"/>
              <a:t>O B </a:t>
            </a:r>
            <a:r>
              <a:rPr lang="en-US" sz="2400" dirty="0"/>
              <a:t>D-</a:t>
            </a:r>
            <a:r>
              <a:rPr lang="en-US" sz="2400" kern="0" spc="-350" dirty="0"/>
              <a:t>I </a:t>
            </a:r>
            <a:r>
              <a:rPr lang="en-US" sz="2400" dirty="0"/>
              <a:t>I Requirements</a:t>
            </a:r>
          </a:p>
          <a:p>
            <a:pPr lvl="1"/>
            <a:r>
              <a:rPr lang="en-US" sz="2400" spc="-300" dirty="0"/>
              <a:t>O B </a:t>
            </a:r>
            <a:r>
              <a:rPr lang="en-US" sz="2400" dirty="0"/>
              <a:t>D-</a:t>
            </a:r>
            <a:r>
              <a:rPr lang="en-US" sz="2400" kern="0" spc="-350" dirty="0"/>
              <a:t>I </a:t>
            </a:r>
            <a:r>
              <a:rPr lang="en-US" sz="2400" dirty="0"/>
              <a:t>I not only detect faults, but also periodically test various systems and alert the driver before emissions-related components are harmed by system faults.</a:t>
            </a:r>
          </a:p>
          <a:p>
            <a:r>
              <a:rPr lang="en-US" sz="2400" dirty="0"/>
              <a:t>Pressurized Test Method</a:t>
            </a:r>
          </a:p>
          <a:p>
            <a:pPr lvl="1"/>
            <a:r>
              <a:rPr lang="en-US" sz="2400" dirty="0"/>
              <a:t>Pressure in the system is monitored by a fuel tank pressure sensor when the monitor is in progress.</a:t>
            </a:r>
          </a:p>
          <a:p>
            <a:r>
              <a:rPr lang="en-US" sz="2400" dirty="0"/>
              <a:t>Engine-Off Natural Vacuum Test Method</a:t>
            </a:r>
          </a:p>
          <a:p>
            <a:pPr lvl="1"/>
            <a:r>
              <a:rPr lang="en-US" sz="2400" dirty="0"/>
              <a:t>Sealed system will draw into a slight vacuum as the tank cools. </a:t>
            </a:r>
          </a:p>
          <a:p>
            <a:pPr lvl="1"/>
            <a:r>
              <a:rPr lang="en-US" sz="2400" spc="-300" dirty="0"/>
              <a:t>P C </a:t>
            </a:r>
            <a:r>
              <a:rPr lang="en-US" sz="2400" dirty="0"/>
              <a:t>M monitors change after vehicle has been shut off.</a:t>
            </a:r>
          </a:p>
        </p:txBody>
      </p:sp>
    </p:spTree>
    <p:extLst>
      <p:ext uri="{BB962C8B-B14F-4D97-AF65-F5344CB8AC3E}">
        <p14:creationId xmlns:p14="http://schemas.microsoft.com/office/powerpoint/2010/main" val="23602011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80.12 Tank Pressure Sensor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05200" y="1027947"/>
            <a:ext cx="5189538" cy="425808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362200" cy="4524315"/>
          </a:xfrm>
        </p:spPr>
        <p:txBody>
          <a:bodyPr/>
          <a:lstStyle/>
          <a:p>
            <a:r>
              <a:rPr lang="en-US" sz="2400" dirty="0"/>
              <a:t>The fuel tank pressure sensor (black unit with three wires) looks like a MAP sensor and is usually located on top of the fuel pump module (white unit</a:t>
            </a:r>
          </a:p>
        </p:txBody>
      </p:sp>
    </p:spTree>
    <p:extLst>
      <p:ext uri="{BB962C8B-B14F-4D97-AF65-F5344CB8AC3E}">
        <p14:creationId xmlns:p14="http://schemas.microsoft.com/office/powerpoint/2010/main" val="21712791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80.13 Tank Collapse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65568" y="1048350"/>
            <a:ext cx="7187832" cy="299025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0100" y="4267200"/>
            <a:ext cx="7543800" cy="1938992"/>
          </a:xfrm>
        </p:spPr>
        <p:txBody>
          <a:bodyPr/>
          <a:lstStyle/>
          <a:p>
            <a:r>
              <a:rPr lang="en-US" sz="2400" dirty="0"/>
              <a:t>A tank car was cleaned using steam, and then both bottom drain and the top vent were closed. The next day, tank had collapsed because of the air pressure difference when the inside cooled. The higher outside air pressure caused the tank to collapse</a:t>
            </a:r>
          </a:p>
        </p:txBody>
      </p:sp>
    </p:spTree>
    <p:extLst>
      <p:ext uri="{BB962C8B-B14F-4D97-AF65-F5344CB8AC3E}">
        <p14:creationId xmlns:p14="http://schemas.microsoft.com/office/powerpoint/2010/main" val="21712791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80.14 Cap Message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29000" y="1027947"/>
            <a:ext cx="5265738" cy="432060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14600" cy="2308324"/>
          </a:xfrm>
        </p:spPr>
        <p:txBody>
          <a:bodyPr/>
          <a:lstStyle/>
          <a:p>
            <a:r>
              <a:rPr lang="en-US" sz="2400" dirty="0"/>
              <a:t>This Toyota cap warns that the check engine light comes on if not tightened until one click</a:t>
            </a:r>
          </a:p>
        </p:txBody>
      </p:sp>
    </p:spTree>
    <p:extLst>
      <p:ext uri="{BB962C8B-B14F-4D97-AF65-F5344CB8AC3E}">
        <p14:creationId xmlns:p14="http://schemas.microsoft.com/office/powerpoint/2010/main" val="21712791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7175"/>
            <a:ext cx="8229600" cy="523875"/>
          </a:xfrm>
        </p:spPr>
        <p:txBody>
          <a:bodyPr>
            <a:noAutofit/>
          </a:bodyPr>
          <a:lstStyle/>
          <a:p>
            <a:r>
              <a:rPr lang="en-US" dirty="0"/>
              <a:t>Typical EVAP Monitor </a:t>
            </a:r>
            <a:r>
              <a:rPr lang="en-US" sz="2800" dirty="0"/>
              <a:t>(1 of 2)</a:t>
            </a:r>
            <a:endParaRPr lang="en-US" dirty="0"/>
          </a:p>
        </p:txBody>
      </p:sp>
      <p:sp>
        <p:nvSpPr>
          <p:cNvPr id="4" name="Content Placeholder 3"/>
          <p:cNvSpPr>
            <a:spLocks noGrp="1"/>
          </p:cNvSpPr>
          <p:nvPr>
            <p:ph idx="1"/>
          </p:nvPr>
        </p:nvSpPr>
        <p:spPr>
          <a:xfrm>
            <a:off x="457200" y="990601"/>
            <a:ext cx="8229600" cy="4114799"/>
          </a:xfrm>
        </p:spPr>
        <p:txBody>
          <a:bodyPr>
            <a:noAutofit/>
          </a:bodyPr>
          <a:lstStyle/>
          <a:p>
            <a:r>
              <a:rPr lang="en-US" sz="2400" spc="-300" dirty="0"/>
              <a:t>P C </a:t>
            </a:r>
            <a:r>
              <a:rPr lang="en-US" sz="2400" dirty="0"/>
              <a:t>M runs </a:t>
            </a:r>
            <a:r>
              <a:rPr lang="en-US" sz="2400" spc="-300" dirty="0"/>
              <a:t>E V A </a:t>
            </a:r>
            <a:r>
              <a:rPr lang="en-US" sz="2400" dirty="0"/>
              <a:t>P monitor when enable criteria are met:</a:t>
            </a:r>
          </a:p>
          <a:p>
            <a:pPr lvl="1"/>
            <a:r>
              <a:rPr lang="en-US" sz="2400" dirty="0"/>
              <a:t>Barometric pressure (</a:t>
            </a:r>
            <a:r>
              <a:rPr lang="en-US" sz="2400" spc="-300" dirty="0"/>
              <a:t>B A R </a:t>
            </a:r>
            <a:r>
              <a:rPr lang="en-US" sz="2400" dirty="0"/>
              <a:t>O) &gt; 70 kPa (20.7 in. Hg or 10.2 </a:t>
            </a:r>
            <a:r>
              <a:rPr lang="en-US" sz="2400" kern="0" spc="-350" dirty="0"/>
              <a:t>P S </a:t>
            </a:r>
            <a:r>
              <a:rPr lang="en-US" sz="2400" dirty="0"/>
              <a:t>I)</a:t>
            </a:r>
          </a:p>
          <a:p>
            <a:pPr lvl="1"/>
            <a:r>
              <a:rPr lang="en-US" sz="2400" spc="-300" dirty="0"/>
              <a:t>I A </a:t>
            </a:r>
            <a:r>
              <a:rPr lang="en-US" sz="2400" dirty="0"/>
              <a:t>T and </a:t>
            </a:r>
            <a:r>
              <a:rPr lang="en-US" sz="2400" spc="-300" dirty="0"/>
              <a:t>E C </a:t>
            </a:r>
            <a:r>
              <a:rPr lang="en-US" sz="2400" dirty="0"/>
              <a:t>T between 39°F and 86°F (4°C to 30°C) at engine start-up</a:t>
            </a:r>
          </a:p>
          <a:p>
            <a:pPr lvl="1"/>
            <a:r>
              <a:rPr lang="en-US" sz="2400" spc="-300" dirty="0"/>
              <a:t>E C </a:t>
            </a:r>
            <a:r>
              <a:rPr lang="en-US" sz="2400" dirty="0"/>
              <a:t>T and </a:t>
            </a:r>
            <a:r>
              <a:rPr lang="en-US" sz="2400" spc="-300" dirty="0"/>
              <a:t>I A </a:t>
            </a:r>
            <a:r>
              <a:rPr lang="en-US" sz="2400" dirty="0"/>
              <a:t>T within 3°F of each other at engine start-up</a:t>
            </a:r>
          </a:p>
          <a:p>
            <a:pPr lvl="1"/>
            <a:r>
              <a:rPr lang="en-US" sz="2400" dirty="0"/>
              <a:t>Fuel level within 15% to 85%</a:t>
            </a:r>
          </a:p>
          <a:p>
            <a:pPr lvl="1"/>
            <a:r>
              <a:rPr lang="en-US" sz="2400" dirty="0"/>
              <a:t>Throttle position (</a:t>
            </a:r>
            <a:r>
              <a:rPr lang="en-US" sz="2400" spc="-300" dirty="0"/>
              <a:t>T </a:t>
            </a:r>
            <a:r>
              <a:rPr lang="en-US" sz="2400" dirty="0"/>
              <a:t>P) sensor between 9% and 35%</a:t>
            </a:r>
          </a:p>
        </p:txBody>
      </p:sp>
    </p:spTree>
    <p:extLst>
      <p:ext uri="{BB962C8B-B14F-4D97-AF65-F5344CB8AC3E}">
        <p14:creationId xmlns:p14="http://schemas.microsoft.com/office/powerpoint/2010/main" val="10530089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523875"/>
          </a:xfrm>
        </p:spPr>
        <p:txBody>
          <a:bodyPr>
            <a:noAutofit/>
          </a:bodyPr>
          <a:lstStyle/>
          <a:p>
            <a:r>
              <a:rPr lang="en-US" dirty="0"/>
              <a:t>Typical EVAP Monitor </a:t>
            </a:r>
            <a:r>
              <a:rPr lang="en-US" sz="2800" dirty="0"/>
              <a:t>(2 of 2)</a:t>
            </a:r>
            <a:endParaRPr lang="en-US" dirty="0"/>
          </a:p>
        </p:txBody>
      </p:sp>
      <p:sp>
        <p:nvSpPr>
          <p:cNvPr id="4" name="Content Placeholder 3"/>
          <p:cNvSpPr>
            <a:spLocks noGrp="1"/>
          </p:cNvSpPr>
          <p:nvPr>
            <p:ph idx="1"/>
          </p:nvPr>
        </p:nvSpPr>
        <p:spPr>
          <a:xfrm>
            <a:off x="457200" y="962026"/>
            <a:ext cx="8229600" cy="2970044"/>
          </a:xfrm>
        </p:spPr>
        <p:txBody>
          <a:bodyPr>
            <a:noAutofit/>
          </a:bodyPr>
          <a:lstStyle/>
          <a:p>
            <a:r>
              <a:rPr lang="en-US" sz="2400" dirty="0"/>
              <a:t>Running </a:t>
            </a:r>
            <a:r>
              <a:rPr lang="en-US" sz="2400" spc="-300" dirty="0"/>
              <a:t>E V A </a:t>
            </a:r>
            <a:r>
              <a:rPr lang="en-US" sz="2400" dirty="0"/>
              <a:t>P Monitor</a:t>
            </a:r>
          </a:p>
          <a:p>
            <a:pPr lvl="1"/>
            <a:r>
              <a:rPr lang="en-US" sz="2400" dirty="0"/>
              <a:t>Four tests are performed during a typical </a:t>
            </a:r>
            <a:r>
              <a:rPr lang="en-US" sz="2400" spc="-300" dirty="0"/>
              <a:t>E V A </a:t>
            </a:r>
            <a:r>
              <a:rPr lang="en-US" sz="2400" dirty="0"/>
              <a:t>P monitor. A </a:t>
            </a:r>
            <a:r>
              <a:rPr lang="en-US" sz="2400" spc="-300" dirty="0"/>
              <a:t>D T </a:t>
            </a:r>
            <a:r>
              <a:rPr lang="en-US" sz="2400" dirty="0"/>
              <a:t>C is assigned to each test:</a:t>
            </a:r>
          </a:p>
          <a:p>
            <a:pPr lvl="1"/>
            <a:r>
              <a:rPr lang="en-US" sz="2400" dirty="0"/>
              <a:t>Weak vacuum test (P0440–large leak)</a:t>
            </a:r>
          </a:p>
          <a:p>
            <a:pPr lvl="1"/>
            <a:r>
              <a:rPr lang="en-US" sz="2400" dirty="0"/>
              <a:t>No flow during purging (P0441–no flow during purging)</a:t>
            </a:r>
          </a:p>
          <a:p>
            <a:pPr lvl="1"/>
            <a:r>
              <a:rPr lang="en-US" sz="2400" dirty="0"/>
              <a:t>Small leak test (P0442–small leak)</a:t>
            </a:r>
          </a:p>
          <a:p>
            <a:pPr lvl="1"/>
            <a:r>
              <a:rPr lang="en-US" sz="2400" dirty="0"/>
              <a:t>Excess vacuum test (P0446)</a:t>
            </a:r>
          </a:p>
        </p:txBody>
      </p:sp>
    </p:spTree>
    <p:extLst>
      <p:ext uri="{BB962C8B-B14F-4D97-AF65-F5344CB8AC3E}">
        <p14:creationId xmlns:p14="http://schemas.microsoft.com/office/powerpoint/2010/main" val="26231002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80.15 Tank Pressure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048000" y="990600"/>
            <a:ext cx="5467385" cy="483193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990600"/>
            <a:ext cx="2286000" cy="3429000"/>
          </a:xfrm>
        </p:spPr>
        <p:txBody>
          <a:bodyPr/>
          <a:lstStyle/>
          <a:p>
            <a:r>
              <a:rPr lang="en-US" sz="2400" dirty="0"/>
              <a:t>To easily check the fuel tank pressure sensor, remove the cap, and the sensor should read about 1.7 volts</a:t>
            </a:r>
          </a:p>
        </p:txBody>
      </p:sp>
    </p:spTree>
    <p:extLst>
      <p:ext uri="{BB962C8B-B14F-4D97-AF65-F5344CB8AC3E}">
        <p14:creationId xmlns:p14="http://schemas.microsoft.com/office/powerpoint/2010/main" val="21712791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80.16 Fuel Level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81400" y="990600"/>
            <a:ext cx="4831319" cy="46265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14600" cy="2677656"/>
          </a:xfrm>
        </p:spPr>
        <p:txBody>
          <a:bodyPr/>
          <a:lstStyle/>
          <a:p>
            <a:r>
              <a:rPr lang="en-US" sz="2400" dirty="0"/>
              <a:t>The fuel level must be above 15% and below 85% before the EVAP monitor runs on most vehicles</a:t>
            </a:r>
          </a:p>
        </p:txBody>
      </p:sp>
    </p:spTree>
    <p:extLst>
      <p:ext uri="{BB962C8B-B14F-4D97-AF65-F5344CB8AC3E}">
        <p14:creationId xmlns:p14="http://schemas.microsoft.com/office/powerpoint/2010/main" val="21712791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523875"/>
          </a:xfrm>
        </p:spPr>
        <p:txBody>
          <a:bodyPr>
            <a:noAutofit/>
          </a:bodyPr>
          <a:lstStyle/>
          <a:p>
            <a:r>
              <a:rPr lang="en-US" dirty="0"/>
              <a:t>Question 3: ?</a:t>
            </a:r>
          </a:p>
        </p:txBody>
      </p:sp>
      <p:sp>
        <p:nvSpPr>
          <p:cNvPr id="4" name="Content Placeholder 3"/>
          <p:cNvSpPr>
            <a:spLocks noGrp="1"/>
          </p:cNvSpPr>
          <p:nvPr>
            <p:ph idx="1"/>
          </p:nvPr>
        </p:nvSpPr>
        <p:spPr>
          <a:xfrm>
            <a:off x="457200" y="962026"/>
            <a:ext cx="8229600" cy="761999"/>
          </a:xfrm>
        </p:spPr>
        <p:txBody>
          <a:bodyPr>
            <a:noAutofit/>
          </a:bodyPr>
          <a:lstStyle/>
          <a:p>
            <a:pPr marL="0" indent="0">
              <a:buNone/>
            </a:pPr>
            <a:r>
              <a:rPr lang="en-US" sz="2400" dirty="0"/>
              <a:t>What are the two </a:t>
            </a:r>
            <a:r>
              <a:rPr lang="en-US" sz="2400" spc="-300" dirty="0"/>
              <a:t>O B </a:t>
            </a:r>
            <a:r>
              <a:rPr lang="en-US" sz="2400" dirty="0"/>
              <a:t>D-</a:t>
            </a:r>
            <a:r>
              <a:rPr lang="en-US" sz="2400" kern="0" spc="-350" dirty="0"/>
              <a:t>I </a:t>
            </a:r>
            <a:r>
              <a:rPr lang="en-US" sz="2400" dirty="0"/>
              <a:t>I test methods used when testing evaporative systems? </a:t>
            </a:r>
          </a:p>
        </p:txBody>
      </p:sp>
    </p:spTree>
    <p:extLst>
      <p:ext uri="{BB962C8B-B14F-4D97-AF65-F5344CB8AC3E}">
        <p14:creationId xmlns:p14="http://schemas.microsoft.com/office/powerpoint/2010/main" val="1543447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80975"/>
            <a:ext cx="8229600" cy="523875"/>
          </a:xfrm>
        </p:spPr>
        <p:txBody>
          <a:bodyPr>
            <a:noAutofit/>
          </a:bodyPr>
          <a:lstStyle/>
          <a:p>
            <a:r>
              <a:rPr lang="en-US" dirty="0"/>
              <a:t>Answer 3</a:t>
            </a:r>
          </a:p>
        </p:txBody>
      </p:sp>
      <p:sp>
        <p:nvSpPr>
          <p:cNvPr id="4" name="Content Placeholder 3"/>
          <p:cNvSpPr>
            <a:spLocks noGrp="1"/>
          </p:cNvSpPr>
          <p:nvPr>
            <p:ph idx="1"/>
          </p:nvPr>
        </p:nvSpPr>
        <p:spPr>
          <a:xfrm>
            <a:off x="457200" y="914401"/>
            <a:ext cx="8229600" cy="457199"/>
          </a:xfrm>
        </p:spPr>
        <p:txBody>
          <a:bodyPr>
            <a:noAutofit/>
          </a:bodyPr>
          <a:lstStyle/>
          <a:p>
            <a:pPr marL="0" indent="0">
              <a:buNone/>
            </a:pPr>
            <a:r>
              <a:rPr lang="en-US" sz="2400" dirty="0"/>
              <a:t>A pressurized test and engine-off natural vacuum.</a:t>
            </a:r>
          </a:p>
        </p:txBody>
      </p:sp>
    </p:spTree>
    <p:extLst>
      <p:ext uri="{BB962C8B-B14F-4D97-AF65-F5344CB8AC3E}">
        <p14:creationId xmlns:p14="http://schemas.microsoft.com/office/powerpoint/2010/main" val="3625403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7938"/>
            <a:ext cx="8229600" cy="1089837"/>
          </a:xfrm>
        </p:spPr>
        <p:txBody>
          <a:bodyPr>
            <a:noAutofit/>
          </a:bodyPr>
          <a:lstStyle/>
          <a:p>
            <a:r>
              <a:rPr lang="en-US" dirty="0"/>
              <a:t>Evaporative Emission Control System </a:t>
            </a:r>
            <a:r>
              <a:rPr lang="en-US" sz="2800" dirty="0"/>
              <a:t>(1 of 2)</a:t>
            </a:r>
          </a:p>
        </p:txBody>
      </p:sp>
      <p:sp>
        <p:nvSpPr>
          <p:cNvPr id="4" name="Content Placeholder 3"/>
          <p:cNvSpPr>
            <a:spLocks noGrp="1"/>
          </p:cNvSpPr>
          <p:nvPr>
            <p:ph idx="1"/>
          </p:nvPr>
        </p:nvSpPr>
        <p:spPr>
          <a:xfrm>
            <a:off x="457200" y="1374874"/>
            <a:ext cx="8229600" cy="2892326"/>
          </a:xfrm>
        </p:spPr>
        <p:txBody>
          <a:bodyPr>
            <a:noAutofit/>
          </a:bodyPr>
          <a:lstStyle/>
          <a:p>
            <a:r>
              <a:rPr lang="en-US" sz="2400" dirty="0"/>
              <a:t>Purpose and Function</a:t>
            </a:r>
          </a:p>
          <a:p>
            <a:pPr lvl="1"/>
            <a:r>
              <a:rPr lang="en-US" sz="2400" dirty="0"/>
              <a:t>The purpose of the evaporative emission control system is to trap and hold gasoline vapors, also called volatile organic compounds (</a:t>
            </a:r>
            <a:r>
              <a:rPr lang="en-US" sz="2400" spc="-300" dirty="0"/>
              <a:t>V O C </a:t>
            </a:r>
            <a:r>
              <a:rPr lang="en-US" sz="2400" dirty="0"/>
              <a:t>s).</a:t>
            </a:r>
          </a:p>
          <a:p>
            <a:r>
              <a:rPr lang="en-US" sz="2400" dirty="0"/>
              <a:t>Common Components</a:t>
            </a:r>
          </a:p>
          <a:p>
            <a:pPr lvl="1"/>
            <a:r>
              <a:rPr lang="en-US" sz="2400" dirty="0"/>
              <a:t>Most </a:t>
            </a:r>
            <a:r>
              <a:rPr lang="en-US" sz="2400" spc="-300" dirty="0"/>
              <a:t>E V A </a:t>
            </a:r>
            <a:r>
              <a:rPr lang="en-US" sz="2400" dirty="0"/>
              <a:t>P fuel tank filler caps have a built-in pressure-vacuum relief valve.</a:t>
            </a:r>
          </a:p>
        </p:txBody>
      </p:sp>
    </p:spTree>
    <p:extLst>
      <p:ext uri="{BB962C8B-B14F-4D97-AF65-F5344CB8AC3E}">
        <p14:creationId xmlns:p14="http://schemas.microsoft.com/office/powerpoint/2010/main" val="2315987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938732"/>
          </a:xfrm>
        </p:spPr>
        <p:txBody>
          <a:bodyPr>
            <a:noAutofit/>
          </a:bodyPr>
          <a:lstStyle/>
          <a:p>
            <a:r>
              <a:rPr lang="en-US" dirty="0"/>
              <a:t>Exhaust Gas Recirculation Systems   </a:t>
            </a:r>
            <a:r>
              <a:rPr lang="en-US" sz="2800" dirty="0"/>
              <a:t>(1 of 5)</a:t>
            </a:r>
            <a:endParaRPr lang="en-US" dirty="0"/>
          </a:p>
        </p:txBody>
      </p:sp>
      <p:sp>
        <p:nvSpPr>
          <p:cNvPr id="4" name="Content Placeholder 3"/>
          <p:cNvSpPr>
            <a:spLocks noGrp="1"/>
          </p:cNvSpPr>
          <p:nvPr>
            <p:ph idx="1"/>
          </p:nvPr>
        </p:nvSpPr>
        <p:spPr>
          <a:xfrm>
            <a:off x="457200" y="1422499"/>
            <a:ext cx="8229600" cy="3425726"/>
          </a:xfrm>
        </p:spPr>
        <p:txBody>
          <a:bodyPr>
            <a:noAutofit/>
          </a:bodyPr>
          <a:lstStyle/>
          <a:p>
            <a:r>
              <a:rPr lang="en-US" sz="2400" dirty="0"/>
              <a:t>Introduction</a:t>
            </a:r>
          </a:p>
          <a:p>
            <a:pPr lvl="1"/>
            <a:r>
              <a:rPr lang="en-US" sz="2400" spc="-300" dirty="0"/>
              <a:t>E G </a:t>
            </a:r>
            <a:r>
              <a:rPr lang="en-US" sz="2400" dirty="0"/>
              <a:t>R is an emission control system that lowers the amount of nitrogen oxides (</a:t>
            </a:r>
            <a:r>
              <a:rPr lang="en-US" sz="2400" kern="0" spc="-350" dirty="0"/>
              <a:t>N </a:t>
            </a:r>
            <a:r>
              <a:rPr lang="en-US" sz="2400" dirty="0"/>
              <a:t>O</a:t>
            </a:r>
            <a:r>
              <a:rPr lang="en-US" sz="2400" baseline="-25000" dirty="0"/>
              <a:t>x</a:t>
            </a:r>
            <a:r>
              <a:rPr lang="en-US" sz="2400" dirty="0"/>
              <a:t>) formed during combustion.</a:t>
            </a:r>
          </a:p>
          <a:p>
            <a:r>
              <a:rPr lang="en-US" sz="2400" kern="0" spc="-350" dirty="0"/>
              <a:t>N </a:t>
            </a:r>
            <a:r>
              <a:rPr lang="en-US" sz="2400" dirty="0"/>
              <a:t>O</a:t>
            </a:r>
            <a:r>
              <a:rPr lang="en-US" sz="2400" baseline="-25000" dirty="0"/>
              <a:t>x</a:t>
            </a:r>
            <a:r>
              <a:rPr lang="en-US" sz="2400" dirty="0"/>
              <a:t> Formation</a:t>
            </a:r>
          </a:p>
          <a:p>
            <a:pPr lvl="1"/>
            <a:r>
              <a:rPr lang="en-US" sz="2400" dirty="0"/>
              <a:t>Nitrogen (</a:t>
            </a:r>
            <a:r>
              <a:rPr lang="en-US" sz="2400" spc="-300" dirty="0"/>
              <a:t>N </a:t>
            </a:r>
            <a:r>
              <a:rPr lang="en-US" sz="2400" baseline="-25000" dirty="0"/>
              <a:t>2</a:t>
            </a:r>
            <a:r>
              <a:rPr lang="en-US" sz="2400" dirty="0"/>
              <a:t>) and oxygen (</a:t>
            </a:r>
            <a:r>
              <a:rPr lang="en-US" sz="2400" spc="-300" dirty="0"/>
              <a:t>O </a:t>
            </a:r>
            <a:r>
              <a:rPr lang="en-US" sz="2400" baseline="-25000" dirty="0"/>
              <a:t>2</a:t>
            </a:r>
            <a:r>
              <a:rPr lang="en-US" sz="2400" dirty="0"/>
              <a:t>) molecules bond to form </a:t>
            </a:r>
            <a:r>
              <a:rPr lang="en-US" sz="2400" spc="-300" dirty="0"/>
              <a:t>N </a:t>
            </a:r>
            <a:r>
              <a:rPr lang="en-US" sz="2400" dirty="0"/>
              <a:t>O</a:t>
            </a:r>
            <a:r>
              <a:rPr lang="en-US" sz="2400" baseline="-25000" dirty="0"/>
              <a:t>x</a:t>
            </a:r>
            <a:r>
              <a:rPr lang="en-US" sz="2400" dirty="0"/>
              <a:t> (</a:t>
            </a:r>
            <a:r>
              <a:rPr lang="en-US" sz="2400" spc="-300" dirty="0"/>
              <a:t>N </a:t>
            </a:r>
            <a:r>
              <a:rPr lang="en-US" sz="2400" dirty="0"/>
              <a:t>O, </a:t>
            </a:r>
            <a:r>
              <a:rPr lang="en-US" sz="2400" spc="-300" dirty="0"/>
              <a:t>N </a:t>
            </a:r>
            <a:r>
              <a:rPr lang="en-US" sz="2400" dirty="0"/>
              <a:t>O</a:t>
            </a:r>
            <a:r>
              <a:rPr lang="en-US" sz="2400" baseline="-25000" dirty="0"/>
              <a:t>2</a:t>
            </a:r>
            <a:r>
              <a:rPr lang="en-US" sz="2400" dirty="0"/>
              <a:t>) when combustion flame front temperatures exceed 2,500°F (1,370°C).</a:t>
            </a:r>
          </a:p>
        </p:txBody>
      </p:sp>
    </p:spTree>
    <p:extLst>
      <p:ext uri="{BB962C8B-B14F-4D97-AF65-F5344CB8AC3E}">
        <p14:creationId xmlns:p14="http://schemas.microsoft.com/office/powerpoint/2010/main" val="16279859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938732"/>
          </a:xfrm>
        </p:spPr>
        <p:txBody>
          <a:bodyPr>
            <a:noAutofit/>
          </a:bodyPr>
          <a:lstStyle/>
          <a:p>
            <a:r>
              <a:rPr lang="en-US" dirty="0"/>
              <a:t>Exhaust Gas Recirculation Systems   </a:t>
            </a:r>
            <a:r>
              <a:rPr lang="en-US" sz="2800" dirty="0"/>
              <a:t>(2 of 5)</a:t>
            </a:r>
            <a:endParaRPr lang="en-US" dirty="0"/>
          </a:p>
        </p:txBody>
      </p:sp>
      <p:sp>
        <p:nvSpPr>
          <p:cNvPr id="4" name="Content Placeholder 3"/>
          <p:cNvSpPr>
            <a:spLocks noGrp="1"/>
          </p:cNvSpPr>
          <p:nvPr>
            <p:ph idx="1"/>
          </p:nvPr>
        </p:nvSpPr>
        <p:spPr>
          <a:xfrm>
            <a:off x="457200" y="1422499"/>
            <a:ext cx="8229600" cy="3806726"/>
          </a:xfrm>
        </p:spPr>
        <p:txBody>
          <a:bodyPr>
            <a:noAutofit/>
          </a:bodyPr>
          <a:lstStyle/>
          <a:p>
            <a:r>
              <a:rPr lang="en-US" sz="2400" dirty="0"/>
              <a:t>Controlling </a:t>
            </a:r>
            <a:r>
              <a:rPr lang="en-US" sz="2400" kern="0" spc="-350" dirty="0"/>
              <a:t>N </a:t>
            </a:r>
            <a:r>
              <a:rPr lang="en-US" sz="2400" dirty="0"/>
              <a:t>O</a:t>
            </a:r>
            <a:r>
              <a:rPr lang="en-US" sz="2400" baseline="-25000" dirty="0"/>
              <a:t>x</a:t>
            </a:r>
          </a:p>
          <a:p>
            <a:pPr lvl="1"/>
            <a:r>
              <a:rPr lang="en-US" sz="2400" dirty="0"/>
              <a:t>The </a:t>
            </a:r>
            <a:r>
              <a:rPr lang="en-US" sz="2400" spc="-300" dirty="0"/>
              <a:t>E G </a:t>
            </a:r>
            <a:r>
              <a:rPr lang="en-US" sz="2400" dirty="0"/>
              <a:t>R system routes small quantities, usually between 6% and 10%, of exhaust gas into the intake manifold.</a:t>
            </a:r>
          </a:p>
          <a:p>
            <a:pPr lvl="1"/>
            <a:r>
              <a:rPr lang="en-US" sz="2400" dirty="0"/>
              <a:t>The result is a lower peak combustion temperature.</a:t>
            </a:r>
          </a:p>
          <a:p>
            <a:r>
              <a:rPr lang="en-US" sz="2400" spc="-300" dirty="0"/>
              <a:t>E G </a:t>
            </a:r>
            <a:r>
              <a:rPr lang="en-US" sz="2400" dirty="0"/>
              <a:t>R System Operation</a:t>
            </a:r>
          </a:p>
          <a:p>
            <a:pPr lvl="1"/>
            <a:r>
              <a:rPr lang="en-US" sz="2400" dirty="0"/>
              <a:t>Typically only used when the engine is above idle.</a:t>
            </a:r>
          </a:p>
          <a:p>
            <a:pPr lvl="1"/>
            <a:r>
              <a:rPr lang="en-US" sz="2400" dirty="0"/>
              <a:t>Not used at idle, during warm-up, and at wide-open throttle.</a:t>
            </a:r>
          </a:p>
        </p:txBody>
      </p:sp>
    </p:spTree>
    <p:extLst>
      <p:ext uri="{BB962C8B-B14F-4D97-AF65-F5344CB8AC3E}">
        <p14:creationId xmlns:p14="http://schemas.microsoft.com/office/powerpoint/2010/main" val="1634090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938732"/>
          </a:xfrm>
        </p:spPr>
        <p:txBody>
          <a:bodyPr>
            <a:noAutofit/>
          </a:bodyPr>
          <a:lstStyle/>
          <a:p>
            <a:r>
              <a:rPr lang="en-US" dirty="0"/>
              <a:t>Exhaust Gas Recirculation Systems   </a:t>
            </a:r>
            <a:r>
              <a:rPr lang="en-US" sz="2800" dirty="0"/>
              <a:t>(3 of 5)</a:t>
            </a:r>
            <a:endParaRPr lang="en-US" dirty="0"/>
          </a:p>
        </p:txBody>
      </p:sp>
      <p:sp>
        <p:nvSpPr>
          <p:cNvPr id="4" name="Content Placeholder 3"/>
          <p:cNvSpPr>
            <a:spLocks noGrp="1"/>
          </p:cNvSpPr>
          <p:nvPr>
            <p:ph idx="1"/>
          </p:nvPr>
        </p:nvSpPr>
        <p:spPr>
          <a:xfrm>
            <a:off x="457200" y="1422499"/>
            <a:ext cx="8229600" cy="4111526"/>
          </a:xfrm>
        </p:spPr>
        <p:txBody>
          <a:bodyPr>
            <a:noAutofit/>
          </a:bodyPr>
          <a:lstStyle/>
          <a:p>
            <a:r>
              <a:rPr lang="en-US" sz="2400" dirty="0"/>
              <a:t>Positive and Negative Back Pressure </a:t>
            </a:r>
            <a:r>
              <a:rPr lang="en-US" sz="2400" spc="-300" dirty="0"/>
              <a:t>E G </a:t>
            </a:r>
            <a:r>
              <a:rPr lang="en-US" sz="2400" dirty="0"/>
              <a:t>R Valves</a:t>
            </a:r>
          </a:p>
          <a:p>
            <a:pPr lvl="1"/>
            <a:r>
              <a:rPr lang="en-US" sz="2400" dirty="0"/>
              <a:t>Positive back pressure </a:t>
            </a:r>
            <a:r>
              <a:rPr lang="en-US" sz="2400" spc="-300" dirty="0"/>
              <a:t>E G </a:t>
            </a:r>
            <a:r>
              <a:rPr lang="en-US" sz="2400" dirty="0"/>
              <a:t>R valves require a positive back pressure in the exhaust system.</a:t>
            </a:r>
          </a:p>
          <a:p>
            <a:pPr lvl="1"/>
            <a:r>
              <a:rPr lang="en-US" sz="2400" dirty="0"/>
              <a:t>Negative back pressure </a:t>
            </a:r>
            <a:r>
              <a:rPr lang="en-US" sz="2400" spc="-300" dirty="0"/>
              <a:t>E G </a:t>
            </a:r>
            <a:r>
              <a:rPr lang="en-US" sz="2400" dirty="0"/>
              <a:t>R valves react to a low-pressure pulse created by the exhaust valve, by closing a small internal valve, which allows the </a:t>
            </a:r>
            <a:r>
              <a:rPr lang="en-US" sz="2400" kern="0" spc="-350" dirty="0"/>
              <a:t>E G </a:t>
            </a:r>
            <a:r>
              <a:rPr lang="en-US" sz="2400" dirty="0"/>
              <a:t>R valve to be opened by vacuum.</a:t>
            </a:r>
          </a:p>
          <a:p>
            <a:r>
              <a:rPr lang="en-US" sz="2400" dirty="0"/>
              <a:t>Computer-Controlled </a:t>
            </a:r>
            <a:r>
              <a:rPr lang="en-US" sz="2400" spc="-300" dirty="0"/>
              <a:t>E G </a:t>
            </a:r>
            <a:r>
              <a:rPr lang="en-US" sz="2400" dirty="0"/>
              <a:t>R Systems</a:t>
            </a:r>
          </a:p>
          <a:p>
            <a:pPr lvl="1"/>
            <a:r>
              <a:rPr lang="en-US" sz="2400" dirty="0"/>
              <a:t>Most vehicles today use the powertrain control module (</a:t>
            </a:r>
            <a:r>
              <a:rPr lang="en-US" sz="2400" spc="-300" dirty="0"/>
              <a:t>P C </a:t>
            </a:r>
            <a:r>
              <a:rPr lang="en-US" sz="2400" dirty="0"/>
              <a:t>M) to operate the </a:t>
            </a:r>
            <a:r>
              <a:rPr lang="en-US" sz="2400" spc="-300" dirty="0"/>
              <a:t>E G </a:t>
            </a:r>
            <a:r>
              <a:rPr lang="en-US" sz="2400" dirty="0"/>
              <a:t>R system.</a:t>
            </a:r>
          </a:p>
        </p:txBody>
      </p:sp>
    </p:spTree>
    <p:extLst>
      <p:ext uri="{BB962C8B-B14F-4D97-AF65-F5344CB8AC3E}">
        <p14:creationId xmlns:p14="http://schemas.microsoft.com/office/powerpoint/2010/main" val="13223723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938732"/>
          </a:xfrm>
        </p:spPr>
        <p:txBody>
          <a:bodyPr>
            <a:noAutofit/>
          </a:bodyPr>
          <a:lstStyle/>
          <a:p>
            <a:r>
              <a:rPr lang="en-US" dirty="0"/>
              <a:t>Exhaust Gas Recirculation Systems   </a:t>
            </a:r>
            <a:r>
              <a:rPr lang="en-US" sz="2800" dirty="0"/>
              <a:t>(4 of 5)</a:t>
            </a:r>
            <a:endParaRPr lang="en-US" dirty="0"/>
          </a:p>
        </p:txBody>
      </p:sp>
      <p:sp>
        <p:nvSpPr>
          <p:cNvPr id="4" name="Content Placeholder 3"/>
          <p:cNvSpPr>
            <a:spLocks noGrp="1"/>
          </p:cNvSpPr>
          <p:nvPr>
            <p:ph idx="1"/>
          </p:nvPr>
        </p:nvSpPr>
        <p:spPr>
          <a:xfrm>
            <a:off x="457200" y="1422499"/>
            <a:ext cx="8229600" cy="4111526"/>
          </a:xfrm>
        </p:spPr>
        <p:txBody>
          <a:bodyPr>
            <a:noAutofit/>
          </a:bodyPr>
          <a:lstStyle/>
          <a:p>
            <a:r>
              <a:rPr lang="en-US" sz="2400" spc="-300" dirty="0"/>
              <a:t>E G </a:t>
            </a:r>
            <a:r>
              <a:rPr lang="en-US" sz="2400" dirty="0"/>
              <a:t>R Valve Position Sensors</a:t>
            </a:r>
          </a:p>
          <a:p>
            <a:pPr lvl="1"/>
            <a:r>
              <a:rPr lang="en-US" sz="2400" dirty="0"/>
              <a:t>A linear potentiometer on the top of the </a:t>
            </a:r>
            <a:r>
              <a:rPr lang="en-US" sz="2400" spc="-300" dirty="0"/>
              <a:t>E G </a:t>
            </a:r>
            <a:r>
              <a:rPr lang="en-US" sz="2400" dirty="0"/>
              <a:t>R valve stem indicates valve position to the </a:t>
            </a:r>
            <a:r>
              <a:rPr lang="en-US" sz="2400" spc="-300" dirty="0"/>
              <a:t>P C </a:t>
            </a:r>
            <a:r>
              <a:rPr lang="en-US" sz="2400" dirty="0"/>
              <a:t>M.</a:t>
            </a:r>
          </a:p>
          <a:p>
            <a:r>
              <a:rPr lang="en-US" sz="2400" dirty="0"/>
              <a:t>Digital </a:t>
            </a:r>
            <a:r>
              <a:rPr lang="en-US" sz="2400" spc="-300" dirty="0"/>
              <a:t>E G </a:t>
            </a:r>
            <a:r>
              <a:rPr lang="en-US" sz="2400" dirty="0"/>
              <a:t>R Valves</a:t>
            </a:r>
          </a:p>
          <a:p>
            <a:pPr lvl="1"/>
            <a:r>
              <a:rPr lang="en-US" sz="2400" dirty="0"/>
              <a:t>The digital </a:t>
            </a:r>
            <a:r>
              <a:rPr lang="en-US" sz="2400" spc="-300" dirty="0"/>
              <a:t>E G </a:t>
            </a:r>
            <a:r>
              <a:rPr lang="en-US" sz="2400" dirty="0"/>
              <a:t>R valve consists of three solenoids controlled by the powertrain control module (</a:t>
            </a:r>
            <a:r>
              <a:rPr lang="en-US" sz="2400" spc="-300" dirty="0"/>
              <a:t>P C </a:t>
            </a:r>
            <a:r>
              <a:rPr lang="en-US" sz="2400" dirty="0"/>
              <a:t>M).</a:t>
            </a:r>
          </a:p>
          <a:p>
            <a:pPr lvl="1"/>
            <a:r>
              <a:rPr lang="en-US" sz="2400" dirty="0"/>
              <a:t>Each solenoid controls a different size orifice in the base.</a:t>
            </a:r>
          </a:p>
          <a:p>
            <a:pPr lvl="1"/>
            <a:r>
              <a:rPr lang="en-US" sz="2400" dirty="0"/>
              <a:t>It can produce any of seven different flow rates.</a:t>
            </a:r>
          </a:p>
        </p:txBody>
      </p:sp>
    </p:spTree>
    <p:extLst>
      <p:ext uri="{BB962C8B-B14F-4D97-AF65-F5344CB8AC3E}">
        <p14:creationId xmlns:p14="http://schemas.microsoft.com/office/powerpoint/2010/main" val="29342791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938732"/>
          </a:xfrm>
        </p:spPr>
        <p:txBody>
          <a:bodyPr>
            <a:noAutofit/>
          </a:bodyPr>
          <a:lstStyle/>
          <a:p>
            <a:r>
              <a:rPr lang="en-US" dirty="0"/>
              <a:t>Exhaust Gas Recirculation Systems   </a:t>
            </a:r>
            <a:r>
              <a:rPr lang="en-US" sz="2800" dirty="0"/>
              <a:t>(5 of 5)</a:t>
            </a:r>
            <a:endParaRPr lang="en-US" dirty="0"/>
          </a:p>
        </p:txBody>
      </p:sp>
      <p:sp>
        <p:nvSpPr>
          <p:cNvPr id="4" name="Content Placeholder 3"/>
          <p:cNvSpPr>
            <a:spLocks noGrp="1"/>
          </p:cNvSpPr>
          <p:nvPr>
            <p:ph idx="1"/>
          </p:nvPr>
        </p:nvSpPr>
        <p:spPr>
          <a:xfrm>
            <a:off x="457200" y="1422499"/>
            <a:ext cx="8229600" cy="2054126"/>
          </a:xfrm>
        </p:spPr>
        <p:txBody>
          <a:bodyPr>
            <a:noAutofit/>
          </a:bodyPr>
          <a:lstStyle/>
          <a:p>
            <a:r>
              <a:rPr lang="en-US" sz="2400" dirty="0"/>
              <a:t>Linear </a:t>
            </a:r>
            <a:r>
              <a:rPr lang="en-US" sz="2400" spc="-300" dirty="0"/>
              <a:t>E G </a:t>
            </a:r>
            <a:r>
              <a:rPr lang="en-US" sz="2400" dirty="0"/>
              <a:t>R</a:t>
            </a:r>
          </a:p>
          <a:p>
            <a:pPr lvl="1"/>
            <a:r>
              <a:rPr lang="en-US" sz="2400" dirty="0"/>
              <a:t>A linear </a:t>
            </a:r>
            <a:r>
              <a:rPr lang="en-US" sz="2400" spc="-300" dirty="0"/>
              <a:t>E G </a:t>
            </a:r>
            <a:r>
              <a:rPr lang="en-US" sz="2400" dirty="0"/>
              <a:t>R valve contains a pulse-width modulated solenoid to precisely regulate exhaust gas flow and a feedback potentiometer that signals the </a:t>
            </a:r>
            <a:r>
              <a:rPr lang="en-US" sz="2400" spc="-300" dirty="0"/>
              <a:t>P C </a:t>
            </a:r>
            <a:r>
              <a:rPr lang="en-US" sz="2400" dirty="0"/>
              <a:t>M regarding the actual position of the valve.</a:t>
            </a:r>
          </a:p>
        </p:txBody>
      </p:sp>
    </p:spTree>
    <p:extLst>
      <p:ext uri="{BB962C8B-B14F-4D97-AF65-F5344CB8AC3E}">
        <p14:creationId xmlns:p14="http://schemas.microsoft.com/office/powerpoint/2010/main" val="8874214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80.17 Red Brown Haze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47580" y="1007301"/>
            <a:ext cx="5212080" cy="440360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90800" cy="1938992"/>
          </a:xfrm>
        </p:spPr>
        <p:txBody>
          <a:bodyPr/>
          <a:lstStyle/>
          <a:p>
            <a:r>
              <a:rPr lang="en-US" sz="2400" dirty="0"/>
              <a:t>Nitrogen oxides (NOx) create a red-brown haze that often hangs over major cities</a:t>
            </a:r>
          </a:p>
        </p:txBody>
      </p:sp>
    </p:spTree>
    <p:extLst>
      <p:ext uri="{BB962C8B-B14F-4D97-AF65-F5344CB8AC3E}">
        <p14:creationId xmlns:p14="http://schemas.microsoft.com/office/powerpoint/2010/main" val="21712791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80.18 EGR Valve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62400" y="990599"/>
            <a:ext cx="4707699" cy="511388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48000" cy="2677656"/>
          </a:xfrm>
        </p:spPr>
        <p:txBody>
          <a:bodyPr/>
          <a:lstStyle/>
          <a:p>
            <a:r>
              <a:rPr lang="en-US" sz="2400" dirty="0"/>
              <a:t>When the EGR valve opens, the exhaust gases flow through the valve and into passages in the intake manifold</a:t>
            </a:r>
          </a:p>
        </p:txBody>
      </p:sp>
    </p:spTree>
    <p:extLst>
      <p:ext uri="{BB962C8B-B14F-4D97-AF65-F5344CB8AC3E}">
        <p14:creationId xmlns:p14="http://schemas.microsoft.com/office/powerpoint/2010/main" val="21712791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80.19 EGR Position Sensor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81400" y="990599"/>
            <a:ext cx="4916869" cy="45115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819400" cy="1569660"/>
          </a:xfrm>
        </p:spPr>
        <p:txBody>
          <a:bodyPr/>
          <a:lstStyle/>
          <a:p>
            <a:r>
              <a:rPr lang="en-US" sz="2400" dirty="0"/>
              <a:t>An EGR valve position sensor on top of an EGR valve.</a:t>
            </a:r>
          </a:p>
        </p:txBody>
      </p:sp>
    </p:spTree>
    <p:extLst>
      <p:ext uri="{BB962C8B-B14F-4D97-AF65-F5344CB8AC3E}">
        <p14:creationId xmlns:p14="http://schemas.microsoft.com/office/powerpoint/2010/main" val="4628638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80.20 Digital EGR Valve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876800" y="958241"/>
            <a:ext cx="3684213" cy="513516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581400" cy="1569660"/>
          </a:xfrm>
        </p:spPr>
        <p:txBody>
          <a:bodyPr/>
          <a:lstStyle/>
          <a:p>
            <a:r>
              <a:rPr lang="en-US" sz="2400" dirty="0"/>
              <a:t>Digital EGR valve as used on some older General Motors engines.</a:t>
            </a:r>
          </a:p>
        </p:txBody>
      </p:sp>
    </p:spTree>
    <p:extLst>
      <p:ext uri="{BB962C8B-B14F-4D97-AF65-F5344CB8AC3E}">
        <p14:creationId xmlns:p14="http://schemas.microsoft.com/office/powerpoint/2010/main" val="21712791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80.21 GM Linear EGR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00400" y="990599"/>
            <a:ext cx="5280759" cy="488629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133600" cy="1200329"/>
          </a:xfrm>
        </p:spPr>
        <p:txBody>
          <a:bodyPr/>
          <a:lstStyle/>
          <a:p>
            <a:r>
              <a:rPr lang="en-US" sz="2400" dirty="0"/>
              <a:t>General Motors linear  EGR valve</a:t>
            </a:r>
          </a:p>
        </p:txBody>
      </p:sp>
    </p:spTree>
    <p:extLst>
      <p:ext uri="{BB962C8B-B14F-4D97-AF65-F5344CB8AC3E}">
        <p14:creationId xmlns:p14="http://schemas.microsoft.com/office/powerpoint/2010/main" val="2171279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7938"/>
            <a:ext cx="8229600" cy="1089837"/>
          </a:xfrm>
        </p:spPr>
        <p:txBody>
          <a:bodyPr>
            <a:noAutofit/>
          </a:bodyPr>
          <a:lstStyle/>
          <a:p>
            <a:r>
              <a:rPr lang="en-US" dirty="0"/>
              <a:t>Evaporative Emission Control System </a:t>
            </a:r>
            <a:r>
              <a:rPr lang="en-US" sz="2800" dirty="0"/>
              <a:t>(2 of 2)</a:t>
            </a:r>
          </a:p>
        </p:txBody>
      </p:sp>
      <p:sp>
        <p:nvSpPr>
          <p:cNvPr id="4" name="Content Placeholder 3"/>
          <p:cNvSpPr>
            <a:spLocks noGrp="1"/>
          </p:cNvSpPr>
          <p:nvPr>
            <p:ph idx="1"/>
          </p:nvPr>
        </p:nvSpPr>
        <p:spPr>
          <a:xfrm>
            <a:off x="457200" y="1374874"/>
            <a:ext cx="8229600" cy="3501926"/>
          </a:xfrm>
        </p:spPr>
        <p:txBody>
          <a:bodyPr>
            <a:noAutofit/>
          </a:bodyPr>
          <a:lstStyle/>
          <a:p>
            <a:r>
              <a:rPr lang="en-US" sz="2400" kern="0" spc="-350" dirty="0"/>
              <a:t>E V A </a:t>
            </a:r>
            <a:r>
              <a:rPr lang="en-US" sz="2400" dirty="0"/>
              <a:t>P System Operation</a:t>
            </a:r>
          </a:p>
          <a:p>
            <a:pPr lvl="1"/>
            <a:r>
              <a:rPr lang="en-US" sz="2400" dirty="0"/>
              <a:t>The canister is filled with activated charcoal granules that can hold up to one-third of their own weight in fuel vapors.</a:t>
            </a:r>
          </a:p>
          <a:p>
            <a:pPr lvl="1"/>
            <a:r>
              <a:rPr lang="en-US" sz="2400" dirty="0"/>
              <a:t>During engine operation, stored vapors are drawn from the canister into the engine through a hose connected to the throttle body.</a:t>
            </a:r>
          </a:p>
          <a:p>
            <a:pPr lvl="1"/>
            <a:r>
              <a:rPr lang="en-US" sz="2400" dirty="0"/>
              <a:t>The </a:t>
            </a:r>
            <a:r>
              <a:rPr lang="en-US" sz="2400" spc="-300" dirty="0"/>
              <a:t>P C </a:t>
            </a:r>
            <a:r>
              <a:rPr lang="en-US" sz="2400" dirty="0"/>
              <a:t>M controls when the canister purges on most engines.</a:t>
            </a:r>
          </a:p>
        </p:txBody>
      </p:sp>
    </p:spTree>
    <p:extLst>
      <p:ext uri="{BB962C8B-B14F-4D97-AF65-F5344CB8AC3E}">
        <p14:creationId xmlns:p14="http://schemas.microsoft.com/office/powerpoint/2010/main" val="41840625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80.22 EGR Operation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62400" y="990600"/>
            <a:ext cx="4428320" cy="428871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3046988"/>
          </a:xfrm>
        </p:spPr>
        <p:txBody>
          <a:bodyPr/>
          <a:lstStyle/>
          <a:p>
            <a:r>
              <a:rPr lang="en-US" sz="2400" dirty="0"/>
              <a:t>EGR valve pintle is pulse-width modulated and a three-wire potentiometer provides pintle-position information back to the PCM</a:t>
            </a:r>
          </a:p>
        </p:txBody>
      </p:sp>
    </p:spTree>
    <p:extLst>
      <p:ext uri="{BB962C8B-B14F-4D97-AF65-F5344CB8AC3E}">
        <p14:creationId xmlns:p14="http://schemas.microsoft.com/office/powerpoint/2010/main" val="21712791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Exhaust Gas Recirculation, EGR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exhaust_gas_recirculation_operation">
            <a:hlinkClick r:id="" action="ppaction://media"/>
            <a:extLst>
              <a:ext uri="{FF2B5EF4-FFF2-40B4-BE49-F238E27FC236}">
                <a16:creationId xmlns:a16="http://schemas.microsoft.com/office/drawing/2014/main" id="{DF4E9E15-8E49-7E0D-8737-566B70A03A3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864" y="1142999"/>
            <a:ext cx="9070135" cy="5101951"/>
          </a:xfrm>
          <a:prstGeom prst="rect">
            <a:avLst/>
          </a:prstGeom>
        </p:spPr>
      </p:pic>
    </p:spTree>
    <p:extLst>
      <p:ext uri="{BB962C8B-B14F-4D97-AF65-F5344CB8AC3E}">
        <p14:creationId xmlns:p14="http://schemas.microsoft.com/office/powerpoint/2010/main" val="220356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Biodiesel Production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006120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1"/>
            <a:ext cx="8229600" cy="553998"/>
          </a:xfrm>
        </p:spPr>
        <p:txBody>
          <a:bodyPr>
            <a:noAutofit/>
          </a:bodyPr>
          <a:lstStyle/>
          <a:p>
            <a:r>
              <a:rPr lang="en-US" dirty="0"/>
              <a:t>Question 4: ?</a:t>
            </a:r>
          </a:p>
        </p:txBody>
      </p:sp>
      <p:sp>
        <p:nvSpPr>
          <p:cNvPr id="4" name="Content Placeholder 3"/>
          <p:cNvSpPr>
            <a:spLocks noGrp="1"/>
          </p:cNvSpPr>
          <p:nvPr>
            <p:ph idx="1"/>
          </p:nvPr>
        </p:nvSpPr>
        <p:spPr>
          <a:xfrm>
            <a:off x="457200" y="993874"/>
            <a:ext cx="8229600" cy="453926"/>
          </a:xfrm>
        </p:spPr>
        <p:txBody>
          <a:bodyPr>
            <a:noAutofit/>
          </a:bodyPr>
          <a:lstStyle/>
          <a:p>
            <a:pPr marL="0" indent="0">
              <a:buNone/>
            </a:pPr>
            <a:r>
              <a:rPr lang="en-US" sz="2400" dirty="0"/>
              <a:t>What is the purpose of an </a:t>
            </a:r>
            <a:r>
              <a:rPr lang="en-US" sz="2400" kern="0" spc="-350" dirty="0"/>
              <a:t>E G </a:t>
            </a:r>
            <a:r>
              <a:rPr lang="en-US" sz="2400" dirty="0"/>
              <a:t>R system?</a:t>
            </a:r>
          </a:p>
        </p:txBody>
      </p:sp>
    </p:spTree>
    <p:extLst>
      <p:ext uri="{BB962C8B-B14F-4D97-AF65-F5344CB8AC3E}">
        <p14:creationId xmlns:p14="http://schemas.microsoft.com/office/powerpoint/2010/main" val="34605289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553998"/>
          </a:xfrm>
        </p:spPr>
        <p:txBody>
          <a:bodyPr>
            <a:noAutofit/>
          </a:bodyPr>
          <a:lstStyle/>
          <a:p>
            <a:r>
              <a:rPr lang="en-US" dirty="0"/>
              <a:t>Answer 4</a:t>
            </a:r>
            <a:endParaRPr lang="en-US" sz="2800" dirty="0"/>
          </a:p>
        </p:txBody>
      </p:sp>
      <p:sp>
        <p:nvSpPr>
          <p:cNvPr id="4" name="Content Placeholder 3"/>
          <p:cNvSpPr>
            <a:spLocks noGrp="1"/>
          </p:cNvSpPr>
          <p:nvPr>
            <p:ph idx="1"/>
          </p:nvPr>
        </p:nvSpPr>
        <p:spPr>
          <a:xfrm>
            <a:off x="457200" y="993875"/>
            <a:ext cx="8229600" cy="758725"/>
          </a:xfrm>
        </p:spPr>
        <p:txBody>
          <a:bodyPr>
            <a:noAutofit/>
          </a:bodyPr>
          <a:lstStyle/>
          <a:p>
            <a:pPr marL="0" indent="0">
              <a:buNone/>
            </a:pPr>
            <a:r>
              <a:rPr lang="en-US" sz="2400" dirty="0"/>
              <a:t>To reduce combustion temperatures and lower </a:t>
            </a:r>
            <a:r>
              <a:rPr lang="en-US" sz="2400" kern="0" spc="-350" dirty="0"/>
              <a:t>N </a:t>
            </a:r>
            <a:r>
              <a:rPr lang="en-US" sz="2400" dirty="0"/>
              <a:t>O</a:t>
            </a:r>
            <a:r>
              <a:rPr lang="en-US" sz="2400" baseline="-25000" dirty="0"/>
              <a:t>x</a:t>
            </a:r>
            <a:r>
              <a:rPr lang="en-US" sz="2400" dirty="0"/>
              <a:t> tailpipe emissions.</a:t>
            </a:r>
          </a:p>
        </p:txBody>
      </p:sp>
    </p:spTree>
    <p:extLst>
      <p:ext uri="{BB962C8B-B14F-4D97-AF65-F5344CB8AC3E}">
        <p14:creationId xmlns:p14="http://schemas.microsoft.com/office/powerpoint/2010/main" val="15325228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553998"/>
          </a:xfrm>
        </p:spPr>
        <p:txBody>
          <a:bodyPr>
            <a:noAutofit/>
          </a:bodyPr>
          <a:lstStyle/>
          <a:p>
            <a:r>
              <a:rPr lang="en-US" spc="-450" dirty="0"/>
              <a:t>O B </a:t>
            </a:r>
            <a:r>
              <a:rPr lang="en-US" dirty="0"/>
              <a:t>D-</a:t>
            </a:r>
            <a:r>
              <a:rPr lang="en-US" kern="0" spc="-450" dirty="0"/>
              <a:t>I </a:t>
            </a:r>
            <a:r>
              <a:rPr lang="en-US" dirty="0"/>
              <a:t>I EGR Monitoring Strategies</a:t>
            </a:r>
            <a:endParaRPr lang="en-US" sz="2800" dirty="0"/>
          </a:p>
        </p:txBody>
      </p:sp>
      <p:sp>
        <p:nvSpPr>
          <p:cNvPr id="4" name="Content Placeholder 3"/>
          <p:cNvSpPr>
            <a:spLocks noGrp="1"/>
          </p:cNvSpPr>
          <p:nvPr>
            <p:ph idx="1"/>
          </p:nvPr>
        </p:nvSpPr>
        <p:spPr>
          <a:xfrm>
            <a:off x="457200" y="993875"/>
            <a:ext cx="8229600" cy="4949725"/>
          </a:xfrm>
        </p:spPr>
        <p:txBody>
          <a:bodyPr>
            <a:noAutofit/>
          </a:bodyPr>
          <a:lstStyle/>
          <a:p>
            <a:r>
              <a:rPr lang="en-US" sz="2400" dirty="0"/>
              <a:t>Purpose and Function</a:t>
            </a:r>
          </a:p>
          <a:p>
            <a:pPr lvl="1"/>
            <a:r>
              <a:rPr lang="en-US" sz="2400" spc="-300" dirty="0"/>
              <a:t>P C </a:t>
            </a:r>
            <a:r>
              <a:rPr lang="en-US" sz="2400" dirty="0"/>
              <a:t>M monitors system and alerts the driver and the technician if an emission system is malfunctioning.</a:t>
            </a:r>
          </a:p>
          <a:p>
            <a:r>
              <a:rPr lang="en-US" sz="2400" dirty="0"/>
              <a:t>Monitoring Strategies</a:t>
            </a:r>
          </a:p>
          <a:p>
            <a:pPr lvl="1"/>
            <a:r>
              <a:rPr lang="en-US" sz="2400" dirty="0"/>
              <a:t>Some manufacturers, such as Chrysler, monitor the difference in the exhaust oxygen sensor’s voltage activity as the </a:t>
            </a:r>
            <a:r>
              <a:rPr lang="en-US" sz="2400" spc="-300" dirty="0"/>
              <a:t>E G </a:t>
            </a:r>
            <a:r>
              <a:rPr lang="en-US" sz="2400" dirty="0"/>
              <a:t>R valve opens and closes.</a:t>
            </a:r>
          </a:p>
          <a:p>
            <a:pPr lvl="1"/>
            <a:r>
              <a:rPr lang="en-US" sz="2400" dirty="0"/>
              <a:t>Most Fords use an </a:t>
            </a:r>
            <a:r>
              <a:rPr lang="en-US" sz="2400" spc="-300" dirty="0"/>
              <a:t>E G </a:t>
            </a:r>
            <a:r>
              <a:rPr lang="en-US" sz="2400" dirty="0"/>
              <a:t>R monitor test sensor called a delta pressure feedback </a:t>
            </a:r>
            <a:r>
              <a:rPr lang="en-US" sz="2400" spc="-300" dirty="0"/>
              <a:t>E G </a:t>
            </a:r>
            <a:r>
              <a:rPr lang="en-US" sz="2400" dirty="0"/>
              <a:t>R (</a:t>
            </a:r>
            <a:r>
              <a:rPr lang="en-US" sz="2400" spc="-300" dirty="0"/>
              <a:t>D P F </a:t>
            </a:r>
            <a:r>
              <a:rPr lang="en-US" sz="2400" dirty="0"/>
              <a:t>E) sensor.</a:t>
            </a:r>
          </a:p>
          <a:p>
            <a:pPr lvl="1"/>
            <a:r>
              <a:rPr lang="en-US" sz="2400" dirty="0"/>
              <a:t>Many vehicle manufacturers use the manifold absolute pressure (</a:t>
            </a:r>
            <a:r>
              <a:rPr lang="en-US" sz="2400" spc="-300" dirty="0"/>
              <a:t>M A </a:t>
            </a:r>
            <a:r>
              <a:rPr lang="en-US" sz="2400" dirty="0"/>
              <a:t>P) sensor as the </a:t>
            </a:r>
            <a:r>
              <a:rPr lang="en-US" sz="2400" spc="-300" dirty="0"/>
              <a:t>E G </a:t>
            </a:r>
            <a:r>
              <a:rPr lang="en-US" sz="2400" dirty="0"/>
              <a:t>R monitor on some applications.</a:t>
            </a:r>
          </a:p>
        </p:txBody>
      </p:sp>
    </p:spTree>
    <p:extLst>
      <p:ext uri="{BB962C8B-B14F-4D97-AF65-F5344CB8AC3E}">
        <p14:creationId xmlns:p14="http://schemas.microsoft.com/office/powerpoint/2010/main" val="2498562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80.23 Ford DPFE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352550" y="990600"/>
            <a:ext cx="6438900" cy="443303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38200" y="5486400"/>
            <a:ext cx="7467600" cy="457200"/>
          </a:xfrm>
        </p:spPr>
        <p:txBody>
          <a:bodyPr/>
          <a:lstStyle/>
          <a:p>
            <a:r>
              <a:rPr lang="en-US" sz="2400" dirty="0"/>
              <a:t>A typical Ford DPFE sensor and related components</a:t>
            </a:r>
          </a:p>
        </p:txBody>
      </p:sp>
    </p:spTree>
    <p:extLst>
      <p:ext uri="{BB962C8B-B14F-4D97-AF65-F5344CB8AC3E}">
        <p14:creationId xmlns:p14="http://schemas.microsoft.com/office/powerpoint/2010/main" val="21712791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80.24  OBD-II Active Test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981200" y="982249"/>
            <a:ext cx="5181600" cy="380017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5029200"/>
            <a:ext cx="7620000" cy="1015663"/>
          </a:xfrm>
        </p:spPr>
        <p:txBody>
          <a:bodyPr/>
          <a:lstStyle/>
          <a:p>
            <a:r>
              <a:rPr lang="en-US" sz="2000" dirty="0"/>
              <a:t>An OBD-II active test. PCM opens EGR valve and then monitors the MAP sensor and RPM to verify that it meets acceptable values</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3588" y="3167063"/>
            <a:ext cx="2536825"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12791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036943"/>
          </a:xfrm>
        </p:spPr>
        <p:txBody>
          <a:bodyPr>
            <a:noAutofit/>
          </a:bodyPr>
          <a:lstStyle/>
          <a:p>
            <a:r>
              <a:rPr lang="en-US" dirty="0"/>
              <a:t>Diagnosing a Defective </a:t>
            </a:r>
            <a:r>
              <a:rPr lang="en-US" spc="-450" dirty="0"/>
              <a:t>EG</a:t>
            </a:r>
            <a:r>
              <a:rPr lang="en-US" dirty="0"/>
              <a:t>R System (1 of 2)</a:t>
            </a:r>
            <a:endParaRPr lang="en-US" sz="2800" dirty="0"/>
          </a:p>
        </p:txBody>
      </p:sp>
      <p:sp>
        <p:nvSpPr>
          <p:cNvPr id="4" name="Content Placeholder 3"/>
          <p:cNvSpPr>
            <a:spLocks noGrp="1"/>
          </p:cNvSpPr>
          <p:nvPr>
            <p:ph idx="1"/>
          </p:nvPr>
        </p:nvSpPr>
        <p:spPr>
          <a:xfrm>
            <a:off x="457200" y="1388560"/>
            <a:ext cx="8229600" cy="2968525"/>
          </a:xfrm>
        </p:spPr>
        <p:txBody>
          <a:bodyPr>
            <a:noAutofit/>
          </a:bodyPr>
          <a:lstStyle/>
          <a:p>
            <a:r>
              <a:rPr lang="en-US" sz="2400" dirty="0"/>
              <a:t>Symptoms</a:t>
            </a:r>
          </a:p>
          <a:p>
            <a:pPr lvl="1"/>
            <a:r>
              <a:rPr lang="en-US" sz="2400" dirty="0"/>
              <a:t>Detonation (spark knock or ping) during acceleration or during cruise (steady-speed driving)</a:t>
            </a:r>
          </a:p>
          <a:p>
            <a:pPr lvl="1"/>
            <a:r>
              <a:rPr lang="en-US" sz="2400" dirty="0"/>
              <a:t>Excessive oxides of nitrogen (</a:t>
            </a:r>
            <a:r>
              <a:rPr lang="en-US" sz="2400" spc="-300" dirty="0"/>
              <a:t>N O </a:t>
            </a:r>
            <a:r>
              <a:rPr lang="en-US" sz="2400" baseline="-25000" dirty="0"/>
              <a:t>x</a:t>
            </a:r>
            <a:r>
              <a:rPr lang="en-US" sz="2400" dirty="0"/>
              <a:t>) exhaust emissions</a:t>
            </a:r>
          </a:p>
          <a:p>
            <a:pPr lvl="1"/>
            <a:r>
              <a:rPr lang="en-US" sz="2400" dirty="0"/>
              <a:t>Rough idle or frequent stalling</a:t>
            </a:r>
          </a:p>
          <a:p>
            <a:pPr lvl="1"/>
            <a:r>
              <a:rPr lang="en-US" sz="2400" dirty="0"/>
              <a:t>Poor performance/low power, especially at low engine speed</a:t>
            </a:r>
          </a:p>
        </p:txBody>
      </p:sp>
    </p:spTree>
    <p:extLst>
      <p:ext uri="{BB962C8B-B14F-4D97-AF65-F5344CB8AC3E}">
        <p14:creationId xmlns:p14="http://schemas.microsoft.com/office/powerpoint/2010/main" val="6428208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036943"/>
          </a:xfrm>
        </p:spPr>
        <p:txBody>
          <a:bodyPr>
            <a:noAutofit/>
          </a:bodyPr>
          <a:lstStyle/>
          <a:p>
            <a:r>
              <a:rPr lang="en-US" dirty="0"/>
              <a:t>Diagnosing a Defective </a:t>
            </a:r>
            <a:r>
              <a:rPr lang="en-US" spc="-450" dirty="0"/>
              <a:t>EG</a:t>
            </a:r>
            <a:r>
              <a:rPr lang="en-US" dirty="0"/>
              <a:t>R System (2 of 2)</a:t>
            </a:r>
            <a:endParaRPr lang="en-US" sz="2800" dirty="0"/>
          </a:p>
        </p:txBody>
      </p:sp>
      <p:sp>
        <p:nvSpPr>
          <p:cNvPr id="4" name="Content Placeholder 3"/>
          <p:cNvSpPr>
            <a:spLocks noGrp="1"/>
          </p:cNvSpPr>
          <p:nvPr>
            <p:ph idx="1"/>
          </p:nvPr>
        </p:nvSpPr>
        <p:spPr>
          <a:xfrm>
            <a:off x="457200" y="1451075"/>
            <a:ext cx="8229600" cy="2511325"/>
          </a:xfrm>
        </p:spPr>
        <p:txBody>
          <a:bodyPr>
            <a:noAutofit/>
          </a:bodyPr>
          <a:lstStyle/>
          <a:p>
            <a:r>
              <a:rPr lang="en-US" sz="2400" spc="-300" dirty="0"/>
              <a:t>E G </a:t>
            </a:r>
            <a:r>
              <a:rPr lang="en-US" sz="2400" dirty="0"/>
              <a:t>R Testing Procedures</a:t>
            </a:r>
          </a:p>
          <a:p>
            <a:pPr lvl="1"/>
            <a:r>
              <a:rPr lang="en-US" sz="2400" dirty="0"/>
              <a:t>Check the vacuum diaphragm of the </a:t>
            </a:r>
            <a:r>
              <a:rPr lang="en-US" sz="2400" spc="-300" dirty="0"/>
              <a:t>E G </a:t>
            </a:r>
            <a:r>
              <a:rPr lang="en-US" sz="2400" dirty="0"/>
              <a:t>R valve to see if it can hold vacuum.</a:t>
            </a:r>
          </a:p>
          <a:p>
            <a:pPr lvl="1"/>
            <a:r>
              <a:rPr lang="en-US" sz="2400" dirty="0"/>
              <a:t>Apply vacuum from a hand-operated vacuum pump and check for proper operation.</a:t>
            </a:r>
          </a:p>
          <a:p>
            <a:pPr lvl="1"/>
            <a:r>
              <a:rPr lang="en-US" sz="2400" dirty="0"/>
              <a:t>Monitor engine vacuum drop.</a:t>
            </a:r>
          </a:p>
        </p:txBody>
      </p:sp>
    </p:spTree>
    <p:extLst>
      <p:ext uri="{BB962C8B-B14F-4D97-AF65-F5344CB8AC3E}">
        <p14:creationId xmlns:p14="http://schemas.microsoft.com/office/powerpoint/2010/main" val="52557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80.1 Capless Fuel Fill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46736" y="1027946"/>
            <a:ext cx="5248002" cy="430605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438400" cy="3046988"/>
          </a:xfrm>
        </p:spPr>
        <p:txBody>
          <a:bodyPr/>
          <a:lstStyle/>
          <a:p>
            <a:r>
              <a:rPr lang="en-US" sz="2400" dirty="0"/>
              <a:t>A capless system from a Ford does not use a replaceable cap; instead, it is spring-loaded closed</a:t>
            </a:r>
          </a:p>
        </p:txBody>
      </p:sp>
    </p:spTree>
    <p:extLst>
      <p:ext uri="{BB962C8B-B14F-4D97-AF65-F5344CB8AC3E}">
        <p14:creationId xmlns:p14="http://schemas.microsoft.com/office/powerpoint/2010/main" val="21712791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EGR System Tests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egr_system_test">
            <a:hlinkClick r:id="" action="ppaction://media"/>
            <a:extLst>
              <a:ext uri="{FF2B5EF4-FFF2-40B4-BE49-F238E27FC236}">
                <a16:creationId xmlns:a16="http://schemas.microsoft.com/office/drawing/2014/main" id="{90D87629-AAE4-5BF0-9D41-1D182C4AFB2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932" y="1198500"/>
            <a:ext cx="9070135" cy="5101951"/>
          </a:xfrm>
          <a:prstGeom prst="rect">
            <a:avLst/>
          </a:prstGeom>
        </p:spPr>
      </p:pic>
    </p:spTree>
    <p:extLst>
      <p:ext uri="{BB962C8B-B14F-4D97-AF65-F5344CB8AC3E}">
        <p14:creationId xmlns:p14="http://schemas.microsoft.com/office/powerpoint/2010/main" val="40990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80.25 Honda Passage Plugs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52800" y="1029911"/>
            <a:ext cx="5341938" cy="437845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438400" cy="1938992"/>
          </a:xfrm>
        </p:spPr>
        <p:txBody>
          <a:bodyPr/>
          <a:lstStyle/>
          <a:p>
            <a:r>
              <a:rPr lang="en-US" sz="2400" dirty="0"/>
              <a:t>Removing the EGR passage plugs from the intake manifold on a Honda</a:t>
            </a:r>
          </a:p>
        </p:txBody>
      </p:sp>
    </p:spTree>
    <p:extLst>
      <p:ext uri="{BB962C8B-B14F-4D97-AF65-F5344CB8AC3E}">
        <p14:creationId xmlns:p14="http://schemas.microsoft.com/office/powerpoint/2010/main" val="21712791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3286"/>
            <a:ext cx="8229600" cy="1091293"/>
          </a:xfrm>
        </p:spPr>
        <p:txBody>
          <a:bodyPr>
            <a:noAutofit/>
          </a:bodyPr>
          <a:lstStyle/>
          <a:p>
            <a:r>
              <a:rPr lang="en-US" spc="-450" dirty="0"/>
              <a:t>E G </a:t>
            </a:r>
            <a:r>
              <a:rPr lang="en-US" dirty="0"/>
              <a:t>R-Related </a:t>
            </a:r>
            <a:r>
              <a:rPr lang="en-US" spc="-450" dirty="0"/>
              <a:t>O B </a:t>
            </a:r>
            <a:r>
              <a:rPr lang="en-US" dirty="0"/>
              <a:t>D-</a:t>
            </a:r>
            <a:r>
              <a:rPr lang="en-US" kern="0" spc="-450" dirty="0"/>
              <a:t>I </a:t>
            </a:r>
            <a:r>
              <a:rPr lang="en-US" dirty="0"/>
              <a:t>I Diagnostic Trouble Codes</a:t>
            </a:r>
          </a:p>
        </p:txBody>
      </p:sp>
      <p:graphicFrame>
        <p:nvGraphicFramePr>
          <p:cNvPr id="4" name="Table 3"/>
          <p:cNvGraphicFramePr>
            <a:graphicFrameLocks noGrp="1"/>
          </p:cNvGraphicFramePr>
          <p:nvPr/>
        </p:nvGraphicFramePr>
        <p:xfrm>
          <a:off x="533400" y="1524001"/>
          <a:ext cx="8077201" cy="3498576"/>
        </p:xfrm>
        <a:graphic>
          <a:graphicData uri="http://schemas.openxmlformats.org/drawingml/2006/table">
            <a:tbl>
              <a:tblPr firstRow="1" bandRow="1">
                <a:tableStyleId>{2D5ABB26-0587-4C30-8999-92F81FD0307C}</a:tableStyleId>
              </a:tblPr>
              <a:tblGrid>
                <a:gridCol w="28956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3352801">
                  <a:extLst>
                    <a:ext uri="{9D8B030D-6E8A-4147-A177-3AD203B41FA5}">
                      <a16:colId xmlns:a16="http://schemas.microsoft.com/office/drawing/2014/main" val="20002"/>
                    </a:ext>
                  </a:extLst>
                </a:gridCol>
              </a:tblGrid>
              <a:tr h="380999">
                <a:tc>
                  <a:txBody>
                    <a:bodyPr/>
                    <a:lstStyle/>
                    <a:p>
                      <a:pPr algn="l"/>
                      <a:r>
                        <a:rPr lang="en-IN" b="1" dirty="0">
                          <a:solidFill>
                            <a:schemeClr val="bg1"/>
                          </a:solidFill>
                        </a:rPr>
                        <a:t>Diagnostic Trouble Code</a:t>
                      </a:r>
                    </a:p>
                  </a:txBody>
                  <a:tcPr>
                    <a:solidFill>
                      <a:schemeClr val="bg2"/>
                    </a:solidFill>
                  </a:tcPr>
                </a:tc>
                <a:tc>
                  <a:txBody>
                    <a:bodyPr/>
                    <a:lstStyle/>
                    <a:p>
                      <a:pPr algn="l"/>
                      <a:r>
                        <a:rPr lang="en-IN" b="1" dirty="0">
                          <a:solidFill>
                            <a:schemeClr val="bg1"/>
                          </a:solidFill>
                        </a:rPr>
                        <a:t>Description</a:t>
                      </a:r>
                    </a:p>
                  </a:txBody>
                  <a:tcPr>
                    <a:solidFill>
                      <a:schemeClr val="bg2"/>
                    </a:solidFill>
                  </a:tcPr>
                </a:tc>
                <a:tc>
                  <a:txBody>
                    <a:bodyPr/>
                    <a:lstStyle/>
                    <a:p>
                      <a:pPr algn="l"/>
                      <a:r>
                        <a:rPr lang="en-IN" b="1" dirty="0">
                          <a:solidFill>
                            <a:schemeClr val="bg1"/>
                          </a:solidFill>
                        </a:rPr>
                        <a:t>Possible Causes</a:t>
                      </a:r>
                    </a:p>
                  </a:txBody>
                  <a:tcPr>
                    <a:solidFill>
                      <a:schemeClr val="bg2"/>
                    </a:solidFill>
                  </a:tcPr>
                </a:tc>
                <a:extLst>
                  <a:ext uri="{0D108BD9-81ED-4DB2-BD59-A6C34878D82A}">
                    <a16:rowId xmlns:a16="http://schemas.microsoft.com/office/drawing/2014/main" val="10000"/>
                  </a:ext>
                </a:extLst>
              </a:tr>
              <a:tr h="1145362">
                <a:tc>
                  <a:txBody>
                    <a:bodyPr/>
                    <a:lstStyle/>
                    <a:p>
                      <a:r>
                        <a:rPr lang="en-IN" sz="1800" u="none" strike="noStrike" kern="1200" baseline="0" dirty="0"/>
                        <a:t>P0400</a:t>
                      </a:r>
                      <a:endParaRPr lang="en-IN" dirty="0"/>
                    </a:p>
                  </a:txBody>
                  <a:tcPr>
                    <a:solidFill>
                      <a:srgbClr val="D4EAE4"/>
                    </a:solidFill>
                  </a:tcPr>
                </a:tc>
                <a:tc>
                  <a:txBody>
                    <a:bodyPr/>
                    <a:lstStyle/>
                    <a:p>
                      <a:r>
                        <a:rPr lang="en-IN" sz="1800" u="none" strike="noStrike" kern="1200" baseline="0" dirty="0"/>
                        <a:t>Exhaust gas recirculation flow problems</a:t>
                      </a:r>
                      <a:endParaRPr lang="en-IN" dirty="0"/>
                    </a:p>
                  </a:txBody>
                  <a:tcPr>
                    <a:solidFill>
                      <a:srgbClr val="D4EAE4"/>
                    </a:solidFill>
                  </a:tcPr>
                </a:tc>
                <a:tc>
                  <a:txBody>
                    <a:bodyPr/>
                    <a:lstStyle/>
                    <a:p>
                      <a:pPr marL="285750" indent="-285750">
                        <a:buFont typeface="Arial" panose="020B0604020202020204" pitchFamily="34" charset="0"/>
                        <a:buChar char="•"/>
                      </a:pPr>
                      <a:r>
                        <a:rPr lang="en-IN" dirty="0"/>
                        <a:t>EGR valve</a:t>
                      </a:r>
                    </a:p>
                    <a:p>
                      <a:pPr marL="285750" indent="-285750">
                        <a:buFont typeface="Arial" panose="020B0604020202020204" pitchFamily="34" charset="0"/>
                        <a:buChar char="•"/>
                      </a:pPr>
                      <a:r>
                        <a:rPr lang="en-IN" dirty="0"/>
                        <a:t>EGR valve hose or electrical connection</a:t>
                      </a:r>
                    </a:p>
                    <a:p>
                      <a:pPr marL="285750" indent="-285750">
                        <a:buFont typeface="Arial" panose="020B0604020202020204" pitchFamily="34" charset="0"/>
                        <a:buChar char="•"/>
                      </a:pPr>
                      <a:r>
                        <a:rPr lang="en-IN" dirty="0"/>
                        <a:t>Defective</a:t>
                      </a:r>
                      <a:r>
                        <a:rPr lang="en-IN" baseline="0" dirty="0"/>
                        <a:t> PCM</a:t>
                      </a:r>
                      <a:endParaRPr lang="en-IN" dirty="0"/>
                    </a:p>
                  </a:txBody>
                  <a:tcPr>
                    <a:solidFill>
                      <a:srgbClr val="D4EAE4"/>
                    </a:solidFill>
                  </a:tcPr>
                </a:tc>
                <a:extLst>
                  <a:ext uri="{0D108BD9-81ED-4DB2-BD59-A6C34878D82A}">
                    <a16:rowId xmlns:a16="http://schemas.microsoft.com/office/drawing/2014/main" val="10001"/>
                  </a:ext>
                </a:extLst>
              </a:tr>
              <a:tr h="881048">
                <a:tc>
                  <a:txBody>
                    <a:bodyPr/>
                    <a:lstStyle/>
                    <a:p>
                      <a:r>
                        <a:rPr lang="en-IN" sz="1800" u="none" strike="noStrike" kern="1200" baseline="0" dirty="0"/>
                        <a:t>P0401</a:t>
                      </a:r>
                      <a:endParaRPr lang="en-IN" dirty="0"/>
                    </a:p>
                  </a:txBody>
                  <a:tcPr>
                    <a:solidFill>
                      <a:srgbClr val="D4EAE4"/>
                    </a:solidFill>
                  </a:tcPr>
                </a:tc>
                <a:tc>
                  <a:txBody>
                    <a:bodyPr/>
                    <a:lstStyle/>
                    <a:p>
                      <a:r>
                        <a:rPr lang="en-IN" sz="1800" u="none" strike="noStrike" kern="1200" baseline="0" dirty="0"/>
                        <a:t>Exhaust gas recirculation flow insufficient</a:t>
                      </a:r>
                      <a:endParaRPr lang="en-IN" dirty="0"/>
                    </a:p>
                  </a:txBody>
                  <a:tcPr>
                    <a:solidFill>
                      <a:srgbClr val="D4EAE4"/>
                    </a:solidFill>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N" dirty="0"/>
                        <a:t>EGR valve</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N" dirty="0"/>
                        <a:t>Clogged EGR ports or passages</a:t>
                      </a:r>
                    </a:p>
                  </a:txBody>
                  <a:tcPr>
                    <a:solidFill>
                      <a:srgbClr val="D4EAE4"/>
                    </a:solidFill>
                  </a:tcPr>
                </a:tc>
                <a:extLst>
                  <a:ext uri="{0D108BD9-81ED-4DB2-BD59-A6C34878D82A}">
                    <a16:rowId xmlns:a16="http://schemas.microsoft.com/office/drawing/2014/main" val="10002"/>
                  </a:ext>
                </a:extLst>
              </a:tr>
              <a:tr h="1014457">
                <a:tc>
                  <a:txBody>
                    <a:bodyPr/>
                    <a:lstStyle/>
                    <a:p>
                      <a:r>
                        <a:rPr lang="en-IN" sz="1800" u="none" strike="noStrike" kern="1200" baseline="0" dirty="0"/>
                        <a:t>P0402</a:t>
                      </a:r>
                      <a:endParaRPr lang="en-IN" dirty="0"/>
                    </a:p>
                  </a:txBody>
                  <a:tcPr>
                    <a:solidFill>
                      <a:srgbClr val="D4EAE4"/>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800" u="none" strike="noStrike" kern="1200" baseline="0" dirty="0"/>
                        <a:t>Exhaust gas recirculation flow excessive</a:t>
                      </a:r>
                      <a:endParaRPr lang="en-IN" dirty="0">
                        <a:solidFill>
                          <a:srgbClr val="D4EAE4"/>
                        </a:solidFill>
                      </a:endParaRPr>
                    </a:p>
                  </a:txBody>
                  <a:tcPr>
                    <a:solidFill>
                      <a:srgbClr val="D4EAE4"/>
                    </a:solidFill>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N" dirty="0"/>
                        <a:t>Stuck-open EGR valve</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N" dirty="0"/>
                        <a:t>Vacuum hose(s)</a:t>
                      </a:r>
                      <a:r>
                        <a:rPr lang="en-IN" baseline="0" dirty="0"/>
                        <a:t> misrouted</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N" baseline="0" dirty="0"/>
                        <a:t>Electrical wiring shorted</a:t>
                      </a:r>
                      <a:endParaRPr lang="en-IN" dirty="0"/>
                    </a:p>
                  </a:txBody>
                  <a:tcPr>
                    <a:solidFill>
                      <a:srgbClr val="D4EAE4"/>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9094546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553998"/>
          </a:xfrm>
        </p:spPr>
        <p:txBody>
          <a:bodyPr>
            <a:noAutofit/>
          </a:bodyPr>
          <a:lstStyle/>
          <a:p>
            <a:r>
              <a:rPr lang="en-US" dirty="0"/>
              <a:t>Question 5: ?</a:t>
            </a:r>
          </a:p>
        </p:txBody>
      </p:sp>
      <p:sp>
        <p:nvSpPr>
          <p:cNvPr id="4" name="Content Placeholder 3"/>
          <p:cNvSpPr>
            <a:spLocks noGrp="1"/>
          </p:cNvSpPr>
          <p:nvPr>
            <p:ph idx="1"/>
          </p:nvPr>
        </p:nvSpPr>
        <p:spPr>
          <a:xfrm>
            <a:off x="457200" y="993875"/>
            <a:ext cx="8229600" cy="377725"/>
          </a:xfrm>
        </p:spPr>
        <p:txBody>
          <a:bodyPr>
            <a:noAutofit/>
          </a:bodyPr>
          <a:lstStyle/>
          <a:p>
            <a:pPr marL="0" indent="0">
              <a:buNone/>
            </a:pPr>
            <a:r>
              <a:rPr lang="en-US" sz="2400" dirty="0"/>
              <a:t>What are the symptoms of a defective </a:t>
            </a:r>
            <a:r>
              <a:rPr lang="en-US" sz="2400" spc="-300" dirty="0"/>
              <a:t>E G </a:t>
            </a:r>
            <a:r>
              <a:rPr lang="en-US" sz="2400" dirty="0"/>
              <a:t>R system?</a:t>
            </a:r>
          </a:p>
        </p:txBody>
      </p:sp>
    </p:spTree>
    <p:extLst>
      <p:ext uri="{BB962C8B-B14F-4D97-AF65-F5344CB8AC3E}">
        <p14:creationId xmlns:p14="http://schemas.microsoft.com/office/powerpoint/2010/main" val="39487356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553998"/>
          </a:xfrm>
        </p:spPr>
        <p:txBody>
          <a:bodyPr>
            <a:noAutofit/>
          </a:bodyPr>
          <a:lstStyle/>
          <a:p>
            <a:r>
              <a:rPr lang="en-US" dirty="0"/>
              <a:t>Answer 5</a:t>
            </a:r>
          </a:p>
        </p:txBody>
      </p:sp>
      <p:sp>
        <p:nvSpPr>
          <p:cNvPr id="4" name="Content Placeholder 3"/>
          <p:cNvSpPr>
            <a:spLocks noGrp="1"/>
          </p:cNvSpPr>
          <p:nvPr>
            <p:ph idx="1"/>
          </p:nvPr>
        </p:nvSpPr>
        <p:spPr>
          <a:xfrm>
            <a:off x="457200" y="993875"/>
            <a:ext cx="8229600" cy="758725"/>
          </a:xfrm>
        </p:spPr>
        <p:txBody>
          <a:bodyPr>
            <a:noAutofit/>
          </a:bodyPr>
          <a:lstStyle/>
          <a:p>
            <a:pPr marL="0" indent="0">
              <a:buNone/>
            </a:pPr>
            <a:r>
              <a:rPr lang="en-US" sz="2400" dirty="0"/>
              <a:t>Rough idle, spark knock, poor performance, and frequent stalling. </a:t>
            </a:r>
          </a:p>
        </p:txBody>
      </p:sp>
    </p:spTree>
    <p:extLst>
      <p:ext uri="{BB962C8B-B14F-4D97-AF65-F5344CB8AC3E}">
        <p14:creationId xmlns:p14="http://schemas.microsoft.com/office/powerpoint/2010/main" val="9094008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Engine Performance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(A8) Engine Performance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69509"/>
            <a:ext cx="8305800" cy="430887"/>
          </a:xfrm>
          <a:prstGeom prst="rect">
            <a:avLst/>
          </a:prstGeom>
          <a:noFill/>
        </p:spPr>
        <p:txBody>
          <a:bodyPr wrap="square" rtlCol="0">
            <a:spAutoFit/>
          </a:bodyPr>
          <a:lstStyle/>
          <a:p>
            <a:r>
              <a:rPr lang="en-US" sz="2200" dirty="0"/>
              <a:t>Animations Link: </a:t>
            </a:r>
            <a:r>
              <a:rPr lang="en-US" sz="2200" dirty="0">
                <a:hlinkClick r:id="rId4"/>
              </a:rPr>
              <a:t>(A8) Engine Performance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828799"/>
            <a:ext cx="7880279" cy="4457251"/>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1600200"/>
          </a:xfrm>
        </p:spPr>
        <p:txBody>
          <a:bodyPr/>
          <a:lstStyle/>
          <a:p>
            <a:r>
              <a:rPr lang="en-US" dirty="0"/>
              <a:t>Frequently Asked Question: Why Should I Stop When Pump Clicks Off?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50" y="2819400"/>
            <a:ext cx="7677150" cy="3293209"/>
          </a:xfrm>
        </p:spPr>
        <p:txBody>
          <a:bodyPr/>
          <a:lstStyle/>
          <a:p>
            <a:r>
              <a:rPr lang="en-US" b="1" dirty="0"/>
              <a:t>When Filling My Fuel Tank, Why Should I Stop When the Pump Clicks Off? </a:t>
            </a:r>
            <a:r>
              <a:rPr lang="en-US" dirty="0"/>
              <a:t>Every fuel tank has an upper volume chamber that allows for expansion of the fuel when hot. The volume of the chamber is between 10% and 20% of the volume of the tank. For example, if a fuel tank has a capacity of 20 gallons, the expansion chamber volume is from 2 to 4 gallons. A hose is attached at the top of the chamber and vented to the charcoal canister. If extra fuel is forced into this expansion volume, liquid gasoline can be drawn into the charcoal canister. This liquid fuel can saturate the canister and create an overly rich air–fuel mixture when the canister purge valve is opened during normal vehicle operation. This extra-rich air–fuel mixture can cause the vehicle to fail an exhaust emissions test, reduce fuel economy, and possibly damage the catalytic converter. To avoid problems, simply add fuel to the next dime’s worth after the nozzle clicks off. This ensures that the tank is full, yet not overfilled.</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801651" y="1981199"/>
            <a:ext cx="7534275" cy="661717"/>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429778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80.2 Charcoal Canister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990599"/>
            <a:ext cx="4733120" cy="458390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819400" cy="1938992"/>
          </a:xfrm>
        </p:spPr>
        <p:txBody>
          <a:bodyPr/>
          <a:lstStyle/>
          <a:p>
            <a:r>
              <a:rPr lang="en-US" sz="2400" dirty="0"/>
              <a:t>A charcoal canister can be located under the hood or underneath the vehicle</a:t>
            </a:r>
          </a:p>
        </p:txBody>
      </p:sp>
    </p:spTree>
    <p:extLst>
      <p:ext uri="{BB962C8B-B14F-4D97-AF65-F5344CB8AC3E}">
        <p14:creationId xmlns:p14="http://schemas.microsoft.com/office/powerpoint/2010/main" val="2171279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80.3 EVAP System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91516" y="1044808"/>
            <a:ext cx="7161884" cy="375579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5105400"/>
            <a:ext cx="7772400" cy="830997"/>
          </a:xfrm>
        </p:spPr>
        <p:txBody>
          <a:bodyPr/>
          <a:lstStyle/>
          <a:p>
            <a:r>
              <a:rPr lang="en-US" sz="2400" dirty="0"/>
              <a:t>EVAP system includes all of the lines, hoses, and valves, plus the charcoal canister</a:t>
            </a:r>
          </a:p>
        </p:txBody>
      </p:sp>
    </p:spTree>
    <p:extLst>
      <p:ext uri="{BB962C8B-B14F-4D97-AF65-F5344CB8AC3E}">
        <p14:creationId xmlns:p14="http://schemas.microsoft.com/office/powerpoint/2010/main" val="2171279137"/>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24363</TotalTime>
  <Words>3584</Words>
  <Application>Microsoft Office PowerPoint</Application>
  <PresentationFormat>On-screen Show (4:3)</PresentationFormat>
  <Paragraphs>361</Paragraphs>
  <Slides>66</Slides>
  <Notes>66</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66</vt:i4>
      </vt:variant>
    </vt:vector>
  </HeadingPairs>
  <TitlesOfParts>
    <vt:vector size="71" baseType="lpstr">
      <vt:lpstr>Arial</vt:lpstr>
      <vt:lpstr>Times New Roman</vt:lpstr>
      <vt:lpstr>Verdana</vt:lpstr>
      <vt:lpstr>Wingdings</vt:lpstr>
      <vt:lpstr>508 Lecture</vt:lpstr>
      <vt:lpstr>Automotive Technology: Principles, Diagnosis, and Service</vt:lpstr>
      <vt:lpstr>Learning Objectives (1 of 2)</vt:lpstr>
      <vt:lpstr>Learning Objectives (2 of 2)</vt:lpstr>
      <vt:lpstr>Evaporative Emission Control System (1 of 2)</vt:lpstr>
      <vt:lpstr>Evaporative Emission Control System (2 of 2)</vt:lpstr>
      <vt:lpstr>Figure 80.1 Capless Fuel Fill</vt:lpstr>
      <vt:lpstr>Frequently Asked Question: Why Should I Stop When Pump Clicks Off?   </vt:lpstr>
      <vt:lpstr>Figure 80.2 Charcoal Canister</vt:lpstr>
      <vt:lpstr>Figure 80.3 EVAP System</vt:lpstr>
      <vt:lpstr>Figure 80.4 EVAP Operation</vt:lpstr>
      <vt:lpstr>Animation: Evaporative Emission Control System (Animation will automatically start)</vt:lpstr>
      <vt:lpstr>Question 1: ?</vt:lpstr>
      <vt:lpstr>Answer 1</vt:lpstr>
      <vt:lpstr>Nonenhanced Evaporative Control Systems</vt:lpstr>
      <vt:lpstr>Enhanced Evaporative Control Systems (1 of 2)</vt:lpstr>
      <vt:lpstr>Enhanced Evaporative Control Systems (2 of 2)</vt:lpstr>
      <vt:lpstr>Figure 80.5 Enhanced EVAP  </vt:lpstr>
      <vt:lpstr>Leak Detection Pump</vt:lpstr>
      <vt:lpstr>Figure 80.6 Leak Detection Pump  </vt:lpstr>
      <vt:lpstr>Onboard Refueling Vapor Recovery</vt:lpstr>
      <vt:lpstr>Figure 80.7 Restricted Fuel Fill </vt:lpstr>
      <vt:lpstr>Question 2: ?</vt:lpstr>
      <vt:lpstr>Answer 2</vt:lpstr>
      <vt:lpstr>Diagnosing EVAP System</vt:lpstr>
      <vt:lpstr>Figure 80.8 Leak Message</vt:lpstr>
      <vt:lpstr>Figure 80.9 Leak Testing</vt:lpstr>
      <vt:lpstr>Figure 80.10 Smoke Testing</vt:lpstr>
      <vt:lpstr>Animation: Evaporative Emissions Control System Test (Animation will automatically start)</vt:lpstr>
      <vt:lpstr>Figure 80.11 Emission Tester</vt:lpstr>
      <vt:lpstr>Evaporative System Monitor</vt:lpstr>
      <vt:lpstr>Figure 80.12 Tank Pressure Sensor </vt:lpstr>
      <vt:lpstr>Figure 80.13 Tank Collapse</vt:lpstr>
      <vt:lpstr>Figure 80.14 Cap Message</vt:lpstr>
      <vt:lpstr>Typical EVAP Monitor (1 of 2)</vt:lpstr>
      <vt:lpstr>Typical EVAP Monitor (2 of 2)</vt:lpstr>
      <vt:lpstr>Figure 80.15 Tank Pressure </vt:lpstr>
      <vt:lpstr>Figure 80.16 Fuel Level </vt:lpstr>
      <vt:lpstr>Question 3: ?</vt:lpstr>
      <vt:lpstr>Answer 3</vt:lpstr>
      <vt:lpstr>Exhaust Gas Recirculation Systems   (1 of 5)</vt:lpstr>
      <vt:lpstr>Exhaust Gas Recirculation Systems   (2 of 5)</vt:lpstr>
      <vt:lpstr>Exhaust Gas Recirculation Systems   (3 of 5)</vt:lpstr>
      <vt:lpstr>Exhaust Gas Recirculation Systems   (4 of 5)</vt:lpstr>
      <vt:lpstr>Exhaust Gas Recirculation Systems   (5 of 5)</vt:lpstr>
      <vt:lpstr>Figure 80.17 Red Brown Haze</vt:lpstr>
      <vt:lpstr>Figure 80.18 EGR Valve</vt:lpstr>
      <vt:lpstr>Figure 80.19 EGR Position Sensor</vt:lpstr>
      <vt:lpstr>Figure 80.20 Digital EGR Valve </vt:lpstr>
      <vt:lpstr>Figure 80.21 GM Linear EGR</vt:lpstr>
      <vt:lpstr>Figure 80.22 EGR Operation</vt:lpstr>
      <vt:lpstr>Animation: Exhaust Gas Recirculation, EGR (Animation will automatically start)</vt:lpstr>
      <vt:lpstr>Animation: Biodiesel Production (Animation will automatically start)</vt:lpstr>
      <vt:lpstr>Question 4: ?</vt:lpstr>
      <vt:lpstr>Answer 4</vt:lpstr>
      <vt:lpstr>O B D-I I EGR Monitoring Strategies</vt:lpstr>
      <vt:lpstr>Figure 80.23 Ford DPFE </vt:lpstr>
      <vt:lpstr>Figure 80.24  OBD-II Active Test</vt:lpstr>
      <vt:lpstr>Diagnosing a Defective EGR System (1 of 2)</vt:lpstr>
      <vt:lpstr>Diagnosing a Defective EGR System (2 of 2)</vt:lpstr>
      <vt:lpstr>Animation: EGR System Tests (Animation will automatically start)</vt:lpstr>
      <vt:lpstr>Figure 80.25 Honda Passage Plugs </vt:lpstr>
      <vt:lpstr>E G R-Related O B D-I I Diagnostic Trouble Codes</vt:lpstr>
      <vt:lpstr>Question 5: ?</vt:lpstr>
      <vt:lpstr>Answer 5</vt:lpstr>
      <vt:lpstr>Engine Performance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85, Evaporation Emission Control Systems</dc:title>
  <dc:subject>2612-Automotive - Core</dc:subject>
  <dc:creator>James D. Halderman</dc:creator>
  <cp:keywords>CONTAINS NOTES</cp:keywords>
  <cp:lastModifiedBy>Glen Plants</cp:lastModifiedBy>
  <cp:revision>4663</cp:revision>
  <dcterms:created xsi:type="dcterms:W3CDTF">2014-07-14T20:04:21Z</dcterms:created>
  <dcterms:modified xsi:type="dcterms:W3CDTF">2023-06-21T16:49:26Z</dcterms:modified>
</cp:coreProperties>
</file>