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1170" r:id="rId2"/>
    <p:sldId id="1110" r:id="rId3"/>
    <p:sldId id="1112" r:id="rId4"/>
    <p:sldId id="1175" r:id="rId5"/>
    <p:sldId id="1176" r:id="rId6"/>
    <p:sldId id="1177" r:id="rId7"/>
    <p:sldId id="1178" r:id="rId8"/>
    <p:sldId id="1174" r:id="rId9"/>
    <p:sldId id="1179" r:id="rId10"/>
    <p:sldId id="1148" r:id="rId11"/>
    <p:sldId id="1149" r:id="rId12"/>
    <p:sldId id="1150" r:id="rId13"/>
    <p:sldId id="1151" r:id="rId14"/>
    <p:sldId id="1180" r:id="rId15"/>
    <p:sldId id="1153" r:id="rId16"/>
    <p:sldId id="1181" r:id="rId17"/>
    <p:sldId id="1411" r:id="rId18"/>
    <p:sldId id="1410" r:id="rId19"/>
    <p:sldId id="1186" r:id="rId20"/>
    <p:sldId id="1155" r:id="rId21"/>
    <p:sldId id="1156" r:id="rId22"/>
    <p:sldId id="1157" r:id="rId23"/>
    <p:sldId id="1182" r:id="rId24"/>
    <p:sldId id="1187" r:id="rId25"/>
    <p:sldId id="1159" r:id="rId26"/>
    <p:sldId id="1160" r:id="rId27"/>
    <p:sldId id="1161" r:id="rId28"/>
    <p:sldId id="1162" r:id="rId29"/>
    <p:sldId id="1183" r:id="rId30"/>
    <p:sldId id="1184" r:id="rId31"/>
    <p:sldId id="1165" r:id="rId32"/>
    <p:sldId id="1166" r:id="rId33"/>
    <p:sldId id="1185" r:id="rId34"/>
    <p:sldId id="1168" r:id="rId35"/>
    <p:sldId id="1169" r:id="rId36"/>
    <p:sldId id="1392" r:id="rId37"/>
    <p:sldId id="107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984">
          <p15:clr>
            <a:srgbClr val="A4A3A4"/>
          </p15:clr>
        </p15:guide>
        <p15:guide id="4" orient="horz" pos="384">
          <p15:clr>
            <a:srgbClr val="A4A3A4"/>
          </p15:clr>
        </p15:guide>
        <p15:guide id="5" orient="horz" pos="144">
          <p15:clr>
            <a:srgbClr val="A4A3A4"/>
          </p15:clr>
        </p15:guide>
        <p15:guide id="6" orient="horz" pos="912">
          <p15:clr>
            <a:srgbClr val="A4A3A4"/>
          </p15:clr>
        </p15:guide>
        <p15:guide id="7" orient="horz" pos="624">
          <p15:clr>
            <a:srgbClr val="A4A3A4"/>
          </p15:clr>
        </p15:guide>
        <p15:guide id="8" orient="horz" pos="1248">
          <p15:clr>
            <a:srgbClr val="A4A3A4"/>
          </p15:clr>
        </p15:guide>
        <p15:guide id="9" pos="288">
          <p15:clr>
            <a:srgbClr val="A4A3A4"/>
          </p15:clr>
        </p15:guide>
        <p15:guide id="10"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2" autoAdjust="0"/>
    <p:restoredTop sz="85961" autoAdjust="0"/>
  </p:normalViewPr>
  <p:slideViewPr>
    <p:cSldViewPr>
      <p:cViewPr varScale="1">
        <p:scale>
          <a:sx n="98" d="100"/>
          <a:sy n="98" d="100"/>
        </p:scale>
        <p:origin x="1854" y="90"/>
      </p:cViewPr>
      <p:guideLst>
        <p:guide orient="horz" pos="2160"/>
        <p:guide pos="2880"/>
        <p:guide orient="horz" pos="3984"/>
        <p:guide orient="horz" pos="384"/>
        <p:guide orient="horz" pos="144"/>
        <p:guide orient="horz" pos="912"/>
        <p:guide orient="horz" pos="624"/>
        <p:guide orient="horz" pos="1248"/>
        <p:guide pos="288"/>
        <p:guide pos="5472"/>
      </p:guideLst>
    </p:cSldViewPr>
  </p:slideViewPr>
  <p:outlineViewPr>
    <p:cViewPr>
      <p:scale>
        <a:sx n="25" d="100"/>
        <a:sy n="25" d="100"/>
      </p:scale>
      <p:origin x="0" y="79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2-18T16:06:38.854" idx="1">
    <p:pos x="10" y="10"/>
    <p:text>NEED CUURENT BOOK COVER IMAGE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6/20/2023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6/20/2023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10611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47203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45565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sng" strike="noStrike" cap="none" dirty="0">
                <a:solidFill>
                  <a:schemeClr val="dk1"/>
                </a:solidFill>
                <a:latin typeface="+mn-lt"/>
                <a:ea typeface="Arial"/>
                <a:cs typeface="Arial"/>
                <a:sym typeface="Arial"/>
              </a:rPr>
              <a:t>TECH TIP: How to Find a Leak in the Exhaust System</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A hole in the exhaust system can dilute the exhaust gases with additional oxygen (O2 ) .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 SEE FIGURE 79–8.</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This additional O2 in the exhaust can lead the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service technician to believe that the air–fuel mixture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is too lean. To help identify an exhaust leak, perform an exhaust analysis at idle and at 2,500 RPM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(fast idle) and compare with the following:</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 If the O2 is high at idle and at 2,500 RPM, the mixture is lean at both idle and at 2,500 RPM.</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 If the O2 is low at idle and high at 2,500 RPM, this usually means the vehicle is equipped with a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working AIR pump.</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 If the O2 is high at idle, but okay at 2,500 RPM, a hole in the exhaust or a small vacuum leak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that is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“covered up” at higher speed is indicated.</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88991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en-US" sz="1200" kern="1200" dirty="0">
                <a:solidFill>
                  <a:schemeClr val="tx1"/>
                </a:solidFill>
                <a:effectLst/>
                <a:latin typeface="+mn-lt"/>
                <a:ea typeface="+mn-ea"/>
                <a:cs typeface="+mn-cs"/>
              </a:rPr>
              <a:t> </a:t>
            </a:r>
          </a:p>
          <a:p>
            <a:pPr eaLnBrk="0" hangingPunct="0"/>
            <a:r>
              <a:rPr lang="en-US" sz="1200" b="1" u="sng" kern="1200" dirty="0">
                <a:solidFill>
                  <a:schemeClr val="tx1"/>
                </a:solidFill>
                <a:effectLst/>
                <a:latin typeface="+mn-lt"/>
                <a:ea typeface="+mn-ea"/>
                <a:cs typeface="+mn-cs"/>
              </a:rPr>
              <a:t>CASE STUDY: The Case of the Retarded Exhaust Camshaft </a:t>
            </a:r>
            <a:endParaRPr lang="en-US" sz="1200" kern="1200" dirty="0">
              <a:solidFill>
                <a:schemeClr val="tx1"/>
              </a:solidFill>
              <a:effectLst/>
              <a:latin typeface="+mn-lt"/>
              <a:ea typeface="+mn-ea"/>
              <a:cs typeface="+mn-cs"/>
            </a:endParaRPr>
          </a:p>
          <a:p>
            <a:pPr eaLnBrk="0" hangingPunct="0"/>
            <a:r>
              <a:rPr lang="en-US" sz="1200" kern="1200" dirty="0">
                <a:solidFill>
                  <a:schemeClr val="tx1"/>
                </a:solidFill>
                <a:effectLst/>
                <a:latin typeface="+mn-lt"/>
                <a:ea typeface="+mn-ea"/>
                <a:cs typeface="+mn-cs"/>
              </a:rPr>
              <a:t>A Toyota equipped with a double overhead camshaft (DOHC) six-cylinder engine failed the state-mandated enhanced exhaust emissions test for NOx. The engine ran perfectly without spark knocking (ping), which is usually a major reason for excessive NOX emissions. The technician checked the following: The cylinders, which were decarbonized using top engine cleaner The EGR valve, which was inspected and the EGR passages cleaned After all the items were completed, the vehicle was returned to the inspection station where the Vehicle again failed for excessive NOX emissions (better, but still over the maximum allowable limit). After additional hours of troubleshooting, the technician decided to go back to basics and start over again. A check of the vehicle history with the owner indicated that the only previous work performed on the engine was a replacement timing belt over a year before. The technician discovered that the exhaust cam timing was retarded by two teeth, resulting in late closing of the exhaust valve. The proper exhaust valve timing resulted in a slight amount of exhaust gas being retained in the cylinder. This extra exhaust was helped reduce NOX emissions. After repositioning the timing belt, the vehicle passed the emissions test well within the limits.</a:t>
            </a:r>
          </a:p>
          <a:p>
            <a:pPr eaLnBrk="0" hangingPunct="0"/>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pPr eaLnBrk="0" hangingPunct="0"/>
            <a:r>
              <a:rPr lang="en-US" sz="1200" b="1" kern="1200" dirty="0">
                <a:solidFill>
                  <a:schemeClr val="tx1"/>
                </a:solidFill>
                <a:effectLst/>
                <a:latin typeface="+mn-lt"/>
                <a:ea typeface="+mn-ea"/>
                <a:cs typeface="+mn-cs"/>
              </a:rPr>
              <a:t>Complaint—Customer stated that the vehicle failed an emission test due to excessive NOX exhaust emissions. </a:t>
            </a:r>
            <a:endParaRPr lang="en-US" sz="1200" kern="1200" dirty="0">
              <a:solidFill>
                <a:schemeClr val="tx1"/>
              </a:solidFill>
              <a:effectLst/>
              <a:latin typeface="+mn-lt"/>
              <a:ea typeface="+mn-ea"/>
              <a:cs typeface="+mn-cs"/>
            </a:endParaRPr>
          </a:p>
          <a:p>
            <a:pPr eaLnBrk="0" hangingPunct="0"/>
            <a:r>
              <a:rPr lang="en-US" sz="1200" b="1" kern="1200" dirty="0">
                <a:solidFill>
                  <a:schemeClr val="tx1"/>
                </a:solidFill>
                <a:effectLst/>
                <a:latin typeface="+mn-lt"/>
                <a:ea typeface="+mn-ea"/>
                <a:cs typeface="+mn-cs"/>
              </a:rPr>
              <a:t>Cause—exhaust cam was discovered to be retarded by two teeth as a result of the timing belt being incorrectly installed during a previous repair.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Correction—timing belt was properly aligned and vehicle passed the emission test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3411746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TECH TIP: </a:t>
            </a:r>
            <a:r>
              <a:rPr lang="en-US" sz="1400" b="1" i="0" u="sng" strike="noStrike" kern="1200" baseline="0" dirty="0">
                <a:solidFill>
                  <a:schemeClr val="tx1"/>
                </a:solidFill>
                <a:latin typeface="+mn-lt"/>
                <a:ea typeface="+mn-ea"/>
                <a:cs typeface="+mn-cs"/>
              </a:rPr>
              <a:t>Your Nose Knows</a:t>
            </a:r>
          </a:p>
          <a:p>
            <a:r>
              <a:rPr lang="en-US" sz="1200" b="0" i="0" u="none" strike="noStrike" kern="1200" baseline="0" dirty="0">
                <a:solidFill>
                  <a:schemeClr val="tx1"/>
                </a:solidFill>
                <a:latin typeface="+mn-lt"/>
                <a:ea typeface="+mn-ea"/>
                <a:cs typeface="+mn-cs"/>
              </a:rPr>
              <a:t>Using the nose, a technician can often identify a major problem without having to connect the vehicle to an exhaust analyzer. For example, The strong smell of exhaust is due to excessive unburned hydrocarbon (HC) emissions. Look for an ignition system fault that could prevent the proper burning of the fuel. If your eyes start to burn or water, suspect excessive oxides of nitrogen (NO</a:t>
            </a:r>
            <a:r>
              <a:rPr lang="en-US" sz="1200" b="0" i="0" u="none" strike="noStrike" kern="1200" baseline="-25000" dirty="0">
                <a:solidFill>
                  <a:schemeClr val="tx1"/>
                </a:solidFill>
                <a:latin typeface="+mn-lt"/>
                <a:ea typeface="+mn-ea"/>
                <a:cs typeface="+mn-cs"/>
              </a:rPr>
              <a:t>X </a:t>
            </a:r>
            <a:r>
              <a:rPr lang="en-US" sz="1200" b="0" i="0" u="none" strike="noStrike" kern="1200" baseline="30000" dirty="0">
                <a:solidFill>
                  <a:schemeClr val="tx1"/>
                </a:solidFill>
                <a:latin typeface="+mn-lt"/>
                <a:ea typeface="+mn-ea"/>
                <a:cs typeface="+mn-cs"/>
              </a:rPr>
              <a:t>) emissions. The NO</a:t>
            </a:r>
            <a:r>
              <a:rPr lang="en-US" sz="1200" b="0" i="0" u="none" strike="noStrike" kern="1200" baseline="-25000" dirty="0">
                <a:solidFill>
                  <a:schemeClr val="tx1"/>
                </a:solidFill>
                <a:latin typeface="+mn-lt"/>
                <a:ea typeface="+mn-ea"/>
                <a:cs typeface="+mn-cs"/>
              </a:rPr>
              <a:t>X</a:t>
            </a:r>
            <a:r>
              <a:rPr lang="en-US" sz="1200" b="0" i="0" u="none" strike="noStrike" kern="1200" baseline="0" dirty="0">
                <a:solidFill>
                  <a:schemeClr val="tx1"/>
                </a:solidFill>
                <a:latin typeface="+mn-lt"/>
                <a:ea typeface="+mn-ea"/>
                <a:cs typeface="+mn-cs"/>
              </a:rPr>
              <a:t> combine with the moisture in the eyes to form a mild solution of nitric acid. The acid formation causes the eyes to burn and water. Excessive NO</a:t>
            </a:r>
            <a:r>
              <a:rPr lang="en-US" sz="1200" b="0" i="0" u="none" strike="noStrike" kern="1200" baseline="-25000" dirty="0">
                <a:solidFill>
                  <a:schemeClr val="tx1"/>
                </a:solidFill>
                <a:latin typeface="+mn-lt"/>
                <a:ea typeface="+mn-ea"/>
                <a:cs typeface="+mn-cs"/>
              </a:rPr>
              <a:t>X </a:t>
            </a:r>
            <a:r>
              <a:rPr lang="en-US" sz="1600" b="0" i="0" u="none" strike="noStrike" kern="1200" baseline="30000" dirty="0">
                <a:solidFill>
                  <a:schemeClr val="tx1"/>
                </a:solidFill>
                <a:latin typeface="+mn-lt"/>
                <a:ea typeface="+mn-ea"/>
                <a:cs typeface="+mn-cs"/>
              </a:rPr>
              <a:t>exhaust emissions can be caused by a lack of proper amount of exhaust </a:t>
            </a:r>
            <a:r>
              <a:rPr lang="en-US" sz="1200" b="0" i="0" u="none" strike="noStrike" kern="1200" baseline="0" dirty="0">
                <a:solidFill>
                  <a:schemeClr val="tx1"/>
                </a:solidFill>
                <a:latin typeface="+mn-lt"/>
                <a:ea typeface="+mn-ea"/>
                <a:cs typeface="+mn-cs"/>
              </a:rPr>
              <a:t>gas recirculation (EGR) or a variable valve timing issue. (This is usually noticed above idle on most vehicles.) Dizzy feeling or headache. This is commonly caused by excessive carbon monoxide (CO) exhaust emissions. Get into fresh air as soon as possible. A probable cause of high levels of CO is an excessively rich air–fuel mixture.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CASE STUDY </a:t>
            </a:r>
            <a:r>
              <a:rPr lang="en-US" sz="1400" b="1" i="0" u="sng" strike="noStrike" kern="1200" baseline="0" dirty="0">
                <a:solidFill>
                  <a:schemeClr val="tx1"/>
                </a:solidFill>
                <a:latin typeface="+mn-lt"/>
                <a:ea typeface="+mn-ea"/>
                <a:cs typeface="+mn-cs"/>
              </a:rPr>
              <a:t>O2S Shows Rich, But Pulse Width Is Low</a:t>
            </a:r>
          </a:p>
          <a:p>
            <a:r>
              <a:rPr lang="en-US" sz="1200" b="0" i="0" u="none" strike="noStrike" kern="1200" baseline="0" dirty="0">
                <a:solidFill>
                  <a:schemeClr val="tx1"/>
                </a:solidFill>
                <a:latin typeface="+mn-lt"/>
                <a:ea typeface="+mn-ea"/>
                <a:cs typeface="+mn-cs"/>
              </a:rPr>
              <a:t>A service technician was attempting to solve a driveability problem. The powertrain control module (PCM) did not indicate any diagnostic trouble codes (DTCs). A check of the oxygen sensor voltage indicated a higher-than-normal reading almost all the time. The</a:t>
            </a:r>
          </a:p>
          <a:p>
            <a:r>
              <a:rPr lang="en-US" sz="1200" b="0" i="0" u="none" strike="noStrike" kern="1200" baseline="0" dirty="0">
                <a:solidFill>
                  <a:schemeClr val="tx1"/>
                </a:solidFill>
                <a:latin typeface="+mn-lt"/>
                <a:ea typeface="+mn-ea"/>
                <a:cs typeface="+mn-cs"/>
              </a:rPr>
              <a:t>pulse width to the port injectors was lower than normal. The lower-than-normal pulse width indicates that the PCM is attempting to reduce fuel flow into the engine by decreasing the amount of on-time for all the injectors. What could cause a rich mixture if the injectors were being commanded to deliver a lean mixture?</a:t>
            </a:r>
          </a:p>
          <a:p>
            <a:r>
              <a:rPr lang="en-US" sz="1200" b="0" i="0" u="none" strike="noStrike" kern="1200" baseline="0" dirty="0">
                <a:solidFill>
                  <a:schemeClr val="tx1"/>
                </a:solidFill>
                <a:latin typeface="+mn-lt"/>
                <a:ea typeface="+mn-ea"/>
                <a:cs typeface="+mn-cs"/>
              </a:rPr>
              <a:t>Finally, the technician shut off the engine and took a careful look at the entire fuel-injection system. When the vacuum hose was removed from the fuel-pressure regulator, fuel was found dripping from the vacuum hose. The problem was a defective fuel-pressure regulator that allowed an uncontrolled amount of</a:t>
            </a:r>
          </a:p>
          <a:p>
            <a:r>
              <a:rPr lang="en-US" sz="1200" b="0" i="0" u="none" strike="noStrike" kern="1200" baseline="0" dirty="0">
                <a:solidFill>
                  <a:schemeClr val="tx1"/>
                </a:solidFill>
                <a:latin typeface="+mn-lt"/>
                <a:ea typeface="+mn-ea"/>
                <a:cs typeface="+mn-cs"/>
              </a:rPr>
              <a:t>fuel to be drawn by the intake manifold vacuum into the cylinders. While the PCM tried to reduce fuel by reducing the pulse width signal to the injectors, the extra fuel being drawn directly from the fuel rail caused the engine to operate with too rich an air–fuel mixture.</a:t>
            </a:r>
          </a:p>
          <a:p>
            <a:r>
              <a:rPr lang="en-US" sz="1200" b="1" i="0" u="none" strike="noStrike" kern="1200" baseline="0" dirty="0">
                <a:solidFill>
                  <a:schemeClr val="tx1"/>
                </a:solidFill>
                <a:latin typeface="+mn-lt"/>
                <a:ea typeface="+mn-ea"/>
                <a:cs typeface="+mn-cs"/>
              </a:rPr>
              <a:t>Summary:</a:t>
            </a:r>
          </a:p>
          <a:p>
            <a:r>
              <a:rPr lang="en-US" sz="1200" b="1" i="0" u="none" strike="noStrike" kern="1200" baseline="0" dirty="0">
                <a:solidFill>
                  <a:schemeClr val="tx1"/>
                </a:solidFill>
                <a:latin typeface="+mn-lt"/>
                <a:ea typeface="+mn-ea"/>
                <a:cs typeface="+mn-cs"/>
              </a:rPr>
              <a:t>Complaint—Customer stated that the engine did not perform correctly.</a:t>
            </a:r>
          </a:p>
          <a:p>
            <a:r>
              <a:rPr lang="en-US" sz="1200" b="1" i="0" u="none" strike="noStrike" kern="1200" baseline="0" dirty="0">
                <a:solidFill>
                  <a:schemeClr val="tx1"/>
                </a:solidFill>
                <a:latin typeface="+mn-lt"/>
                <a:ea typeface="+mn-ea"/>
                <a:cs typeface="+mn-cs"/>
              </a:rPr>
              <a:t>Cause—No stored diagnostic trouble codes (DTCs) were found but the oxygen sensor reading was higher than normal indicating that the exhaust air–fuel mixture was too rich.</a:t>
            </a:r>
          </a:p>
          <a:p>
            <a:r>
              <a:rPr lang="en-US" sz="1200" b="1" i="0" u="none" strike="noStrike" kern="1200" baseline="0" dirty="0">
                <a:solidFill>
                  <a:schemeClr val="tx1"/>
                </a:solidFill>
                <a:latin typeface="+mn-lt"/>
                <a:ea typeface="+mn-ea"/>
                <a:cs typeface="+mn-cs"/>
              </a:rPr>
              <a:t>Correction—The fuel pressure regulator was found to be leaking causing fuel to be drawn into the intake causing the richer-then-normal air–fuel mixture. Replacing the fuel pressure regulator solved the driveability complaint.</a:t>
            </a:r>
          </a:p>
          <a:p>
            <a:endParaRPr lang="en-US" b="1"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53696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76469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23474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77276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06369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83523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9716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28879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24138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pPr/>
              <a:t>6/20/2023</a:t>
            </a:fld>
            <a:endParaRPr lang="en-US" dirty="0"/>
          </a:p>
        </p:txBody>
      </p:sp>
      <p:sp>
        <p:nvSpPr>
          <p:cNvPr id="10"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8_Learning Objectives">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252623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1406443214"/>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57200" y="666319"/>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spTree>
    <p:extLst>
      <p:ext uri="{BB962C8B-B14F-4D97-AF65-F5344CB8AC3E}">
        <p14:creationId xmlns:p14="http://schemas.microsoft.com/office/powerpoint/2010/main" val="15532361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58654"/>
            <a:ext cx="8229600" cy="646331"/>
          </a:xfrm>
          <a:prstGeom prst="rect">
            <a:avLst/>
          </a:prstGeom>
        </p:spPr>
        <p:txBody>
          <a:bodyPr vert="horz" lIns="0" tIns="45720" rIns="0" bIns="45720" rtlCol="0" anchor="t" anchorCtr="0">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769989"/>
          </a:xfrm>
          <a:prstGeom prst="rect">
            <a:avLst/>
          </a:prstGeom>
        </p:spPr>
        <p:txBody>
          <a:bodyPr vert="horz" lIns="0" tIns="45720" rIns="0" bIns="45720" rtlCol="0" anchor="t" anchorCtr="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2023</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7" r:id="rId3"/>
    <p:sldLayoutId id="2147483668" r:id="rId4"/>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jameshalderman.com/a8_vid_lib_page/"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hyperlink" Target="https://jameshalderman.com/a8_anim_lib_pag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79</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769441"/>
          </a:xfrm>
        </p:spPr>
        <p:txBody>
          <a:bodyPr lIns="0" tIns="45720" rIns="0" bIns="45720">
            <a:spAutoFit/>
          </a:bodyPr>
          <a:lstStyle/>
          <a:p>
            <a:r>
              <a:rPr lang="en-US" dirty="0"/>
              <a:t>Vehicle Emissions Standards and Testing</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452684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313"/>
            <a:ext cx="8229600" cy="646331"/>
          </a:xfrm>
        </p:spPr>
        <p:txBody>
          <a:bodyPr>
            <a:spAutoFit/>
          </a:bodyPr>
          <a:lstStyle/>
          <a:p>
            <a:r>
              <a:rPr lang="en-US" dirty="0"/>
              <a:t>Question 1: ?</a:t>
            </a:r>
            <a:endParaRPr lang="en-US" sz="2800" dirty="0"/>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US" sz="2400" dirty="0">
                <a:solidFill>
                  <a:srgbClr val="000000"/>
                </a:solidFill>
              </a:rPr>
              <a:t>What are the five exhaust gases?</a:t>
            </a:r>
          </a:p>
        </p:txBody>
      </p:sp>
    </p:spTree>
    <p:extLst>
      <p:ext uri="{BB962C8B-B14F-4D97-AF65-F5344CB8AC3E}">
        <p14:creationId xmlns:p14="http://schemas.microsoft.com/office/powerpoint/2010/main" val="4177689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0981"/>
            <a:ext cx="8229600" cy="646331"/>
          </a:xfrm>
        </p:spPr>
        <p:txBody>
          <a:bodyPr>
            <a:spAutoFit/>
          </a:bodyPr>
          <a:lstStyle/>
          <a:p>
            <a:r>
              <a:rPr lang="en-US" dirty="0"/>
              <a:t>Answer 1</a:t>
            </a:r>
            <a:endParaRPr lang="en-US" sz="2800" dirty="0"/>
          </a:p>
        </p:txBody>
      </p:sp>
      <p:sp>
        <p:nvSpPr>
          <p:cNvPr id="4" name="Content Placeholder 3"/>
          <p:cNvSpPr>
            <a:spLocks noGrp="1"/>
          </p:cNvSpPr>
          <p:nvPr>
            <p:ph idx="1"/>
          </p:nvPr>
        </p:nvSpPr>
        <p:spPr>
          <a:xfrm>
            <a:off x="457200" y="997803"/>
            <a:ext cx="8229600" cy="830997"/>
          </a:xfrm>
        </p:spPr>
        <p:txBody>
          <a:bodyPr>
            <a:spAutoFit/>
          </a:bodyPr>
          <a:lstStyle/>
          <a:p>
            <a:pPr marL="0" indent="0">
              <a:buNone/>
            </a:pPr>
            <a:r>
              <a:rPr lang="en-US" sz="2400" dirty="0">
                <a:solidFill>
                  <a:srgbClr val="000000"/>
                </a:solidFill>
              </a:rPr>
              <a:t>Oxygen, carbon monoxide, carbon dioxide, hydrocarbons, and oxides of nitrogen.</a:t>
            </a:r>
          </a:p>
        </p:txBody>
      </p:sp>
    </p:spTree>
    <p:extLst>
      <p:ext uri="{BB962C8B-B14F-4D97-AF65-F5344CB8AC3E}">
        <p14:creationId xmlns:p14="http://schemas.microsoft.com/office/powerpoint/2010/main" val="899346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2706"/>
            <a:ext cx="8229600" cy="1200329"/>
          </a:xfrm>
        </p:spPr>
        <p:txBody>
          <a:bodyPr>
            <a:spAutoFit/>
          </a:bodyPr>
          <a:lstStyle/>
          <a:p>
            <a:r>
              <a:rPr lang="en-US" dirty="0"/>
              <a:t>Exhaust Analysis and Combustion Efficiency </a:t>
            </a:r>
            <a:r>
              <a:rPr lang="en-US" sz="2800" dirty="0"/>
              <a:t>(1 of 2)</a:t>
            </a:r>
            <a:endParaRPr lang="en-US" sz="2000" dirty="0"/>
          </a:p>
        </p:txBody>
      </p:sp>
      <p:sp>
        <p:nvSpPr>
          <p:cNvPr id="4" name="Content Placeholder 3"/>
          <p:cNvSpPr>
            <a:spLocks noGrp="1"/>
          </p:cNvSpPr>
          <p:nvPr>
            <p:ph idx="1"/>
          </p:nvPr>
        </p:nvSpPr>
        <p:spPr>
          <a:xfrm>
            <a:off x="457200" y="1454527"/>
            <a:ext cx="8229600" cy="3293209"/>
          </a:xfrm>
        </p:spPr>
        <p:txBody>
          <a:bodyPr>
            <a:spAutoFit/>
          </a:bodyPr>
          <a:lstStyle/>
          <a:p>
            <a:r>
              <a:rPr lang="en-IN" sz="2400" dirty="0">
                <a:solidFill>
                  <a:srgbClr val="000000"/>
                </a:solidFill>
              </a:rPr>
              <a:t>Hydrocarbons (</a:t>
            </a:r>
            <a:r>
              <a:rPr lang="en-IN" sz="2400" kern="0" spc="-350" dirty="0">
                <a:solidFill>
                  <a:srgbClr val="000000"/>
                </a:solidFill>
              </a:rPr>
              <a:t>H </a:t>
            </a:r>
            <a:r>
              <a:rPr lang="en-IN" sz="2400" dirty="0">
                <a:solidFill>
                  <a:srgbClr val="000000"/>
                </a:solidFill>
              </a:rPr>
              <a:t>C)</a:t>
            </a:r>
          </a:p>
          <a:p>
            <a:pPr lvl="1"/>
            <a:r>
              <a:rPr lang="en-IN" sz="2400" dirty="0">
                <a:solidFill>
                  <a:srgbClr val="000000"/>
                </a:solidFill>
              </a:rPr>
              <a:t>Unburned gasoline measured in parts per million (ppm)</a:t>
            </a:r>
          </a:p>
          <a:p>
            <a:r>
              <a:rPr lang="en-IN" sz="2400" dirty="0">
                <a:solidFill>
                  <a:srgbClr val="000000"/>
                </a:solidFill>
              </a:rPr>
              <a:t>Carbon Monoxide (</a:t>
            </a:r>
            <a:r>
              <a:rPr lang="en-IN" sz="2400" kern="0" spc="-350" dirty="0">
                <a:solidFill>
                  <a:srgbClr val="000000"/>
                </a:solidFill>
              </a:rPr>
              <a:t>C </a:t>
            </a:r>
            <a:r>
              <a:rPr lang="en-IN" sz="2400" dirty="0">
                <a:solidFill>
                  <a:srgbClr val="000000"/>
                </a:solidFill>
              </a:rPr>
              <a:t>O)</a:t>
            </a:r>
          </a:p>
          <a:p>
            <a:pPr lvl="1"/>
            <a:r>
              <a:rPr lang="en-IN" sz="2400" dirty="0">
                <a:solidFill>
                  <a:srgbClr val="000000"/>
                </a:solidFill>
              </a:rPr>
              <a:t>An unstable poisonous gas created by partially burned gasoline that easily combines with any oxygen</a:t>
            </a:r>
          </a:p>
          <a:p>
            <a:r>
              <a:rPr lang="en-IN" sz="2400" dirty="0">
                <a:solidFill>
                  <a:srgbClr val="000000"/>
                </a:solidFill>
              </a:rPr>
              <a:t>Carbon Dioxide (</a:t>
            </a:r>
            <a:r>
              <a:rPr lang="en-IN" sz="2400" kern="0" spc="-350" dirty="0">
                <a:solidFill>
                  <a:srgbClr val="000000"/>
                </a:solidFill>
              </a:rPr>
              <a:t>C </a:t>
            </a:r>
            <a:r>
              <a:rPr lang="en-IN" sz="2400" dirty="0">
                <a:solidFill>
                  <a:srgbClr val="000000"/>
                </a:solidFill>
              </a:rPr>
              <a:t>O</a:t>
            </a:r>
            <a:r>
              <a:rPr lang="en-IN" sz="2400" baseline="-25000" dirty="0">
                <a:solidFill>
                  <a:srgbClr val="000000"/>
                </a:solidFill>
              </a:rPr>
              <a:t>2</a:t>
            </a:r>
            <a:r>
              <a:rPr lang="en-IN" sz="2400" dirty="0">
                <a:solidFill>
                  <a:srgbClr val="000000"/>
                </a:solidFill>
              </a:rPr>
              <a:t>)</a:t>
            </a:r>
          </a:p>
          <a:p>
            <a:pPr lvl="1"/>
            <a:r>
              <a:rPr lang="en-IN" sz="2400" dirty="0">
                <a:solidFill>
                  <a:srgbClr val="000000"/>
                </a:solidFill>
              </a:rPr>
              <a:t>Oxygen in engine combining with carbon of gasoline</a:t>
            </a:r>
          </a:p>
        </p:txBody>
      </p:sp>
    </p:spTree>
    <p:extLst>
      <p:ext uri="{BB962C8B-B14F-4D97-AF65-F5344CB8AC3E}">
        <p14:creationId xmlns:p14="http://schemas.microsoft.com/office/powerpoint/2010/main" val="746459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1742"/>
            <a:ext cx="8229600" cy="1200329"/>
          </a:xfrm>
        </p:spPr>
        <p:txBody>
          <a:bodyPr>
            <a:spAutoFit/>
          </a:bodyPr>
          <a:lstStyle/>
          <a:p>
            <a:r>
              <a:rPr lang="en-US" dirty="0"/>
              <a:t>Exhaust Analysis and Combustion Efficiency </a:t>
            </a:r>
            <a:r>
              <a:rPr lang="en-US" sz="2800" dirty="0"/>
              <a:t>(2 of 2)</a:t>
            </a:r>
            <a:endParaRPr lang="en-US" sz="2000" dirty="0"/>
          </a:p>
        </p:txBody>
      </p:sp>
      <p:sp>
        <p:nvSpPr>
          <p:cNvPr id="4" name="Content Placeholder 3"/>
          <p:cNvSpPr>
            <a:spLocks noGrp="1"/>
          </p:cNvSpPr>
          <p:nvPr>
            <p:ph idx="1"/>
          </p:nvPr>
        </p:nvSpPr>
        <p:spPr>
          <a:xfrm>
            <a:off x="457200" y="1483563"/>
            <a:ext cx="8229600" cy="3393237"/>
          </a:xfrm>
        </p:spPr>
        <p:txBody>
          <a:bodyPr>
            <a:spAutoFit/>
          </a:bodyPr>
          <a:lstStyle/>
          <a:p>
            <a:r>
              <a:rPr lang="en-IN" sz="2400" dirty="0">
                <a:solidFill>
                  <a:srgbClr val="000000"/>
                </a:solidFill>
              </a:rPr>
              <a:t>Oxygen</a:t>
            </a:r>
          </a:p>
          <a:p>
            <a:pPr lvl="1"/>
            <a:r>
              <a:rPr lang="en-IN" sz="2400" dirty="0">
                <a:solidFill>
                  <a:srgbClr val="000000"/>
                </a:solidFill>
              </a:rPr>
              <a:t>21% oxygen in the atmosphere, and most of this oxygen should be “used up” during combustion process.</a:t>
            </a:r>
          </a:p>
          <a:p>
            <a:r>
              <a:rPr lang="en-IN" sz="2400" dirty="0">
                <a:solidFill>
                  <a:srgbClr val="000000"/>
                </a:solidFill>
              </a:rPr>
              <a:t>Oxides of Nitrogen (</a:t>
            </a:r>
            <a:r>
              <a:rPr lang="en-IN" sz="2400" kern="0" spc="-350" dirty="0">
                <a:solidFill>
                  <a:srgbClr val="000000"/>
                </a:solidFill>
              </a:rPr>
              <a:t>N O </a:t>
            </a:r>
            <a:r>
              <a:rPr lang="en-IN" sz="2400" baseline="-25000" dirty="0">
                <a:solidFill>
                  <a:srgbClr val="000000"/>
                </a:solidFill>
              </a:rPr>
              <a:t>x</a:t>
            </a:r>
            <a:r>
              <a:rPr lang="en-IN" sz="2400" dirty="0">
                <a:solidFill>
                  <a:srgbClr val="000000"/>
                </a:solidFill>
              </a:rPr>
              <a:t>)</a:t>
            </a:r>
          </a:p>
          <a:p>
            <a:pPr lvl="1"/>
            <a:r>
              <a:rPr lang="en-IN" sz="2400" dirty="0">
                <a:solidFill>
                  <a:srgbClr val="000000"/>
                </a:solidFill>
              </a:rPr>
              <a:t>Oxide of nitrogen (</a:t>
            </a:r>
            <a:r>
              <a:rPr lang="en-IN" sz="2400" kern="0" spc="-350" dirty="0">
                <a:solidFill>
                  <a:srgbClr val="000000"/>
                </a:solidFill>
              </a:rPr>
              <a:t>N </a:t>
            </a:r>
            <a:r>
              <a:rPr lang="en-IN" sz="2400" dirty="0">
                <a:solidFill>
                  <a:srgbClr val="000000"/>
                </a:solidFill>
              </a:rPr>
              <a:t>O) is a colorless, tasteless, odorless gas that mixes with oxygen to create </a:t>
            </a:r>
            <a:r>
              <a:rPr lang="en-IN" sz="2400" kern="0" spc="-350" dirty="0">
                <a:solidFill>
                  <a:srgbClr val="000000"/>
                </a:solidFill>
              </a:rPr>
              <a:t>N </a:t>
            </a:r>
            <a:r>
              <a:rPr lang="en-IN" sz="2400" dirty="0">
                <a:solidFill>
                  <a:srgbClr val="000000"/>
                </a:solidFill>
              </a:rPr>
              <a:t>O</a:t>
            </a:r>
            <a:r>
              <a:rPr lang="en-IN" sz="2400" baseline="-25000" dirty="0">
                <a:solidFill>
                  <a:srgbClr val="000000"/>
                </a:solidFill>
              </a:rPr>
              <a:t>2</a:t>
            </a:r>
            <a:r>
              <a:rPr lang="en-IN" sz="2400" dirty="0">
                <a:solidFill>
                  <a:srgbClr val="000000"/>
                </a:solidFill>
              </a:rPr>
              <a:t> is reddish-brown and has an acid and pungent smell </a:t>
            </a:r>
          </a:p>
        </p:txBody>
      </p:sp>
    </p:spTree>
    <p:extLst>
      <p:ext uri="{BB962C8B-B14F-4D97-AF65-F5344CB8AC3E}">
        <p14:creationId xmlns:p14="http://schemas.microsoft.com/office/powerpoint/2010/main" val="594404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79.6 Emissions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791201" y="990600"/>
            <a:ext cx="2895600" cy="514773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4267200" cy="3046988"/>
          </a:xfrm>
        </p:spPr>
        <p:txBody>
          <a:bodyPr/>
          <a:lstStyle/>
          <a:p>
            <a:r>
              <a:rPr lang="en-US" sz="2400" dirty="0"/>
              <a:t>Exhaust emissions are very complex. When the air–fuel mixture becomes richer, some exhaust emissions are reduced, while others increase</a:t>
            </a:r>
          </a:p>
        </p:txBody>
      </p:sp>
    </p:spTree>
    <p:extLst>
      <p:ext uri="{BB962C8B-B14F-4D97-AF65-F5344CB8AC3E}">
        <p14:creationId xmlns:p14="http://schemas.microsoft.com/office/powerpoint/2010/main" val="1991724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2990"/>
            <a:ext cx="8229600" cy="646331"/>
          </a:xfrm>
        </p:spPr>
        <p:txBody>
          <a:bodyPr>
            <a:spAutoFit/>
          </a:bodyPr>
          <a:lstStyle/>
          <a:p>
            <a:r>
              <a:rPr lang="en-US" dirty="0"/>
              <a:t>Catalytic Converter</a:t>
            </a:r>
            <a:endParaRPr lang="en-US" sz="2000" dirty="0"/>
          </a:p>
        </p:txBody>
      </p:sp>
      <p:sp>
        <p:nvSpPr>
          <p:cNvPr id="4" name="Content Placeholder 3"/>
          <p:cNvSpPr>
            <a:spLocks noGrp="1"/>
          </p:cNvSpPr>
          <p:nvPr>
            <p:ph idx="1"/>
          </p:nvPr>
        </p:nvSpPr>
        <p:spPr>
          <a:xfrm>
            <a:off x="457200" y="1004515"/>
            <a:ext cx="8229600" cy="2131353"/>
          </a:xfrm>
        </p:spPr>
        <p:txBody>
          <a:bodyPr>
            <a:spAutoFit/>
          </a:bodyPr>
          <a:lstStyle/>
          <a:p>
            <a:r>
              <a:rPr lang="en-IN" sz="2400" dirty="0">
                <a:solidFill>
                  <a:srgbClr val="000000"/>
                </a:solidFill>
              </a:rPr>
              <a:t>Used to help reduce exhaust emissions by helping the oxygen in exhaust to oxidize </a:t>
            </a:r>
            <a:r>
              <a:rPr lang="en-IN" sz="2400" kern="0" spc="-350" dirty="0">
                <a:solidFill>
                  <a:srgbClr val="000000"/>
                </a:solidFill>
              </a:rPr>
              <a:t>H </a:t>
            </a:r>
            <a:r>
              <a:rPr lang="en-IN" sz="2400" dirty="0">
                <a:solidFill>
                  <a:srgbClr val="000000"/>
                </a:solidFill>
              </a:rPr>
              <a:t>C/</a:t>
            </a:r>
            <a:r>
              <a:rPr lang="en-IN" sz="2400" kern="0" spc="-350" dirty="0">
                <a:solidFill>
                  <a:srgbClr val="000000"/>
                </a:solidFill>
              </a:rPr>
              <a:t>C </a:t>
            </a:r>
            <a:r>
              <a:rPr lang="en-IN" sz="2400" dirty="0">
                <a:solidFill>
                  <a:srgbClr val="000000"/>
                </a:solidFill>
              </a:rPr>
              <a:t>O in exhaust stream to form harmless water (H</a:t>
            </a:r>
            <a:r>
              <a:rPr lang="en-IN" sz="2400" baseline="-25000" dirty="0">
                <a:solidFill>
                  <a:srgbClr val="000000"/>
                </a:solidFill>
              </a:rPr>
              <a:t>2</a:t>
            </a:r>
            <a:r>
              <a:rPr lang="en-IN" sz="2400" dirty="0">
                <a:solidFill>
                  <a:srgbClr val="000000"/>
                </a:solidFill>
              </a:rPr>
              <a:t>O) and carbon dioxide (</a:t>
            </a:r>
            <a:r>
              <a:rPr lang="en-IN" sz="2400" kern="0" spc="-350" dirty="0">
                <a:solidFill>
                  <a:srgbClr val="000000"/>
                </a:solidFill>
              </a:rPr>
              <a:t>C </a:t>
            </a:r>
            <a:r>
              <a:rPr lang="en-IN" sz="2400" dirty="0">
                <a:solidFill>
                  <a:srgbClr val="000000"/>
                </a:solidFill>
              </a:rPr>
              <a:t>O</a:t>
            </a:r>
            <a:r>
              <a:rPr lang="en-IN" sz="2400" baseline="-25000" dirty="0">
                <a:solidFill>
                  <a:srgbClr val="000000"/>
                </a:solidFill>
              </a:rPr>
              <a:t>2</a:t>
            </a:r>
            <a:r>
              <a:rPr lang="en-IN" sz="2400" dirty="0">
                <a:solidFill>
                  <a:srgbClr val="000000"/>
                </a:solidFill>
              </a:rPr>
              <a:t>).</a:t>
            </a:r>
          </a:p>
          <a:p>
            <a:r>
              <a:rPr lang="en-IN" sz="2400" dirty="0">
                <a:solidFill>
                  <a:srgbClr val="000000"/>
                </a:solidFill>
              </a:rPr>
              <a:t>It also is used to separate nitrogen from the oxygen in </a:t>
            </a:r>
            <a:r>
              <a:rPr lang="en-IN" sz="2400" kern="0" spc="-350" dirty="0">
                <a:solidFill>
                  <a:srgbClr val="000000"/>
                </a:solidFill>
              </a:rPr>
              <a:t>N O </a:t>
            </a:r>
            <a:r>
              <a:rPr lang="en-IN" sz="2400" baseline="-25000" dirty="0">
                <a:solidFill>
                  <a:srgbClr val="000000"/>
                </a:solidFill>
              </a:rPr>
              <a:t>x</a:t>
            </a:r>
            <a:r>
              <a:rPr lang="en-IN" sz="2400" dirty="0">
                <a:solidFill>
                  <a:srgbClr val="000000"/>
                </a:solidFill>
              </a:rPr>
              <a:t> to produce just nitrogen (N</a:t>
            </a:r>
            <a:r>
              <a:rPr lang="en-IN" sz="2400" baseline="-25000" dirty="0">
                <a:solidFill>
                  <a:srgbClr val="000000"/>
                </a:solidFill>
              </a:rPr>
              <a:t>2</a:t>
            </a:r>
            <a:r>
              <a:rPr lang="en-IN" sz="2400" dirty="0">
                <a:solidFill>
                  <a:srgbClr val="000000"/>
                </a:solidFill>
              </a:rPr>
              <a:t>) and oxygen (O</a:t>
            </a:r>
            <a:r>
              <a:rPr lang="en-IN" sz="2400" baseline="-25000" dirty="0">
                <a:solidFill>
                  <a:srgbClr val="000000"/>
                </a:solidFill>
              </a:rPr>
              <a:t>2</a:t>
            </a:r>
            <a:r>
              <a:rPr lang="en-IN" sz="2400" dirty="0">
                <a:solidFill>
                  <a:srgbClr val="000000"/>
                </a:solidFill>
              </a:rPr>
              <a:t>).</a:t>
            </a:r>
          </a:p>
        </p:txBody>
      </p:sp>
    </p:spTree>
    <p:extLst>
      <p:ext uri="{BB962C8B-B14F-4D97-AF65-F5344CB8AC3E}">
        <p14:creationId xmlns:p14="http://schemas.microsoft.com/office/powerpoint/2010/main" val="411245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79.7 Catalytic Converter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508760" y="1024467"/>
            <a:ext cx="6126480" cy="358973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876300" y="4693384"/>
            <a:ext cx="7391400" cy="1631216"/>
          </a:xfrm>
        </p:spPr>
        <p:txBody>
          <a:bodyPr/>
          <a:lstStyle/>
          <a:p>
            <a:r>
              <a:rPr lang="en-US" sz="2000" dirty="0"/>
              <a:t>The image on the left shows exhaust gases existing in an engine without a catalytic converter with rich exhaust being toward the left of the vertical line and lean exhaust to the right of the line. The image on the right shows the exhaust after it has been treated by the catalytic converter. </a:t>
            </a:r>
          </a:p>
        </p:txBody>
      </p:sp>
    </p:spTree>
    <p:extLst>
      <p:ext uri="{BB962C8B-B14F-4D97-AF65-F5344CB8AC3E}">
        <p14:creationId xmlns:p14="http://schemas.microsoft.com/office/powerpoint/2010/main" val="2859420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Catalytic Converter Operation</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at_Conv_Op_A8_Chapter_86">
            <a:hlinkClick r:id="" action="ppaction://media"/>
            <a:extLst>
              <a:ext uri="{FF2B5EF4-FFF2-40B4-BE49-F238E27FC236}">
                <a16:creationId xmlns:a16="http://schemas.microsoft.com/office/drawing/2014/main" id="{75F45F66-489E-0129-5E32-BAB6EDD80B2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181100"/>
            <a:ext cx="9144000" cy="5143500"/>
          </a:xfrm>
          <a:prstGeom prst="rect">
            <a:avLst/>
          </a:prstGeom>
        </p:spPr>
      </p:pic>
    </p:spTree>
    <p:extLst>
      <p:ext uri="{BB962C8B-B14F-4D97-AF65-F5344CB8AC3E}">
        <p14:creationId xmlns:p14="http://schemas.microsoft.com/office/powerpoint/2010/main" val="427067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5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Catalytic Converter (2004+)</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atalytic_converter">
            <a:hlinkClick r:id="" action="ppaction://media"/>
            <a:extLst>
              <a:ext uri="{FF2B5EF4-FFF2-40B4-BE49-F238E27FC236}">
                <a16:creationId xmlns:a16="http://schemas.microsoft.com/office/drawing/2014/main" id="{0F3F301B-801A-6254-77C4-19748A7A570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4295" y="1219200"/>
            <a:ext cx="8874140" cy="4991704"/>
          </a:xfrm>
          <a:prstGeom prst="rect">
            <a:avLst/>
          </a:prstGeom>
        </p:spPr>
      </p:pic>
    </p:spTree>
    <p:extLst>
      <p:ext uri="{BB962C8B-B14F-4D97-AF65-F5344CB8AC3E}">
        <p14:creationId xmlns:p14="http://schemas.microsoft.com/office/powerpoint/2010/main" val="88013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46331"/>
          </a:xfrm>
        </p:spPr>
        <p:txBody>
          <a:bodyPr/>
          <a:lstStyle/>
          <a:p>
            <a:r>
              <a:rPr lang="en-US" dirty="0"/>
              <a:t>Chart 79.1 Gases</a:t>
            </a: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3782889081"/>
              </p:ext>
            </p:extLst>
          </p:nvPr>
        </p:nvGraphicFramePr>
        <p:xfrm>
          <a:off x="1066800" y="1344320"/>
          <a:ext cx="7162800" cy="3250525"/>
        </p:xfrm>
        <a:graphic>
          <a:graphicData uri="http://schemas.openxmlformats.org/drawingml/2006/table">
            <a:tbl>
              <a:tblPr firstRow="1"/>
              <a:tblGrid>
                <a:gridCol w="18288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388491">
                <a:tc>
                  <a:txBody>
                    <a:bodyPr/>
                    <a:lstStyle/>
                    <a:p>
                      <a:pPr marL="0" marR="0" eaLnBrk="0" hangingPunct="0">
                        <a:lnSpc>
                          <a:spcPct val="107000"/>
                        </a:lnSpc>
                        <a:spcBef>
                          <a:spcPts val="0"/>
                        </a:spcBef>
                        <a:spcAft>
                          <a:spcPts val="0"/>
                        </a:spcAft>
                      </a:pPr>
                      <a:r>
                        <a:rPr lang="en-US"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EXHAUST GAS</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a:txBody>
                    <a:bodyPr/>
                    <a:lstStyle/>
                    <a:p>
                      <a:pPr marL="0" marR="0" eaLnBrk="0" hangingPunct="0">
                        <a:lnSpc>
                          <a:spcPct val="107000"/>
                        </a:lnSpc>
                        <a:spcBef>
                          <a:spcPts val="0"/>
                        </a:spcBef>
                        <a:spcAft>
                          <a:spcPts val="0"/>
                        </a:spcAft>
                      </a:pPr>
                      <a:r>
                        <a:rPr lang="en-US"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TYPICAL SPECIFICATIONS</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92055">
                <a:tc>
                  <a:txBody>
                    <a:bodyPr/>
                    <a:lstStyle/>
                    <a:p>
                      <a:pPr marL="0" marR="0" eaLnBrk="0" hangingPunct="0">
                        <a:lnSpc>
                          <a:spcPct val="107000"/>
                        </a:lnSpc>
                        <a:spcBef>
                          <a:spcPts val="0"/>
                        </a:spcBef>
                        <a:spcAft>
                          <a:spcPts val="0"/>
                        </a:spcAft>
                      </a:pPr>
                      <a:r>
                        <a:rPr lang="en-US" sz="1400" b="0" dirty="0">
                          <a:effectLst/>
                          <a:latin typeface="Arial" panose="020B0604020202020204" pitchFamily="34" charset="0"/>
                          <a:ea typeface="Calibri" panose="020F0502020204030204" pitchFamily="34" charset="0"/>
                          <a:cs typeface="Times New Roman" panose="02020603050405020304" pitchFamily="18" charset="0"/>
                        </a:rPr>
                        <a:t>Unburned hydrocarbons (HC)</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eaLnBrk="0" hangingPunct="0">
                        <a:lnSpc>
                          <a:spcPct val="107000"/>
                        </a:lnSpc>
                        <a:spcBef>
                          <a:spcPts val="0"/>
                        </a:spcBef>
                        <a:spcAft>
                          <a:spcPts val="0"/>
                        </a:spcAft>
                      </a:pPr>
                      <a:r>
                        <a:rPr lang="en-US" sz="1400" b="0" dirty="0">
                          <a:effectLst/>
                          <a:latin typeface="Arial" panose="020B0604020202020204" pitchFamily="34" charset="0"/>
                          <a:ea typeface="Calibri" panose="020F0502020204030204" pitchFamily="34" charset="0"/>
                          <a:cs typeface="Times New Roman" panose="02020603050405020304" pitchFamily="18" charset="0"/>
                        </a:rPr>
                        <a:t>30–50 ppm or less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346027">
                <a:tc>
                  <a:txBody>
                    <a:bodyPr/>
                    <a:lstStyle/>
                    <a:p>
                      <a:pPr marL="0" marR="0" eaLnBrk="0" hangingPunct="0">
                        <a:lnSpc>
                          <a:spcPct val="107000"/>
                        </a:lnSpc>
                        <a:spcBef>
                          <a:spcPts val="0"/>
                        </a:spcBef>
                        <a:spcAft>
                          <a:spcPts val="0"/>
                        </a:spcAft>
                      </a:pPr>
                      <a:r>
                        <a:rPr lang="en-US" sz="1400" b="0" dirty="0">
                          <a:effectLst/>
                          <a:latin typeface="Arial" panose="020B0604020202020204" pitchFamily="34" charset="0"/>
                          <a:ea typeface="Calibri" panose="020F0502020204030204" pitchFamily="34" charset="0"/>
                          <a:cs typeface="Times New Roman" panose="02020603050405020304" pitchFamily="18" charset="0"/>
                        </a:rPr>
                        <a:t>Carbon Monoxide (CO)</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eaLnBrk="0" hangingPunct="0">
                        <a:lnSpc>
                          <a:spcPct val="107000"/>
                        </a:lnSpc>
                        <a:spcBef>
                          <a:spcPts val="0"/>
                        </a:spcBef>
                        <a:spcAft>
                          <a:spcPts val="0"/>
                        </a:spcAft>
                      </a:pPr>
                      <a:r>
                        <a:rPr lang="en-US" sz="1400" b="0" dirty="0">
                          <a:effectLst/>
                          <a:latin typeface="Arial" panose="020B0604020202020204" pitchFamily="34" charset="0"/>
                          <a:ea typeface="Calibri" panose="020F0502020204030204" pitchFamily="34" charset="0"/>
                          <a:cs typeface="Times New Roman" panose="02020603050405020304" pitchFamily="18" charset="0"/>
                        </a:rPr>
                        <a:t>0.3%–0.5% or less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389603">
                <a:tc>
                  <a:txBody>
                    <a:bodyPr/>
                    <a:lstStyle/>
                    <a:p>
                      <a:pPr marL="0" marR="0" eaLnBrk="0" hangingPunct="0">
                        <a:lnSpc>
                          <a:spcPct val="107000"/>
                        </a:lnSpc>
                        <a:spcBef>
                          <a:spcPts val="0"/>
                        </a:spcBef>
                        <a:spcAft>
                          <a:spcPts val="0"/>
                        </a:spcAft>
                      </a:pPr>
                      <a:r>
                        <a:rPr lang="en-US" sz="1400" b="0" dirty="0">
                          <a:effectLst/>
                          <a:latin typeface="Arial" panose="020B0604020202020204" pitchFamily="34" charset="0"/>
                          <a:ea typeface="Calibri" panose="020F0502020204030204" pitchFamily="34" charset="0"/>
                          <a:cs typeface="Times New Roman" panose="02020603050405020304" pitchFamily="18" charset="0"/>
                        </a:rPr>
                        <a:t>Oxygen (O2 )</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eaLnBrk="0" hangingPunct="0">
                        <a:lnSpc>
                          <a:spcPct val="107000"/>
                        </a:lnSpc>
                        <a:spcBef>
                          <a:spcPts val="0"/>
                        </a:spcBef>
                        <a:spcAft>
                          <a:spcPts val="0"/>
                        </a:spcAft>
                      </a:pPr>
                      <a:r>
                        <a:rPr lang="en-US" sz="1400" b="0" dirty="0">
                          <a:effectLst/>
                          <a:latin typeface="Arial" panose="020B0604020202020204" pitchFamily="34" charset="0"/>
                          <a:ea typeface="Calibri" panose="020F0502020204030204" pitchFamily="34" charset="0"/>
                          <a:cs typeface="Times New Roman" panose="02020603050405020304" pitchFamily="18" charset="0"/>
                        </a:rPr>
                        <a:t>0%–2%</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399592">
                <a:tc>
                  <a:txBody>
                    <a:bodyPr/>
                    <a:lstStyle/>
                    <a:p>
                      <a:pPr marL="0" marR="0" eaLnBrk="0" hangingPunct="0">
                        <a:lnSpc>
                          <a:spcPct val="107000"/>
                        </a:lnSpc>
                        <a:spcBef>
                          <a:spcPts val="0"/>
                        </a:spcBef>
                        <a:spcAft>
                          <a:spcPts val="0"/>
                        </a:spcAft>
                      </a:pPr>
                      <a:r>
                        <a:rPr lang="en-US" sz="1400" b="0" dirty="0">
                          <a:effectLst/>
                          <a:latin typeface="Arial" panose="020B0604020202020204" pitchFamily="34" charset="0"/>
                          <a:ea typeface="Calibri" panose="020F0502020204030204" pitchFamily="34" charset="0"/>
                          <a:cs typeface="Times New Roman" panose="02020603050405020304" pitchFamily="18" charset="0"/>
                        </a:rPr>
                        <a:t>Carbon Dioxide (CO2 )</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eaLnBrk="0" hangingPunct="0">
                        <a:lnSpc>
                          <a:spcPct val="107000"/>
                        </a:lnSpc>
                        <a:spcBef>
                          <a:spcPts val="0"/>
                        </a:spcBef>
                        <a:spcAft>
                          <a:spcPts val="0"/>
                        </a:spcAft>
                      </a:pPr>
                      <a:r>
                        <a:rPr lang="en-US" sz="1400" b="0" dirty="0">
                          <a:effectLst/>
                          <a:latin typeface="Arial" panose="020B0604020202020204" pitchFamily="34" charset="0"/>
                          <a:ea typeface="Calibri" panose="020F0502020204030204" pitchFamily="34" charset="0"/>
                          <a:cs typeface="Times New Roman" panose="02020603050405020304" pitchFamily="18" charset="0"/>
                        </a:rPr>
                        <a:t>12%–15% or higher</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r h="935712">
                <a:tc>
                  <a:txBody>
                    <a:bodyPr/>
                    <a:lstStyle/>
                    <a:p>
                      <a:pPr marL="0" marR="0" eaLnBrk="0" hangingPunct="0">
                        <a:lnSpc>
                          <a:spcPct val="107000"/>
                        </a:lnSpc>
                        <a:spcBef>
                          <a:spcPts val="0"/>
                        </a:spcBef>
                        <a:spcAft>
                          <a:spcPts val="0"/>
                        </a:spcAft>
                      </a:pPr>
                      <a:r>
                        <a:rPr lang="en-US" sz="1400" b="0" dirty="0">
                          <a:effectLst/>
                          <a:latin typeface="Arial" panose="020B0604020202020204" pitchFamily="34" charset="0"/>
                          <a:ea typeface="Calibri" panose="020F0502020204030204" pitchFamily="34" charset="0"/>
                          <a:cs typeface="Times New Roman" panose="02020603050405020304" pitchFamily="18" charset="0"/>
                        </a:rPr>
                        <a:t>Oxides of Nitrogen (NOx)</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0" marR="0" eaLnBrk="0" hangingPunct="0">
                        <a:lnSpc>
                          <a:spcPct val="107000"/>
                        </a:lnSpc>
                        <a:spcBef>
                          <a:spcPts val="0"/>
                        </a:spcBef>
                        <a:spcAft>
                          <a:spcPts val="0"/>
                        </a:spcAft>
                      </a:pPr>
                      <a:r>
                        <a:rPr lang="en-US" sz="1400" b="0" dirty="0">
                          <a:effectLst/>
                          <a:latin typeface="Arial" panose="020B0604020202020204" pitchFamily="34" charset="0"/>
                          <a:ea typeface="Calibri" panose="020F0502020204030204" pitchFamily="34" charset="0"/>
                          <a:cs typeface="Times New Roman" panose="02020603050405020304" pitchFamily="18" charset="0"/>
                        </a:rPr>
                        <a:t>Less than 100 ppm at idle and less than 1,000 ppm at wide-open throttle (WOT)</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extLst>
                  <a:ext uri="{0D108BD9-81ED-4DB2-BD59-A6C34878D82A}">
                    <a16:rowId xmlns:a16="http://schemas.microsoft.com/office/drawing/2014/main" val="10005"/>
                  </a:ext>
                </a:extLst>
              </a:tr>
            </a:tbl>
          </a:graphicData>
        </a:graphic>
      </p:graphicFrame>
      <p:sp>
        <p:nvSpPr>
          <p:cNvPr id="5" name="Content Placeholder 4"/>
          <p:cNvSpPr>
            <a:spLocks noGrp="1"/>
          </p:cNvSpPr>
          <p:nvPr>
            <p:ph sz="quarter" idx="14"/>
          </p:nvPr>
        </p:nvSpPr>
        <p:spPr>
          <a:xfrm>
            <a:off x="457200" y="5029200"/>
            <a:ext cx="8229600" cy="830997"/>
          </a:xfrm>
        </p:spPr>
        <p:txBody>
          <a:bodyPr/>
          <a:lstStyle/>
          <a:p>
            <a:r>
              <a:rPr lang="en-US" sz="2400" dirty="0"/>
              <a:t>Typical specifications for gases for a vehicle equipped with a catalytic converter.</a:t>
            </a:r>
          </a:p>
        </p:txBody>
      </p:sp>
    </p:spTree>
    <p:extLst>
      <p:ext uri="{BB962C8B-B14F-4D97-AF65-F5344CB8AC3E}">
        <p14:creationId xmlns:p14="http://schemas.microsoft.com/office/powerpoint/2010/main" val="2493569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553998"/>
          </a:xfrm>
        </p:spPr>
        <p:txBody>
          <a:bodyPr>
            <a:noAutofit/>
          </a:bodyPr>
          <a:lstStyle/>
          <a:p>
            <a:r>
              <a:rPr lang="en-US" dirty="0"/>
              <a:t>Learning Objectives </a:t>
            </a:r>
            <a:endParaRPr lang="en-US" sz="2800" dirty="0"/>
          </a:p>
        </p:txBody>
      </p:sp>
      <p:sp>
        <p:nvSpPr>
          <p:cNvPr id="4" name="Content Placeholder 3"/>
          <p:cNvSpPr>
            <a:spLocks noGrp="1"/>
          </p:cNvSpPr>
          <p:nvPr>
            <p:ph idx="1"/>
          </p:nvPr>
        </p:nvSpPr>
        <p:spPr>
          <a:xfrm>
            <a:off x="457200" y="990600"/>
            <a:ext cx="8229600" cy="3831818"/>
          </a:xfrm>
        </p:spPr>
        <p:txBody>
          <a:bodyPr>
            <a:spAutoFit/>
          </a:bodyPr>
          <a:lstStyle/>
          <a:p>
            <a:pPr marL="714375" indent="-714375">
              <a:buNone/>
            </a:pPr>
            <a:r>
              <a:rPr lang="en-IN" sz="2400" b="1" dirty="0">
                <a:solidFill>
                  <a:schemeClr val="bg2"/>
                </a:solidFill>
              </a:rPr>
              <a:t>79.1</a:t>
            </a:r>
            <a:r>
              <a:rPr lang="en-IN" sz="2400" dirty="0"/>
              <a:t> Discuss normal engine combustion.</a:t>
            </a:r>
          </a:p>
          <a:p>
            <a:pPr marL="714375" indent="-714375">
              <a:buNone/>
            </a:pPr>
            <a:r>
              <a:rPr lang="en-IN" sz="2400" b="1" dirty="0">
                <a:solidFill>
                  <a:schemeClr val="bg2"/>
                </a:solidFill>
              </a:rPr>
              <a:t>79.2 </a:t>
            </a:r>
            <a:r>
              <a:rPr lang="en-IN" sz="2400" dirty="0"/>
              <a:t>Discuss exhaust analysis and combustion efficiency.</a:t>
            </a:r>
          </a:p>
          <a:p>
            <a:pPr marL="714375" indent="-714375">
              <a:buNone/>
            </a:pPr>
            <a:r>
              <a:rPr lang="en-IN" sz="2400" b="1" dirty="0">
                <a:solidFill>
                  <a:schemeClr val="bg2"/>
                </a:solidFill>
              </a:rPr>
              <a:t>79.3 </a:t>
            </a:r>
            <a:r>
              <a:rPr lang="en-IN" sz="2400" dirty="0"/>
              <a:t>Discuss the catalytic converter.</a:t>
            </a:r>
          </a:p>
          <a:p>
            <a:pPr marL="714375" indent="-714375">
              <a:buNone/>
            </a:pPr>
            <a:r>
              <a:rPr lang="en-IN" sz="2400" b="1" dirty="0">
                <a:solidFill>
                  <a:schemeClr val="bg2"/>
                </a:solidFill>
              </a:rPr>
              <a:t>79.4 </a:t>
            </a:r>
            <a:r>
              <a:rPr lang="en-IN" sz="2400" dirty="0"/>
              <a:t>Explain diagnosis using exhaust analysis.</a:t>
            </a:r>
          </a:p>
          <a:p>
            <a:pPr marL="714375" indent="-714375">
              <a:buNone/>
            </a:pPr>
            <a:r>
              <a:rPr lang="en-IN" sz="2400" b="1" dirty="0">
                <a:solidFill>
                  <a:schemeClr val="bg2"/>
                </a:solidFill>
              </a:rPr>
              <a:t>79.5 </a:t>
            </a:r>
            <a:r>
              <a:rPr lang="en-IN" sz="2400" dirty="0"/>
              <a:t>Explain engine fault possibilities.</a:t>
            </a:r>
          </a:p>
          <a:p>
            <a:pPr marL="714375" indent="-714375">
              <a:buNone/>
            </a:pPr>
            <a:r>
              <a:rPr lang="en-IN" sz="2400" b="1" dirty="0">
                <a:solidFill>
                  <a:schemeClr val="bg2"/>
                </a:solidFill>
              </a:rPr>
              <a:t>79.6 </a:t>
            </a:r>
            <a:r>
              <a:rPr lang="en-IN" sz="2400" dirty="0"/>
              <a:t>Discuss US and European emission standards.</a:t>
            </a:r>
          </a:p>
          <a:p>
            <a:pPr marL="714375" indent="-714375">
              <a:buNone/>
            </a:pPr>
            <a:r>
              <a:rPr lang="en-IN" sz="2400" b="1" dirty="0">
                <a:solidFill>
                  <a:schemeClr val="bg2"/>
                </a:solidFill>
              </a:rPr>
              <a:t>79.7 </a:t>
            </a:r>
            <a:r>
              <a:rPr lang="en-IN" sz="2400" dirty="0"/>
              <a:t>Explain vehicle emission testing.</a:t>
            </a:r>
            <a:r>
              <a:rPr lang="en-IN" sz="2400" dirty="0">
                <a:solidFill>
                  <a:schemeClr val="bg2"/>
                </a:solidFill>
              </a:rPr>
              <a:t> </a:t>
            </a:r>
            <a:endParaRPr lang="en-IN" sz="2400" dirty="0"/>
          </a:p>
        </p:txBody>
      </p:sp>
    </p:spTree>
    <p:extLst>
      <p:ext uri="{BB962C8B-B14F-4D97-AF65-F5344CB8AC3E}">
        <p14:creationId xmlns:p14="http://schemas.microsoft.com/office/powerpoint/2010/main" val="34366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Question 2: ?</a:t>
            </a:r>
            <a:endParaRPr lang="en-US" sz="2000" dirty="0"/>
          </a:p>
        </p:txBody>
      </p:sp>
      <p:sp>
        <p:nvSpPr>
          <p:cNvPr id="4" name="Content Placeholder 3"/>
          <p:cNvSpPr>
            <a:spLocks noGrp="1"/>
          </p:cNvSpPr>
          <p:nvPr>
            <p:ph idx="1"/>
          </p:nvPr>
        </p:nvSpPr>
        <p:spPr>
          <a:xfrm>
            <a:off x="457200" y="1000125"/>
            <a:ext cx="8229600" cy="461665"/>
          </a:xfrm>
        </p:spPr>
        <p:txBody>
          <a:bodyPr>
            <a:spAutoFit/>
          </a:bodyPr>
          <a:lstStyle/>
          <a:p>
            <a:pPr marL="0" indent="0">
              <a:buNone/>
            </a:pPr>
            <a:r>
              <a:rPr lang="en-US" sz="2400" dirty="0">
                <a:solidFill>
                  <a:srgbClr val="000000"/>
                </a:solidFill>
              </a:rPr>
              <a:t>What is the function of a catalytic converter?</a:t>
            </a:r>
          </a:p>
        </p:txBody>
      </p:sp>
    </p:spTree>
    <p:extLst>
      <p:ext uri="{BB962C8B-B14F-4D97-AF65-F5344CB8AC3E}">
        <p14:creationId xmlns:p14="http://schemas.microsoft.com/office/powerpoint/2010/main" val="3054603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Answer 2</a:t>
            </a:r>
            <a:endParaRPr lang="en-US" sz="2000" dirty="0"/>
          </a:p>
        </p:txBody>
      </p:sp>
      <p:sp>
        <p:nvSpPr>
          <p:cNvPr id="4" name="Content Placeholder 3"/>
          <p:cNvSpPr>
            <a:spLocks noGrp="1"/>
          </p:cNvSpPr>
          <p:nvPr>
            <p:ph idx="1"/>
          </p:nvPr>
        </p:nvSpPr>
        <p:spPr>
          <a:xfrm>
            <a:off x="457200" y="1000125"/>
            <a:ext cx="8229600" cy="830997"/>
          </a:xfrm>
        </p:spPr>
        <p:txBody>
          <a:bodyPr>
            <a:spAutoFit/>
          </a:bodyPr>
          <a:lstStyle/>
          <a:p>
            <a:pPr marL="0" indent="0">
              <a:buNone/>
            </a:pPr>
            <a:r>
              <a:rPr lang="en-US" sz="2400" dirty="0">
                <a:solidFill>
                  <a:srgbClr val="000000"/>
                </a:solidFill>
              </a:rPr>
              <a:t>Oxidize hydrocarbons and carbon monoxide and reduce oxides of nitrogen. </a:t>
            </a:r>
          </a:p>
        </p:txBody>
      </p:sp>
    </p:spTree>
    <p:extLst>
      <p:ext uri="{BB962C8B-B14F-4D97-AF65-F5344CB8AC3E}">
        <p14:creationId xmlns:p14="http://schemas.microsoft.com/office/powerpoint/2010/main" val="3296426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IN" dirty="0"/>
              <a:t>Exhaust Analysis Diagnostic Tool</a:t>
            </a:r>
            <a:endParaRPr lang="en-US" sz="2000" dirty="0"/>
          </a:p>
        </p:txBody>
      </p:sp>
      <p:sp>
        <p:nvSpPr>
          <p:cNvPr id="4" name="Content Placeholder 3"/>
          <p:cNvSpPr>
            <a:spLocks noGrp="1"/>
          </p:cNvSpPr>
          <p:nvPr>
            <p:ph idx="1"/>
          </p:nvPr>
        </p:nvSpPr>
        <p:spPr>
          <a:xfrm>
            <a:off x="457200" y="990600"/>
            <a:ext cx="8229600" cy="2285241"/>
          </a:xfrm>
        </p:spPr>
        <p:txBody>
          <a:bodyPr>
            <a:spAutoFit/>
          </a:bodyPr>
          <a:lstStyle/>
          <a:p>
            <a:r>
              <a:rPr lang="en-IN" sz="2400" dirty="0">
                <a:solidFill>
                  <a:srgbClr val="000000"/>
                </a:solidFill>
              </a:rPr>
              <a:t>Rich or Lean Exhaust</a:t>
            </a:r>
          </a:p>
          <a:p>
            <a:pPr lvl="1"/>
            <a:r>
              <a:rPr lang="en-IN" sz="2400" kern="0" spc="-350" dirty="0">
                <a:solidFill>
                  <a:srgbClr val="000000"/>
                </a:solidFill>
              </a:rPr>
              <a:t>C </a:t>
            </a:r>
            <a:r>
              <a:rPr lang="en-IN" sz="2400" dirty="0">
                <a:solidFill>
                  <a:srgbClr val="000000"/>
                </a:solidFill>
              </a:rPr>
              <a:t>O is high, exhaust rich, </a:t>
            </a:r>
            <a:r>
              <a:rPr lang="en-IN" sz="2400" kern="0" spc="-350" dirty="0">
                <a:solidFill>
                  <a:srgbClr val="000000"/>
                </a:solidFill>
              </a:rPr>
              <a:t>C </a:t>
            </a:r>
            <a:r>
              <a:rPr lang="en-IN" sz="2400" dirty="0">
                <a:solidFill>
                  <a:srgbClr val="000000"/>
                </a:solidFill>
              </a:rPr>
              <a:t>O is called “rich indicator.”</a:t>
            </a:r>
          </a:p>
          <a:p>
            <a:pPr lvl="1"/>
            <a:r>
              <a:rPr lang="en-IN" sz="2400" dirty="0">
                <a:solidFill>
                  <a:srgbClr val="000000"/>
                </a:solidFill>
              </a:rPr>
              <a:t>O2 is high, exhaust lean, O</a:t>
            </a:r>
            <a:r>
              <a:rPr lang="en-IN" sz="2400" baseline="-25000" dirty="0">
                <a:solidFill>
                  <a:srgbClr val="000000"/>
                </a:solidFill>
              </a:rPr>
              <a:t>2</a:t>
            </a:r>
            <a:r>
              <a:rPr lang="en-IN" sz="2400" dirty="0">
                <a:solidFill>
                  <a:srgbClr val="000000"/>
                </a:solidFill>
              </a:rPr>
              <a:t> is called “lean indicator.”</a:t>
            </a:r>
          </a:p>
          <a:p>
            <a:r>
              <a:rPr lang="en-IN" sz="2400" dirty="0">
                <a:solidFill>
                  <a:srgbClr val="000000"/>
                </a:solidFill>
              </a:rPr>
              <a:t>Therefore, if the </a:t>
            </a:r>
            <a:r>
              <a:rPr lang="en-IN" sz="2400" kern="0" spc="-350" dirty="0">
                <a:solidFill>
                  <a:srgbClr val="000000"/>
                </a:solidFill>
              </a:rPr>
              <a:t>C </a:t>
            </a:r>
            <a:r>
              <a:rPr lang="en-IN" sz="2400" dirty="0">
                <a:solidFill>
                  <a:srgbClr val="000000"/>
                </a:solidFill>
              </a:rPr>
              <a:t>O reading is the same as the O</a:t>
            </a:r>
            <a:r>
              <a:rPr lang="en-IN" sz="2400" baseline="-25000" dirty="0">
                <a:solidFill>
                  <a:srgbClr val="000000"/>
                </a:solidFill>
              </a:rPr>
              <a:t>2</a:t>
            </a:r>
            <a:r>
              <a:rPr lang="en-IN" sz="2400" dirty="0">
                <a:solidFill>
                  <a:srgbClr val="000000"/>
                </a:solidFill>
              </a:rPr>
              <a:t> reading, then the engine is operating correctly.</a:t>
            </a:r>
          </a:p>
        </p:txBody>
      </p:sp>
    </p:spTree>
    <p:extLst>
      <p:ext uri="{BB962C8B-B14F-4D97-AF65-F5344CB8AC3E}">
        <p14:creationId xmlns:p14="http://schemas.microsoft.com/office/powerpoint/2010/main" val="1469314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79.8 Hole in Exhaust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714500" y="1012173"/>
            <a:ext cx="5715000" cy="379511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4953000"/>
            <a:ext cx="7772400" cy="1323439"/>
          </a:xfrm>
        </p:spPr>
        <p:txBody>
          <a:bodyPr/>
          <a:lstStyle/>
          <a:p>
            <a:r>
              <a:rPr lang="en-US" sz="2000" dirty="0"/>
              <a:t>A hole in exhaust system can cause outside air (containing O2) to be drawn into the exhaust system. This extra O2 can be confusing to a service technician because the extra O2 in the exhaust stream could be misinterpreted as a too-lean air–fuel mixture.</a:t>
            </a:r>
          </a:p>
        </p:txBody>
      </p:sp>
    </p:spTree>
    <p:extLst>
      <p:ext uri="{BB962C8B-B14F-4D97-AF65-F5344CB8AC3E}">
        <p14:creationId xmlns:p14="http://schemas.microsoft.com/office/powerpoint/2010/main" val="2380548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46331"/>
          </a:xfrm>
        </p:spPr>
        <p:txBody>
          <a:bodyPr/>
          <a:lstStyle/>
          <a:p>
            <a:r>
              <a:rPr lang="en-US" dirty="0"/>
              <a:t>Chart 79.2 Gas Readings</a:t>
            </a: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3829436010"/>
              </p:ext>
            </p:extLst>
          </p:nvPr>
        </p:nvGraphicFramePr>
        <p:xfrm>
          <a:off x="762000" y="990600"/>
          <a:ext cx="7696200" cy="2725456"/>
        </p:xfrm>
        <a:graphic>
          <a:graphicData uri="http://schemas.openxmlformats.org/drawingml/2006/table">
            <a:tbl>
              <a:tblPr firstRow="1"/>
              <a:tblGrid>
                <a:gridCol w="1295400">
                  <a:extLst>
                    <a:ext uri="{9D8B030D-6E8A-4147-A177-3AD203B41FA5}">
                      <a16:colId xmlns:a16="http://schemas.microsoft.com/office/drawing/2014/main" val="20000"/>
                    </a:ext>
                  </a:extLst>
                </a:gridCol>
                <a:gridCol w="1039595">
                  <a:extLst>
                    <a:ext uri="{9D8B030D-6E8A-4147-A177-3AD203B41FA5}">
                      <a16:colId xmlns:a16="http://schemas.microsoft.com/office/drawing/2014/main" val="20001"/>
                    </a:ext>
                  </a:extLst>
                </a:gridCol>
                <a:gridCol w="1024830">
                  <a:extLst>
                    <a:ext uri="{9D8B030D-6E8A-4147-A177-3AD203B41FA5}">
                      <a16:colId xmlns:a16="http://schemas.microsoft.com/office/drawing/2014/main" val="20002"/>
                    </a:ext>
                  </a:extLst>
                </a:gridCol>
                <a:gridCol w="616864">
                  <a:extLst>
                    <a:ext uri="{9D8B030D-6E8A-4147-A177-3AD203B41FA5}">
                      <a16:colId xmlns:a16="http://schemas.microsoft.com/office/drawing/2014/main" val="20003"/>
                    </a:ext>
                  </a:extLst>
                </a:gridCol>
                <a:gridCol w="3719511">
                  <a:extLst>
                    <a:ext uri="{9D8B030D-6E8A-4147-A177-3AD203B41FA5}">
                      <a16:colId xmlns:a16="http://schemas.microsoft.com/office/drawing/2014/main" val="20004"/>
                    </a:ext>
                  </a:extLst>
                </a:gridCol>
              </a:tblGrid>
              <a:tr h="914400">
                <a:tc>
                  <a:txBody>
                    <a:bodyPr/>
                    <a:lstStyle/>
                    <a:p>
                      <a:pPr marL="101600" marR="0" eaLnBrk="0" hangingPunct="0">
                        <a:lnSpc>
                          <a:spcPct val="105000"/>
                        </a:lnSpc>
                        <a:spcBef>
                          <a:spcPts val="515"/>
                        </a:spcBef>
                        <a:spcAft>
                          <a:spcPts val="0"/>
                        </a:spcAft>
                      </a:pPr>
                      <a:r>
                        <a:rPr lang="en-US" sz="1600" b="1" dirty="0">
                          <a:solidFill>
                            <a:schemeClr val="bg1"/>
                          </a:solidFill>
                          <a:effectLst/>
                          <a:latin typeface="+mn-lt"/>
                          <a:ea typeface="Calibri" panose="020F0502020204030204" pitchFamily="34" charset="0"/>
                          <a:cs typeface="Times New Roman" panose="02020603050405020304" pitchFamily="18" charset="0"/>
                        </a:rPr>
                        <a:t>CARBON MONOXIDE </a:t>
                      </a:r>
                      <a:r>
                        <a:rPr lang="en-US" sz="1600" b="1" spc="-20" dirty="0">
                          <a:solidFill>
                            <a:schemeClr val="bg1"/>
                          </a:solidFill>
                          <a:effectLst/>
                          <a:latin typeface="+mn-lt"/>
                          <a:ea typeface="Calibri" panose="020F0502020204030204" pitchFamily="34" charset="0"/>
                          <a:cs typeface="Times New Roman" panose="02020603050405020304" pitchFamily="18" charset="0"/>
                        </a:rPr>
                        <a:t>(CO)</a:t>
                      </a:r>
                      <a:endParaRPr lang="en-US" sz="16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a:txBody>
                    <a:bodyPr/>
                    <a:lstStyle/>
                    <a:p>
                      <a:pPr marL="118110" marR="0" indent="-1905" eaLnBrk="0" hangingPunct="0">
                        <a:lnSpc>
                          <a:spcPct val="107000"/>
                        </a:lnSpc>
                        <a:spcBef>
                          <a:spcPts val="150"/>
                        </a:spcBef>
                        <a:spcAft>
                          <a:spcPts val="0"/>
                        </a:spcAft>
                      </a:pPr>
                      <a:r>
                        <a:rPr lang="en-US" sz="1600" b="1" dirty="0">
                          <a:solidFill>
                            <a:schemeClr val="bg1"/>
                          </a:solidFill>
                          <a:effectLst/>
                          <a:latin typeface="+mn-lt"/>
                          <a:ea typeface="Calibri" panose="020F0502020204030204" pitchFamily="34" charset="0"/>
                          <a:cs typeface="Times New Roman" panose="02020603050405020304" pitchFamily="18" charset="0"/>
                        </a:rPr>
                        <a:t>CARBON DIOXIDE (CO2</a:t>
                      </a:r>
                      <a:r>
                        <a:rPr lang="en-US" sz="1600" b="1" spc="-25" dirty="0">
                          <a:solidFill>
                            <a:schemeClr val="bg1"/>
                          </a:solidFill>
                          <a:effectLst/>
                          <a:latin typeface="+mn-lt"/>
                          <a:ea typeface="Calibri" panose="020F0502020204030204" pitchFamily="34" charset="0"/>
                          <a:cs typeface="Times New Roman" panose="02020603050405020304" pitchFamily="18" charset="0"/>
                        </a:rPr>
                        <a:t> </a:t>
                      </a:r>
                      <a:r>
                        <a:rPr lang="en-US" sz="1600" b="1" dirty="0">
                          <a:solidFill>
                            <a:schemeClr val="bg1"/>
                          </a:solidFill>
                          <a:effectLst/>
                          <a:latin typeface="+mn-lt"/>
                          <a:ea typeface="Calibri" panose="020F0502020204030204" pitchFamily="34" charset="0"/>
                          <a:cs typeface="Times New Roman" panose="02020603050405020304" pitchFamily="18" charset="0"/>
                        </a:rPr>
                        <a:t>)</a:t>
                      </a:r>
                      <a:endParaRPr lang="en-US" sz="16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a:txBody>
                    <a:bodyPr/>
                    <a:lstStyle/>
                    <a:p>
                      <a:pPr marL="107315" marR="0" eaLnBrk="0" hangingPunct="0">
                        <a:lnSpc>
                          <a:spcPct val="105000"/>
                        </a:lnSpc>
                        <a:spcBef>
                          <a:spcPts val="515"/>
                        </a:spcBef>
                        <a:spcAft>
                          <a:spcPts val="0"/>
                        </a:spcAft>
                      </a:pPr>
                      <a:r>
                        <a:rPr lang="en-US" sz="1600" b="1" spc="-20" dirty="0">
                          <a:solidFill>
                            <a:schemeClr val="bg1"/>
                          </a:solidFill>
                          <a:effectLst/>
                          <a:latin typeface="+mn-lt"/>
                          <a:ea typeface="Calibri" panose="020F0502020204030204" pitchFamily="34" charset="0"/>
                          <a:cs typeface="Times New Roman" panose="02020603050405020304" pitchFamily="18" charset="0"/>
                        </a:rPr>
                        <a:t>HC</a:t>
                      </a:r>
                      <a:endParaRPr lang="en-US" sz="16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a:txBody>
                    <a:bodyPr/>
                    <a:lstStyle/>
                    <a:p>
                      <a:pPr marL="118745" marR="96520" indent="-1905" eaLnBrk="0" hangingPunct="0">
                        <a:lnSpc>
                          <a:spcPct val="107000"/>
                        </a:lnSpc>
                        <a:spcBef>
                          <a:spcPts val="150"/>
                        </a:spcBef>
                        <a:spcAft>
                          <a:spcPts val="0"/>
                        </a:spcAft>
                      </a:pPr>
                      <a:r>
                        <a:rPr lang="en-US" sz="1600" b="1" dirty="0">
                          <a:solidFill>
                            <a:schemeClr val="bg1"/>
                          </a:solidFill>
                          <a:effectLst/>
                          <a:latin typeface="+mn-lt"/>
                          <a:ea typeface="Calibri" panose="020F0502020204030204" pitchFamily="34" charset="0"/>
                          <a:cs typeface="Times New Roman" panose="02020603050405020304" pitchFamily="18" charset="0"/>
                        </a:rPr>
                        <a:t>O2</a:t>
                      </a:r>
                      <a:endParaRPr lang="en-US" sz="16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a:txBody>
                    <a:bodyPr/>
                    <a:lstStyle/>
                    <a:p>
                      <a:pPr marL="0" marR="0" eaLnBrk="0" hangingPunct="0">
                        <a:lnSpc>
                          <a:spcPct val="107000"/>
                        </a:lnSpc>
                        <a:spcBef>
                          <a:spcPts val="0"/>
                        </a:spcBef>
                        <a:spcAft>
                          <a:spcPts val="0"/>
                        </a:spcAft>
                      </a:pPr>
                      <a:r>
                        <a:rPr lang="en-US" sz="1600" dirty="0">
                          <a:solidFill>
                            <a:schemeClr val="bg1"/>
                          </a:solidFill>
                          <a:effectLst/>
                          <a:latin typeface="+mn-lt"/>
                          <a:ea typeface="Calibri" panose="020F0502020204030204" pitchFamily="34" charset="0"/>
                          <a:cs typeface="Times New Roman" panose="02020603050405020304" pitchFamily="18" charset="0"/>
                        </a:rPr>
                        <a:t> </a:t>
                      </a:r>
                    </a:p>
                    <a:p>
                      <a:pPr marL="102870" marR="0" eaLnBrk="0" hangingPunct="0">
                        <a:lnSpc>
                          <a:spcPct val="107000"/>
                        </a:lnSpc>
                        <a:spcBef>
                          <a:spcPts val="5"/>
                        </a:spcBef>
                        <a:spcAft>
                          <a:spcPts val="0"/>
                        </a:spcAft>
                      </a:pPr>
                      <a:r>
                        <a:rPr lang="en-US" sz="1600" b="1" dirty="0">
                          <a:solidFill>
                            <a:schemeClr val="bg1"/>
                          </a:solidFill>
                          <a:effectLst/>
                          <a:latin typeface="+mn-lt"/>
                          <a:ea typeface="Calibri" panose="020F0502020204030204" pitchFamily="34" charset="0"/>
                          <a:cs typeface="Times New Roman" panose="02020603050405020304" pitchFamily="18" charset="0"/>
                        </a:rPr>
                        <a:t>POSSIBLE ISSUES</a:t>
                      </a:r>
                      <a:endParaRPr lang="en-US" sz="16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271816">
                <a:tc>
                  <a:txBody>
                    <a:bodyPr/>
                    <a:lstStyle/>
                    <a:p>
                      <a:pPr marL="101600" marR="0" eaLnBrk="0" hangingPunct="0">
                        <a:lnSpc>
                          <a:spcPct val="100000"/>
                        </a:lnSpc>
                        <a:spcBef>
                          <a:spcPts val="95"/>
                        </a:spcBef>
                        <a:spcAft>
                          <a:spcPts val="0"/>
                        </a:spcAft>
                      </a:pPr>
                      <a:r>
                        <a:rPr lang="en-US" sz="1600" spc="-20" dirty="0">
                          <a:solidFill>
                            <a:srgbClr val="231F20"/>
                          </a:solidFill>
                          <a:effectLst/>
                          <a:latin typeface="+mn-lt"/>
                          <a:ea typeface="Calibri" panose="020F0502020204030204" pitchFamily="34" charset="0"/>
                          <a:cs typeface="Times New Roman" panose="02020603050405020304" pitchFamily="18" charset="0"/>
                        </a:rPr>
                        <a:t>Low</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6205" marR="0" eaLnBrk="0" hangingPunct="0">
                        <a:lnSpc>
                          <a:spcPct val="100000"/>
                        </a:lnSpc>
                        <a:spcBef>
                          <a:spcPts val="95"/>
                        </a:spcBef>
                        <a:spcAft>
                          <a:spcPts val="0"/>
                        </a:spcAft>
                      </a:pPr>
                      <a:r>
                        <a:rPr lang="en-US" sz="1600" spc="-20" dirty="0">
                          <a:solidFill>
                            <a:srgbClr val="231F20"/>
                          </a:solidFill>
                          <a:effectLst/>
                          <a:latin typeface="+mn-lt"/>
                          <a:ea typeface="Calibri" panose="020F0502020204030204" pitchFamily="34" charset="0"/>
                          <a:cs typeface="Times New Roman" panose="02020603050405020304" pitchFamily="18" charset="0"/>
                        </a:rPr>
                        <a:t>High</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07950" marR="0" eaLnBrk="0" hangingPunct="0">
                        <a:lnSpc>
                          <a:spcPct val="100000"/>
                        </a:lnSpc>
                        <a:spcBef>
                          <a:spcPts val="95"/>
                        </a:spcBef>
                        <a:spcAft>
                          <a:spcPts val="0"/>
                        </a:spcAft>
                      </a:pPr>
                      <a:r>
                        <a:rPr lang="en-US" sz="1600" spc="-20" dirty="0">
                          <a:solidFill>
                            <a:srgbClr val="231F20"/>
                          </a:solidFill>
                          <a:effectLst/>
                          <a:latin typeface="+mn-lt"/>
                          <a:ea typeface="Calibri" panose="020F0502020204030204" pitchFamily="34" charset="0"/>
                          <a:cs typeface="Times New Roman" panose="02020603050405020304" pitchFamily="18" charset="0"/>
                        </a:rPr>
                        <a:t>Low</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7475" marR="0" eaLnBrk="0" hangingPunct="0">
                        <a:lnSpc>
                          <a:spcPct val="100000"/>
                        </a:lnSpc>
                        <a:spcBef>
                          <a:spcPts val="95"/>
                        </a:spcBef>
                        <a:spcAft>
                          <a:spcPts val="0"/>
                        </a:spcAft>
                      </a:pPr>
                      <a:r>
                        <a:rPr lang="en-US" sz="1600" spc="-20" dirty="0">
                          <a:solidFill>
                            <a:srgbClr val="231F20"/>
                          </a:solidFill>
                          <a:effectLst/>
                          <a:latin typeface="+mn-lt"/>
                          <a:ea typeface="Calibri" panose="020F0502020204030204" pitchFamily="34" charset="0"/>
                          <a:cs typeface="Times New Roman" panose="02020603050405020304" pitchFamily="18" charset="0"/>
                        </a:rPr>
                        <a:t>Low</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03505" marR="0" eaLnBrk="0" hangingPunct="0">
                        <a:lnSpc>
                          <a:spcPct val="100000"/>
                        </a:lnSpc>
                        <a:spcBef>
                          <a:spcPts val="95"/>
                        </a:spcBef>
                        <a:spcAft>
                          <a:spcPts val="0"/>
                        </a:spcAft>
                      </a:pPr>
                      <a:r>
                        <a:rPr lang="en-US" sz="1400" spc="-30" dirty="0">
                          <a:solidFill>
                            <a:srgbClr val="231F20"/>
                          </a:solidFill>
                          <a:effectLst/>
                          <a:latin typeface="+mn-lt"/>
                          <a:ea typeface="Calibri" panose="020F0502020204030204" pitchFamily="34" charset="0"/>
                          <a:cs typeface="Times New Roman" panose="02020603050405020304" pitchFamily="18" charset="0"/>
                        </a:rPr>
                        <a:t>Normal</a:t>
                      </a:r>
                      <a:r>
                        <a:rPr lang="en-US" sz="1400" spc="-70" dirty="0">
                          <a:solidFill>
                            <a:srgbClr val="231F20"/>
                          </a:solidFill>
                          <a:effectLst/>
                          <a:latin typeface="+mn-lt"/>
                          <a:ea typeface="Calibri" panose="020F0502020204030204" pitchFamily="34" charset="0"/>
                          <a:cs typeface="Times New Roman" panose="02020603050405020304" pitchFamily="18" charset="0"/>
                        </a:rPr>
                        <a:t> </a:t>
                      </a:r>
                      <a:r>
                        <a:rPr lang="en-US" sz="1400" spc="-30" dirty="0">
                          <a:solidFill>
                            <a:srgbClr val="231F20"/>
                          </a:solidFill>
                          <a:effectLst/>
                          <a:latin typeface="+mn-lt"/>
                          <a:ea typeface="Calibri" panose="020F0502020204030204" pitchFamily="34" charset="0"/>
                          <a:cs typeface="Times New Roman" panose="02020603050405020304" pitchFamily="18" charset="0"/>
                        </a:rPr>
                        <a:t>readings.</a:t>
                      </a:r>
                      <a:r>
                        <a:rPr lang="en-US" sz="1400" spc="-70" dirty="0">
                          <a:solidFill>
                            <a:srgbClr val="231F20"/>
                          </a:solidFill>
                          <a:effectLst/>
                          <a:latin typeface="+mn-lt"/>
                          <a:ea typeface="Calibri" panose="020F0502020204030204" pitchFamily="34" charset="0"/>
                          <a:cs typeface="Times New Roman" panose="02020603050405020304" pitchFamily="18" charset="0"/>
                        </a:rPr>
                        <a:t> </a:t>
                      </a:r>
                      <a:r>
                        <a:rPr lang="en-US" sz="1400" spc="-30" dirty="0">
                          <a:solidFill>
                            <a:srgbClr val="231F20"/>
                          </a:solidFill>
                          <a:effectLst/>
                          <a:latin typeface="+mn-lt"/>
                          <a:ea typeface="Calibri" panose="020F0502020204030204" pitchFamily="34" charset="0"/>
                          <a:cs typeface="Times New Roman" panose="02020603050405020304" pitchFamily="18" charset="0"/>
                        </a:rPr>
                        <a:t>No</a:t>
                      </a:r>
                      <a:r>
                        <a:rPr lang="en-US" sz="1400" spc="-70" dirty="0">
                          <a:solidFill>
                            <a:srgbClr val="231F20"/>
                          </a:solidFill>
                          <a:effectLst/>
                          <a:latin typeface="+mn-lt"/>
                          <a:ea typeface="Calibri" panose="020F0502020204030204" pitchFamily="34" charset="0"/>
                          <a:cs typeface="Times New Roman" panose="02020603050405020304" pitchFamily="18" charset="0"/>
                        </a:rPr>
                        <a:t> </a:t>
                      </a:r>
                      <a:r>
                        <a:rPr lang="en-US" sz="1400" spc="-30" dirty="0">
                          <a:solidFill>
                            <a:srgbClr val="231F20"/>
                          </a:solidFill>
                          <a:effectLst/>
                          <a:latin typeface="+mn-lt"/>
                          <a:ea typeface="Calibri" panose="020F0502020204030204" pitchFamily="34" charset="0"/>
                          <a:cs typeface="Times New Roman" panose="02020603050405020304" pitchFamily="18" charset="0"/>
                        </a:rPr>
                        <a:t>issues</a:t>
                      </a:r>
                      <a:endParaRPr lang="en-US" sz="14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271816">
                <a:tc>
                  <a:txBody>
                    <a:bodyPr/>
                    <a:lstStyle/>
                    <a:p>
                      <a:pPr marL="101600" marR="0" eaLnBrk="0" hangingPunct="0">
                        <a:lnSpc>
                          <a:spcPct val="100000"/>
                        </a:lnSpc>
                        <a:spcBef>
                          <a:spcPts val="60"/>
                        </a:spcBef>
                        <a:spcAft>
                          <a:spcPts val="0"/>
                        </a:spcAft>
                      </a:pPr>
                      <a:r>
                        <a:rPr lang="en-US" sz="1600" spc="-20" dirty="0">
                          <a:solidFill>
                            <a:srgbClr val="231F20"/>
                          </a:solidFill>
                          <a:effectLst/>
                          <a:latin typeface="+mn-lt"/>
                          <a:ea typeface="Calibri" panose="020F0502020204030204" pitchFamily="34" charset="0"/>
                          <a:cs typeface="Times New Roman" panose="02020603050405020304" pitchFamily="18" charset="0"/>
                        </a:rPr>
                        <a:t>High</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6840" marR="0" eaLnBrk="0" hangingPunct="0">
                        <a:lnSpc>
                          <a:spcPct val="100000"/>
                        </a:lnSpc>
                        <a:spcBef>
                          <a:spcPts val="60"/>
                        </a:spcBef>
                        <a:spcAft>
                          <a:spcPts val="0"/>
                        </a:spcAft>
                      </a:pPr>
                      <a:r>
                        <a:rPr lang="en-US" sz="1600" spc="-20" dirty="0">
                          <a:solidFill>
                            <a:srgbClr val="231F20"/>
                          </a:solidFill>
                          <a:effectLst/>
                          <a:latin typeface="+mn-lt"/>
                          <a:ea typeface="Calibri" panose="020F0502020204030204" pitchFamily="34" charset="0"/>
                          <a:cs typeface="Times New Roman" panose="02020603050405020304" pitchFamily="18" charset="0"/>
                        </a:rPr>
                        <a:t>Low</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07950" marR="0" eaLnBrk="0" hangingPunct="0">
                        <a:lnSpc>
                          <a:spcPct val="100000"/>
                        </a:lnSpc>
                        <a:spcBef>
                          <a:spcPts val="60"/>
                        </a:spcBef>
                        <a:spcAft>
                          <a:spcPts val="0"/>
                        </a:spcAft>
                      </a:pPr>
                      <a:r>
                        <a:rPr lang="en-US" sz="1600" spc="-20" dirty="0">
                          <a:solidFill>
                            <a:srgbClr val="231F20"/>
                          </a:solidFill>
                          <a:effectLst/>
                          <a:latin typeface="+mn-lt"/>
                          <a:ea typeface="Calibri" panose="020F0502020204030204" pitchFamily="34" charset="0"/>
                          <a:cs typeface="Times New Roman" panose="02020603050405020304" pitchFamily="18" charset="0"/>
                        </a:rPr>
                        <a:t>High</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7475" marR="0" eaLnBrk="0" hangingPunct="0">
                        <a:lnSpc>
                          <a:spcPct val="100000"/>
                        </a:lnSpc>
                        <a:spcBef>
                          <a:spcPts val="60"/>
                        </a:spcBef>
                        <a:spcAft>
                          <a:spcPts val="0"/>
                        </a:spcAft>
                      </a:pPr>
                      <a:r>
                        <a:rPr lang="en-US" sz="1600" spc="-20" dirty="0">
                          <a:solidFill>
                            <a:srgbClr val="231F20"/>
                          </a:solidFill>
                          <a:effectLst/>
                          <a:latin typeface="+mn-lt"/>
                          <a:ea typeface="Calibri" panose="020F0502020204030204" pitchFamily="34" charset="0"/>
                          <a:cs typeface="Times New Roman" panose="02020603050405020304" pitchFamily="18" charset="0"/>
                        </a:rPr>
                        <a:t>High</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03505" marR="0" eaLnBrk="0" hangingPunct="0">
                        <a:lnSpc>
                          <a:spcPct val="100000"/>
                        </a:lnSpc>
                        <a:spcBef>
                          <a:spcPts val="60"/>
                        </a:spcBef>
                        <a:spcAft>
                          <a:spcPts val="0"/>
                        </a:spcAft>
                      </a:pPr>
                      <a:r>
                        <a:rPr lang="en-US" sz="1400" dirty="0">
                          <a:solidFill>
                            <a:srgbClr val="231F20"/>
                          </a:solidFill>
                          <a:effectLst/>
                          <a:latin typeface="+mn-lt"/>
                          <a:ea typeface="Calibri" panose="020F0502020204030204" pitchFamily="34" charset="0"/>
                          <a:cs typeface="Times New Roman" panose="02020603050405020304" pitchFamily="18" charset="0"/>
                        </a:rPr>
                        <a:t>Rich</a:t>
                      </a:r>
                      <a:r>
                        <a:rPr lang="en-US" sz="1400" spc="-60" dirty="0">
                          <a:solidFill>
                            <a:srgbClr val="231F20"/>
                          </a:solidFill>
                          <a:effectLst/>
                          <a:latin typeface="+mn-lt"/>
                          <a:ea typeface="Calibri" panose="020F0502020204030204" pitchFamily="34" charset="0"/>
                          <a:cs typeface="Times New Roman" panose="02020603050405020304" pitchFamily="18" charset="0"/>
                        </a:rPr>
                        <a:t> </a:t>
                      </a:r>
                      <a:r>
                        <a:rPr lang="en-US" sz="1400" dirty="0">
                          <a:solidFill>
                            <a:srgbClr val="231F20"/>
                          </a:solidFill>
                          <a:effectLst/>
                          <a:latin typeface="+mn-lt"/>
                          <a:ea typeface="Calibri" panose="020F0502020204030204" pitchFamily="34" charset="0"/>
                          <a:cs typeface="Times New Roman" panose="02020603050405020304" pitchFamily="18" charset="0"/>
                        </a:rPr>
                        <a:t>exhaust</a:t>
                      </a:r>
                      <a:r>
                        <a:rPr lang="en-US" sz="1400" spc="-65" dirty="0">
                          <a:solidFill>
                            <a:srgbClr val="231F20"/>
                          </a:solidFill>
                          <a:effectLst/>
                          <a:latin typeface="+mn-lt"/>
                          <a:ea typeface="Calibri" panose="020F0502020204030204" pitchFamily="34" charset="0"/>
                          <a:cs typeface="Times New Roman" panose="02020603050405020304" pitchFamily="18" charset="0"/>
                        </a:rPr>
                        <a:t> </a:t>
                      </a:r>
                      <a:r>
                        <a:rPr lang="en-US" sz="1400" dirty="0">
                          <a:solidFill>
                            <a:srgbClr val="231F20"/>
                          </a:solidFill>
                          <a:effectLst/>
                          <a:latin typeface="+mn-lt"/>
                          <a:ea typeface="Calibri" panose="020F0502020204030204" pitchFamily="34" charset="0"/>
                          <a:cs typeface="Times New Roman" panose="02020603050405020304" pitchFamily="18" charset="0"/>
                        </a:rPr>
                        <a:t>and</a:t>
                      </a:r>
                      <a:r>
                        <a:rPr lang="en-US" sz="1400" spc="-60" dirty="0">
                          <a:solidFill>
                            <a:srgbClr val="231F20"/>
                          </a:solidFill>
                          <a:effectLst/>
                          <a:latin typeface="+mn-lt"/>
                          <a:ea typeface="Calibri" panose="020F0502020204030204" pitchFamily="34" charset="0"/>
                          <a:cs typeface="Times New Roman" panose="02020603050405020304" pitchFamily="18" charset="0"/>
                        </a:rPr>
                        <a:t> </a:t>
                      </a:r>
                      <a:r>
                        <a:rPr lang="en-US" sz="1400" dirty="0">
                          <a:solidFill>
                            <a:srgbClr val="231F20"/>
                          </a:solidFill>
                          <a:effectLst/>
                          <a:latin typeface="+mn-lt"/>
                          <a:ea typeface="Calibri" panose="020F0502020204030204" pitchFamily="34" charset="0"/>
                          <a:cs typeface="Times New Roman" panose="02020603050405020304" pitchFamily="18" charset="0"/>
                        </a:rPr>
                        <a:t>misfire</a:t>
                      </a:r>
                      <a:endParaRPr lang="en-US" sz="14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271816">
                <a:tc>
                  <a:txBody>
                    <a:bodyPr/>
                    <a:lstStyle/>
                    <a:p>
                      <a:pPr marL="101600" marR="0" eaLnBrk="0" hangingPunct="0">
                        <a:lnSpc>
                          <a:spcPct val="100000"/>
                        </a:lnSpc>
                        <a:spcBef>
                          <a:spcPts val="60"/>
                        </a:spcBef>
                        <a:spcAft>
                          <a:spcPts val="0"/>
                        </a:spcAft>
                      </a:pPr>
                      <a:r>
                        <a:rPr lang="en-US" sz="1600" spc="-20" dirty="0">
                          <a:solidFill>
                            <a:srgbClr val="231F20"/>
                          </a:solidFill>
                          <a:effectLst/>
                          <a:latin typeface="+mn-lt"/>
                          <a:ea typeface="Calibri" panose="020F0502020204030204" pitchFamily="34" charset="0"/>
                          <a:cs typeface="Times New Roman" panose="02020603050405020304" pitchFamily="18" charset="0"/>
                        </a:rPr>
                        <a:t>Low</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6840" marR="0" eaLnBrk="0" hangingPunct="0">
                        <a:lnSpc>
                          <a:spcPct val="100000"/>
                        </a:lnSpc>
                        <a:spcBef>
                          <a:spcPts val="60"/>
                        </a:spcBef>
                        <a:spcAft>
                          <a:spcPts val="0"/>
                        </a:spcAft>
                      </a:pPr>
                      <a:r>
                        <a:rPr lang="en-US" sz="1600" spc="-20" dirty="0">
                          <a:solidFill>
                            <a:srgbClr val="231F20"/>
                          </a:solidFill>
                          <a:effectLst/>
                          <a:latin typeface="+mn-lt"/>
                          <a:ea typeface="Calibri" panose="020F0502020204030204" pitchFamily="34" charset="0"/>
                          <a:cs typeface="Times New Roman" panose="02020603050405020304" pitchFamily="18" charset="0"/>
                        </a:rPr>
                        <a:t>Low</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07950" marR="0" eaLnBrk="0" hangingPunct="0">
                        <a:lnSpc>
                          <a:spcPct val="100000"/>
                        </a:lnSpc>
                        <a:spcBef>
                          <a:spcPts val="60"/>
                        </a:spcBef>
                        <a:spcAft>
                          <a:spcPts val="0"/>
                        </a:spcAft>
                      </a:pPr>
                      <a:r>
                        <a:rPr lang="en-US" sz="1600" spc="-20" dirty="0">
                          <a:solidFill>
                            <a:srgbClr val="231F20"/>
                          </a:solidFill>
                          <a:effectLst/>
                          <a:latin typeface="+mn-lt"/>
                          <a:ea typeface="Calibri" panose="020F0502020204030204" pitchFamily="34" charset="0"/>
                          <a:cs typeface="Times New Roman" panose="02020603050405020304" pitchFamily="18" charset="0"/>
                        </a:rPr>
                        <a:t>High</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7475" marR="0" eaLnBrk="0" hangingPunct="0">
                        <a:lnSpc>
                          <a:spcPct val="100000"/>
                        </a:lnSpc>
                        <a:spcBef>
                          <a:spcPts val="60"/>
                        </a:spcBef>
                        <a:spcAft>
                          <a:spcPts val="0"/>
                        </a:spcAft>
                      </a:pPr>
                      <a:r>
                        <a:rPr lang="en-US" sz="1600" spc="-20" dirty="0">
                          <a:solidFill>
                            <a:srgbClr val="231F20"/>
                          </a:solidFill>
                          <a:effectLst/>
                          <a:latin typeface="+mn-lt"/>
                          <a:ea typeface="Calibri" panose="020F0502020204030204" pitchFamily="34" charset="0"/>
                          <a:cs typeface="Times New Roman" panose="02020603050405020304" pitchFamily="18" charset="0"/>
                        </a:rPr>
                        <a:t>High</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03505" marR="0" eaLnBrk="0" hangingPunct="0">
                        <a:lnSpc>
                          <a:spcPct val="100000"/>
                        </a:lnSpc>
                        <a:spcBef>
                          <a:spcPts val="60"/>
                        </a:spcBef>
                        <a:spcAft>
                          <a:spcPts val="0"/>
                        </a:spcAft>
                      </a:pPr>
                      <a:r>
                        <a:rPr lang="en-US" sz="1400" spc="-20" dirty="0">
                          <a:solidFill>
                            <a:srgbClr val="231F20"/>
                          </a:solidFill>
                          <a:effectLst/>
                          <a:latin typeface="+mn-lt"/>
                          <a:ea typeface="Calibri" panose="020F0502020204030204" pitchFamily="34" charset="0"/>
                          <a:cs typeface="Times New Roman" panose="02020603050405020304" pitchFamily="18" charset="0"/>
                        </a:rPr>
                        <a:t>Lean</a:t>
                      </a:r>
                      <a:r>
                        <a:rPr lang="en-US" sz="1400" spc="-70" dirty="0">
                          <a:solidFill>
                            <a:srgbClr val="231F20"/>
                          </a:solidFill>
                          <a:effectLst/>
                          <a:latin typeface="+mn-lt"/>
                          <a:ea typeface="Calibri" panose="020F0502020204030204" pitchFamily="34" charset="0"/>
                          <a:cs typeface="Times New Roman" panose="02020603050405020304" pitchFamily="18" charset="0"/>
                        </a:rPr>
                        <a:t> </a:t>
                      </a:r>
                      <a:r>
                        <a:rPr lang="en-US" sz="1400" spc="-20" dirty="0">
                          <a:solidFill>
                            <a:srgbClr val="231F20"/>
                          </a:solidFill>
                          <a:effectLst/>
                          <a:latin typeface="+mn-lt"/>
                          <a:ea typeface="Calibri" panose="020F0502020204030204" pitchFamily="34" charset="0"/>
                          <a:cs typeface="Times New Roman" panose="02020603050405020304" pitchFamily="18" charset="0"/>
                        </a:rPr>
                        <a:t>exhaust</a:t>
                      </a:r>
                      <a:r>
                        <a:rPr lang="en-US" sz="1400" spc="-70" dirty="0">
                          <a:solidFill>
                            <a:srgbClr val="231F20"/>
                          </a:solidFill>
                          <a:effectLst/>
                          <a:latin typeface="+mn-lt"/>
                          <a:ea typeface="Calibri" panose="020F0502020204030204" pitchFamily="34" charset="0"/>
                          <a:cs typeface="Times New Roman" panose="02020603050405020304" pitchFamily="18" charset="0"/>
                        </a:rPr>
                        <a:t> </a:t>
                      </a:r>
                      <a:r>
                        <a:rPr lang="en-US" sz="1400" spc="-20" dirty="0">
                          <a:solidFill>
                            <a:srgbClr val="231F20"/>
                          </a:solidFill>
                          <a:effectLst/>
                          <a:latin typeface="+mn-lt"/>
                          <a:ea typeface="Calibri" panose="020F0502020204030204" pitchFamily="34" charset="0"/>
                          <a:cs typeface="Times New Roman" panose="02020603050405020304" pitchFamily="18" charset="0"/>
                        </a:rPr>
                        <a:t>and</a:t>
                      </a:r>
                      <a:r>
                        <a:rPr lang="en-US" sz="1400" spc="-70" dirty="0">
                          <a:solidFill>
                            <a:srgbClr val="231F20"/>
                          </a:solidFill>
                          <a:effectLst/>
                          <a:latin typeface="+mn-lt"/>
                          <a:ea typeface="Calibri" panose="020F0502020204030204" pitchFamily="34" charset="0"/>
                          <a:cs typeface="Times New Roman" panose="02020603050405020304" pitchFamily="18" charset="0"/>
                        </a:rPr>
                        <a:t> </a:t>
                      </a:r>
                      <a:r>
                        <a:rPr lang="en-US" sz="1400" spc="-20" dirty="0">
                          <a:solidFill>
                            <a:srgbClr val="231F20"/>
                          </a:solidFill>
                          <a:effectLst/>
                          <a:latin typeface="+mn-lt"/>
                          <a:ea typeface="Calibri" panose="020F0502020204030204" pitchFamily="34" charset="0"/>
                          <a:cs typeface="Times New Roman" panose="02020603050405020304" pitchFamily="18" charset="0"/>
                        </a:rPr>
                        <a:t>misfire</a:t>
                      </a:r>
                      <a:endParaRPr lang="en-US" sz="14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479952">
                <a:tc>
                  <a:txBody>
                    <a:bodyPr/>
                    <a:lstStyle/>
                    <a:p>
                      <a:pPr marL="102235" marR="0" eaLnBrk="0" hangingPunct="0">
                        <a:lnSpc>
                          <a:spcPct val="100000"/>
                        </a:lnSpc>
                        <a:spcBef>
                          <a:spcPts val="60"/>
                        </a:spcBef>
                        <a:spcAft>
                          <a:spcPts val="0"/>
                        </a:spcAft>
                      </a:pPr>
                      <a:r>
                        <a:rPr lang="en-US" sz="1600" spc="-20" dirty="0">
                          <a:solidFill>
                            <a:srgbClr val="231F20"/>
                          </a:solidFill>
                          <a:effectLst/>
                          <a:latin typeface="+mn-lt"/>
                          <a:ea typeface="Calibri" panose="020F0502020204030204" pitchFamily="34" charset="0"/>
                          <a:cs typeface="Times New Roman" panose="02020603050405020304" pitchFamily="18" charset="0"/>
                        </a:rPr>
                        <a:t>High</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6840" marR="0" eaLnBrk="0" hangingPunct="0">
                        <a:lnSpc>
                          <a:spcPct val="100000"/>
                        </a:lnSpc>
                        <a:spcBef>
                          <a:spcPts val="60"/>
                        </a:spcBef>
                        <a:spcAft>
                          <a:spcPts val="0"/>
                        </a:spcAft>
                      </a:pPr>
                      <a:r>
                        <a:rPr lang="en-US" sz="1600" spc="-20" dirty="0">
                          <a:solidFill>
                            <a:srgbClr val="231F20"/>
                          </a:solidFill>
                          <a:effectLst/>
                          <a:latin typeface="+mn-lt"/>
                          <a:ea typeface="Calibri" panose="020F0502020204030204" pitchFamily="34" charset="0"/>
                          <a:cs typeface="Times New Roman" panose="02020603050405020304" pitchFamily="18" charset="0"/>
                        </a:rPr>
                        <a:t>High</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07950" marR="0" eaLnBrk="0" hangingPunct="0">
                        <a:lnSpc>
                          <a:spcPct val="100000"/>
                        </a:lnSpc>
                        <a:spcBef>
                          <a:spcPts val="60"/>
                        </a:spcBef>
                        <a:spcAft>
                          <a:spcPts val="0"/>
                        </a:spcAft>
                      </a:pPr>
                      <a:r>
                        <a:rPr lang="en-US" sz="1600" spc="-20" dirty="0">
                          <a:solidFill>
                            <a:srgbClr val="231F20"/>
                          </a:solidFill>
                          <a:effectLst/>
                          <a:latin typeface="+mn-lt"/>
                          <a:ea typeface="Calibri" panose="020F0502020204030204" pitchFamily="34" charset="0"/>
                          <a:cs typeface="Times New Roman" panose="02020603050405020304" pitchFamily="18" charset="0"/>
                        </a:rPr>
                        <a:t>High</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7475" marR="0" eaLnBrk="0" hangingPunct="0">
                        <a:lnSpc>
                          <a:spcPct val="100000"/>
                        </a:lnSpc>
                        <a:spcBef>
                          <a:spcPts val="60"/>
                        </a:spcBef>
                        <a:spcAft>
                          <a:spcPts val="0"/>
                        </a:spcAft>
                      </a:pPr>
                      <a:r>
                        <a:rPr lang="en-US" sz="1600" spc="-20" dirty="0">
                          <a:solidFill>
                            <a:srgbClr val="231F20"/>
                          </a:solidFill>
                          <a:effectLst/>
                          <a:latin typeface="+mn-lt"/>
                          <a:ea typeface="Calibri" panose="020F0502020204030204" pitchFamily="34" charset="0"/>
                          <a:cs typeface="Times New Roman" panose="02020603050405020304" pitchFamily="18" charset="0"/>
                        </a:rPr>
                        <a:t>High</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03505" marR="0" eaLnBrk="0" hangingPunct="0">
                        <a:lnSpc>
                          <a:spcPct val="100000"/>
                        </a:lnSpc>
                        <a:spcBef>
                          <a:spcPts val="90"/>
                        </a:spcBef>
                        <a:spcAft>
                          <a:spcPts val="0"/>
                        </a:spcAft>
                      </a:pPr>
                      <a:r>
                        <a:rPr lang="en-US" sz="1400" dirty="0">
                          <a:solidFill>
                            <a:srgbClr val="231F20"/>
                          </a:solidFill>
                          <a:effectLst/>
                          <a:latin typeface="+mn-lt"/>
                          <a:ea typeface="Calibri" panose="020F0502020204030204" pitchFamily="34" charset="0"/>
                          <a:cs typeface="Times New Roman" panose="02020603050405020304" pitchFamily="18" charset="0"/>
                        </a:rPr>
                        <a:t>Catalytic converter not working as designed plus possible </a:t>
                      </a:r>
                      <a:r>
                        <a:rPr lang="en-US" sz="1400" spc="-20" dirty="0">
                          <a:solidFill>
                            <a:srgbClr val="231F20"/>
                          </a:solidFill>
                          <a:effectLst/>
                          <a:latin typeface="+mn-lt"/>
                          <a:ea typeface="Calibri" panose="020F0502020204030204" pitchFamily="34" charset="0"/>
                          <a:cs typeface="Times New Roman" panose="02020603050405020304" pitchFamily="18" charset="0"/>
                        </a:rPr>
                        <a:t>other</a:t>
                      </a:r>
                      <a:r>
                        <a:rPr lang="en-US" sz="1400" spc="-70" dirty="0">
                          <a:solidFill>
                            <a:srgbClr val="231F20"/>
                          </a:solidFill>
                          <a:effectLst/>
                          <a:latin typeface="+mn-lt"/>
                          <a:ea typeface="Calibri" panose="020F0502020204030204" pitchFamily="34" charset="0"/>
                          <a:cs typeface="Times New Roman" panose="02020603050405020304" pitchFamily="18" charset="0"/>
                        </a:rPr>
                        <a:t> </a:t>
                      </a:r>
                      <a:r>
                        <a:rPr lang="en-US" sz="1400" spc="-20" dirty="0">
                          <a:solidFill>
                            <a:srgbClr val="231F20"/>
                          </a:solidFill>
                          <a:effectLst/>
                          <a:latin typeface="+mn-lt"/>
                          <a:ea typeface="Calibri" panose="020F0502020204030204" pitchFamily="34" charset="0"/>
                          <a:cs typeface="Times New Roman" panose="02020603050405020304" pitchFamily="18" charset="0"/>
                        </a:rPr>
                        <a:t>air–fuel</a:t>
                      </a:r>
                      <a:r>
                        <a:rPr lang="en-US" sz="1400" spc="-70" dirty="0">
                          <a:solidFill>
                            <a:srgbClr val="231F20"/>
                          </a:solidFill>
                          <a:effectLst/>
                          <a:latin typeface="+mn-lt"/>
                          <a:ea typeface="Calibri" panose="020F0502020204030204" pitchFamily="34" charset="0"/>
                          <a:cs typeface="Times New Roman" panose="02020603050405020304" pitchFamily="18" charset="0"/>
                        </a:rPr>
                        <a:t> </a:t>
                      </a:r>
                      <a:r>
                        <a:rPr lang="en-US" sz="1400" spc="-20" dirty="0">
                          <a:solidFill>
                            <a:srgbClr val="231F20"/>
                          </a:solidFill>
                          <a:effectLst/>
                          <a:latin typeface="+mn-lt"/>
                          <a:ea typeface="Calibri" panose="020F0502020204030204" pitchFamily="34" charset="0"/>
                          <a:cs typeface="Times New Roman" panose="02020603050405020304" pitchFamily="18" charset="0"/>
                        </a:rPr>
                        <a:t>ratio</a:t>
                      </a:r>
                      <a:r>
                        <a:rPr lang="en-US" sz="1400" spc="-70" dirty="0">
                          <a:solidFill>
                            <a:srgbClr val="231F20"/>
                          </a:solidFill>
                          <a:effectLst/>
                          <a:latin typeface="+mn-lt"/>
                          <a:ea typeface="Calibri" panose="020F0502020204030204" pitchFamily="34" charset="0"/>
                          <a:cs typeface="Times New Roman" panose="02020603050405020304" pitchFamily="18" charset="0"/>
                        </a:rPr>
                        <a:t> </a:t>
                      </a:r>
                      <a:r>
                        <a:rPr lang="en-US" sz="1400" spc="-20" dirty="0">
                          <a:solidFill>
                            <a:srgbClr val="231F20"/>
                          </a:solidFill>
                          <a:effectLst/>
                          <a:latin typeface="+mn-lt"/>
                          <a:ea typeface="Calibri" panose="020F0502020204030204" pitchFamily="34" charset="0"/>
                          <a:cs typeface="Times New Roman" panose="02020603050405020304" pitchFamily="18" charset="0"/>
                        </a:rPr>
                        <a:t>issues</a:t>
                      </a:r>
                      <a:endParaRPr lang="en-US" sz="14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r h="271816">
                <a:tc>
                  <a:txBody>
                    <a:bodyPr/>
                    <a:lstStyle/>
                    <a:p>
                      <a:pPr marL="102235" marR="0" eaLnBrk="0" hangingPunct="0">
                        <a:lnSpc>
                          <a:spcPct val="100000"/>
                        </a:lnSpc>
                        <a:spcBef>
                          <a:spcPts val="60"/>
                        </a:spcBef>
                        <a:spcAft>
                          <a:spcPts val="0"/>
                        </a:spcAft>
                      </a:pPr>
                      <a:r>
                        <a:rPr lang="en-US" sz="1600" spc="-20" dirty="0">
                          <a:solidFill>
                            <a:srgbClr val="231F20"/>
                          </a:solidFill>
                          <a:effectLst/>
                          <a:latin typeface="+mn-lt"/>
                          <a:ea typeface="Calibri" panose="020F0502020204030204" pitchFamily="34" charset="0"/>
                          <a:cs typeface="Times New Roman" panose="02020603050405020304" pitchFamily="18" charset="0"/>
                        </a:rPr>
                        <a:t>High</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6840" marR="0" eaLnBrk="0" hangingPunct="0">
                        <a:lnSpc>
                          <a:spcPct val="100000"/>
                        </a:lnSpc>
                        <a:spcBef>
                          <a:spcPts val="60"/>
                        </a:spcBef>
                        <a:spcAft>
                          <a:spcPts val="0"/>
                        </a:spcAft>
                      </a:pPr>
                      <a:r>
                        <a:rPr lang="en-US" sz="1600" spc="-20" dirty="0">
                          <a:solidFill>
                            <a:srgbClr val="231F20"/>
                          </a:solidFill>
                          <a:effectLst/>
                          <a:latin typeface="+mn-lt"/>
                          <a:ea typeface="Calibri" panose="020F0502020204030204" pitchFamily="34" charset="0"/>
                          <a:cs typeface="Times New Roman" panose="02020603050405020304" pitchFamily="18" charset="0"/>
                        </a:rPr>
                        <a:t>Low</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07950" marR="0" eaLnBrk="0" hangingPunct="0">
                        <a:lnSpc>
                          <a:spcPct val="100000"/>
                        </a:lnSpc>
                        <a:spcBef>
                          <a:spcPts val="60"/>
                        </a:spcBef>
                        <a:spcAft>
                          <a:spcPts val="0"/>
                        </a:spcAft>
                      </a:pPr>
                      <a:r>
                        <a:rPr lang="en-US" sz="1600" spc="-20" dirty="0">
                          <a:solidFill>
                            <a:srgbClr val="231F20"/>
                          </a:solidFill>
                          <a:effectLst/>
                          <a:latin typeface="+mn-lt"/>
                          <a:ea typeface="Calibri" panose="020F0502020204030204" pitchFamily="34" charset="0"/>
                          <a:cs typeface="Times New Roman" panose="02020603050405020304" pitchFamily="18" charset="0"/>
                        </a:rPr>
                        <a:t>High</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7475" marR="0" eaLnBrk="0" hangingPunct="0">
                        <a:lnSpc>
                          <a:spcPct val="100000"/>
                        </a:lnSpc>
                        <a:spcBef>
                          <a:spcPts val="60"/>
                        </a:spcBef>
                        <a:spcAft>
                          <a:spcPts val="0"/>
                        </a:spcAft>
                      </a:pPr>
                      <a:r>
                        <a:rPr lang="en-US" sz="1600" spc="-20" dirty="0">
                          <a:solidFill>
                            <a:srgbClr val="231F20"/>
                          </a:solidFill>
                          <a:effectLst/>
                          <a:latin typeface="+mn-lt"/>
                          <a:ea typeface="Calibri" panose="020F0502020204030204" pitchFamily="34" charset="0"/>
                          <a:cs typeface="Times New Roman" panose="02020603050405020304" pitchFamily="18" charset="0"/>
                        </a:rPr>
                        <a:t>High</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03505" marR="0" eaLnBrk="0" hangingPunct="0">
                        <a:lnSpc>
                          <a:spcPct val="100000"/>
                        </a:lnSpc>
                        <a:spcBef>
                          <a:spcPts val="60"/>
                        </a:spcBef>
                        <a:spcAft>
                          <a:spcPts val="0"/>
                        </a:spcAft>
                      </a:pPr>
                      <a:r>
                        <a:rPr lang="en-US" sz="1400" dirty="0">
                          <a:solidFill>
                            <a:srgbClr val="231F20"/>
                          </a:solidFill>
                          <a:effectLst/>
                          <a:latin typeface="+mn-lt"/>
                          <a:ea typeface="Calibri" panose="020F0502020204030204" pitchFamily="34" charset="0"/>
                          <a:cs typeface="Times New Roman" panose="02020603050405020304" pitchFamily="18" charset="0"/>
                        </a:rPr>
                        <a:t>Rich</a:t>
                      </a:r>
                      <a:r>
                        <a:rPr lang="en-US" sz="1400" spc="-30" dirty="0">
                          <a:solidFill>
                            <a:srgbClr val="231F20"/>
                          </a:solidFill>
                          <a:effectLst/>
                          <a:latin typeface="+mn-lt"/>
                          <a:ea typeface="Calibri" panose="020F0502020204030204" pitchFamily="34" charset="0"/>
                          <a:cs typeface="Times New Roman" panose="02020603050405020304" pitchFamily="18" charset="0"/>
                        </a:rPr>
                        <a:t> </a:t>
                      </a:r>
                      <a:r>
                        <a:rPr lang="en-US" sz="1400" dirty="0">
                          <a:solidFill>
                            <a:srgbClr val="231F20"/>
                          </a:solidFill>
                          <a:effectLst/>
                          <a:latin typeface="+mn-lt"/>
                          <a:ea typeface="Calibri" panose="020F0502020204030204" pitchFamily="34" charset="0"/>
                          <a:cs typeface="Times New Roman" panose="02020603050405020304" pitchFamily="18" charset="0"/>
                        </a:rPr>
                        <a:t>exhaust</a:t>
                      </a:r>
                      <a:endParaRPr lang="en-US" sz="14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5"/>
                  </a:ext>
                </a:extLst>
              </a:tr>
              <a:tr h="241604">
                <a:tc>
                  <a:txBody>
                    <a:bodyPr/>
                    <a:lstStyle/>
                    <a:p>
                      <a:pPr marL="102235" marR="0" eaLnBrk="0" hangingPunct="0">
                        <a:lnSpc>
                          <a:spcPct val="100000"/>
                        </a:lnSpc>
                        <a:spcBef>
                          <a:spcPts val="60"/>
                        </a:spcBef>
                        <a:spcAft>
                          <a:spcPts val="0"/>
                        </a:spcAft>
                      </a:pPr>
                      <a:r>
                        <a:rPr lang="en-US" sz="1600" spc="-20" dirty="0">
                          <a:solidFill>
                            <a:srgbClr val="231F20"/>
                          </a:solidFill>
                          <a:effectLst/>
                          <a:latin typeface="+mn-lt"/>
                          <a:ea typeface="Calibri" panose="020F0502020204030204" pitchFamily="34" charset="0"/>
                          <a:cs typeface="Times New Roman" panose="02020603050405020304" pitchFamily="18" charset="0"/>
                        </a:rPr>
                        <a:t>High</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116840" marR="0" eaLnBrk="0" hangingPunct="0">
                        <a:lnSpc>
                          <a:spcPct val="100000"/>
                        </a:lnSpc>
                        <a:spcBef>
                          <a:spcPts val="60"/>
                        </a:spcBef>
                        <a:spcAft>
                          <a:spcPts val="0"/>
                        </a:spcAft>
                      </a:pPr>
                      <a:r>
                        <a:rPr lang="en-US" sz="1600" spc="-20" dirty="0">
                          <a:solidFill>
                            <a:srgbClr val="231F20"/>
                          </a:solidFill>
                          <a:effectLst/>
                          <a:latin typeface="+mn-lt"/>
                          <a:ea typeface="Calibri" panose="020F0502020204030204" pitchFamily="34" charset="0"/>
                          <a:cs typeface="Times New Roman" panose="02020603050405020304" pitchFamily="18" charset="0"/>
                        </a:rPr>
                        <a:t>Low</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107950" marR="0" eaLnBrk="0" hangingPunct="0">
                        <a:lnSpc>
                          <a:spcPct val="100000"/>
                        </a:lnSpc>
                        <a:spcBef>
                          <a:spcPts val="60"/>
                        </a:spcBef>
                        <a:spcAft>
                          <a:spcPts val="0"/>
                        </a:spcAft>
                      </a:pPr>
                      <a:r>
                        <a:rPr lang="en-US" sz="1600" spc="-20" dirty="0">
                          <a:solidFill>
                            <a:srgbClr val="231F20"/>
                          </a:solidFill>
                          <a:effectLst/>
                          <a:latin typeface="+mn-lt"/>
                          <a:ea typeface="Calibri" panose="020F0502020204030204" pitchFamily="34" charset="0"/>
                          <a:cs typeface="Times New Roman" panose="02020603050405020304" pitchFamily="18" charset="0"/>
                        </a:rPr>
                        <a:t>High</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117475" marR="0" eaLnBrk="0" hangingPunct="0">
                        <a:lnSpc>
                          <a:spcPct val="100000"/>
                        </a:lnSpc>
                        <a:spcBef>
                          <a:spcPts val="60"/>
                        </a:spcBef>
                        <a:spcAft>
                          <a:spcPts val="0"/>
                        </a:spcAft>
                      </a:pPr>
                      <a:r>
                        <a:rPr lang="en-US" sz="1600" spc="-20" dirty="0">
                          <a:solidFill>
                            <a:srgbClr val="231F20"/>
                          </a:solidFill>
                          <a:effectLst/>
                          <a:latin typeface="+mn-lt"/>
                          <a:ea typeface="Calibri" panose="020F0502020204030204" pitchFamily="34" charset="0"/>
                          <a:cs typeface="Times New Roman" panose="02020603050405020304" pitchFamily="18" charset="0"/>
                        </a:rPr>
                        <a:t>Low</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103505" marR="0" eaLnBrk="0" hangingPunct="0">
                        <a:lnSpc>
                          <a:spcPct val="100000"/>
                        </a:lnSpc>
                        <a:spcBef>
                          <a:spcPts val="60"/>
                        </a:spcBef>
                        <a:spcAft>
                          <a:spcPts val="0"/>
                        </a:spcAft>
                      </a:pPr>
                      <a:r>
                        <a:rPr lang="en-US" sz="1400" dirty="0">
                          <a:solidFill>
                            <a:srgbClr val="231F20"/>
                          </a:solidFill>
                          <a:effectLst/>
                          <a:latin typeface="+mn-lt"/>
                          <a:ea typeface="Calibri" panose="020F0502020204030204" pitchFamily="34" charset="0"/>
                          <a:cs typeface="Times New Roman" panose="02020603050405020304" pitchFamily="18" charset="0"/>
                        </a:rPr>
                        <a:t>Possible defective thermostat</a:t>
                      </a:r>
                      <a:endParaRPr lang="en-US" sz="14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extLst>
                  <a:ext uri="{0D108BD9-81ED-4DB2-BD59-A6C34878D82A}">
                    <a16:rowId xmlns:a16="http://schemas.microsoft.com/office/drawing/2014/main" val="10006"/>
                  </a:ext>
                </a:extLst>
              </a:tr>
            </a:tbl>
          </a:graphicData>
        </a:graphic>
      </p:graphicFrame>
      <p:sp>
        <p:nvSpPr>
          <p:cNvPr id="5" name="Content Placeholder 4"/>
          <p:cNvSpPr>
            <a:spLocks noGrp="1"/>
          </p:cNvSpPr>
          <p:nvPr>
            <p:ph sz="quarter" idx="14"/>
          </p:nvPr>
        </p:nvSpPr>
        <p:spPr>
          <a:xfrm>
            <a:off x="457200" y="4724400"/>
            <a:ext cx="8229600" cy="830997"/>
          </a:xfrm>
        </p:spPr>
        <p:txBody>
          <a:bodyPr/>
          <a:lstStyle/>
          <a:p>
            <a:r>
              <a:rPr lang="en-US" sz="2400" dirty="0"/>
              <a:t>Possible issues based on the relative readings of the four exhaust gases</a:t>
            </a:r>
          </a:p>
        </p:txBody>
      </p:sp>
    </p:spTree>
    <p:extLst>
      <p:ext uri="{BB962C8B-B14F-4D97-AF65-F5344CB8AC3E}">
        <p14:creationId xmlns:p14="http://schemas.microsoft.com/office/powerpoint/2010/main" val="1953829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4094"/>
            <a:ext cx="8229600" cy="646331"/>
          </a:xfrm>
        </p:spPr>
        <p:txBody>
          <a:bodyPr>
            <a:spAutoFit/>
          </a:bodyPr>
          <a:lstStyle/>
          <a:p>
            <a:r>
              <a:rPr lang="en-US" dirty="0"/>
              <a:t>Engine Fault Possibilities </a:t>
            </a:r>
            <a:r>
              <a:rPr lang="en-US" sz="2800" dirty="0"/>
              <a:t>(1 of 2)</a:t>
            </a:r>
            <a:endParaRPr lang="en-US" sz="1600" dirty="0"/>
          </a:p>
        </p:txBody>
      </p:sp>
      <p:sp>
        <p:nvSpPr>
          <p:cNvPr id="4" name="Content Placeholder 3"/>
          <p:cNvSpPr>
            <a:spLocks noGrp="1"/>
          </p:cNvSpPr>
          <p:nvPr>
            <p:ph idx="1"/>
          </p:nvPr>
        </p:nvSpPr>
        <p:spPr>
          <a:xfrm>
            <a:off x="457200" y="1025619"/>
            <a:ext cx="8229600" cy="3470181"/>
          </a:xfrm>
        </p:spPr>
        <p:txBody>
          <a:bodyPr>
            <a:spAutoFit/>
          </a:bodyPr>
          <a:lstStyle/>
          <a:p>
            <a:r>
              <a:rPr lang="en-IN" sz="2400" kern="0" spc="-350" dirty="0">
                <a:solidFill>
                  <a:srgbClr val="000000"/>
                </a:solidFill>
              </a:rPr>
              <a:t>H </a:t>
            </a:r>
            <a:r>
              <a:rPr lang="en-IN" sz="2400" dirty="0">
                <a:solidFill>
                  <a:srgbClr val="000000"/>
                </a:solidFill>
              </a:rPr>
              <a:t>C too High</a:t>
            </a:r>
          </a:p>
          <a:p>
            <a:pPr lvl="1"/>
            <a:r>
              <a:rPr lang="en-IN" sz="2400" dirty="0">
                <a:solidFill>
                  <a:srgbClr val="000000"/>
                </a:solidFill>
              </a:rPr>
              <a:t>High </a:t>
            </a:r>
            <a:r>
              <a:rPr lang="en-IN" sz="2400" kern="0" spc="-350" dirty="0">
                <a:solidFill>
                  <a:srgbClr val="000000"/>
                </a:solidFill>
              </a:rPr>
              <a:t>H </a:t>
            </a:r>
            <a:r>
              <a:rPr lang="en-IN" sz="2400" dirty="0">
                <a:solidFill>
                  <a:srgbClr val="000000"/>
                </a:solidFill>
              </a:rPr>
              <a:t>C exhaust emissions are usually caused by an engine misfire.</a:t>
            </a:r>
          </a:p>
          <a:p>
            <a:r>
              <a:rPr lang="en-IN" sz="2400" kern="0" spc="-350" dirty="0">
                <a:solidFill>
                  <a:srgbClr val="000000"/>
                </a:solidFill>
              </a:rPr>
              <a:t>C </a:t>
            </a:r>
            <a:r>
              <a:rPr lang="en-IN" sz="2400" dirty="0">
                <a:solidFill>
                  <a:srgbClr val="000000"/>
                </a:solidFill>
              </a:rPr>
              <a:t>O too High</a:t>
            </a:r>
          </a:p>
          <a:p>
            <a:pPr lvl="1"/>
            <a:r>
              <a:rPr lang="en-IN" sz="2400" dirty="0">
                <a:solidFill>
                  <a:srgbClr val="000000"/>
                </a:solidFill>
              </a:rPr>
              <a:t>Excessive carbon monoxide is an indication of too rich an air–fuel mixture.</a:t>
            </a:r>
          </a:p>
          <a:p>
            <a:pPr lvl="1"/>
            <a:r>
              <a:rPr lang="en-IN" sz="2400" dirty="0">
                <a:solidFill>
                  <a:srgbClr val="000000"/>
                </a:solidFill>
              </a:rPr>
              <a:t>Fuel pressure may be too high, injector may be malfunctioning, or the air intake is restricted.</a:t>
            </a:r>
          </a:p>
        </p:txBody>
      </p:sp>
    </p:spTree>
    <p:extLst>
      <p:ext uri="{BB962C8B-B14F-4D97-AF65-F5344CB8AC3E}">
        <p14:creationId xmlns:p14="http://schemas.microsoft.com/office/powerpoint/2010/main" val="3825530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4567"/>
            <a:ext cx="8229600" cy="646331"/>
          </a:xfrm>
        </p:spPr>
        <p:txBody>
          <a:bodyPr>
            <a:spAutoFit/>
          </a:bodyPr>
          <a:lstStyle/>
          <a:p>
            <a:r>
              <a:rPr lang="en-US" dirty="0"/>
              <a:t>Engine Fault Possibilities </a:t>
            </a:r>
            <a:r>
              <a:rPr lang="en-US" sz="2800" dirty="0"/>
              <a:t>(2 of 2)</a:t>
            </a:r>
            <a:endParaRPr lang="en-US" sz="1600" dirty="0"/>
          </a:p>
        </p:txBody>
      </p:sp>
      <p:sp>
        <p:nvSpPr>
          <p:cNvPr id="4" name="Content Placeholder 3"/>
          <p:cNvSpPr>
            <a:spLocks noGrp="1"/>
          </p:cNvSpPr>
          <p:nvPr>
            <p:ph idx="1"/>
          </p:nvPr>
        </p:nvSpPr>
        <p:spPr>
          <a:xfrm>
            <a:off x="457200" y="996092"/>
            <a:ext cx="8229600" cy="4578176"/>
          </a:xfrm>
        </p:spPr>
        <p:txBody>
          <a:bodyPr>
            <a:spAutoFit/>
          </a:bodyPr>
          <a:lstStyle/>
          <a:p>
            <a:r>
              <a:rPr lang="en-US" sz="2400" dirty="0"/>
              <a:t>O</a:t>
            </a:r>
            <a:r>
              <a:rPr lang="en-US" sz="2400" baseline="2000" dirty="0"/>
              <a:t>2</a:t>
            </a:r>
            <a:r>
              <a:rPr lang="en-US" sz="2400" dirty="0"/>
              <a:t> and </a:t>
            </a:r>
            <a:r>
              <a:rPr lang="en-US" sz="2400" kern="0" spc="-350" dirty="0"/>
              <a:t>C </a:t>
            </a:r>
            <a:r>
              <a:rPr lang="en-US" sz="2400" dirty="0"/>
              <a:t>O</a:t>
            </a:r>
            <a:r>
              <a:rPr lang="en-US" sz="2400" baseline="2000" dirty="0"/>
              <a:t>2</a:t>
            </a:r>
            <a:r>
              <a:rPr lang="en-US" sz="2400" dirty="0"/>
              <a:t> Relationships</a:t>
            </a:r>
          </a:p>
          <a:p>
            <a:pPr lvl="1"/>
            <a:r>
              <a:rPr lang="en-US" sz="2400" dirty="0"/>
              <a:t>Higher O</a:t>
            </a:r>
            <a:r>
              <a:rPr lang="en-US" sz="2400" baseline="2000" dirty="0"/>
              <a:t>2</a:t>
            </a:r>
            <a:r>
              <a:rPr lang="en-US" sz="2400" dirty="0"/>
              <a:t> level, leaner the exhaust. Oxygen, therefore, is lean indicator. Acceptable levels of O</a:t>
            </a:r>
            <a:r>
              <a:rPr lang="en-US" sz="2400" baseline="2000" dirty="0"/>
              <a:t>2</a:t>
            </a:r>
            <a:r>
              <a:rPr lang="en-US" sz="2400" dirty="0"/>
              <a:t> are 0% to 2%.</a:t>
            </a:r>
          </a:p>
          <a:p>
            <a:pPr lvl="1"/>
            <a:r>
              <a:rPr lang="en-US" sz="2400" kern="0" spc="-350" dirty="0"/>
              <a:t>C </a:t>
            </a:r>
            <a:r>
              <a:rPr lang="en-US" sz="2400" dirty="0"/>
              <a:t>O</a:t>
            </a:r>
            <a:r>
              <a:rPr lang="en-US" sz="2400" baseline="2000" dirty="0"/>
              <a:t>2</a:t>
            </a:r>
            <a:r>
              <a:rPr lang="en-US" sz="2400" dirty="0"/>
              <a:t> is a measure of efficiency. higher level of </a:t>
            </a:r>
            <a:r>
              <a:rPr lang="en-US" sz="2400" kern="0" spc="-350" dirty="0"/>
              <a:t>C </a:t>
            </a:r>
            <a:r>
              <a:rPr lang="en-US" sz="2400" dirty="0"/>
              <a:t>O</a:t>
            </a:r>
            <a:r>
              <a:rPr lang="en-US" sz="2400" baseline="2000" dirty="0"/>
              <a:t>2</a:t>
            </a:r>
            <a:r>
              <a:rPr lang="en-US" sz="2400" dirty="0"/>
              <a:t> in exhaust stream, more efficiently the engine is operating. Levels of 12% to 17% are considered to be acceptable.</a:t>
            </a:r>
          </a:p>
          <a:p>
            <a:r>
              <a:rPr lang="en-US" sz="2400" kern="0" spc="-350" dirty="0"/>
              <a:t>S M O </a:t>
            </a:r>
            <a:r>
              <a:rPr lang="en-US" sz="2400" dirty="0"/>
              <a:t>G and </a:t>
            </a:r>
            <a:r>
              <a:rPr lang="en-US" sz="2400" kern="0" spc="-350" dirty="0"/>
              <a:t>N O </a:t>
            </a:r>
            <a:r>
              <a:rPr lang="en-US" sz="2400" baseline="-25000" dirty="0"/>
              <a:t>x</a:t>
            </a:r>
          </a:p>
          <a:p>
            <a:pPr lvl="1"/>
            <a:r>
              <a:rPr lang="en-US" sz="2400" kern="0" spc="-350" dirty="0"/>
              <a:t>N O </a:t>
            </a:r>
            <a:r>
              <a:rPr lang="en-US" sz="2400" baseline="-25000" dirty="0"/>
              <a:t>x</a:t>
            </a:r>
            <a:r>
              <a:rPr lang="en-US" sz="2400" dirty="0"/>
              <a:t> contributes to formation of photochemical smog when sunlight reacts chemically with </a:t>
            </a:r>
            <a:r>
              <a:rPr lang="en-US" sz="2400" kern="0" spc="-350" dirty="0"/>
              <a:t>N O </a:t>
            </a:r>
            <a:r>
              <a:rPr lang="en-US" sz="2400" baseline="-25000" dirty="0"/>
              <a:t>x</a:t>
            </a:r>
            <a:r>
              <a:rPr lang="en-US" sz="2400" dirty="0"/>
              <a:t> and unburned </a:t>
            </a:r>
            <a:r>
              <a:rPr lang="en-US" sz="2400" kern="0" spc="-350" dirty="0"/>
              <a:t>H </a:t>
            </a:r>
            <a:r>
              <a:rPr lang="en-US" sz="2400" dirty="0"/>
              <a:t>C.</a:t>
            </a:r>
          </a:p>
        </p:txBody>
      </p:sp>
    </p:spTree>
    <p:extLst>
      <p:ext uri="{BB962C8B-B14F-4D97-AF65-F5344CB8AC3E}">
        <p14:creationId xmlns:p14="http://schemas.microsoft.com/office/powerpoint/2010/main" val="819511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Emission Standards </a:t>
            </a:r>
            <a:r>
              <a:rPr lang="en-US" sz="2800" dirty="0"/>
              <a:t>(1 of 2)</a:t>
            </a:r>
            <a:endParaRPr lang="en-US" sz="1200" dirty="0"/>
          </a:p>
        </p:txBody>
      </p:sp>
      <p:sp>
        <p:nvSpPr>
          <p:cNvPr id="4" name="Content Placeholder 3"/>
          <p:cNvSpPr>
            <a:spLocks noGrp="1"/>
          </p:cNvSpPr>
          <p:nvPr>
            <p:ph idx="1"/>
          </p:nvPr>
        </p:nvSpPr>
        <p:spPr>
          <a:xfrm>
            <a:off x="457200" y="1000125"/>
            <a:ext cx="8229600" cy="3547125"/>
          </a:xfrm>
        </p:spPr>
        <p:txBody>
          <a:bodyPr>
            <a:spAutoFit/>
          </a:bodyPr>
          <a:lstStyle/>
          <a:p>
            <a:r>
              <a:rPr lang="en-IN" sz="2400" dirty="0"/>
              <a:t>Tier 1 and Tier 2</a:t>
            </a:r>
          </a:p>
          <a:p>
            <a:pPr lvl="1"/>
            <a:r>
              <a:rPr lang="en-IN" sz="2400" dirty="0"/>
              <a:t>All vehicles sold in US must meet Tier 1 standards that went into effect in 1994 and are the least stringent.</a:t>
            </a:r>
          </a:p>
          <a:p>
            <a:pPr lvl="1"/>
            <a:r>
              <a:rPr lang="en-IN" sz="2400" dirty="0"/>
              <a:t>Tier 2 standards have been optional since 2001, and fully adopted by 2009.</a:t>
            </a:r>
          </a:p>
          <a:p>
            <a:r>
              <a:rPr lang="en-IN" sz="2400" dirty="0"/>
              <a:t>Federal </a:t>
            </a:r>
            <a:r>
              <a:rPr lang="en-IN" sz="2400" kern="0" spc="-350" dirty="0"/>
              <a:t>E P </a:t>
            </a:r>
            <a:r>
              <a:rPr lang="en-IN" sz="2400" dirty="0"/>
              <a:t>A Bin Number</a:t>
            </a:r>
          </a:p>
          <a:p>
            <a:pPr lvl="1"/>
            <a:r>
              <a:rPr lang="en-IN" sz="2400" dirty="0"/>
              <a:t>Tier 2 only</a:t>
            </a:r>
          </a:p>
          <a:p>
            <a:pPr lvl="1"/>
            <a:r>
              <a:rPr lang="en-IN" sz="2400" dirty="0"/>
              <a:t>The lower the bin number, the cleaner the vehicle.</a:t>
            </a:r>
          </a:p>
        </p:txBody>
      </p:sp>
    </p:spTree>
    <p:extLst>
      <p:ext uri="{BB962C8B-B14F-4D97-AF65-F5344CB8AC3E}">
        <p14:creationId xmlns:p14="http://schemas.microsoft.com/office/powerpoint/2010/main" val="1666037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Emission Standards </a:t>
            </a:r>
            <a:r>
              <a:rPr lang="en-US" sz="2800" dirty="0"/>
              <a:t>(2 of 2)</a:t>
            </a:r>
            <a:endParaRPr lang="en-US" sz="1200" dirty="0"/>
          </a:p>
        </p:txBody>
      </p:sp>
      <p:sp>
        <p:nvSpPr>
          <p:cNvPr id="4" name="Content Placeholder 3"/>
          <p:cNvSpPr>
            <a:spLocks noGrp="1"/>
          </p:cNvSpPr>
          <p:nvPr>
            <p:ph idx="1"/>
          </p:nvPr>
        </p:nvSpPr>
        <p:spPr>
          <a:xfrm>
            <a:off x="457200" y="1000125"/>
            <a:ext cx="8229600" cy="5216813"/>
          </a:xfrm>
        </p:spPr>
        <p:txBody>
          <a:bodyPr>
            <a:spAutoFit/>
          </a:bodyPr>
          <a:lstStyle/>
          <a:p>
            <a:r>
              <a:rPr lang="en-IN" sz="2400" kern="0" spc="-350" dirty="0"/>
              <a:t>S M O </a:t>
            </a:r>
            <a:r>
              <a:rPr lang="en-IN" sz="2400" dirty="0"/>
              <a:t>G Emission Information</a:t>
            </a:r>
          </a:p>
          <a:p>
            <a:pPr lvl="1"/>
            <a:r>
              <a:rPr lang="en-IN" sz="2400" dirty="0"/>
              <a:t>New vehicles are equipped with a sticker that shows the relative level of smog causing emissions created by the vehicle compared to others on the market.</a:t>
            </a:r>
          </a:p>
          <a:p>
            <a:r>
              <a:rPr lang="en-IN" sz="2400" dirty="0"/>
              <a:t>California Standards</a:t>
            </a:r>
          </a:p>
          <a:p>
            <a:pPr lvl="1"/>
            <a:r>
              <a:rPr lang="en-IN" sz="2400" dirty="0"/>
              <a:t>The California Air Resources Board (</a:t>
            </a:r>
            <a:r>
              <a:rPr lang="en-IN" sz="2400" kern="0" spc="-350" dirty="0"/>
              <a:t>C A R </a:t>
            </a:r>
            <a:r>
              <a:rPr lang="en-IN" sz="2400" dirty="0"/>
              <a:t>B) standards since January 1, 2004, are known as </a:t>
            </a:r>
            <a:r>
              <a:rPr lang="en-IN" sz="2400" kern="0" spc="-350" dirty="0"/>
              <a:t>L E V I </a:t>
            </a:r>
            <a:r>
              <a:rPr lang="en-IN" sz="2400" dirty="0"/>
              <a:t>I.</a:t>
            </a:r>
          </a:p>
          <a:p>
            <a:pPr lvl="1"/>
            <a:r>
              <a:rPr lang="en-IN" sz="2400" dirty="0"/>
              <a:t>Within that rating system, there are three primary ratings: </a:t>
            </a:r>
            <a:r>
              <a:rPr lang="en-IN" sz="2400" kern="0" spc="-350" dirty="0"/>
              <a:t>L E </a:t>
            </a:r>
            <a:r>
              <a:rPr lang="en-IN" sz="2400" dirty="0"/>
              <a:t>V, </a:t>
            </a:r>
            <a:r>
              <a:rPr lang="en-IN" sz="2400" kern="0" spc="-350" dirty="0"/>
              <a:t>U L E </a:t>
            </a:r>
            <a:r>
              <a:rPr lang="en-IN" sz="2400" dirty="0"/>
              <a:t>V, and </a:t>
            </a:r>
            <a:r>
              <a:rPr lang="en-IN" sz="2400" kern="0" spc="-350" dirty="0"/>
              <a:t>S U L E </a:t>
            </a:r>
            <a:r>
              <a:rPr lang="en-IN" sz="2400" dirty="0"/>
              <a:t>V.</a:t>
            </a:r>
          </a:p>
          <a:p>
            <a:r>
              <a:rPr lang="en-IN" sz="2400" kern="0" spc="-350" dirty="0"/>
              <a:t>L E V I I </a:t>
            </a:r>
            <a:r>
              <a:rPr lang="en-IN" sz="2400" dirty="0"/>
              <a:t>I</a:t>
            </a:r>
          </a:p>
          <a:p>
            <a:pPr lvl="1"/>
            <a:r>
              <a:rPr lang="en-IN" sz="2400" dirty="0"/>
              <a:t>Includes maintaining the reduced emissions for 150,000 miles</a:t>
            </a:r>
          </a:p>
        </p:txBody>
      </p:sp>
    </p:spTree>
    <p:extLst>
      <p:ext uri="{BB962C8B-B14F-4D97-AF65-F5344CB8AC3E}">
        <p14:creationId xmlns:p14="http://schemas.microsoft.com/office/powerpoint/2010/main" val="1145105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79.9 VECI Sticker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484878" y="990600"/>
            <a:ext cx="5201922" cy="35052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743200" cy="4154984"/>
          </a:xfrm>
        </p:spPr>
        <p:txBody>
          <a:bodyPr/>
          <a:lstStyle/>
          <a:p>
            <a:r>
              <a:rPr lang="en-US" sz="2400" dirty="0"/>
              <a:t>A vehicle emission control information (VECI) sticker for a vehicle showing that meets Tier 3, Bin 1 (T2B3) EPA rating and California ULEV125 standard</a:t>
            </a:r>
          </a:p>
        </p:txBody>
      </p:sp>
    </p:spTree>
    <p:extLst>
      <p:ext uri="{BB962C8B-B14F-4D97-AF65-F5344CB8AC3E}">
        <p14:creationId xmlns:p14="http://schemas.microsoft.com/office/powerpoint/2010/main" val="3209440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Normal Engine Combustion</a:t>
            </a:r>
            <a:endParaRPr lang="en-US" sz="2800" dirty="0"/>
          </a:p>
        </p:txBody>
      </p:sp>
      <p:sp>
        <p:nvSpPr>
          <p:cNvPr id="4" name="Content Placeholder 3"/>
          <p:cNvSpPr>
            <a:spLocks noGrp="1"/>
          </p:cNvSpPr>
          <p:nvPr>
            <p:ph idx="1"/>
          </p:nvPr>
        </p:nvSpPr>
        <p:spPr>
          <a:xfrm>
            <a:off x="457200" y="995422"/>
            <a:ext cx="8229600" cy="3470181"/>
          </a:xfrm>
        </p:spPr>
        <p:txBody>
          <a:bodyPr>
            <a:spAutoFit/>
          </a:bodyPr>
          <a:lstStyle/>
          <a:p>
            <a:r>
              <a:rPr lang="en-IN" sz="2400" dirty="0"/>
              <a:t>Entering engine combustion chamber is fuel (</a:t>
            </a:r>
            <a:r>
              <a:rPr lang="en-IN" sz="2400" kern="0" spc="-350" dirty="0"/>
              <a:t>H </a:t>
            </a:r>
            <a:r>
              <a:rPr lang="en-IN" sz="2400" dirty="0"/>
              <a:t>C) plus air (nitrogen N</a:t>
            </a:r>
            <a:r>
              <a:rPr lang="en-IN" sz="2400" baseline="-25000" dirty="0"/>
              <a:t>2</a:t>
            </a:r>
            <a:r>
              <a:rPr lang="en-IN" sz="2400" dirty="0"/>
              <a:t> is 78% and oxygen O</a:t>
            </a:r>
            <a:r>
              <a:rPr lang="en-IN" sz="2400" baseline="-25000" dirty="0"/>
              <a:t>2</a:t>
            </a:r>
            <a:r>
              <a:rPr lang="en-IN" sz="2400" dirty="0"/>
              <a:t> is 21% of the air).</a:t>
            </a:r>
          </a:p>
          <a:p>
            <a:r>
              <a:rPr lang="en-IN" sz="2400" dirty="0"/>
              <a:t>During combustion, </a:t>
            </a:r>
            <a:r>
              <a:rPr lang="en-IN" sz="2400" kern="0" spc="-350" dirty="0"/>
              <a:t>H </a:t>
            </a:r>
            <a:r>
              <a:rPr lang="en-IN" sz="2400" dirty="0"/>
              <a:t>C combines with air to form water (H</a:t>
            </a:r>
            <a:r>
              <a:rPr lang="en-IN" sz="2400" baseline="-25000" dirty="0"/>
              <a:t>2</a:t>
            </a:r>
            <a:r>
              <a:rPr lang="en-IN" sz="2400" dirty="0"/>
              <a:t>O) and carbon dioxide (</a:t>
            </a:r>
            <a:r>
              <a:rPr lang="en-IN" sz="2400" kern="0" spc="-350" dirty="0"/>
              <a:t>C </a:t>
            </a:r>
            <a:r>
              <a:rPr lang="en-IN" sz="2400" dirty="0"/>
              <a:t>O</a:t>
            </a:r>
            <a:r>
              <a:rPr lang="en-IN" sz="2400" baseline="-25000" dirty="0"/>
              <a:t>2</a:t>
            </a:r>
            <a:r>
              <a:rPr lang="en-IN" sz="2400" dirty="0"/>
              <a:t>), plus nitrogen (N</a:t>
            </a:r>
            <a:r>
              <a:rPr lang="en-IN" sz="2400" baseline="-25000" dirty="0"/>
              <a:t>2</a:t>
            </a:r>
            <a:r>
              <a:rPr lang="en-IN" sz="2400" dirty="0"/>
              <a:t>) and some other nondesirable gases.</a:t>
            </a:r>
          </a:p>
          <a:p>
            <a:pPr lvl="1"/>
            <a:r>
              <a:rPr lang="en-IN" sz="2400" dirty="0"/>
              <a:t>Carbon monoxide (</a:t>
            </a:r>
            <a:r>
              <a:rPr lang="en-IN" sz="2400" kern="0" spc="-350" dirty="0"/>
              <a:t>C </a:t>
            </a:r>
            <a:r>
              <a:rPr lang="en-IN" sz="2400" dirty="0"/>
              <a:t>O)</a:t>
            </a:r>
          </a:p>
          <a:p>
            <a:pPr lvl="1"/>
            <a:r>
              <a:rPr lang="en-IN" sz="2400" dirty="0"/>
              <a:t>Oxides of Nitrogen (</a:t>
            </a:r>
            <a:r>
              <a:rPr lang="en-IN" sz="2400" kern="0" spc="-350" dirty="0"/>
              <a:t>N O </a:t>
            </a:r>
            <a:r>
              <a:rPr lang="en-IN" sz="2400" baseline="-25000" dirty="0"/>
              <a:t>x</a:t>
            </a:r>
            <a:r>
              <a:rPr lang="en-IN" sz="2400" dirty="0"/>
              <a:t>)</a:t>
            </a:r>
          </a:p>
          <a:p>
            <a:pPr lvl="1"/>
            <a:r>
              <a:rPr lang="en-IN" sz="2400" dirty="0"/>
              <a:t>Unburned hydrocarbons (</a:t>
            </a:r>
            <a:r>
              <a:rPr lang="en-IN" sz="2400" kern="0" spc="-350" dirty="0"/>
              <a:t>H </a:t>
            </a:r>
            <a:r>
              <a:rPr lang="en-IN" sz="2400" dirty="0"/>
              <a:t>C)</a:t>
            </a:r>
          </a:p>
        </p:txBody>
      </p:sp>
    </p:spTree>
    <p:extLst>
      <p:ext uri="{BB962C8B-B14F-4D97-AF65-F5344CB8AC3E}">
        <p14:creationId xmlns:p14="http://schemas.microsoft.com/office/powerpoint/2010/main" val="2315987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79.10 SMOG Levels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10050" y="1251755"/>
            <a:ext cx="4484688" cy="323212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362200" cy="4524315"/>
          </a:xfrm>
        </p:spPr>
        <p:txBody>
          <a:bodyPr/>
          <a:lstStyle/>
          <a:p>
            <a:r>
              <a:rPr lang="en-US" sz="2400" dirty="0"/>
              <a:t>This label on a Toyota Camry hybrid shows the relative smog-producing emissions, but this does not include CO2, which may increase global warming</a:t>
            </a:r>
          </a:p>
        </p:txBody>
      </p:sp>
    </p:spTree>
    <p:extLst>
      <p:ext uri="{BB962C8B-B14F-4D97-AF65-F5344CB8AC3E}">
        <p14:creationId xmlns:p14="http://schemas.microsoft.com/office/powerpoint/2010/main" val="2969117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European Standards</a:t>
            </a:r>
            <a:endParaRPr lang="en-US" sz="1200" dirty="0"/>
          </a:p>
        </p:txBody>
      </p:sp>
      <p:sp>
        <p:nvSpPr>
          <p:cNvPr id="4" name="Content Placeholder 3"/>
          <p:cNvSpPr>
            <a:spLocks noGrp="1"/>
          </p:cNvSpPr>
          <p:nvPr>
            <p:ph idx="1"/>
          </p:nvPr>
        </p:nvSpPr>
        <p:spPr>
          <a:xfrm>
            <a:off x="457200" y="1000125"/>
            <a:ext cx="8229600" cy="2500685"/>
          </a:xfrm>
        </p:spPr>
        <p:txBody>
          <a:bodyPr>
            <a:spAutoFit/>
          </a:bodyPr>
          <a:lstStyle/>
          <a:p>
            <a:r>
              <a:rPr lang="en-US" sz="2400" dirty="0"/>
              <a:t>Exhaust emissions of </a:t>
            </a:r>
            <a:r>
              <a:rPr lang="en-US" sz="2400" kern="0" spc="-350" dirty="0"/>
              <a:t>N O </a:t>
            </a:r>
            <a:r>
              <a:rPr lang="en-US" sz="2400" baseline="-25000" dirty="0"/>
              <a:t>x</a:t>
            </a:r>
            <a:r>
              <a:rPr lang="en-US" sz="2400" dirty="0"/>
              <a:t>, total hydrocarbon (</a:t>
            </a:r>
            <a:r>
              <a:rPr lang="en-US" sz="2400" kern="0" spc="-350" dirty="0"/>
              <a:t>T H </a:t>
            </a:r>
            <a:r>
              <a:rPr lang="en-US" sz="2400" dirty="0"/>
              <a:t>C), non-methane hydrocarbons (</a:t>
            </a:r>
            <a:r>
              <a:rPr lang="en-US" sz="2400" kern="0" spc="-350" dirty="0"/>
              <a:t>N M H </a:t>
            </a:r>
            <a:r>
              <a:rPr lang="en-US" sz="2400" dirty="0"/>
              <a:t>C), </a:t>
            </a:r>
            <a:r>
              <a:rPr lang="en-US" sz="2400" kern="0" spc="-350" dirty="0"/>
              <a:t>C </a:t>
            </a:r>
            <a:r>
              <a:rPr lang="en-US" sz="2400" dirty="0"/>
              <a:t>O, and </a:t>
            </a:r>
            <a:r>
              <a:rPr lang="en-US" sz="2400" kern="0" spc="-350" dirty="0"/>
              <a:t>P </a:t>
            </a:r>
            <a:r>
              <a:rPr lang="en-US" sz="2400" dirty="0"/>
              <a:t>M are regulated for most vehicle types, including cars and trucks in the European Union (</a:t>
            </a:r>
            <a:r>
              <a:rPr lang="en-US" sz="2400" kern="0" spc="-350" dirty="0"/>
              <a:t>E </a:t>
            </a:r>
            <a:r>
              <a:rPr lang="en-US" sz="2400" dirty="0"/>
              <a:t>U).</a:t>
            </a:r>
          </a:p>
          <a:p>
            <a:r>
              <a:rPr lang="en-US" sz="2400" kern="0" spc="-350" dirty="0"/>
              <a:t>E </a:t>
            </a:r>
            <a:r>
              <a:rPr lang="en-US" sz="2400" dirty="0"/>
              <a:t>U also sets limits for </a:t>
            </a:r>
            <a:r>
              <a:rPr lang="en-US" sz="2400" kern="0" spc="-350" dirty="0"/>
              <a:t>C </a:t>
            </a:r>
            <a:r>
              <a:rPr lang="en-US" sz="2400" dirty="0"/>
              <a:t>O</a:t>
            </a:r>
            <a:r>
              <a:rPr lang="en-US" sz="2400" baseline="-25000" dirty="0"/>
              <a:t>2</a:t>
            </a:r>
            <a:r>
              <a:rPr lang="en-US" sz="2400" dirty="0"/>
              <a:t> emission in units of grams per kilometer.</a:t>
            </a:r>
          </a:p>
        </p:txBody>
      </p:sp>
    </p:spTree>
    <p:extLst>
      <p:ext uri="{BB962C8B-B14F-4D97-AF65-F5344CB8AC3E}">
        <p14:creationId xmlns:p14="http://schemas.microsoft.com/office/powerpoint/2010/main" val="2728076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9138"/>
            <a:ext cx="8229600" cy="646331"/>
          </a:xfrm>
        </p:spPr>
        <p:txBody>
          <a:bodyPr>
            <a:spAutoFit/>
          </a:bodyPr>
          <a:lstStyle/>
          <a:p>
            <a:r>
              <a:rPr lang="en-US" dirty="0"/>
              <a:t>Vehicle Emission Testing</a:t>
            </a:r>
            <a:endParaRPr lang="en-US" sz="1200" dirty="0"/>
          </a:p>
        </p:txBody>
      </p:sp>
      <p:sp>
        <p:nvSpPr>
          <p:cNvPr id="4" name="Content Placeholder 3"/>
          <p:cNvSpPr>
            <a:spLocks noGrp="1"/>
          </p:cNvSpPr>
          <p:nvPr>
            <p:ph idx="1"/>
          </p:nvPr>
        </p:nvSpPr>
        <p:spPr>
          <a:xfrm>
            <a:off x="457200" y="1020663"/>
            <a:ext cx="8229600" cy="4770537"/>
          </a:xfrm>
        </p:spPr>
        <p:txBody>
          <a:bodyPr>
            <a:spAutoFit/>
          </a:bodyPr>
          <a:lstStyle/>
          <a:p>
            <a:r>
              <a:rPr lang="en-IN" sz="2400" kern="0" spc="-350" dirty="0"/>
              <a:t>O B </a:t>
            </a:r>
            <a:r>
              <a:rPr lang="en-IN" sz="2400" dirty="0"/>
              <a:t>D-</a:t>
            </a:r>
            <a:r>
              <a:rPr lang="en-IN" sz="2400" dirty="0">
                <a:latin typeface="Times New Roman" panose="02020603050405020304" pitchFamily="18" charset="0"/>
                <a:cs typeface="Times New Roman" panose="02020603050405020304" pitchFamily="18" charset="0"/>
              </a:rPr>
              <a:t>II</a:t>
            </a:r>
            <a:r>
              <a:rPr lang="en-IN" sz="2400" dirty="0"/>
              <a:t> Testing</a:t>
            </a:r>
          </a:p>
          <a:p>
            <a:pPr lvl="1"/>
            <a:r>
              <a:rPr lang="en-IN" sz="2400" kern="0" spc="-350" dirty="0"/>
              <a:t>O B </a:t>
            </a:r>
            <a:r>
              <a:rPr lang="en-IN" sz="2400" dirty="0"/>
              <a:t>D-</a:t>
            </a:r>
            <a:r>
              <a:rPr lang="en-IN" sz="2400" dirty="0">
                <a:latin typeface="Times New Roman" panose="02020603050405020304" pitchFamily="18" charset="0"/>
                <a:cs typeface="Times New Roman" panose="02020603050405020304" pitchFamily="18" charset="0"/>
              </a:rPr>
              <a:t>II</a:t>
            </a:r>
            <a:r>
              <a:rPr lang="en-IN" sz="2400" dirty="0"/>
              <a:t> system is designed to illuminate </a:t>
            </a:r>
            <a:r>
              <a:rPr lang="en-IN" sz="2400" kern="0" spc="-350" dirty="0"/>
              <a:t>M I </a:t>
            </a:r>
            <a:r>
              <a:rPr lang="en-IN" sz="2400" dirty="0"/>
              <a:t>L and store trouble codes any time a malfunction exists that causes the vehicle emissions to exceed 1 1/2 times the Federal Test Procedure (</a:t>
            </a:r>
            <a:r>
              <a:rPr lang="en-IN" sz="2400" kern="0" spc="-300" dirty="0"/>
              <a:t>F T </a:t>
            </a:r>
            <a:r>
              <a:rPr lang="en-IN" sz="2400" dirty="0"/>
              <a:t>P) limits.</a:t>
            </a:r>
          </a:p>
          <a:p>
            <a:r>
              <a:rPr lang="en-IN" sz="2400" dirty="0"/>
              <a:t>Remote Sensing</a:t>
            </a:r>
          </a:p>
          <a:p>
            <a:pPr lvl="1"/>
            <a:r>
              <a:rPr lang="en-IN" sz="2400" dirty="0"/>
              <a:t>In highly enhanced areas, states perform on-the-road testing of vehicle emissions.</a:t>
            </a:r>
          </a:p>
          <a:p>
            <a:r>
              <a:rPr lang="en-IN" sz="2400" dirty="0"/>
              <a:t>Random Roadside Testing</a:t>
            </a:r>
          </a:p>
          <a:p>
            <a:pPr lvl="1"/>
            <a:r>
              <a:rPr lang="en-IN" sz="2400" dirty="0"/>
              <a:t>Visual checks of the emission control devices to detect tampering.</a:t>
            </a:r>
          </a:p>
        </p:txBody>
      </p:sp>
    </p:spTree>
    <p:extLst>
      <p:ext uri="{BB962C8B-B14F-4D97-AF65-F5344CB8AC3E}">
        <p14:creationId xmlns:p14="http://schemas.microsoft.com/office/powerpoint/2010/main" val="3275519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79.11 Stream Sampling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10050" y="1029911"/>
            <a:ext cx="4484688" cy="367581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667000" cy="3046988"/>
          </a:xfrm>
        </p:spPr>
        <p:txBody>
          <a:bodyPr/>
          <a:lstStyle/>
          <a:p>
            <a:r>
              <a:rPr lang="en-US" sz="2400" dirty="0"/>
              <a:t>A partial stream sampling exhaust probe being used to measure exhaust gases in parts per million (PPM) or percent (%)</a:t>
            </a:r>
          </a:p>
        </p:txBody>
      </p:sp>
    </p:spTree>
    <p:extLst>
      <p:ext uri="{BB962C8B-B14F-4D97-AF65-F5344CB8AC3E}">
        <p14:creationId xmlns:p14="http://schemas.microsoft.com/office/powerpoint/2010/main" val="1803306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4610"/>
            <a:ext cx="8229600" cy="646331"/>
          </a:xfrm>
        </p:spPr>
        <p:txBody>
          <a:bodyPr>
            <a:spAutoFit/>
          </a:bodyPr>
          <a:lstStyle/>
          <a:p>
            <a:r>
              <a:rPr lang="en-US" dirty="0"/>
              <a:t>Question 3: ?</a:t>
            </a:r>
            <a:endParaRPr lang="en-US" sz="1200" dirty="0"/>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US" sz="2400" dirty="0">
                <a:solidFill>
                  <a:srgbClr val="000000"/>
                </a:solidFill>
              </a:rPr>
              <a:t>What are three types of vehicle emission testing?</a:t>
            </a:r>
          </a:p>
        </p:txBody>
      </p:sp>
    </p:spTree>
    <p:extLst>
      <p:ext uri="{BB962C8B-B14F-4D97-AF65-F5344CB8AC3E}">
        <p14:creationId xmlns:p14="http://schemas.microsoft.com/office/powerpoint/2010/main" val="346308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4610"/>
            <a:ext cx="8229600" cy="646331"/>
          </a:xfrm>
        </p:spPr>
        <p:txBody>
          <a:bodyPr>
            <a:spAutoFit/>
          </a:bodyPr>
          <a:lstStyle/>
          <a:p>
            <a:r>
              <a:rPr lang="en-US" dirty="0"/>
              <a:t>Answer 3</a:t>
            </a:r>
            <a:endParaRPr lang="en-US" sz="1200" dirty="0"/>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US" sz="2400" kern="0" spc="-350" dirty="0">
                <a:solidFill>
                  <a:srgbClr val="000000"/>
                </a:solidFill>
              </a:rPr>
              <a:t>O B </a:t>
            </a:r>
            <a:r>
              <a:rPr lang="en-US" sz="2400" dirty="0">
                <a:solidFill>
                  <a:srgbClr val="000000"/>
                </a:solidFill>
              </a:rPr>
              <a:t>D-II, remote sensing, and random roadside testing.</a:t>
            </a:r>
          </a:p>
        </p:txBody>
      </p:sp>
    </p:spTree>
    <p:extLst>
      <p:ext uri="{BB962C8B-B14F-4D97-AF65-F5344CB8AC3E}">
        <p14:creationId xmlns:p14="http://schemas.microsoft.com/office/powerpoint/2010/main" val="1317453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Engine Performance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30887"/>
          </a:xfrm>
          <a:prstGeom prst="rect">
            <a:avLst/>
          </a:prstGeom>
          <a:noFill/>
        </p:spPr>
        <p:txBody>
          <a:bodyPr wrap="square" rtlCol="0">
            <a:spAutoFit/>
          </a:bodyPr>
          <a:lstStyle/>
          <a:p>
            <a:r>
              <a:rPr lang="en-US" sz="2200" dirty="0"/>
              <a:t>Videos Link: </a:t>
            </a:r>
            <a:r>
              <a:rPr lang="en-US" sz="2200" dirty="0">
                <a:hlinkClick r:id="rId3"/>
              </a:rPr>
              <a:t>(A8) Engine Performance Videos</a:t>
            </a:r>
            <a:endParaRPr lang="en-US" sz="22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69509"/>
            <a:ext cx="8305800" cy="430887"/>
          </a:xfrm>
          <a:prstGeom prst="rect">
            <a:avLst/>
          </a:prstGeom>
          <a:noFill/>
        </p:spPr>
        <p:txBody>
          <a:bodyPr wrap="square" rtlCol="0">
            <a:spAutoFit/>
          </a:bodyPr>
          <a:lstStyle/>
          <a:p>
            <a:r>
              <a:rPr lang="en-US" sz="2200" dirty="0"/>
              <a:t>Animations Link: </a:t>
            </a:r>
            <a:r>
              <a:rPr lang="en-US" sz="2200" dirty="0">
                <a:hlinkClick r:id="rId4"/>
              </a:rPr>
              <a:t>(A8) Engine Performance Animations</a:t>
            </a:r>
            <a:endParaRPr lang="en-US" sz="2200" dirty="0"/>
          </a:p>
        </p:txBody>
      </p:sp>
    </p:spTree>
    <p:extLst>
      <p:ext uri="{BB962C8B-B14F-4D97-AF65-F5344CB8AC3E}">
        <p14:creationId xmlns:p14="http://schemas.microsoft.com/office/powerpoint/2010/main" val="3841642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3741" y="133350"/>
            <a:ext cx="8229600" cy="567581"/>
          </a:xfrm>
        </p:spPr>
        <p:txBody>
          <a:bodyPr lIns="0" tIns="0" rIns="0" bIns="0">
            <a:noAutofit/>
          </a:bodyPr>
          <a:lstStyle/>
          <a:p>
            <a:pPr>
              <a:spcBef>
                <a:spcPct val="0"/>
              </a:spcBef>
            </a:pPr>
            <a:r>
              <a:rPr lang="en-US" sz="3600" dirty="0">
                <a:cs typeface="Times New Roman" panose="02020603050405020304" pitchFamily="18" charset="0"/>
              </a:rPr>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7597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79.1 Air Composition</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24867" y="990600"/>
            <a:ext cx="4461933" cy="462451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2677656"/>
          </a:xfrm>
        </p:spPr>
        <p:txBody>
          <a:bodyPr/>
          <a:lstStyle/>
          <a:p>
            <a:r>
              <a:rPr lang="en-US" sz="2400" dirty="0"/>
              <a:t>The air entering the engine consists of mostly nitrogen (78%) with about 21% oxygen and about 1% other gases</a:t>
            </a:r>
          </a:p>
        </p:txBody>
      </p:sp>
    </p:spTree>
    <p:extLst>
      <p:ext uri="{BB962C8B-B14F-4D97-AF65-F5344CB8AC3E}">
        <p14:creationId xmlns:p14="http://schemas.microsoft.com/office/powerpoint/2010/main" val="794394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79.2 Hydrocarbons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97184" y="990599"/>
            <a:ext cx="4947866" cy="473810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1938992"/>
          </a:xfrm>
        </p:spPr>
        <p:txBody>
          <a:bodyPr/>
          <a:lstStyle/>
          <a:p>
            <a:r>
              <a:rPr lang="en-US" sz="2400" dirty="0"/>
              <a:t>Hydrocarbons can include many combinations of hydrogen and carbon</a:t>
            </a:r>
          </a:p>
        </p:txBody>
      </p:sp>
    </p:spTree>
    <p:extLst>
      <p:ext uri="{BB962C8B-B14F-4D97-AF65-F5344CB8AC3E}">
        <p14:creationId xmlns:p14="http://schemas.microsoft.com/office/powerpoint/2010/main" val="1104376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79.3</a:t>
            </a:r>
            <a:r>
              <a:rPr lang="en-US" sz="2800" dirty="0"/>
              <a:t> </a:t>
            </a:r>
            <a:r>
              <a:rPr lang="en-US" dirty="0"/>
              <a:t>Carbon Dioxide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57600" y="1066800"/>
            <a:ext cx="5029200" cy="361473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590800" cy="2677656"/>
          </a:xfrm>
        </p:spPr>
        <p:txBody>
          <a:bodyPr/>
          <a:lstStyle/>
          <a:p>
            <a:r>
              <a:rPr lang="en-US" sz="2400" dirty="0"/>
              <a:t>Carbon dioxide has two oxygen atoms attached to the one carbon atom and is a stable molecule</a:t>
            </a:r>
          </a:p>
        </p:txBody>
      </p:sp>
    </p:spTree>
    <p:extLst>
      <p:ext uri="{BB962C8B-B14F-4D97-AF65-F5344CB8AC3E}">
        <p14:creationId xmlns:p14="http://schemas.microsoft.com/office/powerpoint/2010/main" val="3091298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79.4 NOx</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418457" y="990600"/>
            <a:ext cx="2067874" cy="375443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1200329"/>
          </a:xfrm>
        </p:spPr>
        <p:txBody>
          <a:bodyPr/>
          <a:lstStyle/>
          <a:p>
            <a:r>
              <a:rPr lang="en-US" sz="2400" dirty="0"/>
              <a:t>N O and NO2 shown together are referred to as N Ox</a:t>
            </a:r>
          </a:p>
        </p:txBody>
      </p:sp>
    </p:spTree>
    <p:extLst>
      <p:ext uri="{BB962C8B-B14F-4D97-AF65-F5344CB8AC3E}">
        <p14:creationId xmlns:p14="http://schemas.microsoft.com/office/powerpoint/2010/main" val="293535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904999"/>
            <a:ext cx="7880279" cy="4381051"/>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754326"/>
          </a:xfrm>
        </p:spPr>
        <p:txBody>
          <a:bodyPr/>
          <a:lstStyle/>
          <a:p>
            <a:r>
              <a:rPr lang="en-US" dirty="0"/>
              <a:t>Frequently Asked Question: Why Is Steam Seen from the Tailpipe When Cold Outside, But Not Always?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62000" y="2983938"/>
            <a:ext cx="7410450" cy="2554545"/>
          </a:xfrm>
        </p:spPr>
        <p:txBody>
          <a:bodyPr/>
          <a:lstStyle/>
          <a:p>
            <a:r>
              <a:rPr lang="en-US" sz="2000" b="1" dirty="0"/>
              <a:t>Why Is Steam Seen from the Tailpipe When Cold Outside, But Not Always? </a:t>
            </a:r>
            <a:r>
              <a:rPr lang="en-US" sz="2000" dirty="0"/>
              <a:t>Steam is water vapor and is invisible. However, when an engine is cold, the water vapor created by combustion partially condenses into small droplets of water that are visible as “steam” from the tailpipe of vehicle when the engine is cold. After the exhaust system has been heated, the water vapor no longer condenses in the exhaust system, so it is not visible after the engine is warm. See Figure 79–5.</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62000" y="1982926"/>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2325520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79.5 13% of Emissions Water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114801" y="1007532"/>
            <a:ext cx="4572000" cy="457796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1938992"/>
          </a:xfrm>
        </p:spPr>
        <p:txBody>
          <a:bodyPr/>
          <a:lstStyle/>
          <a:p>
            <a:r>
              <a:rPr lang="en-US" sz="2400" dirty="0"/>
              <a:t>A chart showing that about 13% of the exhaust emissions is water (H2O) in the form of steam</a:t>
            </a:r>
          </a:p>
        </p:txBody>
      </p:sp>
    </p:spTree>
    <p:extLst>
      <p:ext uri="{BB962C8B-B14F-4D97-AF65-F5344CB8AC3E}">
        <p14:creationId xmlns:p14="http://schemas.microsoft.com/office/powerpoint/2010/main" val="4013469842"/>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24401</TotalTime>
  <Words>2810</Words>
  <Application>Microsoft Office PowerPoint</Application>
  <PresentationFormat>On-screen Show (4:3)</PresentationFormat>
  <Paragraphs>239</Paragraphs>
  <Slides>37</Slides>
  <Notes>36</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Times New Roman</vt:lpstr>
      <vt:lpstr>Verdana</vt:lpstr>
      <vt:lpstr>Wingdings</vt:lpstr>
      <vt:lpstr>508 Lecture</vt:lpstr>
      <vt:lpstr>Automotive Technology: Principles, Diagnosis, and Service</vt:lpstr>
      <vt:lpstr>Learning Objectives </vt:lpstr>
      <vt:lpstr>Normal Engine Combustion</vt:lpstr>
      <vt:lpstr>Figure 79.1 Air Composition</vt:lpstr>
      <vt:lpstr>Figure 79.2 Hydrocarbons </vt:lpstr>
      <vt:lpstr>Figure 79.3 Carbon Dioxide </vt:lpstr>
      <vt:lpstr>Figure 79.4 NOx</vt:lpstr>
      <vt:lpstr>Frequently Asked Question: Why Is Steam Seen from the Tailpipe When Cold Outside, But Not Always?   </vt:lpstr>
      <vt:lpstr>Figure 79.5 13% of Emissions Water </vt:lpstr>
      <vt:lpstr>Question 1: ?</vt:lpstr>
      <vt:lpstr>Answer 1</vt:lpstr>
      <vt:lpstr>Exhaust Analysis and Combustion Efficiency (1 of 2)</vt:lpstr>
      <vt:lpstr>Exhaust Analysis and Combustion Efficiency (2 of 2)</vt:lpstr>
      <vt:lpstr>Figure 79.6 Emissions </vt:lpstr>
      <vt:lpstr>Catalytic Converter</vt:lpstr>
      <vt:lpstr>Figure 79.7 Catalytic Converter</vt:lpstr>
      <vt:lpstr>Animation: Catalytic Converter Operation (Animation will automatically start)</vt:lpstr>
      <vt:lpstr>Animation: Catalytic Converter (2004+) (Animation will automatically start)</vt:lpstr>
      <vt:lpstr>Chart 79.1 Gases</vt:lpstr>
      <vt:lpstr>Question 2: ?</vt:lpstr>
      <vt:lpstr>Answer 2</vt:lpstr>
      <vt:lpstr>Exhaust Analysis Diagnostic Tool</vt:lpstr>
      <vt:lpstr>Figure 79.8 Hole in Exhaust</vt:lpstr>
      <vt:lpstr>Chart 79.2 Gas Readings</vt:lpstr>
      <vt:lpstr>Engine Fault Possibilities (1 of 2)</vt:lpstr>
      <vt:lpstr>Engine Fault Possibilities (2 of 2)</vt:lpstr>
      <vt:lpstr>Emission Standards (1 of 2)</vt:lpstr>
      <vt:lpstr>Emission Standards (2 of 2)</vt:lpstr>
      <vt:lpstr>Figure 79.9 VECI Sticker </vt:lpstr>
      <vt:lpstr>Figure 79.10 SMOG Levels</vt:lpstr>
      <vt:lpstr>European Standards</vt:lpstr>
      <vt:lpstr>Vehicle Emission Testing</vt:lpstr>
      <vt:lpstr>Figure 79.11 Stream Sampling</vt:lpstr>
      <vt:lpstr>Question 3: ?</vt:lpstr>
      <vt:lpstr>Answer 3</vt:lpstr>
      <vt:lpstr>Engine Performance Videos and Animations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Sixth Edition, Chapter 84, Vehicle Emissions Standards and Testing</dc:title>
  <dc:subject>2612-Automotive - Core</dc:subject>
  <dc:creator>James D. Halderman</dc:creator>
  <cp:keywords>CONTAINS NOTES</cp:keywords>
  <cp:lastModifiedBy>Glen Plants</cp:lastModifiedBy>
  <cp:revision>4746</cp:revision>
  <dcterms:created xsi:type="dcterms:W3CDTF">2014-07-14T20:04:21Z</dcterms:created>
  <dcterms:modified xsi:type="dcterms:W3CDTF">2023-06-20T17:59:35Z</dcterms:modified>
</cp:coreProperties>
</file>