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handoutMasterIdLst>
    <p:handoutMasterId r:id="rId87"/>
  </p:handoutMasterIdLst>
  <p:sldIdLst>
    <p:sldId id="1192" r:id="rId2"/>
    <p:sldId id="1110" r:id="rId3"/>
    <p:sldId id="1112" r:id="rId4"/>
    <p:sldId id="1197" r:id="rId5"/>
    <p:sldId id="1198" r:id="rId6"/>
    <p:sldId id="1207" r:id="rId7"/>
    <p:sldId id="1410" r:id="rId8"/>
    <p:sldId id="1123" r:id="rId9"/>
    <p:sldId id="1411" r:id="rId10"/>
    <p:sldId id="1206" r:id="rId11"/>
    <p:sldId id="1412" r:id="rId12"/>
    <p:sldId id="1237" r:id="rId13"/>
    <p:sldId id="1238" r:id="rId14"/>
    <p:sldId id="1233" r:id="rId15"/>
    <p:sldId id="1129" r:id="rId16"/>
    <p:sldId id="1205" r:id="rId17"/>
    <p:sldId id="1232" r:id="rId18"/>
    <p:sldId id="1199" r:id="rId19"/>
    <p:sldId id="1413" r:id="rId20"/>
    <p:sldId id="1116" r:id="rId21"/>
    <p:sldId id="1200" r:id="rId22"/>
    <p:sldId id="1120" r:id="rId23"/>
    <p:sldId id="1201" r:id="rId24"/>
    <p:sldId id="1414" r:id="rId25"/>
    <p:sldId id="1202" r:id="rId26"/>
    <p:sldId id="1234" r:id="rId27"/>
    <p:sldId id="1203" r:id="rId28"/>
    <p:sldId id="1204" r:id="rId29"/>
    <p:sldId id="1208" r:id="rId30"/>
    <p:sldId id="1211" r:id="rId31"/>
    <p:sldId id="1219" r:id="rId32"/>
    <p:sldId id="1220" r:id="rId33"/>
    <p:sldId id="1209" r:id="rId34"/>
    <p:sldId id="1235" r:id="rId35"/>
    <p:sldId id="1236" r:id="rId36"/>
    <p:sldId id="1150" r:id="rId37"/>
    <p:sldId id="1221" r:id="rId38"/>
    <p:sldId id="1145" r:id="rId39"/>
    <p:sldId id="1222" r:id="rId40"/>
    <p:sldId id="1418" r:id="rId41"/>
    <p:sldId id="1223" r:id="rId42"/>
    <p:sldId id="1224" r:id="rId43"/>
    <p:sldId id="1225" r:id="rId44"/>
    <p:sldId id="1215" r:id="rId45"/>
    <p:sldId id="1155" r:id="rId46"/>
    <p:sldId id="1156" r:id="rId47"/>
    <p:sldId id="1159" r:id="rId48"/>
    <p:sldId id="1160" r:id="rId49"/>
    <p:sldId id="1239" r:id="rId50"/>
    <p:sldId id="1415" r:id="rId51"/>
    <p:sldId id="1416" r:id="rId52"/>
    <p:sldId id="1240" r:id="rId53"/>
    <p:sldId id="1241" r:id="rId54"/>
    <p:sldId id="1242" r:id="rId55"/>
    <p:sldId id="1243" r:id="rId56"/>
    <p:sldId id="1244" r:id="rId57"/>
    <p:sldId id="1245" r:id="rId58"/>
    <p:sldId id="1246" r:id="rId59"/>
    <p:sldId id="1247" r:id="rId60"/>
    <p:sldId id="1248" r:id="rId61"/>
    <p:sldId id="1249" r:id="rId62"/>
    <p:sldId id="1250" r:id="rId63"/>
    <p:sldId id="1251" r:id="rId64"/>
    <p:sldId id="1252" r:id="rId65"/>
    <p:sldId id="1253" r:id="rId66"/>
    <p:sldId id="1254" r:id="rId67"/>
    <p:sldId id="1255" r:id="rId68"/>
    <p:sldId id="1256" r:id="rId69"/>
    <p:sldId id="1179" r:id="rId70"/>
    <p:sldId id="1257" r:id="rId71"/>
    <p:sldId id="1258" r:id="rId72"/>
    <p:sldId id="1259" r:id="rId73"/>
    <p:sldId id="1260" r:id="rId74"/>
    <p:sldId id="1261" r:id="rId75"/>
    <p:sldId id="1262" r:id="rId76"/>
    <p:sldId id="1263" r:id="rId77"/>
    <p:sldId id="1264" r:id="rId78"/>
    <p:sldId id="1265" r:id="rId79"/>
    <p:sldId id="1266" r:id="rId80"/>
    <p:sldId id="1267" r:id="rId81"/>
    <p:sldId id="1268" r:id="rId82"/>
    <p:sldId id="1417" r:id="rId83"/>
    <p:sldId id="1392" r:id="rId84"/>
    <p:sldId id="1076" r:id="rId8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3984">
          <p15:clr>
            <a:srgbClr val="A4A3A4"/>
          </p15:clr>
        </p15:guide>
        <p15:guide id="4" orient="horz" pos="384">
          <p15:clr>
            <a:srgbClr val="A4A3A4"/>
          </p15:clr>
        </p15:guide>
        <p15:guide id="5" orient="horz" pos="144">
          <p15:clr>
            <a:srgbClr val="A4A3A4"/>
          </p15:clr>
        </p15:guide>
        <p15:guide id="6" orient="horz" pos="912">
          <p15:clr>
            <a:srgbClr val="A4A3A4"/>
          </p15:clr>
        </p15:guide>
        <p15:guide id="7" orient="horz" pos="624">
          <p15:clr>
            <a:srgbClr val="A4A3A4"/>
          </p15:clr>
        </p15:guide>
        <p15:guide id="8" orient="horz" pos="1248">
          <p15:clr>
            <a:srgbClr val="A4A3A4"/>
          </p15:clr>
        </p15:guide>
        <p15:guide id="9" pos="288">
          <p15:clr>
            <a:srgbClr val="A4A3A4"/>
          </p15:clr>
        </p15:guide>
        <p15:guide id="10" pos="547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 Mohanapriya" initials="DM" lastIdx="1" clrIdx="0"/>
  <p:cmAuthor id="2" name="Editorial Integra" initials="CE" lastIdx="2" clrIdx="1"/>
  <p:cmAuthor id="3" name="Author" initials="A"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AE4"/>
    <a:srgbClr val="007FA3"/>
    <a:srgbClr val="99008C"/>
    <a:srgbClr val="001581"/>
    <a:srgbClr val="82007C"/>
    <a:srgbClr val="96008F"/>
    <a:srgbClr val="595375"/>
    <a:srgbClr val="6B638B"/>
    <a:srgbClr val="000000"/>
    <a:srgbClr val="FDB9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44" autoAdjust="0"/>
    <p:restoredTop sz="85961" autoAdjust="0"/>
  </p:normalViewPr>
  <p:slideViewPr>
    <p:cSldViewPr>
      <p:cViewPr varScale="1">
        <p:scale>
          <a:sx n="98" d="100"/>
          <a:sy n="98" d="100"/>
        </p:scale>
        <p:origin x="1944" y="90"/>
      </p:cViewPr>
      <p:guideLst>
        <p:guide orient="horz" pos="2160"/>
        <p:guide pos="2880"/>
        <p:guide orient="horz" pos="3984"/>
        <p:guide orient="horz" pos="384"/>
        <p:guide orient="horz" pos="144"/>
        <p:guide orient="horz" pos="912"/>
        <p:guide orient="horz" pos="624"/>
        <p:guide orient="horz" pos="1248"/>
        <p:guide pos="288"/>
        <p:guide pos="5472"/>
      </p:guideLst>
    </p:cSldViewPr>
  </p:slideViewPr>
  <p:outlineViewPr>
    <p:cViewPr>
      <p:scale>
        <a:sx n="25" d="100"/>
        <a:sy n="25" d="100"/>
      </p:scale>
      <p:origin x="0" y="7944"/>
    </p:cViewPr>
  </p:outlineViewPr>
  <p:notesTextViewPr>
    <p:cViewPr>
      <p:scale>
        <a:sx n="1" d="1"/>
        <a:sy n="1" d="1"/>
      </p:scale>
      <p:origin x="0" y="0"/>
    </p:cViewPr>
  </p:notesTextViewPr>
  <p:sorterViewPr>
    <p:cViewPr varScale="1">
      <p:scale>
        <a:sx n="1" d="1"/>
        <a:sy n="1" d="1"/>
      </p:scale>
      <p:origin x="0" y="0"/>
    </p:cViewPr>
  </p:sorter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23-02-18T16:06:38.854" idx="1">
    <p:pos x="10" y="10"/>
    <p:text>NEED CUURENT BOOK COVER IMAGE</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6/20/2023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6/20/2023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953945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57418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12</a:t>
            </a:fld>
            <a:endParaRPr lang="en-US" dirty="0"/>
          </a:p>
        </p:txBody>
      </p:sp>
    </p:spTree>
    <p:extLst>
      <p:ext uri="{BB962C8B-B14F-4D97-AF65-F5344CB8AC3E}">
        <p14:creationId xmlns:p14="http://schemas.microsoft.com/office/powerpoint/2010/main" val="31513049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13</a:t>
            </a:fld>
            <a:endParaRPr lang="en-US" dirty="0"/>
          </a:p>
        </p:txBody>
      </p:sp>
    </p:spTree>
    <p:extLst>
      <p:ext uri="{BB962C8B-B14F-4D97-AF65-F5344CB8AC3E}">
        <p14:creationId xmlns:p14="http://schemas.microsoft.com/office/powerpoint/2010/main" val="2767603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14</a:t>
            </a:fld>
            <a:endParaRPr lang="en-US" dirty="0"/>
          </a:p>
        </p:txBody>
      </p:sp>
    </p:spTree>
    <p:extLst>
      <p:ext uri="{BB962C8B-B14F-4D97-AF65-F5344CB8AC3E}">
        <p14:creationId xmlns:p14="http://schemas.microsoft.com/office/powerpoint/2010/main" val="5126814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728288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17</a:t>
            </a:fld>
            <a:endParaRPr lang="en-US" dirty="0"/>
          </a:p>
        </p:txBody>
      </p:sp>
    </p:spTree>
    <p:extLst>
      <p:ext uri="{BB962C8B-B14F-4D97-AF65-F5344CB8AC3E}">
        <p14:creationId xmlns:p14="http://schemas.microsoft.com/office/powerpoint/2010/main" val="34387807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445783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19</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i="0" u="sng" strike="noStrike" cap="none" dirty="0">
                <a:solidFill>
                  <a:schemeClr val="dk1"/>
                </a:solidFill>
                <a:latin typeface="Arial"/>
                <a:ea typeface="Arial"/>
                <a:cs typeface="Arial"/>
                <a:sym typeface="Arial"/>
              </a:rPr>
              <a:t>TECH TIP: </a:t>
            </a:r>
            <a:r>
              <a:rPr lang="en-US" sz="1400" b="1" i="0" u="sng" strike="noStrike" kern="1200" baseline="0" dirty="0">
                <a:solidFill>
                  <a:schemeClr val="tx1"/>
                </a:solidFill>
                <a:latin typeface="+mn-lt"/>
                <a:ea typeface="+mn-ea"/>
                <a:cs typeface="+mn-cs"/>
              </a:rPr>
              <a:t>Equal Resistance Test</a:t>
            </a:r>
          </a:p>
          <a:p>
            <a:r>
              <a:rPr lang="en-US" sz="1200" b="0" i="0" u="none" strike="noStrike" kern="1200" baseline="0" dirty="0">
                <a:solidFill>
                  <a:schemeClr val="tx1"/>
                </a:solidFill>
                <a:latin typeface="+mn-lt"/>
                <a:ea typeface="+mn-ea"/>
                <a:cs typeface="+mn-cs"/>
              </a:rPr>
              <a:t>All fuel injectors should measure the specified resistance. However, the specification often indicates the temperature of the injectors be at room temperature and of course will vary according to the temperature. Rather than waiting for all of the injectors to achieve room temperature, measure the resistance and check that they are all within 0.4 ohm of each other. To determine the difference, record the resistance of each injector and subtract the lowest resistance reading from the highest resistance reading to get the difference. If more than 0.4 ohm, then further testing will be needed to verify defective injector(s). FIGURE 78-7</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487222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79215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24</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292558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26</a:t>
            </a:fld>
            <a:endParaRPr lang="en-US" dirty="0"/>
          </a:p>
        </p:txBody>
      </p:sp>
    </p:spTree>
    <p:extLst>
      <p:ext uri="{BB962C8B-B14F-4D97-AF65-F5344CB8AC3E}">
        <p14:creationId xmlns:p14="http://schemas.microsoft.com/office/powerpoint/2010/main" val="17164134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292047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235318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62145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713243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771057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584943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R="56780"/>
            <a:r>
              <a:rPr lang="en-US" sz="1400" b="1" i="0" u="sng" strike="noStrike" cap="none" dirty="0">
                <a:solidFill>
                  <a:schemeClr val="dk1"/>
                </a:solidFill>
                <a:latin typeface="+mn-lt"/>
                <a:ea typeface="Arial"/>
                <a:cs typeface="Arial"/>
                <a:sym typeface="Arial"/>
              </a:rPr>
              <a:t>CASE STUDY: </a:t>
            </a:r>
            <a:r>
              <a:rPr lang="en-US" sz="1400" b="1" i="0" u="sng" strike="noStrike" baseline="0" dirty="0">
                <a:solidFill>
                  <a:srgbClr val="231F20"/>
                </a:solidFill>
                <a:latin typeface="+mn-lt"/>
              </a:rPr>
              <a:t>There Is No Substitute for a Thorough Visual Inspection</a:t>
            </a:r>
          </a:p>
          <a:p>
            <a:pPr marR="57540"/>
            <a:r>
              <a:rPr lang="en-US" sz="1400" b="0" i="0" u="none" strike="noStrike" baseline="0" dirty="0">
                <a:solidFill>
                  <a:srgbClr val="231F20"/>
                </a:solidFill>
                <a:latin typeface="+mn-lt"/>
              </a:rPr>
              <a:t>An intermittent “check engine” light and a random- misfire diagnostic trouble code (DTC) P0300 was being diagnosed. A scan tool did not provide any help</a:t>
            </a:r>
          </a:p>
          <a:p>
            <a:pPr marR="56780"/>
            <a:r>
              <a:rPr lang="en-US" sz="1400" b="0" i="0" u="none" strike="noStrike" baseline="0" dirty="0">
                <a:solidFill>
                  <a:srgbClr val="231F20"/>
                </a:solidFill>
                <a:latin typeface="+mn-lt"/>
              </a:rPr>
              <a:t>because all systems seemed to be functioning normally. Finally, the technician removed the engine cover and discovered a mouse nest. </a:t>
            </a:r>
            <a:r>
              <a:rPr lang="en-US" sz="1400" b="0" i="0" u="none" strike="noStrike" baseline="30000" dirty="0">
                <a:solidFill>
                  <a:srgbClr val="007B7B"/>
                </a:solidFill>
                <a:latin typeface="+mn-lt"/>
              </a:rPr>
              <a:t>● </a:t>
            </a:r>
            <a:r>
              <a:rPr lang="en-US" sz="1400" b="0" i="0" u="none" strike="noStrike" baseline="30000" dirty="0">
                <a:solidFill>
                  <a:srgbClr val="231F20"/>
                </a:solidFill>
                <a:latin typeface="+mn-lt"/>
              </a:rPr>
              <a:t>SEE FIGURE 78–15.</a:t>
            </a:r>
          </a:p>
          <a:p>
            <a:r>
              <a:rPr lang="en-US" sz="1400" b="1" i="0" u="none" strike="noStrike" baseline="0" dirty="0">
                <a:solidFill>
                  <a:srgbClr val="231F20"/>
                </a:solidFill>
                <a:latin typeface="+mn-lt"/>
              </a:rPr>
              <a:t>Summary:</a:t>
            </a:r>
          </a:p>
          <a:p>
            <a:pPr marR="56780"/>
            <a:r>
              <a:rPr lang="en-US" sz="1400" b="1" i="0" u="none" strike="noStrike" baseline="0" dirty="0">
                <a:solidFill>
                  <a:srgbClr val="231F20"/>
                </a:solidFill>
                <a:latin typeface="+mn-lt"/>
              </a:rPr>
              <a:t>Complaint—Customer stated that the “Check Engine” light was on.</a:t>
            </a:r>
          </a:p>
          <a:p>
            <a:pPr marR="59360"/>
            <a:r>
              <a:rPr lang="en-US" sz="1400" b="1" i="0" u="none" strike="noStrike" baseline="0" dirty="0">
                <a:solidFill>
                  <a:srgbClr val="231F20"/>
                </a:solidFill>
                <a:latin typeface="+mn-lt"/>
              </a:rPr>
              <a:t>Cause—A stored P0300 DTC was stored indicating a random misfire had been detected caused by an animal that had partially eaten some fuel-injector wires.</a:t>
            </a:r>
          </a:p>
          <a:p>
            <a:r>
              <a:rPr lang="en-US" sz="1400" b="1" i="0" u="none" strike="noStrike" baseline="0" dirty="0">
                <a:solidFill>
                  <a:srgbClr val="231F20"/>
                </a:solidFill>
                <a:latin typeface="+mn-lt"/>
              </a:rPr>
              <a:t>Correction—The mouse nest was removed and the wiring was repaired.</a:t>
            </a:r>
          </a:p>
          <a:p>
            <a:pPr marL="0" marR="0" lvl="0" indent="0" algn="l" rtl="0">
              <a:lnSpc>
                <a:spcPct val="100000"/>
              </a:lnSpc>
              <a:spcBef>
                <a:spcPts val="0"/>
              </a:spcBef>
              <a:spcAft>
                <a:spcPts val="0"/>
              </a:spcAft>
              <a:buClr>
                <a:schemeClr val="dk1"/>
              </a:buClr>
              <a:buSzPct val="25000"/>
              <a:buFont typeface="Arial"/>
              <a:buNone/>
            </a:pPr>
            <a:endParaRPr sz="1400" b="1" i="0" u="none" strike="noStrike" cap="none" dirty="0">
              <a:solidFill>
                <a:schemeClr val="dk1"/>
              </a:solidFill>
              <a:latin typeface="+mn-lt"/>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656991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34</a:t>
            </a:fld>
            <a:endParaRPr lang="en-US" dirty="0"/>
          </a:p>
        </p:txBody>
      </p:sp>
    </p:spTree>
    <p:extLst>
      <p:ext uri="{BB962C8B-B14F-4D97-AF65-F5344CB8AC3E}">
        <p14:creationId xmlns:p14="http://schemas.microsoft.com/office/powerpoint/2010/main" val="10331578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35</a:t>
            </a:fld>
            <a:endParaRPr lang="en-US" dirty="0"/>
          </a:p>
        </p:txBody>
      </p:sp>
    </p:spTree>
    <p:extLst>
      <p:ext uri="{BB962C8B-B14F-4D97-AF65-F5344CB8AC3E}">
        <p14:creationId xmlns:p14="http://schemas.microsoft.com/office/powerpoint/2010/main" val="32255993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56106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09463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27531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40</a:t>
            </a:fld>
            <a:endParaRPr lang="en-US" dirty="0"/>
          </a:p>
        </p:txBody>
      </p:sp>
    </p:spTree>
    <p:extLst>
      <p:ext uri="{BB962C8B-B14F-4D97-AF65-F5344CB8AC3E}">
        <p14:creationId xmlns:p14="http://schemas.microsoft.com/office/powerpoint/2010/main" val="25455085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89668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501463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sng" strike="noStrike" cap="none" dirty="0">
                <a:solidFill>
                  <a:schemeClr val="dk1"/>
                </a:solidFill>
                <a:latin typeface="+mn-lt"/>
                <a:ea typeface="Arial"/>
                <a:cs typeface="Arial"/>
                <a:sym typeface="Arial"/>
              </a:rPr>
              <a:t>TECH TIP: Use an Injector Tester</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The best way to check injectors is to remove them all from the engine and test them using an injector tester. A typical injector tester uses a special nonflammable test fluid that has the same viscosity as gasoline. The tester pulses the injectors, and the amount of fuel delivered, as well as the spray pattern can be seen. Many testers are capable of varying the frequency of the pulse, as well as the duration that helps find intermittent injector faults. ● Figure 78–20.</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478900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WARNING:</a:t>
            </a:r>
            <a:r>
              <a:rPr lang="en-US" sz="1400" b="0" i="0" u="none" strike="noStrike" cap="none" baseline="0" dirty="0">
                <a:solidFill>
                  <a:schemeClr val="dk1"/>
                </a:solidFill>
                <a:latin typeface="+mn-lt"/>
                <a:ea typeface="Arial"/>
                <a:cs typeface="Arial"/>
                <a:sym typeface="Arial"/>
              </a:rPr>
              <a:t> Before opening any part of the high-pressure section of a gasoline direct injection (GDI ) system, </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baseline="0" dirty="0">
                <a:solidFill>
                  <a:schemeClr val="dk1"/>
                </a:solidFill>
                <a:latin typeface="+mn-lt"/>
                <a:ea typeface="Arial"/>
                <a:cs typeface="Arial"/>
                <a:sym typeface="Arial"/>
              </a:rPr>
              <a:t>the pressure must be bled off. The high pressures of this fuel system can cause injury or death. If </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baseline="0" dirty="0">
                <a:solidFill>
                  <a:schemeClr val="dk1"/>
                </a:solidFill>
                <a:latin typeface="+mn-lt"/>
                <a:ea typeface="Arial"/>
                <a:cs typeface="Arial"/>
                <a:sym typeface="Arial"/>
              </a:rPr>
              <a:t>any of the high-pressure lines are removed, even temporarily, they MUST be replaced because the </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baseline="0" dirty="0">
                <a:solidFill>
                  <a:schemeClr val="dk1"/>
                </a:solidFill>
                <a:latin typeface="+mn-lt"/>
                <a:ea typeface="Arial"/>
                <a:cs typeface="Arial"/>
                <a:sym typeface="Arial"/>
              </a:rPr>
              <a:t>ends use a ball-fitting that deforms to create the high-pressure seal. Once this seal has been opened, a new </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baseline="0" dirty="0">
                <a:solidFill>
                  <a:schemeClr val="dk1"/>
                </a:solidFill>
                <a:latin typeface="+mn-lt"/>
                <a:ea typeface="Arial"/>
                <a:cs typeface="Arial"/>
                <a:sym typeface="Arial"/>
              </a:rPr>
              <a:t>ball end must be used to insure a proper seal. ● SEE FIGURE 78–21. Always check service information for the exact</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baseline="0" dirty="0">
                <a:solidFill>
                  <a:schemeClr val="dk1"/>
                </a:solidFill>
                <a:latin typeface="+mn-lt"/>
                <a:ea typeface="Arial"/>
                <a:cs typeface="Arial"/>
                <a:sym typeface="Arial"/>
              </a:rPr>
              <a:t>procedures to follow for the vehicle being serviced.</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757784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81396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2523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50</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51</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015933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77103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002856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636077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506269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2216752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168272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22736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ea typeface="Arial"/>
                <a:cs typeface="Arial"/>
                <a:sym typeface="Arial"/>
              </a:rPr>
              <a:pPr>
                <a:buSzPct val="25000"/>
              </a:pPr>
              <a:t>6</a:t>
            </a:fld>
            <a:endParaRPr lang="en-US" dirty="0">
              <a:solidFill>
                <a:prstClr val="black"/>
              </a:solidFill>
              <a:ea typeface="Arial"/>
              <a:cs typeface="Arial"/>
              <a:sym typeface="Arial"/>
            </a:endParaRPr>
          </a:p>
        </p:txBody>
      </p:sp>
    </p:spTree>
    <p:extLst>
      <p:ext uri="{BB962C8B-B14F-4D97-AF65-F5344CB8AC3E}">
        <p14:creationId xmlns:p14="http://schemas.microsoft.com/office/powerpoint/2010/main" val="10211739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6140668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0120045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790908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29708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2630143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5387805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5987398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2778299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0151657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9739535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2388747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6071963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1557651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1494658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2165913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5703743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7752779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9814452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0138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6236202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2500916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82</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83</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a:t>
            </a:fld>
            <a:endParaRPr lang="en-US" dirty="0"/>
          </a:p>
        </p:txBody>
      </p:sp>
    </p:spTree>
    <p:extLst>
      <p:ext uri="{BB962C8B-B14F-4D97-AF65-F5344CB8AC3E}">
        <p14:creationId xmlns:p14="http://schemas.microsoft.com/office/powerpoint/2010/main" val="1208064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9" name="Date Placeholder 3"/>
          <p:cNvSpPr>
            <a:spLocks noGrp="1"/>
          </p:cNvSpPr>
          <p:nvPr>
            <p:ph type="dt" sz="half" idx="10"/>
          </p:nvPr>
        </p:nvSpPr>
        <p:spPr>
          <a:xfrm>
            <a:off x="6335713" y="113072"/>
            <a:ext cx="2133600" cy="182880"/>
          </a:xfrm>
          <a:prstGeom prst="rect">
            <a:avLst/>
          </a:prstGeom>
        </p:spPr>
        <p:txBody>
          <a:bodyPr/>
          <a:lstStyle/>
          <a:p>
            <a:fld id="{A9DF6EFB-3F44-496C-A842-1E0B3D3B975A}" type="datetimeFigureOut">
              <a:rPr lang="en-US" smtClean="0"/>
              <a:pPr/>
              <a:t>6/20/2023</a:t>
            </a:fld>
            <a:endParaRPr lang="en-US" dirty="0"/>
          </a:p>
        </p:txBody>
      </p:sp>
      <p:sp>
        <p:nvSpPr>
          <p:cNvPr id="10" name="Slide Number Placeholder 5"/>
          <p:cNvSpPr>
            <a:spLocks noGrp="1"/>
          </p:cNvSpPr>
          <p:nvPr>
            <p:ph type="sldNum" sz="quarter" idx="12"/>
          </p:nvPr>
        </p:nvSpPr>
        <p:spPr>
          <a:xfrm>
            <a:off x="8469312" y="113072"/>
            <a:ext cx="551783" cy="182880"/>
          </a:xfrm>
          <a:prstGeom prst="rect">
            <a:avLst/>
          </a:prstGeo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210909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98_Learning Objectives">
    <p:spTree>
      <p:nvGrpSpPr>
        <p:cNvPr id="1" name="Shape 47"/>
        <p:cNvGrpSpPr/>
        <p:nvPr/>
      </p:nvGrpSpPr>
      <p:grpSpPr>
        <a:xfrm>
          <a:off x="0" y="0"/>
          <a:ext cx="0" cy="0"/>
          <a:chOff x="0" y="0"/>
          <a:chExt cx="0" cy="0"/>
        </a:xfrm>
      </p:grpSpPr>
    </p:spTree>
    <p:extLst>
      <p:ext uri="{BB962C8B-B14F-4D97-AF65-F5344CB8AC3E}">
        <p14:creationId xmlns:p14="http://schemas.microsoft.com/office/powerpoint/2010/main" val="2526235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3401578137"/>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7200" y="666319"/>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spTree>
    <p:extLst>
      <p:ext uri="{BB962C8B-B14F-4D97-AF65-F5344CB8AC3E}">
        <p14:creationId xmlns:p14="http://schemas.microsoft.com/office/powerpoint/2010/main" val="32414705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58654"/>
            <a:ext cx="8229600" cy="646331"/>
          </a:xfrm>
          <a:prstGeom prst="rect">
            <a:avLst/>
          </a:prstGeom>
        </p:spPr>
        <p:txBody>
          <a:bodyPr vert="horz" lIns="0" tIns="45720" rIns="0" bIns="45720" rtlCol="0" anchor="t" anchorCtr="0">
            <a:spAutoFit/>
          </a:bodyPr>
          <a:lstStyle/>
          <a:p>
            <a:r>
              <a:rPr lang="en-US" dirty="0"/>
              <a:t>Click to edit Master title style</a:t>
            </a:r>
          </a:p>
        </p:txBody>
      </p:sp>
      <p:sp>
        <p:nvSpPr>
          <p:cNvPr id="3" name="Text Placeholder 2"/>
          <p:cNvSpPr>
            <a:spLocks noGrp="1"/>
          </p:cNvSpPr>
          <p:nvPr>
            <p:ph type="body" idx="1"/>
          </p:nvPr>
        </p:nvSpPr>
        <p:spPr>
          <a:xfrm>
            <a:off x="457200" y="1600200"/>
            <a:ext cx="8229600" cy="2769989"/>
          </a:xfrm>
          <a:prstGeom prst="rect">
            <a:avLst/>
          </a:prstGeom>
        </p:spPr>
        <p:txBody>
          <a:bodyPr vert="horz" lIns="0" tIns="45720" rIns="0" bIns="45720" rtlCol="0" anchor="t" anchorCtr="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9" name="TextBox 8"/>
          <p:cNvSpPr txBox="1"/>
          <p:nvPr userDrawn="1"/>
        </p:nvSpPr>
        <p:spPr>
          <a:xfrm>
            <a:off x="1618114" y="6378267"/>
            <a:ext cx="7162800" cy="276999"/>
          </a:xfrm>
          <a:prstGeom prst="rect">
            <a:avLst/>
          </a:prstGeom>
          <a:noFill/>
        </p:spPr>
        <p:txBody>
          <a:bodyPr wrap="square" rtlCol="0">
            <a:spAutoFit/>
          </a:bodyPr>
          <a:lstStyle/>
          <a:p>
            <a:pPr marL="101600" algn="r"/>
            <a:r>
              <a:rPr lang="en-IN" altLang="en-US" sz="1200" dirty="0">
                <a:solidFill>
                  <a:schemeClr val="tx1"/>
                </a:solidFill>
                <a:latin typeface="Verdana"/>
                <a:ea typeface="Verdana" panose="020B0604030504040204" pitchFamily="34" charset="0"/>
                <a:cs typeface="Verdana" panose="020B0604030504040204" pitchFamily="34" charset="0"/>
              </a:rPr>
              <a:t>Copyright © </a:t>
            </a:r>
            <a:r>
              <a:rPr lang="en-US" sz="1200" dirty="0">
                <a:latin typeface="Verdana" panose="020B0604030504040204" pitchFamily="34" charset="0"/>
                <a:ea typeface="Verdana" panose="020B0604030504040204" pitchFamily="34" charset="0"/>
                <a:cs typeface="Verdana" panose="020B0604030504040204" pitchFamily="34" charset="0"/>
              </a:rPr>
              <a:t>2023</a:t>
            </a:r>
            <a:r>
              <a:rPr lang="en-IN" altLang="en-US" sz="1200" dirty="0">
                <a:solidFill>
                  <a:schemeClr val="tx1"/>
                </a:solidFill>
                <a:latin typeface="Verdana"/>
                <a:ea typeface="Verdana" panose="020B0604030504040204" pitchFamily="34" charset="0"/>
                <a:cs typeface="Verdana" panose="020B0604030504040204" pitchFamily="34" charset="0"/>
              </a:rPr>
              <a:t> Pearson Education, Inc. All Rights Reserved</a:t>
            </a:r>
          </a:p>
        </p:txBody>
      </p:sp>
      <p:pic>
        <p:nvPicPr>
          <p:cNvPr id="10" name="Picture 9" descr="Pearson Logo"/>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50" r:id="rId1"/>
    <p:sldLayoutId id="2147483665" r:id="rId2"/>
    <p:sldLayoutId id="2147483667" r:id="rId3"/>
    <p:sldLayoutId id="2147483668" r:id="rId4"/>
  </p:sldLayoutIdLst>
  <p:txStyles>
    <p:titleStyle>
      <a:lvl1pPr algn="l" defTabSz="914400" rtl="0" eaLnBrk="1" latinLnBrk="0" hangingPunct="1">
        <a:lnSpc>
          <a:spcPct val="100000"/>
        </a:lnSpc>
        <a:spcBef>
          <a:spcPct val="0"/>
        </a:spcBef>
        <a:buNone/>
        <a:defRPr sz="3600" b="1" kern="1200">
          <a:solidFill>
            <a:srgbClr val="007FA3"/>
          </a:solidFill>
          <a:latin typeface="+mj-lt"/>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5.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1.tif"/><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26.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32.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33.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63.png"/><Relationship Id="rId4"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3" Type="http://schemas.openxmlformats.org/officeDocument/2006/relationships/hyperlink" Target="https://jameshalderman.com/a8_vid_lib_page/" TargetMode="External"/><Relationship Id="rId2" Type="http://schemas.openxmlformats.org/officeDocument/2006/relationships/notesSlide" Target="../notesSlides/notesSlide83.xml"/><Relationship Id="rId1" Type="http://schemas.openxmlformats.org/officeDocument/2006/relationships/slideLayout" Target="../slideLayouts/slideLayout1.xml"/><Relationship Id="rId4" Type="http://schemas.openxmlformats.org/officeDocument/2006/relationships/hyperlink" Target="https://jameshalderman.com/a8_anim_lib_page/"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65.sv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78</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769441"/>
          </a:xfrm>
        </p:spPr>
        <p:txBody>
          <a:bodyPr lIns="0" tIns="45720" rIns="0" bIns="45720">
            <a:spAutoFit/>
          </a:bodyPr>
          <a:lstStyle/>
          <a:p>
            <a:r>
              <a:rPr lang="en-US" dirty="0"/>
              <a:t>Fuel-Injection System Diagnosis and Service</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653635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78.4 Injector Voltage Drop</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648200" y="1024467"/>
            <a:ext cx="3938420" cy="501609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3785652"/>
          </a:xfrm>
        </p:spPr>
        <p:txBody>
          <a:bodyPr/>
          <a:lstStyle/>
          <a:p>
            <a:r>
              <a:rPr lang="en-US" sz="2400" dirty="0"/>
              <a:t>Use a DMM set to read DC volts to check the voltage drop of the positive circuit to the fuel injector. A reading of 0.5 volt or less is generally considered to be acceptable</a:t>
            </a:r>
          </a:p>
        </p:txBody>
      </p:sp>
    </p:spTree>
    <p:extLst>
      <p:ext uri="{BB962C8B-B14F-4D97-AF65-F5344CB8AC3E}">
        <p14:creationId xmlns:p14="http://schemas.microsoft.com/office/powerpoint/2010/main" val="19518297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Quick Check Injector Volts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quick_check_injector_volts_ch81">
            <a:hlinkClick r:id="" action="ppaction://media"/>
            <a:extLst>
              <a:ext uri="{FF2B5EF4-FFF2-40B4-BE49-F238E27FC236}">
                <a16:creationId xmlns:a16="http://schemas.microsoft.com/office/drawing/2014/main" id="{BA22FB27-6A5D-007F-2200-8D6BA7BCA4F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984784"/>
            <a:ext cx="8991600" cy="5057775"/>
          </a:xfrm>
          <a:prstGeom prst="rect">
            <a:avLst/>
          </a:prstGeom>
        </p:spPr>
      </p:pic>
    </p:spTree>
    <p:extLst>
      <p:ext uri="{BB962C8B-B14F-4D97-AF65-F5344CB8AC3E}">
        <p14:creationId xmlns:p14="http://schemas.microsoft.com/office/powerpoint/2010/main" val="283358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4610"/>
            <a:ext cx="8229600" cy="646331"/>
          </a:xfrm>
        </p:spPr>
        <p:txBody>
          <a:bodyPr>
            <a:spAutoFit/>
          </a:bodyPr>
          <a:lstStyle/>
          <a:p>
            <a:r>
              <a:rPr lang="en-US" dirty="0"/>
              <a:t>Question 1: ?</a:t>
            </a:r>
            <a:endParaRPr lang="en-US" sz="2800" dirty="0"/>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IN" sz="2400" dirty="0"/>
              <a:t>What is the purpose of a noid light?</a:t>
            </a:r>
          </a:p>
        </p:txBody>
      </p:sp>
    </p:spTree>
    <p:extLst>
      <p:ext uri="{BB962C8B-B14F-4D97-AF65-F5344CB8AC3E}">
        <p14:creationId xmlns:p14="http://schemas.microsoft.com/office/powerpoint/2010/main" val="15736738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2411"/>
            <a:ext cx="8229600" cy="553998"/>
          </a:xfrm>
        </p:spPr>
        <p:txBody>
          <a:bodyPr>
            <a:noAutofit/>
          </a:bodyPr>
          <a:lstStyle/>
          <a:p>
            <a:r>
              <a:rPr lang="en-US" dirty="0"/>
              <a:t>Answer 1</a:t>
            </a:r>
            <a:endParaRPr lang="en-US" sz="2800" dirty="0"/>
          </a:p>
        </p:txBody>
      </p:sp>
      <p:sp>
        <p:nvSpPr>
          <p:cNvPr id="4" name="Content Placeholder 3"/>
          <p:cNvSpPr>
            <a:spLocks noGrp="1"/>
          </p:cNvSpPr>
          <p:nvPr>
            <p:ph idx="1"/>
          </p:nvPr>
        </p:nvSpPr>
        <p:spPr>
          <a:xfrm>
            <a:off x="457200" y="1013936"/>
            <a:ext cx="8229600" cy="738664"/>
          </a:xfrm>
        </p:spPr>
        <p:txBody>
          <a:bodyPr>
            <a:noAutofit/>
          </a:bodyPr>
          <a:lstStyle/>
          <a:p>
            <a:pPr marL="0" indent="0">
              <a:buNone/>
            </a:pPr>
            <a:r>
              <a:rPr lang="en-IN" sz="2400" dirty="0"/>
              <a:t>To replace the injector in the circuit for the purpose of testing.</a:t>
            </a:r>
          </a:p>
        </p:txBody>
      </p:sp>
    </p:spTree>
    <p:extLst>
      <p:ext uri="{BB962C8B-B14F-4D97-AF65-F5344CB8AC3E}">
        <p14:creationId xmlns:p14="http://schemas.microsoft.com/office/powerpoint/2010/main" val="33177418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2875"/>
            <a:ext cx="8229600" cy="553998"/>
          </a:xfrm>
        </p:spPr>
        <p:txBody>
          <a:bodyPr>
            <a:noAutofit/>
          </a:bodyPr>
          <a:lstStyle/>
          <a:p>
            <a:r>
              <a:rPr lang="en-US" dirty="0"/>
              <a:t>Injector Voltage-Drop Tests</a:t>
            </a:r>
            <a:endParaRPr lang="en-US" sz="2800" dirty="0"/>
          </a:p>
        </p:txBody>
      </p:sp>
      <p:sp>
        <p:nvSpPr>
          <p:cNvPr id="4" name="Content Placeholder 3"/>
          <p:cNvSpPr>
            <a:spLocks noGrp="1"/>
          </p:cNvSpPr>
          <p:nvPr>
            <p:ph idx="1"/>
          </p:nvPr>
        </p:nvSpPr>
        <p:spPr>
          <a:xfrm>
            <a:off x="457200" y="914400"/>
            <a:ext cx="8229600" cy="2039020"/>
          </a:xfrm>
        </p:spPr>
        <p:txBody>
          <a:bodyPr>
            <a:noAutofit/>
          </a:bodyPr>
          <a:lstStyle/>
          <a:p>
            <a:r>
              <a:rPr lang="en-US" sz="2400" dirty="0"/>
              <a:t>Another test of injectors involves pulsing the injector and measuring the voltage drop across the windings as current is flowing.</a:t>
            </a:r>
          </a:p>
          <a:p>
            <a:r>
              <a:rPr lang="en-US" sz="2400" dirty="0"/>
              <a:t>The voltage drop across each injector should be within 0.1 volt of each other.</a:t>
            </a:r>
          </a:p>
        </p:txBody>
      </p:sp>
    </p:spTree>
    <p:extLst>
      <p:ext uri="{BB962C8B-B14F-4D97-AF65-F5344CB8AC3E}">
        <p14:creationId xmlns:p14="http://schemas.microsoft.com/office/powerpoint/2010/main" val="23545068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Checking Fuel-Injector Resistance</a:t>
            </a:r>
            <a:endParaRPr lang="en-US" sz="2800" dirty="0"/>
          </a:p>
        </p:txBody>
      </p:sp>
      <p:sp>
        <p:nvSpPr>
          <p:cNvPr id="4" name="Content Placeholder 3"/>
          <p:cNvSpPr>
            <a:spLocks noGrp="1"/>
          </p:cNvSpPr>
          <p:nvPr>
            <p:ph idx="1"/>
          </p:nvPr>
        </p:nvSpPr>
        <p:spPr>
          <a:xfrm>
            <a:off x="457200" y="1000125"/>
            <a:ext cx="8229600" cy="2285241"/>
          </a:xfrm>
        </p:spPr>
        <p:txBody>
          <a:bodyPr>
            <a:spAutoFit/>
          </a:bodyPr>
          <a:lstStyle/>
          <a:p>
            <a:r>
              <a:rPr lang="en-IN" sz="2400" dirty="0"/>
              <a:t>With ohmmeter, measure resistance across injector terminals.</a:t>
            </a:r>
          </a:p>
          <a:p>
            <a:r>
              <a:rPr lang="en-IN" sz="2400" dirty="0"/>
              <a:t>Typical resistance values:</a:t>
            </a:r>
          </a:p>
          <a:p>
            <a:pPr lvl="1"/>
            <a:r>
              <a:rPr lang="en-IN" sz="2400" dirty="0"/>
              <a:t>Low-resistance injectors: 1.5</a:t>
            </a:r>
            <a:r>
              <a:rPr lang="en-US" sz="2400" dirty="0"/>
              <a:t>–</a:t>
            </a:r>
            <a:r>
              <a:rPr lang="en-IN" sz="2400" dirty="0"/>
              <a:t>4.0 ohms</a:t>
            </a:r>
          </a:p>
          <a:p>
            <a:pPr lvl="1"/>
            <a:r>
              <a:rPr lang="en-IN" sz="2400" dirty="0"/>
              <a:t>Higher-resistance injectors: 12</a:t>
            </a:r>
            <a:r>
              <a:rPr lang="en-US" sz="2400" dirty="0"/>
              <a:t>–</a:t>
            </a:r>
            <a:r>
              <a:rPr lang="en-IN" sz="2400" dirty="0"/>
              <a:t>16 ohms</a:t>
            </a:r>
          </a:p>
        </p:txBody>
      </p:sp>
    </p:spTree>
    <p:extLst>
      <p:ext uri="{BB962C8B-B14F-4D97-AF65-F5344CB8AC3E}">
        <p14:creationId xmlns:p14="http://schemas.microsoft.com/office/powerpoint/2010/main" val="38847113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78.5 Injector Resistance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334000" y="990599"/>
            <a:ext cx="3253164" cy="505755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886200" cy="1569660"/>
          </a:xfrm>
        </p:spPr>
        <p:txBody>
          <a:bodyPr/>
          <a:lstStyle/>
          <a:p>
            <a:r>
              <a:rPr lang="en-US" sz="2400" dirty="0"/>
              <a:t>Connections and settings necessary to measure fuel-injector resistance</a:t>
            </a:r>
          </a:p>
        </p:txBody>
      </p:sp>
    </p:spTree>
    <p:extLst>
      <p:ext uri="{BB962C8B-B14F-4D97-AF65-F5344CB8AC3E}">
        <p14:creationId xmlns:p14="http://schemas.microsoft.com/office/powerpoint/2010/main" val="17173552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6327"/>
            <a:ext cx="8229600" cy="646331"/>
          </a:xfrm>
        </p:spPr>
        <p:txBody>
          <a:bodyPr>
            <a:spAutoFit/>
          </a:bodyPr>
          <a:lstStyle/>
          <a:p>
            <a:r>
              <a:rPr lang="en-US" dirty="0"/>
              <a:t>Pressure-Drop Balance Test</a:t>
            </a:r>
            <a:endParaRPr lang="en-US" sz="2800" dirty="0"/>
          </a:p>
        </p:txBody>
      </p:sp>
      <p:sp>
        <p:nvSpPr>
          <p:cNvPr id="4" name="Content Placeholder 3"/>
          <p:cNvSpPr>
            <a:spLocks noGrp="1"/>
          </p:cNvSpPr>
          <p:nvPr>
            <p:ph idx="1"/>
          </p:nvPr>
        </p:nvSpPr>
        <p:spPr>
          <a:xfrm>
            <a:off x="457200" y="1027852"/>
            <a:ext cx="8229600" cy="3239348"/>
          </a:xfrm>
        </p:spPr>
        <p:txBody>
          <a:bodyPr>
            <a:spAutoFit/>
          </a:bodyPr>
          <a:lstStyle/>
          <a:p>
            <a:r>
              <a:rPr lang="en-US" sz="2400" dirty="0"/>
              <a:t>The purpose of running this injector balance test is to determine which injector is restricted, inoperative, or delivering fuel differently.</a:t>
            </a:r>
          </a:p>
          <a:p>
            <a:r>
              <a:rPr lang="en-US" sz="2400" dirty="0"/>
              <a:t>The pressure balance test involves using an electrical timing device to pulse the fuel injectors on for a given amount of time, usually 500 milliseconds or 0.5 seconds, and observing the drop in pressure that accompanies the pulse.</a:t>
            </a:r>
          </a:p>
        </p:txBody>
      </p:sp>
    </p:spTree>
    <p:extLst>
      <p:ext uri="{BB962C8B-B14F-4D97-AF65-F5344CB8AC3E}">
        <p14:creationId xmlns:p14="http://schemas.microsoft.com/office/powerpoint/2010/main" val="41679125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78.6 Fuel Injector Resistance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60352" y="990600"/>
            <a:ext cx="5226448" cy="39624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514600" cy="5016758"/>
          </a:xfrm>
        </p:spPr>
        <p:txBody>
          <a:bodyPr/>
          <a:lstStyle/>
          <a:p>
            <a:r>
              <a:rPr lang="en-US" sz="2000" dirty="0"/>
              <a:t>To measure fuel-injector resistance, a technician constructed a short wiring harness with a double banana plug that fits into the V and COM terminals of the meter and an injector connector at the other end. This setup makes checking resistance of fuel injectors quick and easy</a:t>
            </a:r>
          </a:p>
        </p:txBody>
      </p:sp>
    </p:spTree>
    <p:extLst>
      <p:ext uri="{BB962C8B-B14F-4D97-AF65-F5344CB8AC3E}">
        <p14:creationId xmlns:p14="http://schemas.microsoft.com/office/powerpoint/2010/main" val="30279654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Test Injector Resistance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est_injector_resistance_ch81">
            <a:hlinkClick r:id="" action="ppaction://media"/>
            <a:extLst>
              <a:ext uri="{FF2B5EF4-FFF2-40B4-BE49-F238E27FC236}">
                <a16:creationId xmlns:a16="http://schemas.microsoft.com/office/drawing/2014/main" id="{D18B2F3D-6271-7688-1C93-19A36FB6A99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64162"/>
            <a:ext cx="9144000" cy="5143500"/>
          </a:xfrm>
          <a:prstGeom prst="rect">
            <a:avLst/>
          </a:prstGeom>
        </p:spPr>
      </p:pic>
    </p:spTree>
    <p:extLst>
      <p:ext uri="{BB962C8B-B14F-4D97-AF65-F5344CB8AC3E}">
        <p14:creationId xmlns:p14="http://schemas.microsoft.com/office/powerpoint/2010/main" val="3480233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8733" y="254000"/>
            <a:ext cx="8229600" cy="646331"/>
          </a:xfrm>
        </p:spPr>
        <p:txBody>
          <a:bodyPr>
            <a:spAutoFit/>
          </a:bodyPr>
          <a:lstStyle/>
          <a:p>
            <a:r>
              <a:rPr lang="en-US" dirty="0"/>
              <a:t>Learning Objectives </a:t>
            </a:r>
            <a:endParaRPr lang="en-US" sz="2800" dirty="0"/>
          </a:p>
        </p:txBody>
      </p:sp>
      <p:sp>
        <p:nvSpPr>
          <p:cNvPr id="4" name="Content Placeholder 3"/>
          <p:cNvSpPr>
            <a:spLocks noGrp="1"/>
          </p:cNvSpPr>
          <p:nvPr>
            <p:ph idx="1"/>
          </p:nvPr>
        </p:nvSpPr>
        <p:spPr>
          <a:xfrm>
            <a:off x="457200" y="917675"/>
            <a:ext cx="8229600" cy="4201150"/>
          </a:xfrm>
        </p:spPr>
        <p:txBody>
          <a:bodyPr>
            <a:spAutoFit/>
          </a:bodyPr>
          <a:lstStyle/>
          <a:p>
            <a:pPr marL="667512" indent="-667512">
              <a:buNone/>
            </a:pPr>
            <a:r>
              <a:rPr lang="en-IN" sz="2400" b="1" dirty="0">
                <a:solidFill>
                  <a:schemeClr val="bg2"/>
                </a:solidFill>
              </a:rPr>
              <a:t>78.1</a:t>
            </a:r>
            <a:r>
              <a:rPr lang="en-IN" sz="2400" dirty="0"/>
              <a:t> Explain fuel-injection system diagnosis including scan tool diagnosis.</a:t>
            </a:r>
          </a:p>
          <a:p>
            <a:pPr marL="0" indent="0">
              <a:buNone/>
            </a:pPr>
            <a:r>
              <a:rPr lang="en-IN" sz="2400" b="1" dirty="0">
                <a:solidFill>
                  <a:schemeClr val="bg2"/>
                </a:solidFill>
              </a:rPr>
              <a:t>78.2 </a:t>
            </a:r>
            <a:r>
              <a:rPr lang="en-IN" sz="2400" dirty="0"/>
              <a:t>Describe how to test for an injector pulse.</a:t>
            </a:r>
          </a:p>
          <a:p>
            <a:pPr marL="0" indent="0">
              <a:buNone/>
            </a:pPr>
            <a:r>
              <a:rPr lang="en-IN" sz="2400" b="1" dirty="0">
                <a:solidFill>
                  <a:schemeClr val="bg2"/>
                </a:solidFill>
              </a:rPr>
              <a:t>78.3 </a:t>
            </a:r>
            <a:r>
              <a:rPr lang="en-IN" sz="2400" dirty="0"/>
              <a:t>Describe how to check fuel-injection resistance.</a:t>
            </a:r>
          </a:p>
          <a:p>
            <a:pPr marL="0" indent="0">
              <a:buNone/>
            </a:pPr>
            <a:r>
              <a:rPr lang="en-IN" sz="2400" b="1" dirty="0">
                <a:solidFill>
                  <a:schemeClr val="bg2"/>
                </a:solidFill>
              </a:rPr>
              <a:t>78.4 </a:t>
            </a:r>
            <a:r>
              <a:rPr lang="en-IN" sz="2400" dirty="0"/>
              <a:t>Describe the pressure-drop balance test.</a:t>
            </a:r>
          </a:p>
          <a:p>
            <a:pPr marL="0" indent="0">
              <a:buNone/>
            </a:pPr>
            <a:r>
              <a:rPr lang="en-IN" sz="2400" b="1" dirty="0">
                <a:solidFill>
                  <a:schemeClr val="bg2"/>
                </a:solidFill>
              </a:rPr>
              <a:t>78.5 </a:t>
            </a:r>
            <a:r>
              <a:rPr lang="en-IN" sz="2400" dirty="0"/>
              <a:t>Describe injection voltage-drop tests.</a:t>
            </a:r>
          </a:p>
          <a:p>
            <a:pPr marL="0" indent="0">
              <a:buNone/>
            </a:pPr>
            <a:r>
              <a:rPr lang="en-IN" sz="2400" b="1" dirty="0">
                <a:solidFill>
                  <a:schemeClr val="bg2"/>
                </a:solidFill>
              </a:rPr>
              <a:t>78.6 </a:t>
            </a:r>
            <a:r>
              <a:rPr lang="en-IN" sz="2400" dirty="0"/>
              <a:t>Describe scope-testing fuel injectors.</a:t>
            </a:r>
          </a:p>
          <a:p>
            <a:pPr marL="0" indent="0">
              <a:buNone/>
            </a:pPr>
            <a:r>
              <a:rPr lang="en-IN" sz="2400" b="1" dirty="0">
                <a:solidFill>
                  <a:schemeClr val="bg2"/>
                </a:solidFill>
              </a:rPr>
              <a:t>78.7 </a:t>
            </a:r>
            <a:r>
              <a:rPr lang="en-IN" sz="2400" dirty="0"/>
              <a:t>Describe how to service the fuel-injection system.</a:t>
            </a:r>
          </a:p>
        </p:txBody>
      </p:sp>
    </p:spTree>
    <p:extLst>
      <p:ext uri="{BB962C8B-B14F-4D97-AF65-F5344CB8AC3E}">
        <p14:creationId xmlns:p14="http://schemas.microsoft.com/office/powerpoint/2010/main" val="3436608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a:spAutoFit/>
          </a:bodyPr>
          <a:lstStyle/>
          <a:p>
            <a:r>
              <a:rPr lang="en-US" dirty="0"/>
              <a:t>Diagnosing Electronic Fuel-Injection Problems Using Visual Inspection</a:t>
            </a:r>
            <a:endParaRPr lang="en-US" sz="2800" dirty="0"/>
          </a:p>
        </p:txBody>
      </p:sp>
      <p:sp>
        <p:nvSpPr>
          <p:cNvPr id="4" name="Content Placeholder 3"/>
          <p:cNvSpPr>
            <a:spLocks noGrp="1"/>
          </p:cNvSpPr>
          <p:nvPr>
            <p:ph idx="1"/>
          </p:nvPr>
        </p:nvSpPr>
        <p:spPr>
          <a:xfrm>
            <a:off x="457200" y="1460421"/>
            <a:ext cx="8229600" cy="2708434"/>
          </a:xfrm>
        </p:spPr>
        <p:txBody>
          <a:bodyPr>
            <a:spAutoFit/>
          </a:bodyPr>
          <a:lstStyle/>
          <a:p>
            <a:r>
              <a:rPr lang="en-US" sz="2400" dirty="0"/>
              <a:t>Check air filter and replace as needed.</a:t>
            </a:r>
          </a:p>
          <a:p>
            <a:r>
              <a:rPr lang="en-US" sz="2400" dirty="0"/>
              <a:t>Check air induction system for obstructions.</a:t>
            </a:r>
          </a:p>
          <a:p>
            <a:r>
              <a:rPr lang="en-US" sz="2400" dirty="0"/>
              <a:t>Check conditions of all vacuum hoses.</a:t>
            </a:r>
          </a:p>
          <a:p>
            <a:r>
              <a:rPr lang="en-US" sz="2400" dirty="0"/>
              <a:t>Check </a:t>
            </a:r>
            <a:r>
              <a:rPr lang="en-US" sz="2400" kern="0" spc="-350" dirty="0"/>
              <a:t>P C </a:t>
            </a:r>
            <a:r>
              <a:rPr lang="en-US" sz="2400" dirty="0"/>
              <a:t>V for proper operation.</a:t>
            </a:r>
          </a:p>
          <a:p>
            <a:r>
              <a:rPr lang="en-US" sz="2400" dirty="0"/>
              <a:t>Check all fuel-injection electrical connections.</a:t>
            </a:r>
          </a:p>
        </p:txBody>
      </p:sp>
    </p:spTree>
    <p:extLst>
      <p:ext uri="{BB962C8B-B14F-4D97-AF65-F5344CB8AC3E}">
        <p14:creationId xmlns:p14="http://schemas.microsoft.com/office/powerpoint/2010/main" val="6356764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78.7 Clogged Injector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028903" y="990600"/>
            <a:ext cx="4657897" cy="497533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4154984"/>
          </a:xfrm>
        </p:spPr>
        <p:txBody>
          <a:bodyPr/>
          <a:lstStyle/>
          <a:p>
            <a:r>
              <a:rPr lang="en-US" sz="2400" dirty="0"/>
              <a:t>If an injector has the specified resistance, this does not mean that it is okay. This injector had the specified resistance yet it did not deliver the correct amount of fuel because it was clogged</a:t>
            </a:r>
          </a:p>
        </p:txBody>
      </p:sp>
    </p:spTree>
    <p:extLst>
      <p:ext uri="{BB962C8B-B14F-4D97-AF65-F5344CB8AC3E}">
        <p14:creationId xmlns:p14="http://schemas.microsoft.com/office/powerpoint/2010/main" val="24186718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Port Fuel-Injection System Diagnosis</a:t>
            </a:r>
            <a:endParaRPr lang="en-US" sz="2800" dirty="0"/>
          </a:p>
        </p:txBody>
      </p:sp>
      <p:sp>
        <p:nvSpPr>
          <p:cNvPr id="4" name="Content Placeholder 3"/>
          <p:cNvSpPr>
            <a:spLocks noGrp="1"/>
          </p:cNvSpPr>
          <p:nvPr>
            <p:ph idx="1"/>
          </p:nvPr>
        </p:nvSpPr>
        <p:spPr>
          <a:xfrm>
            <a:off x="457200" y="1000125"/>
            <a:ext cx="8229600" cy="2323713"/>
          </a:xfrm>
        </p:spPr>
        <p:txBody>
          <a:bodyPr>
            <a:spAutoFit/>
          </a:bodyPr>
          <a:lstStyle/>
          <a:p>
            <a:r>
              <a:rPr lang="en-US" sz="2400" dirty="0"/>
              <a:t>Attach fuel-pressure gauge to Schrader valve on fuel rail.</a:t>
            </a:r>
          </a:p>
          <a:p>
            <a:r>
              <a:rPr lang="en-US" sz="2400" dirty="0"/>
              <a:t>Turn ignition key on or start the engine to build up the fuel pump pressure (to about 35 to 45 </a:t>
            </a:r>
            <a:r>
              <a:rPr lang="en-US" sz="2400" kern="0" spc="-350" dirty="0"/>
              <a:t>P S </a:t>
            </a:r>
            <a:r>
              <a:rPr lang="en-US" sz="2400" dirty="0"/>
              <a:t>I).</a:t>
            </a:r>
          </a:p>
          <a:p>
            <a:r>
              <a:rPr lang="en-US" sz="2400" dirty="0"/>
              <a:t>Wait 20 minutes and observe fuel pressure retained in the fuel rail.</a:t>
            </a:r>
          </a:p>
        </p:txBody>
      </p:sp>
    </p:spTree>
    <p:extLst>
      <p:ext uri="{BB962C8B-B14F-4D97-AF65-F5344CB8AC3E}">
        <p14:creationId xmlns:p14="http://schemas.microsoft.com/office/powerpoint/2010/main" val="21666850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78.8 Checking Fuel Pressure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97184" y="1016000"/>
            <a:ext cx="4989616" cy="408967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1569660"/>
          </a:xfrm>
        </p:spPr>
        <p:txBody>
          <a:bodyPr/>
          <a:lstStyle/>
          <a:p>
            <a:r>
              <a:rPr lang="en-US" sz="2400" dirty="0"/>
              <a:t>Connect a fuel-pressure gauge to the fuel rail at the Schrader valve</a:t>
            </a:r>
          </a:p>
        </p:txBody>
      </p:sp>
    </p:spTree>
    <p:extLst>
      <p:ext uri="{BB962C8B-B14F-4D97-AF65-F5344CB8AC3E}">
        <p14:creationId xmlns:p14="http://schemas.microsoft.com/office/powerpoint/2010/main" val="39261902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Electronic Fuel Injection, EFI</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electronic_fuel_injection2">
            <a:hlinkClick r:id="" action="ppaction://media"/>
            <a:extLst>
              <a:ext uri="{FF2B5EF4-FFF2-40B4-BE49-F238E27FC236}">
                <a16:creationId xmlns:a16="http://schemas.microsoft.com/office/drawing/2014/main" id="{FBAD9741-1B77-81EA-081C-A86B0D7E85C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81100"/>
            <a:ext cx="9144000" cy="5143500"/>
          </a:xfrm>
          <a:prstGeom prst="rect">
            <a:avLst/>
          </a:prstGeom>
        </p:spPr>
      </p:pic>
    </p:spTree>
    <p:extLst>
      <p:ext uri="{BB962C8B-B14F-4D97-AF65-F5344CB8AC3E}">
        <p14:creationId xmlns:p14="http://schemas.microsoft.com/office/powerpoint/2010/main" val="1273860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77.9 Injector Tester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10050" y="1029911"/>
            <a:ext cx="4484688" cy="367581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352800" cy="5262979"/>
          </a:xfrm>
        </p:spPr>
        <p:txBody>
          <a:bodyPr/>
          <a:lstStyle/>
          <a:p>
            <a:r>
              <a:rPr lang="en-US" sz="2400" dirty="0"/>
              <a:t>Injector tester being used to check voltage drop through injector while the tester is sending current through the injectors. This test is used to check the coil inside the injector. This same tester can be used to check for equal pressure drop of each injector by pulsing the injector on for 500 ms</a:t>
            </a:r>
          </a:p>
        </p:txBody>
      </p:sp>
    </p:spTree>
    <p:extLst>
      <p:ext uri="{BB962C8B-B14F-4D97-AF65-F5344CB8AC3E}">
        <p14:creationId xmlns:p14="http://schemas.microsoft.com/office/powerpoint/2010/main" val="41399051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9050"/>
            <a:ext cx="8229600" cy="646331"/>
          </a:xfrm>
        </p:spPr>
        <p:txBody>
          <a:bodyPr>
            <a:spAutoFit/>
          </a:bodyPr>
          <a:lstStyle/>
          <a:p>
            <a:r>
              <a:rPr lang="en-US" dirty="0"/>
              <a:t>Scope-Testing Fuel Injectors</a:t>
            </a:r>
            <a:endParaRPr lang="en-US" sz="2800" dirty="0"/>
          </a:p>
        </p:txBody>
      </p:sp>
      <p:sp>
        <p:nvSpPr>
          <p:cNvPr id="4" name="Content Placeholder 3"/>
          <p:cNvSpPr>
            <a:spLocks noGrp="1"/>
          </p:cNvSpPr>
          <p:nvPr>
            <p:ph idx="1"/>
          </p:nvPr>
        </p:nvSpPr>
        <p:spPr>
          <a:xfrm>
            <a:off x="457200" y="1030575"/>
            <a:ext cx="8229600" cy="2169825"/>
          </a:xfrm>
        </p:spPr>
        <p:txBody>
          <a:bodyPr>
            <a:spAutoFit/>
          </a:bodyPr>
          <a:lstStyle/>
          <a:p>
            <a:r>
              <a:rPr lang="en-IN" sz="2400" dirty="0"/>
              <a:t>There are three types of injector drive circuits and each type of circuit has its own characteristic pattern.</a:t>
            </a:r>
          </a:p>
          <a:p>
            <a:pPr lvl="1"/>
            <a:r>
              <a:rPr lang="en-IN" sz="2400" dirty="0"/>
              <a:t>Saturated switch type</a:t>
            </a:r>
          </a:p>
          <a:p>
            <a:pPr lvl="1"/>
            <a:r>
              <a:rPr lang="en-IN" sz="2400" dirty="0"/>
              <a:t>Peak and hold type</a:t>
            </a:r>
          </a:p>
          <a:p>
            <a:pPr lvl="1"/>
            <a:r>
              <a:rPr lang="en-IN" sz="2400" dirty="0"/>
              <a:t>Pulse-width modulated type</a:t>
            </a:r>
          </a:p>
        </p:txBody>
      </p:sp>
    </p:spTree>
    <p:extLst>
      <p:ext uri="{BB962C8B-B14F-4D97-AF65-F5344CB8AC3E}">
        <p14:creationId xmlns:p14="http://schemas.microsoft.com/office/powerpoint/2010/main" val="32045819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78.10 DSO Injector Test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029200" y="990600"/>
            <a:ext cx="3539573" cy="506218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2677656"/>
          </a:xfrm>
        </p:spPr>
        <p:txBody>
          <a:bodyPr/>
          <a:lstStyle/>
          <a:p>
            <a:r>
              <a:rPr lang="en-US" sz="2400" dirty="0"/>
              <a:t>A digital storage oscilloscope can be easily connected to an injector by carefully back-probing the electrical connector</a:t>
            </a:r>
          </a:p>
        </p:txBody>
      </p:sp>
    </p:spTree>
    <p:extLst>
      <p:ext uri="{BB962C8B-B14F-4D97-AF65-F5344CB8AC3E}">
        <p14:creationId xmlns:p14="http://schemas.microsoft.com/office/powerpoint/2010/main" val="31094454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78.11 Injector Pulse Width</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81400" y="1007532"/>
            <a:ext cx="5096933" cy="505742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362200" cy="1524000"/>
          </a:xfrm>
        </p:spPr>
        <p:txBody>
          <a:bodyPr/>
          <a:lstStyle/>
          <a:p>
            <a:r>
              <a:rPr lang="en-US" sz="2400" dirty="0"/>
              <a:t>The injector on-time is called the pulse width</a:t>
            </a:r>
          </a:p>
        </p:txBody>
      </p:sp>
    </p:spTree>
    <p:extLst>
      <p:ext uri="{BB962C8B-B14F-4D97-AF65-F5344CB8AC3E}">
        <p14:creationId xmlns:p14="http://schemas.microsoft.com/office/powerpoint/2010/main" val="31507210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78.12 Peak &amp; Hold Injector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62400" y="990599"/>
            <a:ext cx="4699001" cy="523019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514600" cy="4524315"/>
          </a:xfrm>
        </p:spPr>
        <p:txBody>
          <a:bodyPr/>
          <a:lstStyle/>
          <a:p>
            <a:r>
              <a:rPr lang="en-US" sz="2400" dirty="0"/>
              <a:t>A typical peak-and-hold fuel-injector waveform. Most fuel injectors that measure less than 6 ohms usually display a similar waveform</a:t>
            </a:r>
          </a:p>
        </p:txBody>
      </p:sp>
    </p:spTree>
    <p:extLst>
      <p:ext uri="{BB962C8B-B14F-4D97-AF65-F5344CB8AC3E}">
        <p14:creationId xmlns:p14="http://schemas.microsoft.com/office/powerpoint/2010/main" val="11366420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9779"/>
            <a:ext cx="8229600" cy="1107996"/>
          </a:xfrm>
        </p:spPr>
        <p:txBody>
          <a:bodyPr>
            <a:noAutofit/>
          </a:bodyPr>
          <a:lstStyle/>
          <a:p>
            <a:r>
              <a:rPr lang="en-US" dirty="0"/>
              <a:t>Port Fuel-Injection Pressure Regulator Diagnosis</a:t>
            </a:r>
            <a:endParaRPr lang="en-US" sz="2800" dirty="0"/>
          </a:p>
        </p:txBody>
      </p:sp>
      <p:sp>
        <p:nvSpPr>
          <p:cNvPr id="4" name="Content Placeholder 3"/>
          <p:cNvSpPr>
            <a:spLocks noGrp="1"/>
          </p:cNvSpPr>
          <p:nvPr>
            <p:ph idx="1"/>
          </p:nvPr>
        </p:nvSpPr>
        <p:spPr>
          <a:xfrm>
            <a:off x="457200" y="1371600"/>
            <a:ext cx="8229600" cy="3901068"/>
          </a:xfrm>
        </p:spPr>
        <p:txBody>
          <a:bodyPr>
            <a:noAutofit/>
          </a:bodyPr>
          <a:lstStyle/>
          <a:p>
            <a:r>
              <a:rPr lang="en-US" sz="2400" dirty="0"/>
              <a:t>Connect a fuel-pressure gauge to monitor the fuel pressure.</a:t>
            </a:r>
          </a:p>
          <a:p>
            <a:r>
              <a:rPr lang="en-US" sz="2400" dirty="0"/>
              <a:t>Locate the fuel-pressure regulator and disconnect the vacuum hose from the regulator.</a:t>
            </a:r>
          </a:p>
          <a:p>
            <a:r>
              <a:rPr lang="en-US" sz="2400" dirty="0"/>
              <a:t>With the engine running at idle speed, reconnect the vacuum hose to the fuel-pressure regulator while watching the fuel pressure gauge.</a:t>
            </a:r>
          </a:p>
          <a:p>
            <a:r>
              <a:rPr lang="en-US" sz="2400" dirty="0"/>
              <a:t>Using a hand-operated vacuum pump, apply vacuum (20 inches Hg) to the regulator.</a:t>
            </a:r>
            <a:endParaRPr lang="en-US" sz="2400" dirty="0">
              <a:solidFill>
                <a:srgbClr val="0000FF"/>
              </a:solidFill>
            </a:endParaRPr>
          </a:p>
        </p:txBody>
      </p:sp>
    </p:spTree>
    <p:extLst>
      <p:ext uri="{BB962C8B-B14F-4D97-AF65-F5344CB8AC3E}">
        <p14:creationId xmlns:p14="http://schemas.microsoft.com/office/powerpoint/2010/main" val="23159873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78.13 PWM Waveform</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038600" y="990600"/>
            <a:ext cx="4648200" cy="490359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4154984"/>
          </a:xfrm>
        </p:spPr>
        <p:txBody>
          <a:bodyPr/>
          <a:lstStyle/>
          <a:p>
            <a:r>
              <a:rPr lang="en-US" sz="2400" dirty="0"/>
              <a:t>A waveform of a pulse-width modulated fuel injector. At the end, when the voltage is removed, there is an inductive spike created similar to the spike created but other types of injectors.</a:t>
            </a:r>
          </a:p>
        </p:txBody>
      </p:sp>
    </p:spTree>
    <p:extLst>
      <p:ext uri="{BB962C8B-B14F-4D97-AF65-F5344CB8AC3E}">
        <p14:creationId xmlns:p14="http://schemas.microsoft.com/office/powerpoint/2010/main" val="15221031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904999"/>
            <a:ext cx="7880279" cy="4381051"/>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1754326"/>
          </a:xfrm>
        </p:spPr>
        <p:txBody>
          <a:bodyPr/>
          <a:lstStyle/>
          <a:p>
            <a:r>
              <a:rPr lang="en-US" dirty="0"/>
              <a:t>Frequently Asked Question: If 3 of 6 Injectors Are Defective, Should I Also Replace the Other 3?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62000" y="2799589"/>
            <a:ext cx="7543799" cy="3477875"/>
          </a:xfrm>
        </p:spPr>
        <p:txBody>
          <a:bodyPr/>
          <a:lstStyle/>
          <a:p>
            <a:pPr marR="2620"/>
            <a:r>
              <a:rPr lang="en-US" sz="2000" b="1" dirty="0">
                <a:solidFill>
                  <a:srgbClr val="231F20"/>
                </a:solidFill>
              </a:rPr>
              <a:t>If 3 of 6 Injectors Are Defective, Should I Also Replace the Other 3? </a:t>
            </a:r>
            <a:r>
              <a:rPr lang="en-US" sz="1800" dirty="0">
                <a:solidFill>
                  <a:srgbClr val="231F20"/>
                </a:solidFill>
                <a:latin typeface="Arial" panose="020B0604020202020204" pitchFamily="34" charset="0"/>
              </a:rPr>
              <a:t>Many service technicians “recommend” that the three good injectors be replaced along with the other three that tested as being defective. The reasons given by these technicians include the following: All six injectors have been operating under the same fuel, engine, and weather conditions. The labor required to replace all six is just about the same as replacing only the three defective injectors.  Replacing all six at the same time helps ensure that all of the injectors are flowing the same amount of fuel so that the engine is operating most efficiently. With these ideas in mind, the customer should be informed and offered the choice. Complete sets of injectors, such as those in FIGURE 78-14 can be purchased at a reasonable cost. </a:t>
            </a:r>
            <a:endParaRPr lang="en-US" sz="1800"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638175" y="2012147"/>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14730952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78.14 Reconditioned Injectors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463040" y="1006028"/>
            <a:ext cx="6217920" cy="448127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914400" y="5587799"/>
            <a:ext cx="7315200" cy="707886"/>
          </a:xfrm>
        </p:spPr>
        <p:txBody>
          <a:bodyPr/>
          <a:lstStyle/>
          <a:p>
            <a:r>
              <a:rPr lang="en-US" sz="2000" dirty="0"/>
              <a:t>A set of 6 reconditioned injectors. Sixth injector is barely visible at the far right.</a:t>
            </a:r>
          </a:p>
        </p:txBody>
      </p:sp>
    </p:spTree>
    <p:extLst>
      <p:ext uri="{BB962C8B-B14F-4D97-AF65-F5344CB8AC3E}">
        <p14:creationId xmlns:p14="http://schemas.microsoft.com/office/powerpoint/2010/main" val="20524653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77.15 Harness Damage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62400" y="1013791"/>
            <a:ext cx="4724400" cy="358531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4893647"/>
          </a:xfrm>
        </p:spPr>
        <p:txBody>
          <a:bodyPr/>
          <a:lstStyle/>
          <a:p>
            <a:r>
              <a:rPr lang="en-US" sz="2400" dirty="0"/>
              <a:t>When the cover is removed from the top of the engine, a mouse or some other animal nest is visible. The animal had already eaten through a couple of injector wires.  At least the cause of the intermittent misfire was discovered.</a:t>
            </a:r>
          </a:p>
        </p:txBody>
      </p:sp>
    </p:spTree>
    <p:extLst>
      <p:ext uri="{BB962C8B-B14F-4D97-AF65-F5344CB8AC3E}">
        <p14:creationId xmlns:p14="http://schemas.microsoft.com/office/powerpoint/2010/main" val="5038274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4610"/>
            <a:ext cx="8229600" cy="646331"/>
          </a:xfrm>
        </p:spPr>
        <p:txBody>
          <a:bodyPr>
            <a:spAutoFit/>
          </a:bodyPr>
          <a:lstStyle/>
          <a:p>
            <a:r>
              <a:rPr lang="en-US" dirty="0"/>
              <a:t>Question 2: ?</a:t>
            </a:r>
            <a:endParaRPr lang="en-US" sz="2800" dirty="0"/>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US" sz="2400" dirty="0">
                <a:solidFill>
                  <a:srgbClr val="000000"/>
                </a:solidFill>
              </a:rPr>
              <a:t>How can an injector be tested?</a:t>
            </a:r>
          </a:p>
        </p:txBody>
      </p:sp>
    </p:spTree>
    <p:extLst>
      <p:ext uri="{BB962C8B-B14F-4D97-AF65-F5344CB8AC3E}">
        <p14:creationId xmlns:p14="http://schemas.microsoft.com/office/powerpoint/2010/main" val="15469389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6278"/>
            <a:ext cx="8229600" cy="646331"/>
          </a:xfrm>
        </p:spPr>
        <p:txBody>
          <a:bodyPr>
            <a:spAutoFit/>
          </a:bodyPr>
          <a:lstStyle/>
          <a:p>
            <a:r>
              <a:rPr lang="en-US" dirty="0"/>
              <a:t>Answer 2</a:t>
            </a:r>
            <a:endParaRPr lang="en-US" sz="2800" dirty="0"/>
          </a:p>
        </p:txBody>
      </p:sp>
      <p:sp>
        <p:nvSpPr>
          <p:cNvPr id="4" name="Content Placeholder 3"/>
          <p:cNvSpPr>
            <a:spLocks noGrp="1"/>
          </p:cNvSpPr>
          <p:nvPr>
            <p:ph idx="1"/>
          </p:nvPr>
        </p:nvSpPr>
        <p:spPr>
          <a:xfrm>
            <a:off x="457200" y="997803"/>
            <a:ext cx="8229600" cy="830997"/>
          </a:xfrm>
        </p:spPr>
        <p:txBody>
          <a:bodyPr>
            <a:spAutoFit/>
          </a:bodyPr>
          <a:lstStyle/>
          <a:p>
            <a:pPr marL="0" indent="0">
              <a:buNone/>
            </a:pPr>
            <a:r>
              <a:rPr lang="en-IN" sz="2400" dirty="0">
                <a:solidFill>
                  <a:srgbClr val="000000"/>
                </a:solidFill>
              </a:rPr>
              <a:t>With a multimeter, a scan tool, pressure gauge, or an oscilloscope.</a:t>
            </a:r>
          </a:p>
        </p:txBody>
      </p:sp>
    </p:spTree>
    <p:extLst>
      <p:ext uri="{BB962C8B-B14F-4D97-AF65-F5344CB8AC3E}">
        <p14:creationId xmlns:p14="http://schemas.microsoft.com/office/powerpoint/2010/main" val="899554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7217"/>
            <a:ext cx="8229600" cy="646331"/>
          </a:xfrm>
        </p:spPr>
        <p:txBody>
          <a:bodyPr>
            <a:spAutoFit/>
          </a:bodyPr>
          <a:lstStyle/>
          <a:p>
            <a:r>
              <a:rPr lang="en-US" dirty="0"/>
              <a:t>Fuel-Injection Service</a:t>
            </a:r>
            <a:endParaRPr lang="en-US" sz="2800" dirty="0"/>
          </a:p>
        </p:txBody>
      </p:sp>
      <p:sp>
        <p:nvSpPr>
          <p:cNvPr id="4" name="Content Placeholder 3"/>
          <p:cNvSpPr>
            <a:spLocks noGrp="1"/>
          </p:cNvSpPr>
          <p:nvPr>
            <p:ph idx="1"/>
          </p:nvPr>
        </p:nvSpPr>
        <p:spPr>
          <a:xfrm>
            <a:off x="457200" y="1008742"/>
            <a:ext cx="8229600" cy="3639458"/>
          </a:xfrm>
        </p:spPr>
        <p:txBody>
          <a:bodyPr>
            <a:spAutoFit/>
          </a:bodyPr>
          <a:lstStyle/>
          <a:p>
            <a:r>
              <a:rPr lang="en-IN" sz="2400" dirty="0">
                <a:solidFill>
                  <a:srgbClr val="000000"/>
                </a:solidFill>
              </a:rPr>
              <a:t>Check fuel-pump operating pressure and volume.</a:t>
            </a:r>
          </a:p>
          <a:p>
            <a:r>
              <a:rPr lang="en-IN" sz="2400" dirty="0">
                <a:solidFill>
                  <a:srgbClr val="000000"/>
                </a:solidFill>
              </a:rPr>
              <a:t>Test the fuel-pressure regulator for operation and leakage.</a:t>
            </a:r>
          </a:p>
          <a:p>
            <a:r>
              <a:rPr lang="en-IN" sz="2400" dirty="0">
                <a:solidFill>
                  <a:srgbClr val="000000"/>
                </a:solidFill>
              </a:rPr>
              <a:t>Flush the entire fuel rail and upper fuel-injector screens, including the fuel-pressure regulator.</a:t>
            </a:r>
          </a:p>
          <a:p>
            <a:r>
              <a:rPr lang="en-IN" sz="2400" dirty="0">
                <a:solidFill>
                  <a:srgbClr val="000000"/>
                </a:solidFill>
              </a:rPr>
              <a:t>Decarbon the engine assembly.</a:t>
            </a:r>
          </a:p>
          <a:p>
            <a:r>
              <a:rPr lang="en-IN" sz="2400" dirty="0">
                <a:solidFill>
                  <a:srgbClr val="000000"/>
                </a:solidFill>
              </a:rPr>
              <a:t>Clean the throttle plate and idle air control passages.</a:t>
            </a:r>
          </a:p>
          <a:p>
            <a:r>
              <a:rPr lang="en-IN" sz="2400" dirty="0">
                <a:solidFill>
                  <a:srgbClr val="000000"/>
                </a:solidFill>
              </a:rPr>
              <a:t>Relearn the onboard computer.</a:t>
            </a:r>
          </a:p>
        </p:txBody>
      </p:sp>
    </p:spTree>
    <p:extLst>
      <p:ext uri="{BB962C8B-B14F-4D97-AF65-F5344CB8AC3E}">
        <p14:creationId xmlns:p14="http://schemas.microsoft.com/office/powerpoint/2010/main" val="39779536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78.16 Fuel Pump Volume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953000" y="1027043"/>
            <a:ext cx="3727174" cy="496956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2308324"/>
          </a:xfrm>
        </p:spPr>
        <p:txBody>
          <a:bodyPr/>
          <a:lstStyle/>
          <a:p>
            <a:r>
              <a:rPr lang="en-US" sz="2400" dirty="0"/>
              <a:t>Checking fuel-pump volume using a hose from the outlet of the fuel-pressure regulator into a calibrated container</a:t>
            </a:r>
          </a:p>
        </p:txBody>
      </p:sp>
    </p:spTree>
    <p:extLst>
      <p:ext uri="{BB962C8B-B14F-4D97-AF65-F5344CB8AC3E}">
        <p14:creationId xmlns:p14="http://schemas.microsoft.com/office/powerpoint/2010/main" val="25113431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2875"/>
            <a:ext cx="8229600" cy="553998"/>
          </a:xfrm>
        </p:spPr>
        <p:txBody>
          <a:bodyPr>
            <a:noAutofit/>
          </a:bodyPr>
          <a:lstStyle/>
          <a:p>
            <a:r>
              <a:rPr lang="en-US" dirty="0"/>
              <a:t>Idle Air Speed Control Diagnosis</a:t>
            </a:r>
            <a:endParaRPr lang="en-US" sz="2800" dirty="0"/>
          </a:p>
        </p:txBody>
      </p:sp>
      <p:sp>
        <p:nvSpPr>
          <p:cNvPr id="4" name="Content Placeholder 3"/>
          <p:cNvSpPr>
            <a:spLocks noGrp="1"/>
          </p:cNvSpPr>
          <p:nvPr>
            <p:ph idx="1"/>
          </p:nvPr>
        </p:nvSpPr>
        <p:spPr>
          <a:xfrm>
            <a:off x="457200" y="914400"/>
            <a:ext cx="8229600" cy="3554819"/>
          </a:xfrm>
        </p:spPr>
        <p:txBody>
          <a:bodyPr>
            <a:noAutofit/>
          </a:bodyPr>
          <a:lstStyle/>
          <a:p>
            <a:r>
              <a:rPr lang="en-IN" sz="2400" dirty="0">
                <a:solidFill>
                  <a:srgbClr val="000000"/>
                </a:solidFill>
              </a:rPr>
              <a:t>An electronic stepper motor or pulse-width-modulated solenoid is used to maintain the correct idle speed.</a:t>
            </a:r>
          </a:p>
          <a:p>
            <a:pPr lvl="1"/>
            <a:r>
              <a:rPr lang="en-IN" sz="2400" dirty="0">
                <a:solidFill>
                  <a:srgbClr val="000000"/>
                </a:solidFill>
              </a:rPr>
              <a:t>When the engine stops, most </a:t>
            </a:r>
            <a:r>
              <a:rPr lang="en-IN" sz="2400" kern="0" spc="-350" dirty="0">
                <a:solidFill>
                  <a:srgbClr val="000000"/>
                </a:solidFill>
              </a:rPr>
              <a:t>I A </a:t>
            </a:r>
            <a:r>
              <a:rPr lang="en-IN" sz="2400" dirty="0">
                <a:solidFill>
                  <a:srgbClr val="000000"/>
                </a:solidFill>
              </a:rPr>
              <a:t>C units retract outward to get ready for the next engine start.</a:t>
            </a:r>
          </a:p>
          <a:p>
            <a:pPr lvl="1"/>
            <a:r>
              <a:rPr lang="en-IN" sz="2400" dirty="0">
                <a:solidFill>
                  <a:srgbClr val="000000"/>
                </a:solidFill>
              </a:rPr>
              <a:t>As the engine gets warmer, the computer reduces engine idle speed gradually by reducing the number of counts or steps commanded by the </a:t>
            </a:r>
            <a:r>
              <a:rPr lang="en-IN" sz="2400" kern="0" spc="-350" dirty="0">
                <a:solidFill>
                  <a:srgbClr val="000000"/>
                </a:solidFill>
              </a:rPr>
              <a:t>I A </a:t>
            </a:r>
            <a:r>
              <a:rPr lang="en-IN" sz="2400" dirty="0">
                <a:solidFill>
                  <a:srgbClr val="000000"/>
                </a:solidFill>
              </a:rPr>
              <a:t>C.</a:t>
            </a:r>
          </a:p>
          <a:p>
            <a:pPr lvl="1"/>
            <a:r>
              <a:rPr lang="en-IN" sz="2400" dirty="0">
                <a:solidFill>
                  <a:srgbClr val="000000"/>
                </a:solidFill>
              </a:rPr>
              <a:t>If the engine speed does not flare at start, then the </a:t>
            </a:r>
            <a:r>
              <a:rPr lang="en-IN" sz="2400" kern="0" spc="-350" dirty="0">
                <a:solidFill>
                  <a:srgbClr val="000000"/>
                </a:solidFill>
              </a:rPr>
              <a:t>I A </a:t>
            </a:r>
            <a:r>
              <a:rPr lang="en-IN" sz="2400" dirty="0">
                <a:solidFill>
                  <a:srgbClr val="000000"/>
                </a:solidFill>
              </a:rPr>
              <a:t>C may not be working (it may be stuck in one position).</a:t>
            </a:r>
          </a:p>
        </p:txBody>
      </p:sp>
    </p:spTree>
    <p:extLst>
      <p:ext uri="{BB962C8B-B14F-4D97-AF65-F5344CB8AC3E}">
        <p14:creationId xmlns:p14="http://schemas.microsoft.com/office/powerpoint/2010/main" val="4313156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78.17 Fuel Pump Volume Test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822049" y="990600"/>
            <a:ext cx="3260690" cy="375443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3416320"/>
          </a:xfrm>
        </p:spPr>
        <p:txBody>
          <a:bodyPr/>
          <a:lstStyle/>
          <a:p>
            <a:r>
              <a:rPr lang="en-US" sz="2400" dirty="0"/>
              <a:t>Testing fuel-pump volume using a fuel-pressure gauge with a bleed hose inserted into a suitable container. The engine is running during this test</a:t>
            </a:r>
          </a:p>
        </p:txBody>
      </p:sp>
    </p:spTree>
    <p:extLst>
      <p:ext uri="{BB962C8B-B14F-4D97-AF65-F5344CB8AC3E}">
        <p14:creationId xmlns:p14="http://schemas.microsoft.com/office/powerpoint/2010/main" val="12014106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78.1 Fuel Pressure Port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7601" y="990599"/>
            <a:ext cx="4950662" cy="431078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819400" cy="2971800"/>
          </a:xfrm>
        </p:spPr>
        <p:txBody>
          <a:bodyPr/>
          <a:lstStyle/>
          <a:p>
            <a:r>
              <a:rPr lang="en-US" sz="2400" dirty="0"/>
              <a:t>A fuel pressure gauge can be connected to many older fuel injection systems at the threaded port on the fuel rail.</a:t>
            </a:r>
          </a:p>
        </p:txBody>
      </p:sp>
    </p:spTree>
    <p:extLst>
      <p:ext uri="{BB962C8B-B14F-4D97-AF65-F5344CB8AC3E}">
        <p14:creationId xmlns:p14="http://schemas.microsoft.com/office/powerpoint/2010/main" val="2145414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Fuel Pump Pressure Test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fuel_pump_pressure_control_test">
            <a:hlinkClick r:id="" action="ppaction://media"/>
            <a:extLst>
              <a:ext uri="{FF2B5EF4-FFF2-40B4-BE49-F238E27FC236}">
                <a16:creationId xmlns:a16="http://schemas.microsoft.com/office/drawing/2014/main" id="{0E6F248C-0223-B2CD-0611-3BBD2A6E4ED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100" y="1266825"/>
            <a:ext cx="8991600" cy="5057775"/>
          </a:xfrm>
          <a:prstGeom prst="rect">
            <a:avLst/>
          </a:prstGeom>
        </p:spPr>
      </p:pic>
    </p:spTree>
    <p:extLst>
      <p:ext uri="{BB962C8B-B14F-4D97-AF65-F5344CB8AC3E}">
        <p14:creationId xmlns:p14="http://schemas.microsoft.com/office/powerpoint/2010/main" val="3038744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3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78.18 Cleaning Machine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81400" y="990600"/>
            <a:ext cx="5105400" cy="391312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982176"/>
            <a:ext cx="2895600" cy="4893647"/>
          </a:xfrm>
        </p:spPr>
        <p:txBody>
          <a:bodyPr/>
          <a:lstStyle/>
          <a:p>
            <a:r>
              <a:rPr lang="en-US" sz="2400" dirty="0"/>
              <a:t>A typical 2-line cleaning machine hookup, showing an extension hose that can be used to squirt a cleaning solution into the throttle body while the engine is running on the cleaning solution and gasoline mixture</a:t>
            </a:r>
          </a:p>
        </p:txBody>
      </p:sp>
    </p:spTree>
    <p:extLst>
      <p:ext uri="{BB962C8B-B14F-4D97-AF65-F5344CB8AC3E}">
        <p14:creationId xmlns:p14="http://schemas.microsoft.com/office/powerpoint/2010/main" val="14325595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78.19 Removed Throttle Body</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333500" y="1027043"/>
            <a:ext cx="6477000" cy="421890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38200" y="5334000"/>
            <a:ext cx="7467600" cy="830997"/>
          </a:xfrm>
        </p:spPr>
        <p:txBody>
          <a:bodyPr/>
          <a:lstStyle/>
          <a:p>
            <a:r>
              <a:rPr lang="en-US" sz="2400" dirty="0"/>
              <a:t>To thoroughly clean a throttle body, it is sometimes best to remove it from the vehicle</a:t>
            </a:r>
          </a:p>
        </p:txBody>
      </p:sp>
    </p:spTree>
    <p:extLst>
      <p:ext uri="{BB962C8B-B14F-4D97-AF65-F5344CB8AC3E}">
        <p14:creationId xmlns:p14="http://schemas.microsoft.com/office/powerpoint/2010/main" val="4300122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78.20 Injector Volume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81400" y="990600"/>
            <a:ext cx="5039084" cy="436304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73765" y="990600"/>
            <a:ext cx="2879035" cy="2308324"/>
          </a:xfrm>
        </p:spPr>
        <p:txBody>
          <a:bodyPr/>
          <a:lstStyle/>
          <a:p>
            <a:r>
              <a:rPr lang="en-US" sz="2400" dirty="0"/>
              <a:t>The amount each injector is able to flow is displayed in glass cylinders for each injector for a quick visual check</a:t>
            </a:r>
          </a:p>
        </p:txBody>
      </p:sp>
    </p:spTree>
    <p:extLst>
      <p:ext uri="{BB962C8B-B14F-4D97-AF65-F5344CB8AC3E}">
        <p14:creationId xmlns:p14="http://schemas.microsoft.com/office/powerpoint/2010/main" val="19002911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78.21 Line Identification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7600" y="990599"/>
            <a:ext cx="5029200" cy="382418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667000" cy="3785652"/>
          </a:xfrm>
        </p:spPr>
        <p:txBody>
          <a:bodyPr/>
          <a:lstStyle/>
          <a:p>
            <a:r>
              <a:rPr lang="en-US" sz="2400" dirty="0"/>
              <a:t>The line that has the yellow tag is a high-pressure line, and this line must be replaced with a new part if removed, even for a few minutes, to gain access to another part</a:t>
            </a:r>
          </a:p>
        </p:txBody>
      </p:sp>
    </p:spTree>
    <p:extLst>
      <p:ext uri="{BB962C8B-B14F-4D97-AF65-F5344CB8AC3E}">
        <p14:creationId xmlns:p14="http://schemas.microsoft.com/office/powerpoint/2010/main" val="31323704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4610"/>
            <a:ext cx="8229600" cy="646331"/>
          </a:xfrm>
        </p:spPr>
        <p:txBody>
          <a:bodyPr>
            <a:spAutoFit/>
          </a:bodyPr>
          <a:lstStyle/>
          <a:p>
            <a:r>
              <a:rPr lang="en-US" dirty="0"/>
              <a:t>Question 3: ?</a:t>
            </a:r>
            <a:endParaRPr lang="en-US" sz="2800" dirty="0"/>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US" sz="2400" dirty="0">
                <a:solidFill>
                  <a:srgbClr val="000000"/>
                </a:solidFill>
              </a:rPr>
              <a:t>Why do injectors need to be serviced?</a:t>
            </a:r>
          </a:p>
        </p:txBody>
      </p:sp>
    </p:spTree>
    <p:extLst>
      <p:ext uri="{BB962C8B-B14F-4D97-AF65-F5344CB8AC3E}">
        <p14:creationId xmlns:p14="http://schemas.microsoft.com/office/powerpoint/2010/main" val="30418118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6278"/>
            <a:ext cx="8229600" cy="646331"/>
          </a:xfrm>
        </p:spPr>
        <p:txBody>
          <a:bodyPr>
            <a:spAutoFit/>
          </a:bodyPr>
          <a:lstStyle/>
          <a:p>
            <a:r>
              <a:rPr lang="en-US" dirty="0"/>
              <a:t>Answer 3</a:t>
            </a:r>
            <a:endParaRPr lang="en-US" sz="2800" dirty="0"/>
          </a:p>
        </p:txBody>
      </p:sp>
      <p:sp>
        <p:nvSpPr>
          <p:cNvPr id="4" name="Content Placeholder 3"/>
          <p:cNvSpPr>
            <a:spLocks noGrp="1"/>
          </p:cNvSpPr>
          <p:nvPr>
            <p:ph idx="1"/>
          </p:nvPr>
        </p:nvSpPr>
        <p:spPr>
          <a:xfrm>
            <a:off x="457200" y="997803"/>
            <a:ext cx="8229600" cy="830997"/>
          </a:xfrm>
        </p:spPr>
        <p:txBody>
          <a:bodyPr>
            <a:spAutoFit/>
          </a:bodyPr>
          <a:lstStyle/>
          <a:p>
            <a:pPr marL="0" indent="0">
              <a:buNone/>
            </a:pPr>
            <a:r>
              <a:rPr lang="en-US" sz="2400" dirty="0">
                <a:solidFill>
                  <a:srgbClr val="000000"/>
                </a:solidFill>
              </a:rPr>
              <a:t>To remove the accumulation of carbon and other additives that are restricting the fuel flow. </a:t>
            </a:r>
          </a:p>
        </p:txBody>
      </p:sp>
    </p:spTree>
    <p:extLst>
      <p:ext uri="{BB962C8B-B14F-4D97-AF65-F5344CB8AC3E}">
        <p14:creationId xmlns:p14="http://schemas.microsoft.com/office/powerpoint/2010/main" val="2489712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6278"/>
            <a:ext cx="8229600" cy="646331"/>
          </a:xfrm>
        </p:spPr>
        <p:txBody>
          <a:bodyPr>
            <a:spAutoFit/>
          </a:bodyPr>
          <a:lstStyle/>
          <a:p>
            <a:r>
              <a:rPr lang="en-US" dirty="0"/>
              <a:t>Fuel-System Scan Tool Diagnostics</a:t>
            </a:r>
            <a:endParaRPr lang="en-US" sz="2800" dirty="0"/>
          </a:p>
        </p:txBody>
      </p:sp>
      <p:sp>
        <p:nvSpPr>
          <p:cNvPr id="4" name="Content Placeholder 3"/>
          <p:cNvSpPr>
            <a:spLocks noGrp="1"/>
          </p:cNvSpPr>
          <p:nvPr>
            <p:ph idx="1"/>
          </p:nvPr>
        </p:nvSpPr>
        <p:spPr>
          <a:xfrm>
            <a:off x="457200" y="997803"/>
            <a:ext cx="8229600" cy="830997"/>
          </a:xfrm>
        </p:spPr>
        <p:txBody>
          <a:bodyPr>
            <a:spAutoFit/>
          </a:bodyPr>
          <a:lstStyle/>
          <a:p>
            <a:r>
              <a:rPr lang="en-US" sz="2400" dirty="0"/>
              <a:t>By observing the long-term fuel trim and the short-term fuel trim, we can determine how the fuel system is performing.</a:t>
            </a:r>
          </a:p>
        </p:txBody>
      </p:sp>
    </p:spTree>
    <p:extLst>
      <p:ext uri="{BB962C8B-B14F-4D97-AF65-F5344CB8AC3E}">
        <p14:creationId xmlns:p14="http://schemas.microsoft.com/office/powerpoint/2010/main" val="15628903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00350"/>
            <a:ext cx="8229600" cy="1231106"/>
          </a:xfrm>
        </p:spPr>
        <p:txBody>
          <a:bodyPr>
            <a:noAutofit/>
          </a:bodyPr>
          <a:lstStyle/>
          <a:p>
            <a:pPr algn="ctr"/>
            <a:r>
              <a:rPr lang="en-US" sz="4400" dirty="0"/>
              <a:t>Fuel-Pump Relay Circuit Diagnosis</a:t>
            </a:r>
          </a:p>
        </p:txBody>
      </p:sp>
    </p:spTree>
    <p:extLst>
      <p:ext uri="{BB962C8B-B14F-4D97-AF65-F5344CB8AC3E}">
        <p14:creationId xmlns:p14="http://schemas.microsoft.com/office/powerpoint/2010/main" val="15770824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1. Tools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83286" y="1247375"/>
            <a:ext cx="4811452" cy="347702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971800" cy="4401205"/>
          </a:xfrm>
        </p:spPr>
        <p:txBody>
          <a:bodyPr/>
          <a:lstStyle/>
          <a:p>
            <a:r>
              <a:rPr lang="en-US" sz="2800" dirty="0"/>
              <a:t>1. The tools needed to diagnose a circuit containing a relay include a digital multimeter (D M M), a fused jumper wire, and an assortment of wiring terminals</a:t>
            </a:r>
          </a:p>
        </p:txBody>
      </p:sp>
    </p:spTree>
    <p:extLst>
      <p:ext uri="{BB962C8B-B14F-4D97-AF65-F5344CB8AC3E}">
        <p14:creationId xmlns:p14="http://schemas.microsoft.com/office/powerpoint/2010/main" val="19802919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78.2 Shutoff Valve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10050" y="1027947"/>
            <a:ext cx="4484688" cy="367974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2677656"/>
          </a:xfrm>
        </p:spPr>
        <p:txBody>
          <a:bodyPr/>
          <a:lstStyle/>
          <a:p>
            <a:r>
              <a:rPr lang="en-US" sz="2400" dirty="0"/>
              <a:t>Shutoff valves must be used on vehicles equipped with plastic fuel lines to isolate the cause of a pressure drop in the fuel system</a:t>
            </a:r>
          </a:p>
        </p:txBody>
      </p:sp>
    </p:spTree>
    <p:extLst>
      <p:ext uri="{BB962C8B-B14F-4D97-AF65-F5344CB8AC3E}">
        <p14:creationId xmlns:p14="http://schemas.microsoft.com/office/powerpoint/2010/main" val="26590364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Scan Tools, OBD-II</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Scan_Tools_OBD_II">
            <a:hlinkClick r:id="" action="ppaction://media"/>
            <a:extLst>
              <a:ext uri="{FF2B5EF4-FFF2-40B4-BE49-F238E27FC236}">
                <a16:creationId xmlns:a16="http://schemas.microsoft.com/office/drawing/2014/main" id="{248B005A-B155-64E6-D9AE-DA5E5221F29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01451"/>
            <a:ext cx="9144000" cy="5143500"/>
          </a:xfrm>
          <a:prstGeom prst="rect">
            <a:avLst/>
          </a:prstGeom>
        </p:spPr>
      </p:pic>
    </p:spTree>
    <p:extLst>
      <p:ext uri="{BB962C8B-B14F-4D97-AF65-F5344CB8AC3E}">
        <p14:creationId xmlns:p14="http://schemas.microsoft.com/office/powerpoint/2010/main" val="2997995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7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Scan Tools IAC</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scan_tools_iac_test">
            <a:hlinkClick r:id="" action="ppaction://media"/>
            <a:extLst>
              <a:ext uri="{FF2B5EF4-FFF2-40B4-BE49-F238E27FC236}">
                <a16:creationId xmlns:a16="http://schemas.microsoft.com/office/drawing/2014/main" id="{2B5E52A4-2D7E-E1BD-F02B-60E0082B450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21803"/>
            <a:ext cx="9144000" cy="5143500"/>
          </a:xfrm>
          <a:prstGeom prst="rect">
            <a:avLst/>
          </a:prstGeom>
        </p:spPr>
      </p:pic>
    </p:spTree>
    <p:extLst>
      <p:ext uri="{BB962C8B-B14F-4D97-AF65-F5344CB8AC3E}">
        <p14:creationId xmlns:p14="http://schemas.microsoft.com/office/powerpoint/2010/main" val="1981470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1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2. Relay Center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02916" y="1013790"/>
            <a:ext cx="5107075" cy="371060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63826" y="1007165"/>
            <a:ext cx="3011384" cy="3785652"/>
          </a:xfrm>
        </p:spPr>
        <p:txBody>
          <a:bodyPr/>
          <a:lstStyle/>
          <a:p>
            <a:r>
              <a:rPr lang="en-US" sz="2400" dirty="0"/>
              <a:t>2. Start the diagnosis by locating the relay center. It is under the hood on this General Motors vehicle, so access is easy. Not all vehicles are this easy</a:t>
            </a:r>
          </a:p>
        </p:txBody>
      </p:sp>
    </p:spTree>
    <p:extLst>
      <p:ext uri="{BB962C8B-B14F-4D97-AF65-F5344CB8AC3E}">
        <p14:creationId xmlns:p14="http://schemas.microsoft.com/office/powerpoint/2010/main" val="18201348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3. Relay Fuse Locations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55197" y="990600"/>
            <a:ext cx="5231603" cy="35814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514600" cy="3352800"/>
          </a:xfrm>
        </p:spPr>
        <p:txBody>
          <a:bodyPr/>
          <a:lstStyle/>
          <a:p>
            <a:r>
              <a:rPr lang="en-US" sz="2400" dirty="0"/>
              <a:t>3. The chart under the cover for the relay center indicates the location of the relay that controls the electric fuel pump</a:t>
            </a:r>
          </a:p>
        </p:txBody>
      </p:sp>
    </p:spTree>
    <p:extLst>
      <p:ext uri="{BB962C8B-B14F-4D97-AF65-F5344CB8AC3E}">
        <p14:creationId xmlns:p14="http://schemas.microsoft.com/office/powerpoint/2010/main" val="8109391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4. Pump Relay</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73775" y="990600"/>
            <a:ext cx="5013025" cy="35052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743200" cy="4572000"/>
          </a:xfrm>
        </p:spPr>
        <p:txBody>
          <a:bodyPr/>
          <a:lstStyle/>
          <a:p>
            <a:r>
              <a:rPr lang="en-US" sz="2400" dirty="0"/>
              <a:t>4. Locate the fuel-pump relay and remove by using a puller, if necessary. Try to avoid rocking or twisting the relay to prevent causing damage to the relay terminals or the relay itself</a:t>
            </a:r>
          </a:p>
        </p:txBody>
      </p:sp>
    </p:spTree>
    <p:extLst>
      <p:ext uri="{BB962C8B-B14F-4D97-AF65-F5344CB8AC3E}">
        <p14:creationId xmlns:p14="http://schemas.microsoft.com/office/powerpoint/2010/main" val="8542353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5. Terminals 85 and 86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05200" y="993913"/>
            <a:ext cx="5105400" cy="376423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667000" cy="4038600"/>
          </a:xfrm>
        </p:spPr>
        <p:txBody>
          <a:bodyPr/>
          <a:lstStyle/>
          <a:p>
            <a:r>
              <a:rPr lang="en-US" sz="2400" dirty="0"/>
              <a:t>5. Terminals 85 and 86 represent the coil inside the relay. Terminal 30 is the power terminal, 87a is the normally closed contact, and 87 is the normally open contact</a:t>
            </a:r>
          </a:p>
        </p:txBody>
      </p:sp>
    </p:spTree>
    <p:extLst>
      <p:ext uri="{BB962C8B-B14F-4D97-AF65-F5344CB8AC3E}">
        <p14:creationId xmlns:p14="http://schemas.microsoft.com/office/powerpoint/2010/main" val="19851879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6. Terminals Labels on Relay</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05200" y="1000539"/>
            <a:ext cx="5181600" cy="370909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743200" cy="1200329"/>
          </a:xfrm>
        </p:spPr>
        <p:txBody>
          <a:bodyPr/>
          <a:lstStyle/>
          <a:p>
            <a:r>
              <a:rPr lang="en-US" sz="2400" dirty="0"/>
              <a:t>6. The terminals are also labeled on most relays</a:t>
            </a:r>
          </a:p>
        </p:txBody>
      </p:sp>
    </p:spTree>
    <p:extLst>
      <p:ext uri="{BB962C8B-B14F-4D97-AF65-F5344CB8AC3E}">
        <p14:creationId xmlns:p14="http://schemas.microsoft.com/office/powerpoint/2010/main" val="41874845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7. Select Right Terminal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32302" y="990600"/>
            <a:ext cx="5054498" cy="36576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514600" cy="3733800"/>
          </a:xfrm>
        </p:spPr>
        <p:txBody>
          <a:bodyPr/>
          <a:lstStyle/>
          <a:p>
            <a:r>
              <a:rPr lang="en-US" sz="2400" dirty="0"/>
              <a:t>7. To help make good electrical contact with the terminals without doing any harm, select the proper size terminal from the terminal assortment</a:t>
            </a:r>
          </a:p>
        </p:txBody>
      </p:sp>
    </p:spTree>
    <p:extLst>
      <p:ext uri="{BB962C8B-B14F-4D97-AF65-F5344CB8AC3E}">
        <p14:creationId xmlns:p14="http://schemas.microsoft.com/office/powerpoint/2010/main" val="32931319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8. Insert Terminals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91806" y="990600"/>
            <a:ext cx="5194994" cy="38100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438400" cy="1569660"/>
          </a:xfrm>
        </p:spPr>
        <p:txBody>
          <a:bodyPr/>
          <a:lstStyle/>
          <a:p>
            <a:r>
              <a:rPr lang="en-US" sz="2400" dirty="0"/>
              <a:t>8. Insert the terminals into the relay socket in 30 and 87</a:t>
            </a:r>
          </a:p>
        </p:txBody>
      </p:sp>
    </p:spTree>
    <p:extLst>
      <p:ext uri="{BB962C8B-B14F-4D97-AF65-F5344CB8AC3E}">
        <p14:creationId xmlns:p14="http://schemas.microsoft.com/office/powerpoint/2010/main" val="40214548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9. Voltage Check</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89661" y="990600"/>
            <a:ext cx="4973948" cy="36576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743200" cy="4154984"/>
          </a:xfrm>
        </p:spPr>
        <p:txBody>
          <a:bodyPr/>
          <a:lstStyle/>
          <a:p>
            <a:r>
              <a:rPr lang="en-US" sz="2400" dirty="0"/>
              <a:t>9. To check for voltage at terminal 30, use a test light or a voltmeter. Start by connecting the alligator clip of the test light to the positive (+) terminal of the battery</a:t>
            </a:r>
          </a:p>
        </p:txBody>
      </p:sp>
    </p:spTree>
    <p:extLst>
      <p:ext uri="{BB962C8B-B14F-4D97-AF65-F5344CB8AC3E}">
        <p14:creationId xmlns:p14="http://schemas.microsoft.com/office/powerpoint/2010/main" val="5732663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78.3 Noid Lights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292928" y="990600"/>
            <a:ext cx="3368472" cy="515336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82600" y="990600"/>
            <a:ext cx="4165600" cy="4893647"/>
          </a:xfrm>
        </p:spPr>
        <p:txBody>
          <a:bodyPr/>
          <a:lstStyle/>
          <a:p>
            <a:r>
              <a:rPr lang="en-US" sz="2400" dirty="0"/>
              <a:t>(a) Noid lights usually purchased as assortment so that one is available for any type or size of injector wiring connector (b) connector is unplugged from the injector and a Noid light is plugged into the injector connector. Noid light should flash when the engine is being cranked if power circuit and pulsing to ground by computer are functioning okay</a:t>
            </a:r>
          </a:p>
        </p:txBody>
      </p:sp>
    </p:spTree>
    <p:extLst>
      <p:ext uri="{BB962C8B-B14F-4D97-AF65-F5344CB8AC3E}">
        <p14:creationId xmlns:p14="http://schemas.microsoft.com/office/powerpoint/2010/main" val="3057840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10. Test Light to Ground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49662" y="1023730"/>
            <a:ext cx="5037138" cy="367947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590800" cy="2971800"/>
          </a:xfrm>
        </p:spPr>
        <p:txBody>
          <a:bodyPr/>
          <a:lstStyle/>
          <a:p>
            <a:r>
              <a:rPr lang="en-US" sz="2400" dirty="0"/>
              <a:t>10. Touch the test light to the negative (-) terminal of the battery or a good engine ground to check the test light</a:t>
            </a:r>
          </a:p>
        </p:txBody>
      </p:sp>
    </p:spTree>
    <p:extLst>
      <p:ext uri="{BB962C8B-B14F-4D97-AF65-F5344CB8AC3E}">
        <p14:creationId xmlns:p14="http://schemas.microsoft.com/office/powerpoint/2010/main" val="32123222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11. Voltage at Terminal 30</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7600" y="1035185"/>
            <a:ext cx="5029200" cy="363929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667000" cy="3276600"/>
          </a:xfrm>
        </p:spPr>
        <p:txBody>
          <a:bodyPr/>
          <a:lstStyle/>
          <a:p>
            <a:r>
              <a:rPr lang="en-US" sz="2400" dirty="0"/>
              <a:t>11. Use the test light to check for voltage at terminal 30 of the relay. The ignition may have to be in the on (run) position</a:t>
            </a:r>
          </a:p>
        </p:txBody>
      </p:sp>
    </p:spTree>
    <p:extLst>
      <p:ext uri="{BB962C8B-B14F-4D97-AF65-F5344CB8AC3E}">
        <p14:creationId xmlns:p14="http://schemas.microsoft.com/office/powerpoint/2010/main" val="8930035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12. Jumper 30 to 87</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01526" y="990600"/>
            <a:ext cx="4985274" cy="365132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819400" cy="4154984"/>
          </a:xfrm>
        </p:spPr>
        <p:txBody>
          <a:bodyPr/>
          <a:lstStyle/>
          <a:p>
            <a:r>
              <a:rPr lang="en-US" sz="2400" dirty="0"/>
              <a:t>12. To check to see if the electric fuel pump can be operated from the relay contacts, use a fused jumper wire and touch the relay contacts that correspond to terminals 30 and 87 of the relay</a:t>
            </a:r>
          </a:p>
        </p:txBody>
      </p:sp>
    </p:spTree>
    <p:extLst>
      <p:ext uri="{BB962C8B-B14F-4D97-AF65-F5344CB8AC3E}">
        <p14:creationId xmlns:p14="http://schemas.microsoft.com/office/powerpoint/2010/main" val="33604847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13. 4 to 8 amperes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17485" y="990600"/>
            <a:ext cx="4969315" cy="35814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87287"/>
            <a:ext cx="2819400" cy="3757750"/>
          </a:xfrm>
        </p:spPr>
        <p:txBody>
          <a:bodyPr/>
          <a:lstStyle/>
          <a:p>
            <a:r>
              <a:rPr lang="en-US" sz="2400" dirty="0"/>
              <a:t>13. Connect the leads of the meter to contacts 30 and 87 of the relay socket. The reading of 4.7 amperes is okay because the specification is 4 to 8 amperes</a:t>
            </a:r>
          </a:p>
        </p:txBody>
      </p:sp>
    </p:spTree>
    <p:extLst>
      <p:ext uri="{BB962C8B-B14F-4D97-AF65-F5344CB8AC3E}">
        <p14:creationId xmlns:p14="http://schemas.microsoft.com/office/powerpoint/2010/main" val="12863882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14. 60 to 100 Ohms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35757" y="990600"/>
            <a:ext cx="5551043" cy="40386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990600"/>
            <a:ext cx="2438400" cy="4154984"/>
          </a:xfrm>
        </p:spPr>
        <p:txBody>
          <a:bodyPr/>
          <a:lstStyle/>
          <a:p>
            <a:r>
              <a:rPr lang="en-US" sz="2400" dirty="0"/>
              <a:t>14. Set the meter to read ohms and measure the resistance of the relay coil. The usual reading for most relays is between 60 and 100 ohms</a:t>
            </a:r>
          </a:p>
        </p:txBody>
      </p:sp>
    </p:spTree>
    <p:extLst>
      <p:ext uri="{BB962C8B-B14F-4D97-AF65-F5344CB8AC3E}">
        <p14:creationId xmlns:p14="http://schemas.microsoft.com/office/powerpoint/2010/main" val="37369275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15. Measure Ohms 30 to 87a</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40940" y="1010478"/>
            <a:ext cx="5265738" cy="382588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514600" cy="4893647"/>
          </a:xfrm>
        </p:spPr>
        <p:txBody>
          <a:bodyPr/>
          <a:lstStyle/>
          <a:p>
            <a:r>
              <a:rPr lang="en-US" sz="2400" dirty="0"/>
              <a:t>15. Measure between terminal 30 and 87a. Terminal 87a is the normally closed contact, and there should be little, if any, resistance between these two terminals, as shown</a:t>
            </a:r>
          </a:p>
        </p:txBody>
      </p:sp>
    </p:spTree>
    <p:extLst>
      <p:ext uri="{BB962C8B-B14F-4D97-AF65-F5344CB8AC3E}">
        <p14:creationId xmlns:p14="http://schemas.microsoft.com/office/powerpoint/2010/main" val="22694063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17. Should Show OL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52800" y="993912"/>
            <a:ext cx="5334000" cy="372442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286000" cy="5262979"/>
          </a:xfrm>
        </p:spPr>
        <p:txBody>
          <a:bodyPr/>
          <a:lstStyle/>
          <a:p>
            <a:r>
              <a:rPr lang="en-US" sz="2400" dirty="0"/>
              <a:t>16. To test the normally open contacts, connect one meter lead to terminal 30 and the other lead to terminal 87. The ohmmeter should show an open circuit by displaying OL</a:t>
            </a:r>
          </a:p>
        </p:txBody>
      </p:sp>
    </p:spTree>
    <p:extLst>
      <p:ext uri="{BB962C8B-B14F-4D97-AF65-F5344CB8AC3E}">
        <p14:creationId xmlns:p14="http://schemas.microsoft.com/office/powerpoint/2010/main" val="22278208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17. 12 volts to 86, Ground 85</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743200" cy="4893647"/>
          </a:xfrm>
        </p:spPr>
        <p:txBody>
          <a:bodyPr/>
          <a:lstStyle/>
          <a:p>
            <a:r>
              <a:rPr lang="en-US" sz="2400" dirty="0"/>
              <a:t>17. Connect a fused jumper wire to supply 12 volts to terminal 86 and a ground to terminal 85 of the relay. If the relay clicks, then the relay coil is able to move the armature (movable arm) of the relay</a:t>
            </a:r>
          </a:p>
        </p:txBody>
      </p:sp>
      <p:pic>
        <p:nvPicPr>
          <p:cNvPr id="5" name="Content Placeholder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49073" y="990600"/>
            <a:ext cx="5037728" cy="3429000"/>
          </a:xfrm>
        </p:spPr>
      </p:pic>
    </p:spTree>
    <p:extLst>
      <p:ext uri="{BB962C8B-B14F-4D97-AF65-F5344CB8AC3E}">
        <p14:creationId xmlns:p14="http://schemas.microsoft.com/office/powerpoint/2010/main" val="4247356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18. Install Relay Cover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24200" y="990600"/>
            <a:ext cx="5562600" cy="381342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057400" cy="2308324"/>
          </a:xfrm>
        </p:spPr>
        <p:txBody>
          <a:bodyPr/>
          <a:lstStyle/>
          <a:p>
            <a:r>
              <a:rPr lang="en-US" sz="2400" dirty="0"/>
              <a:t>18. After testing, be sure to reinstall the relay and the relay cover</a:t>
            </a:r>
          </a:p>
        </p:txBody>
      </p:sp>
    </p:spTree>
    <p:extLst>
      <p:ext uri="{BB962C8B-B14F-4D97-AF65-F5344CB8AC3E}">
        <p14:creationId xmlns:p14="http://schemas.microsoft.com/office/powerpoint/2010/main" val="16699252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144508"/>
            <a:ext cx="8229600" cy="551192"/>
          </a:xfrm>
        </p:spPr>
        <p:txBody>
          <a:bodyPr>
            <a:noAutofit/>
          </a:bodyPr>
          <a:lstStyle/>
          <a:p>
            <a:pPr algn="ctr"/>
            <a:r>
              <a:rPr lang="en-IN" sz="4400" dirty="0"/>
              <a:t>Fuel Injector Cleaning</a:t>
            </a:r>
            <a:endParaRPr lang="en-US" sz="4400" dirty="0"/>
          </a:p>
        </p:txBody>
      </p:sp>
    </p:spTree>
    <p:extLst>
      <p:ext uri="{BB962C8B-B14F-4D97-AF65-F5344CB8AC3E}">
        <p14:creationId xmlns:p14="http://schemas.microsoft.com/office/powerpoint/2010/main" val="39619297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Fuel Injector Noid Light Test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fuel_injector_noid_light_test">
            <a:hlinkClick r:id="" action="ppaction://media"/>
            <a:extLst>
              <a:ext uri="{FF2B5EF4-FFF2-40B4-BE49-F238E27FC236}">
                <a16:creationId xmlns:a16="http://schemas.microsoft.com/office/drawing/2014/main" id="{8B4CA662-8FE1-44A4-53F5-74FA0ABA1F5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208607"/>
            <a:ext cx="8953500" cy="5036344"/>
          </a:xfrm>
          <a:prstGeom prst="rect">
            <a:avLst/>
          </a:prstGeom>
        </p:spPr>
      </p:pic>
    </p:spTree>
    <p:extLst>
      <p:ext uri="{BB962C8B-B14F-4D97-AF65-F5344CB8AC3E}">
        <p14:creationId xmlns:p14="http://schemas.microsoft.com/office/powerpoint/2010/main" val="880136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9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1. Operating Temperature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81400" y="990600"/>
            <a:ext cx="5105400" cy="371437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590800" cy="5262979"/>
          </a:xfrm>
        </p:spPr>
        <p:txBody>
          <a:bodyPr/>
          <a:lstStyle/>
          <a:p>
            <a:r>
              <a:rPr lang="en-US" sz="2400" dirty="0"/>
              <a:t>1. Start the fuel injector cleaning process by bringing the vehicle’s engine up to operating temperature. Shut off the engine, remove the cap from the fuel rail test port, and install the appropriate adapter.</a:t>
            </a:r>
          </a:p>
        </p:txBody>
      </p:sp>
    </p:spTree>
    <p:extLst>
      <p:ext uri="{BB962C8B-B14F-4D97-AF65-F5344CB8AC3E}">
        <p14:creationId xmlns:p14="http://schemas.microsoft.com/office/powerpoint/2010/main" val="22263258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2. Disable Fuel Pump</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70685" y="990600"/>
            <a:ext cx="5216115" cy="37338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514600" cy="5262979"/>
          </a:xfrm>
        </p:spPr>
        <p:txBody>
          <a:bodyPr/>
          <a:lstStyle/>
          <a:p>
            <a:r>
              <a:rPr lang="en-US" sz="2400" dirty="0"/>
              <a:t>2. The vehicle’s fuel pump is disabled by removing its relay or fuse. In some cases, it may be necessary to disconnect the fuel pump at the tank if the relay or fuse powers more than just the pump</a:t>
            </a:r>
          </a:p>
        </p:txBody>
      </p:sp>
    </p:spTree>
    <p:extLst>
      <p:ext uri="{BB962C8B-B14F-4D97-AF65-F5344CB8AC3E}">
        <p14:creationId xmlns:p14="http://schemas.microsoft.com/office/powerpoint/2010/main" val="74953007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3. Outlet Valve Off</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76600" y="1013791"/>
            <a:ext cx="5410200" cy="353987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286000" cy="2308324"/>
          </a:xfrm>
        </p:spPr>
        <p:txBody>
          <a:bodyPr/>
          <a:lstStyle/>
          <a:p>
            <a:r>
              <a:rPr lang="en-US" sz="2400" dirty="0"/>
              <a:t>3. Turn the outlet valve of the canister to the OFF or CLOSED position</a:t>
            </a:r>
          </a:p>
        </p:txBody>
      </p:sp>
    </p:spTree>
    <p:extLst>
      <p:ext uri="{BB962C8B-B14F-4D97-AF65-F5344CB8AC3E}">
        <p14:creationId xmlns:p14="http://schemas.microsoft.com/office/powerpoint/2010/main" val="24079779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4. Remove Cleaner Top</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05200" y="990599"/>
            <a:ext cx="5221357" cy="335512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514600" cy="4893647"/>
          </a:xfrm>
        </p:spPr>
        <p:txBody>
          <a:bodyPr/>
          <a:lstStyle/>
          <a:p>
            <a:r>
              <a:rPr lang="en-US" sz="2400" dirty="0"/>
              <a:t>4. Remove the fuel injector cleaning canister’s top and regulator assembly. Note that there is an O-ring seal located here that must be in place for the canister’s top to seal properly</a:t>
            </a:r>
          </a:p>
        </p:txBody>
      </p:sp>
    </p:spTree>
    <p:extLst>
      <p:ext uri="{BB962C8B-B14F-4D97-AF65-F5344CB8AC3E}">
        <p14:creationId xmlns:p14="http://schemas.microsoft.com/office/powerpoint/2010/main" val="23218425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5. Pour in Cleaner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82234" y="990600"/>
            <a:ext cx="4484688" cy="323212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200400" cy="4154984"/>
          </a:xfrm>
        </p:spPr>
        <p:txBody>
          <a:bodyPr/>
          <a:lstStyle/>
          <a:p>
            <a:r>
              <a:rPr lang="en-US" sz="2400" dirty="0"/>
              <a:t>5. Pour the injection system cleaning fluid into the open canister. Rubber gloves are highly recommended for this step as the fluid is toxic</a:t>
            </a:r>
          </a:p>
        </p:txBody>
      </p:sp>
    </p:spTree>
    <p:extLst>
      <p:ext uri="{BB962C8B-B14F-4D97-AF65-F5344CB8AC3E}">
        <p14:creationId xmlns:p14="http://schemas.microsoft.com/office/powerpoint/2010/main" val="108323870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6. Connect Canister To Fuel Rail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16839" y="990600"/>
            <a:ext cx="5369961" cy="37338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362200" cy="4893647"/>
          </a:xfrm>
        </p:spPr>
        <p:txBody>
          <a:bodyPr/>
          <a:lstStyle/>
          <a:p>
            <a:r>
              <a:rPr lang="en-US" sz="2400" dirty="0"/>
              <a:t>6. Replace the canister’s top (making sure it is tight) and connect its hose to the fuel rail adapter. Be sure that the hose is routed away from exhaust manifolds and other hazards</a:t>
            </a:r>
          </a:p>
        </p:txBody>
      </p:sp>
    </p:spTree>
    <p:extLst>
      <p:ext uri="{BB962C8B-B14F-4D97-AF65-F5344CB8AC3E}">
        <p14:creationId xmlns:p14="http://schemas.microsoft.com/office/powerpoint/2010/main" val="7014051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7. Adjust Air Pressure to Full Open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29000" y="1032658"/>
            <a:ext cx="5257800" cy="387146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438400" cy="3046988"/>
          </a:xfrm>
        </p:spPr>
        <p:txBody>
          <a:bodyPr/>
          <a:lstStyle/>
          <a:p>
            <a:r>
              <a:rPr lang="en-US" sz="2400" dirty="0"/>
              <a:t>7. Hang the canister from the vehicle’s hood and adjust the air pressure regulator to full OPEN position (CCW)</a:t>
            </a:r>
          </a:p>
        </p:txBody>
      </p:sp>
    </p:spTree>
    <p:extLst>
      <p:ext uri="{BB962C8B-B14F-4D97-AF65-F5344CB8AC3E}">
        <p14:creationId xmlns:p14="http://schemas.microsoft.com/office/powerpoint/2010/main" val="232379009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8. Connect Shop Air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01862" y="990600"/>
            <a:ext cx="5384938" cy="38862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362200" cy="4893647"/>
          </a:xfrm>
        </p:spPr>
        <p:txBody>
          <a:bodyPr/>
          <a:lstStyle/>
          <a:p>
            <a:r>
              <a:rPr lang="en-US" sz="2400" dirty="0"/>
              <a:t>8. Connect shop air to the canister and adjust the air pressure regulator to the desired setting. Canister pressure can be read directly from the gauge</a:t>
            </a:r>
          </a:p>
        </p:txBody>
      </p:sp>
    </p:spTree>
    <p:extLst>
      <p:ext uri="{BB962C8B-B14F-4D97-AF65-F5344CB8AC3E}">
        <p14:creationId xmlns:p14="http://schemas.microsoft.com/office/powerpoint/2010/main" val="566800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9. Pressure 5 PSI Below Fuel Pres.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14582" y="990600"/>
            <a:ext cx="5272218" cy="38100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514600" cy="4524315"/>
          </a:xfrm>
        </p:spPr>
        <p:txBody>
          <a:bodyPr/>
          <a:lstStyle/>
          <a:p>
            <a:r>
              <a:rPr lang="en-US" sz="2400" dirty="0"/>
              <a:t>9. Canister pressure should be adjusted to 5 PSI below system fuel pressure. An alternative for return-type systems is to block the fuel return line to the tank</a:t>
            </a:r>
          </a:p>
        </p:txBody>
      </p:sp>
    </p:spTree>
    <p:extLst>
      <p:ext uri="{BB962C8B-B14F-4D97-AF65-F5344CB8AC3E}">
        <p14:creationId xmlns:p14="http://schemas.microsoft.com/office/powerpoint/2010/main" val="3040002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10. Open Outlet Valve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743200" y="990600"/>
            <a:ext cx="5943600" cy="429517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1905000" cy="1600200"/>
          </a:xfrm>
        </p:spPr>
        <p:txBody>
          <a:bodyPr/>
          <a:lstStyle/>
          <a:p>
            <a:r>
              <a:rPr lang="en-US" sz="2400" dirty="0"/>
              <a:t>10. Open the outlet valve on the canister</a:t>
            </a:r>
          </a:p>
        </p:txBody>
      </p:sp>
    </p:spTree>
    <p:extLst>
      <p:ext uri="{BB962C8B-B14F-4D97-AF65-F5344CB8AC3E}">
        <p14:creationId xmlns:p14="http://schemas.microsoft.com/office/powerpoint/2010/main" val="10247854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4094"/>
            <a:ext cx="8229600" cy="646331"/>
          </a:xfrm>
        </p:spPr>
        <p:txBody>
          <a:bodyPr>
            <a:spAutoFit/>
          </a:bodyPr>
          <a:lstStyle/>
          <a:p>
            <a:r>
              <a:rPr lang="en-US" dirty="0"/>
              <a:t>Testing for an Injector Pulse</a:t>
            </a:r>
            <a:endParaRPr lang="en-US" sz="2800" dirty="0"/>
          </a:p>
        </p:txBody>
      </p:sp>
      <p:sp>
        <p:nvSpPr>
          <p:cNvPr id="4" name="Content Placeholder 3"/>
          <p:cNvSpPr>
            <a:spLocks noGrp="1"/>
          </p:cNvSpPr>
          <p:nvPr>
            <p:ph idx="1"/>
          </p:nvPr>
        </p:nvSpPr>
        <p:spPr>
          <a:xfrm>
            <a:off x="457200" y="1025619"/>
            <a:ext cx="8229600" cy="3470181"/>
          </a:xfrm>
        </p:spPr>
        <p:txBody>
          <a:bodyPr>
            <a:spAutoFit/>
          </a:bodyPr>
          <a:lstStyle/>
          <a:p>
            <a:r>
              <a:rPr lang="en-IN" sz="2400" dirty="0"/>
              <a:t>A noid light is designed to electrically replace the injector in the circuit and to flash if the injector circuit is working correctly.</a:t>
            </a:r>
          </a:p>
          <a:p>
            <a:r>
              <a:rPr lang="en-IN" sz="2400" dirty="0"/>
              <a:t>Possible noid light problems and causes include the following:</a:t>
            </a:r>
          </a:p>
          <a:p>
            <a:pPr lvl="1"/>
            <a:r>
              <a:rPr lang="en-IN" sz="2400" dirty="0"/>
              <a:t>The light is off and does not flash.</a:t>
            </a:r>
          </a:p>
          <a:p>
            <a:pPr lvl="1"/>
            <a:r>
              <a:rPr lang="en-IN" sz="2400" dirty="0"/>
              <a:t>The noid light flashes dimly.</a:t>
            </a:r>
          </a:p>
          <a:p>
            <a:pPr lvl="1"/>
            <a:r>
              <a:rPr lang="en-IN" sz="2400" dirty="0"/>
              <a:t>The noid light is on and does not flash.</a:t>
            </a:r>
          </a:p>
        </p:txBody>
      </p:sp>
    </p:spTree>
    <p:extLst>
      <p:ext uri="{BB962C8B-B14F-4D97-AF65-F5344CB8AC3E}">
        <p14:creationId xmlns:p14="http://schemas.microsoft.com/office/powerpoint/2010/main" val="3638376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11. Run at 1,000 to 1500 RPM</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62648" y="990600"/>
            <a:ext cx="5224152" cy="35814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514600" cy="3785652"/>
          </a:xfrm>
        </p:spPr>
        <p:txBody>
          <a:bodyPr/>
          <a:lstStyle/>
          <a:p>
            <a:r>
              <a:rPr lang="en-US" sz="2400" dirty="0"/>
              <a:t>11. Start the vehicle’s engine and let it run at 1,000–1,500 R P M. The engine is now running on fuel injector cleaning fluid provided by the canister</a:t>
            </a:r>
          </a:p>
        </p:txBody>
      </p:sp>
    </p:spTree>
    <p:extLst>
      <p:ext uri="{BB962C8B-B14F-4D97-AF65-F5344CB8AC3E}">
        <p14:creationId xmlns:p14="http://schemas.microsoft.com/office/powerpoint/2010/main" val="11908207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12. Check for Leaks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089323" y="990600"/>
            <a:ext cx="5597477" cy="38100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438400" cy="5262979"/>
          </a:xfrm>
        </p:spPr>
        <p:txBody>
          <a:bodyPr/>
          <a:lstStyle/>
          <a:p>
            <a:r>
              <a:rPr lang="en-US" sz="2400" dirty="0"/>
              <a:t>12. Continue the process until the canister is empty and the engine stalls. Remove the cleaning equipment, enable the vehicle’s fuel pump, and run the engine to check for leaks</a:t>
            </a:r>
          </a:p>
        </p:txBody>
      </p:sp>
    </p:spTree>
    <p:extLst>
      <p:ext uri="{BB962C8B-B14F-4D97-AF65-F5344CB8AC3E}">
        <p14:creationId xmlns:p14="http://schemas.microsoft.com/office/powerpoint/2010/main" val="6111408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Locate High-Pressure Fuel Leak</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Locate_High_Pressure_Fuel_Leak">
            <a:hlinkClick r:id="" action="ppaction://media"/>
            <a:extLst>
              <a:ext uri="{FF2B5EF4-FFF2-40B4-BE49-F238E27FC236}">
                <a16:creationId xmlns:a16="http://schemas.microsoft.com/office/drawing/2014/main" id="{642B2276-AE17-54B5-0AC6-CC169BBA14C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26667"/>
            <a:ext cx="9144000" cy="5143500"/>
          </a:xfrm>
          <a:prstGeom prst="rect">
            <a:avLst/>
          </a:prstGeom>
        </p:spPr>
      </p:pic>
    </p:spTree>
    <p:extLst>
      <p:ext uri="{BB962C8B-B14F-4D97-AF65-F5344CB8AC3E}">
        <p14:creationId xmlns:p14="http://schemas.microsoft.com/office/powerpoint/2010/main" val="3402107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Engine Performance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30887"/>
          </a:xfrm>
          <a:prstGeom prst="rect">
            <a:avLst/>
          </a:prstGeom>
          <a:noFill/>
        </p:spPr>
        <p:txBody>
          <a:bodyPr wrap="square" rtlCol="0">
            <a:spAutoFit/>
          </a:bodyPr>
          <a:lstStyle/>
          <a:p>
            <a:r>
              <a:rPr lang="en-US" sz="2200" dirty="0"/>
              <a:t>Videos Link: </a:t>
            </a:r>
            <a:r>
              <a:rPr lang="en-US" sz="2200" dirty="0">
                <a:hlinkClick r:id="rId3"/>
              </a:rPr>
              <a:t>(A8) Engine Performance Videos</a:t>
            </a:r>
            <a:endParaRPr lang="en-US" sz="22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69509"/>
            <a:ext cx="8305800" cy="430887"/>
          </a:xfrm>
          <a:prstGeom prst="rect">
            <a:avLst/>
          </a:prstGeom>
          <a:noFill/>
        </p:spPr>
        <p:txBody>
          <a:bodyPr wrap="square" rtlCol="0">
            <a:spAutoFit/>
          </a:bodyPr>
          <a:lstStyle/>
          <a:p>
            <a:r>
              <a:rPr lang="en-US" sz="2200" dirty="0"/>
              <a:t>Animations Link: </a:t>
            </a:r>
            <a:r>
              <a:rPr lang="en-US" sz="2200" dirty="0">
                <a:hlinkClick r:id="rId4"/>
              </a:rPr>
              <a:t>(A8) Engine Performance Animations</a:t>
            </a:r>
            <a:endParaRPr lang="en-US" sz="2200" dirty="0"/>
          </a:p>
        </p:txBody>
      </p:sp>
    </p:spTree>
    <p:extLst>
      <p:ext uri="{BB962C8B-B14F-4D97-AF65-F5344CB8AC3E}">
        <p14:creationId xmlns:p14="http://schemas.microsoft.com/office/powerpoint/2010/main" val="384164265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3741" y="133350"/>
            <a:ext cx="8229600" cy="567581"/>
          </a:xfrm>
        </p:spPr>
        <p:txBody>
          <a:bodyPr lIns="0" tIns="0" rIns="0" bIns="0">
            <a:noAutofit/>
          </a:bodyPr>
          <a:lstStyle/>
          <a:p>
            <a:pPr>
              <a:spcBef>
                <a:spcPct val="0"/>
              </a:spcBef>
            </a:pPr>
            <a:r>
              <a:rPr lang="en-US" sz="3600" dirty="0">
                <a:cs typeface="Times New Roman" panose="02020603050405020304" pitchFamily="18" charset="0"/>
              </a:rPr>
              <a:t>Copyright</a:t>
            </a:r>
            <a:endParaRPr lang="en-US" sz="3600" dirty="0">
              <a:latin typeface="+mj-lt"/>
              <a:ea typeface="+mj-ea"/>
              <a:cs typeface="Times New Roman" panose="02020603050405020304" pitchFamily="18" charset="0"/>
            </a:endParaRPr>
          </a:p>
        </p:txBody>
      </p:sp>
      <p:pic>
        <p:nvPicPr>
          <p:cNvPr id="4"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956" y="2420319"/>
            <a:ext cx="1094328" cy="1228106"/>
          </a:xfrm>
          <a:prstGeom prst="rect">
            <a:avLst/>
          </a:prstGeom>
        </p:spPr>
      </p:pic>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775972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Injector Pulse Balance Test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injector_pulse_balance_test">
            <a:hlinkClick r:id="" action="ppaction://media"/>
            <a:extLst>
              <a:ext uri="{FF2B5EF4-FFF2-40B4-BE49-F238E27FC236}">
                <a16:creationId xmlns:a16="http://schemas.microsoft.com/office/drawing/2014/main" id="{6598E97E-24D4-5A90-F73A-9BF6C843E80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144081"/>
            <a:ext cx="8899214" cy="5005808"/>
          </a:xfrm>
          <a:prstGeom prst="rect">
            <a:avLst/>
          </a:prstGeom>
        </p:spPr>
      </p:pic>
    </p:spTree>
    <p:extLst>
      <p:ext uri="{BB962C8B-B14F-4D97-AF65-F5344CB8AC3E}">
        <p14:creationId xmlns:p14="http://schemas.microsoft.com/office/powerpoint/2010/main" val="3317400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9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25247</TotalTime>
  <Words>3491</Words>
  <Application>Microsoft Office PowerPoint</Application>
  <PresentationFormat>On-screen Show (4:3)</PresentationFormat>
  <Paragraphs>298</Paragraphs>
  <Slides>84</Slides>
  <Notes>84</Notes>
  <HiddenSlides>0</HiddenSlides>
  <MMClips>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84</vt:i4>
      </vt:variant>
    </vt:vector>
  </HeadingPairs>
  <TitlesOfParts>
    <vt:vector size="89" baseType="lpstr">
      <vt:lpstr>Arial</vt:lpstr>
      <vt:lpstr>Times New Roman</vt:lpstr>
      <vt:lpstr>Verdana</vt:lpstr>
      <vt:lpstr>Wingdings</vt:lpstr>
      <vt:lpstr>508 Lecture</vt:lpstr>
      <vt:lpstr>Automotive Technology: Principles, Diagnosis, and Service</vt:lpstr>
      <vt:lpstr>Learning Objectives </vt:lpstr>
      <vt:lpstr>Port Fuel-Injection Pressure Regulator Diagnosis</vt:lpstr>
      <vt:lpstr>Figure 78.1 Fuel Pressure Port</vt:lpstr>
      <vt:lpstr>Figure 78.2 Shutoff Valve</vt:lpstr>
      <vt:lpstr>Figure 78.3 Noid Lights</vt:lpstr>
      <vt:lpstr>Animation: Fuel Injector Noid Light Test (Animation will automatically start)</vt:lpstr>
      <vt:lpstr>Testing for an Injector Pulse</vt:lpstr>
      <vt:lpstr>Animation: Injector Pulse Balance Test (Animation will automatically start)</vt:lpstr>
      <vt:lpstr>Figure 78.4 Injector Voltage Drop</vt:lpstr>
      <vt:lpstr>Animation: Quick Check Injector Volts (Animation will automatically start)</vt:lpstr>
      <vt:lpstr>Question 1: ?</vt:lpstr>
      <vt:lpstr>Answer 1</vt:lpstr>
      <vt:lpstr>Injector Voltage-Drop Tests</vt:lpstr>
      <vt:lpstr>Checking Fuel-Injector Resistance</vt:lpstr>
      <vt:lpstr>Figure 78.5 Injector Resistance</vt:lpstr>
      <vt:lpstr>Pressure-Drop Balance Test</vt:lpstr>
      <vt:lpstr>Figure 78.6 Fuel Injector Resistance</vt:lpstr>
      <vt:lpstr>Animation: Test Injector Resistance (Animation will automatically start)</vt:lpstr>
      <vt:lpstr>Diagnosing Electronic Fuel-Injection Problems Using Visual Inspection</vt:lpstr>
      <vt:lpstr>Figure 78.7 Clogged Injector</vt:lpstr>
      <vt:lpstr>Port Fuel-Injection System Diagnosis</vt:lpstr>
      <vt:lpstr>Figure 78.8 Checking Fuel Pressure</vt:lpstr>
      <vt:lpstr>Animation: Electronic Fuel Injection, EFI (Animation will automatically start)</vt:lpstr>
      <vt:lpstr>Figure 77.9 Injector Tester</vt:lpstr>
      <vt:lpstr>Scope-Testing Fuel Injectors</vt:lpstr>
      <vt:lpstr>Figure 78.10 DSO Injector Test</vt:lpstr>
      <vt:lpstr>Figure 78.11 Injector Pulse Width</vt:lpstr>
      <vt:lpstr>Figure 78.12 Peak &amp; Hold Injector</vt:lpstr>
      <vt:lpstr>Figure 78.13 PWM Waveform</vt:lpstr>
      <vt:lpstr>Frequently Asked Question: If 3 of 6 Injectors Are Defective, Should I Also Replace the Other 3?   </vt:lpstr>
      <vt:lpstr>Figure 78.14 Reconditioned Injectors</vt:lpstr>
      <vt:lpstr>Figure 77.15 Harness Damage</vt:lpstr>
      <vt:lpstr>Question 2: ?</vt:lpstr>
      <vt:lpstr>Answer 2</vt:lpstr>
      <vt:lpstr>Fuel-Injection Service</vt:lpstr>
      <vt:lpstr>Figure 78.16 Fuel Pump Volume</vt:lpstr>
      <vt:lpstr>Idle Air Speed Control Diagnosis</vt:lpstr>
      <vt:lpstr>Figure 78.17 Fuel Pump Volume Test</vt:lpstr>
      <vt:lpstr>Animation: Fuel Pump Pressure Test (Animation will automatically start)</vt:lpstr>
      <vt:lpstr>Figure 78.18 Cleaning Machine</vt:lpstr>
      <vt:lpstr>Figure 78.19 Removed Throttle Body</vt:lpstr>
      <vt:lpstr>Figure 78.20 Injector Volume</vt:lpstr>
      <vt:lpstr>Figure 78.21 Line Identification</vt:lpstr>
      <vt:lpstr>Question 3: ?</vt:lpstr>
      <vt:lpstr>Answer 3</vt:lpstr>
      <vt:lpstr>Fuel-System Scan Tool Diagnostics</vt:lpstr>
      <vt:lpstr>Fuel-Pump Relay Circuit Diagnosis</vt:lpstr>
      <vt:lpstr>1. Tools</vt:lpstr>
      <vt:lpstr>Animation: Scan Tools, OBD-II (Animation will automatically start)</vt:lpstr>
      <vt:lpstr>Animation: Scan Tools IAC (Animation will automatically start)</vt:lpstr>
      <vt:lpstr>2. Relay Center</vt:lpstr>
      <vt:lpstr>3. Relay Fuse Locations </vt:lpstr>
      <vt:lpstr>4. Pump Relay</vt:lpstr>
      <vt:lpstr>5. Terminals 85 and 86 </vt:lpstr>
      <vt:lpstr>6. Terminals Labels on Relay</vt:lpstr>
      <vt:lpstr>7. Select Right Terminal</vt:lpstr>
      <vt:lpstr>8. Insert Terminals</vt:lpstr>
      <vt:lpstr>9. Voltage Check</vt:lpstr>
      <vt:lpstr>10. Test Light to Ground</vt:lpstr>
      <vt:lpstr>11. Voltage at Terminal 30</vt:lpstr>
      <vt:lpstr>12. Jumper 30 to 87</vt:lpstr>
      <vt:lpstr>13. 4 to 8 amperes</vt:lpstr>
      <vt:lpstr>14. 60 to 100 Ohms</vt:lpstr>
      <vt:lpstr>15. Measure Ohms 30 to 87a</vt:lpstr>
      <vt:lpstr>17. Should Show OL</vt:lpstr>
      <vt:lpstr>17. 12 volts to 86, Ground 85</vt:lpstr>
      <vt:lpstr>18. Install Relay Cover</vt:lpstr>
      <vt:lpstr>Fuel Injector Cleaning</vt:lpstr>
      <vt:lpstr>1. Operating Temperature</vt:lpstr>
      <vt:lpstr>2. Disable Fuel Pump</vt:lpstr>
      <vt:lpstr>3. Outlet Valve Off</vt:lpstr>
      <vt:lpstr>4. Remove Cleaner Top</vt:lpstr>
      <vt:lpstr>5. Pour in Cleaner</vt:lpstr>
      <vt:lpstr>6. Connect Canister To Fuel Rail</vt:lpstr>
      <vt:lpstr>7. Adjust Air Pressure to Full Open</vt:lpstr>
      <vt:lpstr>8. Connect Shop Air</vt:lpstr>
      <vt:lpstr>9. Pressure 5 PSI Below Fuel Pres.</vt:lpstr>
      <vt:lpstr>10. Open Outlet Valve </vt:lpstr>
      <vt:lpstr>11. Run at 1,000 to 1500 RPM</vt:lpstr>
      <vt:lpstr>12. Check for Leaks</vt:lpstr>
      <vt:lpstr>Animation: Locate High-Pressure Fuel Leak (Animation will automatically start)</vt:lpstr>
      <vt:lpstr>Engine Performance Videos and Animations</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Technology: Principles, Diagnosis, and Service, Sixth Edition, Chapter 83, Fuel Injection System Diagnosis and Service</dc:title>
  <dc:subject>2612-Automotive - Core</dc:subject>
  <dc:creator>James D. Halderman</dc:creator>
  <cp:keywords>CONTAINS NOTES</cp:keywords>
  <cp:lastModifiedBy>Glen Plants</cp:lastModifiedBy>
  <cp:revision>4810</cp:revision>
  <dcterms:created xsi:type="dcterms:W3CDTF">2014-07-14T20:04:21Z</dcterms:created>
  <dcterms:modified xsi:type="dcterms:W3CDTF">2023-06-20T17:46:11Z</dcterms:modified>
</cp:coreProperties>
</file>