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1144" r:id="rId2"/>
    <p:sldId id="1110" r:id="rId3"/>
    <p:sldId id="1112" r:id="rId4"/>
    <p:sldId id="1149" r:id="rId5"/>
    <p:sldId id="1114" r:id="rId6"/>
    <p:sldId id="1115" r:id="rId7"/>
    <p:sldId id="1116" r:id="rId8"/>
    <p:sldId id="1150" r:id="rId9"/>
    <p:sldId id="1118" r:id="rId10"/>
    <p:sldId id="1151" r:id="rId11"/>
    <p:sldId id="1410" r:id="rId12"/>
    <p:sldId id="1120" r:id="rId13"/>
    <p:sldId id="1152" r:id="rId14"/>
    <p:sldId id="1164" r:id="rId15"/>
    <p:sldId id="1163" r:id="rId16"/>
    <p:sldId id="1153" r:id="rId17"/>
    <p:sldId id="1154" r:id="rId18"/>
    <p:sldId id="1124" r:id="rId19"/>
    <p:sldId id="1411" r:id="rId20"/>
    <p:sldId id="1126" r:id="rId21"/>
    <p:sldId id="1127" r:id="rId22"/>
    <p:sldId id="1128" r:id="rId23"/>
    <p:sldId id="1129" r:id="rId24"/>
    <p:sldId id="1130" r:id="rId25"/>
    <p:sldId id="1155" r:id="rId26"/>
    <p:sldId id="1412" r:id="rId27"/>
    <p:sldId id="1413" r:id="rId28"/>
    <p:sldId id="1156" r:id="rId29"/>
    <p:sldId id="1158" r:id="rId30"/>
    <p:sldId id="1159" r:id="rId31"/>
    <p:sldId id="1165" r:id="rId32"/>
    <p:sldId id="1160" r:id="rId33"/>
    <p:sldId id="1161" r:id="rId34"/>
    <p:sldId id="1162" r:id="rId35"/>
    <p:sldId id="1139" r:id="rId36"/>
    <p:sldId id="1140" r:id="rId37"/>
    <p:sldId id="1141" r:id="rId38"/>
    <p:sldId id="1142" r:id="rId39"/>
    <p:sldId id="1143" r:id="rId40"/>
    <p:sldId id="1392" r:id="rId41"/>
    <p:sldId id="107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984">
          <p15:clr>
            <a:srgbClr val="A4A3A4"/>
          </p15:clr>
        </p15:guide>
        <p15:guide id="4" orient="horz" pos="384">
          <p15:clr>
            <a:srgbClr val="A4A3A4"/>
          </p15:clr>
        </p15:guide>
        <p15:guide id="5" orient="horz" pos="144">
          <p15:clr>
            <a:srgbClr val="A4A3A4"/>
          </p15:clr>
        </p15:guide>
        <p15:guide id="6" orient="horz" pos="912">
          <p15:clr>
            <a:srgbClr val="A4A3A4"/>
          </p15:clr>
        </p15:guide>
        <p15:guide id="7" orient="horz" pos="624">
          <p15:clr>
            <a:srgbClr val="A4A3A4"/>
          </p15:clr>
        </p15:guide>
        <p15:guide id="8" orient="horz" pos="1248">
          <p15:clr>
            <a:srgbClr val="A4A3A4"/>
          </p15:clr>
        </p15:guide>
        <p15:guide id="9" pos="288">
          <p15:clr>
            <a:srgbClr val="A4A3A4"/>
          </p15:clr>
        </p15:guide>
        <p15:guide id="10"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43" autoAdjust="0"/>
    <p:restoredTop sz="85961" autoAdjust="0"/>
  </p:normalViewPr>
  <p:slideViewPr>
    <p:cSldViewPr>
      <p:cViewPr varScale="1">
        <p:scale>
          <a:sx n="98" d="100"/>
          <a:sy n="98" d="100"/>
        </p:scale>
        <p:origin x="1926" y="90"/>
      </p:cViewPr>
      <p:guideLst>
        <p:guide orient="horz" pos="2160"/>
        <p:guide pos="2880"/>
        <p:guide orient="horz" pos="3984"/>
        <p:guide orient="horz" pos="384"/>
        <p:guide orient="horz" pos="144"/>
        <p:guide orient="horz" pos="912"/>
        <p:guide orient="horz" pos="624"/>
        <p:guide orient="horz" pos="1248"/>
        <p:guide pos="288"/>
        <p:guide pos="5472"/>
      </p:guideLst>
    </p:cSldViewPr>
  </p:slideViewPr>
  <p:outlineViewPr>
    <p:cViewPr>
      <p:scale>
        <a:sx n="25" d="100"/>
        <a:sy n="25" d="100"/>
      </p:scale>
      <p:origin x="0" y="79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6/20/2023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6/20/2023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59762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68048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10085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90247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7858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81851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23647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2153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914950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39934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89925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27979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88748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400" b="1" i="0" u="sng" strike="noStrike" cap="none" dirty="0">
                <a:solidFill>
                  <a:schemeClr val="dk1"/>
                </a:solidFill>
                <a:latin typeface="Arial"/>
                <a:ea typeface="Arial"/>
                <a:cs typeface="Arial"/>
                <a:sym typeface="Arial"/>
              </a:rPr>
              <a:t>CASE STUDY: </a:t>
            </a:r>
            <a:r>
              <a:rPr lang="en-US" sz="1400" b="1" i="0" u="sng" strike="noStrike" kern="1200" baseline="0" dirty="0">
                <a:solidFill>
                  <a:schemeClr val="tx1"/>
                </a:solidFill>
                <a:latin typeface="+mn-lt"/>
                <a:ea typeface="+mn-ea"/>
                <a:cs typeface="+mn-cs"/>
              </a:rPr>
              <a:t>The High Idle Toyot</a:t>
            </a:r>
            <a:r>
              <a:rPr lang="en-US" sz="1400" b="1" i="0" u="none" strike="noStrike" kern="1200" baseline="0" dirty="0">
                <a:solidFill>
                  <a:schemeClr val="tx1"/>
                </a:solidFill>
                <a:latin typeface="+mn-lt"/>
                <a:ea typeface="+mn-ea"/>
                <a:cs typeface="+mn-cs"/>
              </a:rPr>
              <a:t>a</a:t>
            </a:r>
          </a:p>
          <a:p>
            <a:r>
              <a:rPr lang="en-US" sz="1200" b="0" i="0" u="none" strike="noStrike" kern="1200" baseline="0" dirty="0">
                <a:solidFill>
                  <a:schemeClr val="tx1"/>
                </a:solidFill>
                <a:latin typeface="+mn-lt"/>
                <a:ea typeface="+mn-ea"/>
                <a:cs typeface="+mn-cs"/>
              </a:rPr>
              <a:t>The owner of a Toyota Camry complained that the engine would idle at over 1,200 RPM compared with a normal 600 to 700 RPM. The vehicle would also not</a:t>
            </a:r>
          </a:p>
          <a:p>
            <a:r>
              <a:rPr lang="en-US" sz="1200" b="0" i="0" u="none" strike="noStrike" kern="1200" baseline="0" dirty="0">
                <a:solidFill>
                  <a:schemeClr val="tx1"/>
                </a:solidFill>
                <a:latin typeface="+mn-lt"/>
                <a:ea typeface="+mn-ea"/>
                <a:cs typeface="+mn-cs"/>
              </a:rPr>
              <a:t>accelerate. Using a scan tool, a check for DTCs showed one code: P2101—“TAC motor circuit low.”</a:t>
            </a:r>
          </a:p>
          <a:p>
            <a:r>
              <a:rPr lang="en-US" sz="1200" b="0" i="0" u="none" strike="noStrike" kern="1200" baseline="0" dirty="0">
                <a:solidFill>
                  <a:schemeClr val="tx1"/>
                </a:solidFill>
                <a:latin typeface="+mn-lt"/>
                <a:ea typeface="+mn-ea"/>
                <a:cs typeface="+mn-cs"/>
              </a:rPr>
              <a:t>Checking service information led to the inspection of the ETC throttle body assembly. With the ignition key out of the ignition and the inlet air duct off the throttle body, the technician used a screwdriver to see if the throttle plate worked.</a:t>
            </a:r>
          </a:p>
          <a:p>
            <a:r>
              <a:rPr lang="en-US" sz="1200" b="0" i="0" u="none" strike="noStrike" kern="1200" baseline="0" dirty="0">
                <a:solidFill>
                  <a:schemeClr val="tx1"/>
                </a:solidFill>
                <a:latin typeface="+mn-lt"/>
                <a:ea typeface="+mn-ea"/>
                <a:cs typeface="+mn-cs"/>
              </a:rPr>
              <a:t>Normal operation—The throttle plate should move and then spring back quickly to the default position. Abnormal operation—If the throttle plate stays where it is moved or does not return to the default position,</a:t>
            </a:r>
          </a:p>
          <a:p>
            <a:r>
              <a:rPr lang="en-US" sz="1200" b="0" i="0" u="none" strike="noStrike" kern="1200" baseline="0" dirty="0">
                <a:solidFill>
                  <a:schemeClr val="tx1"/>
                </a:solidFill>
                <a:latin typeface="+mn-lt"/>
                <a:ea typeface="+mn-ea"/>
                <a:cs typeface="+mn-cs"/>
              </a:rPr>
              <a:t>there is a fault with the throttle body assembly. </a:t>
            </a:r>
            <a:r>
              <a:rPr lang="en-US" sz="1200" b="0" i="0" u="none" strike="noStrike" kern="1200" baseline="30000" dirty="0">
                <a:solidFill>
                  <a:schemeClr val="tx1"/>
                </a:solidFill>
                <a:latin typeface="+mn-lt"/>
                <a:ea typeface="+mn-ea"/>
                <a:cs typeface="+mn-cs"/>
              </a:rPr>
              <a:t>● SEE</a:t>
            </a:r>
          </a:p>
          <a:p>
            <a:r>
              <a:rPr lang="en-US" sz="1200" b="0" i="0" u="none" strike="noStrike" kern="1200" baseline="0" dirty="0">
                <a:solidFill>
                  <a:schemeClr val="tx1"/>
                </a:solidFill>
                <a:latin typeface="+mn-lt"/>
                <a:ea typeface="+mn-ea"/>
                <a:cs typeface="+mn-cs"/>
              </a:rPr>
              <a:t>FIGURE 77–11.</a:t>
            </a:r>
          </a:p>
          <a:p>
            <a:r>
              <a:rPr lang="en-US" sz="1200" b="0" i="0" u="none" strike="noStrike" kern="1200" baseline="0" dirty="0">
                <a:solidFill>
                  <a:schemeClr val="tx1"/>
                </a:solidFill>
                <a:latin typeface="+mn-lt"/>
                <a:ea typeface="+mn-ea"/>
                <a:cs typeface="+mn-cs"/>
              </a:rPr>
              <a:t>The technician replaced the throttle body assembly with an updated version and proper engine operation was restored. The technician disassembled the old throttle body and found it was corroded inside due to moisture entering the unit through the vent</a:t>
            </a:r>
          </a:p>
          <a:p>
            <a:r>
              <a:rPr lang="en-US" sz="1200" b="0" i="0" u="none" strike="noStrike" kern="1200" baseline="0" dirty="0">
                <a:solidFill>
                  <a:schemeClr val="tx1"/>
                </a:solidFill>
                <a:latin typeface="+mn-lt"/>
                <a:ea typeface="+mn-ea"/>
                <a:cs typeface="+mn-cs"/>
              </a:rPr>
              <a:t>hose. </a:t>
            </a:r>
            <a:r>
              <a:rPr lang="en-US" sz="1200" b="0" i="0" u="none" strike="noStrike" kern="1200" baseline="30000" dirty="0">
                <a:solidFill>
                  <a:schemeClr val="tx1"/>
                </a:solidFill>
                <a:latin typeface="+mn-lt"/>
                <a:ea typeface="+mn-ea"/>
                <a:cs typeface="+mn-cs"/>
              </a:rPr>
              <a:t>●SEE FIGURE 77-12.</a:t>
            </a:r>
          </a:p>
          <a:p>
            <a:r>
              <a:rPr lang="en-US" sz="1200" b="1" i="0" u="none" strike="noStrike" kern="1200" baseline="0" dirty="0">
                <a:solidFill>
                  <a:schemeClr val="tx1"/>
                </a:solidFill>
                <a:latin typeface="+mn-lt"/>
                <a:ea typeface="+mn-ea"/>
                <a:cs typeface="+mn-cs"/>
              </a:rPr>
              <a:t>Summary:</a:t>
            </a:r>
          </a:p>
          <a:p>
            <a:r>
              <a:rPr lang="en-US" sz="1200" b="1" i="0" u="none" strike="noStrike" kern="1200" baseline="0" dirty="0">
                <a:solidFill>
                  <a:schemeClr val="tx1"/>
                </a:solidFill>
                <a:latin typeface="+mn-lt"/>
                <a:ea typeface="+mn-ea"/>
                <a:cs typeface="+mn-cs"/>
              </a:rPr>
              <a:t>Complaint—Customer stated that the engine would idle at over 2,000 RPM.</a:t>
            </a:r>
          </a:p>
          <a:p>
            <a:r>
              <a:rPr lang="en-US" sz="1200" b="1" i="0" u="none" strike="noStrike" kern="1200" baseline="0" dirty="0">
                <a:solidFill>
                  <a:schemeClr val="tx1"/>
                </a:solidFill>
                <a:latin typeface="+mn-lt"/>
                <a:ea typeface="+mn-ea"/>
                <a:cs typeface="+mn-cs"/>
              </a:rPr>
              <a:t>Cause—A stored P2101 DTC was stored indicating a fault with the throttle body assembly.</a:t>
            </a:r>
          </a:p>
          <a:p>
            <a:r>
              <a:rPr lang="en-US" sz="1200" b="1" i="0" u="none" strike="noStrike" kern="1200" baseline="0" dirty="0">
                <a:solidFill>
                  <a:schemeClr val="tx1"/>
                </a:solidFill>
                <a:latin typeface="+mn-lt"/>
                <a:ea typeface="+mn-ea"/>
                <a:cs typeface="+mn-cs"/>
              </a:rPr>
              <a:t>Correction—The throttle body was replaced with an improved version that placed the vent tube in a different position to help avoid water getting into the assembly.</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04504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937294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105169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63621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468421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76029"/>
            <a:ext cx="8229600" cy="646331"/>
          </a:xfrm>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a:xfrm>
            <a:off x="457200" y="1295400"/>
            <a:ext cx="8229600" cy="2769989"/>
          </a:xfrm>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98_Learning Objectives">
    <p:spTree>
      <p:nvGrpSpPr>
        <p:cNvPr id="1" name="Shape 47"/>
        <p:cNvGrpSpPr/>
        <p:nvPr/>
      </p:nvGrpSpPr>
      <p:grpSpPr>
        <a:xfrm>
          <a:off x="0" y="0"/>
          <a:ext cx="0" cy="0"/>
          <a:chOff x="0" y="0"/>
          <a:chExt cx="0" cy="0"/>
        </a:xfrm>
      </p:grpSpPr>
    </p:spTree>
    <p:extLst>
      <p:ext uri="{BB962C8B-B14F-4D97-AF65-F5344CB8AC3E}">
        <p14:creationId xmlns:p14="http://schemas.microsoft.com/office/powerpoint/2010/main" val="252623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Tree>
    <p:extLst>
      <p:ext uri="{BB962C8B-B14F-4D97-AF65-F5344CB8AC3E}">
        <p14:creationId xmlns:p14="http://schemas.microsoft.com/office/powerpoint/2010/main" val="3011403130"/>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a:xfrm>
            <a:off x="457200" y="666319"/>
            <a:ext cx="8229600" cy="646331"/>
          </a:xfrm>
        </p:spPr>
        <p:txBody>
          <a:bodyPr lIns="0" tIns="45720" rIns="0" bIns="45720">
            <a:spAutoFit/>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38554"/>
          </a:xfrm>
        </p:spPr>
        <p:txBody>
          <a:bodyPr lIns="0" tIns="45720" rIns="0" bIns="45720">
            <a:spAutoFit/>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338554"/>
          </a:xfrm>
        </p:spPr>
        <p:txBody>
          <a:bodyPr lIns="0" tIns="45720" rIns="0" bIns="45720">
            <a:spAutoFit/>
          </a:bodyPr>
          <a:lstStyle>
            <a:lvl1pPr>
              <a:defRPr/>
            </a:lvl1pPr>
          </a:lstStyle>
          <a:p>
            <a:pPr lvl="0"/>
            <a:r>
              <a:rPr lang="en-US" dirty="0"/>
              <a:t>Caption</a:t>
            </a:r>
          </a:p>
        </p:txBody>
      </p:sp>
    </p:spTree>
    <p:extLst>
      <p:ext uri="{BB962C8B-B14F-4D97-AF65-F5344CB8AC3E}">
        <p14:creationId xmlns:p14="http://schemas.microsoft.com/office/powerpoint/2010/main" val="12217009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58654"/>
            <a:ext cx="8229600" cy="646331"/>
          </a:xfrm>
          <a:prstGeom prst="rect">
            <a:avLst/>
          </a:prstGeom>
        </p:spPr>
        <p:txBody>
          <a:bodyPr vert="horz" lIns="0" tIns="45720" rIns="0" bIns="45720" rtlCol="0" anchor="t" anchorCtr="0">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769989"/>
          </a:xfrm>
          <a:prstGeom prst="rect">
            <a:avLst/>
          </a:prstGeom>
        </p:spPr>
        <p:txBody>
          <a:bodyPr vert="horz" lIns="0" tIns="45720" rIns="0" bIns="45720" rtlCol="0" anchor="t" anchorCtr="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2023</a:t>
            </a:r>
            <a:r>
              <a:rPr lang="en-IN" altLang="en-US" sz="1200" dirty="0">
                <a:solidFill>
                  <a:schemeClr val="tx1"/>
                </a:solidFill>
                <a:latin typeface="Verdana"/>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67" r:id="rId3"/>
    <p:sldLayoutId id="2147483668" r:id="rId4"/>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1.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3.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14.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jameshalderman.com/a8_vid_lib_page/"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hyperlink" Target="https://jameshalderman.com/a8_anim_lib_page/"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4133" y="1431351"/>
            <a:ext cx="8229600" cy="400110"/>
          </a:xfrm>
        </p:spPr>
        <p:txBody>
          <a:bodyPr>
            <a:spAutoFit/>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77</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769441"/>
          </a:xfrm>
        </p:spPr>
        <p:txBody>
          <a:bodyPr lIns="0" tIns="45720" rIns="0" bIns="45720">
            <a:spAutoFit/>
          </a:bodyPr>
          <a:lstStyle/>
          <a:p>
            <a:r>
              <a:rPr lang="en-US" dirty="0"/>
              <a:t>Electronic Throttle Control System</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481943" y="6400800"/>
            <a:ext cx="6204857" cy="243827"/>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4034745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77.3 APP Sensor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572001" y="999067"/>
            <a:ext cx="4089400" cy="40577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581400" cy="4524315"/>
          </a:xfrm>
        </p:spPr>
        <p:txBody>
          <a:bodyPr/>
          <a:lstStyle/>
          <a:p>
            <a:r>
              <a:rPr lang="en-US" sz="2400" dirty="0"/>
              <a:t>A typical accelerator pedal position (APP) sensor showing two different output voltage signals that are used by the P C M to determine accelerator pedal position. Two (or three in some applications) are used as a double check because this is a safety-related sensor.</a:t>
            </a:r>
          </a:p>
        </p:txBody>
      </p:sp>
    </p:spTree>
    <p:extLst>
      <p:ext uri="{BB962C8B-B14F-4D97-AF65-F5344CB8AC3E}">
        <p14:creationId xmlns:p14="http://schemas.microsoft.com/office/powerpoint/2010/main" val="55248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Electronic Throttle Control</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elec_throttle_control">
            <a:hlinkClick r:id="" action="ppaction://media"/>
            <a:extLst>
              <a:ext uri="{FF2B5EF4-FFF2-40B4-BE49-F238E27FC236}">
                <a16:creationId xmlns:a16="http://schemas.microsoft.com/office/drawing/2014/main" id="{0D93A3C0-742D-4F4A-A4AC-7FFF96B7960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49186" y="1194688"/>
            <a:ext cx="8842414" cy="4973858"/>
          </a:xfrm>
          <a:prstGeom prst="rect">
            <a:avLst/>
          </a:prstGeom>
        </p:spPr>
      </p:pic>
    </p:spTree>
    <p:extLst>
      <p:ext uri="{BB962C8B-B14F-4D97-AF65-F5344CB8AC3E}">
        <p14:creationId xmlns:p14="http://schemas.microsoft.com/office/powerpoint/2010/main" val="88013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3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Throttle Body Assembly</a:t>
            </a:r>
            <a:endParaRPr lang="en-US" sz="2800" dirty="0"/>
          </a:p>
        </p:txBody>
      </p:sp>
      <p:sp>
        <p:nvSpPr>
          <p:cNvPr id="4" name="Content Placeholder 3"/>
          <p:cNvSpPr>
            <a:spLocks noGrp="1"/>
          </p:cNvSpPr>
          <p:nvPr>
            <p:ph idx="1"/>
          </p:nvPr>
        </p:nvSpPr>
        <p:spPr>
          <a:xfrm>
            <a:off x="457200" y="995422"/>
            <a:ext cx="8229600" cy="3839513"/>
          </a:xfrm>
        </p:spPr>
        <p:txBody>
          <a:bodyPr>
            <a:spAutoFit/>
          </a:bodyPr>
          <a:lstStyle/>
          <a:p>
            <a:r>
              <a:rPr lang="en-IN" sz="2400" dirty="0">
                <a:solidFill>
                  <a:srgbClr val="000000"/>
                </a:solidFill>
              </a:rPr>
              <a:t>Throttle Plate and Spring</a:t>
            </a:r>
          </a:p>
          <a:p>
            <a:pPr lvl="1"/>
            <a:r>
              <a:rPr lang="en-IN" sz="2400" dirty="0">
                <a:solidFill>
                  <a:srgbClr val="000000"/>
                </a:solidFill>
              </a:rPr>
              <a:t>Throttle plate held slightly open by a concentric clock spring.</a:t>
            </a:r>
          </a:p>
          <a:p>
            <a:r>
              <a:rPr lang="en-IN" sz="2400" dirty="0">
                <a:solidFill>
                  <a:srgbClr val="000000"/>
                </a:solidFill>
              </a:rPr>
              <a:t>Electronic Throttle Body Motor</a:t>
            </a:r>
          </a:p>
          <a:p>
            <a:pPr lvl="1"/>
            <a:r>
              <a:rPr lang="en-IN" sz="2400" dirty="0">
                <a:solidFill>
                  <a:srgbClr val="000000"/>
                </a:solidFill>
              </a:rPr>
              <a:t>Throttle plate held slightly open by a concentric clock spring.</a:t>
            </a:r>
          </a:p>
          <a:p>
            <a:pPr lvl="1"/>
            <a:r>
              <a:rPr lang="en-IN" sz="2400" dirty="0">
                <a:solidFill>
                  <a:srgbClr val="000000"/>
                </a:solidFill>
              </a:rPr>
              <a:t>Throttle plate motor driven by a bidirectional pulse-width modulated (</a:t>
            </a:r>
            <a:r>
              <a:rPr lang="en-IN" sz="2400" kern="0" spc="-350" dirty="0">
                <a:solidFill>
                  <a:srgbClr val="000000"/>
                </a:solidFill>
              </a:rPr>
              <a:t>P W </a:t>
            </a:r>
            <a:r>
              <a:rPr lang="en-IN" sz="2400" dirty="0">
                <a:solidFill>
                  <a:srgbClr val="000000"/>
                </a:solidFill>
              </a:rPr>
              <a:t>M) signal from </a:t>
            </a:r>
            <a:r>
              <a:rPr lang="en-IN" sz="2400" kern="0" spc="-350" dirty="0">
                <a:solidFill>
                  <a:srgbClr val="000000"/>
                </a:solidFill>
              </a:rPr>
              <a:t>P C </a:t>
            </a:r>
            <a:r>
              <a:rPr lang="en-IN" sz="2400" dirty="0">
                <a:solidFill>
                  <a:srgbClr val="000000"/>
                </a:solidFill>
              </a:rPr>
              <a:t>M or electronic throttle control module using H-bridge circuit.</a:t>
            </a:r>
          </a:p>
        </p:txBody>
      </p:sp>
    </p:spTree>
    <p:extLst>
      <p:ext uri="{BB962C8B-B14F-4D97-AF65-F5344CB8AC3E}">
        <p14:creationId xmlns:p14="http://schemas.microsoft.com/office/powerpoint/2010/main" val="2709193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77.4 Throttle Positions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867400" y="1032933"/>
            <a:ext cx="2349938" cy="506953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4876800" cy="3046988"/>
          </a:xfrm>
        </p:spPr>
        <p:txBody>
          <a:bodyPr/>
          <a:lstStyle/>
          <a:p>
            <a:r>
              <a:rPr lang="en-US" sz="2400" dirty="0"/>
              <a:t>The default position for the throttle plate is in slightly open position. The servomotor then is used to close it for idle and open it during acceleration</a:t>
            </a:r>
          </a:p>
        </p:txBody>
      </p:sp>
    </p:spTree>
    <p:extLst>
      <p:ext uri="{BB962C8B-B14F-4D97-AF65-F5344CB8AC3E}">
        <p14:creationId xmlns:p14="http://schemas.microsoft.com/office/powerpoint/2010/main" val="1941962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627881"/>
            <a:ext cx="788027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1200329"/>
          </a:xfrm>
        </p:spPr>
        <p:txBody>
          <a:bodyPr/>
          <a:lstStyle/>
          <a:p>
            <a:r>
              <a:rPr lang="en-US" dirty="0"/>
              <a:t>Frequently Asked Question: What Is the “Spring Test”?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61999" y="2643254"/>
            <a:ext cx="7534275" cy="3528946"/>
          </a:xfrm>
        </p:spPr>
        <p:txBody>
          <a:bodyPr/>
          <a:lstStyle/>
          <a:p>
            <a:pPr marL="0" indent="0">
              <a:buNone/>
            </a:pPr>
            <a:r>
              <a:rPr lang="en-US" sz="2000" b="1" dirty="0">
                <a:solidFill>
                  <a:srgbClr val="231F20"/>
                </a:solidFill>
              </a:rPr>
              <a:t>What Is the “Spring Test”? </a:t>
            </a:r>
            <a:r>
              <a:rPr lang="en-US" sz="1800" dirty="0">
                <a:solidFill>
                  <a:srgbClr val="231F20"/>
                </a:solidFill>
                <a:latin typeface="Arial" panose="020B0604020202020204" pitchFamily="34" charset="0"/>
              </a:rPr>
              <a:t>The spring test is a self-test performed by the PCM whenever the engine is started. The PCM operates the throttle to check if it can react to the command and return to the default (home) position. This self-test is used by the PCM to determine that the spring and motor are working correctly and may be noticed by some vehicle owners by the following factors: A slight delay in the operation of the starter motor. It is when the ignition is turned to the on position that the PCM performs the test. While it takes just a short time to perform the test, it can be sensed by the driver that there could be a fault in the ignition switch or starter motor circuits. A slight “clicking” sound may also be heard coming from under the hood when the ignition is turned on. This is normal and is related to the self-test on the throttle as it opens and closes.</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762000" y="1813216"/>
            <a:ext cx="7534275" cy="601886"/>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3859175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627881"/>
            <a:ext cx="788027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1200329"/>
          </a:xfrm>
        </p:spPr>
        <p:txBody>
          <a:bodyPr/>
          <a:lstStyle/>
          <a:p>
            <a:r>
              <a:rPr lang="en-US" dirty="0"/>
              <a:t>Frequently Asked Question: Why Not Use a Stepper Motor for ETC?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62000" y="2643254"/>
            <a:ext cx="7410450" cy="3147946"/>
          </a:xfrm>
        </p:spPr>
        <p:txBody>
          <a:bodyPr/>
          <a:lstStyle/>
          <a:p>
            <a:r>
              <a:rPr lang="en-US" sz="2800" b="1" dirty="0">
                <a:solidFill>
                  <a:srgbClr val="231F20"/>
                </a:solidFill>
              </a:rPr>
              <a:t>Why Not Use a Stepper Motor for ETC</a:t>
            </a:r>
            <a:r>
              <a:rPr lang="en-US" sz="2800" dirty="0">
                <a:solidFill>
                  <a:srgbClr val="231F20"/>
                </a:solidFill>
              </a:rPr>
              <a:t>? </a:t>
            </a:r>
            <a:r>
              <a:rPr lang="en-US" sz="2400" dirty="0">
                <a:solidFill>
                  <a:srgbClr val="231F20"/>
                </a:solidFill>
              </a:rPr>
              <a:t>A stepper motor is a type of motor that has multiple windings and is pulsed by a computer to rotate a certain number of degrees when pulsed. The disadvantage is that a stepper motor is too slow to react compared with a conventional DC electric motor and is the reason a stepper motor is not used in ETC systems.</a:t>
            </a:r>
          </a:p>
          <a:p>
            <a:endParaRPr lang="en-US" sz="2400"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762000" y="1813216"/>
            <a:ext cx="7534275" cy="601886"/>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3523940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77.5 H-Bridge Control</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410200" y="990599"/>
            <a:ext cx="3145615" cy="5118289"/>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886200" cy="4154984"/>
          </a:xfrm>
        </p:spPr>
        <p:txBody>
          <a:bodyPr/>
          <a:lstStyle/>
          <a:p>
            <a:r>
              <a:rPr lang="en-US" sz="2400" dirty="0"/>
              <a:t>(a) An H-bridge circuit is used to control the direction of the DC electric motor of the ETC unit. (b) To reverse the direction of operation, the polarity of the current through the motor is reversed.</a:t>
            </a:r>
          </a:p>
        </p:txBody>
      </p:sp>
    </p:spTree>
    <p:extLst>
      <p:ext uri="{BB962C8B-B14F-4D97-AF65-F5344CB8AC3E}">
        <p14:creationId xmlns:p14="http://schemas.microsoft.com/office/powerpoint/2010/main" val="143385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77.6 Schematic</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114801" y="990600"/>
            <a:ext cx="4572000" cy="429253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5262979"/>
          </a:xfrm>
        </p:spPr>
        <p:txBody>
          <a:bodyPr/>
          <a:lstStyle/>
          <a:p>
            <a:r>
              <a:rPr lang="en-US" sz="2400" dirty="0"/>
              <a:t>Schematic of a typical electronic throttle control (ETC) system. Note that terminal #5 is always pulse-width modulated and that terminal #3 is always constant, but both power and ground are switched to change the direction of the motor</a:t>
            </a:r>
          </a:p>
        </p:txBody>
      </p:sp>
    </p:spTree>
    <p:extLst>
      <p:ext uri="{BB962C8B-B14F-4D97-AF65-F5344CB8AC3E}">
        <p14:creationId xmlns:p14="http://schemas.microsoft.com/office/powerpoint/2010/main" val="1646733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Throttle Position (</a:t>
            </a:r>
            <a:r>
              <a:rPr lang="en-US" kern="0" spc="-450" dirty="0"/>
              <a:t>T </a:t>
            </a:r>
            <a:r>
              <a:rPr lang="en-US" dirty="0"/>
              <a:t>P) Sensor</a:t>
            </a:r>
            <a:endParaRPr lang="en-US" sz="2800" dirty="0"/>
          </a:p>
        </p:txBody>
      </p:sp>
      <p:sp>
        <p:nvSpPr>
          <p:cNvPr id="4" name="Content Placeholder 3"/>
          <p:cNvSpPr>
            <a:spLocks noGrp="1"/>
          </p:cNvSpPr>
          <p:nvPr>
            <p:ph idx="1"/>
          </p:nvPr>
        </p:nvSpPr>
        <p:spPr>
          <a:xfrm>
            <a:off x="457200" y="995422"/>
            <a:ext cx="8229600" cy="3216265"/>
          </a:xfrm>
        </p:spPr>
        <p:txBody>
          <a:bodyPr>
            <a:spAutoFit/>
          </a:bodyPr>
          <a:lstStyle/>
          <a:p>
            <a:r>
              <a:rPr lang="en-IN" sz="2400" dirty="0">
                <a:solidFill>
                  <a:srgbClr val="000000"/>
                </a:solidFill>
              </a:rPr>
              <a:t>Two </a:t>
            </a:r>
            <a:r>
              <a:rPr lang="en-IN" sz="2400" kern="0" spc="-350" dirty="0">
                <a:solidFill>
                  <a:srgbClr val="000000"/>
                </a:solidFill>
              </a:rPr>
              <a:t>T </a:t>
            </a:r>
            <a:r>
              <a:rPr lang="en-IN" sz="2400" dirty="0">
                <a:solidFill>
                  <a:srgbClr val="000000"/>
                </a:solidFill>
              </a:rPr>
              <a:t>P sensors are used in the throttle body assembly to provide </a:t>
            </a:r>
            <a:r>
              <a:rPr lang="en-IN" sz="2400" kern="0" spc="-350" dirty="0">
                <a:solidFill>
                  <a:srgbClr val="000000"/>
                </a:solidFill>
              </a:rPr>
              <a:t>T </a:t>
            </a:r>
            <a:r>
              <a:rPr lang="en-IN" sz="2400" dirty="0">
                <a:solidFill>
                  <a:srgbClr val="000000"/>
                </a:solidFill>
              </a:rPr>
              <a:t>P signals to the </a:t>
            </a:r>
            <a:r>
              <a:rPr lang="en-IN" sz="2400" kern="0" spc="-350" dirty="0">
                <a:solidFill>
                  <a:srgbClr val="000000"/>
                </a:solidFill>
              </a:rPr>
              <a:t>P C </a:t>
            </a:r>
            <a:r>
              <a:rPr lang="en-IN" sz="2400" dirty="0">
                <a:solidFill>
                  <a:srgbClr val="000000"/>
                </a:solidFill>
              </a:rPr>
              <a:t>M.</a:t>
            </a:r>
          </a:p>
          <a:p>
            <a:r>
              <a:rPr lang="en-IN" sz="2400" dirty="0">
                <a:solidFill>
                  <a:srgbClr val="000000"/>
                </a:solidFill>
              </a:rPr>
              <a:t>2 sensors are used as fail-safe measure and for diagnosis.</a:t>
            </a:r>
          </a:p>
          <a:p>
            <a:r>
              <a:rPr lang="en-IN" sz="2400" dirty="0">
                <a:solidFill>
                  <a:srgbClr val="000000"/>
                </a:solidFill>
              </a:rPr>
              <a:t>There are 2 types of </a:t>
            </a:r>
            <a:r>
              <a:rPr lang="en-IN" sz="2400" kern="0" spc="-350" dirty="0">
                <a:solidFill>
                  <a:srgbClr val="000000"/>
                </a:solidFill>
              </a:rPr>
              <a:t>T </a:t>
            </a:r>
            <a:r>
              <a:rPr lang="en-IN" sz="2400" dirty="0">
                <a:solidFill>
                  <a:srgbClr val="000000"/>
                </a:solidFill>
              </a:rPr>
              <a:t>P sensors used in electronic throttle control systems:</a:t>
            </a:r>
          </a:p>
          <a:p>
            <a:pPr lvl="1"/>
            <a:r>
              <a:rPr lang="en-IN" sz="2400" dirty="0">
                <a:solidFill>
                  <a:srgbClr val="000000"/>
                </a:solidFill>
              </a:rPr>
              <a:t>Potentiometers</a:t>
            </a:r>
          </a:p>
          <a:p>
            <a:pPr lvl="1"/>
            <a:r>
              <a:rPr lang="en-IN" sz="2400" dirty="0">
                <a:solidFill>
                  <a:srgbClr val="000000"/>
                </a:solidFill>
              </a:rPr>
              <a:t>Hall-effect</a:t>
            </a:r>
          </a:p>
        </p:txBody>
      </p:sp>
    </p:spTree>
    <p:extLst>
      <p:ext uri="{BB962C8B-B14F-4D97-AF65-F5344CB8AC3E}">
        <p14:creationId xmlns:p14="http://schemas.microsoft.com/office/powerpoint/2010/main" val="3133822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Throttle Position Sensor (TPS)</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Throttle_Position_Sensor">
            <a:hlinkClick r:id="" action="ppaction://media"/>
            <a:extLst>
              <a:ext uri="{FF2B5EF4-FFF2-40B4-BE49-F238E27FC236}">
                <a16:creationId xmlns:a16="http://schemas.microsoft.com/office/drawing/2014/main" id="{AF90D786-6AFA-5500-E4AA-E3E8DB4680B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021803"/>
            <a:ext cx="9144000" cy="5143500"/>
          </a:xfrm>
          <a:prstGeom prst="rect">
            <a:avLst/>
          </a:prstGeom>
        </p:spPr>
      </p:pic>
    </p:spTree>
    <p:extLst>
      <p:ext uri="{BB962C8B-B14F-4D97-AF65-F5344CB8AC3E}">
        <p14:creationId xmlns:p14="http://schemas.microsoft.com/office/powerpoint/2010/main" val="406621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Learning Objectives </a:t>
            </a:r>
            <a:endParaRPr lang="en-US" sz="2800" dirty="0"/>
          </a:p>
        </p:txBody>
      </p:sp>
      <p:sp>
        <p:nvSpPr>
          <p:cNvPr id="4" name="Content Placeholder 3"/>
          <p:cNvSpPr>
            <a:spLocks noGrp="1"/>
          </p:cNvSpPr>
          <p:nvPr>
            <p:ph idx="1"/>
          </p:nvPr>
        </p:nvSpPr>
        <p:spPr>
          <a:xfrm>
            <a:off x="457200" y="917675"/>
            <a:ext cx="8229600" cy="4201150"/>
          </a:xfrm>
        </p:spPr>
        <p:txBody>
          <a:bodyPr>
            <a:spAutoFit/>
          </a:bodyPr>
          <a:lstStyle/>
          <a:p>
            <a:pPr marL="0" indent="0">
              <a:buNone/>
            </a:pPr>
            <a:r>
              <a:rPr lang="en-IN" sz="2400" b="1" dirty="0">
                <a:solidFill>
                  <a:schemeClr val="bg2"/>
                </a:solidFill>
              </a:rPr>
              <a:t>77.1</a:t>
            </a:r>
            <a:r>
              <a:rPr lang="en-IN" sz="2400" dirty="0"/>
              <a:t> </a:t>
            </a:r>
            <a:r>
              <a:rPr lang="en-US" sz="2400" dirty="0"/>
              <a:t>Describe electronic throttle control systems.</a:t>
            </a:r>
          </a:p>
          <a:p>
            <a:pPr marL="714375" indent="-714375">
              <a:buNone/>
            </a:pPr>
            <a:r>
              <a:rPr lang="en-IN" sz="2400" b="1" dirty="0">
                <a:solidFill>
                  <a:schemeClr val="bg2"/>
                </a:solidFill>
              </a:rPr>
              <a:t>77.2 </a:t>
            </a:r>
            <a:r>
              <a:rPr lang="en-US" sz="2400" dirty="0"/>
              <a:t>Explain how an electronic throttle control system works.</a:t>
            </a:r>
          </a:p>
          <a:p>
            <a:pPr marL="714375" indent="-714375">
              <a:buNone/>
            </a:pPr>
            <a:r>
              <a:rPr lang="en-IN" sz="2400" b="1" dirty="0">
                <a:solidFill>
                  <a:schemeClr val="bg2"/>
                </a:solidFill>
              </a:rPr>
              <a:t>77.3 </a:t>
            </a:r>
            <a:r>
              <a:rPr lang="en-US" sz="2400" dirty="0"/>
              <a:t>Describe the APP sensor.</a:t>
            </a:r>
          </a:p>
          <a:p>
            <a:pPr marL="714375" indent="-714375">
              <a:buNone/>
            </a:pPr>
            <a:r>
              <a:rPr lang="en-IN" sz="2400" b="1" dirty="0">
                <a:solidFill>
                  <a:schemeClr val="bg2"/>
                </a:solidFill>
              </a:rPr>
              <a:t>77.4 </a:t>
            </a:r>
            <a:r>
              <a:rPr lang="en-US" sz="2400" dirty="0"/>
              <a:t>Describe the throttle body assembly.</a:t>
            </a:r>
          </a:p>
          <a:p>
            <a:pPr marL="714375" indent="-714375">
              <a:buNone/>
            </a:pPr>
            <a:r>
              <a:rPr lang="en-IN" sz="2400" b="1" dirty="0">
                <a:solidFill>
                  <a:schemeClr val="bg2"/>
                </a:solidFill>
              </a:rPr>
              <a:t>77.5 </a:t>
            </a:r>
            <a:r>
              <a:rPr lang="en-US" sz="2400" dirty="0"/>
              <a:t>Describe TP sensors.</a:t>
            </a:r>
          </a:p>
          <a:p>
            <a:pPr marL="714375" indent="-714375">
              <a:buNone/>
            </a:pPr>
            <a:r>
              <a:rPr lang="en-IN" sz="2400" b="1" dirty="0">
                <a:solidFill>
                  <a:schemeClr val="bg2"/>
                </a:solidFill>
              </a:rPr>
              <a:t>77.6 </a:t>
            </a:r>
            <a:r>
              <a:rPr lang="en-US" sz="2400" dirty="0"/>
              <a:t>Describe how to diagnose faults in an electronic throttle control system.</a:t>
            </a:r>
          </a:p>
          <a:p>
            <a:pPr marL="714375" indent="-714375">
              <a:buNone/>
            </a:pPr>
            <a:r>
              <a:rPr lang="en-IN" sz="2400" b="1" dirty="0">
                <a:solidFill>
                  <a:schemeClr val="bg2"/>
                </a:solidFill>
              </a:rPr>
              <a:t>77.7 </a:t>
            </a:r>
            <a:r>
              <a:rPr lang="en-US" sz="2400" dirty="0"/>
              <a:t>Explain how to service an electronic throttle system.</a:t>
            </a:r>
            <a:endParaRPr lang="en-IN" sz="2400" dirty="0"/>
          </a:p>
        </p:txBody>
      </p:sp>
    </p:spTree>
    <p:extLst>
      <p:ext uri="{BB962C8B-B14F-4D97-AF65-F5344CB8AC3E}">
        <p14:creationId xmlns:p14="http://schemas.microsoft.com/office/powerpoint/2010/main" val="34366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9313"/>
            <a:ext cx="8229600" cy="646331"/>
          </a:xfrm>
        </p:spPr>
        <p:txBody>
          <a:bodyPr>
            <a:spAutoFit/>
          </a:bodyPr>
          <a:lstStyle/>
          <a:p>
            <a:r>
              <a:rPr lang="en-US" dirty="0"/>
              <a:t>Question 2: ?</a:t>
            </a:r>
            <a:endParaRPr lang="en-US" sz="2800" dirty="0"/>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US" sz="2400" dirty="0">
                <a:solidFill>
                  <a:srgbClr val="000000"/>
                </a:solidFill>
              </a:rPr>
              <a:t>What two types of throttle position sensors are used? </a:t>
            </a:r>
          </a:p>
        </p:txBody>
      </p:sp>
    </p:spTree>
    <p:extLst>
      <p:ext uri="{BB962C8B-B14F-4D97-AF65-F5344CB8AC3E}">
        <p14:creationId xmlns:p14="http://schemas.microsoft.com/office/powerpoint/2010/main" val="2161242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9313"/>
            <a:ext cx="8229600" cy="646331"/>
          </a:xfrm>
        </p:spPr>
        <p:txBody>
          <a:bodyPr>
            <a:spAutoFit/>
          </a:bodyPr>
          <a:lstStyle/>
          <a:p>
            <a:r>
              <a:rPr lang="en-US" dirty="0"/>
              <a:t>Answer 2</a:t>
            </a:r>
            <a:endParaRPr lang="en-US" sz="2800" dirty="0"/>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US" sz="2400" dirty="0">
                <a:solidFill>
                  <a:srgbClr val="000000"/>
                </a:solidFill>
              </a:rPr>
              <a:t>Potentiometer and Hall-effect.</a:t>
            </a:r>
          </a:p>
        </p:txBody>
      </p:sp>
    </p:spTree>
    <p:extLst>
      <p:ext uri="{BB962C8B-B14F-4D97-AF65-F5344CB8AC3E}">
        <p14:creationId xmlns:p14="http://schemas.microsoft.com/office/powerpoint/2010/main" val="547657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2875"/>
            <a:ext cx="8229600" cy="1200329"/>
          </a:xfrm>
        </p:spPr>
        <p:txBody>
          <a:bodyPr>
            <a:spAutoFit/>
          </a:bodyPr>
          <a:lstStyle/>
          <a:p>
            <a:r>
              <a:rPr lang="en-US" dirty="0"/>
              <a:t>Diagnosis of Electronic Throttle Control Systems </a:t>
            </a:r>
            <a:r>
              <a:rPr lang="en-US" sz="2800" dirty="0"/>
              <a:t>(1 of 3)</a:t>
            </a:r>
            <a:endParaRPr lang="en-US" sz="2400" dirty="0"/>
          </a:p>
        </p:txBody>
      </p:sp>
      <p:sp>
        <p:nvSpPr>
          <p:cNvPr id="4" name="Content Placeholder 3"/>
          <p:cNvSpPr>
            <a:spLocks noGrp="1"/>
          </p:cNvSpPr>
          <p:nvPr>
            <p:ph idx="1"/>
          </p:nvPr>
        </p:nvSpPr>
        <p:spPr>
          <a:xfrm>
            <a:off x="457200" y="1447800"/>
            <a:ext cx="8229600" cy="4247317"/>
          </a:xfrm>
        </p:spPr>
        <p:txBody>
          <a:bodyPr>
            <a:spAutoFit/>
          </a:bodyPr>
          <a:lstStyle/>
          <a:p>
            <a:r>
              <a:rPr lang="en-IN" sz="2400" dirty="0">
                <a:solidFill>
                  <a:srgbClr val="000000"/>
                </a:solidFill>
              </a:rPr>
              <a:t>Fault Mode</a:t>
            </a:r>
          </a:p>
          <a:p>
            <a:pPr lvl="1"/>
            <a:r>
              <a:rPr lang="en-IN" sz="2400" dirty="0">
                <a:solidFill>
                  <a:srgbClr val="000000"/>
                </a:solidFill>
              </a:rPr>
              <a:t>Limp home mode also called “fail-safe mode” indicates following actions performed by </a:t>
            </a:r>
            <a:r>
              <a:rPr lang="en-IN" sz="2400" kern="0" spc="-350" dirty="0">
                <a:solidFill>
                  <a:srgbClr val="000000"/>
                </a:solidFill>
              </a:rPr>
              <a:t>P C </a:t>
            </a:r>
            <a:r>
              <a:rPr lang="en-IN" sz="2400" dirty="0">
                <a:solidFill>
                  <a:srgbClr val="000000"/>
                </a:solidFill>
              </a:rPr>
              <a:t>M:</a:t>
            </a:r>
          </a:p>
          <a:p>
            <a:pPr lvl="2"/>
            <a:r>
              <a:rPr lang="en-IN" sz="2400" dirty="0">
                <a:solidFill>
                  <a:srgbClr val="000000"/>
                </a:solidFill>
              </a:rPr>
              <a:t>Engine speed limited to default speed (1,200-1,600 </a:t>
            </a:r>
            <a:r>
              <a:rPr lang="en-IN" sz="2400" kern="0" spc="-350" dirty="0">
                <a:solidFill>
                  <a:srgbClr val="000000"/>
                </a:solidFill>
              </a:rPr>
              <a:t>R P </a:t>
            </a:r>
            <a:r>
              <a:rPr lang="en-IN" sz="2400" dirty="0">
                <a:solidFill>
                  <a:srgbClr val="000000"/>
                </a:solidFill>
              </a:rPr>
              <a:t>M)</a:t>
            </a:r>
          </a:p>
          <a:p>
            <a:pPr lvl="2"/>
            <a:r>
              <a:rPr lang="en-IN" sz="2400" dirty="0">
                <a:solidFill>
                  <a:srgbClr val="000000"/>
                </a:solidFill>
              </a:rPr>
              <a:t>There is slow or no response when accelerator pedal is depressed.</a:t>
            </a:r>
          </a:p>
          <a:p>
            <a:pPr lvl="2"/>
            <a:r>
              <a:rPr lang="en-IN" sz="2400" dirty="0">
                <a:solidFill>
                  <a:srgbClr val="000000"/>
                </a:solidFill>
              </a:rPr>
              <a:t>Cruise control system is disabled.</a:t>
            </a:r>
          </a:p>
          <a:p>
            <a:pPr lvl="2"/>
            <a:r>
              <a:rPr lang="en-IN" sz="2400" dirty="0">
                <a:solidFill>
                  <a:srgbClr val="000000"/>
                </a:solidFill>
              </a:rPr>
              <a:t>Diagnostic trouble code (</a:t>
            </a:r>
            <a:r>
              <a:rPr lang="en-IN" sz="2400" kern="0" spc="-350" dirty="0">
                <a:solidFill>
                  <a:srgbClr val="000000"/>
                </a:solidFill>
              </a:rPr>
              <a:t>D T </a:t>
            </a:r>
            <a:r>
              <a:rPr lang="en-IN" sz="2400" dirty="0">
                <a:solidFill>
                  <a:srgbClr val="000000"/>
                </a:solidFill>
              </a:rPr>
              <a:t>C) is set.</a:t>
            </a:r>
          </a:p>
          <a:p>
            <a:pPr lvl="2"/>
            <a:r>
              <a:rPr lang="en-IN" sz="2400" kern="0" spc="-350" dirty="0">
                <a:solidFill>
                  <a:srgbClr val="000000"/>
                </a:solidFill>
              </a:rPr>
              <a:t>E T </a:t>
            </a:r>
            <a:r>
              <a:rPr lang="en-IN" sz="2400" dirty="0">
                <a:solidFill>
                  <a:srgbClr val="000000"/>
                </a:solidFill>
              </a:rPr>
              <a:t>C warning lamp on the dash lights.</a:t>
            </a:r>
          </a:p>
        </p:txBody>
      </p:sp>
    </p:spTree>
    <p:extLst>
      <p:ext uri="{BB962C8B-B14F-4D97-AF65-F5344CB8AC3E}">
        <p14:creationId xmlns:p14="http://schemas.microsoft.com/office/powerpoint/2010/main" val="925690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a:spAutoFit/>
          </a:bodyPr>
          <a:lstStyle/>
          <a:p>
            <a:r>
              <a:rPr lang="en-US" dirty="0"/>
              <a:t>Diagnosis of Electronic Throttle Control Systems </a:t>
            </a:r>
            <a:r>
              <a:rPr lang="en-US" sz="2800" dirty="0"/>
              <a:t>(2 of 3)</a:t>
            </a:r>
            <a:endParaRPr lang="en-US" sz="2400" dirty="0"/>
          </a:p>
        </p:txBody>
      </p:sp>
      <p:sp>
        <p:nvSpPr>
          <p:cNvPr id="4" name="Content Placeholder 3"/>
          <p:cNvSpPr>
            <a:spLocks noGrp="1"/>
          </p:cNvSpPr>
          <p:nvPr>
            <p:ph idx="1"/>
          </p:nvPr>
        </p:nvSpPr>
        <p:spPr>
          <a:xfrm>
            <a:off x="457200" y="1457325"/>
            <a:ext cx="8229600" cy="2654573"/>
          </a:xfrm>
        </p:spPr>
        <p:txBody>
          <a:bodyPr>
            <a:spAutoFit/>
          </a:bodyPr>
          <a:lstStyle/>
          <a:p>
            <a:r>
              <a:rPr lang="en-IN" sz="2400" dirty="0">
                <a:solidFill>
                  <a:srgbClr val="000000"/>
                </a:solidFill>
              </a:rPr>
              <a:t>Vacuum Leaks</a:t>
            </a:r>
          </a:p>
          <a:p>
            <a:pPr lvl="1"/>
            <a:r>
              <a:rPr lang="en-IN" sz="2400" kern="0" spc="-350" dirty="0">
                <a:solidFill>
                  <a:srgbClr val="000000"/>
                </a:solidFill>
              </a:rPr>
              <a:t>E T </a:t>
            </a:r>
            <a:r>
              <a:rPr lang="en-IN" sz="2400" dirty="0">
                <a:solidFill>
                  <a:srgbClr val="000000"/>
                </a:solidFill>
              </a:rPr>
              <a:t>C system simply moves throttle, as needed, to achieve proper idle speed to compensate for leak.</a:t>
            </a:r>
          </a:p>
          <a:p>
            <a:r>
              <a:rPr lang="en-IN" sz="2400" dirty="0">
                <a:solidFill>
                  <a:srgbClr val="000000"/>
                </a:solidFill>
              </a:rPr>
              <a:t>Diagnostic Procedure</a:t>
            </a:r>
          </a:p>
          <a:p>
            <a:pPr lvl="1"/>
            <a:r>
              <a:rPr lang="en-IN" sz="2400" dirty="0">
                <a:solidFill>
                  <a:srgbClr val="000000"/>
                </a:solidFill>
              </a:rPr>
              <a:t>If a fault occurs in </a:t>
            </a:r>
            <a:r>
              <a:rPr lang="en-IN" sz="2400" kern="0" spc="-350" dirty="0">
                <a:solidFill>
                  <a:srgbClr val="000000"/>
                </a:solidFill>
              </a:rPr>
              <a:t>E T </a:t>
            </a:r>
            <a:r>
              <a:rPr lang="en-IN" sz="2400" dirty="0">
                <a:solidFill>
                  <a:srgbClr val="000000"/>
                </a:solidFill>
              </a:rPr>
              <a:t>C system, check service information for specified procedure to follow.</a:t>
            </a:r>
          </a:p>
        </p:txBody>
      </p:sp>
    </p:spTree>
    <p:extLst>
      <p:ext uri="{BB962C8B-B14F-4D97-AF65-F5344CB8AC3E}">
        <p14:creationId xmlns:p14="http://schemas.microsoft.com/office/powerpoint/2010/main" val="1741922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a:spAutoFit/>
          </a:bodyPr>
          <a:lstStyle/>
          <a:p>
            <a:r>
              <a:rPr lang="en-US" dirty="0"/>
              <a:t>Diagnosis of Electronic Throttle Control Systems </a:t>
            </a:r>
            <a:r>
              <a:rPr lang="en-US" sz="2800" dirty="0"/>
              <a:t>(3 of 3)</a:t>
            </a:r>
            <a:endParaRPr lang="en-US" sz="2400" dirty="0"/>
          </a:p>
        </p:txBody>
      </p:sp>
      <p:sp>
        <p:nvSpPr>
          <p:cNvPr id="4" name="Content Placeholder 3"/>
          <p:cNvSpPr>
            <a:spLocks noGrp="1"/>
          </p:cNvSpPr>
          <p:nvPr>
            <p:ph idx="1"/>
          </p:nvPr>
        </p:nvSpPr>
        <p:spPr>
          <a:xfrm>
            <a:off x="457200" y="1457325"/>
            <a:ext cx="8229600" cy="2246769"/>
          </a:xfrm>
        </p:spPr>
        <p:txBody>
          <a:bodyPr>
            <a:spAutoFit/>
          </a:bodyPr>
          <a:lstStyle/>
          <a:p>
            <a:r>
              <a:rPr lang="en-IN" sz="2400" dirty="0">
                <a:solidFill>
                  <a:srgbClr val="000000"/>
                </a:solidFill>
              </a:rPr>
              <a:t>Scan Tool Data</a:t>
            </a:r>
          </a:p>
          <a:p>
            <a:pPr lvl="1"/>
            <a:r>
              <a:rPr lang="en-IN" sz="2400" kern="0" spc="-350" dirty="0">
                <a:solidFill>
                  <a:srgbClr val="000000"/>
                </a:solidFill>
              </a:rPr>
              <a:t>A P </a:t>
            </a:r>
            <a:r>
              <a:rPr lang="en-IN" sz="2400" dirty="0">
                <a:solidFill>
                  <a:srgbClr val="000000"/>
                </a:solidFill>
              </a:rPr>
              <a:t>P-indicated angle</a:t>
            </a:r>
          </a:p>
          <a:p>
            <a:pPr lvl="1"/>
            <a:r>
              <a:rPr lang="en-IN" sz="2400" kern="0" spc="-350" dirty="0">
                <a:solidFill>
                  <a:srgbClr val="000000"/>
                </a:solidFill>
              </a:rPr>
              <a:t>T </a:t>
            </a:r>
            <a:r>
              <a:rPr lang="en-IN" sz="2400" dirty="0">
                <a:solidFill>
                  <a:srgbClr val="000000"/>
                </a:solidFill>
              </a:rPr>
              <a:t>P-desired angle</a:t>
            </a:r>
          </a:p>
          <a:p>
            <a:pPr lvl="1"/>
            <a:r>
              <a:rPr lang="en-IN" sz="2400" kern="0" spc="-350" dirty="0">
                <a:solidFill>
                  <a:srgbClr val="000000"/>
                </a:solidFill>
              </a:rPr>
              <a:t>T </a:t>
            </a:r>
            <a:r>
              <a:rPr lang="en-IN" sz="2400" dirty="0">
                <a:solidFill>
                  <a:srgbClr val="000000"/>
                </a:solidFill>
              </a:rPr>
              <a:t>P-indicated angle</a:t>
            </a:r>
          </a:p>
          <a:p>
            <a:pPr lvl="1"/>
            <a:r>
              <a:rPr lang="en-IN" sz="2400" kern="0" spc="-350" dirty="0">
                <a:solidFill>
                  <a:srgbClr val="000000"/>
                </a:solidFill>
              </a:rPr>
              <a:t>T </a:t>
            </a:r>
            <a:r>
              <a:rPr lang="en-IN" sz="2400" dirty="0">
                <a:solidFill>
                  <a:srgbClr val="000000"/>
                </a:solidFill>
              </a:rPr>
              <a:t>P sensors 1 and 2</a:t>
            </a:r>
          </a:p>
        </p:txBody>
      </p:sp>
    </p:spTree>
    <p:extLst>
      <p:ext uri="{BB962C8B-B14F-4D97-AF65-F5344CB8AC3E}">
        <p14:creationId xmlns:p14="http://schemas.microsoft.com/office/powerpoint/2010/main" val="2501703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77.7 TP Sensors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038600" y="990600"/>
            <a:ext cx="4518455" cy="442624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4893647"/>
          </a:xfrm>
        </p:spPr>
        <p:txBody>
          <a:bodyPr/>
          <a:lstStyle/>
          <a:p>
            <a:r>
              <a:rPr lang="en-US" sz="2400" dirty="0"/>
              <a:t>The 2 TP sensors used on the throttle body of an electronic throttle body assembly produce opposite voltage signals as the throttle is opened. The total voltage of both combined at any throttle plate position is 5 volts</a:t>
            </a:r>
          </a:p>
        </p:txBody>
      </p:sp>
    </p:spTree>
    <p:extLst>
      <p:ext uri="{BB962C8B-B14F-4D97-AF65-F5344CB8AC3E}">
        <p14:creationId xmlns:p14="http://schemas.microsoft.com/office/powerpoint/2010/main" val="2638452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Throttle Position (TP) Sensor</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throttle_position_sensor_ch73">
            <a:hlinkClick r:id="" action="ppaction://media"/>
            <a:extLst>
              <a:ext uri="{FF2B5EF4-FFF2-40B4-BE49-F238E27FC236}">
                <a16:creationId xmlns:a16="http://schemas.microsoft.com/office/drawing/2014/main" id="{E94F7FD0-7B5A-43F6-6077-71BE210355A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107923"/>
            <a:ext cx="9144000" cy="5143500"/>
          </a:xfrm>
          <a:prstGeom prst="rect">
            <a:avLst/>
          </a:prstGeom>
        </p:spPr>
      </p:pic>
    </p:spTree>
    <p:extLst>
      <p:ext uri="{BB962C8B-B14F-4D97-AF65-F5344CB8AC3E}">
        <p14:creationId xmlns:p14="http://schemas.microsoft.com/office/powerpoint/2010/main" val="292011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8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TP Sensor Volt Check, Reference Signal</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throttle_position_volt_check_ref_signal_ch73">
            <a:hlinkClick r:id="" action="ppaction://media"/>
            <a:extLst>
              <a:ext uri="{FF2B5EF4-FFF2-40B4-BE49-F238E27FC236}">
                <a16:creationId xmlns:a16="http://schemas.microsoft.com/office/drawing/2014/main" id="{5DDA4740-50BA-0F35-A08A-1625E9D4E45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40942" y="1066800"/>
            <a:ext cx="8998194" cy="5061484"/>
          </a:xfrm>
          <a:prstGeom prst="rect">
            <a:avLst/>
          </a:prstGeom>
        </p:spPr>
      </p:pic>
    </p:spTree>
    <p:extLst>
      <p:ext uri="{BB962C8B-B14F-4D97-AF65-F5344CB8AC3E}">
        <p14:creationId xmlns:p14="http://schemas.microsoft.com/office/powerpoint/2010/main" val="27749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77.8 ETC Fault Indicators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19587" y="990600"/>
            <a:ext cx="7304826" cy="33528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861960" y="4572000"/>
            <a:ext cx="7420080" cy="1631216"/>
          </a:xfrm>
        </p:spPr>
        <p:txBody>
          <a:bodyPr/>
          <a:lstStyle/>
          <a:p>
            <a:r>
              <a:rPr lang="en-US" sz="2000" dirty="0"/>
              <a:t>(a) A “reduced power” warning light indicates a fault with the ETC system on some General Motors vehicles. (b) A symbol showing an engine with an arrow pointing down is used on some General Motors vehicles to indicate a fault with the ETC system.</a:t>
            </a:r>
          </a:p>
        </p:txBody>
      </p:sp>
    </p:spTree>
    <p:extLst>
      <p:ext uri="{BB962C8B-B14F-4D97-AF65-F5344CB8AC3E}">
        <p14:creationId xmlns:p14="http://schemas.microsoft.com/office/powerpoint/2010/main" val="1665068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77.9 Ford Wrench Symbol</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59861" y="990600"/>
            <a:ext cx="4385066" cy="375443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1938992"/>
          </a:xfrm>
        </p:spPr>
        <p:txBody>
          <a:bodyPr/>
          <a:lstStyle/>
          <a:p>
            <a:r>
              <a:rPr lang="en-US" sz="2400" dirty="0"/>
              <a:t>A wrench symbol warning lamp on a Ford vehicle. The symbol can also be green</a:t>
            </a:r>
          </a:p>
        </p:txBody>
      </p:sp>
    </p:spTree>
    <p:extLst>
      <p:ext uri="{BB962C8B-B14F-4D97-AF65-F5344CB8AC3E}">
        <p14:creationId xmlns:p14="http://schemas.microsoft.com/office/powerpoint/2010/main" val="56521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4000"/>
            <a:ext cx="8229600" cy="553998"/>
          </a:xfrm>
        </p:spPr>
        <p:txBody>
          <a:bodyPr>
            <a:noAutofit/>
          </a:bodyPr>
          <a:lstStyle/>
          <a:p>
            <a:r>
              <a:rPr lang="en-US" sz="3200" dirty="0"/>
              <a:t>Electronic Throttle Control (</a:t>
            </a:r>
            <a:r>
              <a:rPr lang="en-US" sz="3200" kern="0" spc="-500" dirty="0"/>
              <a:t>E T </a:t>
            </a:r>
            <a:r>
              <a:rPr lang="en-US" sz="3200" dirty="0"/>
              <a:t>C) System</a:t>
            </a:r>
          </a:p>
        </p:txBody>
      </p:sp>
      <p:sp>
        <p:nvSpPr>
          <p:cNvPr id="4" name="Content Placeholder 3"/>
          <p:cNvSpPr>
            <a:spLocks noGrp="1"/>
          </p:cNvSpPr>
          <p:nvPr>
            <p:ph idx="1"/>
          </p:nvPr>
        </p:nvSpPr>
        <p:spPr>
          <a:xfrm>
            <a:off x="457200" y="1007533"/>
            <a:ext cx="8229600" cy="4270400"/>
          </a:xfrm>
        </p:spPr>
        <p:txBody>
          <a:bodyPr>
            <a:noAutofit/>
          </a:bodyPr>
          <a:lstStyle/>
          <a:p>
            <a:r>
              <a:rPr lang="en-IN" sz="2400" dirty="0"/>
              <a:t>Advantages of </a:t>
            </a:r>
            <a:r>
              <a:rPr lang="en-IN" sz="2400" kern="0" spc="-350" dirty="0"/>
              <a:t>E T </a:t>
            </a:r>
            <a:r>
              <a:rPr lang="en-IN" sz="2400" dirty="0"/>
              <a:t>C</a:t>
            </a:r>
          </a:p>
          <a:p>
            <a:pPr lvl="1"/>
            <a:r>
              <a:rPr lang="en-IN" sz="2400" dirty="0"/>
              <a:t>Eliminates mechanical throttle cable</a:t>
            </a:r>
          </a:p>
          <a:p>
            <a:pPr lvl="1"/>
            <a:r>
              <a:rPr lang="en-IN" sz="2400" dirty="0"/>
              <a:t>Eliminates need for cruise control actuators and controllers</a:t>
            </a:r>
          </a:p>
          <a:p>
            <a:pPr lvl="1"/>
            <a:r>
              <a:rPr lang="en-IN" sz="2400" dirty="0"/>
              <a:t>Helps reduce engine power for traction control (</a:t>
            </a:r>
            <a:r>
              <a:rPr lang="en-IN" sz="2400" kern="0" spc="-350" dirty="0"/>
              <a:t>T </a:t>
            </a:r>
            <a:r>
              <a:rPr lang="en-IN" sz="2400" dirty="0"/>
              <a:t>C) and electronic stability control (</a:t>
            </a:r>
            <a:r>
              <a:rPr lang="en-IN" sz="2400" kern="0" spc="-350" dirty="0"/>
              <a:t>E S </a:t>
            </a:r>
            <a:r>
              <a:rPr lang="en-IN" sz="2400" dirty="0"/>
              <a:t>C) systems</a:t>
            </a:r>
          </a:p>
          <a:p>
            <a:pPr lvl="1"/>
            <a:r>
              <a:rPr lang="en-IN" sz="2400" dirty="0"/>
              <a:t>Eliminates need for an idle air control valve</a:t>
            </a:r>
          </a:p>
          <a:p>
            <a:r>
              <a:rPr lang="en-IN" sz="2400" dirty="0"/>
              <a:t>Parts Involved	</a:t>
            </a:r>
          </a:p>
          <a:p>
            <a:pPr lvl="1"/>
            <a:r>
              <a:rPr lang="en-IN" sz="2400" dirty="0"/>
              <a:t>Accelerator pedal position sensor (</a:t>
            </a:r>
            <a:r>
              <a:rPr lang="en-IN" sz="2400" kern="0" spc="-350" dirty="0"/>
              <a:t>A P P </a:t>
            </a:r>
            <a:r>
              <a:rPr lang="en-IN" sz="2400" dirty="0"/>
              <a:t>S), throttle position sensor (</a:t>
            </a:r>
            <a:r>
              <a:rPr lang="en-IN" sz="2400" kern="0" spc="-350" dirty="0"/>
              <a:t>T P </a:t>
            </a:r>
            <a:r>
              <a:rPr lang="en-IN" sz="2400" dirty="0"/>
              <a:t>S), servo motor, and control unit</a:t>
            </a:r>
          </a:p>
        </p:txBody>
      </p:sp>
    </p:spTree>
    <p:extLst>
      <p:ext uri="{BB962C8B-B14F-4D97-AF65-F5344CB8AC3E}">
        <p14:creationId xmlns:p14="http://schemas.microsoft.com/office/powerpoint/2010/main" val="2315987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77.10 Chrysler Fault Symbol</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10050" y="1029911"/>
            <a:ext cx="4484688" cy="367581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1938992"/>
          </a:xfrm>
        </p:spPr>
        <p:txBody>
          <a:bodyPr/>
          <a:lstStyle/>
          <a:p>
            <a:r>
              <a:rPr lang="en-US" sz="2400" dirty="0"/>
              <a:t>A symbol used on a Chrysler vehicle indicating a fault with the electronic throttle control</a:t>
            </a:r>
          </a:p>
        </p:txBody>
      </p:sp>
    </p:spTree>
    <p:extLst>
      <p:ext uri="{BB962C8B-B14F-4D97-AF65-F5344CB8AC3E}">
        <p14:creationId xmlns:p14="http://schemas.microsoft.com/office/powerpoint/2010/main" val="1701020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627881"/>
            <a:ext cx="788027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1200329"/>
          </a:xfrm>
        </p:spPr>
        <p:txBody>
          <a:bodyPr/>
          <a:lstStyle/>
          <a:p>
            <a:r>
              <a:rPr lang="en-US" dirty="0"/>
              <a:t>Frequently Asked Question: How Do You Calibrate a New APP Sensor?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62000" y="2643254"/>
            <a:ext cx="7410450" cy="3739485"/>
          </a:xfrm>
        </p:spPr>
        <p:txBody>
          <a:bodyPr/>
          <a:lstStyle/>
          <a:p>
            <a:r>
              <a:rPr lang="en-US" sz="1800" b="1" dirty="0">
                <a:solidFill>
                  <a:srgbClr val="231F20"/>
                </a:solidFill>
                <a:latin typeface="+mj-lt"/>
              </a:rPr>
              <a:t>How Do You Calibrate a New APP Sensor? </a:t>
            </a:r>
            <a:r>
              <a:rPr lang="en-US" dirty="0">
                <a:solidFill>
                  <a:srgbClr val="231F20"/>
                </a:solidFill>
                <a:latin typeface="Arial" panose="020B0604020202020204" pitchFamily="34" charset="0"/>
              </a:rPr>
              <a:t>Whenever an APP sensor is replaced, it should be calibrated before it will work correctly. Always check service information for the exact procedure to follow after APP sensor replacement. Here is a typical example of the procedure:</a:t>
            </a:r>
          </a:p>
          <a:p>
            <a:pPr marR="5710"/>
            <a:r>
              <a:rPr lang="en-US" dirty="0">
                <a:solidFill>
                  <a:srgbClr val="231F20"/>
                </a:solidFill>
              </a:rPr>
              <a:t>STEP 1 Make sure the accelerator pedal is fully released.</a:t>
            </a:r>
          </a:p>
          <a:p>
            <a:pPr marR="2460"/>
            <a:r>
              <a:rPr lang="en-US" dirty="0">
                <a:solidFill>
                  <a:srgbClr val="231F20"/>
                </a:solidFill>
              </a:rPr>
              <a:t>STEP 2 Turn the ignition switch on (engine off) and wait at least 2 seconds.</a:t>
            </a:r>
          </a:p>
          <a:p>
            <a:pPr marR="1830"/>
            <a:r>
              <a:rPr lang="en-US" dirty="0">
                <a:solidFill>
                  <a:srgbClr val="231F20"/>
                </a:solidFill>
              </a:rPr>
              <a:t>STEP 3 Turn the ignition switch off and wait at least 10 seconds.</a:t>
            </a:r>
          </a:p>
          <a:p>
            <a:pPr marR="2580"/>
            <a:r>
              <a:rPr lang="en-US" dirty="0">
                <a:solidFill>
                  <a:srgbClr val="231F20"/>
                </a:solidFill>
              </a:rPr>
              <a:t>STEP 4 Turn the ignition switch on (engine on) and wait at least 2 seconds.</a:t>
            </a:r>
          </a:p>
          <a:p>
            <a:r>
              <a:rPr lang="en-US" dirty="0">
                <a:solidFill>
                  <a:srgbClr val="231F20"/>
                </a:solidFill>
              </a:rPr>
              <a:t>STEP 5 Turn the ignition switch off and wait at least 10 seconds.</a:t>
            </a:r>
          </a:p>
          <a:p>
            <a:endParaRPr lang="en-US"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762000" y="1813216"/>
            <a:ext cx="7534275" cy="601886"/>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4131577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77.11 Stuck Throttle Valve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10050" y="1029911"/>
            <a:ext cx="4484688" cy="367581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3046988"/>
          </a:xfrm>
        </p:spPr>
        <p:txBody>
          <a:bodyPr/>
          <a:lstStyle/>
          <a:p>
            <a:r>
              <a:rPr lang="en-US" sz="2400" dirty="0"/>
              <a:t>The throttle plate stayed where it was moved, which indicates that there is a problem with the electronic throttle body control assembly</a:t>
            </a:r>
          </a:p>
        </p:txBody>
      </p:sp>
    </p:spTree>
    <p:extLst>
      <p:ext uri="{BB962C8B-B14F-4D97-AF65-F5344CB8AC3E}">
        <p14:creationId xmlns:p14="http://schemas.microsoft.com/office/powerpoint/2010/main" val="1917895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77.12 Corroded ETC</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594234" y="1112344"/>
            <a:ext cx="5100504" cy="3993055"/>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1938992"/>
          </a:xfrm>
        </p:spPr>
        <p:txBody>
          <a:bodyPr/>
          <a:lstStyle/>
          <a:p>
            <a:r>
              <a:rPr lang="en-US" sz="2400" dirty="0"/>
              <a:t>A corroded electronic throttle control assembly shown with the cover removed</a:t>
            </a:r>
          </a:p>
        </p:txBody>
      </p:sp>
    </p:spTree>
    <p:extLst>
      <p:ext uri="{BB962C8B-B14F-4D97-AF65-F5344CB8AC3E}">
        <p14:creationId xmlns:p14="http://schemas.microsoft.com/office/powerpoint/2010/main" val="1910593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77.13 ETC Motor Drive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02112" y="990600"/>
            <a:ext cx="4484688" cy="359149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200400" cy="4093428"/>
          </a:xfrm>
        </p:spPr>
        <p:txBody>
          <a:bodyPr/>
          <a:lstStyle/>
          <a:p>
            <a:r>
              <a:rPr lang="en-US" sz="2000" dirty="0"/>
              <a:t>Notice small motor gear on the left drives a larger plastic gear (black), which then drives the small gear in mesh with the section of a gear attached to the throttle plate. This results in a huge torque increase from the small motor and helps explain why it could be dangerous to insert a finger into the throttle body assembly</a:t>
            </a:r>
          </a:p>
        </p:txBody>
      </p:sp>
    </p:spTree>
    <p:extLst>
      <p:ext uri="{BB962C8B-B14F-4D97-AF65-F5344CB8AC3E}">
        <p14:creationId xmlns:p14="http://schemas.microsoft.com/office/powerpoint/2010/main" val="159721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1322"/>
            <a:ext cx="8229600" cy="646331"/>
          </a:xfrm>
        </p:spPr>
        <p:txBody>
          <a:bodyPr>
            <a:spAutoFit/>
          </a:bodyPr>
          <a:lstStyle/>
          <a:p>
            <a:r>
              <a:rPr lang="en-US" kern="0" spc="-450" dirty="0"/>
              <a:t>EC</a:t>
            </a:r>
            <a:r>
              <a:rPr lang="en-US" dirty="0"/>
              <a:t>T Throttle Follower Test</a:t>
            </a:r>
            <a:endParaRPr lang="en-US" sz="2400" dirty="0"/>
          </a:p>
        </p:txBody>
      </p:sp>
      <p:sp>
        <p:nvSpPr>
          <p:cNvPr id="4" name="Content Placeholder 3"/>
          <p:cNvSpPr>
            <a:spLocks noGrp="1"/>
          </p:cNvSpPr>
          <p:nvPr>
            <p:ph idx="1"/>
          </p:nvPr>
        </p:nvSpPr>
        <p:spPr>
          <a:xfrm>
            <a:off x="457200" y="992847"/>
            <a:ext cx="8229600" cy="2131353"/>
          </a:xfrm>
        </p:spPr>
        <p:txBody>
          <a:bodyPr>
            <a:spAutoFit/>
          </a:bodyPr>
          <a:lstStyle/>
          <a:p>
            <a:r>
              <a:rPr lang="en-IN" sz="2400" dirty="0">
                <a:solidFill>
                  <a:srgbClr val="000000"/>
                </a:solidFill>
              </a:rPr>
              <a:t>Test can be performed on some Chrysler vehicles.</a:t>
            </a:r>
          </a:p>
          <a:p>
            <a:r>
              <a:rPr lang="en-IN" sz="2400" dirty="0">
                <a:solidFill>
                  <a:srgbClr val="000000"/>
                </a:solidFill>
              </a:rPr>
              <a:t>To perform this test, use the “throttle follower test” procedure as shown on the scan tool. An assistant is needed to check that the throttle plate is moving as the accelerator pedal is depressed.</a:t>
            </a:r>
          </a:p>
        </p:txBody>
      </p:sp>
    </p:spTree>
    <p:extLst>
      <p:ext uri="{BB962C8B-B14F-4D97-AF65-F5344CB8AC3E}">
        <p14:creationId xmlns:p14="http://schemas.microsoft.com/office/powerpoint/2010/main" val="3543871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077218"/>
          </a:xfrm>
        </p:spPr>
        <p:txBody>
          <a:bodyPr>
            <a:spAutoFit/>
          </a:bodyPr>
          <a:lstStyle/>
          <a:p>
            <a:r>
              <a:rPr lang="en-US" dirty="0"/>
              <a:t>Servicing Electronic Throttle Systems </a:t>
            </a:r>
            <a:r>
              <a:rPr lang="en-US" sz="2800" dirty="0"/>
              <a:t>(1 of 2)</a:t>
            </a:r>
            <a:endParaRPr lang="en-US" sz="2400" dirty="0"/>
          </a:p>
        </p:txBody>
      </p:sp>
      <p:sp>
        <p:nvSpPr>
          <p:cNvPr id="4" name="Content Placeholder 3"/>
          <p:cNvSpPr>
            <a:spLocks noGrp="1"/>
          </p:cNvSpPr>
          <p:nvPr>
            <p:ph idx="1"/>
          </p:nvPr>
        </p:nvSpPr>
        <p:spPr>
          <a:xfrm>
            <a:off x="457200" y="1457325"/>
            <a:ext cx="8229600" cy="4439677"/>
          </a:xfrm>
        </p:spPr>
        <p:txBody>
          <a:bodyPr>
            <a:spAutoFit/>
          </a:bodyPr>
          <a:lstStyle/>
          <a:p>
            <a:r>
              <a:rPr lang="en-IN" sz="2400" kern="0" spc="-350" dirty="0">
                <a:solidFill>
                  <a:srgbClr val="000000"/>
                </a:solidFill>
              </a:rPr>
              <a:t>E T </a:t>
            </a:r>
            <a:r>
              <a:rPr lang="en-IN" sz="2400" dirty="0">
                <a:solidFill>
                  <a:srgbClr val="000000"/>
                </a:solidFill>
              </a:rPr>
              <a:t>C-Related Performance Issues</a:t>
            </a:r>
          </a:p>
          <a:p>
            <a:pPr lvl="1"/>
            <a:r>
              <a:rPr lang="en-IN" sz="2400" dirty="0">
                <a:solidFill>
                  <a:srgbClr val="000000"/>
                </a:solidFill>
              </a:rPr>
              <a:t>Lower than normal idle speed</a:t>
            </a:r>
          </a:p>
          <a:p>
            <a:pPr lvl="1"/>
            <a:r>
              <a:rPr lang="en-IN" sz="2400" dirty="0">
                <a:solidFill>
                  <a:srgbClr val="000000"/>
                </a:solidFill>
              </a:rPr>
              <a:t>Rough idle</a:t>
            </a:r>
          </a:p>
          <a:p>
            <a:pPr lvl="1"/>
            <a:r>
              <a:rPr lang="en-IN" sz="2400" dirty="0">
                <a:solidFill>
                  <a:srgbClr val="000000"/>
                </a:solidFill>
              </a:rPr>
              <a:t>Engine stalls when coming to a stop (called a coast-down stall)</a:t>
            </a:r>
          </a:p>
          <a:p>
            <a:r>
              <a:rPr lang="en-IN" sz="2400" dirty="0">
                <a:solidFill>
                  <a:srgbClr val="000000"/>
                </a:solidFill>
              </a:rPr>
              <a:t>Throttle Body Cleaning Procedure</a:t>
            </a:r>
          </a:p>
          <a:p>
            <a:pPr lvl="1"/>
            <a:r>
              <a:rPr lang="en-IN" sz="2400" dirty="0">
                <a:solidFill>
                  <a:srgbClr val="000000"/>
                </a:solidFill>
              </a:rPr>
              <a:t>Remove the air inlet hose from throttle body</a:t>
            </a:r>
          </a:p>
          <a:p>
            <a:pPr lvl="1"/>
            <a:r>
              <a:rPr lang="en-IN" sz="2400" dirty="0">
                <a:solidFill>
                  <a:srgbClr val="000000"/>
                </a:solidFill>
              </a:rPr>
              <a:t>Spray throttle body cleaner onto a shop cloth</a:t>
            </a:r>
          </a:p>
          <a:p>
            <a:pPr lvl="1"/>
            <a:r>
              <a:rPr lang="en-IN" sz="2400" dirty="0">
                <a:solidFill>
                  <a:srgbClr val="000000"/>
                </a:solidFill>
              </a:rPr>
              <a:t>Use shop cloth to remove varnish and carbon deposits from the throttle body housing and throttle plate</a:t>
            </a:r>
          </a:p>
        </p:txBody>
      </p:sp>
    </p:spTree>
    <p:extLst>
      <p:ext uri="{BB962C8B-B14F-4D97-AF65-F5344CB8AC3E}">
        <p14:creationId xmlns:p14="http://schemas.microsoft.com/office/powerpoint/2010/main" val="3535600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077218"/>
          </a:xfrm>
        </p:spPr>
        <p:txBody>
          <a:bodyPr>
            <a:spAutoFit/>
          </a:bodyPr>
          <a:lstStyle/>
          <a:p>
            <a:r>
              <a:rPr lang="en-US" dirty="0"/>
              <a:t>Servicing Electronic Throttle Systems </a:t>
            </a:r>
            <a:r>
              <a:rPr lang="en-US" sz="2800" dirty="0"/>
              <a:t>(2 of 2)</a:t>
            </a:r>
            <a:endParaRPr lang="en-US" sz="2400" dirty="0"/>
          </a:p>
        </p:txBody>
      </p:sp>
      <p:sp>
        <p:nvSpPr>
          <p:cNvPr id="4" name="Content Placeholder 3"/>
          <p:cNvSpPr>
            <a:spLocks noGrp="1"/>
          </p:cNvSpPr>
          <p:nvPr>
            <p:ph idx="1"/>
          </p:nvPr>
        </p:nvSpPr>
        <p:spPr>
          <a:xfrm>
            <a:off x="457200" y="1457325"/>
            <a:ext cx="8229600" cy="3062377"/>
          </a:xfrm>
        </p:spPr>
        <p:txBody>
          <a:bodyPr>
            <a:spAutoFit/>
          </a:bodyPr>
          <a:lstStyle/>
          <a:p>
            <a:r>
              <a:rPr lang="en-US" sz="2400" dirty="0"/>
              <a:t>Throttle Body Relearn Procedure</a:t>
            </a:r>
          </a:p>
          <a:p>
            <a:pPr lvl="1"/>
            <a:r>
              <a:rPr lang="en-US" sz="2400" dirty="0"/>
              <a:t>A typical throttle body relearn procedure includes:</a:t>
            </a:r>
          </a:p>
          <a:p>
            <a:pPr lvl="2"/>
            <a:r>
              <a:rPr lang="en-US" sz="2400" dirty="0"/>
              <a:t>Turn the ignition on (engine off) for 30 seconds.</a:t>
            </a:r>
          </a:p>
          <a:p>
            <a:pPr lvl="2"/>
            <a:r>
              <a:rPr lang="en-US" sz="2400" dirty="0"/>
              <a:t>Turn the ignition off and wait 30 seconds.</a:t>
            </a:r>
          </a:p>
          <a:p>
            <a:pPr lvl="2"/>
            <a:r>
              <a:rPr lang="en-US" sz="2400" dirty="0"/>
              <a:t>Start the engine and the idle learn procedure should cause the engine to idle at the correct speed.</a:t>
            </a:r>
          </a:p>
          <a:p>
            <a:pPr lvl="1"/>
            <a:r>
              <a:rPr lang="en-US" sz="2400" dirty="0"/>
              <a:t>Other vehicles may require the use of a scan tool.</a:t>
            </a:r>
          </a:p>
        </p:txBody>
      </p:sp>
    </p:spTree>
    <p:extLst>
      <p:ext uri="{BB962C8B-B14F-4D97-AF65-F5344CB8AC3E}">
        <p14:creationId xmlns:p14="http://schemas.microsoft.com/office/powerpoint/2010/main" val="4154421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6278"/>
            <a:ext cx="8229600" cy="646331"/>
          </a:xfrm>
        </p:spPr>
        <p:txBody>
          <a:bodyPr>
            <a:spAutoFit/>
          </a:bodyPr>
          <a:lstStyle/>
          <a:p>
            <a:r>
              <a:rPr lang="en-US" dirty="0"/>
              <a:t>Question 3: ?</a:t>
            </a:r>
            <a:endParaRPr lang="en-US" sz="2400" dirty="0"/>
          </a:p>
        </p:txBody>
      </p:sp>
      <p:sp>
        <p:nvSpPr>
          <p:cNvPr id="4" name="Content Placeholder 3"/>
          <p:cNvSpPr>
            <a:spLocks noGrp="1"/>
          </p:cNvSpPr>
          <p:nvPr>
            <p:ph idx="1"/>
          </p:nvPr>
        </p:nvSpPr>
        <p:spPr>
          <a:xfrm>
            <a:off x="457200" y="997803"/>
            <a:ext cx="8229600" cy="830997"/>
          </a:xfrm>
        </p:spPr>
        <p:txBody>
          <a:bodyPr>
            <a:spAutoFit/>
          </a:bodyPr>
          <a:lstStyle/>
          <a:p>
            <a:pPr marL="0" indent="0">
              <a:buNone/>
            </a:pPr>
            <a:r>
              <a:rPr lang="en-IN" sz="2400" dirty="0"/>
              <a:t>What three </a:t>
            </a:r>
            <a:r>
              <a:rPr lang="en-IN" sz="2400" kern="0" spc="-350" dirty="0"/>
              <a:t>E C </a:t>
            </a:r>
            <a:r>
              <a:rPr lang="en-IN" sz="2400" dirty="0"/>
              <a:t>T performance-related conditions might indicate a need for throttle body cleaning?</a:t>
            </a:r>
          </a:p>
        </p:txBody>
      </p:sp>
    </p:spTree>
    <p:extLst>
      <p:ext uri="{BB962C8B-B14F-4D97-AF65-F5344CB8AC3E}">
        <p14:creationId xmlns:p14="http://schemas.microsoft.com/office/powerpoint/2010/main" val="1433164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2411"/>
            <a:ext cx="8229600" cy="553998"/>
          </a:xfrm>
        </p:spPr>
        <p:txBody>
          <a:bodyPr>
            <a:noAutofit/>
          </a:bodyPr>
          <a:lstStyle/>
          <a:p>
            <a:r>
              <a:rPr lang="en-US" dirty="0"/>
              <a:t>Answer 3</a:t>
            </a:r>
            <a:endParaRPr lang="en-US" sz="2400" dirty="0"/>
          </a:p>
        </p:txBody>
      </p:sp>
      <p:sp>
        <p:nvSpPr>
          <p:cNvPr id="4" name="Content Placeholder 3"/>
          <p:cNvSpPr>
            <a:spLocks noGrp="1"/>
          </p:cNvSpPr>
          <p:nvPr>
            <p:ph idx="1"/>
          </p:nvPr>
        </p:nvSpPr>
        <p:spPr>
          <a:xfrm>
            <a:off x="457200" y="1013936"/>
            <a:ext cx="8229600" cy="738664"/>
          </a:xfrm>
        </p:spPr>
        <p:txBody>
          <a:bodyPr>
            <a:noAutofit/>
          </a:bodyPr>
          <a:lstStyle/>
          <a:p>
            <a:pPr marL="0" indent="0">
              <a:buNone/>
            </a:pPr>
            <a:r>
              <a:rPr lang="en-US" sz="2400" dirty="0">
                <a:solidFill>
                  <a:srgbClr val="000000"/>
                </a:solidFill>
              </a:rPr>
              <a:t>Rough idle, lower than normal idle speed, and engine stalling.</a:t>
            </a:r>
          </a:p>
        </p:txBody>
      </p:sp>
    </p:spTree>
    <p:extLst>
      <p:ext uri="{BB962C8B-B14F-4D97-AF65-F5344CB8AC3E}">
        <p14:creationId xmlns:p14="http://schemas.microsoft.com/office/powerpoint/2010/main" val="2472032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77.1 ETC</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343401" y="990599"/>
            <a:ext cx="4343400" cy="430973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276600" cy="4093428"/>
          </a:xfrm>
        </p:spPr>
        <p:txBody>
          <a:bodyPr/>
          <a:lstStyle/>
          <a:p>
            <a:r>
              <a:rPr lang="en-US" sz="2000" dirty="0"/>
              <a:t>The throttle pedal is connected to the accelerator pedal position (APP) sensor. The electronic throttle body includes a throttle position sensor to provide throttle angle feedback to the vehicle computer. Some systems use a throttle actuator control (T A C) module to operate the throttle blade (plate)</a:t>
            </a:r>
          </a:p>
        </p:txBody>
      </p:sp>
    </p:spTree>
    <p:extLst>
      <p:ext uri="{BB962C8B-B14F-4D97-AF65-F5344CB8AC3E}">
        <p14:creationId xmlns:p14="http://schemas.microsoft.com/office/powerpoint/2010/main" val="316329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Engine Performance Videos and Animations</a:t>
            </a:r>
          </a:p>
        </p:txBody>
      </p:sp>
      <p:sp>
        <p:nvSpPr>
          <p:cNvPr id="6" name="TextBox 5">
            <a:extLst>
              <a:ext uri="{FF2B5EF4-FFF2-40B4-BE49-F238E27FC236}">
                <a16:creationId xmlns:a16="http://schemas.microsoft.com/office/drawing/2014/main" id="{9C486ECC-3EA0-04EF-AF4D-C7FD2594E0ED}"/>
              </a:ext>
            </a:extLst>
          </p:cNvPr>
          <p:cNvSpPr txBox="1"/>
          <p:nvPr/>
        </p:nvSpPr>
        <p:spPr>
          <a:xfrm>
            <a:off x="381000" y="2701318"/>
            <a:ext cx="8305800" cy="430887"/>
          </a:xfrm>
          <a:prstGeom prst="rect">
            <a:avLst/>
          </a:prstGeom>
          <a:noFill/>
        </p:spPr>
        <p:txBody>
          <a:bodyPr wrap="square" rtlCol="0">
            <a:spAutoFit/>
          </a:bodyPr>
          <a:lstStyle/>
          <a:p>
            <a:r>
              <a:rPr lang="en-US" sz="2200" dirty="0"/>
              <a:t>Videos Link: </a:t>
            </a:r>
            <a:r>
              <a:rPr lang="en-US" sz="2200" dirty="0">
                <a:hlinkClick r:id="rId3"/>
              </a:rPr>
              <a:t>(A8) Engine Performance Videos</a:t>
            </a:r>
            <a:endParaRPr lang="en-US" sz="2200" dirty="0"/>
          </a:p>
        </p:txBody>
      </p:sp>
      <p:sp>
        <p:nvSpPr>
          <p:cNvPr id="8" name="TextBox 7">
            <a:extLst>
              <a:ext uri="{FF2B5EF4-FFF2-40B4-BE49-F238E27FC236}">
                <a16:creationId xmlns:a16="http://schemas.microsoft.com/office/drawing/2014/main" id="{6BDC2A37-0D25-7D8F-8C18-A85E5BB00584}"/>
              </a:ext>
            </a:extLst>
          </p:cNvPr>
          <p:cNvSpPr txBox="1"/>
          <p:nvPr/>
        </p:nvSpPr>
        <p:spPr>
          <a:xfrm>
            <a:off x="381000" y="3269509"/>
            <a:ext cx="8305800" cy="430887"/>
          </a:xfrm>
          <a:prstGeom prst="rect">
            <a:avLst/>
          </a:prstGeom>
          <a:noFill/>
        </p:spPr>
        <p:txBody>
          <a:bodyPr wrap="square" rtlCol="0">
            <a:spAutoFit/>
          </a:bodyPr>
          <a:lstStyle/>
          <a:p>
            <a:r>
              <a:rPr lang="en-US" sz="2200" dirty="0"/>
              <a:t>Animations Link: </a:t>
            </a:r>
            <a:r>
              <a:rPr lang="en-US" sz="2200" dirty="0">
                <a:hlinkClick r:id="rId4"/>
              </a:rPr>
              <a:t>(A8) Engine Performance Animations</a:t>
            </a:r>
            <a:endParaRPr lang="en-US" sz="2200" dirty="0"/>
          </a:p>
        </p:txBody>
      </p:sp>
    </p:spTree>
    <p:extLst>
      <p:ext uri="{BB962C8B-B14F-4D97-AF65-F5344CB8AC3E}">
        <p14:creationId xmlns:p14="http://schemas.microsoft.com/office/powerpoint/2010/main" val="3841642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3741" y="133350"/>
            <a:ext cx="8229600" cy="567581"/>
          </a:xfrm>
        </p:spPr>
        <p:txBody>
          <a:bodyPr lIns="0" tIns="0" rIns="0" bIns="0">
            <a:noAutofit/>
          </a:bodyPr>
          <a:lstStyle/>
          <a:p>
            <a:pPr>
              <a:spcBef>
                <a:spcPct val="0"/>
              </a:spcBef>
            </a:pPr>
            <a:r>
              <a:rPr lang="en-US" sz="3600" dirty="0">
                <a:cs typeface="Times New Roman" panose="02020603050405020304" pitchFamily="18" charset="0"/>
              </a:rPr>
              <a:t>Copyright</a:t>
            </a:r>
            <a:endParaRPr lang="en-US" sz="3600" dirty="0">
              <a:latin typeface="+mj-lt"/>
              <a:ea typeface="+mj-ea"/>
              <a:cs typeface="Times New Roman" panose="02020603050405020304" pitchFamily="18" charset="0"/>
            </a:endParaRPr>
          </a:p>
        </p:txBody>
      </p:sp>
      <p:pic>
        <p:nvPicPr>
          <p:cNvPr id="4"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956" y="2420319"/>
            <a:ext cx="1094328" cy="1228106"/>
          </a:xfrm>
          <a:prstGeom prst="rect">
            <a:avLst/>
          </a:prstGeom>
        </p:spPr>
      </p:pic>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730090"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775972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553998"/>
          </a:xfrm>
        </p:spPr>
        <p:txBody>
          <a:bodyPr>
            <a:noAutofit/>
          </a:bodyPr>
          <a:lstStyle/>
          <a:p>
            <a:r>
              <a:rPr lang="en-US" dirty="0"/>
              <a:t>Question 1: ?</a:t>
            </a:r>
            <a:endParaRPr lang="en-US" sz="2800" dirty="0"/>
          </a:p>
        </p:txBody>
      </p:sp>
      <p:sp>
        <p:nvSpPr>
          <p:cNvPr id="4" name="Content Placeholder 3"/>
          <p:cNvSpPr>
            <a:spLocks noGrp="1"/>
          </p:cNvSpPr>
          <p:nvPr>
            <p:ph idx="1"/>
          </p:nvPr>
        </p:nvSpPr>
        <p:spPr>
          <a:xfrm>
            <a:off x="457200" y="995422"/>
            <a:ext cx="8229600" cy="1107996"/>
          </a:xfrm>
        </p:spPr>
        <p:txBody>
          <a:bodyPr>
            <a:noAutofit/>
          </a:bodyPr>
          <a:lstStyle/>
          <a:p>
            <a:pPr marL="0" indent="0">
              <a:buNone/>
            </a:pPr>
            <a:r>
              <a:rPr lang="en-IN" sz="2400" dirty="0"/>
              <a:t>What parts can be deleted if an engine uses an electronic throttle control (</a:t>
            </a:r>
            <a:r>
              <a:rPr lang="en-IN" sz="2400" kern="0" spc="-350" dirty="0"/>
              <a:t>E T </a:t>
            </a:r>
            <a:r>
              <a:rPr lang="en-IN" sz="2400" dirty="0"/>
              <a:t>C) system instead of a conventional accelerator pedal and cable to operate the throttle valve?</a:t>
            </a:r>
          </a:p>
        </p:txBody>
      </p:sp>
    </p:spTree>
    <p:extLst>
      <p:ext uri="{BB962C8B-B14F-4D97-AF65-F5344CB8AC3E}">
        <p14:creationId xmlns:p14="http://schemas.microsoft.com/office/powerpoint/2010/main" val="4175871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5446"/>
            <a:ext cx="8229600" cy="553998"/>
          </a:xfrm>
        </p:spPr>
        <p:txBody>
          <a:bodyPr>
            <a:noAutofit/>
          </a:bodyPr>
          <a:lstStyle/>
          <a:p>
            <a:r>
              <a:rPr lang="en-US" dirty="0"/>
              <a:t>Answer 1</a:t>
            </a:r>
            <a:endParaRPr lang="en-US" sz="2800" dirty="0"/>
          </a:p>
        </p:txBody>
      </p:sp>
      <p:sp>
        <p:nvSpPr>
          <p:cNvPr id="4" name="Content Placeholder 3"/>
          <p:cNvSpPr>
            <a:spLocks noGrp="1"/>
          </p:cNvSpPr>
          <p:nvPr>
            <p:ph idx="1"/>
          </p:nvPr>
        </p:nvSpPr>
        <p:spPr>
          <a:xfrm>
            <a:off x="457200" y="1002268"/>
            <a:ext cx="8229600" cy="369332"/>
          </a:xfrm>
        </p:spPr>
        <p:txBody>
          <a:bodyPr>
            <a:noAutofit/>
          </a:bodyPr>
          <a:lstStyle/>
          <a:p>
            <a:pPr marL="0" indent="0">
              <a:buNone/>
            </a:pPr>
            <a:r>
              <a:rPr lang="en-US" sz="2400" dirty="0">
                <a:solidFill>
                  <a:srgbClr val="000000"/>
                </a:solidFill>
              </a:rPr>
              <a:t>Accelerator cable, cruise actuator, idle air control valve.</a:t>
            </a:r>
          </a:p>
        </p:txBody>
      </p:sp>
    </p:spTree>
    <p:extLst>
      <p:ext uri="{BB962C8B-B14F-4D97-AF65-F5344CB8AC3E}">
        <p14:creationId xmlns:p14="http://schemas.microsoft.com/office/powerpoint/2010/main" val="3533816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0359"/>
            <a:ext cx="8229600" cy="646331"/>
          </a:xfrm>
        </p:spPr>
        <p:txBody>
          <a:bodyPr>
            <a:spAutoFit/>
          </a:bodyPr>
          <a:lstStyle/>
          <a:p>
            <a:r>
              <a:rPr lang="en-US" dirty="0"/>
              <a:t>Normal Operation of </a:t>
            </a:r>
            <a:r>
              <a:rPr lang="en-US" kern="0" spc="-450" dirty="0"/>
              <a:t>ET</a:t>
            </a:r>
            <a:r>
              <a:rPr lang="en-US" dirty="0"/>
              <a:t>C System</a:t>
            </a:r>
            <a:endParaRPr lang="en-US" sz="2800" dirty="0"/>
          </a:p>
        </p:txBody>
      </p:sp>
      <p:sp>
        <p:nvSpPr>
          <p:cNvPr id="4" name="Content Placeholder 3"/>
          <p:cNvSpPr>
            <a:spLocks noGrp="1"/>
          </p:cNvSpPr>
          <p:nvPr>
            <p:ph idx="1"/>
          </p:nvPr>
        </p:nvSpPr>
        <p:spPr>
          <a:xfrm>
            <a:off x="457200" y="1017181"/>
            <a:ext cx="8229600" cy="3647152"/>
          </a:xfrm>
        </p:spPr>
        <p:txBody>
          <a:bodyPr>
            <a:spAutoFit/>
          </a:bodyPr>
          <a:lstStyle/>
          <a:p>
            <a:r>
              <a:rPr lang="en-IN" sz="2400" dirty="0">
                <a:solidFill>
                  <a:srgbClr val="000000"/>
                </a:solidFill>
              </a:rPr>
              <a:t>These normal conditions include the following:</a:t>
            </a:r>
          </a:p>
          <a:p>
            <a:pPr lvl="1"/>
            <a:r>
              <a:rPr lang="en-IN" sz="2400" dirty="0">
                <a:solidFill>
                  <a:srgbClr val="000000"/>
                </a:solidFill>
              </a:rPr>
              <a:t>The engine may not increase above idle speed when depressing the accelerator pedal when the gear selector is in </a:t>
            </a:r>
            <a:r>
              <a:rPr lang="en-IN" sz="2400" kern="0" spc="-350" dirty="0">
                <a:solidFill>
                  <a:srgbClr val="000000"/>
                </a:solidFill>
              </a:rPr>
              <a:t>P A R </a:t>
            </a:r>
            <a:r>
              <a:rPr lang="en-IN" sz="2400" dirty="0">
                <a:solidFill>
                  <a:srgbClr val="000000"/>
                </a:solidFill>
              </a:rPr>
              <a:t>K or NEUTRAL.</a:t>
            </a:r>
          </a:p>
          <a:p>
            <a:pPr lvl="1"/>
            <a:r>
              <a:rPr lang="en-IN" sz="2400" dirty="0">
                <a:solidFill>
                  <a:srgbClr val="000000"/>
                </a:solidFill>
              </a:rPr>
              <a:t>While accelerating rapidly, there is often a slight delay before the engine responds.</a:t>
            </a:r>
          </a:p>
          <a:p>
            <a:pPr lvl="1"/>
            <a:r>
              <a:rPr lang="en-IN" sz="2400" dirty="0">
                <a:solidFill>
                  <a:srgbClr val="000000"/>
                </a:solidFill>
              </a:rPr>
              <a:t>While at cruise speed, the accelerator pedal may or may not cause the engine speed to increase if the accelerator pedal is moved slightly.</a:t>
            </a:r>
          </a:p>
        </p:txBody>
      </p:sp>
    </p:spTree>
    <p:extLst>
      <p:ext uri="{BB962C8B-B14F-4D97-AF65-F5344CB8AC3E}">
        <p14:creationId xmlns:p14="http://schemas.microsoft.com/office/powerpoint/2010/main" val="3792712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77.2 Throttle Valve Opening</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038600" y="999066"/>
            <a:ext cx="4648200" cy="421466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3785652"/>
          </a:xfrm>
        </p:spPr>
        <p:txBody>
          <a:bodyPr/>
          <a:lstStyle/>
          <a:p>
            <a:r>
              <a:rPr lang="en-US" sz="2400" dirty="0"/>
              <a:t>The opening of the throttle plate can be delayed as long as 30 milliseconds (0.030 sec) to allow time for the amount of fuel needed to catch up to the opening of the throttle plate</a:t>
            </a:r>
          </a:p>
        </p:txBody>
      </p:sp>
    </p:spTree>
    <p:extLst>
      <p:ext uri="{BB962C8B-B14F-4D97-AF65-F5344CB8AC3E}">
        <p14:creationId xmlns:p14="http://schemas.microsoft.com/office/powerpoint/2010/main" val="1165485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Accelerator Pedal Position Sensor</a:t>
            </a:r>
            <a:endParaRPr lang="en-US" sz="2800" dirty="0"/>
          </a:p>
        </p:txBody>
      </p:sp>
      <p:sp>
        <p:nvSpPr>
          <p:cNvPr id="4" name="Content Placeholder 3"/>
          <p:cNvSpPr>
            <a:spLocks noGrp="1"/>
          </p:cNvSpPr>
          <p:nvPr>
            <p:ph idx="1"/>
          </p:nvPr>
        </p:nvSpPr>
        <p:spPr>
          <a:xfrm>
            <a:off x="457200" y="995422"/>
            <a:ext cx="8229600" cy="3762568"/>
          </a:xfrm>
        </p:spPr>
        <p:txBody>
          <a:bodyPr>
            <a:spAutoFit/>
          </a:bodyPr>
          <a:lstStyle/>
          <a:p>
            <a:r>
              <a:rPr lang="en-IN" sz="2400" dirty="0">
                <a:solidFill>
                  <a:srgbClr val="000000"/>
                </a:solidFill>
              </a:rPr>
              <a:t>Cable-Operated System</a:t>
            </a:r>
          </a:p>
          <a:p>
            <a:pPr lvl="1"/>
            <a:r>
              <a:rPr lang="en-IN" sz="2400" dirty="0">
                <a:solidFill>
                  <a:srgbClr val="000000"/>
                </a:solidFill>
              </a:rPr>
              <a:t>Uses a cable attached to the accelerator pedal to operate the </a:t>
            </a:r>
            <a:r>
              <a:rPr lang="en-IN" sz="2400" kern="0" spc="-350" dirty="0">
                <a:solidFill>
                  <a:srgbClr val="000000"/>
                </a:solidFill>
              </a:rPr>
              <a:t>A P </a:t>
            </a:r>
            <a:r>
              <a:rPr lang="en-IN" sz="2400" dirty="0">
                <a:solidFill>
                  <a:srgbClr val="000000"/>
                </a:solidFill>
              </a:rPr>
              <a:t>P sensor located under the hood</a:t>
            </a:r>
          </a:p>
          <a:p>
            <a:r>
              <a:rPr lang="en-IN" sz="2400" dirty="0">
                <a:solidFill>
                  <a:srgbClr val="000000"/>
                </a:solidFill>
              </a:rPr>
              <a:t>Two Sensors</a:t>
            </a:r>
          </a:p>
          <a:p>
            <a:pPr lvl="1"/>
            <a:r>
              <a:rPr lang="en-IN" sz="2400" dirty="0">
                <a:solidFill>
                  <a:srgbClr val="000000"/>
                </a:solidFill>
              </a:rPr>
              <a:t>The accelerator pedal position sensor (on pedal assembly) uses 2 sometimes 3, separate sensors, which act together to give accurate accelerator pedal position information to the controller, but also are used to check that the sensor is working properly.</a:t>
            </a:r>
          </a:p>
        </p:txBody>
      </p:sp>
    </p:spTree>
    <p:extLst>
      <p:ext uri="{BB962C8B-B14F-4D97-AF65-F5344CB8AC3E}">
        <p14:creationId xmlns:p14="http://schemas.microsoft.com/office/powerpoint/2010/main" val="1265592369"/>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24312</TotalTime>
  <Words>2401</Words>
  <Application>Microsoft Office PowerPoint</Application>
  <PresentationFormat>On-screen Show (4:3)</PresentationFormat>
  <Paragraphs>196</Paragraphs>
  <Slides>41</Slides>
  <Notes>41</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Times New Roman</vt:lpstr>
      <vt:lpstr>Verdana</vt:lpstr>
      <vt:lpstr>Wingdings</vt:lpstr>
      <vt:lpstr>508 Lecture</vt:lpstr>
      <vt:lpstr>Automotive Technology: Principles, Diagnosis, and Service</vt:lpstr>
      <vt:lpstr>Learning Objectives </vt:lpstr>
      <vt:lpstr>Electronic Throttle Control (E T C) System</vt:lpstr>
      <vt:lpstr>Figure 77.1 ETC</vt:lpstr>
      <vt:lpstr>Question 1: ?</vt:lpstr>
      <vt:lpstr>Answer 1</vt:lpstr>
      <vt:lpstr>Normal Operation of ETC System</vt:lpstr>
      <vt:lpstr>Figure 77.2 Throttle Valve Opening</vt:lpstr>
      <vt:lpstr>Accelerator Pedal Position Sensor</vt:lpstr>
      <vt:lpstr>Figure 77.3 APP Sensor</vt:lpstr>
      <vt:lpstr>Animation: Electronic Throttle Control (Animation will automatically start)</vt:lpstr>
      <vt:lpstr>Throttle Body Assembly</vt:lpstr>
      <vt:lpstr>Figure 77.4 Throttle Positions</vt:lpstr>
      <vt:lpstr>Frequently Asked Question: What Is the “Spring Test”?   </vt:lpstr>
      <vt:lpstr>Frequently Asked Question: Why Not Use a Stepper Motor for ETC?   </vt:lpstr>
      <vt:lpstr>Figure 77.5 H-Bridge Control</vt:lpstr>
      <vt:lpstr>Figure 77.6 Schematic</vt:lpstr>
      <vt:lpstr>Throttle Position (T P) Sensor</vt:lpstr>
      <vt:lpstr>Animation: Throttle Position Sensor (TPS) (Animation will automatically start)</vt:lpstr>
      <vt:lpstr>Question 2: ?</vt:lpstr>
      <vt:lpstr>Answer 2</vt:lpstr>
      <vt:lpstr>Diagnosis of Electronic Throttle Control Systems (1 of 3)</vt:lpstr>
      <vt:lpstr>Diagnosis of Electronic Throttle Control Systems (2 of 3)</vt:lpstr>
      <vt:lpstr>Diagnosis of Electronic Throttle Control Systems (3 of 3)</vt:lpstr>
      <vt:lpstr>Figure 77.7 TP Sensors</vt:lpstr>
      <vt:lpstr>Animation: Throttle Position (TP) Sensor (Animation will automatically start)</vt:lpstr>
      <vt:lpstr>Animation: TP Sensor Volt Check, Reference Signal (Animation will automatically start)</vt:lpstr>
      <vt:lpstr>Figure 77.8 ETC Fault Indicators</vt:lpstr>
      <vt:lpstr>Figure 77.9 Ford Wrench Symbol</vt:lpstr>
      <vt:lpstr>Figure 77.10 Chrysler Fault Symbol</vt:lpstr>
      <vt:lpstr>Frequently Asked Question: How Do You Calibrate a New APP Sensor?   </vt:lpstr>
      <vt:lpstr>Figure 77.11 Stuck Throttle Valve</vt:lpstr>
      <vt:lpstr>Figure 77.12 Corroded ETC</vt:lpstr>
      <vt:lpstr>Figure 77.13 ETC Motor Drive </vt:lpstr>
      <vt:lpstr>ECT Throttle Follower Test</vt:lpstr>
      <vt:lpstr>Servicing Electronic Throttle Systems (1 of 2)</vt:lpstr>
      <vt:lpstr>Servicing Electronic Throttle Systems (2 of 2)</vt:lpstr>
      <vt:lpstr>Question 3: ?</vt:lpstr>
      <vt:lpstr>Answer 3</vt:lpstr>
      <vt:lpstr>Engine Performance Videos and Animations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Principles, Diagnosis, and Service, Sixth Edition, Chapter 82, Electronic Throttle Control System</dc:title>
  <dc:subject>2612-Automotive - Core</dc:subject>
  <dc:creator>James D. Halderman</dc:creator>
  <cp:keywords>CONTAINS NOTES</cp:keywords>
  <cp:lastModifiedBy>Glen Plants</cp:lastModifiedBy>
  <cp:revision>4709</cp:revision>
  <dcterms:created xsi:type="dcterms:W3CDTF">2014-07-14T20:04:21Z</dcterms:created>
  <dcterms:modified xsi:type="dcterms:W3CDTF">2023-06-20T17:18:46Z</dcterms:modified>
</cp:coreProperties>
</file>