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1171" r:id="rId2"/>
    <p:sldId id="1110" r:id="rId3"/>
    <p:sldId id="1112" r:id="rId4"/>
    <p:sldId id="1149" r:id="rId5"/>
    <p:sldId id="1176" r:id="rId6"/>
    <p:sldId id="1177" r:id="rId7"/>
    <p:sldId id="1116" r:id="rId8"/>
    <p:sldId id="1117" r:id="rId9"/>
    <p:sldId id="1118" r:id="rId10"/>
    <p:sldId id="1151" r:id="rId11"/>
    <p:sldId id="1178" r:id="rId12"/>
    <p:sldId id="1179" r:id="rId13"/>
    <p:sldId id="1180" r:id="rId14"/>
    <p:sldId id="1182" r:id="rId15"/>
    <p:sldId id="1190" r:id="rId16"/>
    <p:sldId id="1157" r:id="rId17"/>
    <p:sldId id="1158" r:id="rId18"/>
    <p:sldId id="1159" r:id="rId19"/>
    <p:sldId id="1160" r:id="rId20"/>
    <p:sldId id="1183" r:id="rId21"/>
    <p:sldId id="1184" r:id="rId22"/>
    <p:sldId id="1185" r:id="rId23"/>
    <p:sldId id="1130" r:id="rId24"/>
    <p:sldId id="1131" r:id="rId25"/>
    <p:sldId id="1164" r:id="rId26"/>
    <p:sldId id="1186" r:id="rId27"/>
    <p:sldId id="1166" r:id="rId28"/>
    <p:sldId id="1187" r:id="rId29"/>
    <p:sldId id="1168" r:id="rId30"/>
    <p:sldId id="1188" r:id="rId31"/>
    <p:sldId id="1189" r:id="rId32"/>
    <p:sldId id="1147" r:id="rId33"/>
    <p:sldId id="1148" r:id="rId34"/>
    <p:sldId id="1392" r:id="rId35"/>
    <p:sldId id="107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984">
          <p15:clr>
            <a:srgbClr val="A4A3A4"/>
          </p15:clr>
        </p15:guide>
        <p15:guide id="4" orient="horz" pos="384">
          <p15:clr>
            <a:srgbClr val="A4A3A4"/>
          </p15:clr>
        </p15:guide>
        <p15:guide id="5" orient="horz" pos="144">
          <p15:clr>
            <a:srgbClr val="A4A3A4"/>
          </p15:clr>
        </p15:guide>
        <p15:guide id="6" orient="horz" pos="912">
          <p15:clr>
            <a:srgbClr val="A4A3A4"/>
          </p15:clr>
        </p15:guide>
        <p15:guide id="7" orient="horz" pos="624">
          <p15:clr>
            <a:srgbClr val="A4A3A4"/>
          </p15:clr>
        </p15:guide>
        <p15:guide id="8" orient="horz" pos="1248">
          <p15:clr>
            <a:srgbClr val="A4A3A4"/>
          </p15:clr>
        </p15:guide>
        <p15:guide id="9" pos="288">
          <p15:clr>
            <a:srgbClr val="A4A3A4"/>
          </p15:clr>
        </p15:guide>
        <p15:guide id="10"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72" autoAdjust="0"/>
    <p:restoredTop sz="85958" autoAdjust="0"/>
  </p:normalViewPr>
  <p:slideViewPr>
    <p:cSldViewPr>
      <p:cViewPr varScale="1">
        <p:scale>
          <a:sx n="114" d="100"/>
          <a:sy n="114" d="100"/>
        </p:scale>
        <p:origin x="1692" y="114"/>
      </p:cViewPr>
      <p:guideLst>
        <p:guide orient="horz" pos="2160"/>
        <p:guide pos="2880"/>
        <p:guide orient="horz" pos="3984"/>
        <p:guide orient="horz" pos="384"/>
        <p:guide orient="horz" pos="144"/>
        <p:guide orient="horz" pos="912"/>
        <p:guide orient="horz" pos="624"/>
        <p:guide orient="horz" pos="1248"/>
        <p:guide pos="288"/>
        <p:guide pos="5472"/>
      </p:guideLst>
    </p:cSldViewPr>
  </p:slideViewPr>
  <p:outlineViewPr>
    <p:cViewPr>
      <p:scale>
        <a:sx n="25" d="100"/>
        <a:sy n="25" d="100"/>
      </p:scale>
      <p:origin x="0" y="7944"/>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3-02-18T16:06:38.854" idx="1">
    <p:pos x="10" y="10"/>
    <p:text>NEED CUURENT BOOK COVER IMAGE</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6/20/2023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6/20/2023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 This presentation includes text explanation notes, you can use to teach the course.  When in SLIDE SHOW mode, you RIGHT CLICK and select SHOW PRESENTER VIEW, to use the notes.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29572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995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02536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72556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21456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87194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76924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5828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784181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17394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00880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393542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23455084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73941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80591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468421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9" name="Date Placeholder 3"/>
          <p:cNvSpPr>
            <a:spLocks noGrp="1"/>
          </p:cNvSpPr>
          <p:nvPr>
            <p:ph type="dt" sz="half" idx="10"/>
          </p:nvPr>
        </p:nvSpPr>
        <p:spPr>
          <a:xfrm>
            <a:off x="6335713" y="113072"/>
            <a:ext cx="2133600" cy="182880"/>
          </a:xfrm>
          <a:prstGeom prst="rect">
            <a:avLst/>
          </a:prstGeom>
        </p:spPr>
        <p:txBody>
          <a:bodyPr/>
          <a:lstStyle/>
          <a:p>
            <a:fld id="{A9DF6EFB-3F44-496C-A842-1E0B3D3B975A}" type="datetimeFigureOut">
              <a:rPr lang="en-US" smtClean="0"/>
              <a:pPr/>
              <a:t>6/20/2023</a:t>
            </a:fld>
            <a:endParaRPr lang="en-US" dirty="0"/>
          </a:p>
        </p:txBody>
      </p:sp>
      <p:sp>
        <p:nvSpPr>
          <p:cNvPr id="10"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98_Learning Objectives">
    <p:spTree>
      <p:nvGrpSpPr>
        <p:cNvPr id="1" name="Shape 47"/>
        <p:cNvGrpSpPr/>
        <p:nvPr/>
      </p:nvGrpSpPr>
      <p:grpSpPr>
        <a:xfrm>
          <a:off x="0" y="0"/>
          <a:ext cx="0" cy="0"/>
          <a:chOff x="0" y="0"/>
          <a:chExt cx="0" cy="0"/>
        </a:xfrm>
      </p:grpSpPr>
    </p:spTree>
    <p:extLst>
      <p:ext uri="{BB962C8B-B14F-4D97-AF65-F5344CB8AC3E}">
        <p14:creationId xmlns:p14="http://schemas.microsoft.com/office/powerpoint/2010/main" val="252623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00110"/>
          </a:xfrm>
          <a:prstGeom prst="rect">
            <a:avLst/>
          </a:prstGeom>
          <a:noFill/>
          <a:ln>
            <a:noFill/>
          </a:ln>
        </p:spPr>
        <p:txBody>
          <a:bodyPr lIns="0" tIns="45720" rIns="0" bIns="45720"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2" name="Rectangle 1"/>
          <p:cNvSpPr/>
          <p:nvPr userDrawn="1"/>
        </p:nvSpPr>
        <p:spPr>
          <a:xfrm>
            <a:off x="3810000" y="6400801"/>
            <a:ext cx="5029200" cy="380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ln>
                <a:noFill/>
              </a:ln>
            </a:endParaRPr>
          </a:p>
        </p:txBody>
      </p:sp>
    </p:spTree>
    <p:extLst>
      <p:ext uri="{BB962C8B-B14F-4D97-AF65-F5344CB8AC3E}">
        <p14:creationId xmlns:p14="http://schemas.microsoft.com/office/powerpoint/2010/main" val="966138575"/>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a:xfrm>
            <a:off x="457200" y="666319"/>
            <a:ext cx="8229600" cy="646331"/>
          </a:xfrm>
        </p:spPr>
        <p:txBody>
          <a:bodyPr lIns="0" tIns="45720" rIns="0" bIns="45720">
            <a:spAutoFit/>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481138"/>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hasCustomPrompt="1"/>
          </p:nvPr>
        </p:nvSpPr>
        <p:spPr>
          <a:xfrm>
            <a:off x="5048250" y="1481138"/>
            <a:ext cx="3638550" cy="338554"/>
          </a:xfrm>
        </p:spPr>
        <p:txBody>
          <a:bodyPr lIns="0" tIns="45720" rIns="0" bIns="45720">
            <a:spAutoFit/>
          </a:bodyPr>
          <a:lstStyle/>
          <a:p>
            <a:pPr lvl="0"/>
            <a:r>
              <a:rPr lang="en-US" dirty="0"/>
              <a:t>Click to add text</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343525"/>
            <a:ext cx="8229600" cy="338554"/>
          </a:xfrm>
        </p:spPr>
        <p:txBody>
          <a:bodyPr lIns="0" tIns="45720" rIns="0" bIns="45720">
            <a:spAutoFit/>
          </a:bodyPr>
          <a:lstStyle>
            <a:lvl1pPr>
              <a:defRPr/>
            </a:lvl1pPr>
          </a:lstStyle>
          <a:p>
            <a:pPr lvl="0"/>
            <a:r>
              <a:rPr lang="en-US" dirty="0"/>
              <a:t>Caption</a:t>
            </a:r>
          </a:p>
        </p:txBody>
      </p:sp>
    </p:spTree>
    <p:extLst>
      <p:ext uri="{BB962C8B-B14F-4D97-AF65-F5344CB8AC3E}">
        <p14:creationId xmlns:p14="http://schemas.microsoft.com/office/powerpoint/2010/main" val="34888730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58654"/>
            <a:ext cx="8229600" cy="646331"/>
          </a:xfrm>
          <a:prstGeom prst="rect">
            <a:avLst/>
          </a:prstGeom>
        </p:spPr>
        <p:txBody>
          <a:bodyPr vert="horz" lIns="0" tIns="45720" rIns="0" bIns="45720" rtlCol="0" anchor="t" anchorCtr="0">
            <a:spAutoFit/>
          </a:bodyPr>
          <a:lstStyle/>
          <a:p>
            <a:r>
              <a:rPr lang="en-US" dirty="0"/>
              <a:t>Click to edit Master title style</a:t>
            </a:r>
          </a:p>
        </p:txBody>
      </p:sp>
      <p:sp>
        <p:nvSpPr>
          <p:cNvPr id="3" name="Text Placeholder 2"/>
          <p:cNvSpPr>
            <a:spLocks noGrp="1"/>
          </p:cNvSpPr>
          <p:nvPr>
            <p:ph type="body" idx="1"/>
          </p:nvPr>
        </p:nvSpPr>
        <p:spPr>
          <a:xfrm>
            <a:off x="457200" y="1600200"/>
            <a:ext cx="8229600" cy="2769989"/>
          </a:xfrm>
          <a:prstGeom prst="rect">
            <a:avLst/>
          </a:prstGeom>
        </p:spPr>
        <p:txBody>
          <a:bodyPr vert="horz" lIns="0" tIns="45720" rIns="0" bIns="45720" rtlCol="0" anchor="t" anchorCtr="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TextBox 8"/>
          <p:cNvSpPr txBox="1"/>
          <p:nvPr userDrawn="1"/>
        </p:nvSpPr>
        <p:spPr>
          <a:xfrm>
            <a:off x="1618114" y="6378267"/>
            <a:ext cx="7162800" cy="276999"/>
          </a:xfrm>
          <a:prstGeom prst="rect">
            <a:avLst/>
          </a:prstGeom>
          <a:noFill/>
        </p:spPr>
        <p:txBody>
          <a:bodyPr wrap="square" rtlCol="0">
            <a:spAutoFit/>
          </a:bodyPr>
          <a:lstStyle/>
          <a:p>
            <a:pPr marL="101600" algn="r"/>
            <a:r>
              <a:rPr lang="en-IN" altLang="en-US" sz="1200" dirty="0">
                <a:solidFill>
                  <a:schemeClr val="tx1"/>
                </a:solidFill>
                <a:latin typeface="Verdana"/>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2023</a:t>
            </a:r>
            <a:r>
              <a:rPr lang="en-IN" altLang="en-US" sz="1200" dirty="0">
                <a:solidFill>
                  <a:schemeClr val="tx1"/>
                </a:solidFill>
                <a:latin typeface="Verdana"/>
                <a:ea typeface="Verdana" panose="020B0604030504040204" pitchFamily="34" charset="0"/>
                <a:cs typeface="Verdana" panose="020B0604030504040204" pitchFamily="34" charset="0"/>
              </a:rPr>
              <a:t> Pearson Education, Inc. All Rights Reserved</a:t>
            </a:r>
          </a:p>
        </p:txBody>
      </p:sp>
      <p:pic>
        <p:nvPicPr>
          <p:cNvPr id="10" name="Picture 9" descr="Pearson 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50" r:id="rId1"/>
    <p:sldLayoutId id="2147483665" r:id="rId2"/>
    <p:sldLayoutId id="2147483667" r:id="rId3"/>
    <p:sldLayoutId id="2147483668" r:id="rId4"/>
  </p:sldLayoutIdLst>
  <p:txStyles>
    <p:titleStyle>
      <a:lvl1pPr algn="l" defTabSz="914400" rtl="0" eaLnBrk="1" latinLnBrk="0" hangingPunct="1">
        <a:lnSpc>
          <a:spcPct val="100000"/>
        </a:lnSpc>
        <a:spcBef>
          <a:spcPct val="0"/>
        </a:spcBef>
        <a:buNone/>
        <a:defRPr sz="36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jameshalderman.com/a8_vid_lib_page/"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hyperlink" Target="https://jameshalderman.com/a8_anim_lib_page/"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457200" y="215371"/>
            <a:ext cx="8229600" cy="1200329"/>
          </a:xfrm>
        </p:spPr>
        <p:txBody>
          <a:bodyPr lIns="0" tIns="45720" rIns="0" bIns="45720">
            <a:spAutoFit/>
          </a:bodyPr>
          <a:lstStyle/>
          <a:p>
            <a:r>
              <a:rPr lang="en-US" dirty="0"/>
              <a:t>Automotive Technology: Principles, Diagnosis, and Service</a:t>
            </a:r>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74133" y="1431351"/>
            <a:ext cx="8229600" cy="400110"/>
          </a:xfrm>
        </p:spPr>
        <p:txBody>
          <a:bodyPr>
            <a:spAutoFit/>
          </a:bodyPr>
          <a:lstStyle/>
          <a:p>
            <a:r>
              <a:rPr lang="en-US" b="1" dirty="0"/>
              <a:t>Seventh Edition</a:t>
            </a:r>
          </a:p>
        </p:txBody>
      </p:sp>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5029200" y="2538452"/>
            <a:ext cx="3657600" cy="553998"/>
          </a:xfrm>
        </p:spPr>
        <p:txBody>
          <a:bodyPr lIns="0" tIns="45720" rIns="0" bIns="45720">
            <a:spAutoFit/>
          </a:bodyPr>
          <a:lstStyle/>
          <a:p>
            <a:r>
              <a:rPr lang="en-US" dirty="0"/>
              <a:t>Chapter 76</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5029200" y="3252788"/>
            <a:ext cx="3657600" cy="769441"/>
          </a:xfrm>
        </p:spPr>
        <p:txBody>
          <a:bodyPr lIns="0" tIns="45720" rIns="0" bIns="45720">
            <a:spAutoFit/>
          </a:bodyPr>
          <a:lstStyle/>
          <a:p>
            <a:r>
              <a:rPr lang="en-US" dirty="0"/>
              <a:t>Gasoline Direct-Injection Systems</a:t>
            </a:r>
          </a:p>
        </p:txBody>
      </p:sp>
      <p:sp>
        <p:nvSpPr>
          <p:cNvPr id="8" name="Content Placeholder 7">
            <a:extLst>
              <a:ext uri="{FF2B5EF4-FFF2-40B4-BE49-F238E27FC236}">
                <a16:creationId xmlns:a16="http://schemas.microsoft.com/office/drawing/2014/main" id="{C8E88D28-1A9F-4FC4-946F-10B4629D1438}"/>
              </a:ext>
            </a:extLst>
          </p:cNvPr>
          <p:cNvSpPr>
            <a:spLocks noGrp="1"/>
          </p:cNvSpPr>
          <p:nvPr>
            <p:ph sz="quarter" idx="4294967295"/>
          </p:nvPr>
        </p:nvSpPr>
        <p:spPr>
          <a:xfrm>
            <a:off x="2481943" y="6400800"/>
            <a:ext cx="6204857" cy="243827"/>
          </a:xfrm>
        </p:spPr>
        <p:txBody>
          <a:bodyPr tIns="45720" bIns="45720"/>
          <a:lstStyle/>
          <a:p>
            <a:r>
              <a:rPr lang="en-US" altLang="en-US" sz="1200" b="0" dirty="0">
                <a:latin typeface="Verdana"/>
                <a:ea typeface="Verdana" panose="020B0604030504040204" pitchFamily="34" charset="0"/>
                <a:cs typeface="Verdana" panose="020B0604030504040204" pitchFamily="34" charset="0"/>
              </a:rPr>
              <a:t>                Copyright © 2023 Pearson Education, Inc. All Rights Reserved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133" y="1844040"/>
            <a:ext cx="3502277" cy="4480560"/>
          </a:xfrm>
          <a:prstGeom prst="rect">
            <a:avLst/>
          </a:prstGeom>
        </p:spPr>
      </p:pic>
    </p:spTree>
    <p:extLst>
      <p:ext uri="{BB962C8B-B14F-4D97-AF65-F5344CB8AC3E}">
        <p14:creationId xmlns:p14="http://schemas.microsoft.com/office/powerpoint/2010/main" val="1367574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5610"/>
            <a:ext cx="8229600" cy="1077218"/>
          </a:xfrm>
        </p:spPr>
        <p:txBody>
          <a:bodyPr>
            <a:spAutoFit/>
          </a:bodyPr>
          <a:lstStyle/>
          <a:p>
            <a:r>
              <a:rPr lang="en-IN" dirty="0"/>
              <a:t>Direct-Injection Fuel Delivery System </a:t>
            </a:r>
            <a:r>
              <a:rPr lang="en-IN" sz="2800" dirty="0"/>
              <a:t>(2 of 2)</a:t>
            </a:r>
            <a:endParaRPr lang="en-US" sz="2800" dirty="0"/>
          </a:p>
        </p:txBody>
      </p:sp>
      <p:sp>
        <p:nvSpPr>
          <p:cNvPr id="4" name="Content Placeholder 3"/>
          <p:cNvSpPr>
            <a:spLocks noGrp="1"/>
          </p:cNvSpPr>
          <p:nvPr>
            <p:ph idx="1"/>
          </p:nvPr>
        </p:nvSpPr>
        <p:spPr>
          <a:xfrm>
            <a:off x="457200" y="1471895"/>
            <a:ext cx="8229600" cy="3023905"/>
          </a:xfrm>
        </p:spPr>
        <p:txBody>
          <a:bodyPr>
            <a:spAutoFit/>
          </a:bodyPr>
          <a:lstStyle/>
          <a:p>
            <a:r>
              <a:rPr lang="en-IN" sz="2400" dirty="0"/>
              <a:t>Fuel Rail</a:t>
            </a:r>
          </a:p>
          <a:p>
            <a:pPr lvl="1"/>
            <a:r>
              <a:rPr lang="en-IN" sz="2400" dirty="0"/>
              <a:t>The fuel rail stores the fuel from the high-pressure pump and stores high-pressure fuel for use to each injector.</a:t>
            </a:r>
          </a:p>
          <a:p>
            <a:r>
              <a:rPr lang="en-IN" sz="2400" dirty="0"/>
              <a:t>Fuel Pressure Regulator</a:t>
            </a:r>
          </a:p>
          <a:p>
            <a:pPr lvl="1"/>
            <a:r>
              <a:rPr lang="en-IN" sz="2400" dirty="0"/>
              <a:t>An electric pressure-control valve is installed between the pump inlet and outlet valves.</a:t>
            </a:r>
          </a:p>
        </p:txBody>
      </p:sp>
    </p:spTree>
    <p:extLst>
      <p:ext uri="{BB962C8B-B14F-4D97-AF65-F5344CB8AC3E}">
        <p14:creationId xmlns:p14="http://schemas.microsoft.com/office/powerpoint/2010/main" val="3091702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76.3 Low Pressure Pump</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508760" y="990600"/>
            <a:ext cx="6126480" cy="4361528"/>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723900" y="5562600"/>
            <a:ext cx="7696200" cy="584775"/>
          </a:xfrm>
        </p:spPr>
        <p:txBody>
          <a:bodyPr/>
          <a:lstStyle/>
          <a:p>
            <a:r>
              <a:rPr lang="en-US" dirty="0"/>
              <a:t>GDI system uses low-pressure pump in tank similar to other types of fuel-injection systems. PCM controls pressure of high-pressure pump using sensor inputs</a:t>
            </a:r>
          </a:p>
        </p:txBody>
      </p:sp>
    </p:spTree>
    <p:extLst>
      <p:ext uri="{BB962C8B-B14F-4D97-AF65-F5344CB8AC3E}">
        <p14:creationId xmlns:p14="http://schemas.microsoft.com/office/powerpoint/2010/main" val="4000409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76.4 GDI uses 2 Fuel Pumps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183467" y="990600"/>
            <a:ext cx="5486400" cy="4269052"/>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57200" y="990600"/>
            <a:ext cx="2463800" cy="5324535"/>
          </a:xfrm>
        </p:spPr>
        <p:txBody>
          <a:bodyPr/>
          <a:lstStyle/>
          <a:p>
            <a:r>
              <a:rPr lang="en-US" sz="2000" dirty="0"/>
              <a:t>Direct-injection system uses 2 pumps—1 low-pressure electric pump in tank and the other a high-pressure pump driven by the camshaft. The high-pressure fuel system operates at a pressure as low as 500 PSI during light load conditions and as high as 2,900 PSI under heavy loads</a:t>
            </a:r>
          </a:p>
        </p:txBody>
      </p:sp>
    </p:spTree>
    <p:extLst>
      <p:ext uri="{BB962C8B-B14F-4D97-AF65-F5344CB8AC3E}">
        <p14:creationId xmlns:p14="http://schemas.microsoft.com/office/powerpoint/2010/main" val="1697642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76.5 High-Pressure Pump</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638800" y="990600"/>
            <a:ext cx="2876742" cy="5298174"/>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65666" y="982176"/>
            <a:ext cx="4106333" cy="4893647"/>
          </a:xfrm>
        </p:spPr>
        <p:txBody>
          <a:bodyPr/>
          <a:lstStyle/>
          <a:p>
            <a:r>
              <a:rPr lang="en-US" sz="2400" dirty="0"/>
              <a:t>(a) A typical camshaft-driven high-pressure pump used to increase fuel pressure to 2,000 PSI or higher. (b) The high-pressure pump assembly removed from the engine. Many GDI engines use a roller where the high-pressure pump rides against the cam lobes to help reduce friction and wear.</a:t>
            </a:r>
          </a:p>
        </p:txBody>
      </p:sp>
    </p:spTree>
    <p:extLst>
      <p:ext uri="{BB962C8B-B14F-4D97-AF65-F5344CB8AC3E}">
        <p14:creationId xmlns:p14="http://schemas.microsoft.com/office/powerpoint/2010/main" val="3002293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76.6 GDI Fuel Rail</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200929" y="990600"/>
            <a:ext cx="5494338" cy="4319887"/>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2362200" cy="3124200"/>
          </a:xfrm>
        </p:spPr>
        <p:txBody>
          <a:bodyPr/>
          <a:lstStyle/>
          <a:p>
            <a:r>
              <a:rPr lang="en-US" sz="2400" dirty="0"/>
              <a:t>A gasoline direct-injection (GDI) fuel rail and pump assembly with the electric pressure control valve</a:t>
            </a:r>
          </a:p>
        </p:txBody>
      </p:sp>
    </p:spTree>
    <p:extLst>
      <p:ext uri="{BB962C8B-B14F-4D97-AF65-F5344CB8AC3E}">
        <p14:creationId xmlns:p14="http://schemas.microsoft.com/office/powerpoint/2010/main" val="1360817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46331"/>
          </a:xfrm>
        </p:spPr>
        <p:txBody>
          <a:bodyPr/>
          <a:lstStyle/>
          <a:p>
            <a:r>
              <a:rPr lang="en-US" dirty="0"/>
              <a:t>Chart 76.1 PFI vs GDI</a:t>
            </a:r>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564363992"/>
              </p:ext>
            </p:extLst>
          </p:nvPr>
        </p:nvGraphicFramePr>
        <p:xfrm>
          <a:off x="1981200" y="1066800"/>
          <a:ext cx="5181600" cy="3886196"/>
        </p:xfrm>
        <a:graphic>
          <a:graphicData uri="http://schemas.openxmlformats.org/drawingml/2006/table">
            <a:tbl>
              <a:tblPr/>
              <a:tblGrid>
                <a:gridCol w="2382272">
                  <a:extLst>
                    <a:ext uri="{9D8B030D-6E8A-4147-A177-3AD203B41FA5}">
                      <a16:colId xmlns:a16="http://schemas.microsoft.com/office/drawing/2014/main" val="20000"/>
                    </a:ext>
                  </a:extLst>
                </a:gridCol>
                <a:gridCol w="972428">
                  <a:extLst>
                    <a:ext uri="{9D8B030D-6E8A-4147-A177-3AD203B41FA5}">
                      <a16:colId xmlns:a16="http://schemas.microsoft.com/office/drawing/2014/main" val="20001"/>
                    </a:ext>
                  </a:extLst>
                </a:gridCol>
                <a:gridCol w="1826900">
                  <a:extLst>
                    <a:ext uri="{9D8B030D-6E8A-4147-A177-3AD203B41FA5}">
                      <a16:colId xmlns:a16="http://schemas.microsoft.com/office/drawing/2014/main" val="20002"/>
                    </a:ext>
                  </a:extLst>
                </a:gridCol>
              </a:tblGrid>
              <a:tr h="239966">
                <a:tc gridSpan="3">
                  <a:txBody>
                    <a:bodyPr/>
                    <a:lstStyle/>
                    <a:p>
                      <a:pPr marL="0" marR="0" eaLnBrk="0" hangingPunct="0">
                        <a:lnSpc>
                          <a:spcPct val="107000"/>
                        </a:lnSpc>
                        <a:spcBef>
                          <a:spcPts val="0"/>
                        </a:spcBef>
                        <a:spcAft>
                          <a:spcPts val="0"/>
                        </a:spcAft>
                      </a:pPr>
                      <a:r>
                        <a:rPr lang="en-US" sz="1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PORT FUEL-INJECTION SYSTEM COMPARED WITH GDI SYSTEM</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4F6B79"/>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5473">
                <a:tc gridSpan="2">
                  <a:txBody>
                    <a:bodyPr/>
                    <a:lstStyle/>
                    <a:p>
                      <a:pPr marL="0" marR="0" eaLnBrk="0" hangingPunct="0">
                        <a:lnSpc>
                          <a:spcPct val="107000"/>
                        </a:lnSpc>
                        <a:spcBef>
                          <a:spcPts val="0"/>
                        </a:spcBef>
                        <a:spcAft>
                          <a:spcPts val="0"/>
                        </a:spcAft>
                      </a:pPr>
                      <a:r>
                        <a:rPr lang="en-US"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PORT FUEL INJECTION</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4F6B79"/>
                      </a:solidFill>
                      <a:prstDash val="solid"/>
                      <a:round/>
                      <a:headEnd type="none" w="med" len="med"/>
                      <a:tailEnd type="none" w="med" len="med"/>
                    </a:lnB>
                    <a:solidFill>
                      <a:schemeClr val="accent2"/>
                    </a:solidFill>
                  </a:tcPr>
                </a:tc>
                <a:tc hMerge="1">
                  <a:txBody>
                    <a:bodyPr/>
                    <a:lstStyle/>
                    <a:p>
                      <a:endParaRPr lang="en-US"/>
                    </a:p>
                  </a:txBody>
                  <a:tcPr/>
                </a:tc>
                <a:tc>
                  <a:txBody>
                    <a:bodyPr/>
                    <a:lstStyle/>
                    <a:p>
                      <a:pPr marL="0" marR="0" eaLnBrk="0" hangingPunct="0">
                        <a:lnSpc>
                          <a:spcPct val="107000"/>
                        </a:lnSpc>
                        <a:spcBef>
                          <a:spcPts val="0"/>
                        </a:spcBef>
                        <a:spcAft>
                          <a:spcPts val="0"/>
                        </a:spcAft>
                      </a:pPr>
                      <a:r>
                        <a:rPr lang="en-US" sz="1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GASOLINE DIRECT INJECTION</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4F6B79"/>
                      </a:solidFill>
                      <a:prstDash val="solid"/>
                      <a:round/>
                      <a:headEnd type="none" w="med" len="med"/>
                      <a:tailEnd type="none" w="med" len="med"/>
                    </a:lnB>
                    <a:solidFill>
                      <a:schemeClr val="accent2"/>
                    </a:solidFill>
                  </a:tcPr>
                </a:tc>
                <a:extLst>
                  <a:ext uri="{0D108BD9-81ED-4DB2-BD59-A6C34878D82A}">
                    <a16:rowId xmlns:a16="http://schemas.microsoft.com/office/drawing/2014/main" val="10001"/>
                  </a:ext>
                </a:extLst>
              </a:tr>
              <a:tr h="207737">
                <a:tc>
                  <a:txBody>
                    <a:bodyPr/>
                    <a:lstStyle/>
                    <a:p>
                      <a:pPr marL="0" marR="0" eaLnBrk="0" hangingPunct="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Fuel pressure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4F6B79"/>
                      </a:solidFill>
                      <a:prstDash val="solid"/>
                      <a:round/>
                      <a:headEnd type="none" w="med" len="med"/>
                      <a:tailEnd type="none" w="med" len="med"/>
                    </a:lnT>
                    <a:lnB>
                      <a:noFill/>
                    </a:lnB>
                    <a:solidFill>
                      <a:srgbClr val="E2EFD9"/>
                    </a:solidFill>
                  </a:tcPr>
                </a:tc>
                <a:tc>
                  <a:txBody>
                    <a:bodyPr/>
                    <a:lstStyle/>
                    <a:p>
                      <a:pPr marL="0" marR="0" eaLnBrk="0" hangingPunct="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35–60 PSI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4F6B79"/>
                      </a:solidFill>
                      <a:prstDash val="solid"/>
                      <a:round/>
                      <a:headEnd type="none" w="med" len="med"/>
                      <a:tailEnd type="none" w="med" len="med"/>
                    </a:lnT>
                    <a:lnB>
                      <a:noFill/>
                    </a:lnB>
                    <a:solidFill>
                      <a:srgbClr val="E2EFD9"/>
                    </a:solidFill>
                  </a:tcPr>
                </a:tc>
                <a:tc>
                  <a:txBody>
                    <a:bodyPr/>
                    <a:lstStyle/>
                    <a:p>
                      <a:pPr marL="0" marR="0" eaLnBrk="0" hangingPunct="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Lift pump—50 to 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4F6B79"/>
                      </a:solidFill>
                      <a:prstDash val="solid"/>
                      <a:round/>
                      <a:headEnd type="none" w="med" len="med"/>
                      <a:tailEnd type="none" w="med" len="med"/>
                    </a:lnT>
                    <a:lnB>
                      <a:noFill/>
                    </a:lnB>
                    <a:solidFill>
                      <a:srgbClr val="E2EFD9"/>
                    </a:solidFill>
                  </a:tcPr>
                </a:tc>
                <a:extLst>
                  <a:ext uri="{0D108BD9-81ED-4DB2-BD59-A6C34878D82A}">
                    <a16:rowId xmlns:a16="http://schemas.microsoft.com/office/drawing/2014/main" val="10002"/>
                  </a:ext>
                </a:extLst>
              </a:tr>
              <a:tr h="207737">
                <a:tc gridSpan="2">
                  <a:txBody>
                    <a:bodyPr/>
                    <a:lstStyle/>
                    <a:p>
                      <a:pPr marL="0" marR="0" eaLnBrk="0" hangingPunct="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E2EFD9"/>
                    </a:solidFill>
                  </a:tcPr>
                </a:tc>
                <a:tc hMerge="1">
                  <a:txBody>
                    <a:bodyPr/>
                    <a:lstStyle/>
                    <a:p>
                      <a:endParaRPr lang="en-US"/>
                    </a:p>
                  </a:txBody>
                  <a:tcPr/>
                </a:tc>
                <a:tc>
                  <a:txBody>
                    <a:bodyPr/>
                    <a:lstStyle/>
                    <a:p>
                      <a:pPr marL="0" marR="0" eaLnBrk="0" hangingPunct="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PSI High-pressure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E2EFD9"/>
                    </a:solidFill>
                  </a:tcPr>
                </a:tc>
                <a:extLst>
                  <a:ext uri="{0D108BD9-81ED-4DB2-BD59-A6C34878D82A}">
                    <a16:rowId xmlns:a16="http://schemas.microsoft.com/office/drawing/2014/main" val="10003"/>
                  </a:ext>
                </a:extLst>
              </a:tr>
              <a:tr h="207737">
                <a:tc gridSpan="2">
                  <a:txBody>
                    <a:bodyPr/>
                    <a:lstStyle/>
                    <a:p>
                      <a:pPr marL="0" marR="0" eaLnBrk="0" hangingPunct="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E2EFD9"/>
                    </a:solidFill>
                  </a:tcPr>
                </a:tc>
                <a:tc hMerge="1">
                  <a:txBody>
                    <a:bodyPr/>
                    <a:lstStyle/>
                    <a:p>
                      <a:endParaRPr lang="en-US"/>
                    </a:p>
                  </a:txBody>
                  <a:tcPr/>
                </a:tc>
                <a:tc>
                  <a:txBody>
                    <a:bodyPr/>
                    <a:lstStyle/>
                    <a:p>
                      <a:pPr marL="0" marR="0" eaLnBrk="0" hangingPunct="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pump—500 to 2,900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E2EFD9"/>
                    </a:solidFill>
                  </a:tcPr>
                </a:tc>
                <a:extLst>
                  <a:ext uri="{0D108BD9-81ED-4DB2-BD59-A6C34878D82A}">
                    <a16:rowId xmlns:a16="http://schemas.microsoft.com/office/drawing/2014/main" val="10004"/>
                  </a:ext>
                </a:extLst>
              </a:tr>
              <a:tr h="207737">
                <a:tc gridSpan="2">
                  <a:txBody>
                    <a:bodyPr/>
                    <a:lstStyle/>
                    <a:p>
                      <a:pPr marL="0" marR="0" eaLnBrk="0" hangingPunct="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A7A9AC"/>
                      </a:solidFill>
                      <a:prstDash val="solid"/>
                      <a:round/>
                      <a:headEnd type="none" w="med" len="med"/>
                      <a:tailEnd type="none" w="med" len="med"/>
                    </a:lnB>
                    <a:solidFill>
                      <a:srgbClr val="E2EFD9"/>
                    </a:solidFill>
                  </a:tcPr>
                </a:tc>
                <a:tc hMerge="1">
                  <a:txBody>
                    <a:bodyPr/>
                    <a:lstStyle/>
                    <a:p>
                      <a:endParaRPr lang="en-US"/>
                    </a:p>
                  </a:txBody>
                  <a:tcPr/>
                </a:tc>
                <a:tc>
                  <a:txBody>
                    <a:bodyPr/>
                    <a:lstStyle/>
                    <a:p>
                      <a:pPr marL="0" marR="0" eaLnBrk="0" hangingPunct="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PSI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5"/>
                  </a:ext>
                </a:extLst>
              </a:tr>
              <a:tr h="365931">
                <a:tc>
                  <a:txBody>
                    <a:bodyPr/>
                    <a:lstStyle/>
                    <a:p>
                      <a:pPr marL="0" marR="0" eaLnBrk="0" hangingPunct="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Injection pulse width at idle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0" marR="0" eaLnBrk="0" hangingPunct="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1.5–3.5 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0" marR="0" eaLnBrk="0" hangingPunct="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About 0.4 ms (400 μs)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6"/>
                  </a:ext>
                </a:extLst>
              </a:tr>
              <a:tr h="207737">
                <a:tc gridSpan="2">
                  <a:txBody>
                    <a:bodyPr/>
                    <a:lstStyle/>
                    <a:p>
                      <a:pPr marL="0" marR="0" eaLnBrk="0" hangingPunct="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Injector resistance 12–16 ohms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hMerge="1">
                  <a:txBody>
                    <a:bodyPr/>
                    <a:lstStyle/>
                    <a:p>
                      <a:endParaRPr lang="en-US"/>
                    </a:p>
                  </a:txBody>
                  <a:tcPr/>
                </a:tc>
                <a:tc>
                  <a:txBody>
                    <a:bodyPr/>
                    <a:lstStyle/>
                    <a:p>
                      <a:pPr marL="0" marR="0" eaLnBrk="0" hangingPunct="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1–3 ohms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7"/>
                  </a:ext>
                </a:extLst>
              </a:tr>
              <a:tr h="207737">
                <a:tc>
                  <a:txBody>
                    <a:bodyPr/>
                    <a:lstStyle/>
                    <a:p>
                      <a:pPr marL="0" marR="0" eaLnBrk="0" hangingPunct="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Injector voltage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tc>
                  <a:txBody>
                    <a:bodyPr/>
                    <a:lstStyle/>
                    <a:p>
                      <a:pPr marL="0" marR="0" eaLnBrk="0" hangingPunct="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6 V for low-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tc>
                  <a:txBody>
                    <a:bodyPr/>
                    <a:lstStyle/>
                    <a:p>
                      <a:pPr marL="0" marR="0" eaLnBrk="0" hangingPunct="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50–90 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extLst>
                  <a:ext uri="{0D108BD9-81ED-4DB2-BD59-A6C34878D82A}">
                    <a16:rowId xmlns:a16="http://schemas.microsoft.com/office/drawing/2014/main" val="10008"/>
                  </a:ext>
                </a:extLst>
              </a:tr>
              <a:tr h="207737">
                <a:tc gridSpan="2">
                  <a:txBody>
                    <a:bodyPr/>
                    <a:lstStyle/>
                    <a:p>
                      <a:pPr marL="0" marR="0" eaLnBrk="0" hangingPunct="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resistance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E2EFD9"/>
                    </a:solidFill>
                  </a:tcPr>
                </a:tc>
                <a:tc hMerge="1">
                  <a:txBody>
                    <a:bodyPr/>
                    <a:lstStyle/>
                    <a:p>
                      <a:endParaRPr lang="en-US"/>
                    </a:p>
                  </a:txBody>
                  <a:tcPr/>
                </a:tc>
                <a:tc>
                  <a:txBody>
                    <a:bodyPr/>
                    <a:lstStyle/>
                    <a:p>
                      <a:pPr marL="0" marR="0" eaLnBrk="0" hangingPunct="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E2EFD9"/>
                    </a:solidFill>
                  </a:tcPr>
                </a:tc>
                <a:extLst>
                  <a:ext uri="{0D108BD9-81ED-4DB2-BD59-A6C34878D82A}">
                    <a16:rowId xmlns:a16="http://schemas.microsoft.com/office/drawing/2014/main" val="10009"/>
                  </a:ext>
                </a:extLst>
              </a:tr>
              <a:tr h="207737">
                <a:tc gridSpan="2">
                  <a:txBody>
                    <a:bodyPr/>
                    <a:lstStyle/>
                    <a:p>
                      <a:pPr marL="0" marR="0" eaLnBrk="0" hangingPunct="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injectors, 12 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E2EFD9"/>
                    </a:solidFill>
                  </a:tcPr>
                </a:tc>
                <a:tc hMerge="1">
                  <a:txBody>
                    <a:bodyPr/>
                    <a:lstStyle/>
                    <a:p>
                      <a:endParaRPr lang="en-US"/>
                    </a:p>
                  </a:txBody>
                  <a:tcPr/>
                </a:tc>
                <a:tc>
                  <a:txBody>
                    <a:bodyPr/>
                    <a:lstStyle/>
                    <a:p>
                      <a:pPr marL="0" marR="0" eaLnBrk="0" hangingPunct="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E2EFD9"/>
                    </a:solidFill>
                  </a:tcPr>
                </a:tc>
                <a:extLst>
                  <a:ext uri="{0D108BD9-81ED-4DB2-BD59-A6C34878D82A}">
                    <a16:rowId xmlns:a16="http://schemas.microsoft.com/office/drawing/2014/main" val="10010"/>
                  </a:ext>
                </a:extLst>
              </a:tr>
              <a:tr h="207737">
                <a:tc gridSpan="2">
                  <a:txBody>
                    <a:bodyPr/>
                    <a:lstStyle/>
                    <a:p>
                      <a:pPr marL="0" marR="0" eaLnBrk="0" hangingPunct="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for most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E2EFD9"/>
                    </a:solidFill>
                  </a:tcPr>
                </a:tc>
                <a:tc hMerge="1">
                  <a:txBody>
                    <a:bodyPr/>
                    <a:lstStyle/>
                    <a:p>
                      <a:endParaRPr lang="en-US"/>
                    </a:p>
                  </a:txBody>
                  <a:tcPr/>
                </a:tc>
                <a:tc>
                  <a:txBody>
                    <a:bodyPr/>
                    <a:lstStyle/>
                    <a:p>
                      <a:pPr marL="0" marR="0" eaLnBrk="0" hangingPunct="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E2EFD9"/>
                    </a:solidFill>
                  </a:tcPr>
                </a:tc>
                <a:extLst>
                  <a:ext uri="{0D108BD9-81ED-4DB2-BD59-A6C34878D82A}">
                    <a16:rowId xmlns:a16="http://schemas.microsoft.com/office/drawing/2014/main" val="10011"/>
                  </a:ext>
                </a:extLst>
              </a:tr>
              <a:tr h="207737">
                <a:tc gridSpan="2">
                  <a:txBody>
                    <a:bodyPr/>
                    <a:lstStyle/>
                    <a:p>
                      <a:pPr marL="0" marR="0" eaLnBrk="0" hangingPunct="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injectors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A7A9AC"/>
                      </a:solidFill>
                      <a:prstDash val="solid"/>
                      <a:round/>
                      <a:headEnd type="none" w="med" len="med"/>
                      <a:tailEnd type="none" w="med" len="med"/>
                    </a:lnB>
                    <a:solidFill>
                      <a:srgbClr val="E2EFD9"/>
                    </a:solidFill>
                  </a:tcPr>
                </a:tc>
                <a:tc hMerge="1">
                  <a:txBody>
                    <a:bodyPr/>
                    <a:lstStyle/>
                    <a:p>
                      <a:endParaRPr lang="en-US"/>
                    </a:p>
                  </a:txBody>
                  <a:tcPr/>
                </a:tc>
                <a:tc>
                  <a:txBody>
                    <a:bodyPr/>
                    <a:lstStyle/>
                    <a:p>
                      <a:pPr marL="0" marR="0" eaLnBrk="0" hangingPunct="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12"/>
                  </a:ext>
                </a:extLst>
              </a:tr>
              <a:tr h="365931">
                <a:tc>
                  <a:txBody>
                    <a:bodyPr/>
                    <a:lstStyle/>
                    <a:p>
                      <a:pPr marL="0" marR="0" eaLnBrk="0" hangingPunct="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Number of injections per event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0" marR="0" eaLnBrk="0" hangingPunct="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0" marR="0" eaLnBrk="0" hangingPunct="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13"/>
                  </a:ext>
                </a:extLst>
              </a:tr>
              <a:tr h="421525">
                <a:tc>
                  <a:txBody>
                    <a:bodyPr/>
                    <a:lstStyle/>
                    <a:p>
                      <a:pPr marL="0" marR="0" eaLnBrk="0" hangingPunct="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Engine compression ratio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tc>
                  <a:txBody>
                    <a:bodyPr/>
                    <a:lstStyle/>
                    <a:p>
                      <a:pPr marL="0" marR="0" eaLnBrk="0" hangingPunct="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8:1–11:1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tc>
                  <a:txBody>
                    <a:bodyPr/>
                    <a:lstStyle/>
                    <a:p>
                      <a:pPr marL="0" marR="0" eaLnBrk="0" hangingPunct="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11:1–13:1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extLst>
                  <a:ext uri="{0D108BD9-81ED-4DB2-BD59-A6C34878D82A}">
                    <a16:rowId xmlns:a16="http://schemas.microsoft.com/office/drawing/2014/main" val="10014"/>
                  </a:ext>
                </a:extLst>
              </a:tr>
            </a:tbl>
          </a:graphicData>
        </a:graphic>
      </p:graphicFrame>
      <p:sp>
        <p:nvSpPr>
          <p:cNvPr id="5" name="Content Placeholder 4"/>
          <p:cNvSpPr>
            <a:spLocks noGrp="1"/>
          </p:cNvSpPr>
          <p:nvPr>
            <p:ph sz="quarter" idx="14"/>
          </p:nvPr>
        </p:nvSpPr>
        <p:spPr>
          <a:xfrm>
            <a:off x="457200" y="5257800"/>
            <a:ext cx="8229600" cy="707886"/>
          </a:xfrm>
        </p:spPr>
        <p:txBody>
          <a:bodyPr/>
          <a:lstStyle/>
          <a:p>
            <a:r>
              <a:rPr lang="en-US" sz="2000" dirty="0"/>
              <a:t>A comparison chart showing the major differences between a port fuel-injection system and a GDI system.</a:t>
            </a:r>
          </a:p>
        </p:txBody>
      </p:sp>
    </p:spTree>
    <p:extLst>
      <p:ext uri="{BB962C8B-B14F-4D97-AF65-F5344CB8AC3E}">
        <p14:creationId xmlns:p14="http://schemas.microsoft.com/office/powerpoint/2010/main" val="1748858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8226"/>
            <a:ext cx="8229600" cy="1200329"/>
          </a:xfrm>
        </p:spPr>
        <p:txBody>
          <a:bodyPr>
            <a:spAutoFit/>
          </a:bodyPr>
          <a:lstStyle/>
          <a:p>
            <a:r>
              <a:rPr lang="en-IN" dirty="0"/>
              <a:t>Gasoline Direct-injection Fuel Injectors</a:t>
            </a:r>
            <a:endParaRPr lang="en-US" sz="2800" dirty="0"/>
          </a:p>
        </p:txBody>
      </p:sp>
      <p:sp>
        <p:nvSpPr>
          <p:cNvPr id="4" name="Content Placeholder 3"/>
          <p:cNvSpPr>
            <a:spLocks noGrp="1"/>
          </p:cNvSpPr>
          <p:nvPr>
            <p:ph idx="1"/>
          </p:nvPr>
        </p:nvSpPr>
        <p:spPr>
          <a:xfrm>
            <a:off x="457200" y="1450047"/>
            <a:ext cx="8229600" cy="2131353"/>
          </a:xfrm>
        </p:spPr>
        <p:txBody>
          <a:bodyPr>
            <a:spAutoFit/>
          </a:bodyPr>
          <a:lstStyle/>
          <a:p>
            <a:r>
              <a:rPr lang="en-IN" sz="2400" dirty="0"/>
              <a:t>Each high-pressure fuel injector assembly is an electrically magnetic injector mounted in the cylinder head.</a:t>
            </a:r>
          </a:p>
          <a:p>
            <a:r>
              <a:rPr lang="en-IN" sz="2400" dirty="0"/>
              <a:t>The </a:t>
            </a:r>
            <a:r>
              <a:rPr lang="en-IN" sz="2400" spc="-300" dirty="0"/>
              <a:t>P C </a:t>
            </a:r>
            <a:r>
              <a:rPr lang="en-IN" sz="2400" dirty="0"/>
              <a:t>M controls each fuel injector with 50 to 90 volts (usually 60 to 70 volts), depending on the system, which is created by a boost capacitor in the </a:t>
            </a:r>
            <a:r>
              <a:rPr lang="en-IN" sz="2400" spc="-300" dirty="0"/>
              <a:t>P C </a:t>
            </a:r>
            <a:r>
              <a:rPr lang="en-IN" sz="2400" dirty="0"/>
              <a:t>M.</a:t>
            </a:r>
          </a:p>
        </p:txBody>
      </p:sp>
    </p:spTree>
    <p:extLst>
      <p:ext uri="{BB962C8B-B14F-4D97-AF65-F5344CB8AC3E}">
        <p14:creationId xmlns:p14="http://schemas.microsoft.com/office/powerpoint/2010/main" val="4140791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0672"/>
            <a:ext cx="8229600" cy="646331"/>
          </a:xfrm>
        </p:spPr>
        <p:txBody>
          <a:bodyPr>
            <a:spAutoFit/>
          </a:bodyPr>
          <a:lstStyle/>
          <a:p>
            <a:r>
              <a:rPr lang="en-US" dirty="0"/>
              <a:t>Modes of Operation </a:t>
            </a:r>
            <a:r>
              <a:rPr lang="en-US" sz="2800" dirty="0"/>
              <a:t>(1 of 2)</a:t>
            </a:r>
          </a:p>
        </p:txBody>
      </p:sp>
      <p:sp>
        <p:nvSpPr>
          <p:cNvPr id="4" name="Content Placeholder 3"/>
          <p:cNvSpPr>
            <a:spLocks noGrp="1"/>
          </p:cNvSpPr>
          <p:nvPr>
            <p:ph idx="1"/>
          </p:nvPr>
        </p:nvSpPr>
        <p:spPr>
          <a:xfrm>
            <a:off x="457200" y="1014695"/>
            <a:ext cx="8229600" cy="3023905"/>
          </a:xfrm>
        </p:spPr>
        <p:txBody>
          <a:bodyPr>
            <a:spAutoFit/>
          </a:bodyPr>
          <a:lstStyle/>
          <a:p>
            <a:r>
              <a:rPr lang="en-IN" sz="2400" dirty="0"/>
              <a:t>Stratified Mode</a:t>
            </a:r>
          </a:p>
          <a:p>
            <a:pPr lvl="1"/>
            <a:r>
              <a:rPr lang="en-IN" sz="2400" dirty="0"/>
              <a:t>In this mode of operation, the air–fuel mixture is richer around the spark plug than it is in the rest of the cylinder.</a:t>
            </a:r>
          </a:p>
          <a:p>
            <a:r>
              <a:rPr lang="en-IN" sz="2400" dirty="0"/>
              <a:t>Homogeneous Mode</a:t>
            </a:r>
          </a:p>
          <a:p>
            <a:pPr lvl="1"/>
            <a:r>
              <a:rPr lang="en-IN" sz="2400" dirty="0"/>
              <a:t>In this mode of operation, the air–fuel mixture is the same throughout the cylinder.</a:t>
            </a:r>
          </a:p>
        </p:txBody>
      </p:sp>
    </p:spTree>
    <p:extLst>
      <p:ext uri="{BB962C8B-B14F-4D97-AF65-F5344CB8AC3E}">
        <p14:creationId xmlns:p14="http://schemas.microsoft.com/office/powerpoint/2010/main" val="2851572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1276"/>
            <a:ext cx="8229600" cy="646331"/>
          </a:xfrm>
        </p:spPr>
        <p:txBody>
          <a:bodyPr>
            <a:spAutoFit/>
          </a:bodyPr>
          <a:lstStyle/>
          <a:p>
            <a:r>
              <a:rPr lang="en-US" dirty="0"/>
              <a:t>Modes of Operation </a:t>
            </a:r>
            <a:r>
              <a:rPr lang="en-US" sz="2800" dirty="0"/>
              <a:t>(2 of 2)</a:t>
            </a:r>
          </a:p>
        </p:txBody>
      </p:sp>
      <p:sp>
        <p:nvSpPr>
          <p:cNvPr id="4" name="Content Placeholder 3"/>
          <p:cNvSpPr>
            <a:spLocks noGrp="1"/>
          </p:cNvSpPr>
          <p:nvPr>
            <p:ph idx="1"/>
          </p:nvPr>
        </p:nvSpPr>
        <p:spPr>
          <a:xfrm>
            <a:off x="457200" y="965299"/>
            <a:ext cx="8229600" cy="2616101"/>
          </a:xfrm>
        </p:spPr>
        <p:txBody>
          <a:bodyPr>
            <a:spAutoFit/>
          </a:bodyPr>
          <a:lstStyle/>
          <a:p>
            <a:r>
              <a:rPr lang="en-IN" sz="2400" dirty="0"/>
              <a:t>There are variations of these modes that can be used to fine-tune the air–fuel mixture inside the cylinder.</a:t>
            </a:r>
          </a:p>
          <a:p>
            <a:pPr lvl="1"/>
            <a:r>
              <a:rPr lang="en-IN" sz="2400" dirty="0"/>
              <a:t>Homogeneous lean mode</a:t>
            </a:r>
          </a:p>
          <a:p>
            <a:pPr lvl="1"/>
            <a:r>
              <a:rPr lang="en-IN" sz="2400" dirty="0"/>
              <a:t>Homogeneous stratified mode</a:t>
            </a:r>
          </a:p>
          <a:p>
            <a:pPr lvl="1"/>
            <a:r>
              <a:rPr lang="en-IN" sz="2400" dirty="0"/>
              <a:t>Homogeneous knock-protection mode</a:t>
            </a:r>
          </a:p>
          <a:p>
            <a:pPr lvl="1"/>
            <a:r>
              <a:rPr lang="en-IN" sz="2400" dirty="0"/>
              <a:t>Stratified catalyst heating mode</a:t>
            </a:r>
          </a:p>
        </p:txBody>
      </p:sp>
    </p:spTree>
    <p:extLst>
      <p:ext uri="{BB962C8B-B14F-4D97-AF65-F5344CB8AC3E}">
        <p14:creationId xmlns:p14="http://schemas.microsoft.com/office/powerpoint/2010/main" val="3958183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4884"/>
            <a:ext cx="8229600" cy="646331"/>
          </a:xfrm>
        </p:spPr>
        <p:txBody>
          <a:bodyPr>
            <a:spAutoFit/>
          </a:bodyPr>
          <a:lstStyle/>
          <a:p>
            <a:r>
              <a:rPr lang="en-US" dirty="0"/>
              <a:t>Piston Top Designs</a:t>
            </a:r>
            <a:endParaRPr lang="en-US" sz="2800" dirty="0"/>
          </a:p>
        </p:txBody>
      </p:sp>
      <p:sp>
        <p:nvSpPr>
          <p:cNvPr id="4" name="Content Placeholder 3"/>
          <p:cNvSpPr>
            <a:spLocks noGrp="1"/>
          </p:cNvSpPr>
          <p:nvPr>
            <p:ph idx="1"/>
          </p:nvPr>
        </p:nvSpPr>
        <p:spPr>
          <a:xfrm>
            <a:off x="457200" y="1018907"/>
            <a:ext cx="8229600" cy="1800493"/>
          </a:xfrm>
        </p:spPr>
        <p:txBody>
          <a:bodyPr>
            <a:spAutoFit/>
          </a:bodyPr>
          <a:lstStyle/>
          <a:p>
            <a:r>
              <a:rPr lang="en-IN" sz="2400" dirty="0"/>
              <a:t>Three of the most commonly used designs include:</a:t>
            </a:r>
          </a:p>
          <a:p>
            <a:pPr lvl="1"/>
            <a:r>
              <a:rPr lang="en-IN" sz="2400" dirty="0"/>
              <a:t>Spray-guided combustion</a:t>
            </a:r>
          </a:p>
          <a:p>
            <a:pPr lvl="1"/>
            <a:r>
              <a:rPr lang="en-IN" sz="2400" dirty="0"/>
              <a:t>Swirl combustion</a:t>
            </a:r>
          </a:p>
          <a:p>
            <a:pPr lvl="1"/>
            <a:r>
              <a:rPr lang="en-IN" sz="2400" dirty="0"/>
              <a:t>Tumble combustion</a:t>
            </a:r>
          </a:p>
        </p:txBody>
      </p:sp>
    </p:spTree>
    <p:extLst>
      <p:ext uri="{BB962C8B-B14F-4D97-AF65-F5344CB8AC3E}">
        <p14:creationId xmlns:p14="http://schemas.microsoft.com/office/powerpoint/2010/main" val="1639322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1960"/>
            <a:ext cx="8229600" cy="646331"/>
          </a:xfrm>
        </p:spPr>
        <p:txBody>
          <a:bodyPr>
            <a:spAutoFit/>
          </a:bodyPr>
          <a:lstStyle/>
          <a:p>
            <a:r>
              <a:rPr lang="en-US" dirty="0"/>
              <a:t>Learning Objectives </a:t>
            </a:r>
            <a:endParaRPr lang="en-US" sz="2800" dirty="0"/>
          </a:p>
        </p:txBody>
      </p:sp>
      <p:sp>
        <p:nvSpPr>
          <p:cNvPr id="4" name="Content Placeholder 3"/>
          <p:cNvSpPr>
            <a:spLocks noGrp="1"/>
          </p:cNvSpPr>
          <p:nvPr>
            <p:ph idx="1"/>
          </p:nvPr>
        </p:nvSpPr>
        <p:spPr>
          <a:xfrm>
            <a:off x="457200" y="968782"/>
            <a:ext cx="8229600" cy="3831818"/>
          </a:xfrm>
        </p:spPr>
        <p:txBody>
          <a:bodyPr>
            <a:spAutoFit/>
          </a:bodyPr>
          <a:lstStyle/>
          <a:p>
            <a:pPr marL="685800" indent="-685800">
              <a:buNone/>
            </a:pPr>
            <a:r>
              <a:rPr lang="en-IN" sz="2400" b="1" dirty="0">
                <a:solidFill>
                  <a:schemeClr val="bg2"/>
                </a:solidFill>
              </a:rPr>
              <a:t>76.1 </a:t>
            </a:r>
            <a:r>
              <a:rPr lang="en-IN" sz="2400" dirty="0"/>
              <a:t>Explain how a direct fuel-injection system works.</a:t>
            </a:r>
          </a:p>
          <a:p>
            <a:pPr marL="0" indent="0">
              <a:buNone/>
            </a:pPr>
            <a:r>
              <a:rPr lang="en-IN" sz="2400" b="1" dirty="0">
                <a:solidFill>
                  <a:schemeClr val="bg2"/>
                </a:solidFill>
              </a:rPr>
              <a:t>76.2 </a:t>
            </a:r>
            <a:r>
              <a:rPr lang="en-IN" sz="2400" dirty="0"/>
              <a:t>Describe the direct-injection fuel delivery system.</a:t>
            </a:r>
          </a:p>
          <a:p>
            <a:pPr marL="0" indent="0">
              <a:buNone/>
            </a:pPr>
            <a:r>
              <a:rPr lang="en-IN" sz="2400" b="1" dirty="0">
                <a:solidFill>
                  <a:schemeClr val="bg2"/>
                </a:solidFill>
              </a:rPr>
              <a:t>76.3 </a:t>
            </a:r>
            <a:r>
              <a:rPr lang="en-IN" sz="2400" dirty="0"/>
              <a:t>Describe modes of operation.</a:t>
            </a:r>
          </a:p>
          <a:p>
            <a:pPr marL="0" indent="0">
              <a:buNone/>
            </a:pPr>
            <a:r>
              <a:rPr lang="en-IN" sz="2400" b="1" dirty="0">
                <a:solidFill>
                  <a:schemeClr val="bg2"/>
                </a:solidFill>
              </a:rPr>
              <a:t>76.4 </a:t>
            </a:r>
            <a:r>
              <a:rPr lang="en-IN" sz="2400" dirty="0"/>
              <a:t>Discuss GDI piston designs.</a:t>
            </a:r>
          </a:p>
          <a:p>
            <a:pPr marL="0" indent="0">
              <a:buNone/>
            </a:pPr>
            <a:r>
              <a:rPr lang="en-IN" sz="2400" b="1" dirty="0">
                <a:solidFill>
                  <a:schemeClr val="bg2"/>
                </a:solidFill>
              </a:rPr>
              <a:t>76.5 </a:t>
            </a:r>
            <a:r>
              <a:rPr lang="en-IN" sz="2400" dirty="0"/>
              <a:t>Discuss port/direct injection systems.</a:t>
            </a:r>
          </a:p>
          <a:p>
            <a:pPr marL="0" indent="0">
              <a:buNone/>
            </a:pPr>
            <a:r>
              <a:rPr lang="en-IN" sz="2400" b="1" dirty="0">
                <a:solidFill>
                  <a:schemeClr val="bg2"/>
                </a:solidFill>
              </a:rPr>
              <a:t>76.6 </a:t>
            </a:r>
            <a:r>
              <a:rPr lang="en-IN" sz="2400" dirty="0"/>
              <a:t>Discuss engine start systems.</a:t>
            </a:r>
          </a:p>
          <a:p>
            <a:pPr marL="0" indent="0">
              <a:buNone/>
            </a:pPr>
            <a:r>
              <a:rPr lang="en-IN" sz="2400" b="1" dirty="0">
                <a:solidFill>
                  <a:schemeClr val="bg2"/>
                </a:solidFill>
              </a:rPr>
              <a:t>76.7 </a:t>
            </a:r>
            <a:r>
              <a:rPr lang="en-IN" sz="2400" dirty="0"/>
              <a:t>Discuss GDI service issues..</a:t>
            </a:r>
          </a:p>
        </p:txBody>
      </p:sp>
    </p:spTree>
    <p:extLst>
      <p:ext uri="{BB962C8B-B14F-4D97-AF65-F5344CB8AC3E}">
        <p14:creationId xmlns:p14="http://schemas.microsoft.com/office/powerpoint/2010/main" val="3436608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76.7 Injector at Top</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114800" y="1007532"/>
            <a:ext cx="4364581" cy="5086493"/>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011384" cy="2308324"/>
          </a:xfrm>
        </p:spPr>
        <p:txBody>
          <a:bodyPr/>
          <a:lstStyle/>
          <a:p>
            <a:r>
              <a:rPr lang="en-US" sz="2400" dirty="0"/>
              <a:t>In this design, the fuel injector is at the top of the cylinder and sprays fuel into the cavity of the piston</a:t>
            </a:r>
          </a:p>
        </p:txBody>
      </p:sp>
    </p:spTree>
    <p:extLst>
      <p:ext uri="{BB962C8B-B14F-4D97-AF65-F5344CB8AC3E}">
        <p14:creationId xmlns:p14="http://schemas.microsoft.com/office/powerpoint/2010/main" val="1608033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76.8 Swirl Combustion</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810000" y="990599"/>
            <a:ext cx="4876800" cy="5137701"/>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011384" cy="2677656"/>
          </a:xfrm>
        </p:spPr>
        <p:txBody>
          <a:bodyPr/>
          <a:lstStyle/>
          <a:p>
            <a:r>
              <a:rPr lang="en-US" sz="2400" dirty="0"/>
              <a:t>The side injector combines with the shape of the piston to create a swirl as the piston moves up on the compression stroke</a:t>
            </a:r>
          </a:p>
        </p:txBody>
      </p:sp>
    </p:spTree>
    <p:extLst>
      <p:ext uri="{BB962C8B-B14F-4D97-AF65-F5344CB8AC3E}">
        <p14:creationId xmlns:p14="http://schemas.microsoft.com/office/powerpoint/2010/main" val="4015108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76.9 Tumbling Force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038600" y="990600"/>
            <a:ext cx="4614333" cy="5188592"/>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011384" cy="1200329"/>
          </a:xfrm>
        </p:spPr>
        <p:txBody>
          <a:bodyPr/>
          <a:lstStyle/>
          <a:p>
            <a:r>
              <a:rPr lang="en-US" sz="2400" dirty="0"/>
              <a:t>The piston creates a tumbling force as it moves upward</a:t>
            </a:r>
          </a:p>
        </p:txBody>
      </p:sp>
    </p:spTree>
    <p:extLst>
      <p:ext uri="{BB962C8B-B14F-4D97-AF65-F5344CB8AC3E}">
        <p14:creationId xmlns:p14="http://schemas.microsoft.com/office/powerpoint/2010/main" val="3571749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9312"/>
            <a:ext cx="8229600" cy="646331"/>
          </a:xfrm>
        </p:spPr>
        <p:txBody>
          <a:bodyPr>
            <a:spAutoFit/>
          </a:bodyPr>
          <a:lstStyle/>
          <a:p>
            <a:r>
              <a:rPr lang="en-US" dirty="0"/>
              <a:t>Question 2: ?</a:t>
            </a:r>
          </a:p>
        </p:txBody>
      </p:sp>
      <p:sp>
        <p:nvSpPr>
          <p:cNvPr id="4" name="Content Placeholder 3"/>
          <p:cNvSpPr>
            <a:spLocks noGrp="1"/>
          </p:cNvSpPr>
          <p:nvPr>
            <p:ph idx="1"/>
          </p:nvPr>
        </p:nvSpPr>
        <p:spPr>
          <a:xfrm>
            <a:off x="457200" y="986135"/>
            <a:ext cx="8229600" cy="461665"/>
          </a:xfrm>
        </p:spPr>
        <p:txBody>
          <a:bodyPr>
            <a:spAutoFit/>
          </a:bodyPr>
          <a:lstStyle/>
          <a:p>
            <a:pPr marL="0" indent="0">
              <a:buNone/>
            </a:pPr>
            <a:r>
              <a:rPr lang="en-IN" sz="2400" dirty="0"/>
              <a:t>What are the two primary modes of operation?</a:t>
            </a:r>
          </a:p>
        </p:txBody>
      </p:sp>
    </p:spTree>
    <p:extLst>
      <p:ext uri="{BB962C8B-B14F-4D97-AF65-F5344CB8AC3E}">
        <p14:creationId xmlns:p14="http://schemas.microsoft.com/office/powerpoint/2010/main" val="4171660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9312"/>
            <a:ext cx="8229600" cy="646331"/>
          </a:xfrm>
        </p:spPr>
        <p:txBody>
          <a:bodyPr>
            <a:spAutoFit/>
          </a:bodyPr>
          <a:lstStyle/>
          <a:p>
            <a:r>
              <a:rPr lang="en-US" dirty="0"/>
              <a:t>Answer 2</a:t>
            </a:r>
          </a:p>
        </p:txBody>
      </p:sp>
      <p:sp>
        <p:nvSpPr>
          <p:cNvPr id="4" name="Content Placeholder 3"/>
          <p:cNvSpPr>
            <a:spLocks noGrp="1"/>
          </p:cNvSpPr>
          <p:nvPr>
            <p:ph idx="1"/>
          </p:nvPr>
        </p:nvSpPr>
        <p:spPr>
          <a:xfrm>
            <a:off x="457200" y="986135"/>
            <a:ext cx="8229600" cy="461665"/>
          </a:xfrm>
        </p:spPr>
        <p:txBody>
          <a:bodyPr>
            <a:spAutoFit/>
          </a:bodyPr>
          <a:lstStyle/>
          <a:p>
            <a:pPr marL="0" indent="0">
              <a:buNone/>
            </a:pPr>
            <a:r>
              <a:rPr lang="en-US" sz="2400" dirty="0"/>
              <a:t>Stratified and homogeneous mode.</a:t>
            </a:r>
          </a:p>
        </p:txBody>
      </p:sp>
    </p:spTree>
    <p:extLst>
      <p:ext uri="{BB962C8B-B14F-4D97-AF65-F5344CB8AC3E}">
        <p14:creationId xmlns:p14="http://schemas.microsoft.com/office/powerpoint/2010/main" val="1287932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0377"/>
            <a:ext cx="8229600" cy="553998"/>
          </a:xfrm>
        </p:spPr>
        <p:txBody>
          <a:bodyPr>
            <a:noAutofit/>
          </a:bodyPr>
          <a:lstStyle/>
          <a:p>
            <a:r>
              <a:rPr lang="en-US" dirty="0"/>
              <a:t>Port- and Direct-injection Systems</a:t>
            </a:r>
            <a:endParaRPr lang="en-US" sz="2800" dirty="0"/>
          </a:p>
        </p:txBody>
      </p:sp>
      <p:sp>
        <p:nvSpPr>
          <p:cNvPr id="4" name="Content Placeholder 3"/>
          <p:cNvSpPr>
            <a:spLocks noGrp="1"/>
          </p:cNvSpPr>
          <p:nvPr>
            <p:ph idx="1"/>
          </p:nvPr>
        </p:nvSpPr>
        <p:spPr>
          <a:xfrm>
            <a:off x="457200" y="914400"/>
            <a:ext cx="8229600" cy="3747180"/>
          </a:xfrm>
        </p:spPr>
        <p:txBody>
          <a:bodyPr>
            <a:noAutofit/>
          </a:bodyPr>
          <a:lstStyle/>
          <a:p>
            <a:r>
              <a:rPr lang="en-IN" sz="2400" dirty="0"/>
              <a:t>Overview</a:t>
            </a:r>
          </a:p>
          <a:p>
            <a:pPr lvl="1"/>
            <a:r>
              <a:rPr lang="en-IN" sz="2400" dirty="0"/>
              <a:t>This system combines direct-injection injectors located in the combustion chamber with port fuel-injectors in the intake manifold near the intake valve.</a:t>
            </a:r>
          </a:p>
          <a:p>
            <a:r>
              <a:rPr lang="en-IN" sz="2400" dirty="0"/>
              <a:t>Cold-Start Warm-Up</a:t>
            </a:r>
          </a:p>
          <a:p>
            <a:pPr lvl="1"/>
            <a:r>
              <a:rPr lang="en-IN" sz="2400" dirty="0"/>
              <a:t>To help reduce exhaust emissions after a cold start, the fuel system uses a stratified change mode.</a:t>
            </a:r>
          </a:p>
          <a:p>
            <a:pPr lvl="1"/>
            <a:r>
              <a:rPr lang="en-IN" sz="2400" dirty="0"/>
              <a:t>The catalytic converter rapidly reaches operating temperature, which reduces exhaust emissions.	</a:t>
            </a:r>
          </a:p>
        </p:txBody>
      </p:sp>
    </p:spTree>
    <p:extLst>
      <p:ext uri="{BB962C8B-B14F-4D97-AF65-F5344CB8AC3E}">
        <p14:creationId xmlns:p14="http://schemas.microsoft.com/office/powerpoint/2010/main" val="603922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76.10</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429000" y="990599"/>
            <a:ext cx="5249333" cy="3845883"/>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2590800" cy="5257800"/>
          </a:xfrm>
        </p:spPr>
        <p:txBody>
          <a:bodyPr/>
          <a:lstStyle/>
          <a:p>
            <a:r>
              <a:rPr lang="en-US" sz="2400" dirty="0"/>
              <a:t>Notice that there are conditions when the port fuel-injector, located in the intake manifold, and the gasoline direct injector, located in the cylinder, both operate to provide the proper air–fuel mixture.</a:t>
            </a:r>
          </a:p>
        </p:txBody>
      </p:sp>
    </p:spTree>
    <p:extLst>
      <p:ext uri="{BB962C8B-B14F-4D97-AF65-F5344CB8AC3E}">
        <p14:creationId xmlns:p14="http://schemas.microsoft.com/office/powerpoint/2010/main" val="1497700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0377"/>
            <a:ext cx="8229600" cy="553998"/>
          </a:xfrm>
        </p:spPr>
        <p:txBody>
          <a:bodyPr>
            <a:noAutofit/>
          </a:bodyPr>
          <a:lstStyle/>
          <a:p>
            <a:r>
              <a:rPr lang="en-US" dirty="0"/>
              <a:t>Gasoline Direct-injection Issues</a:t>
            </a:r>
            <a:endParaRPr lang="en-US" sz="2800" dirty="0"/>
          </a:p>
        </p:txBody>
      </p:sp>
      <p:sp>
        <p:nvSpPr>
          <p:cNvPr id="4" name="Content Placeholder 3"/>
          <p:cNvSpPr>
            <a:spLocks noGrp="1"/>
          </p:cNvSpPr>
          <p:nvPr>
            <p:ph idx="1"/>
          </p:nvPr>
        </p:nvSpPr>
        <p:spPr>
          <a:xfrm>
            <a:off x="457200" y="914400"/>
            <a:ext cx="8229600" cy="3008516"/>
          </a:xfrm>
        </p:spPr>
        <p:txBody>
          <a:bodyPr>
            <a:noAutofit/>
          </a:bodyPr>
          <a:lstStyle/>
          <a:p>
            <a:r>
              <a:rPr lang="en-IN" sz="2400" dirty="0"/>
              <a:t>Noise Issues</a:t>
            </a:r>
          </a:p>
          <a:p>
            <a:pPr lvl="1"/>
            <a:r>
              <a:rPr lang="en-IN" sz="2400" dirty="0"/>
              <a:t>Injectors can often be heard with the engine running and the hood open. (Likely a normal condition)</a:t>
            </a:r>
          </a:p>
          <a:p>
            <a:r>
              <a:rPr lang="en-IN" sz="2400" dirty="0"/>
              <a:t>Carbon Issues</a:t>
            </a:r>
          </a:p>
          <a:p>
            <a:pPr lvl="1"/>
            <a:r>
              <a:rPr lang="en-IN" sz="2400" dirty="0"/>
              <a:t>Carbon can accumulate on the tip of the injector.</a:t>
            </a:r>
          </a:p>
          <a:p>
            <a:pPr lvl="1"/>
            <a:r>
              <a:rPr lang="en-IN" sz="2400" dirty="0"/>
              <a:t>Carbon can accumulate on the back side of the intake valve.</a:t>
            </a:r>
          </a:p>
        </p:txBody>
      </p:sp>
    </p:spTree>
    <p:extLst>
      <p:ext uri="{BB962C8B-B14F-4D97-AF65-F5344CB8AC3E}">
        <p14:creationId xmlns:p14="http://schemas.microsoft.com/office/powerpoint/2010/main" val="915361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76.11 Drivability Issue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457849" y="990600"/>
            <a:ext cx="3989090" cy="3754438"/>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011384" cy="3046988"/>
          </a:xfrm>
        </p:spPr>
        <p:txBody>
          <a:bodyPr/>
          <a:lstStyle/>
          <a:p>
            <a:r>
              <a:rPr lang="en-US" sz="2400" dirty="0"/>
              <a:t>This may become a driveability issue because the gasoline direct-injection injector is exposed to combustion carbon and fuel residue</a:t>
            </a:r>
          </a:p>
        </p:txBody>
      </p:sp>
    </p:spTree>
    <p:extLst>
      <p:ext uri="{BB962C8B-B14F-4D97-AF65-F5344CB8AC3E}">
        <p14:creationId xmlns:p14="http://schemas.microsoft.com/office/powerpoint/2010/main" val="1661140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0580"/>
            <a:ext cx="8229600" cy="646331"/>
          </a:xfrm>
        </p:spPr>
        <p:txBody>
          <a:bodyPr>
            <a:spAutoFit/>
          </a:bodyPr>
          <a:lstStyle/>
          <a:p>
            <a:r>
              <a:rPr lang="en-US" spc="-400" dirty="0"/>
              <a:t>GD</a:t>
            </a:r>
            <a:r>
              <a:rPr lang="en-US" dirty="0"/>
              <a:t>I Service</a:t>
            </a:r>
            <a:endParaRPr lang="en-US" sz="2800" dirty="0"/>
          </a:p>
        </p:txBody>
      </p:sp>
      <p:sp>
        <p:nvSpPr>
          <p:cNvPr id="4" name="Content Placeholder 3"/>
          <p:cNvSpPr>
            <a:spLocks noGrp="1"/>
          </p:cNvSpPr>
          <p:nvPr>
            <p:ph idx="1"/>
          </p:nvPr>
        </p:nvSpPr>
        <p:spPr>
          <a:xfrm>
            <a:off x="457200" y="994603"/>
            <a:ext cx="8229600" cy="5101397"/>
          </a:xfrm>
        </p:spPr>
        <p:txBody>
          <a:bodyPr>
            <a:spAutoFit/>
          </a:bodyPr>
          <a:lstStyle/>
          <a:p>
            <a:r>
              <a:rPr lang="en-IN" sz="2400" dirty="0"/>
              <a:t>Carbon Prevention</a:t>
            </a:r>
          </a:p>
          <a:p>
            <a:pPr lvl="1"/>
            <a:r>
              <a:rPr lang="en-IN" sz="2400" dirty="0"/>
              <a:t>Dispersant every 6 months or every 6,000 miles has proven to help prevent injector and intake valve deposits.</a:t>
            </a:r>
          </a:p>
          <a:p>
            <a:r>
              <a:rPr lang="en-IN" sz="2400" dirty="0"/>
              <a:t>Service Precautions</a:t>
            </a:r>
          </a:p>
          <a:p>
            <a:pPr lvl="1"/>
            <a:r>
              <a:rPr lang="en-IN" sz="2400" dirty="0"/>
              <a:t>Don’t reuse high-pressure lines.</a:t>
            </a:r>
          </a:p>
          <a:p>
            <a:pPr lvl="1"/>
            <a:r>
              <a:rPr lang="en-IN" sz="2400" dirty="0"/>
              <a:t>Always use a torque wrench when tightening fuel line fittings.</a:t>
            </a:r>
          </a:p>
          <a:p>
            <a:pPr lvl="1"/>
            <a:r>
              <a:rPr lang="en-IN" sz="2400" dirty="0"/>
              <a:t>Do not loosen any fuel fittings with the engine cranking or running.</a:t>
            </a:r>
          </a:p>
          <a:p>
            <a:pPr lvl="1"/>
            <a:r>
              <a:rPr lang="en-IN" sz="2400" dirty="0"/>
              <a:t>Always replace the Teflon seal whenever replacing or reinstalling a </a:t>
            </a:r>
            <a:r>
              <a:rPr lang="en-IN" sz="2400" spc="-300" dirty="0"/>
              <a:t>G D </a:t>
            </a:r>
            <a:r>
              <a:rPr lang="en-IN" sz="2400" dirty="0"/>
              <a:t>I injector.</a:t>
            </a:r>
          </a:p>
        </p:txBody>
      </p:sp>
    </p:spTree>
    <p:extLst>
      <p:ext uri="{BB962C8B-B14F-4D97-AF65-F5344CB8AC3E}">
        <p14:creationId xmlns:p14="http://schemas.microsoft.com/office/powerpoint/2010/main" val="2823504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1864"/>
            <a:ext cx="8229600" cy="646331"/>
          </a:xfrm>
        </p:spPr>
        <p:txBody>
          <a:bodyPr>
            <a:spAutoFit/>
          </a:bodyPr>
          <a:lstStyle/>
          <a:p>
            <a:r>
              <a:rPr lang="en-US" dirty="0"/>
              <a:t>Direct Fuel Injection </a:t>
            </a:r>
            <a:r>
              <a:rPr lang="en-US" sz="2800" dirty="0"/>
              <a:t>(1 of 2)</a:t>
            </a:r>
          </a:p>
        </p:txBody>
      </p:sp>
      <p:sp>
        <p:nvSpPr>
          <p:cNvPr id="4" name="Content Placeholder 3"/>
          <p:cNvSpPr>
            <a:spLocks noGrp="1"/>
          </p:cNvSpPr>
          <p:nvPr>
            <p:ph idx="1"/>
          </p:nvPr>
        </p:nvSpPr>
        <p:spPr>
          <a:xfrm>
            <a:off x="457200" y="990600"/>
            <a:ext cx="8229600" cy="4285789"/>
          </a:xfrm>
        </p:spPr>
        <p:txBody>
          <a:bodyPr>
            <a:spAutoFit/>
          </a:bodyPr>
          <a:lstStyle/>
          <a:p>
            <a:r>
              <a:rPr lang="en-US" sz="2400" dirty="0"/>
              <a:t>Port Injection vs. Direct Injection</a:t>
            </a:r>
          </a:p>
          <a:p>
            <a:pPr lvl="1"/>
            <a:r>
              <a:rPr lang="en-US" sz="2400" dirty="0"/>
              <a:t>In </a:t>
            </a:r>
            <a:r>
              <a:rPr lang="en-US" sz="2400" spc="-300" dirty="0"/>
              <a:t>G D </a:t>
            </a:r>
            <a:r>
              <a:rPr lang="en-US" sz="2400" dirty="0"/>
              <a:t>I system, fuel is squirted directly into combustion chamber.</a:t>
            </a:r>
          </a:p>
          <a:p>
            <a:pPr lvl="1"/>
            <a:r>
              <a:rPr lang="en-US" sz="2400" dirty="0"/>
              <a:t>In a port fuel-injection system,  there is constant fuel pressure but variable injector pulse width.</a:t>
            </a:r>
          </a:p>
          <a:p>
            <a:pPr lvl="1"/>
            <a:r>
              <a:rPr lang="en-US" sz="2400" spc="-300" dirty="0"/>
              <a:t>In  a  G D </a:t>
            </a:r>
            <a:r>
              <a:rPr lang="en-US" sz="2400" dirty="0"/>
              <a:t>I, there is almost constant injector pulse width with varying fuel pressure.</a:t>
            </a:r>
          </a:p>
          <a:p>
            <a:r>
              <a:rPr lang="en-US" sz="2400" dirty="0"/>
              <a:t>Parts and Operation</a:t>
            </a:r>
          </a:p>
          <a:p>
            <a:pPr lvl="1"/>
            <a:r>
              <a:rPr lang="en-US" sz="2400" dirty="0"/>
              <a:t>A direct-injection system sprays high-pressure fuel, up to 2,900 </a:t>
            </a:r>
            <a:r>
              <a:rPr lang="en-US" sz="2400" spc="-300" dirty="0"/>
              <a:t>P S </a:t>
            </a:r>
            <a:r>
              <a:rPr lang="en-US" sz="2400" dirty="0"/>
              <a:t>I, into the combustion chamber.</a:t>
            </a:r>
          </a:p>
        </p:txBody>
      </p:sp>
    </p:spTree>
    <p:extLst>
      <p:ext uri="{BB962C8B-B14F-4D97-AF65-F5344CB8AC3E}">
        <p14:creationId xmlns:p14="http://schemas.microsoft.com/office/powerpoint/2010/main" val="2315987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76.12 Ball and Socket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371600" y="990600"/>
            <a:ext cx="6400800" cy="390048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5181600"/>
            <a:ext cx="7772400" cy="1015663"/>
          </a:xfrm>
        </p:spPr>
        <p:txBody>
          <a:bodyPr/>
          <a:lstStyle/>
          <a:p>
            <a:r>
              <a:rPr lang="en-US" sz="2000" dirty="0"/>
              <a:t>high-pressure lines use a ball and socket connection. The ball end deforms when the line is tightened and must be replaced with a new part whenever it is removed.</a:t>
            </a:r>
          </a:p>
        </p:txBody>
      </p:sp>
    </p:spTree>
    <p:extLst>
      <p:ext uri="{BB962C8B-B14F-4D97-AF65-F5344CB8AC3E}">
        <p14:creationId xmlns:p14="http://schemas.microsoft.com/office/powerpoint/2010/main" val="1950611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76.13 GDI Injector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219200" y="1024467"/>
            <a:ext cx="6705600" cy="399454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876300" y="5300470"/>
            <a:ext cx="7391400" cy="1015663"/>
          </a:xfrm>
        </p:spPr>
        <p:txBody>
          <a:bodyPr/>
          <a:lstStyle/>
          <a:p>
            <a:r>
              <a:rPr lang="en-US" sz="2000" dirty="0"/>
              <a:t>Whenever a GDI fuel injector is removed, a new Teflon seal must be installed to ensure a leak-free connection in the combustion chamber.</a:t>
            </a:r>
          </a:p>
        </p:txBody>
      </p:sp>
    </p:spTree>
    <p:extLst>
      <p:ext uri="{BB962C8B-B14F-4D97-AF65-F5344CB8AC3E}">
        <p14:creationId xmlns:p14="http://schemas.microsoft.com/office/powerpoint/2010/main" val="747436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4377"/>
            <a:ext cx="8229600" cy="646331"/>
          </a:xfrm>
        </p:spPr>
        <p:txBody>
          <a:bodyPr>
            <a:spAutoFit/>
          </a:bodyPr>
          <a:lstStyle/>
          <a:p>
            <a:r>
              <a:rPr lang="en-US" dirty="0"/>
              <a:t>Question 3: ?</a:t>
            </a:r>
          </a:p>
        </p:txBody>
      </p:sp>
      <p:sp>
        <p:nvSpPr>
          <p:cNvPr id="4" name="Content Placeholder 3"/>
          <p:cNvSpPr>
            <a:spLocks noGrp="1"/>
          </p:cNvSpPr>
          <p:nvPr>
            <p:ph idx="1"/>
          </p:nvPr>
        </p:nvSpPr>
        <p:spPr>
          <a:xfrm>
            <a:off x="457200" y="997803"/>
            <a:ext cx="8229600" cy="830997"/>
          </a:xfrm>
        </p:spPr>
        <p:txBody>
          <a:bodyPr>
            <a:spAutoFit/>
          </a:bodyPr>
          <a:lstStyle/>
          <a:p>
            <a:pPr marL="0" indent="0">
              <a:buNone/>
            </a:pPr>
            <a:r>
              <a:rPr lang="en-IN" sz="2400" dirty="0"/>
              <a:t>What should be replaced any time a high-pressure injector is serviced?</a:t>
            </a:r>
          </a:p>
        </p:txBody>
      </p:sp>
    </p:spTree>
    <p:extLst>
      <p:ext uri="{BB962C8B-B14F-4D97-AF65-F5344CB8AC3E}">
        <p14:creationId xmlns:p14="http://schemas.microsoft.com/office/powerpoint/2010/main" val="154344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2709"/>
            <a:ext cx="8229600" cy="646331"/>
          </a:xfrm>
        </p:spPr>
        <p:txBody>
          <a:bodyPr>
            <a:spAutoFit/>
          </a:bodyPr>
          <a:lstStyle/>
          <a:p>
            <a:r>
              <a:rPr lang="en-US" dirty="0"/>
              <a:t>Answer 3</a:t>
            </a:r>
          </a:p>
        </p:txBody>
      </p:sp>
      <p:sp>
        <p:nvSpPr>
          <p:cNvPr id="4" name="Content Placeholder 3"/>
          <p:cNvSpPr>
            <a:spLocks noGrp="1"/>
          </p:cNvSpPr>
          <p:nvPr>
            <p:ph idx="1"/>
          </p:nvPr>
        </p:nvSpPr>
        <p:spPr>
          <a:xfrm>
            <a:off x="457200" y="986135"/>
            <a:ext cx="8229600" cy="461665"/>
          </a:xfrm>
        </p:spPr>
        <p:txBody>
          <a:bodyPr>
            <a:spAutoFit/>
          </a:bodyPr>
          <a:lstStyle/>
          <a:p>
            <a:pPr marL="0" indent="0">
              <a:buNone/>
            </a:pPr>
            <a:r>
              <a:rPr lang="en-US" sz="2400" dirty="0"/>
              <a:t>The Teflon seal.</a:t>
            </a:r>
          </a:p>
        </p:txBody>
      </p:sp>
    </p:spTree>
    <p:extLst>
      <p:ext uri="{BB962C8B-B14F-4D97-AF65-F5344CB8AC3E}">
        <p14:creationId xmlns:p14="http://schemas.microsoft.com/office/powerpoint/2010/main" val="3625403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200329"/>
          </a:xfrm>
        </p:spPr>
        <p:txBody>
          <a:bodyPr wrap="square" tIns="45720" bIns="45720">
            <a:spAutoFit/>
          </a:bodyPr>
          <a:lstStyle/>
          <a:p>
            <a:r>
              <a:rPr lang="en-US" dirty="0"/>
              <a:t>Engine Performance Videos and Animations</a:t>
            </a:r>
          </a:p>
        </p:txBody>
      </p:sp>
      <p:sp>
        <p:nvSpPr>
          <p:cNvPr id="6" name="TextBox 5">
            <a:extLst>
              <a:ext uri="{FF2B5EF4-FFF2-40B4-BE49-F238E27FC236}">
                <a16:creationId xmlns:a16="http://schemas.microsoft.com/office/drawing/2014/main" id="{9C486ECC-3EA0-04EF-AF4D-C7FD2594E0ED}"/>
              </a:ext>
            </a:extLst>
          </p:cNvPr>
          <p:cNvSpPr txBox="1"/>
          <p:nvPr/>
        </p:nvSpPr>
        <p:spPr>
          <a:xfrm>
            <a:off x="381000" y="2701318"/>
            <a:ext cx="8305800" cy="430887"/>
          </a:xfrm>
          <a:prstGeom prst="rect">
            <a:avLst/>
          </a:prstGeom>
          <a:noFill/>
        </p:spPr>
        <p:txBody>
          <a:bodyPr wrap="square" rtlCol="0">
            <a:spAutoFit/>
          </a:bodyPr>
          <a:lstStyle/>
          <a:p>
            <a:r>
              <a:rPr lang="en-US" sz="2200" dirty="0"/>
              <a:t>Videos Link: </a:t>
            </a:r>
            <a:r>
              <a:rPr lang="en-US" sz="2200" dirty="0">
                <a:hlinkClick r:id="rId3"/>
              </a:rPr>
              <a:t>(A8) Engine Performance Videos</a:t>
            </a:r>
            <a:endParaRPr lang="en-US" sz="2200" dirty="0"/>
          </a:p>
        </p:txBody>
      </p:sp>
      <p:sp>
        <p:nvSpPr>
          <p:cNvPr id="8" name="TextBox 7">
            <a:extLst>
              <a:ext uri="{FF2B5EF4-FFF2-40B4-BE49-F238E27FC236}">
                <a16:creationId xmlns:a16="http://schemas.microsoft.com/office/drawing/2014/main" id="{6BDC2A37-0D25-7D8F-8C18-A85E5BB00584}"/>
              </a:ext>
            </a:extLst>
          </p:cNvPr>
          <p:cNvSpPr txBox="1"/>
          <p:nvPr/>
        </p:nvSpPr>
        <p:spPr>
          <a:xfrm>
            <a:off x="381000" y="3269509"/>
            <a:ext cx="8305800" cy="430887"/>
          </a:xfrm>
          <a:prstGeom prst="rect">
            <a:avLst/>
          </a:prstGeom>
          <a:noFill/>
        </p:spPr>
        <p:txBody>
          <a:bodyPr wrap="square" rtlCol="0">
            <a:spAutoFit/>
          </a:bodyPr>
          <a:lstStyle/>
          <a:p>
            <a:r>
              <a:rPr lang="en-US" sz="2200" dirty="0"/>
              <a:t>Animations Link: </a:t>
            </a:r>
            <a:r>
              <a:rPr lang="en-US" sz="2200" dirty="0">
                <a:hlinkClick r:id="rId4"/>
              </a:rPr>
              <a:t>(A8) Engine Performance Animations</a:t>
            </a:r>
            <a:endParaRPr lang="en-US" sz="2200" dirty="0"/>
          </a:p>
        </p:txBody>
      </p:sp>
    </p:spTree>
    <p:extLst>
      <p:ext uri="{BB962C8B-B14F-4D97-AF65-F5344CB8AC3E}">
        <p14:creationId xmlns:p14="http://schemas.microsoft.com/office/powerpoint/2010/main" val="3841642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3741" y="133350"/>
            <a:ext cx="8229600" cy="567581"/>
          </a:xfrm>
        </p:spPr>
        <p:txBody>
          <a:bodyPr lIns="0" tIns="0" rIns="0" bIns="0">
            <a:noAutofit/>
          </a:bodyPr>
          <a:lstStyle/>
          <a:p>
            <a:pPr>
              <a:spcBef>
                <a:spcPct val="0"/>
              </a:spcBef>
            </a:pPr>
            <a:r>
              <a:rPr lang="en-US" sz="3600" dirty="0">
                <a:cs typeface="Times New Roman" panose="02020603050405020304" pitchFamily="18" charset="0"/>
              </a:rPr>
              <a:t>Copyright</a:t>
            </a:r>
            <a:endParaRPr lang="en-US" sz="3600" dirty="0">
              <a:latin typeface="+mj-lt"/>
              <a:ea typeface="+mj-ea"/>
              <a:cs typeface="Times New Roman" panose="02020603050405020304" pitchFamily="18" charset="0"/>
            </a:endParaRPr>
          </a:p>
        </p:txBody>
      </p:sp>
      <p:pic>
        <p:nvPicPr>
          <p:cNvPr id="4"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956" y="2420319"/>
            <a:ext cx="1094328" cy="1228106"/>
          </a:xfrm>
          <a:prstGeom prst="rect">
            <a:avLst/>
          </a:prstGeom>
        </p:spPr>
      </p:pic>
      <p:sp>
        <p:nvSpPr>
          <p:cNvPr id="5" name="Text Placeholder 1">
            <a:extLst>
              <a:ext uri="{FF2B5EF4-FFF2-40B4-BE49-F238E27FC236}">
                <a16:creationId xmlns:a16="http://schemas.microsoft.com/office/drawing/2014/main" id="{AD5FAE7B-F718-4307-B112-AD6256157E8F}"/>
              </a:ext>
            </a:extLst>
          </p:cNvPr>
          <p:cNvSpPr txBox="1">
            <a:spLocks/>
          </p:cNvSpPr>
          <p:nvPr/>
        </p:nvSpPr>
        <p:spPr>
          <a:xfrm>
            <a:off x="1730090" y="1961468"/>
            <a:ext cx="6858001" cy="2636392"/>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a:buFont typeface="Arial" panose="020B0604020202020204" pitchFamily="34" charset="0"/>
              <a:buNone/>
            </a:pPr>
            <a:r>
              <a:rPr lang="en-US"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775972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1797"/>
            <a:ext cx="8229600" cy="646331"/>
          </a:xfrm>
        </p:spPr>
        <p:txBody>
          <a:bodyPr>
            <a:spAutoFit/>
          </a:bodyPr>
          <a:lstStyle/>
          <a:p>
            <a:r>
              <a:rPr lang="en-US" dirty="0"/>
              <a:t>Direct Fuel Injection </a:t>
            </a:r>
            <a:r>
              <a:rPr lang="en-US" sz="2800" dirty="0"/>
              <a:t>(2 of 2)</a:t>
            </a:r>
          </a:p>
        </p:txBody>
      </p:sp>
      <p:sp>
        <p:nvSpPr>
          <p:cNvPr id="4" name="Content Placeholder 3"/>
          <p:cNvSpPr>
            <a:spLocks noGrp="1"/>
          </p:cNvSpPr>
          <p:nvPr>
            <p:ph idx="1"/>
          </p:nvPr>
        </p:nvSpPr>
        <p:spPr>
          <a:xfrm>
            <a:off x="457200" y="988144"/>
            <a:ext cx="8229600" cy="4193456"/>
          </a:xfrm>
        </p:spPr>
        <p:txBody>
          <a:bodyPr>
            <a:spAutoFit/>
          </a:bodyPr>
          <a:lstStyle/>
          <a:p>
            <a:r>
              <a:rPr lang="en-IN" sz="2400" dirty="0"/>
              <a:t>Advantages of Gasoline Direct Injection</a:t>
            </a:r>
          </a:p>
          <a:p>
            <a:pPr lvl="1"/>
            <a:r>
              <a:rPr lang="en-IN" sz="2400" dirty="0"/>
              <a:t>Improved fuel economy and lower emissions</a:t>
            </a:r>
          </a:p>
          <a:p>
            <a:pPr lvl="1"/>
            <a:r>
              <a:rPr lang="en-IN" sz="2400" dirty="0"/>
              <a:t>Higher compression ratio for higher engine efficiency</a:t>
            </a:r>
          </a:p>
          <a:p>
            <a:pPr lvl="1"/>
            <a:r>
              <a:rPr lang="en-IN" sz="2400" dirty="0"/>
              <a:t>Use of lower-octane gasoline</a:t>
            </a:r>
          </a:p>
          <a:p>
            <a:pPr lvl="1"/>
            <a:r>
              <a:rPr lang="en-IN" sz="2400" dirty="0"/>
              <a:t>Higher volumetric efficiency</a:t>
            </a:r>
          </a:p>
          <a:p>
            <a:r>
              <a:rPr lang="en-IN" sz="2400" dirty="0"/>
              <a:t>Disadvantages of Gasoline Direct Injection</a:t>
            </a:r>
          </a:p>
          <a:p>
            <a:pPr lvl="1"/>
            <a:r>
              <a:rPr lang="en-IN" sz="2400" dirty="0"/>
              <a:t>Higher cost due to high-pressure pump and injectors</a:t>
            </a:r>
          </a:p>
          <a:p>
            <a:pPr lvl="1"/>
            <a:r>
              <a:rPr lang="en-IN" sz="2400" dirty="0"/>
              <a:t>More components compared with port fuel injection</a:t>
            </a:r>
          </a:p>
          <a:p>
            <a:pPr lvl="1"/>
            <a:r>
              <a:rPr lang="en-IN" sz="2400" dirty="0"/>
              <a:t>Higher </a:t>
            </a:r>
            <a:r>
              <a:rPr lang="en-IN" sz="2400" spc="-300" dirty="0"/>
              <a:t>N </a:t>
            </a:r>
            <a:r>
              <a:rPr lang="en-IN" sz="2400" dirty="0"/>
              <a:t>O</a:t>
            </a:r>
            <a:r>
              <a:rPr lang="en-IN" sz="2400" baseline="-25000" dirty="0"/>
              <a:t>x</a:t>
            </a:r>
            <a:r>
              <a:rPr lang="en-IN" sz="2400" dirty="0"/>
              <a:t> emissions</a:t>
            </a:r>
          </a:p>
        </p:txBody>
      </p:sp>
    </p:spTree>
    <p:extLst>
      <p:ext uri="{BB962C8B-B14F-4D97-AF65-F5344CB8AC3E}">
        <p14:creationId xmlns:p14="http://schemas.microsoft.com/office/powerpoint/2010/main" val="2466314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76.1 PFI Compared to GDI</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914399" y="999066"/>
            <a:ext cx="7302763" cy="3572933"/>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882519" y="4953000"/>
            <a:ext cx="7378962" cy="830997"/>
          </a:xfrm>
        </p:spPr>
        <p:txBody>
          <a:bodyPr/>
          <a:lstStyle/>
          <a:p>
            <a:r>
              <a:rPr lang="en-US" sz="2400" dirty="0"/>
              <a:t> A comparison of a port fuel injection system (right) to a gasoline direct injection system on the left</a:t>
            </a:r>
          </a:p>
        </p:txBody>
      </p:sp>
    </p:spTree>
    <p:extLst>
      <p:ext uri="{BB962C8B-B14F-4D97-AF65-F5344CB8AC3E}">
        <p14:creationId xmlns:p14="http://schemas.microsoft.com/office/powerpoint/2010/main" val="253810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76.2 GDI Injection</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247428" y="999066"/>
            <a:ext cx="4308154" cy="5020733"/>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011384" cy="2677656"/>
          </a:xfrm>
        </p:spPr>
        <p:txBody>
          <a:bodyPr/>
          <a:lstStyle/>
          <a:p>
            <a:r>
              <a:rPr lang="en-US" sz="2400" dirty="0"/>
              <a:t>A gasoline direct-injection system injects fuel under high pressure directly into the combustion chamber</a:t>
            </a:r>
          </a:p>
        </p:txBody>
      </p:sp>
    </p:spTree>
    <p:extLst>
      <p:ext uri="{BB962C8B-B14F-4D97-AF65-F5344CB8AC3E}">
        <p14:creationId xmlns:p14="http://schemas.microsoft.com/office/powerpoint/2010/main" val="34636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0852"/>
            <a:ext cx="8229600" cy="553998"/>
          </a:xfrm>
        </p:spPr>
        <p:txBody>
          <a:bodyPr>
            <a:noAutofit/>
          </a:bodyPr>
          <a:lstStyle/>
          <a:p>
            <a:r>
              <a:rPr lang="en-US" dirty="0"/>
              <a:t>Question 1: ?</a:t>
            </a:r>
          </a:p>
        </p:txBody>
      </p:sp>
      <p:sp>
        <p:nvSpPr>
          <p:cNvPr id="4" name="Content Placeholder 3"/>
          <p:cNvSpPr>
            <a:spLocks noGrp="1"/>
          </p:cNvSpPr>
          <p:nvPr>
            <p:ph idx="1"/>
          </p:nvPr>
        </p:nvSpPr>
        <p:spPr>
          <a:xfrm>
            <a:off x="457200" y="917675"/>
            <a:ext cx="8229600" cy="738664"/>
          </a:xfrm>
        </p:spPr>
        <p:txBody>
          <a:bodyPr>
            <a:noAutofit/>
          </a:bodyPr>
          <a:lstStyle/>
          <a:p>
            <a:pPr marL="0" indent="0">
              <a:buNone/>
            </a:pPr>
            <a:r>
              <a:rPr lang="en-IN" sz="2400" dirty="0"/>
              <a:t>What are two advantages of gasoline direct injection compared with port fuel injection?</a:t>
            </a:r>
          </a:p>
        </p:txBody>
      </p:sp>
    </p:spTree>
    <p:extLst>
      <p:ext uri="{BB962C8B-B14F-4D97-AF65-F5344CB8AC3E}">
        <p14:creationId xmlns:p14="http://schemas.microsoft.com/office/powerpoint/2010/main" val="3699023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0852"/>
            <a:ext cx="8229600" cy="553998"/>
          </a:xfrm>
        </p:spPr>
        <p:txBody>
          <a:bodyPr>
            <a:noAutofit/>
          </a:bodyPr>
          <a:lstStyle/>
          <a:p>
            <a:r>
              <a:rPr lang="en-US" dirty="0"/>
              <a:t>Answer 1</a:t>
            </a:r>
            <a:endParaRPr lang="en-US" sz="2800" dirty="0"/>
          </a:p>
        </p:txBody>
      </p:sp>
      <p:sp>
        <p:nvSpPr>
          <p:cNvPr id="4" name="Content Placeholder 3"/>
          <p:cNvSpPr>
            <a:spLocks noGrp="1"/>
          </p:cNvSpPr>
          <p:nvPr>
            <p:ph idx="1"/>
          </p:nvPr>
        </p:nvSpPr>
        <p:spPr>
          <a:xfrm>
            <a:off x="457200" y="917675"/>
            <a:ext cx="8229600" cy="377725"/>
          </a:xfrm>
        </p:spPr>
        <p:txBody>
          <a:bodyPr>
            <a:noAutofit/>
          </a:bodyPr>
          <a:lstStyle/>
          <a:p>
            <a:pPr marL="0" indent="0">
              <a:buNone/>
            </a:pPr>
            <a:r>
              <a:rPr lang="en-IN" sz="2400" dirty="0"/>
              <a:t>Better fuel economy and lower emissions.</a:t>
            </a:r>
          </a:p>
        </p:txBody>
      </p:sp>
    </p:spTree>
    <p:extLst>
      <p:ext uri="{BB962C8B-B14F-4D97-AF65-F5344CB8AC3E}">
        <p14:creationId xmlns:p14="http://schemas.microsoft.com/office/powerpoint/2010/main" val="2556515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0553"/>
            <a:ext cx="8229600" cy="1077218"/>
          </a:xfrm>
        </p:spPr>
        <p:txBody>
          <a:bodyPr>
            <a:spAutoFit/>
          </a:bodyPr>
          <a:lstStyle/>
          <a:p>
            <a:r>
              <a:rPr lang="en-IN" dirty="0"/>
              <a:t>Direct-Injection Fuel Delivery System </a:t>
            </a:r>
            <a:r>
              <a:rPr lang="en-IN" sz="2800" dirty="0"/>
              <a:t>(1 of 2)</a:t>
            </a:r>
            <a:endParaRPr lang="en-US" sz="2800" dirty="0"/>
          </a:p>
        </p:txBody>
      </p:sp>
      <p:sp>
        <p:nvSpPr>
          <p:cNvPr id="4" name="Content Placeholder 3"/>
          <p:cNvSpPr>
            <a:spLocks noGrp="1"/>
          </p:cNvSpPr>
          <p:nvPr>
            <p:ph idx="1"/>
          </p:nvPr>
        </p:nvSpPr>
        <p:spPr>
          <a:xfrm>
            <a:off x="457200" y="1483563"/>
            <a:ext cx="8229600" cy="3393237"/>
          </a:xfrm>
        </p:spPr>
        <p:txBody>
          <a:bodyPr>
            <a:spAutoFit/>
          </a:bodyPr>
          <a:lstStyle/>
          <a:p>
            <a:r>
              <a:rPr lang="en-IN" sz="2400" dirty="0"/>
              <a:t>Low-Pressure Supply Pump</a:t>
            </a:r>
          </a:p>
          <a:p>
            <a:pPr lvl="1"/>
            <a:r>
              <a:rPr lang="en-IN" sz="2400" dirty="0"/>
              <a:t>The fuel pump in the fuel tank supplies fuel to the high-pressure fuel pump at a pressure of approximately 60  </a:t>
            </a:r>
            <a:r>
              <a:rPr lang="en-IN" sz="2400" spc="-300" dirty="0"/>
              <a:t>P S </a:t>
            </a:r>
            <a:r>
              <a:rPr lang="en-IN" sz="2400" dirty="0"/>
              <a:t>I.</a:t>
            </a:r>
          </a:p>
          <a:p>
            <a:r>
              <a:rPr lang="en-IN" sz="2400" dirty="0"/>
              <a:t>High-Pressure Pump</a:t>
            </a:r>
          </a:p>
          <a:p>
            <a:pPr lvl="1"/>
            <a:r>
              <a:rPr lang="en-IN" sz="2400" dirty="0"/>
              <a:t>A typical </a:t>
            </a:r>
            <a:r>
              <a:rPr lang="en-IN" sz="2400" spc="-300" dirty="0"/>
              <a:t>G D </a:t>
            </a:r>
            <a:r>
              <a:rPr lang="en-IN" sz="2400" dirty="0"/>
              <a:t>I high-pressure pump has a range of between 500 </a:t>
            </a:r>
            <a:r>
              <a:rPr lang="en-IN" sz="2400" spc="-300" dirty="0"/>
              <a:t>P S </a:t>
            </a:r>
            <a:r>
              <a:rPr lang="en-IN" sz="2400" dirty="0"/>
              <a:t>I (3,440 kPa) and 2,900 </a:t>
            </a:r>
            <a:r>
              <a:rPr lang="en-IN" sz="2400" spc="-300" dirty="0"/>
              <a:t>P S </a:t>
            </a:r>
            <a:r>
              <a:rPr lang="en-IN" sz="2400" dirty="0"/>
              <a:t>I (15,200 kPa) during engine operation.</a:t>
            </a:r>
          </a:p>
        </p:txBody>
      </p:sp>
    </p:spTree>
    <p:extLst>
      <p:ext uri="{BB962C8B-B14F-4D97-AF65-F5344CB8AC3E}">
        <p14:creationId xmlns:p14="http://schemas.microsoft.com/office/powerpoint/2010/main" val="1016902007"/>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24208</TotalTime>
  <Words>1484</Words>
  <Application>Microsoft Office PowerPoint</Application>
  <PresentationFormat>On-screen Show (4:3)</PresentationFormat>
  <Paragraphs>192</Paragraphs>
  <Slides>35</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Times New Roman</vt:lpstr>
      <vt:lpstr>Verdana</vt:lpstr>
      <vt:lpstr>Wingdings</vt:lpstr>
      <vt:lpstr>508 Lecture</vt:lpstr>
      <vt:lpstr>Automotive Technology: Principles, Diagnosis, and Service</vt:lpstr>
      <vt:lpstr>Learning Objectives </vt:lpstr>
      <vt:lpstr>Direct Fuel Injection (1 of 2)</vt:lpstr>
      <vt:lpstr>Direct Fuel Injection (2 of 2)</vt:lpstr>
      <vt:lpstr>Figure 76.1 PFI Compared to GDI</vt:lpstr>
      <vt:lpstr>Figure 76.2 GDI Injection</vt:lpstr>
      <vt:lpstr>Question 1: ?</vt:lpstr>
      <vt:lpstr>Answer 1</vt:lpstr>
      <vt:lpstr>Direct-Injection Fuel Delivery System (1 of 2)</vt:lpstr>
      <vt:lpstr>Direct-Injection Fuel Delivery System (2 of 2)</vt:lpstr>
      <vt:lpstr>Figure 76.3 Low Pressure Pump</vt:lpstr>
      <vt:lpstr>Figure 76.4 GDI uses 2 Fuel Pumps</vt:lpstr>
      <vt:lpstr>Figure 76.5 High-Pressure Pump</vt:lpstr>
      <vt:lpstr>Figure 76.6 GDI Fuel Rail</vt:lpstr>
      <vt:lpstr>Chart 76.1 PFI vs GDI</vt:lpstr>
      <vt:lpstr>Gasoline Direct-injection Fuel Injectors</vt:lpstr>
      <vt:lpstr>Modes of Operation (1 of 2)</vt:lpstr>
      <vt:lpstr>Modes of Operation (2 of 2)</vt:lpstr>
      <vt:lpstr>Piston Top Designs</vt:lpstr>
      <vt:lpstr>Figure 76.7 Injector at Top</vt:lpstr>
      <vt:lpstr>Figure 76.8 Swirl Combustion</vt:lpstr>
      <vt:lpstr>Figure 76.9 Tumbling Force</vt:lpstr>
      <vt:lpstr>Question 2: ?</vt:lpstr>
      <vt:lpstr>Answer 2</vt:lpstr>
      <vt:lpstr>Port- and Direct-injection Systems</vt:lpstr>
      <vt:lpstr>Figure 76.10</vt:lpstr>
      <vt:lpstr>Gasoline Direct-injection Issues</vt:lpstr>
      <vt:lpstr>Figure 76.11 Drivability Issue</vt:lpstr>
      <vt:lpstr>GDI Service</vt:lpstr>
      <vt:lpstr>Figure 76.12 Ball and Socket </vt:lpstr>
      <vt:lpstr>Figure 76.13 GDI Injector</vt:lpstr>
      <vt:lpstr>Question 3: ?</vt:lpstr>
      <vt:lpstr>Answer 3</vt:lpstr>
      <vt:lpstr>Engine Performance Videos and Animations</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Principles, Diagnosis, and Service, Sixth Edition, Chapter 81, Gasoline Direct-Injection Systems</dc:title>
  <dc:subject>2612-Automotive - Core</dc:subject>
  <dc:creator>James D. Halderman</dc:creator>
  <cp:keywords>CONTAINS NOTES</cp:keywords>
  <cp:lastModifiedBy>Glen Plants</cp:lastModifiedBy>
  <cp:revision>4691</cp:revision>
  <dcterms:created xsi:type="dcterms:W3CDTF">2014-07-14T20:04:21Z</dcterms:created>
  <dcterms:modified xsi:type="dcterms:W3CDTF">2023-06-20T17:03:28Z</dcterms:modified>
</cp:coreProperties>
</file>