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1379" r:id="rId2"/>
    <p:sldId id="1134" r:id="rId3"/>
    <p:sldId id="1332" r:id="rId4"/>
    <p:sldId id="1334" r:id="rId5"/>
    <p:sldId id="1415" r:id="rId6"/>
    <p:sldId id="1386" r:id="rId7"/>
    <p:sldId id="1384" r:id="rId8"/>
    <p:sldId id="1338" r:id="rId9"/>
    <p:sldId id="1339" r:id="rId10"/>
    <p:sldId id="1340" r:id="rId11"/>
    <p:sldId id="1341" r:id="rId12"/>
    <p:sldId id="1389" r:id="rId13"/>
    <p:sldId id="1344" r:id="rId14"/>
    <p:sldId id="1345" r:id="rId15"/>
    <p:sldId id="1390" r:id="rId16"/>
    <p:sldId id="1410" r:id="rId17"/>
    <p:sldId id="1417" r:id="rId18"/>
    <p:sldId id="1418" r:id="rId19"/>
    <p:sldId id="1416" r:id="rId20"/>
    <p:sldId id="1407" r:id="rId21"/>
    <p:sldId id="1391" r:id="rId22"/>
    <p:sldId id="1350" r:id="rId23"/>
    <p:sldId id="1392" r:id="rId24"/>
    <p:sldId id="1393" r:id="rId25"/>
    <p:sldId id="1355" r:id="rId26"/>
    <p:sldId id="1394" r:id="rId27"/>
    <p:sldId id="1354" r:id="rId28"/>
    <p:sldId id="1356" r:id="rId29"/>
    <p:sldId id="1357" r:id="rId30"/>
    <p:sldId id="1395" r:id="rId31"/>
    <p:sldId id="1359" r:id="rId32"/>
    <p:sldId id="1397" r:id="rId33"/>
    <p:sldId id="1361" r:id="rId34"/>
    <p:sldId id="1398" r:id="rId35"/>
    <p:sldId id="1406" r:id="rId36"/>
    <p:sldId id="1399" r:id="rId37"/>
    <p:sldId id="1364" r:id="rId38"/>
    <p:sldId id="1400" r:id="rId39"/>
    <p:sldId id="1401" r:id="rId40"/>
    <p:sldId id="1367" r:id="rId41"/>
    <p:sldId id="1372" r:id="rId42"/>
    <p:sldId id="1371" r:id="rId43"/>
    <p:sldId id="1373" r:id="rId44"/>
    <p:sldId id="1374" r:id="rId45"/>
    <p:sldId id="1402" r:id="rId46"/>
    <p:sldId id="1413" r:id="rId47"/>
    <p:sldId id="1414" r:id="rId48"/>
    <p:sldId id="1412" r:id="rId49"/>
    <p:sldId id="1405" r:id="rId50"/>
    <p:sldId id="1377" r:id="rId51"/>
    <p:sldId id="1378" r:id="rId52"/>
    <p:sldId id="1419" r:id="rId53"/>
    <p:sldId id="1076"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orient="horz" pos="624">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pos="2880">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 Mohanapriya" initials="" lastIdx="1" clrIdx="0"/>
  <p:cmAuthor id="1" name="Editorial Integra" initials="" lastIdx="2" clrIdx="1"/>
  <p:cmAuthor id="2"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FA3"/>
    <a:srgbClr val="D4EAE4"/>
    <a:srgbClr val="99008C"/>
    <a:srgbClr val="001581"/>
    <a:srgbClr val="82007C"/>
    <a:srgbClr val="96008F"/>
    <a:srgbClr val="595375"/>
    <a:srgbClr val="6B63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5" autoAdjust="0"/>
    <p:restoredTop sz="89091" autoAdjust="0"/>
  </p:normalViewPr>
  <p:slideViewPr>
    <p:cSldViewPr showGuides="1">
      <p:cViewPr varScale="1">
        <p:scale>
          <a:sx n="102" d="100"/>
          <a:sy n="102" d="100"/>
        </p:scale>
        <p:origin x="1782" y="102"/>
      </p:cViewPr>
      <p:guideLst>
        <p:guide orient="horz" pos="2160"/>
        <p:guide orient="horz" pos="624"/>
        <p:guide orient="horz" pos="3984"/>
        <p:guide orient="horz" pos="384"/>
        <p:guide orient="horz" pos="144"/>
        <p:guide orient="horz" pos="912"/>
        <p:guide pos="2880"/>
        <p:guide pos="288"/>
        <p:guide pos="5472"/>
      </p:guideLst>
    </p:cSldViewPr>
  </p:slideViewPr>
  <p:outlineViewPr>
    <p:cViewPr>
      <p:scale>
        <a:sx n="25" d="100"/>
        <a:sy n="25" d="100"/>
      </p:scale>
      <p:origin x="18" y="2448"/>
    </p:cViewPr>
  </p:outlineViewPr>
  <p:notesTextViewPr>
    <p:cViewPr>
      <p:scale>
        <a:sx n="1" d="1"/>
        <a:sy n="1" d="1"/>
      </p:scale>
      <p:origin x="0" y="0"/>
    </p:cViewPr>
  </p:notesTextViewPr>
  <p:sorterViewPr>
    <p:cViewPr>
      <p:scale>
        <a:sx n="100" d="100"/>
        <a:sy n="100" d="100"/>
      </p:scale>
      <p:origin x="0" y="3906"/>
    </p:cViewPr>
  </p:sorterViewPr>
  <p:notesViewPr>
    <p:cSldViewPr showGuides="1">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C77DA60-9AE1-4EF7-9484-D2447B214891}" type="datetimeFigureOut">
              <a:rPr lang="en-US"/>
              <a:pPr>
                <a:defRPr/>
              </a:pPr>
              <a:t>6/20/2023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0B0D9A8-3048-49E3-A1D8-C27509D38122}" type="slidenum">
              <a:rPr lang="en-US"/>
              <a:pPr>
                <a:defRPr/>
              </a:pPr>
              <a:t>‹#›</a:t>
            </a:fld>
            <a:endParaRPr lang="en-US" dirty="0"/>
          </a:p>
        </p:txBody>
      </p:sp>
    </p:spTree>
    <p:extLst>
      <p:ext uri="{BB962C8B-B14F-4D97-AF65-F5344CB8AC3E}">
        <p14:creationId xmlns:p14="http://schemas.microsoft.com/office/powerpoint/2010/main" val="3158688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FC10182-4399-4B17-B9B9-D04BCA85BD0A}" type="datetimeFigureOut">
              <a:rPr lang="en-US"/>
              <a:pPr>
                <a:defRPr/>
              </a:pPr>
              <a:t>6/20/2023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5815D25-A0A7-4766-B72C-B655525A6970}" type="slidenum">
              <a:rPr lang="en-US"/>
              <a:pPr>
                <a:defRPr/>
              </a:pPr>
              <a:t>‹#›</a:t>
            </a:fld>
            <a:endParaRPr lang="en-US" dirty="0"/>
          </a:p>
        </p:txBody>
      </p:sp>
    </p:spTree>
    <p:extLst>
      <p:ext uri="{BB962C8B-B14F-4D97-AF65-F5344CB8AC3E}">
        <p14:creationId xmlns:p14="http://schemas.microsoft.com/office/powerpoint/2010/main" val="375743788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INSTRUCTOR NOTE: This presentation includes text explanation notes, you can use to teach the course.  When in SLIDE SHOW mode, you RIGHT CLICK and select SHOW PRESENTER VIEW, to use the notes.</a:t>
            </a:r>
          </a:p>
          <a:p>
            <a:pPr>
              <a:spcBef>
                <a:spcPct val="0"/>
              </a:spcBef>
            </a:pPr>
            <a:endParaRPr lang="en-US" altLang="en-US" dirty="0"/>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25AAFF1A-43D2-41AB-8DA6-9A4FFB1CB740}" type="slidenum">
              <a:rPr lang="en-US" altLang="en-US">
                <a:solidFill>
                  <a:srgbClr val="000000"/>
                </a:solidFill>
                <a:sym typeface="Arial" charset="0"/>
              </a:rPr>
              <a:pPr fontAlgn="base">
                <a:spcBef>
                  <a:spcPct val="0"/>
                </a:spcBef>
                <a:spcAft>
                  <a:spcPct val="0"/>
                </a:spcAft>
                <a:buSzPct val="25000"/>
              </a:pPr>
              <a:t>1</a:t>
            </a:fld>
            <a:endParaRPr lang="en-US" altLang="en-US" dirty="0">
              <a:solidFill>
                <a:srgbClr val="000000"/>
              </a:solidFill>
              <a:sym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B0098F24-B5A2-4EE8-8BD3-9FF758CFA59A}" type="slidenum">
              <a:rPr lang="en-US" altLang="en-US"/>
              <a:pPr fontAlgn="base">
                <a:spcBef>
                  <a:spcPct val="0"/>
                </a:spcBef>
                <a:spcAft>
                  <a:spcPct val="0"/>
                </a:spcAft>
              </a:pPr>
              <a:t>10</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FAE3DA90-4AD0-409C-9EA4-FF73655788DA}" type="slidenum">
              <a:rPr lang="en-US" altLang="en-US"/>
              <a:pPr fontAlgn="base">
                <a:spcBef>
                  <a:spcPct val="0"/>
                </a:spcBef>
                <a:spcAft>
                  <a:spcPct val="0"/>
                </a:spcAft>
              </a:pPr>
              <a:t>11</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12</a:t>
            </a:fld>
            <a:endParaRPr lang="en-US" altLang="en-US" dirty="0">
              <a:solidFill>
                <a:srgbClr val="000000"/>
              </a:solidFill>
              <a:sym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C9F04151-D19C-45EE-8A2F-F0A0578BB733}" type="slidenum">
              <a:rPr lang="en-US" altLang="en-US"/>
              <a:pPr fontAlgn="base">
                <a:spcBef>
                  <a:spcPct val="0"/>
                </a:spcBef>
                <a:spcAft>
                  <a:spcPct val="0"/>
                </a:spcAft>
              </a:pPr>
              <a:t>13</a:t>
            </a:fld>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CA200865-C9BE-40A3-B4BE-42B64CC3F507}" type="slidenum">
              <a:rPr lang="en-US" altLang="en-US"/>
              <a:pPr fontAlgn="base">
                <a:spcBef>
                  <a:spcPct val="0"/>
                </a:spcBef>
                <a:spcAft>
                  <a:spcPct val="0"/>
                </a:spcAft>
              </a:pPr>
              <a:t>14</a:t>
            </a:fld>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buSzPct val="25000"/>
            </a:pPr>
            <a:fld id="{826C038B-AC11-4558-B371-0E016726B38D}" type="slidenum">
              <a:rPr lang="en-US" altLang="en-US">
                <a:solidFill>
                  <a:srgbClr val="000000"/>
                </a:solidFill>
                <a:sym typeface="Arial" charset="0"/>
              </a:rPr>
              <a:pPr>
                <a:buSzPct val="25000"/>
              </a:pPr>
              <a:t>15</a:t>
            </a:fld>
            <a:endParaRPr lang="en-US" altLang="en-US" dirty="0">
              <a:solidFill>
                <a:srgbClr val="000000"/>
              </a:solidFill>
              <a:sym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690B6D0D-7E64-482E-9273-7F0A88CBAD5E}" type="slidenum">
              <a:rPr lang="en-US" altLang="en-US"/>
              <a:pPr fontAlgn="base">
                <a:spcBef>
                  <a:spcPct val="0"/>
                </a:spcBef>
                <a:spcAft>
                  <a:spcPct val="0"/>
                </a:spcAft>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3"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314"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r>
              <a:rPr lang="en-US" sz="1200" b="1" i="0" u="none" strike="noStrike" kern="1200" baseline="0" dirty="0">
                <a:solidFill>
                  <a:schemeClr val="tx1"/>
                </a:solidFill>
                <a:latin typeface="+mn-lt"/>
                <a:ea typeface="+mn-ea"/>
                <a:cs typeface="+mn-cs"/>
              </a:rPr>
              <a:t>How Do the Sensors Affect the Pulse Width?</a:t>
            </a:r>
          </a:p>
          <a:p>
            <a:r>
              <a:rPr lang="en-US" sz="1200" b="0" i="0" u="none" strike="noStrike" kern="1200" baseline="0" dirty="0">
                <a:solidFill>
                  <a:schemeClr val="tx1"/>
                </a:solidFill>
                <a:latin typeface="+mn-lt"/>
                <a:ea typeface="+mn-ea"/>
                <a:cs typeface="+mn-cs"/>
              </a:rPr>
              <a:t>The base pulse width of a fuel-injection system is primarily determined by the value of the MAF or MAP sensor and engine speed (RPM). However, the PCM relies on the input from many other sensors, such as the following, to modify the base pulse width as needed:</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TP Sensor. </a:t>
            </a:r>
            <a:r>
              <a:rPr lang="en-US" sz="1200" b="0" i="0" u="none" strike="noStrike" kern="1200" baseline="0" dirty="0">
                <a:solidFill>
                  <a:schemeClr val="tx1"/>
                </a:solidFill>
                <a:latin typeface="+mn-lt"/>
                <a:ea typeface="+mn-ea"/>
                <a:cs typeface="+mn-cs"/>
              </a:rPr>
              <a:t>This sensor causes the PCM to command up to 500% (five times) the base pulse width if the accelerator pedal is depressed rapidly to the floor. It can also reduce the pulse width by about 70% if the throttle is rapidly closed.</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ECT. </a:t>
            </a:r>
            <a:r>
              <a:rPr lang="en-US" sz="1200" b="0" i="0" u="none" strike="noStrike" kern="1200" baseline="0" dirty="0">
                <a:solidFill>
                  <a:schemeClr val="tx1"/>
                </a:solidFill>
                <a:latin typeface="+mn-lt"/>
                <a:ea typeface="+mn-ea"/>
                <a:cs typeface="+mn-cs"/>
              </a:rPr>
              <a:t>The value of this sensor determines the temperature of the engine coolant, helps determine the base pulse width, and can account for up to 60% of the determining factors.</a:t>
            </a:r>
          </a:p>
          <a:p>
            <a:r>
              <a:rPr lang="en-US" sz="1200" b="1" i="0" u="none" strike="noStrike" kern="1200" baseline="0" dirty="0">
                <a:solidFill>
                  <a:schemeClr val="tx1"/>
                </a:solidFill>
                <a:latin typeface="+mn-lt"/>
                <a:ea typeface="+mn-ea"/>
                <a:cs typeface="+mn-cs"/>
              </a:rPr>
              <a:t>BARO. </a:t>
            </a:r>
            <a:r>
              <a:rPr lang="en-US" sz="1200" b="0" i="0" u="none" strike="noStrike" kern="1200" baseline="0" dirty="0">
                <a:solidFill>
                  <a:schemeClr val="tx1"/>
                </a:solidFill>
                <a:latin typeface="+mn-lt"/>
                <a:ea typeface="+mn-ea"/>
                <a:cs typeface="+mn-cs"/>
              </a:rPr>
              <a:t>The BARO sensor compensates for altitude and adds up to about 10% under high-pressure conditions and subtracts as much as 50% from the base pulse width at high altitudes.</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IAT. </a:t>
            </a:r>
            <a:r>
              <a:rPr lang="en-US" sz="1200" b="0" i="0" u="none" strike="noStrike" kern="1200" baseline="0" dirty="0">
                <a:solidFill>
                  <a:schemeClr val="tx1"/>
                </a:solidFill>
                <a:latin typeface="+mn-lt"/>
                <a:ea typeface="+mn-ea"/>
                <a:cs typeface="+mn-cs"/>
              </a:rPr>
              <a:t>The intake air temperature is used to modify the base pulse width based on the temperature of the air entering the engine. It is usually capable of adding as much as 20% if very cold air is entering the engine or reducing the pulse width by up to 20% if very hot air is entering the engine.</a:t>
            </a:r>
          </a:p>
          <a:p>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O2S. </a:t>
            </a:r>
            <a:r>
              <a:rPr lang="en-US" sz="1200" b="0" i="0" u="none" strike="noStrike" kern="1200" baseline="0" dirty="0">
                <a:solidFill>
                  <a:schemeClr val="tx1"/>
                </a:solidFill>
                <a:latin typeface="+mn-lt"/>
                <a:ea typeface="+mn-ea"/>
                <a:cs typeface="+mn-cs"/>
              </a:rPr>
              <a:t>This is one of the main modifiers to the base pulse width and can add or subtract up to about 20% to 25% or more, depending on the oxygen sensor activity.</a:t>
            </a:r>
          </a:p>
          <a:p>
            <a:pPr>
              <a:spcBef>
                <a:spcPct val="0"/>
              </a:spcBef>
              <a:buClr>
                <a:srgbClr val="000000"/>
              </a:buClr>
              <a:buSzPct val="25000"/>
            </a:pPr>
            <a:endParaRPr lang="en-US" altLang="en-US" dirty="0">
              <a:solidFill>
                <a:srgbClr val="000000"/>
              </a:solidFill>
              <a:cs typeface="Arial" charset="0"/>
              <a:sym typeface="Arial" charset="0"/>
            </a:endParaRPr>
          </a:p>
        </p:txBody>
      </p:sp>
      <p:sp>
        <p:nvSpPr>
          <p:cNvPr id="13315"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B52D2AA2-C611-480A-A910-E2AFF03C3534}" type="slidenum">
              <a:rPr lang="en-US" altLang="en-US">
                <a:solidFill>
                  <a:srgbClr val="000000"/>
                </a:solidFill>
                <a:sym typeface="Arial" charset="0"/>
              </a:rPr>
              <a:pPr fontAlgn="base">
                <a:spcBef>
                  <a:spcPct val="0"/>
                </a:spcBef>
                <a:spcAft>
                  <a:spcPct val="0"/>
                </a:spcAft>
                <a:buSzPct val="25000"/>
              </a:pPr>
              <a:t>20</a:t>
            </a:fld>
            <a:endParaRPr lang="en-US" altLang="en-US" dirty="0">
              <a:solidFill>
                <a:srgbClr val="000000"/>
              </a:solidFill>
              <a:sym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21</a:t>
            </a:fld>
            <a:endParaRPr lang="en-US" altLang="en-US" dirty="0">
              <a:solidFill>
                <a:srgbClr val="000000"/>
              </a:solidFill>
              <a:sym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7F192EC3-9A37-45E5-B1D2-C154DEC2749F}" type="slidenum">
              <a:rPr lang="en-US" altLang="en-US"/>
              <a:pPr fontAlgn="base">
                <a:spcBef>
                  <a:spcPct val="0"/>
                </a:spcBef>
                <a:spcAft>
                  <a:spcPct val="0"/>
                </a:spcAft>
              </a:pPr>
              <a:t>22</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23</a:t>
            </a:fld>
            <a:endParaRPr lang="en-US" altLang="en-US" dirty="0">
              <a:solidFill>
                <a:srgbClr val="000000"/>
              </a:solidFill>
              <a:sym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24</a:t>
            </a:fld>
            <a:endParaRPr lang="en-US" altLang="en-US" dirty="0">
              <a:solidFill>
                <a:srgbClr val="000000"/>
              </a:solidFill>
              <a:sym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8009E79B-37E9-4F91-8FD7-D0CBCA336B9B}" type="slidenum">
              <a:rPr lang="en-US" altLang="en-US"/>
              <a:pPr fontAlgn="base">
                <a:spcBef>
                  <a:spcPct val="0"/>
                </a:spcBef>
                <a:spcAft>
                  <a:spcPct val="0"/>
                </a:spcAft>
              </a:pPr>
              <a:t>25</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r>
              <a:rPr lang="en-US" altLang="en-US" sz="1400" b="1" i="0" u="sng" dirty="0">
                <a:solidFill>
                  <a:srgbClr val="000000"/>
                </a:solidFill>
                <a:cs typeface="Arial" charset="0"/>
                <a:sym typeface="Arial" charset="0"/>
              </a:rPr>
              <a:t>TECH</a:t>
            </a:r>
            <a:r>
              <a:rPr lang="en-US" altLang="en-US" sz="1400" b="1" i="0" u="sng" baseline="0" dirty="0">
                <a:solidFill>
                  <a:srgbClr val="000000"/>
                </a:solidFill>
                <a:cs typeface="Arial" charset="0"/>
                <a:sym typeface="Arial" charset="0"/>
              </a:rPr>
              <a:t> TIP: </a:t>
            </a:r>
            <a:r>
              <a:rPr lang="en-US" sz="1400" b="1" i="0" u="sng" strike="noStrike" kern="1200" baseline="0" dirty="0">
                <a:solidFill>
                  <a:schemeClr val="tx1"/>
                </a:solidFill>
                <a:latin typeface="+mn-lt"/>
                <a:ea typeface="+mn-ea"/>
                <a:cs typeface="+mn-cs"/>
              </a:rPr>
              <a:t>Don’t Forget the Regulator</a:t>
            </a:r>
          </a:p>
          <a:p>
            <a:r>
              <a:rPr lang="en-US" sz="1200" b="0" i="0" u="none" strike="noStrike" kern="1200" baseline="0" dirty="0">
                <a:solidFill>
                  <a:schemeClr val="tx1"/>
                </a:solidFill>
                <a:latin typeface="+mn-lt"/>
                <a:ea typeface="+mn-ea"/>
                <a:cs typeface="+mn-cs"/>
              </a:rPr>
              <a:t>Some fuel-pressure regulators contain a 10 micron</a:t>
            </a:r>
          </a:p>
          <a:p>
            <a:r>
              <a:rPr lang="en-US" sz="1200" b="0" i="0" u="none" strike="noStrike" kern="1200" baseline="0" dirty="0">
                <a:solidFill>
                  <a:schemeClr val="tx1"/>
                </a:solidFill>
                <a:latin typeface="+mn-lt"/>
                <a:ea typeface="+mn-ea"/>
                <a:cs typeface="+mn-cs"/>
              </a:rPr>
              <a:t>filter. If this filter becomes clogged, a lack of fuel flow</a:t>
            </a:r>
          </a:p>
          <a:p>
            <a:r>
              <a:rPr lang="en-US" sz="1200" b="0" i="0" u="none" strike="noStrike" kern="1200" baseline="0" dirty="0">
                <a:solidFill>
                  <a:schemeClr val="tx1"/>
                </a:solidFill>
                <a:latin typeface="+mn-lt"/>
                <a:ea typeface="+mn-ea"/>
                <a:cs typeface="+mn-cs"/>
              </a:rPr>
              <a:t>would result. ● </a:t>
            </a:r>
            <a:r>
              <a:rPr lang="en-US" sz="1200" b="1" i="0" u="none" strike="noStrike" kern="1200" baseline="0" dirty="0">
                <a:solidFill>
                  <a:schemeClr val="tx1"/>
                </a:solidFill>
                <a:latin typeface="+mn-lt"/>
                <a:ea typeface="+mn-ea"/>
                <a:cs typeface="+mn-cs"/>
              </a:rPr>
              <a:t>SEE FIGURE 75–8</a:t>
            </a:r>
            <a:r>
              <a:rPr lang="en-US" sz="1200" b="0" i="0" u="none" strike="noStrike" kern="1200" baseline="0" dirty="0">
                <a:solidFill>
                  <a:schemeClr val="tx1"/>
                </a:solidFill>
                <a:latin typeface="+mn-lt"/>
                <a:ea typeface="+mn-ea"/>
                <a:cs typeface="+mn-cs"/>
              </a:rPr>
              <a:t>.</a:t>
            </a:r>
          </a:p>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26</a:t>
            </a:fld>
            <a:endParaRPr lang="en-US" altLang="en-US" dirty="0">
              <a:solidFill>
                <a:srgbClr val="000000"/>
              </a:solidFill>
              <a:sym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2F96D813-3285-4D30-8A17-2C5908146927}" type="slidenum">
              <a:rPr lang="en-US" altLang="en-US"/>
              <a:pPr fontAlgn="base">
                <a:spcBef>
                  <a:spcPct val="0"/>
                </a:spcBef>
                <a:spcAft>
                  <a:spcPct val="0"/>
                </a:spcAft>
              </a:pPr>
              <a:t>27</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B417A352-80DD-4589-8B5B-84B9DCB4EB82}" type="slidenum">
              <a:rPr lang="en-US" altLang="en-US"/>
              <a:pPr fontAlgn="base">
                <a:spcBef>
                  <a:spcPct val="0"/>
                </a:spcBef>
                <a:spcAft>
                  <a:spcPct val="0"/>
                </a:spcAft>
              </a:pPr>
              <a:t>28</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3F672A63-F214-41F5-929F-A4B8D48813E6}" type="slidenum">
              <a:rPr lang="en-US" altLang="en-US"/>
              <a:pPr fontAlgn="base">
                <a:spcBef>
                  <a:spcPct val="0"/>
                </a:spcBef>
                <a:spcAft>
                  <a:spcPct val="0"/>
                </a:spcAft>
              </a:pPr>
              <a:t>29</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597ADB36-DEC0-4197-BF67-59238EDCB061}" type="slidenum">
              <a:rPr lang="en-US" altLang="en-US"/>
              <a:pPr fontAlgn="base">
                <a:spcBef>
                  <a:spcPct val="0"/>
                </a:spcBef>
                <a:spcAft>
                  <a:spcPct val="0"/>
                </a:spcAft>
              </a:pPr>
              <a:t>3</a:t>
            </a:fld>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30</a:t>
            </a:fld>
            <a:endParaRPr lang="en-US" altLang="en-US" dirty="0">
              <a:solidFill>
                <a:srgbClr val="000000"/>
              </a:solidFill>
              <a:sym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7DC14206-11A7-4FFF-B2B5-2C00C0E4F1E8}" type="slidenum">
              <a:rPr lang="en-US" altLang="en-US"/>
              <a:pPr fontAlgn="base">
                <a:spcBef>
                  <a:spcPct val="0"/>
                </a:spcBef>
                <a:spcAft>
                  <a:spcPct val="0"/>
                </a:spcAft>
              </a:pPr>
              <a:t>31</a:t>
            </a:fld>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32</a:t>
            </a:fld>
            <a:endParaRPr lang="en-US" altLang="en-US" dirty="0">
              <a:solidFill>
                <a:srgbClr val="000000"/>
              </a:solidFill>
              <a:sym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76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BB685A3A-B708-454B-871F-C4A9F5165247}" type="slidenum">
              <a:rPr lang="en-US" altLang="en-US"/>
              <a:pPr fontAlgn="base">
                <a:spcBef>
                  <a:spcPct val="0"/>
                </a:spcBef>
                <a:spcAft>
                  <a:spcPct val="0"/>
                </a:spcAft>
              </a:pPr>
              <a:t>33</a:t>
            </a:fld>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34</a:t>
            </a:fld>
            <a:endParaRPr lang="en-US" altLang="en-US" dirty="0">
              <a:solidFill>
                <a:srgbClr val="000000"/>
              </a:solidFill>
              <a:sym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3"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314"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3315"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B52D2AA2-C611-480A-A910-E2AFF03C3534}" type="slidenum">
              <a:rPr lang="en-US" altLang="en-US">
                <a:solidFill>
                  <a:srgbClr val="000000"/>
                </a:solidFill>
                <a:sym typeface="Arial" charset="0"/>
              </a:rPr>
              <a:pPr fontAlgn="base">
                <a:spcBef>
                  <a:spcPct val="0"/>
                </a:spcBef>
                <a:spcAft>
                  <a:spcPct val="0"/>
                </a:spcAft>
                <a:buSzPct val="25000"/>
              </a:pPr>
              <a:t>35</a:t>
            </a:fld>
            <a:endParaRPr lang="en-US" altLang="en-US" dirty="0">
              <a:solidFill>
                <a:srgbClr val="000000"/>
              </a:solidFill>
              <a:sym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36</a:t>
            </a:fld>
            <a:endParaRPr lang="en-US" altLang="en-US" dirty="0">
              <a:solidFill>
                <a:srgbClr val="000000"/>
              </a:solidFill>
              <a:sym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60088490-149F-45F0-88AC-517205A2257E}" type="slidenum">
              <a:rPr lang="en-US" altLang="en-US"/>
              <a:pPr fontAlgn="base">
                <a:spcBef>
                  <a:spcPct val="0"/>
                </a:spcBef>
                <a:spcAft>
                  <a:spcPct val="0"/>
                </a:spcAft>
              </a:pPr>
              <a:t>37</a:t>
            </a:fld>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38</a:t>
            </a:fld>
            <a:endParaRPr lang="en-US" altLang="en-US" dirty="0">
              <a:solidFill>
                <a:srgbClr val="000000"/>
              </a:solidFill>
              <a:sym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39</a:t>
            </a:fld>
            <a:endParaRPr lang="en-US" altLang="en-US" dirty="0">
              <a:solidFill>
                <a:srgbClr val="000000"/>
              </a:solidFill>
              <a:sym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5490BC7F-5FF9-4AB6-B67B-43B52A56B0F9}" type="slidenum">
              <a:rPr lang="en-US" altLang="en-US"/>
              <a:pPr fontAlgn="base">
                <a:spcBef>
                  <a:spcPct val="0"/>
                </a:spcBef>
                <a:spcAft>
                  <a:spcPct val="0"/>
                </a:spcAft>
              </a:pPr>
              <a:t>4</a:t>
            </a:fld>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95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E8CF4824-2D6A-4F68-AC17-84826DF55AAA}" type="slidenum">
              <a:rPr lang="en-US" altLang="en-US"/>
              <a:pPr fontAlgn="base">
                <a:spcBef>
                  <a:spcPct val="0"/>
                </a:spcBef>
                <a:spcAft>
                  <a:spcPct val="0"/>
                </a:spcAft>
              </a:pPr>
              <a:t>40</a:t>
            </a:fld>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3940A1FF-B001-46F6-94A4-31F1B990449B}" type="slidenum">
              <a:rPr lang="en-US" altLang="en-US"/>
              <a:pPr fontAlgn="base">
                <a:spcBef>
                  <a:spcPct val="0"/>
                </a:spcBef>
                <a:spcAft>
                  <a:spcPct val="0"/>
                </a:spcAft>
              </a:pPr>
              <a:t>41</a:t>
            </a:fld>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1DA32E78-162E-476E-AF7E-167300B5226D}" type="slidenum">
              <a:rPr lang="en-US" altLang="en-US"/>
              <a:pPr fontAlgn="base">
                <a:spcBef>
                  <a:spcPct val="0"/>
                </a:spcBef>
                <a:spcAft>
                  <a:spcPct val="0"/>
                </a:spcAft>
              </a:pPr>
              <a:t>42</a:t>
            </a:fld>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64A621BC-8E82-409A-A8E2-9DC2AB1D2067}" type="slidenum">
              <a:rPr lang="en-US" altLang="en-US"/>
              <a:pPr fontAlgn="base">
                <a:spcBef>
                  <a:spcPct val="0"/>
                </a:spcBef>
                <a:spcAft>
                  <a:spcPct val="0"/>
                </a:spcAft>
              </a:pPr>
              <a:t>43</a:t>
            </a:fld>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034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E9D9745A-A221-4A95-A505-C03AFC8C1007}" type="slidenum">
              <a:rPr lang="en-US" altLang="en-US"/>
              <a:pPr fontAlgn="base">
                <a:spcBef>
                  <a:spcPct val="0"/>
                </a:spcBef>
                <a:spcAft>
                  <a:spcPct val="0"/>
                </a:spcAft>
              </a:pPr>
              <a:t>44</a:t>
            </a:fld>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45</a:t>
            </a:fld>
            <a:endParaRPr lang="en-US" altLang="en-US" dirty="0">
              <a:solidFill>
                <a:srgbClr val="000000"/>
              </a:solidFill>
              <a:sym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49</a:t>
            </a:fld>
            <a:endParaRPr lang="en-US" altLang="en-US" dirty="0">
              <a:solidFill>
                <a:srgbClr val="000000"/>
              </a:solidFill>
              <a:sym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4ADE8FE2-1F2A-4AEF-8835-5EC252CFDE81}" type="slidenum">
              <a:rPr lang="en-US" altLang="en-US"/>
              <a:pPr fontAlgn="base">
                <a:spcBef>
                  <a:spcPct val="0"/>
                </a:spcBef>
                <a:spcAft>
                  <a:spcPct val="0"/>
                </a:spcAft>
              </a:pPr>
              <a:t>50</a:t>
            </a:fld>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534796A6-0491-46FB-AF3D-4E156565FD61}" type="slidenum">
              <a:rPr lang="en-US" altLang="en-US"/>
              <a:pPr fontAlgn="base">
                <a:spcBef>
                  <a:spcPct val="0"/>
                </a:spcBef>
                <a:spcAft>
                  <a:spcPct val="0"/>
                </a:spcAft>
              </a:pPr>
              <a:t>51</a:t>
            </a:fld>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6</a:t>
            </a:fld>
            <a:endParaRPr lang="en-US" altLang="en-US" dirty="0">
              <a:solidFill>
                <a:srgbClr val="000000"/>
              </a:solidFill>
              <a:sym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5" name="Shape 260"/>
          <p:cNvSpPr>
            <a:spLocks noGrp="1" noRot="1" noChangeAspec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120000 w 120000"/>
              <a:gd name="T11" fmla="*/ 120000 h 120000"/>
            </a:gdLst>
            <a:ahLst/>
            <a:cxnLst>
              <a:cxn ang="0">
                <a:pos x="T0" y="T1"/>
              </a:cxn>
              <a:cxn ang="0">
                <a:pos x="T2" y="T3"/>
              </a:cxn>
              <a:cxn ang="0">
                <a:pos x="T4" y="T5"/>
              </a:cxn>
              <a:cxn ang="0">
                <a:pos x="T6" y="T7"/>
              </a:cxn>
            </a:cxnLst>
            <a:rect l="T8" t="T9" r="T10" b="T11"/>
            <a:pathLst>
              <a:path w="120000" h="120000" extrusionOk="0">
                <a:moveTo>
                  <a:pt x="0" y="0"/>
                </a:moveTo>
                <a:lnTo>
                  <a:pt x="120000" y="0"/>
                </a:lnTo>
                <a:lnTo>
                  <a:pt x="120000" y="120000"/>
                </a:lnTo>
                <a:lnTo>
                  <a:pt x="0" y="120000"/>
                </a:lnTo>
                <a:close/>
              </a:path>
            </a:pathLst>
          </a:custGeom>
          <a:noFill/>
          <a:ln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266" name="Shape 26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buClr>
                <a:srgbClr val="000000"/>
              </a:buClr>
              <a:buSzPct val="25000"/>
            </a:pPr>
            <a:endParaRPr lang="en-US" altLang="en-US" dirty="0">
              <a:solidFill>
                <a:srgbClr val="000000"/>
              </a:solidFill>
              <a:cs typeface="Arial" charset="0"/>
              <a:sym typeface="Arial" charset="0"/>
            </a:endParaRPr>
          </a:p>
        </p:txBody>
      </p:sp>
      <p:sp>
        <p:nvSpPr>
          <p:cNvPr id="11267" name="Shape 262"/>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buSzPct val="25000"/>
            </a:pPr>
            <a:fld id="{826C038B-AC11-4558-B371-0E016726B38D}" type="slidenum">
              <a:rPr lang="en-US" altLang="en-US">
                <a:solidFill>
                  <a:srgbClr val="000000"/>
                </a:solidFill>
                <a:sym typeface="Arial" charset="0"/>
              </a:rPr>
              <a:pPr fontAlgn="base">
                <a:spcBef>
                  <a:spcPct val="0"/>
                </a:spcBef>
                <a:spcAft>
                  <a:spcPct val="0"/>
                </a:spcAft>
                <a:buSzPct val="25000"/>
              </a:pPr>
              <a:t>7</a:t>
            </a:fld>
            <a:endParaRPr lang="en-US" altLang="en-US" dirty="0">
              <a:solidFill>
                <a:srgbClr val="000000"/>
              </a:solidFill>
              <a:sym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D103D008-30C1-4DE6-9386-E9C02FE4CF70}" type="slidenum">
              <a:rPr lang="en-US" altLang="en-US"/>
              <a:pPr fontAlgn="base">
                <a:spcBef>
                  <a:spcPct val="0"/>
                </a:spcBef>
                <a:spcAft>
                  <a:spcPct val="0"/>
                </a:spcAft>
              </a:pPr>
              <a:t>8</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D8CCDDD5-3E58-4C3F-953D-2E0405FB97E9}" type="slidenum">
              <a:rPr lang="en-US" altLang="en-US"/>
              <a:pPr fontAlgn="base">
                <a:spcBef>
                  <a:spcPct val="0"/>
                </a:spcBef>
                <a:spcAft>
                  <a:spcPct val="0"/>
                </a:spcAft>
              </a:pPr>
              <a:t>9</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Footer Placeholder 4"/>
          <p:cNvSpPr>
            <a:spLocks noGrp="1"/>
          </p:cNvSpPr>
          <p:nvPr>
            <p:ph type="ftr" sz="quarter" idx="10"/>
          </p:nvPr>
        </p:nvSpPr>
        <p:spPr>
          <a:xfrm>
            <a:off x="93663" y="6172200"/>
            <a:ext cx="8596312" cy="234950"/>
          </a:xfrm>
          <a:prstGeom prst="rect">
            <a:avLst/>
          </a:prstGeom>
        </p:spPr>
        <p:txBody>
          <a:bodyPr/>
          <a:lstStyle>
            <a:lvl1pPr fontAlgn="auto">
              <a:spcBef>
                <a:spcPts val="0"/>
              </a:spcBef>
              <a:spcAft>
                <a:spcPts val="0"/>
              </a:spcAft>
              <a:defRPr dirty="0">
                <a:latin typeface="+mn-lt"/>
                <a:cs typeface="+mn-cs"/>
              </a:defRPr>
            </a:lvl1pPr>
          </a:lstStyle>
          <a:p>
            <a:pPr>
              <a:defRPr/>
            </a:pPr>
            <a:endParaRPr lang="en-US" dirty="0"/>
          </a:p>
        </p:txBody>
      </p:sp>
      <p:sp>
        <p:nvSpPr>
          <p:cNvPr id="5" name="Date Placeholder 3"/>
          <p:cNvSpPr>
            <a:spLocks noGrp="1"/>
          </p:cNvSpPr>
          <p:nvPr>
            <p:ph type="dt" sz="half" idx="11"/>
          </p:nvPr>
        </p:nvSpPr>
        <p:spPr>
          <a:xfrm>
            <a:off x="6335713" y="112713"/>
            <a:ext cx="2133600" cy="182562"/>
          </a:xfrm>
          <a:prstGeom prst="rect">
            <a:avLst/>
          </a:prstGeom>
        </p:spPr>
        <p:txBody>
          <a:bodyPr/>
          <a:lstStyle>
            <a:lvl1pPr fontAlgn="auto">
              <a:spcBef>
                <a:spcPts val="0"/>
              </a:spcBef>
              <a:spcAft>
                <a:spcPts val="0"/>
              </a:spcAft>
              <a:defRPr>
                <a:latin typeface="+mn-lt"/>
                <a:cs typeface="+mn-cs"/>
              </a:defRPr>
            </a:lvl1pPr>
          </a:lstStyle>
          <a:p>
            <a:pPr>
              <a:defRPr/>
            </a:pPr>
            <a:fld id="{56F5BC38-134C-45F0-9949-41769B27A259}" type="datetimeFigureOut">
              <a:rPr lang="en-US"/>
              <a:pPr>
                <a:defRPr/>
              </a:pPr>
              <a:t>6/20/2023</a:t>
            </a:fld>
            <a:endParaRPr lang="en-US" dirty="0"/>
          </a:p>
        </p:txBody>
      </p:sp>
      <p:sp>
        <p:nvSpPr>
          <p:cNvPr id="6" name="Slide Number Placeholder 5"/>
          <p:cNvSpPr>
            <a:spLocks noGrp="1"/>
          </p:cNvSpPr>
          <p:nvPr>
            <p:ph type="sldNum" sz="quarter" idx="12"/>
          </p:nvPr>
        </p:nvSpPr>
        <p:spPr>
          <a:xfrm>
            <a:off x="8469313" y="112713"/>
            <a:ext cx="552450" cy="182562"/>
          </a:xfrm>
          <a:prstGeom prst="rect">
            <a:avLst/>
          </a:prstGeom>
        </p:spPr>
        <p:txBody>
          <a:bodyPr/>
          <a:lstStyle>
            <a:lvl1pPr fontAlgn="auto">
              <a:spcBef>
                <a:spcPts val="0"/>
              </a:spcBef>
              <a:spcAft>
                <a:spcPts val="0"/>
              </a:spcAft>
              <a:defRPr>
                <a:latin typeface="+mn-lt"/>
                <a:cs typeface="+mn-cs"/>
              </a:defRPr>
            </a:lvl1pPr>
          </a:lstStyle>
          <a:p>
            <a:pPr>
              <a:defRPr/>
            </a:pPr>
            <a:fld id="{78C5205A-D52F-4669-8791-204A6847CCFA}" type="slidenum">
              <a:rPr lang="en-US"/>
              <a:pPr>
                <a:defRPr/>
              </a:pPr>
              <a:t>‹#›</a:t>
            </a:fld>
            <a:endParaRPr lang="en-US" dirty="0"/>
          </a:p>
        </p:txBody>
      </p:sp>
    </p:spTree>
    <p:extLst>
      <p:ext uri="{BB962C8B-B14F-4D97-AF65-F5344CB8AC3E}">
        <p14:creationId xmlns:p14="http://schemas.microsoft.com/office/powerpoint/2010/main" val="375532985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38236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7" name="Rectangle 1"/>
          <p:cNvSpPr/>
          <p:nvPr userDrawn="1"/>
        </p:nvSpPr>
        <p:spPr>
          <a:xfrm>
            <a:off x="3810000" y="6400800"/>
            <a:ext cx="50292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sp>
        <p:nvSpPr>
          <p:cNvPr id="38" name="Title Placeholder"/>
          <p:cNvSpPr txBox="1">
            <a:spLocks noGrp="1"/>
          </p:cNvSpPr>
          <p:nvPr>
            <p:ph type="title"/>
          </p:nvPr>
        </p:nvSpPr>
        <p:spPr>
          <a:xfrm>
            <a:off x="457200" y="215371"/>
            <a:ext cx="8229600" cy="646331"/>
          </a:xfrm>
          <a:prstGeom prst="rect">
            <a:avLst/>
          </a:prstGeom>
          <a:noFill/>
          <a:ln>
            <a:noFill/>
          </a:ln>
        </p:spPr>
        <p:txBody>
          <a:bodyPr/>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p:cNvSpPr>
            <a:spLocks noGrp="1"/>
          </p:cNvSpPr>
          <p:nvPr>
            <p:ph sz="quarter" idx="13"/>
          </p:nvPr>
        </p:nvSpPr>
        <p:spPr>
          <a:xfrm>
            <a:off x="457200" y="1600200"/>
            <a:ext cx="4397375" cy="4525963"/>
          </a:xfrm>
        </p:spPr>
        <p:txBody>
          <a:bodyPr/>
          <a:lstStyle>
            <a:lvl1pPr marL="101600" indent="0">
              <a:buNone/>
              <a:defRPr/>
            </a:lvl1pPr>
          </a:lstStyle>
          <a:p>
            <a:pPr lvl="0"/>
            <a:r>
              <a:rPr lang="en-US" dirty="0"/>
              <a:t>Click to edit Master text styles</a:t>
            </a:r>
          </a:p>
        </p:txBody>
      </p:sp>
      <p:sp>
        <p:nvSpPr>
          <p:cNvPr id="6" name="Content Placeholder 5"/>
          <p:cNvSpPr>
            <a:spLocks noGrp="1"/>
          </p:cNvSpPr>
          <p:nvPr>
            <p:ph sz="quarter" idx="14"/>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Click to edit Master text styles</a:t>
            </a:r>
          </a:p>
        </p:txBody>
      </p:sp>
      <p:sp>
        <p:nvSpPr>
          <p:cNvPr id="8" name="Content Placeholder 7"/>
          <p:cNvSpPr>
            <a:spLocks noGrp="1"/>
          </p:cNvSpPr>
          <p:nvPr>
            <p:ph sz="quarter" idx="15"/>
          </p:nvPr>
        </p:nvSpPr>
        <p:spPr>
          <a:xfrm>
            <a:off x="5029200" y="3252788"/>
            <a:ext cx="3657600" cy="2873375"/>
          </a:xfrm>
        </p:spPr>
        <p:txBody>
          <a:bodyPr/>
          <a:lstStyle>
            <a:lvl1pPr marL="101600" indent="0">
              <a:buNone/>
              <a:defRPr sz="2200"/>
            </a:lvl1pPr>
          </a:lstStyle>
          <a:p>
            <a:pPr lvl="0"/>
            <a:r>
              <a:rPr lang="en-US" dirty="0"/>
              <a:t>Click to edit Master text styles</a:t>
            </a:r>
          </a:p>
        </p:txBody>
      </p:sp>
    </p:spTree>
    <p:extLst>
      <p:ext uri="{BB962C8B-B14F-4D97-AF65-F5344CB8AC3E}">
        <p14:creationId xmlns:p14="http://schemas.microsoft.com/office/powerpoint/2010/main" val="240595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p:cNvSpPr>
            <a:spLocks noGrp="1"/>
          </p:cNvSpPr>
          <p:nvPr>
            <p:ph type="title"/>
          </p:nvPr>
        </p:nvSpPr>
        <p:spPr>
          <a:xfrm>
            <a:off x="457200" y="666319"/>
            <a:ext cx="8229600" cy="646331"/>
          </a:xfrm>
        </p:spPr>
        <p:txBody>
          <a:bodyPr/>
          <a:lstStyle>
            <a:lvl1pPr>
              <a:defRPr sz="3600">
                <a:latin typeface="+mj-lt"/>
              </a:defRPr>
            </a:lvl1pPr>
          </a:lstStyle>
          <a:p>
            <a:r>
              <a:rPr lang="en-US" dirty="0"/>
              <a:t>Click to edit Master title style</a:t>
            </a:r>
          </a:p>
        </p:txBody>
      </p:sp>
      <p:sp>
        <p:nvSpPr>
          <p:cNvPr id="7" name="Content Placeholder 6"/>
          <p:cNvSpPr>
            <a:spLocks noGrp="1"/>
          </p:cNvSpPr>
          <p:nvPr>
            <p:ph sz="quarter" idx="13"/>
          </p:nvPr>
        </p:nvSpPr>
        <p:spPr>
          <a:xfrm>
            <a:off x="457200" y="1481138"/>
            <a:ext cx="4484688" cy="3754437"/>
          </a:xfrm>
        </p:spPr>
        <p:txBody>
          <a:bodyPr/>
          <a:lstStyle>
            <a:lvl1pPr>
              <a:defRPr/>
            </a:lvl1pPr>
          </a:lstStyle>
          <a:p>
            <a:pPr lvl="0"/>
            <a:r>
              <a:rPr lang="en-US" dirty="0"/>
              <a:t>Click to edit Master text styles</a:t>
            </a:r>
          </a:p>
        </p:txBody>
      </p:sp>
      <p:sp>
        <p:nvSpPr>
          <p:cNvPr id="12" name="Content Placeholder 11"/>
          <p:cNvSpPr>
            <a:spLocks noGrp="1"/>
          </p:cNvSpPr>
          <p:nvPr>
            <p:ph sz="quarter" idx="15"/>
          </p:nvPr>
        </p:nvSpPr>
        <p:spPr>
          <a:xfrm>
            <a:off x="5048250" y="1481138"/>
            <a:ext cx="3638550" cy="338554"/>
          </a:xfrm>
        </p:spPr>
        <p:txBody>
          <a:bodyPr/>
          <a:lstStyle/>
          <a:p>
            <a:pPr lvl="0"/>
            <a:r>
              <a:rPr lang="en-US" dirty="0"/>
              <a:t>Click to edit Master text styles</a:t>
            </a:r>
          </a:p>
        </p:txBody>
      </p:sp>
      <p:sp>
        <p:nvSpPr>
          <p:cNvPr id="8" name="Content Placeholder 7"/>
          <p:cNvSpPr>
            <a:spLocks noGrp="1"/>
          </p:cNvSpPr>
          <p:nvPr>
            <p:ph sz="quarter" idx="14"/>
          </p:nvPr>
        </p:nvSpPr>
        <p:spPr>
          <a:xfrm>
            <a:off x="457200" y="5343525"/>
            <a:ext cx="8229600" cy="338554"/>
          </a:xfrm>
        </p:spPr>
        <p:txBody>
          <a:bodyPr/>
          <a:lstStyle>
            <a:lvl1pPr>
              <a:defRPr/>
            </a:lvl1pPr>
          </a:lstStyle>
          <a:p>
            <a:pPr lvl="0"/>
            <a:r>
              <a:rPr lang="en-US" dirty="0"/>
              <a:t>Click to edit Master text styles</a:t>
            </a:r>
          </a:p>
        </p:txBody>
      </p:sp>
    </p:spTree>
    <p:extLst>
      <p:ext uri="{BB962C8B-B14F-4D97-AF65-F5344CB8AC3E}">
        <p14:creationId xmlns:p14="http://schemas.microsoft.com/office/powerpoint/2010/main" val="7294913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36838"/>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spAutoFit/>
          </a:bodyPr>
          <a:lstStyle/>
          <a:p>
            <a:pPr lvl="0"/>
            <a:r>
              <a:rPr lang="en-US" altLang="en-US"/>
              <a:t>Click to edit Master title style</a:t>
            </a:r>
          </a:p>
        </p:txBody>
      </p:sp>
      <p:sp>
        <p:nvSpPr>
          <p:cNvPr id="3" name="Text Placeholder 2"/>
          <p:cNvSpPr>
            <a:spLocks noGrp="1"/>
          </p:cNvSpPr>
          <p:nvPr>
            <p:ph type="body" idx="1"/>
          </p:nvPr>
        </p:nvSpPr>
        <p:spPr>
          <a:xfrm>
            <a:off x="457200" y="990600"/>
            <a:ext cx="8229600" cy="2770188"/>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7663" y="6378575"/>
            <a:ext cx="7162800" cy="276225"/>
          </a:xfrm>
          <a:prstGeom prst="rect">
            <a:avLst/>
          </a:prstGeom>
          <a:noFill/>
        </p:spPr>
        <p:txBody>
          <a:bodyPr>
            <a:spAutoFit/>
          </a:bodyPr>
          <a:lstStyle/>
          <a:p>
            <a:pPr marL="101600" algn="r" fontAlgn="auto">
              <a:spcBef>
                <a:spcPts val="0"/>
              </a:spcBef>
              <a:spcAft>
                <a:spcPts val="0"/>
              </a:spcAft>
              <a:defRPr/>
            </a:pPr>
            <a:r>
              <a:rPr lang="en-IN" altLang="en-US" sz="1200" dirty="0">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latin typeface="Verdana"/>
                <a:ea typeface="Verdana" panose="020B0604030504040204" pitchFamily="34" charset="0"/>
                <a:cs typeface="Verdana" panose="020B0604030504040204" pitchFamily="34" charset="0"/>
              </a:rPr>
              <a:t> Pearson Education, Inc. All Rights Reserved</a:t>
            </a:r>
          </a:p>
        </p:txBody>
      </p:sp>
      <p:pic>
        <p:nvPicPr>
          <p:cNvPr id="1029"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57200" y="6376988"/>
            <a:ext cx="91757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3" r:id="rId1"/>
    <p:sldLayoutId id="2147483651" r:id="rId2"/>
    <p:sldLayoutId id="2147483654" r:id="rId3"/>
    <p:sldLayoutId id="2147483652" r:id="rId4"/>
  </p:sldLayoutIdLst>
  <p:transition spd="slow"/>
  <p:txStyles>
    <p:titleStyle>
      <a:lvl1pPr algn="l" rtl="0" fontAlgn="base">
        <a:spcBef>
          <a:spcPct val="0"/>
        </a:spcBef>
        <a:spcAft>
          <a:spcPct val="0"/>
        </a:spcAft>
        <a:defRPr sz="3600" b="1" kern="1200">
          <a:solidFill>
            <a:srgbClr val="007FA3"/>
          </a:solidFill>
          <a:latin typeface="+mj-lt"/>
          <a:ea typeface="+mj-ea"/>
          <a:cs typeface="Times New Roman" panose="02020603050405020304" pitchFamily="18" charset="0"/>
        </a:defRPr>
      </a:lvl1pPr>
      <a:lvl2pPr algn="l" rtl="0" fontAlgn="base">
        <a:spcBef>
          <a:spcPct val="0"/>
        </a:spcBef>
        <a:spcAft>
          <a:spcPct val="0"/>
        </a:spcAft>
        <a:defRPr sz="3600" b="1">
          <a:solidFill>
            <a:srgbClr val="007FA3"/>
          </a:solidFill>
          <a:latin typeface="Arial" charset="0"/>
          <a:cs typeface="Times New Roman" pitchFamily="18" charset="0"/>
        </a:defRPr>
      </a:lvl2pPr>
      <a:lvl3pPr algn="l" rtl="0" fontAlgn="base">
        <a:spcBef>
          <a:spcPct val="0"/>
        </a:spcBef>
        <a:spcAft>
          <a:spcPct val="0"/>
        </a:spcAft>
        <a:defRPr sz="3600" b="1">
          <a:solidFill>
            <a:srgbClr val="007FA3"/>
          </a:solidFill>
          <a:latin typeface="Arial" charset="0"/>
          <a:cs typeface="Times New Roman" pitchFamily="18" charset="0"/>
        </a:defRPr>
      </a:lvl3pPr>
      <a:lvl4pPr algn="l" rtl="0" fontAlgn="base">
        <a:spcBef>
          <a:spcPct val="0"/>
        </a:spcBef>
        <a:spcAft>
          <a:spcPct val="0"/>
        </a:spcAft>
        <a:defRPr sz="3600" b="1">
          <a:solidFill>
            <a:srgbClr val="007FA3"/>
          </a:solidFill>
          <a:latin typeface="Arial" charset="0"/>
          <a:cs typeface="Times New Roman" pitchFamily="18" charset="0"/>
        </a:defRPr>
      </a:lvl4pPr>
      <a:lvl5pPr algn="l" rtl="0" fontAlgn="base">
        <a:spcBef>
          <a:spcPct val="0"/>
        </a:spcBef>
        <a:spcAft>
          <a:spcPct val="0"/>
        </a:spcAft>
        <a:defRPr sz="3600" b="1">
          <a:solidFill>
            <a:srgbClr val="007FA3"/>
          </a:solidFill>
          <a:latin typeface="Arial" charset="0"/>
          <a:cs typeface="Times New Roman" pitchFamily="18" charset="0"/>
        </a:defRPr>
      </a:lvl5pPr>
      <a:lvl6pPr marL="457200" algn="l" rtl="0" fontAlgn="base">
        <a:spcBef>
          <a:spcPct val="0"/>
        </a:spcBef>
        <a:spcAft>
          <a:spcPct val="0"/>
        </a:spcAft>
        <a:defRPr sz="3600" b="1">
          <a:solidFill>
            <a:srgbClr val="007FA3"/>
          </a:solidFill>
          <a:latin typeface="Arial" charset="0"/>
          <a:cs typeface="Times New Roman" pitchFamily="18" charset="0"/>
        </a:defRPr>
      </a:lvl6pPr>
      <a:lvl7pPr marL="914400" algn="l" rtl="0" fontAlgn="base">
        <a:spcBef>
          <a:spcPct val="0"/>
        </a:spcBef>
        <a:spcAft>
          <a:spcPct val="0"/>
        </a:spcAft>
        <a:defRPr sz="3600" b="1">
          <a:solidFill>
            <a:srgbClr val="007FA3"/>
          </a:solidFill>
          <a:latin typeface="Arial" charset="0"/>
          <a:cs typeface="Times New Roman" pitchFamily="18" charset="0"/>
        </a:defRPr>
      </a:lvl7pPr>
      <a:lvl8pPr marL="1371600" algn="l" rtl="0" fontAlgn="base">
        <a:spcBef>
          <a:spcPct val="0"/>
        </a:spcBef>
        <a:spcAft>
          <a:spcPct val="0"/>
        </a:spcAft>
        <a:defRPr sz="3600" b="1">
          <a:solidFill>
            <a:srgbClr val="007FA3"/>
          </a:solidFill>
          <a:latin typeface="Arial" charset="0"/>
          <a:cs typeface="Times New Roman" pitchFamily="18" charset="0"/>
        </a:defRPr>
      </a:lvl8pPr>
      <a:lvl9pPr marL="1828800" algn="l" rtl="0" fontAlgn="base">
        <a:spcBef>
          <a:spcPct val="0"/>
        </a:spcBef>
        <a:spcAft>
          <a:spcPct val="0"/>
        </a:spcAft>
        <a:defRPr sz="3600" b="1">
          <a:solidFill>
            <a:srgbClr val="007FA3"/>
          </a:solidFill>
          <a:latin typeface="Arial" charset="0"/>
          <a:cs typeface="Times New Roman" pitchFamily="18" charset="0"/>
        </a:defRPr>
      </a:lvl9pPr>
    </p:titleStyle>
    <p:bodyStyle>
      <a:lvl1pPr marL="255588" indent="-255588" algn="l" rtl="0" fontAlgn="base">
        <a:spcBef>
          <a:spcPts val="1500"/>
        </a:spcBef>
        <a:spcAft>
          <a:spcPct val="0"/>
        </a:spcAft>
        <a:buClr>
          <a:srgbClr val="007FA3"/>
        </a:buClr>
        <a:buFont typeface="Arial" charset="0"/>
        <a:buChar char="•"/>
        <a:defRPr sz="1600" kern="1200">
          <a:solidFill>
            <a:schemeClr val="tx1"/>
          </a:solidFill>
          <a:latin typeface="+mn-lt"/>
          <a:ea typeface="+mn-ea"/>
          <a:cs typeface="+mn-cs"/>
        </a:defRPr>
      </a:lvl1pPr>
      <a:lvl2pPr marL="742950" indent="-285750" algn="l" rtl="0" fontAlgn="base">
        <a:spcBef>
          <a:spcPts val="600"/>
        </a:spcBef>
        <a:spcAft>
          <a:spcPct val="0"/>
        </a:spcAft>
        <a:buClr>
          <a:srgbClr val="007FA3"/>
        </a:buClr>
        <a:buFont typeface="Arial" charset="0"/>
        <a:buChar char="–"/>
        <a:defRPr sz="1600" kern="1200">
          <a:solidFill>
            <a:schemeClr val="tx1"/>
          </a:solidFill>
          <a:latin typeface="+mn-lt"/>
          <a:ea typeface="+mn-ea"/>
          <a:cs typeface="+mn-cs"/>
        </a:defRPr>
      </a:lvl2pPr>
      <a:lvl3pPr marL="1143000" indent="-228600" algn="l" rtl="0" fontAlgn="base">
        <a:spcBef>
          <a:spcPts val="600"/>
        </a:spcBef>
        <a:spcAft>
          <a:spcPct val="0"/>
        </a:spcAft>
        <a:buClr>
          <a:srgbClr val="007FA3"/>
        </a:buClr>
        <a:buFont typeface="Wingdings" pitchFamily="2" charset="2"/>
        <a:buChar char="§"/>
        <a:defRPr sz="1600" kern="1200">
          <a:solidFill>
            <a:schemeClr val="tx1"/>
          </a:solidFill>
          <a:latin typeface="+mn-lt"/>
          <a:ea typeface="+mn-ea"/>
          <a:cs typeface="+mn-cs"/>
        </a:defRPr>
      </a:lvl3pPr>
      <a:lvl4pPr marL="1600200" indent="-228600" algn="l" rtl="0" fontAlgn="base">
        <a:spcBef>
          <a:spcPts val="600"/>
        </a:spcBef>
        <a:spcAft>
          <a:spcPct val="0"/>
        </a:spcAft>
        <a:buClr>
          <a:srgbClr val="007FA3"/>
        </a:buClr>
        <a:buFont typeface="Arial" charset="0"/>
        <a:buChar char="–"/>
        <a:defRPr sz="1600" kern="1200">
          <a:solidFill>
            <a:schemeClr val="tx1"/>
          </a:solidFill>
          <a:latin typeface="+mn-lt"/>
          <a:ea typeface="+mn-ea"/>
          <a:cs typeface="+mn-cs"/>
        </a:defRPr>
      </a:lvl4pPr>
      <a:lvl5pPr marL="2057400" indent="-228600" algn="l" rtl="0" fontAlgn="base">
        <a:spcBef>
          <a:spcPts val="600"/>
        </a:spcBef>
        <a:spcAft>
          <a:spcPct val="0"/>
        </a:spcAft>
        <a:buClr>
          <a:srgbClr val="007FA3"/>
        </a:buClr>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6.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jameshalderman.com/a8_vid_lib_page/"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hyperlink" Target="https://jameshalderman.com/a8_anim_lib_pag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a:xfrm>
            <a:off x="457200" y="215900"/>
            <a:ext cx="8229600" cy="1200150"/>
          </a:xfrm>
        </p:spPr>
        <p:txBody>
          <a:bodyPr/>
          <a:lstStyle/>
          <a:p>
            <a:pPr>
              <a:spcBef>
                <a:spcPct val="0"/>
              </a:spcBef>
              <a:buFont typeface="Times New Roman" pitchFamily="18" charset="0"/>
              <a:buNone/>
            </a:pPr>
            <a:r>
              <a:rPr lang="en-US" altLang="en-US" dirty="0">
                <a:cs typeface="Times New Roman" pitchFamily="18" charset="0"/>
                <a:sym typeface="Times New Roman" pitchFamily="18" charset="0"/>
              </a:rPr>
              <a:t>Automotive Technology: Principles, Diagnosis, and Service</a:t>
            </a:r>
          </a:p>
        </p:txBody>
      </p:sp>
      <p:sp>
        <p:nvSpPr>
          <p:cNvPr id="8194" name="Content Placeholder 2"/>
          <p:cNvSpPr>
            <a:spLocks noGrp="1"/>
          </p:cNvSpPr>
          <p:nvPr>
            <p:ph type="body" idx="1"/>
          </p:nvPr>
        </p:nvSpPr>
        <p:spPr bwMode="auto">
          <a:xfrm>
            <a:off x="474663" y="1431925"/>
            <a:ext cx="8229600" cy="400050"/>
          </a:xfrm>
        </p:spPr>
        <p:txBody>
          <a:bodyPr wrap="square" numCol="1" compatLnSpc="1">
            <a:prstTxWarp prst="textNoShape">
              <a:avLst/>
            </a:prstTxWarp>
          </a:bodyPr>
          <a:lstStyle/>
          <a:p>
            <a:pPr>
              <a:spcBef>
                <a:spcPct val="0"/>
              </a:spcBef>
              <a:buFont typeface="Arial" charset="0"/>
              <a:buNone/>
            </a:pPr>
            <a:r>
              <a:rPr lang="en-US" altLang="en-US" b="1" dirty="0">
                <a:latin typeface="Arial" charset="0"/>
                <a:cs typeface="Arial" charset="0"/>
                <a:sym typeface="Arial" charset="0"/>
              </a:rPr>
              <a:t>Seventh Edition</a:t>
            </a:r>
          </a:p>
        </p:txBody>
      </p:sp>
      <p:sp>
        <p:nvSpPr>
          <p:cNvPr id="8195" name="Content Placeholder 4"/>
          <p:cNvSpPr>
            <a:spLocks noGrp="1"/>
          </p:cNvSpPr>
          <p:nvPr>
            <p:ph sz="quarter" idx="14"/>
          </p:nvPr>
        </p:nvSpPr>
        <p:spPr bwMode="auto">
          <a:xfrm>
            <a:off x="5029200" y="2538413"/>
            <a:ext cx="3657600" cy="554037"/>
          </a:xfrm>
        </p:spPr>
        <p:txBody>
          <a:bodyPr wrap="square" numCol="1" compatLnSpc="1">
            <a:prstTxWarp prst="textNoShape">
              <a:avLst/>
            </a:prstTxWarp>
          </a:bodyPr>
          <a:lstStyle/>
          <a:p>
            <a:r>
              <a:rPr lang="en-US" altLang="en-US" dirty="0"/>
              <a:t>Chapter 75</a:t>
            </a:r>
          </a:p>
        </p:txBody>
      </p:sp>
      <p:sp>
        <p:nvSpPr>
          <p:cNvPr id="8196" name="Content Placeholder 5"/>
          <p:cNvSpPr>
            <a:spLocks noGrp="1"/>
          </p:cNvSpPr>
          <p:nvPr>
            <p:ph sz="quarter" idx="15"/>
          </p:nvPr>
        </p:nvSpPr>
        <p:spPr bwMode="auto">
          <a:xfrm>
            <a:off x="5029200" y="3252788"/>
            <a:ext cx="3657600" cy="769937"/>
          </a:xfrm>
        </p:spPr>
        <p:txBody>
          <a:bodyPr wrap="square" numCol="1" compatLnSpc="1">
            <a:prstTxWarp prst="textNoShape">
              <a:avLst/>
            </a:prstTxWarp>
          </a:bodyPr>
          <a:lstStyle/>
          <a:p>
            <a:r>
              <a:rPr lang="en-US" altLang="en-US" dirty="0"/>
              <a:t>Fuel-Injection Parts and Operation</a:t>
            </a:r>
          </a:p>
        </p:txBody>
      </p:sp>
      <p:sp>
        <p:nvSpPr>
          <p:cNvPr id="8197" name="Content Placeholder 7"/>
          <p:cNvSpPr>
            <a:spLocks noGrp="1"/>
          </p:cNvSpPr>
          <p:nvPr>
            <p:ph sz="quarter" idx="4294967295"/>
          </p:nvPr>
        </p:nvSpPr>
        <p:spPr bwMode="auto">
          <a:xfrm>
            <a:off x="2481263" y="6400800"/>
            <a:ext cx="6205537" cy="244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en-US" altLang="en-US" sz="1200" dirty="0">
                <a:latin typeface="Verdana" pitchFamily="34" charset="0"/>
                <a:ea typeface="Verdana" pitchFamily="34" charset="0"/>
                <a:cs typeface="Verdana" pitchFamily="34" charset="0"/>
              </a:rPr>
              <a:t>                Copyright © 2023 Pearson Education, Inc. All Rights Reserved</a:t>
            </a:r>
          </a:p>
        </p:txBody>
      </p:sp>
      <p:pic>
        <p:nvPicPr>
          <p:cNvPr id="81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3" y="1844675"/>
            <a:ext cx="3502025"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2"/>
          <p:cNvSpPr>
            <a:spLocks noGrp="1"/>
          </p:cNvSpPr>
          <p:nvPr>
            <p:ph type="title"/>
          </p:nvPr>
        </p:nvSpPr>
        <p:spPr>
          <a:xfrm>
            <a:off x="457200" y="228600"/>
            <a:ext cx="8229600" cy="514350"/>
          </a:xfrm>
        </p:spPr>
        <p:txBody>
          <a:bodyPr/>
          <a:lstStyle/>
          <a:p>
            <a:r>
              <a:rPr lang="en-US" altLang="en-US" dirty="0"/>
              <a:t>Question 1: ?</a:t>
            </a:r>
          </a:p>
        </p:txBody>
      </p:sp>
      <p:sp>
        <p:nvSpPr>
          <p:cNvPr id="32770" name="Content Placeholder 3"/>
          <p:cNvSpPr>
            <a:spLocks noGrp="1"/>
          </p:cNvSpPr>
          <p:nvPr>
            <p:ph idx="1"/>
          </p:nvPr>
        </p:nvSpPr>
        <p:spPr bwMode="auto">
          <a:xfrm>
            <a:off x="457200" y="952500"/>
            <a:ext cx="8229600" cy="762000"/>
          </a:xfrm>
        </p:spPr>
        <p:txBody>
          <a:bodyPr wrap="square" numCol="1" compatLnSpc="1">
            <a:prstTxWarp prst="textNoShape">
              <a:avLst/>
            </a:prstTxWarp>
          </a:bodyPr>
          <a:lstStyle/>
          <a:p>
            <a:pPr marL="0" indent="0">
              <a:buSzTx/>
              <a:buFont typeface="Arial" charset="0"/>
              <a:buNone/>
            </a:pPr>
            <a:r>
              <a:rPr lang="en-US" altLang="en-US" sz="2400" dirty="0"/>
              <a:t>What are the two basic methods used for measuring the amount of air the engine is breathing in?</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2"/>
          <p:cNvSpPr>
            <a:spLocks noGrp="1"/>
          </p:cNvSpPr>
          <p:nvPr>
            <p:ph type="title"/>
          </p:nvPr>
        </p:nvSpPr>
        <p:spPr>
          <a:xfrm>
            <a:off x="457200" y="228600"/>
            <a:ext cx="8229600" cy="514350"/>
          </a:xfrm>
        </p:spPr>
        <p:txBody>
          <a:bodyPr/>
          <a:lstStyle/>
          <a:p>
            <a:r>
              <a:rPr lang="en-US" altLang="en-US" dirty="0"/>
              <a:t>Answer 1</a:t>
            </a:r>
          </a:p>
        </p:txBody>
      </p:sp>
      <p:sp>
        <p:nvSpPr>
          <p:cNvPr id="34818" name="Content Placeholder 3"/>
          <p:cNvSpPr>
            <a:spLocks noGrp="1"/>
          </p:cNvSpPr>
          <p:nvPr>
            <p:ph idx="1"/>
          </p:nvPr>
        </p:nvSpPr>
        <p:spPr bwMode="auto">
          <a:xfrm>
            <a:off x="457200" y="952500"/>
            <a:ext cx="8229600" cy="381000"/>
          </a:xfrm>
        </p:spPr>
        <p:txBody>
          <a:bodyPr wrap="square" numCol="1" compatLnSpc="1">
            <a:prstTxWarp prst="textNoShape">
              <a:avLst/>
            </a:prstTxWarp>
          </a:bodyPr>
          <a:lstStyle/>
          <a:p>
            <a:pPr marL="0" indent="0">
              <a:buSzTx/>
              <a:buFont typeface="Arial" charset="0"/>
              <a:buNone/>
            </a:pPr>
            <a:r>
              <a:rPr lang="en-US" altLang="en-US" sz="2400" dirty="0"/>
              <a:t>Mass airflow and speed density.</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75.3 Fuel Rail</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600200" y="990600"/>
            <a:ext cx="5860278" cy="4028941"/>
          </a:xfrm>
        </p:spPr>
      </p:pic>
      <p:sp>
        <p:nvSpPr>
          <p:cNvPr id="10243" name="Content Placeholder 16"/>
          <p:cNvSpPr>
            <a:spLocks noGrp="1"/>
          </p:cNvSpPr>
          <p:nvPr>
            <p:ph sz="quarter" idx="15"/>
          </p:nvPr>
        </p:nvSpPr>
        <p:spPr bwMode="auto">
          <a:xfrm>
            <a:off x="609600" y="5105400"/>
            <a:ext cx="7696200" cy="1015663"/>
          </a:xfrm>
        </p:spPr>
        <p:txBody>
          <a:bodyPr wrap="square" numCol="1" compatLnSpc="1">
            <a:prstTxWarp prst="textNoShape">
              <a:avLst/>
            </a:prstTxWarp>
          </a:bodyPr>
          <a:lstStyle/>
          <a:p>
            <a:r>
              <a:rPr lang="en-US" altLang="en-US" sz="2000" dirty="0"/>
              <a:t>The injectors receive fuel and are supported by the fuel rail. A pulse damper is used to help reduce noise caused by the pressure changes in the fuel rail during injector pulsing operation</a:t>
            </a:r>
          </a:p>
        </p:txBody>
      </p:sp>
    </p:spTree>
    <p:extLst>
      <p:ext uri="{BB962C8B-B14F-4D97-AF65-F5344CB8AC3E}">
        <p14:creationId xmlns:p14="http://schemas.microsoft.com/office/powerpoint/2010/main" val="1287777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2"/>
          <p:cNvSpPr>
            <a:spLocks noGrp="1"/>
          </p:cNvSpPr>
          <p:nvPr>
            <p:ph type="title"/>
          </p:nvPr>
        </p:nvSpPr>
        <p:spPr>
          <a:xfrm>
            <a:off x="457200" y="228600"/>
            <a:ext cx="8229600" cy="514350"/>
          </a:xfrm>
        </p:spPr>
        <p:txBody>
          <a:bodyPr/>
          <a:lstStyle/>
          <a:p>
            <a:r>
              <a:rPr lang="en-US" altLang="en-US" dirty="0"/>
              <a:t>Port-Fuel Injection</a:t>
            </a:r>
            <a:r>
              <a:rPr lang="en-US" altLang="en-US" sz="2800" dirty="0"/>
              <a:t> (1 of 2)</a:t>
            </a:r>
          </a:p>
        </p:txBody>
      </p:sp>
      <p:sp>
        <p:nvSpPr>
          <p:cNvPr id="40962" name="Content Placeholder 3"/>
          <p:cNvSpPr>
            <a:spLocks noGrp="1"/>
          </p:cNvSpPr>
          <p:nvPr>
            <p:ph idx="1"/>
          </p:nvPr>
        </p:nvSpPr>
        <p:spPr bwMode="auto">
          <a:xfrm>
            <a:off x="457200" y="952500"/>
            <a:ext cx="8229600" cy="3200400"/>
          </a:xfrm>
        </p:spPr>
        <p:txBody>
          <a:bodyPr wrap="square" numCol="1" compatLnSpc="1">
            <a:prstTxWarp prst="textNoShape">
              <a:avLst/>
            </a:prstTxWarp>
          </a:bodyPr>
          <a:lstStyle/>
          <a:p>
            <a:pPr>
              <a:buSzTx/>
            </a:pPr>
            <a:r>
              <a:rPr lang="en-US" altLang="en-US" sz="2400" dirty="0"/>
              <a:t>The advantages of port-fuel injection design are also related to characteristics of intake manifolds.</a:t>
            </a:r>
          </a:p>
          <a:p>
            <a:pPr lvl="1"/>
            <a:r>
              <a:rPr lang="en-US" altLang="en-US" sz="2400" dirty="0"/>
              <a:t>Fuel distribution is equal to all cylinders because each cylinder has its own injector.</a:t>
            </a:r>
          </a:p>
          <a:p>
            <a:pPr lvl="1"/>
            <a:r>
              <a:rPr lang="en-US" altLang="en-US" sz="2400" dirty="0"/>
              <a:t>The fuel is injected almost directly into the combustion chamber.</a:t>
            </a:r>
          </a:p>
          <a:p>
            <a:pPr lvl="1"/>
            <a:r>
              <a:rPr lang="en-US" altLang="en-US" sz="2400" dirty="0"/>
              <a:t>The intake manifold can be sized and shaped to achieve specific engine performance characteristics.</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2"/>
          <p:cNvSpPr>
            <a:spLocks noGrp="1"/>
          </p:cNvSpPr>
          <p:nvPr>
            <p:ph type="title"/>
          </p:nvPr>
        </p:nvSpPr>
        <p:spPr>
          <a:xfrm>
            <a:off x="457200" y="228600"/>
            <a:ext cx="8229600" cy="514350"/>
          </a:xfrm>
        </p:spPr>
        <p:txBody>
          <a:bodyPr/>
          <a:lstStyle/>
          <a:p>
            <a:r>
              <a:rPr lang="en-US" altLang="en-US" dirty="0"/>
              <a:t>Port-Fuel Injection</a:t>
            </a:r>
            <a:r>
              <a:rPr lang="en-US" altLang="en-US" sz="2800" dirty="0"/>
              <a:t> (2 of 2)</a:t>
            </a:r>
          </a:p>
        </p:txBody>
      </p:sp>
      <p:sp>
        <p:nvSpPr>
          <p:cNvPr id="43010" name="Content Placeholder 3"/>
          <p:cNvSpPr>
            <a:spLocks noGrp="1"/>
          </p:cNvSpPr>
          <p:nvPr>
            <p:ph idx="1"/>
          </p:nvPr>
        </p:nvSpPr>
        <p:spPr bwMode="auto">
          <a:xfrm>
            <a:off x="457200" y="952500"/>
            <a:ext cx="8229600" cy="4038600"/>
          </a:xfrm>
        </p:spPr>
        <p:txBody>
          <a:bodyPr wrap="square" numCol="1" compatLnSpc="1">
            <a:prstTxWarp prst="textNoShape">
              <a:avLst/>
            </a:prstTxWarp>
          </a:bodyPr>
          <a:lstStyle/>
          <a:p>
            <a:pPr>
              <a:buSzTx/>
            </a:pPr>
            <a:r>
              <a:rPr lang="en-US" altLang="en-US" sz="2400" dirty="0"/>
              <a:t>Domestic systems use one of three ways to trigger the injectors:</a:t>
            </a:r>
          </a:p>
          <a:p>
            <a:pPr lvl="1"/>
            <a:r>
              <a:rPr lang="en-US" altLang="en-US" sz="2400" dirty="0"/>
              <a:t>Grouped double fire</a:t>
            </a:r>
          </a:p>
          <a:p>
            <a:pPr lvl="2"/>
            <a:r>
              <a:rPr lang="en-US" altLang="en-US" sz="2400" dirty="0"/>
              <a:t>Two equalized groups of injectors</a:t>
            </a:r>
          </a:p>
          <a:p>
            <a:pPr lvl="1"/>
            <a:r>
              <a:rPr lang="en-US" altLang="en-US" sz="2400" dirty="0"/>
              <a:t>Simultaneous double fire</a:t>
            </a:r>
          </a:p>
          <a:p>
            <a:pPr lvl="2"/>
            <a:r>
              <a:rPr lang="en-US" altLang="en-US" sz="2400" dirty="0"/>
              <a:t>All injectors are fired at the same time</a:t>
            </a:r>
          </a:p>
          <a:p>
            <a:pPr lvl="1"/>
            <a:r>
              <a:rPr lang="en-US" altLang="en-US" sz="2400" dirty="0"/>
              <a:t>Sequential</a:t>
            </a:r>
          </a:p>
          <a:p>
            <a:pPr lvl="2"/>
            <a:r>
              <a:rPr lang="en-US" altLang="en-US" sz="2400" dirty="0"/>
              <a:t>The firing of the injectors is according to engine firing order</a:t>
            </a:r>
          </a:p>
          <a:p>
            <a:pPr>
              <a:buSzTx/>
            </a:pPr>
            <a:endParaRPr lang="en-US" altLang="en-US" sz="2400"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75.4 Fuel Injector</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930264" y="995966"/>
            <a:ext cx="7283471" cy="3741314"/>
          </a:xfrm>
        </p:spPr>
      </p:pic>
      <p:sp>
        <p:nvSpPr>
          <p:cNvPr id="10243" name="Content Placeholder 16"/>
          <p:cNvSpPr>
            <a:spLocks noGrp="1"/>
          </p:cNvSpPr>
          <p:nvPr>
            <p:ph sz="quarter" idx="15"/>
          </p:nvPr>
        </p:nvSpPr>
        <p:spPr bwMode="auto">
          <a:xfrm>
            <a:off x="990600" y="4876800"/>
            <a:ext cx="7162800" cy="1323439"/>
          </a:xfrm>
        </p:spPr>
        <p:txBody>
          <a:bodyPr wrap="square" numCol="1" compatLnSpc="1">
            <a:prstTxWarp prst="textNoShape">
              <a:avLst/>
            </a:prstTxWarp>
          </a:bodyPr>
          <a:lstStyle/>
          <a:p>
            <a:r>
              <a:rPr lang="en-US" altLang="en-US" sz="2000" dirty="0"/>
              <a:t>Cross section of a typical port fuel-injection nozzle assembly. These injectors are serviced as an assembly only; no part replacement or service is possible, except for replacement of external O-ring seals.</a:t>
            </a:r>
          </a:p>
        </p:txBody>
      </p:sp>
    </p:spTree>
    <p:extLst>
      <p:ext uri="{BB962C8B-B14F-4D97-AF65-F5344CB8AC3E}">
        <p14:creationId xmlns:p14="http://schemas.microsoft.com/office/powerpoint/2010/main" val="1287777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Electronic Fuel Injector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lectronic_Fuel_Injector">
            <a:hlinkClick r:id="" action="ppaction://media"/>
            <a:extLst>
              <a:ext uri="{FF2B5EF4-FFF2-40B4-BE49-F238E27FC236}">
                <a16:creationId xmlns:a16="http://schemas.microsoft.com/office/drawing/2014/main" id="{C8272EA1-9025-ED38-4A90-BB6F0A4A8F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864" y="1142999"/>
            <a:ext cx="9070135" cy="5101951"/>
          </a:xfrm>
          <a:prstGeom prst="rect">
            <a:avLst/>
          </a:prstGeom>
        </p:spPr>
      </p:pic>
    </p:spTree>
    <p:extLst>
      <p:ext uri="{BB962C8B-B14F-4D97-AF65-F5344CB8AC3E}">
        <p14:creationId xmlns:p14="http://schemas.microsoft.com/office/powerpoint/2010/main" val="88013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Quick Check Injector Volts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quick_check_injector_volts_ch81">
            <a:hlinkClick r:id="" action="ppaction://media"/>
            <a:extLst>
              <a:ext uri="{FF2B5EF4-FFF2-40B4-BE49-F238E27FC236}">
                <a16:creationId xmlns:a16="http://schemas.microsoft.com/office/drawing/2014/main" id="{D2DA6A56-21C0-C52C-E6A2-A241FBC121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075398"/>
            <a:ext cx="8741004" cy="4916815"/>
          </a:xfrm>
          <a:prstGeom prst="rect">
            <a:avLst/>
          </a:prstGeom>
        </p:spPr>
      </p:pic>
    </p:spTree>
    <p:extLst>
      <p:ext uri="{BB962C8B-B14F-4D97-AF65-F5344CB8AC3E}">
        <p14:creationId xmlns:p14="http://schemas.microsoft.com/office/powerpoint/2010/main" val="172373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Injector Resistance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est_injector_resistance_ch81">
            <a:hlinkClick r:id="" action="ppaction://media"/>
            <a:extLst>
              <a:ext uri="{FF2B5EF4-FFF2-40B4-BE49-F238E27FC236}">
                <a16:creationId xmlns:a16="http://schemas.microsoft.com/office/drawing/2014/main" id="{353CE556-5CAB-F841-0683-FAB3586D66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98812"/>
            <a:ext cx="8987672" cy="5055566"/>
          </a:xfrm>
          <a:prstGeom prst="rect">
            <a:avLst/>
          </a:prstGeom>
        </p:spPr>
      </p:pic>
    </p:spTree>
    <p:extLst>
      <p:ext uri="{BB962C8B-B14F-4D97-AF65-F5344CB8AC3E}">
        <p14:creationId xmlns:p14="http://schemas.microsoft.com/office/powerpoint/2010/main" val="77695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Fuel Injector Noid Light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fuel_injector_noid_light_test">
            <a:hlinkClick r:id="" action="ppaction://media"/>
            <a:extLst>
              <a:ext uri="{FF2B5EF4-FFF2-40B4-BE49-F238E27FC236}">
                <a16:creationId xmlns:a16="http://schemas.microsoft.com/office/drawing/2014/main" id="{56D69FE4-EBEE-6B97-D1B6-5F75F6E0F4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091816"/>
            <a:ext cx="8991600" cy="5057775"/>
          </a:xfrm>
          <a:prstGeom prst="rect">
            <a:avLst/>
          </a:prstGeom>
        </p:spPr>
      </p:pic>
    </p:spTree>
    <p:extLst>
      <p:ext uri="{BB962C8B-B14F-4D97-AF65-F5344CB8AC3E}">
        <p14:creationId xmlns:p14="http://schemas.microsoft.com/office/powerpoint/2010/main" val="192843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2"/>
          <p:cNvSpPr>
            <a:spLocks noGrp="1"/>
          </p:cNvSpPr>
          <p:nvPr>
            <p:ph type="title"/>
          </p:nvPr>
        </p:nvSpPr>
        <p:spPr>
          <a:xfrm>
            <a:off x="457200" y="228600"/>
            <a:ext cx="8229600" cy="646331"/>
          </a:xfrm>
        </p:spPr>
        <p:txBody>
          <a:bodyPr/>
          <a:lstStyle/>
          <a:p>
            <a:r>
              <a:rPr lang="en-US" altLang="en-US" dirty="0"/>
              <a:t>Learning Objectives </a:t>
            </a:r>
            <a:endParaRPr lang="en-US" altLang="en-US" sz="2800" dirty="0"/>
          </a:p>
        </p:txBody>
      </p:sp>
      <p:sp>
        <p:nvSpPr>
          <p:cNvPr id="4" name="Content Placeholder 3"/>
          <p:cNvSpPr>
            <a:spLocks noGrp="1"/>
          </p:cNvSpPr>
          <p:nvPr>
            <p:ph idx="1"/>
          </p:nvPr>
        </p:nvSpPr>
        <p:spPr>
          <a:xfrm>
            <a:off x="457200" y="990600"/>
            <a:ext cx="8229600" cy="3124200"/>
          </a:xfrm>
        </p:spPr>
        <p:txBody>
          <a:bodyPr>
            <a:noAutofit/>
          </a:bodyPr>
          <a:lstStyle/>
          <a:p>
            <a:pPr marL="685800" indent="-685800" fontAlgn="auto">
              <a:spcAft>
                <a:spcPts val="0"/>
              </a:spcAft>
              <a:buFont typeface="Arial" panose="020B0604020202020204" pitchFamily="34" charset="0"/>
              <a:buNone/>
              <a:defRPr/>
            </a:pPr>
            <a:r>
              <a:rPr lang="en-US" sz="2400" b="1" dirty="0">
                <a:solidFill>
                  <a:srgbClr val="007FA3"/>
                </a:solidFill>
                <a:latin typeface="+mj-lt"/>
                <a:ea typeface="+mj-ea"/>
                <a:cs typeface="Times New Roman" panose="02020603050405020304" pitchFamily="18" charset="0"/>
              </a:rPr>
              <a:t>75.1</a:t>
            </a:r>
            <a:r>
              <a:rPr lang="en-US" sz="2400" dirty="0">
                <a:latin typeface="+mj-lt"/>
                <a:ea typeface="+mj-ea"/>
                <a:cs typeface="Times New Roman" panose="02020603050405020304" pitchFamily="18" charset="0"/>
              </a:rPr>
              <a:t> Describe how electronic fuel injection works.</a:t>
            </a:r>
          </a:p>
          <a:p>
            <a:pPr marL="685800" indent="-685800" fontAlgn="auto">
              <a:spcAft>
                <a:spcPts val="0"/>
              </a:spcAft>
              <a:buFont typeface="Arial" panose="020B0604020202020204" pitchFamily="34" charset="0"/>
              <a:buNone/>
              <a:defRPr/>
            </a:pPr>
            <a:r>
              <a:rPr lang="en-US" sz="2400" b="1" dirty="0">
                <a:solidFill>
                  <a:srgbClr val="007FA3"/>
                </a:solidFill>
                <a:cs typeface="Times New Roman" panose="02020603050405020304" pitchFamily="18" charset="0"/>
              </a:rPr>
              <a:t>75.2 </a:t>
            </a:r>
            <a:r>
              <a:rPr lang="en-US" sz="2400" dirty="0">
                <a:latin typeface="+mj-lt"/>
                <a:ea typeface="+mj-ea"/>
                <a:cs typeface="Times New Roman" panose="02020603050405020304" pitchFamily="18" charset="0"/>
              </a:rPr>
              <a:t>Describe types of fuel injection.</a:t>
            </a:r>
          </a:p>
          <a:p>
            <a:pPr marL="685800" indent="-685800" fontAlgn="auto">
              <a:spcAft>
                <a:spcPts val="0"/>
              </a:spcAft>
              <a:buFont typeface="Arial" panose="020B0604020202020204" pitchFamily="34" charset="0"/>
              <a:buNone/>
              <a:defRPr/>
            </a:pPr>
            <a:r>
              <a:rPr lang="en-US" sz="2400" b="1" dirty="0">
                <a:solidFill>
                  <a:srgbClr val="007FA3"/>
                </a:solidFill>
                <a:cs typeface="Times New Roman" panose="02020603050405020304" pitchFamily="18" charset="0"/>
              </a:rPr>
              <a:t>75.3 </a:t>
            </a:r>
            <a:r>
              <a:rPr lang="en-US" sz="2400" dirty="0">
                <a:latin typeface="+mj-lt"/>
                <a:ea typeface="+mj-ea"/>
                <a:cs typeface="Times New Roman" panose="02020603050405020304" pitchFamily="18" charset="0"/>
              </a:rPr>
              <a:t>Explain the different methods used to regulate fuel pressure.</a:t>
            </a:r>
          </a:p>
          <a:p>
            <a:pPr marL="685800" indent="-685800" fontAlgn="auto">
              <a:spcAft>
                <a:spcPts val="0"/>
              </a:spcAft>
              <a:buFont typeface="Arial" panose="020B0604020202020204" pitchFamily="34" charset="0"/>
              <a:buNone/>
              <a:defRPr/>
            </a:pPr>
            <a:r>
              <a:rPr lang="en-US" sz="2400" b="1" dirty="0">
                <a:solidFill>
                  <a:srgbClr val="007FA3"/>
                </a:solidFill>
                <a:cs typeface="Times New Roman" panose="02020603050405020304" pitchFamily="18" charset="0"/>
              </a:rPr>
              <a:t>75.4 </a:t>
            </a:r>
            <a:r>
              <a:rPr lang="en-US" sz="2400" dirty="0">
                <a:latin typeface="+mj-lt"/>
                <a:ea typeface="+mj-ea"/>
                <a:cs typeface="Times New Roman" panose="02020603050405020304" pitchFamily="18" charset="0"/>
              </a:rPr>
              <a:t>Discuss fuel injectors.</a:t>
            </a:r>
          </a:p>
          <a:p>
            <a:pPr marL="685800" indent="-685800" fontAlgn="auto">
              <a:spcAft>
                <a:spcPts val="0"/>
              </a:spcAft>
              <a:buFont typeface="Arial" panose="020B0604020202020204" pitchFamily="34" charset="0"/>
              <a:buNone/>
              <a:defRPr/>
            </a:pPr>
            <a:r>
              <a:rPr lang="en-US" sz="2400" b="1" dirty="0">
                <a:solidFill>
                  <a:srgbClr val="007FA3"/>
                </a:solidFill>
                <a:cs typeface="Times New Roman" panose="02020603050405020304" pitchFamily="18" charset="0"/>
              </a:rPr>
              <a:t>75.5</a:t>
            </a:r>
            <a:r>
              <a:rPr lang="en-US" sz="2400" dirty="0">
                <a:latin typeface="+mj-lt"/>
                <a:ea typeface="+mj-ea"/>
                <a:cs typeface="Times New Roman" panose="02020603050405020304" pitchFamily="18" charset="0"/>
              </a:rPr>
              <a:t> Discuss fuel-injection modes of operation.</a:t>
            </a:r>
          </a:p>
          <a:p>
            <a:pPr marL="685800" indent="-685800" fontAlgn="auto">
              <a:spcAft>
                <a:spcPts val="0"/>
              </a:spcAft>
              <a:buFont typeface="Arial" panose="020B0604020202020204" pitchFamily="34" charset="0"/>
              <a:buNone/>
              <a:defRPr/>
            </a:pPr>
            <a:r>
              <a:rPr lang="en-US" sz="2400" b="1" dirty="0">
                <a:solidFill>
                  <a:srgbClr val="007FA3"/>
                </a:solidFill>
                <a:cs typeface="Times New Roman" panose="02020603050405020304" pitchFamily="18" charset="0"/>
              </a:rPr>
              <a:t>75.6</a:t>
            </a:r>
            <a:r>
              <a:rPr lang="en-US" sz="2400" dirty="0">
                <a:latin typeface="+mj-lt"/>
                <a:ea typeface="+mj-ea"/>
                <a:cs typeface="Times New Roman" panose="02020603050405020304" pitchFamily="18" charset="0"/>
              </a:rPr>
              <a:t> Describe idle control systems..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447800"/>
            <a:ext cx="788035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a:xfrm>
            <a:off x="457200" y="228600"/>
            <a:ext cx="8229600" cy="1219200"/>
          </a:xfrm>
        </p:spPr>
        <p:txBody>
          <a:bodyPr/>
          <a:lstStyle/>
          <a:p>
            <a:r>
              <a:rPr lang="en-US" altLang="en-US" dirty="0"/>
              <a:t>Frequently Asked Question: How Do the Sensors Affect the Pulse Width?</a:t>
            </a:r>
            <a:br>
              <a:rPr lang="en-US" altLang="en-US" dirty="0"/>
            </a:br>
            <a:r>
              <a:rPr lang="en-US" altLang="en-US" dirty="0"/>
              <a:t>  </a:t>
            </a:r>
            <a:endParaRPr lang="en-US" altLang="en-US" sz="2800" dirty="0">
              <a:solidFill>
                <a:srgbClr val="FF0000"/>
              </a:solidFill>
            </a:endParaRPr>
          </a:p>
        </p:txBody>
      </p:sp>
      <p:sp>
        <p:nvSpPr>
          <p:cNvPr id="12291" name="Content Placeholder 16"/>
          <p:cNvSpPr>
            <a:spLocks noGrp="1"/>
          </p:cNvSpPr>
          <p:nvPr>
            <p:ph sz="quarter" idx="15"/>
          </p:nvPr>
        </p:nvSpPr>
        <p:spPr bwMode="auto">
          <a:xfrm>
            <a:off x="762000" y="2643188"/>
            <a:ext cx="7410450" cy="3239348"/>
          </a:xfrm>
        </p:spPr>
        <p:txBody>
          <a:bodyPr wrap="square" numCol="1" compatLnSpc="1">
            <a:prstTxWarp prst="textNoShape">
              <a:avLst/>
            </a:prstTxWarp>
          </a:bodyPr>
          <a:lstStyle/>
          <a:p>
            <a:r>
              <a:rPr lang="en-US" altLang="en-US" sz="2400" b="1" dirty="0"/>
              <a:t>How Do the Sensors Affect the Pulse Width? </a:t>
            </a:r>
            <a:r>
              <a:rPr lang="en-US" altLang="en-US" sz="2400" dirty="0"/>
              <a:t>The base pulse width of a fuel-injection system is primarily determined by the value of the MAF or MAP sensor and engine speed (RPM). However, the PCM relies on the input from many other sensors, such as the following, to modify the base pulse width as needed: See NOTES SECTION</a:t>
            </a:r>
          </a:p>
          <a:p>
            <a:endParaRPr lang="en-US" altLang="en-US" sz="2400" dirty="0"/>
          </a:p>
        </p:txBody>
      </p:sp>
      <p:sp>
        <p:nvSpPr>
          <p:cNvPr id="12292" name="Content Placeholder 15"/>
          <p:cNvSpPr>
            <a:spLocks noGrp="1"/>
          </p:cNvSpPr>
          <p:nvPr>
            <p:ph sz="quarter" idx="14"/>
          </p:nvPr>
        </p:nvSpPr>
        <p:spPr bwMode="auto">
          <a:xfrm>
            <a:off x="801687" y="1676400"/>
            <a:ext cx="7534275" cy="601663"/>
          </a:xfrm>
        </p:spPr>
        <p:txBody>
          <a:bodyPr wrap="square" numCol="1" compatLnSpc="1">
            <a:prstTxWarp prst="textNoShape">
              <a:avLst/>
            </a:prstTxWarp>
          </a:bodyPr>
          <a:lstStyle/>
          <a:p>
            <a:pPr marL="101600" indent="0">
              <a:buFont typeface="Arial" charset="0"/>
              <a:buNone/>
            </a:pPr>
            <a:r>
              <a:rPr lang="en-US" altLang="en-US" sz="3600" b="1" dirty="0">
                <a:solidFill>
                  <a:schemeClr val="bg1"/>
                </a:solidFill>
              </a:rPr>
              <a:t>?   Frequently Asked Question</a:t>
            </a:r>
          </a:p>
        </p:txBody>
      </p:sp>
    </p:spTree>
    <p:extLst>
      <p:ext uri="{BB962C8B-B14F-4D97-AF65-F5344CB8AC3E}">
        <p14:creationId xmlns:p14="http://schemas.microsoft.com/office/powerpoint/2010/main" val="2641029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75.5 Fuel Spray</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832679" y="990600"/>
            <a:ext cx="4854121" cy="4568584"/>
          </a:xfrm>
        </p:spPr>
      </p:pic>
      <p:sp>
        <p:nvSpPr>
          <p:cNvPr id="10243" name="Content Placeholder 16"/>
          <p:cNvSpPr>
            <a:spLocks noGrp="1"/>
          </p:cNvSpPr>
          <p:nvPr>
            <p:ph sz="quarter" idx="15"/>
          </p:nvPr>
        </p:nvSpPr>
        <p:spPr bwMode="auto">
          <a:xfrm>
            <a:off x="685800" y="990600"/>
            <a:ext cx="3011488" cy="2677656"/>
          </a:xfrm>
        </p:spPr>
        <p:txBody>
          <a:bodyPr wrap="square" numCol="1" compatLnSpc="1">
            <a:prstTxWarp prst="textNoShape">
              <a:avLst/>
            </a:prstTxWarp>
          </a:bodyPr>
          <a:lstStyle/>
          <a:p>
            <a:r>
              <a:rPr lang="en-US" altLang="en-US" sz="2400" dirty="0"/>
              <a:t>Port fuel injectors spray atomized fuel into the intake manifold about 3 inches (75 mm) from the intake valve</a:t>
            </a:r>
          </a:p>
        </p:txBody>
      </p:sp>
    </p:spTree>
    <p:extLst>
      <p:ext uri="{BB962C8B-B14F-4D97-AF65-F5344CB8AC3E}">
        <p14:creationId xmlns:p14="http://schemas.microsoft.com/office/powerpoint/2010/main" val="1287777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2"/>
          <p:cNvSpPr>
            <a:spLocks noGrp="1"/>
          </p:cNvSpPr>
          <p:nvPr>
            <p:ph type="title"/>
          </p:nvPr>
        </p:nvSpPr>
        <p:spPr>
          <a:xfrm>
            <a:off x="457200" y="228600"/>
            <a:ext cx="8229600" cy="514350"/>
          </a:xfrm>
        </p:spPr>
        <p:txBody>
          <a:bodyPr/>
          <a:lstStyle/>
          <a:p>
            <a:r>
              <a:rPr lang="en-US" altLang="en-US" dirty="0"/>
              <a:t>Fuel-Pressure Regulator</a:t>
            </a:r>
          </a:p>
        </p:txBody>
      </p:sp>
      <p:sp>
        <p:nvSpPr>
          <p:cNvPr id="53250" name="Content Placeholder 3"/>
          <p:cNvSpPr>
            <a:spLocks noGrp="1"/>
          </p:cNvSpPr>
          <p:nvPr>
            <p:ph idx="1"/>
          </p:nvPr>
        </p:nvSpPr>
        <p:spPr bwMode="auto">
          <a:xfrm>
            <a:off x="457200" y="952500"/>
            <a:ext cx="8229600" cy="2971800"/>
          </a:xfrm>
        </p:spPr>
        <p:txBody>
          <a:bodyPr wrap="square" numCol="1" compatLnSpc="1">
            <a:prstTxWarp prst="textNoShape">
              <a:avLst/>
            </a:prstTxWarp>
          </a:bodyPr>
          <a:lstStyle/>
          <a:p>
            <a:pPr>
              <a:buSzTx/>
            </a:pPr>
            <a:r>
              <a:rPr lang="en-US" altLang="en-US" sz="2400" dirty="0"/>
              <a:t>Purpose and Function</a:t>
            </a:r>
          </a:p>
          <a:p>
            <a:pPr lvl="1"/>
            <a:r>
              <a:rPr lang="en-US" altLang="en-US" sz="2400" dirty="0"/>
              <a:t>The pressure regulator and fuel pump work together to maintain the required pressure drop at the injector tips.</a:t>
            </a:r>
          </a:p>
          <a:p>
            <a:pPr>
              <a:buSzTx/>
            </a:pPr>
            <a:r>
              <a:rPr lang="en-US" altLang="en-US" sz="2400" dirty="0"/>
              <a:t>Operation</a:t>
            </a:r>
          </a:p>
          <a:p>
            <a:pPr lvl="1"/>
            <a:r>
              <a:rPr lang="en-US" altLang="en-US" sz="2400" dirty="0"/>
              <a:t>The fuel pressure is modulated by a combination of spring pressure and manifold vacuum acting on the diaphragm.</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75.6 PFI Vacuum Regulator</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571999" y="990600"/>
            <a:ext cx="4114801" cy="5105280"/>
          </a:xfrm>
        </p:spPr>
      </p:pic>
      <p:sp>
        <p:nvSpPr>
          <p:cNvPr id="10243" name="Content Placeholder 16"/>
          <p:cNvSpPr>
            <a:spLocks noGrp="1"/>
          </p:cNvSpPr>
          <p:nvPr>
            <p:ph sz="quarter" idx="15"/>
          </p:nvPr>
        </p:nvSpPr>
        <p:spPr bwMode="auto">
          <a:xfrm>
            <a:off x="685800" y="990600"/>
            <a:ext cx="3429000" cy="1938992"/>
          </a:xfrm>
        </p:spPr>
        <p:txBody>
          <a:bodyPr wrap="square" numCol="1" compatLnSpc="1">
            <a:prstTxWarp prst="textNoShape">
              <a:avLst/>
            </a:prstTxWarp>
          </a:bodyPr>
          <a:lstStyle/>
          <a:p>
            <a:r>
              <a:rPr lang="en-US" altLang="en-US" sz="2400" dirty="0"/>
              <a:t>A typical port fuel-injected system showing a vacuum-controlled fuel-pressure regulator</a:t>
            </a:r>
          </a:p>
        </p:txBody>
      </p:sp>
    </p:spTree>
    <p:extLst>
      <p:ext uri="{BB962C8B-B14F-4D97-AF65-F5344CB8AC3E}">
        <p14:creationId xmlns:p14="http://schemas.microsoft.com/office/powerpoint/2010/main" val="1287777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75.7 Regulator Operation</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284304" y="990600"/>
            <a:ext cx="4336180" cy="3754438"/>
          </a:xfrm>
        </p:spPr>
      </p:pic>
      <p:sp>
        <p:nvSpPr>
          <p:cNvPr id="10243" name="Content Placeholder 16"/>
          <p:cNvSpPr>
            <a:spLocks noGrp="1"/>
          </p:cNvSpPr>
          <p:nvPr>
            <p:ph sz="quarter" idx="15"/>
          </p:nvPr>
        </p:nvSpPr>
        <p:spPr bwMode="auto">
          <a:xfrm>
            <a:off x="685800" y="990600"/>
            <a:ext cx="3429000" cy="4893647"/>
          </a:xfrm>
        </p:spPr>
        <p:txBody>
          <a:bodyPr wrap="square" numCol="1" compatLnSpc="1">
            <a:prstTxWarp prst="textNoShape">
              <a:avLst/>
            </a:prstTxWarp>
          </a:bodyPr>
          <a:lstStyle/>
          <a:p>
            <a:r>
              <a:rPr lang="en-US" altLang="en-US" sz="2400" dirty="0"/>
              <a:t>A typical fuel-pressure regulator that has a spring that exerts 46 pounds of force against the fuel. If 20 inches of vacuum are applied above the spring, the vacuum reduces the force exerted by the spring on the fuel, allowing the fuel to return to the tank at a lower pressure.</a:t>
            </a:r>
          </a:p>
        </p:txBody>
      </p:sp>
    </p:spTree>
    <p:extLst>
      <p:ext uri="{BB962C8B-B14F-4D97-AF65-F5344CB8AC3E}">
        <p14:creationId xmlns:p14="http://schemas.microsoft.com/office/powerpoint/2010/main" val="1287777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p:cNvSpPr>
            <a:spLocks noGrp="1"/>
          </p:cNvSpPr>
          <p:nvPr>
            <p:ph type="title"/>
          </p:nvPr>
        </p:nvSpPr>
        <p:spPr>
          <a:xfrm>
            <a:off x="457200" y="238125"/>
            <a:ext cx="8229600" cy="1009650"/>
          </a:xfrm>
        </p:spPr>
        <p:txBody>
          <a:bodyPr/>
          <a:lstStyle/>
          <a:p>
            <a:r>
              <a:rPr lang="en-US" altLang="en-US" dirty="0"/>
              <a:t>Vacuum-Biased Fuel-Pressure Regulator</a:t>
            </a:r>
          </a:p>
        </p:txBody>
      </p:sp>
      <p:sp>
        <p:nvSpPr>
          <p:cNvPr id="61442" name="Content Placeholder 3"/>
          <p:cNvSpPr>
            <a:spLocks noGrp="1"/>
          </p:cNvSpPr>
          <p:nvPr>
            <p:ph idx="1"/>
          </p:nvPr>
        </p:nvSpPr>
        <p:spPr bwMode="auto">
          <a:xfrm>
            <a:off x="457200" y="1371600"/>
            <a:ext cx="8229600" cy="1524000"/>
          </a:xfrm>
        </p:spPr>
        <p:txBody>
          <a:bodyPr wrap="square" numCol="1" compatLnSpc="1">
            <a:prstTxWarp prst="textNoShape">
              <a:avLst/>
            </a:prstTxWarp>
          </a:bodyPr>
          <a:lstStyle/>
          <a:p>
            <a:pPr>
              <a:buSzTx/>
            </a:pPr>
            <a:r>
              <a:rPr lang="en-US" altLang="en-US" sz="2400" dirty="0"/>
              <a:t>The primary reason why many port fuel-injected systems use a vacuum-controlled fuel-pressure regulator is to ensure that there is a constant pressure drop across the injectors.</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75.8 Regulator Filter Screen</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210050" y="1032054"/>
            <a:ext cx="4484688" cy="3671530"/>
          </a:xfrm>
        </p:spPr>
      </p:pic>
      <p:sp>
        <p:nvSpPr>
          <p:cNvPr id="10243" name="Content Placeholder 16"/>
          <p:cNvSpPr>
            <a:spLocks noGrp="1"/>
          </p:cNvSpPr>
          <p:nvPr>
            <p:ph sz="quarter" idx="15"/>
          </p:nvPr>
        </p:nvSpPr>
        <p:spPr bwMode="auto">
          <a:xfrm>
            <a:off x="685800" y="990600"/>
            <a:ext cx="3011488" cy="3785652"/>
          </a:xfrm>
        </p:spPr>
        <p:txBody>
          <a:bodyPr wrap="square" numCol="1" compatLnSpc="1">
            <a:prstTxWarp prst="textNoShape">
              <a:avLst/>
            </a:prstTxWarp>
          </a:bodyPr>
          <a:lstStyle/>
          <a:p>
            <a:r>
              <a:rPr lang="en-US" altLang="en-US" sz="2400" dirty="0"/>
              <a:t>A lack of fuel flow could be due to a restricted fuel-pressure regulator. Notice the fine screen filter. If this filter becomes clogged, higher than normal fuel pressure occurs</a:t>
            </a:r>
          </a:p>
        </p:txBody>
      </p:sp>
    </p:spTree>
    <p:extLst>
      <p:ext uri="{BB962C8B-B14F-4D97-AF65-F5344CB8AC3E}">
        <p14:creationId xmlns:p14="http://schemas.microsoft.com/office/powerpoint/2010/main" val="1287777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2"/>
          <p:cNvSpPr>
            <a:spLocks noGrp="1"/>
          </p:cNvSpPr>
          <p:nvPr>
            <p:ph type="title"/>
          </p:nvPr>
        </p:nvSpPr>
        <p:spPr>
          <a:xfrm>
            <a:off x="457200" y="228600"/>
            <a:ext cx="8229600" cy="485775"/>
          </a:xfrm>
        </p:spPr>
        <p:txBody>
          <a:bodyPr/>
          <a:lstStyle/>
          <a:p>
            <a:r>
              <a:rPr lang="en-US" altLang="en-US" dirty="0"/>
              <a:t>Question 2: ?</a:t>
            </a:r>
          </a:p>
        </p:txBody>
      </p:sp>
      <p:sp>
        <p:nvSpPr>
          <p:cNvPr id="63490" name="Content Placeholder 3"/>
          <p:cNvSpPr>
            <a:spLocks noGrp="1"/>
          </p:cNvSpPr>
          <p:nvPr>
            <p:ph idx="1"/>
          </p:nvPr>
        </p:nvSpPr>
        <p:spPr bwMode="auto">
          <a:xfrm>
            <a:off x="457200" y="923925"/>
            <a:ext cx="8229600" cy="838200"/>
          </a:xfrm>
        </p:spPr>
        <p:txBody>
          <a:bodyPr wrap="square" numCol="1" compatLnSpc="1">
            <a:prstTxWarp prst="textNoShape">
              <a:avLst/>
            </a:prstTxWarp>
          </a:bodyPr>
          <a:lstStyle/>
          <a:p>
            <a:pPr marL="0" indent="0">
              <a:buSzTx/>
              <a:buFont typeface="Arial" charset="0"/>
              <a:buNone/>
            </a:pPr>
            <a:r>
              <a:rPr lang="en-US" altLang="en-US" sz="2400" dirty="0"/>
              <a:t>What is the purpose of the vacuum-controlled (biased) fuel pressure regulator?</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2"/>
          <p:cNvSpPr>
            <a:spLocks noGrp="1"/>
          </p:cNvSpPr>
          <p:nvPr>
            <p:ph type="title"/>
          </p:nvPr>
        </p:nvSpPr>
        <p:spPr>
          <a:xfrm>
            <a:off x="457200" y="219075"/>
            <a:ext cx="8229600" cy="485775"/>
          </a:xfrm>
        </p:spPr>
        <p:txBody>
          <a:bodyPr/>
          <a:lstStyle/>
          <a:p>
            <a:r>
              <a:rPr lang="en-US" altLang="en-US" dirty="0"/>
              <a:t>Answer 2</a:t>
            </a:r>
          </a:p>
        </p:txBody>
      </p:sp>
      <p:sp>
        <p:nvSpPr>
          <p:cNvPr id="65538" name="Content Placeholder 3"/>
          <p:cNvSpPr>
            <a:spLocks noGrp="1"/>
          </p:cNvSpPr>
          <p:nvPr>
            <p:ph idx="1"/>
          </p:nvPr>
        </p:nvSpPr>
        <p:spPr bwMode="auto">
          <a:xfrm>
            <a:off x="457200" y="914400"/>
            <a:ext cx="8229600" cy="762000"/>
          </a:xfrm>
        </p:spPr>
        <p:txBody>
          <a:bodyPr wrap="square" numCol="1" compatLnSpc="1">
            <a:prstTxWarp prst="textNoShape">
              <a:avLst/>
            </a:prstTxWarp>
          </a:bodyPr>
          <a:lstStyle/>
          <a:p>
            <a:pPr marL="0" indent="0">
              <a:buSzTx/>
              <a:buFont typeface="Arial" charset="0"/>
              <a:buNone/>
            </a:pPr>
            <a:r>
              <a:rPr lang="en-US" altLang="en-US" sz="2400" dirty="0">
                <a:solidFill>
                  <a:srgbClr val="000000"/>
                </a:solidFill>
              </a:rPr>
              <a:t>Adjust fuel pressure so there is a constant pressure drop across the injectors.</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2"/>
          <p:cNvSpPr>
            <a:spLocks noGrp="1"/>
          </p:cNvSpPr>
          <p:nvPr>
            <p:ph type="title"/>
          </p:nvPr>
        </p:nvSpPr>
        <p:spPr>
          <a:xfrm>
            <a:off x="457200" y="228600"/>
            <a:ext cx="8229600" cy="485775"/>
          </a:xfrm>
        </p:spPr>
        <p:txBody>
          <a:bodyPr/>
          <a:lstStyle/>
          <a:p>
            <a:r>
              <a:rPr lang="en-US" altLang="en-US" dirty="0"/>
              <a:t>Electronic Returnless Fuel System</a:t>
            </a:r>
          </a:p>
        </p:txBody>
      </p:sp>
      <p:sp>
        <p:nvSpPr>
          <p:cNvPr id="4" name="Content Placeholder 3"/>
          <p:cNvSpPr>
            <a:spLocks noGrp="1"/>
          </p:cNvSpPr>
          <p:nvPr>
            <p:ph idx="1"/>
          </p:nvPr>
        </p:nvSpPr>
        <p:spPr>
          <a:xfrm>
            <a:off x="457200" y="990600"/>
            <a:ext cx="8229600" cy="2124075"/>
          </a:xfrm>
        </p:spPr>
        <p:txBody>
          <a:bodyPr>
            <a:noAutofit/>
          </a:bodyPr>
          <a:lstStyle/>
          <a:p>
            <a:pPr marL="256032" indent="-256032" fontAlgn="auto">
              <a:spcAft>
                <a:spcPts val="0"/>
              </a:spcAft>
              <a:buFont typeface="Arial" panose="020B0604020202020204" pitchFamily="34" charset="0"/>
              <a:buChar char="•"/>
              <a:defRPr/>
            </a:pPr>
            <a:r>
              <a:rPr lang="en-US" sz="2400" dirty="0"/>
              <a:t>Power driver contains a high-current transistor that controls the pump speed using pulse width modulation     (</a:t>
            </a:r>
            <a:r>
              <a:rPr lang="en-US" sz="2400" spc="-300" dirty="0"/>
              <a:t>P W </a:t>
            </a:r>
            <a:r>
              <a:rPr lang="en-US" sz="2400" dirty="0"/>
              <a:t>M).</a:t>
            </a:r>
          </a:p>
          <a:p>
            <a:pPr marL="256032" indent="-256032" fontAlgn="auto">
              <a:spcAft>
                <a:spcPts val="0"/>
              </a:spcAft>
              <a:buFont typeface="Arial" panose="020B0604020202020204" pitchFamily="34" charset="0"/>
              <a:buChar char="•"/>
              <a:defRPr/>
            </a:pPr>
            <a:r>
              <a:rPr lang="en-US" sz="2400" dirty="0"/>
              <a:t>Fuel pressure at rail is sensed by a pressure transducer.</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2"/>
          <p:cNvSpPr>
            <a:spLocks noGrp="1"/>
          </p:cNvSpPr>
          <p:nvPr>
            <p:ph type="title"/>
          </p:nvPr>
        </p:nvSpPr>
        <p:spPr>
          <a:xfrm>
            <a:off x="457200" y="228600"/>
            <a:ext cx="8229600" cy="925512"/>
          </a:xfrm>
        </p:spPr>
        <p:txBody>
          <a:bodyPr/>
          <a:lstStyle/>
          <a:p>
            <a:r>
              <a:rPr lang="en-US" altLang="en-US" dirty="0"/>
              <a:t>Electronic Fuel-Injection Operation  </a:t>
            </a:r>
            <a:r>
              <a:rPr lang="en-US" altLang="en-US" sz="2800" dirty="0"/>
              <a:t> (1 of 2)</a:t>
            </a:r>
            <a:endParaRPr lang="en-US" altLang="en-US" dirty="0"/>
          </a:p>
        </p:txBody>
      </p:sp>
      <p:sp>
        <p:nvSpPr>
          <p:cNvPr id="18434" name="Content Placeholder 3"/>
          <p:cNvSpPr>
            <a:spLocks noGrp="1"/>
          </p:cNvSpPr>
          <p:nvPr>
            <p:ph idx="1"/>
          </p:nvPr>
        </p:nvSpPr>
        <p:spPr bwMode="auto">
          <a:xfrm>
            <a:off x="457200" y="1403350"/>
            <a:ext cx="8229600" cy="3122612"/>
          </a:xfrm>
        </p:spPr>
        <p:txBody>
          <a:bodyPr wrap="square" numCol="1" compatLnSpc="1">
            <a:prstTxWarp prst="textNoShape">
              <a:avLst/>
            </a:prstTxWarp>
          </a:bodyPr>
          <a:lstStyle/>
          <a:p>
            <a:pPr>
              <a:buSzTx/>
            </a:pPr>
            <a:r>
              <a:rPr lang="en-IN" altLang="en-US" sz="2400" dirty="0"/>
              <a:t>Electronic fuel-injection systems use the computer to control the following operation of fuel injectors.</a:t>
            </a:r>
          </a:p>
          <a:p>
            <a:pPr>
              <a:buSzTx/>
            </a:pPr>
            <a:r>
              <a:rPr lang="en-IN" altLang="en-US" sz="2400" dirty="0"/>
              <a:t>Most electronic fuel-injection systems share the following:</a:t>
            </a:r>
          </a:p>
          <a:p>
            <a:pPr lvl="1"/>
            <a:r>
              <a:rPr lang="en-IN" altLang="en-US" sz="2400" dirty="0"/>
              <a:t>Electric fuel pump </a:t>
            </a:r>
          </a:p>
          <a:p>
            <a:pPr lvl="1"/>
            <a:r>
              <a:rPr lang="en-IN" altLang="en-US" sz="2400" dirty="0"/>
              <a:t>Fuel-pump relay </a:t>
            </a:r>
          </a:p>
          <a:p>
            <a:pPr lvl="1"/>
            <a:r>
              <a:rPr lang="en-IN" altLang="en-US" sz="2400" dirty="0"/>
              <a:t>Fuel-pressure regulator </a:t>
            </a:r>
          </a:p>
          <a:p>
            <a:pPr lvl="1"/>
            <a:r>
              <a:rPr lang="en-IN" altLang="en-US" sz="2400" dirty="0"/>
              <a:t>Fuel-injector nozzle or nozzles</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75.9 Fuel Pressure Sensor</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691640" y="990600"/>
            <a:ext cx="5760720" cy="4350279"/>
          </a:xfrm>
        </p:spPr>
      </p:pic>
      <p:sp>
        <p:nvSpPr>
          <p:cNvPr id="10243" name="Content Placeholder 16"/>
          <p:cNvSpPr>
            <a:spLocks noGrp="1"/>
          </p:cNvSpPr>
          <p:nvPr>
            <p:ph sz="quarter" idx="15"/>
          </p:nvPr>
        </p:nvSpPr>
        <p:spPr bwMode="auto">
          <a:xfrm>
            <a:off x="647700" y="5414149"/>
            <a:ext cx="7848600" cy="923330"/>
          </a:xfrm>
        </p:spPr>
        <p:txBody>
          <a:bodyPr wrap="square" numCol="1" compatLnSpc="1">
            <a:prstTxWarp prst="textNoShape">
              <a:avLst/>
            </a:prstTxWarp>
          </a:bodyPr>
          <a:lstStyle/>
          <a:p>
            <a:r>
              <a:rPr lang="en-US" altLang="en-US" sz="1800" dirty="0"/>
              <a:t>Fuel pressure sensor and fuel temperature sensor are often constructed together in one assembly to help give the P C M the needed data to control the fuel-pump speed.</a:t>
            </a:r>
          </a:p>
        </p:txBody>
      </p:sp>
    </p:spTree>
    <p:extLst>
      <p:ext uri="{BB962C8B-B14F-4D97-AF65-F5344CB8AC3E}">
        <p14:creationId xmlns:p14="http://schemas.microsoft.com/office/powerpoint/2010/main" val="1287777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2"/>
          <p:cNvSpPr>
            <a:spLocks noGrp="1"/>
          </p:cNvSpPr>
          <p:nvPr>
            <p:ph type="title"/>
          </p:nvPr>
        </p:nvSpPr>
        <p:spPr>
          <a:xfrm>
            <a:off x="457200" y="219075"/>
            <a:ext cx="8229600" cy="485775"/>
          </a:xfrm>
        </p:spPr>
        <p:txBody>
          <a:bodyPr/>
          <a:lstStyle/>
          <a:p>
            <a:r>
              <a:rPr lang="en-US" altLang="en-US" dirty="0"/>
              <a:t>Mechanical Returnless Fuel System</a:t>
            </a:r>
          </a:p>
        </p:txBody>
      </p:sp>
      <p:sp>
        <p:nvSpPr>
          <p:cNvPr id="71682" name="Content Placeholder 3"/>
          <p:cNvSpPr>
            <a:spLocks noGrp="1"/>
          </p:cNvSpPr>
          <p:nvPr>
            <p:ph idx="1"/>
          </p:nvPr>
        </p:nvSpPr>
        <p:spPr bwMode="auto">
          <a:xfrm>
            <a:off x="457200" y="914400"/>
            <a:ext cx="8229600" cy="2590800"/>
          </a:xfrm>
        </p:spPr>
        <p:txBody>
          <a:bodyPr wrap="square" numCol="1" compatLnSpc="1">
            <a:prstTxWarp prst="textNoShape">
              <a:avLst/>
            </a:prstTxWarp>
          </a:bodyPr>
          <a:lstStyle/>
          <a:p>
            <a:pPr>
              <a:buSzTx/>
            </a:pPr>
            <a:r>
              <a:rPr lang="en-US" altLang="en-US" sz="2400" dirty="0"/>
              <a:t>This system has a bypass regulator to control rail pressure that is located in close proximity to the fuel tank.</a:t>
            </a:r>
          </a:p>
          <a:p>
            <a:pPr>
              <a:buSzTx/>
            </a:pPr>
            <a:r>
              <a:rPr lang="en-US" altLang="en-US" sz="2400" dirty="0"/>
              <a:t>Fuel is sent by the in-tank pump to a chassis-mounted inline filter with excess fuel returning to the tank through a short return line.</a:t>
            </a:r>
          </a:p>
          <a:p>
            <a:pPr>
              <a:buSzTx/>
            </a:pPr>
            <a:r>
              <a:rPr lang="en-US" altLang="en-US" sz="2400" dirty="0"/>
              <a:t>The system employs a constant rail pressure.</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75.10 Returnless Fuel System</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344811" y="990600"/>
            <a:ext cx="6454377" cy="4267200"/>
          </a:xfrm>
        </p:spPr>
      </p:pic>
      <p:sp>
        <p:nvSpPr>
          <p:cNvPr id="10243" name="Content Placeholder 16"/>
          <p:cNvSpPr>
            <a:spLocks noGrp="1"/>
          </p:cNvSpPr>
          <p:nvPr>
            <p:ph sz="quarter" idx="15"/>
          </p:nvPr>
        </p:nvSpPr>
        <p:spPr bwMode="auto">
          <a:xfrm>
            <a:off x="762000" y="5257800"/>
            <a:ext cx="7620000" cy="830997"/>
          </a:xfrm>
        </p:spPr>
        <p:txBody>
          <a:bodyPr wrap="square" numCol="1" compatLnSpc="1">
            <a:prstTxWarp prst="textNoShape">
              <a:avLst/>
            </a:prstTxWarp>
          </a:bodyPr>
          <a:lstStyle/>
          <a:p>
            <a:r>
              <a:rPr lang="en-US" altLang="en-US" sz="2400" dirty="0"/>
              <a:t>A mechanical returnless fuel system. The bypass regulator in the fuel tank controls fuel line pressure</a:t>
            </a:r>
          </a:p>
        </p:txBody>
      </p:sp>
    </p:spTree>
    <p:extLst>
      <p:ext uri="{BB962C8B-B14F-4D97-AF65-F5344CB8AC3E}">
        <p14:creationId xmlns:p14="http://schemas.microsoft.com/office/powerpoint/2010/main" val="1287777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485775"/>
          </a:xfrm>
        </p:spPr>
        <p:txBody>
          <a:bodyPr rtlCol="0">
            <a:noAutofit/>
          </a:bodyPr>
          <a:lstStyle/>
          <a:p>
            <a:pPr fontAlgn="auto">
              <a:spcAft>
                <a:spcPts val="0"/>
              </a:spcAft>
              <a:defRPr/>
            </a:pPr>
            <a:r>
              <a:rPr lang="en-US" dirty="0"/>
              <a:t>Demand Delivery System (</a:t>
            </a:r>
            <a:r>
              <a:rPr lang="en-US" spc="-450" dirty="0"/>
              <a:t>DD</a:t>
            </a:r>
            <a:r>
              <a:rPr lang="en-US" dirty="0"/>
              <a:t>S)</a:t>
            </a:r>
          </a:p>
        </p:txBody>
      </p:sp>
      <p:sp>
        <p:nvSpPr>
          <p:cNvPr id="75778" name="Content Placeholder 3"/>
          <p:cNvSpPr>
            <a:spLocks noGrp="1"/>
          </p:cNvSpPr>
          <p:nvPr>
            <p:ph idx="1"/>
          </p:nvPr>
        </p:nvSpPr>
        <p:spPr bwMode="auto">
          <a:xfrm>
            <a:off x="457200" y="990600"/>
            <a:ext cx="8229600" cy="1676400"/>
          </a:xfrm>
        </p:spPr>
        <p:txBody>
          <a:bodyPr wrap="square" numCol="1" compatLnSpc="1">
            <a:prstTxWarp prst="textNoShape">
              <a:avLst/>
            </a:prstTxWarp>
          </a:bodyPr>
          <a:lstStyle/>
          <a:p>
            <a:pPr>
              <a:buSzTx/>
            </a:pPr>
            <a:r>
              <a:rPr lang="en-US" altLang="en-US" sz="2400" dirty="0"/>
              <a:t>A fuel pump and a low-cost, high-performance bypass regulator are used within the appropriate fuel sender.</a:t>
            </a:r>
          </a:p>
          <a:p>
            <a:pPr>
              <a:buSzTx/>
            </a:pPr>
            <a:r>
              <a:rPr lang="en-US" altLang="en-US" sz="2400" dirty="0"/>
              <a:t>The system provides a precise quantity of fuel into the rail as consumed by the engine.</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331"/>
          </a:xfrm>
        </p:spPr>
        <p:txBody>
          <a:bodyPr/>
          <a:lstStyle/>
          <a:p>
            <a:r>
              <a:rPr lang="en-US" altLang="en-US" dirty="0"/>
              <a:t>Figure 75.11 Demand Delivery </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1407375" y="990600"/>
            <a:ext cx="6329250" cy="3900152"/>
          </a:xfrm>
        </p:spPr>
      </p:pic>
      <p:sp>
        <p:nvSpPr>
          <p:cNvPr id="10243" name="Content Placeholder 16"/>
          <p:cNvSpPr>
            <a:spLocks noGrp="1"/>
          </p:cNvSpPr>
          <p:nvPr>
            <p:ph sz="quarter" idx="15"/>
          </p:nvPr>
        </p:nvSpPr>
        <p:spPr bwMode="auto">
          <a:xfrm>
            <a:off x="761999" y="5105400"/>
            <a:ext cx="7620001" cy="914400"/>
          </a:xfrm>
        </p:spPr>
        <p:txBody>
          <a:bodyPr wrap="square" numCol="1" compatLnSpc="1">
            <a:prstTxWarp prst="textNoShape">
              <a:avLst/>
            </a:prstTxWarp>
          </a:bodyPr>
          <a:lstStyle/>
          <a:p>
            <a:r>
              <a:rPr lang="en-US" altLang="en-US" sz="2400" dirty="0"/>
              <a:t>Demand delivery system uses fuel-pressure regulator attached to fuel pump assembly inside the fuel tank</a:t>
            </a:r>
          </a:p>
        </p:txBody>
      </p:sp>
    </p:spTree>
    <p:extLst>
      <p:ext uri="{BB962C8B-B14F-4D97-AF65-F5344CB8AC3E}">
        <p14:creationId xmlns:p14="http://schemas.microsoft.com/office/powerpoint/2010/main" val="1287777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981200"/>
            <a:ext cx="788035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Title 1"/>
          <p:cNvSpPr>
            <a:spLocks noGrp="1"/>
          </p:cNvSpPr>
          <p:nvPr>
            <p:ph type="title"/>
          </p:nvPr>
        </p:nvSpPr>
        <p:spPr>
          <a:xfrm>
            <a:off x="457200" y="228600"/>
            <a:ext cx="8229600" cy="1754326"/>
          </a:xfrm>
        </p:spPr>
        <p:txBody>
          <a:bodyPr/>
          <a:lstStyle/>
          <a:p>
            <a:r>
              <a:rPr lang="en-US" altLang="en-US" dirty="0"/>
              <a:t>Frequently Asked Question: Why Are Some Fuel Rails Rectangular Shaped?   </a:t>
            </a:r>
            <a:endParaRPr lang="en-US" altLang="en-US" sz="2800" dirty="0">
              <a:solidFill>
                <a:srgbClr val="FF0000"/>
              </a:solidFill>
            </a:endParaRPr>
          </a:p>
        </p:txBody>
      </p:sp>
      <p:sp>
        <p:nvSpPr>
          <p:cNvPr id="12291" name="Content Placeholder 16"/>
          <p:cNvSpPr>
            <a:spLocks noGrp="1"/>
          </p:cNvSpPr>
          <p:nvPr>
            <p:ph sz="quarter" idx="15"/>
          </p:nvPr>
        </p:nvSpPr>
        <p:spPr bwMode="auto">
          <a:xfrm>
            <a:off x="863600" y="2819400"/>
            <a:ext cx="7410450" cy="3477875"/>
          </a:xfrm>
        </p:spPr>
        <p:txBody>
          <a:bodyPr wrap="square" numCol="1" compatLnSpc="1">
            <a:prstTxWarp prst="textNoShape">
              <a:avLst/>
            </a:prstTxWarp>
          </a:bodyPr>
          <a:lstStyle/>
          <a:p>
            <a:r>
              <a:rPr lang="en-US" altLang="en-US" sz="2000" b="1" dirty="0"/>
              <a:t>Why Are Some Fuel Rails Rectangular Shaped? </a:t>
            </a:r>
            <a:r>
              <a:rPr lang="en-US" altLang="en-US" sz="2000" dirty="0"/>
              <a:t>A port fuel-injection system uses a pipe or tubes to deliver fuel from the fuel line to the intended fuel injectors. This pipe or tube is called the fuel rail. Some manufacturers construct the fuel rail in a rectangular cross section. ● </a:t>
            </a:r>
            <a:r>
              <a:rPr lang="en-US" altLang="en-US" sz="2000" b="1" dirty="0"/>
              <a:t>SEE FIGURE 75–12</a:t>
            </a:r>
            <a:r>
              <a:rPr lang="en-US" altLang="en-US" sz="2000" dirty="0"/>
              <a:t>. The sides of the fuel rail are able to move in and out slightly, thereby acting as a fuel pulsator evening out the pressure pulses created by the opening and closing of the injectors to reduce under hood noise.  A round cross-sectional fuel rail is not able to deform and, as a result, some manufacturers have had to use a separate dampener.</a:t>
            </a:r>
          </a:p>
        </p:txBody>
      </p:sp>
      <p:sp>
        <p:nvSpPr>
          <p:cNvPr id="12292" name="Content Placeholder 15"/>
          <p:cNvSpPr>
            <a:spLocks noGrp="1"/>
          </p:cNvSpPr>
          <p:nvPr>
            <p:ph sz="quarter" idx="14"/>
          </p:nvPr>
        </p:nvSpPr>
        <p:spPr bwMode="auto">
          <a:xfrm>
            <a:off x="628650" y="1981200"/>
            <a:ext cx="7415212" cy="601663"/>
          </a:xfrm>
        </p:spPr>
        <p:txBody>
          <a:bodyPr wrap="square" numCol="1" compatLnSpc="1">
            <a:prstTxWarp prst="textNoShape">
              <a:avLst/>
            </a:prstTxWarp>
          </a:bodyPr>
          <a:lstStyle/>
          <a:p>
            <a:pPr marL="101600" indent="0">
              <a:buFont typeface="Arial" charset="0"/>
              <a:buNone/>
            </a:pPr>
            <a:r>
              <a:rPr lang="en-US" altLang="en-US" sz="3600" b="1" dirty="0">
                <a:solidFill>
                  <a:schemeClr val="bg1"/>
                </a:solidFill>
              </a:rPr>
              <a:t>?   Frequently Asked Question</a:t>
            </a:r>
          </a:p>
        </p:txBody>
      </p:sp>
    </p:spTree>
    <p:extLst>
      <p:ext uri="{BB962C8B-B14F-4D97-AF65-F5344CB8AC3E}">
        <p14:creationId xmlns:p14="http://schemas.microsoft.com/office/powerpoint/2010/main" val="2641029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75.12 Rectangular Fuel Rail</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733800" y="1053151"/>
            <a:ext cx="4960938" cy="4014752"/>
          </a:xfrm>
        </p:spPr>
      </p:pic>
      <p:sp>
        <p:nvSpPr>
          <p:cNvPr id="10243" name="Content Placeholder 16"/>
          <p:cNvSpPr>
            <a:spLocks noGrp="1"/>
          </p:cNvSpPr>
          <p:nvPr>
            <p:ph sz="quarter" idx="15"/>
          </p:nvPr>
        </p:nvSpPr>
        <p:spPr bwMode="auto">
          <a:xfrm>
            <a:off x="685800" y="990600"/>
            <a:ext cx="2362200" cy="3733800"/>
          </a:xfrm>
        </p:spPr>
        <p:txBody>
          <a:bodyPr wrap="square" numCol="1" compatLnSpc="1">
            <a:prstTxWarp prst="textNoShape">
              <a:avLst/>
            </a:prstTxWarp>
          </a:bodyPr>
          <a:lstStyle/>
          <a:p>
            <a:r>
              <a:rPr lang="en-US" altLang="en-US" sz="2400" dirty="0"/>
              <a:t>A rectangular-shaped fuel rail is used to help dampen fuel system pulsations and noise caused by the injectors opening and closing</a:t>
            </a:r>
          </a:p>
        </p:txBody>
      </p:sp>
    </p:spTree>
    <p:extLst>
      <p:ext uri="{BB962C8B-B14F-4D97-AF65-F5344CB8AC3E}">
        <p14:creationId xmlns:p14="http://schemas.microsoft.com/office/powerpoint/2010/main" val="1287777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2"/>
          <p:cNvSpPr>
            <a:spLocks noGrp="1"/>
          </p:cNvSpPr>
          <p:nvPr>
            <p:ph type="title"/>
          </p:nvPr>
        </p:nvSpPr>
        <p:spPr>
          <a:xfrm>
            <a:off x="457200" y="219075"/>
            <a:ext cx="8229600" cy="485775"/>
          </a:xfrm>
        </p:spPr>
        <p:txBody>
          <a:bodyPr/>
          <a:lstStyle/>
          <a:p>
            <a:r>
              <a:rPr lang="en-US" altLang="en-US" dirty="0"/>
              <a:t>Fuel Injectors</a:t>
            </a:r>
          </a:p>
        </p:txBody>
      </p:sp>
      <p:sp>
        <p:nvSpPr>
          <p:cNvPr id="81922" name="Content Placeholder 3"/>
          <p:cNvSpPr>
            <a:spLocks noGrp="1"/>
          </p:cNvSpPr>
          <p:nvPr>
            <p:ph idx="1"/>
          </p:nvPr>
        </p:nvSpPr>
        <p:spPr bwMode="auto">
          <a:xfrm>
            <a:off x="457200" y="990600"/>
            <a:ext cx="8229600" cy="2590800"/>
          </a:xfrm>
        </p:spPr>
        <p:txBody>
          <a:bodyPr wrap="square" numCol="1" compatLnSpc="1">
            <a:prstTxWarp prst="textNoShape">
              <a:avLst/>
            </a:prstTxWarp>
          </a:bodyPr>
          <a:lstStyle/>
          <a:p>
            <a:pPr>
              <a:buSzTx/>
            </a:pPr>
            <a:r>
              <a:rPr lang="en-US" altLang="en-US" sz="2400" dirty="0"/>
              <a:t>This electromagnetic device contains an armature and a spring-loaded needle valve or ball valve assembly.</a:t>
            </a:r>
          </a:p>
          <a:p>
            <a:pPr>
              <a:buSzTx/>
            </a:pPr>
            <a:r>
              <a:rPr lang="en-US" altLang="en-US" sz="2400" dirty="0"/>
              <a:t>The injector opens the same amount each time it is energized.</a:t>
            </a:r>
          </a:p>
          <a:p>
            <a:pPr>
              <a:buSzTx/>
            </a:pPr>
            <a:r>
              <a:rPr lang="en-US" altLang="en-US" sz="2400" dirty="0"/>
              <a:t>The amount of fuel injected depends on the length of time the injector remains open.</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75.13 Multiport Fuel Injector </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886201" y="990600"/>
            <a:ext cx="4558294" cy="4295424"/>
          </a:xfrm>
        </p:spPr>
      </p:pic>
      <p:sp>
        <p:nvSpPr>
          <p:cNvPr id="10243" name="Content Placeholder 16"/>
          <p:cNvSpPr>
            <a:spLocks noGrp="1"/>
          </p:cNvSpPr>
          <p:nvPr>
            <p:ph sz="quarter" idx="15"/>
          </p:nvPr>
        </p:nvSpPr>
        <p:spPr bwMode="auto">
          <a:xfrm>
            <a:off x="685800" y="990600"/>
            <a:ext cx="2743200" cy="3048000"/>
          </a:xfrm>
        </p:spPr>
        <p:txBody>
          <a:bodyPr wrap="square" numCol="1" compatLnSpc="1">
            <a:prstTxWarp prst="textNoShape">
              <a:avLst/>
            </a:prstTxWarp>
          </a:bodyPr>
          <a:lstStyle/>
          <a:p>
            <a:r>
              <a:rPr lang="en-US" altLang="en-US" sz="2400" dirty="0"/>
              <a:t>A multiport fuel injector. Notice that the fuel flows straight through and does not come in contact with the coil windings</a:t>
            </a:r>
          </a:p>
        </p:txBody>
      </p:sp>
    </p:spTree>
    <p:extLst>
      <p:ext uri="{BB962C8B-B14F-4D97-AF65-F5344CB8AC3E}">
        <p14:creationId xmlns:p14="http://schemas.microsoft.com/office/powerpoint/2010/main" val="1287777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75.14 Spray Pattern</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962400" y="1056967"/>
            <a:ext cx="4732338" cy="3821698"/>
          </a:xfrm>
        </p:spPr>
      </p:pic>
      <p:sp>
        <p:nvSpPr>
          <p:cNvPr id="10243" name="Content Placeholder 16"/>
          <p:cNvSpPr>
            <a:spLocks noGrp="1"/>
          </p:cNvSpPr>
          <p:nvPr>
            <p:ph sz="quarter" idx="15"/>
          </p:nvPr>
        </p:nvSpPr>
        <p:spPr bwMode="auto">
          <a:xfrm>
            <a:off x="685800" y="990600"/>
            <a:ext cx="3011488" cy="3785652"/>
          </a:xfrm>
        </p:spPr>
        <p:txBody>
          <a:bodyPr wrap="square" numCol="1" compatLnSpc="1">
            <a:prstTxWarp prst="textNoShape">
              <a:avLst/>
            </a:prstTxWarp>
          </a:bodyPr>
          <a:lstStyle/>
          <a:p>
            <a:r>
              <a:rPr lang="en-US" altLang="en-US" sz="2400" dirty="0"/>
              <a:t>Each of the eight injectors shown are producing a correct spray pattern for the applications. While all throttle-body injectors spray a conical pattern, most port fuel injections do not</a:t>
            </a:r>
          </a:p>
        </p:txBody>
      </p:sp>
    </p:spTree>
    <p:extLst>
      <p:ext uri="{BB962C8B-B14F-4D97-AF65-F5344CB8AC3E}">
        <p14:creationId xmlns:p14="http://schemas.microsoft.com/office/powerpoint/2010/main" val="1287777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2"/>
          <p:cNvSpPr>
            <a:spLocks noGrp="1"/>
          </p:cNvSpPr>
          <p:nvPr>
            <p:ph type="title"/>
          </p:nvPr>
        </p:nvSpPr>
        <p:spPr>
          <a:xfrm>
            <a:off x="457200" y="228600"/>
            <a:ext cx="8229600" cy="925512"/>
          </a:xfrm>
        </p:spPr>
        <p:txBody>
          <a:bodyPr/>
          <a:lstStyle/>
          <a:p>
            <a:r>
              <a:rPr lang="en-US" altLang="en-US" dirty="0"/>
              <a:t>Electronic Fuel-Injection Operation  </a:t>
            </a:r>
            <a:r>
              <a:rPr lang="en-US" altLang="en-US" sz="2800" dirty="0"/>
              <a:t> (2 of 2)</a:t>
            </a:r>
            <a:endParaRPr lang="en-US" altLang="en-US" dirty="0"/>
          </a:p>
        </p:txBody>
      </p:sp>
      <p:sp>
        <p:nvSpPr>
          <p:cNvPr id="4" name="Content Placeholder 3"/>
          <p:cNvSpPr>
            <a:spLocks noGrp="1"/>
          </p:cNvSpPr>
          <p:nvPr>
            <p:ph idx="1"/>
          </p:nvPr>
        </p:nvSpPr>
        <p:spPr>
          <a:xfrm>
            <a:off x="457200" y="1403350"/>
            <a:ext cx="8229600" cy="3122612"/>
          </a:xfrm>
        </p:spPr>
        <p:txBody>
          <a:bodyPr>
            <a:noAutofit/>
          </a:bodyPr>
          <a:lstStyle/>
          <a:p>
            <a:pPr marL="256032" indent="-256032" fontAlgn="auto">
              <a:spcAft>
                <a:spcPts val="0"/>
              </a:spcAft>
              <a:buFont typeface="Arial" panose="020B0604020202020204" pitchFamily="34" charset="0"/>
              <a:buChar char="•"/>
              <a:defRPr/>
            </a:pPr>
            <a:r>
              <a:rPr lang="en-US" sz="2400" dirty="0"/>
              <a:t>Most electronic fuel-injection systems use the </a:t>
            </a:r>
            <a:r>
              <a:rPr lang="en-US" sz="2400" spc="-300" dirty="0"/>
              <a:t>P C </a:t>
            </a:r>
            <a:r>
              <a:rPr lang="en-US" sz="2400" dirty="0"/>
              <a:t>M to control the following aspects of their operation:</a:t>
            </a:r>
          </a:p>
          <a:p>
            <a:pPr lvl="1" fontAlgn="auto">
              <a:spcAft>
                <a:spcPts val="0"/>
              </a:spcAft>
              <a:buFont typeface="Arial" panose="020B0604020202020204" pitchFamily="34" charset="0"/>
              <a:buChar char="–"/>
              <a:defRPr/>
            </a:pPr>
            <a:r>
              <a:rPr lang="en-US" sz="2400" dirty="0"/>
              <a:t>Pulsing the fuel injectors on and off</a:t>
            </a:r>
          </a:p>
          <a:p>
            <a:pPr lvl="1" fontAlgn="auto">
              <a:spcAft>
                <a:spcPts val="0"/>
              </a:spcAft>
              <a:buFont typeface="Arial" panose="020B0604020202020204" pitchFamily="34" charset="0"/>
              <a:buChar char="–"/>
              <a:defRPr/>
            </a:pPr>
            <a:r>
              <a:rPr lang="en-US" sz="2400" dirty="0"/>
              <a:t>Operating the fuel-pump relay circuit</a:t>
            </a:r>
          </a:p>
          <a:p>
            <a:pPr marL="256032" indent="-256032" fontAlgn="auto">
              <a:spcAft>
                <a:spcPts val="0"/>
              </a:spcAft>
              <a:buFont typeface="Arial" panose="020B0604020202020204" pitchFamily="34" charset="0"/>
              <a:buChar char="•"/>
              <a:defRPr/>
            </a:pPr>
            <a:r>
              <a:rPr lang="en-US" sz="2400" dirty="0"/>
              <a:t>There are two types of electronic fuel-injection systems:</a:t>
            </a:r>
          </a:p>
          <a:p>
            <a:pPr lvl="1" fontAlgn="auto">
              <a:spcAft>
                <a:spcPts val="0"/>
              </a:spcAft>
              <a:buFont typeface="Arial" panose="020B0604020202020204" pitchFamily="34" charset="0"/>
              <a:buChar char="–"/>
              <a:defRPr/>
            </a:pPr>
            <a:r>
              <a:rPr lang="en-US" sz="2400" dirty="0"/>
              <a:t>Throttle-body-injection (</a:t>
            </a:r>
            <a:r>
              <a:rPr lang="en-US" sz="2400" spc="-300" dirty="0"/>
              <a:t>T B </a:t>
            </a:r>
            <a:r>
              <a:rPr lang="en-US" sz="2400" dirty="0"/>
              <a:t>I) type</a:t>
            </a:r>
          </a:p>
          <a:p>
            <a:pPr lvl="1" fontAlgn="auto">
              <a:spcAft>
                <a:spcPts val="0"/>
              </a:spcAft>
              <a:buFont typeface="Arial" panose="020B0604020202020204" pitchFamily="34" charset="0"/>
              <a:buChar char="–"/>
              <a:defRPr/>
            </a:pPr>
            <a:r>
              <a:rPr lang="en-US" sz="2400" dirty="0"/>
              <a:t>Port fuel-injection type</a:t>
            </a:r>
          </a:p>
        </p:txBody>
      </p:sp>
    </p:spTree>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2"/>
          <p:cNvSpPr>
            <a:spLocks noGrp="1"/>
          </p:cNvSpPr>
          <p:nvPr>
            <p:ph type="title"/>
          </p:nvPr>
        </p:nvSpPr>
        <p:spPr>
          <a:xfrm>
            <a:off x="457200" y="228600"/>
            <a:ext cx="8229600" cy="933450"/>
          </a:xfrm>
        </p:spPr>
        <p:txBody>
          <a:bodyPr/>
          <a:lstStyle/>
          <a:p>
            <a:r>
              <a:rPr lang="en-US" altLang="en-US" dirty="0"/>
              <a:t>Fuel-Injection Modes of Operation</a:t>
            </a:r>
            <a:r>
              <a:rPr lang="en-US" altLang="en-US" sz="2800" dirty="0"/>
              <a:t>      (1 of 4)</a:t>
            </a:r>
            <a:endParaRPr lang="en-US" altLang="en-US" dirty="0"/>
          </a:p>
        </p:txBody>
      </p:sp>
      <p:sp>
        <p:nvSpPr>
          <p:cNvPr id="4" name="Content Placeholder 3"/>
          <p:cNvSpPr>
            <a:spLocks noGrp="1"/>
          </p:cNvSpPr>
          <p:nvPr>
            <p:ph idx="1"/>
          </p:nvPr>
        </p:nvSpPr>
        <p:spPr>
          <a:xfrm>
            <a:off x="457200" y="1409700"/>
            <a:ext cx="8229600" cy="3276600"/>
          </a:xfrm>
        </p:spPr>
        <p:txBody>
          <a:bodyPr>
            <a:noAutofit/>
          </a:bodyPr>
          <a:lstStyle/>
          <a:p>
            <a:pPr marL="256032" indent="-256032" fontAlgn="auto">
              <a:spcAft>
                <a:spcPts val="0"/>
              </a:spcAft>
              <a:buFont typeface="Arial" panose="020B0604020202020204" pitchFamily="34" charset="0"/>
              <a:buChar char="•"/>
              <a:defRPr/>
            </a:pPr>
            <a:r>
              <a:rPr lang="en-US" sz="2400" dirty="0"/>
              <a:t>All fuel-injection systems are designed to supply the correct amount of fuel under a wide range of engine operating conditions.</a:t>
            </a:r>
          </a:p>
          <a:p>
            <a:pPr marL="256032" indent="-256032" fontAlgn="auto">
              <a:spcAft>
                <a:spcPts val="0"/>
              </a:spcAft>
              <a:buFont typeface="Arial" panose="020B0604020202020204" pitchFamily="34" charset="0"/>
              <a:buChar char="•"/>
              <a:defRPr/>
            </a:pPr>
            <a:r>
              <a:rPr lang="en-US" sz="2400" dirty="0"/>
              <a:t>Starting Mode</a:t>
            </a:r>
          </a:p>
          <a:p>
            <a:pPr lvl="1" fontAlgn="auto">
              <a:spcAft>
                <a:spcPts val="0"/>
              </a:spcAft>
              <a:buFont typeface="Arial" panose="020B0604020202020204" pitchFamily="34" charset="0"/>
              <a:buChar char="–"/>
              <a:defRPr/>
            </a:pPr>
            <a:r>
              <a:rPr lang="en-US" sz="2400" dirty="0"/>
              <a:t>When the ignition is turned to the start (on) position, the engine cranks and the </a:t>
            </a:r>
            <a:r>
              <a:rPr lang="en-US" sz="2400" spc="-300" dirty="0"/>
              <a:t>P C </a:t>
            </a:r>
            <a:r>
              <a:rPr lang="en-US" sz="2400" dirty="0"/>
              <a:t>M energizes the fuel-pump relay and pulses the injectors based on engine speed and coolant temperature.</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2"/>
          <p:cNvSpPr>
            <a:spLocks noGrp="1"/>
          </p:cNvSpPr>
          <p:nvPr>
            <p:ph type="title"/>
          </p:nvPr>
        </p:nvSpPr>
        <p:spPr>
          <a:xfrm>
            <a:off x="457200" y="228600"/>
            <a:ext cx="8229600" cy="1219200"/>
          </a:xfrm>
        </p:spPr>
        <p:txBody>
          <a:bodyPr/>
          <a:lstStyle/>
          <a:p>
            <a:r>
              <a:rPr lang="en-US" altLang="en-US" dirty="0"/>
              <a:t>Fuel-Injection Modes of Operation</a:t>
            </a:r>
            <a:r>
              <a:rPr lang="en-US" altLang="en-US" sz="2800" dirty="0"/>
              <a:t>      (2 of 4)</a:t>
            </a:r>
            <a:endParaRPr lang="en-US" altLang="en-US" dirty="0"/>
          </a:p>
        </p:txBody>
      </p:sp>
      <p:sp>
        <p:nvSpPr>
          <p:cNvPr id="4" name="Content Placeholder 3"/>
          <p:cNvSpPr>
            <a:spLocks noGrp="1"/>
          </p:cNvSpPr>
          <p:nvPr>
            <p:ph idx="1"/>
          </p:nvPr>
        </p:nvSpPr>
        <p:spPr>
          <a:xfrm>
            <a:off x="457200" y="1447800"/>
            <a:ext cx="8229600" cy="3657600"/>
          </a:xfrm>
        </p:spPr>
        <p:txBody>
          <a:bodyPr>
            <a:noAutofit/>
          </a:bodyPr>
          <a:lstStyle/>
          <a:p>
            <a:pPr marL="256032" indent="-256032" fontAlgn="auto">
              <a:spcAft>
                <a:spcPts val="0"/>
              </a:spcAft>
              <a:buFont typeface="Arial" panose="020B0604020202020204" pitchFamily="34" charset="0"/>
              <a:buChar char="•"/>
              <a:defRPr/>
            </a:pPr>
            <a:r>
              <a:rPr lang="en-US" sz="2400" dirty="0"/>
              <a:t>Clear Flood Mode</a:t>
            </a:r>
          </a:p>
          <a:p>
            <a:pPr lvl="1" fontAlgn="auto">
              <a:spcAft>
                <a:spcPts val="0"/>
              </a:spcAft>
              <a:buFont typeface="Arial" panose="020B0604020202020204" pitchFamily="34" charset="0"/>
              <a:buChar char="–"/>
              <a:defRPr/>
            </a:pPr>
            <a:r>
              <a:rPr lang="en-US" sz="2400" dirty="0"/>
              <a:t>When the </a:t>
            </a:r>
            <a:r>
              <a:rPr lang="en-US" sz="2400" spc="-300" dirty="0"/>
              <a:t>P C </a:t>
            </a:r>
            <a:r>
              <a:rPr lang="en-US" sz="2400" dirty="0"/>
              <a:t>M detects that the engine speed is low (usually below 600 </a:t>
            </a:r>
            <a:r>
              <a:rPr lang="en-US" sz="2400" spc="-300" dirty="0"/>
              <a:t>R P </a:t>
            </a:r>
            <a:r>
              <a:rPr lang="en-US" sz="2400" dirty="0"/>
              <a:t>M) and the throttle-position (TP) sensor voltage is high (WOT), the injector pulse width is greatly reduced or even shut off entirely, depending on the vehicle.</a:t>
            </a:r>
          </a:p>
          <a:p>
            <a:pPr marL="256032" indent="-256032" fontAlgn="auto">
              <a:spcAft>
                <a:spcPts val="0"/>
              </a:spcAft>
              <a:buFont typeface="Arial" panose="020B0604020202020204" pitchFamily="34" charset="0"/>
              <a:buChar char="•"/>
              <a:defRPr/>
            </a:pPr>
            <a:r>
              <a:rPr lang="en-US" sz="2400" dirty="0"/>
              <a:t>Open-Loop Mode</a:t>
            </a:r>
          </a:p>
          <a:p>
            <a:pPr lvl="1" fontAlgn="auto">
              <a:spcAft>
                <a:spcPts val="0"/>
              </a:spcAft>
              <a:buFont typeface="Arial" panose="020B0604020202020204" pitchFamily="34" charset="0"/>
              <a:buChar char="–"/>
              <a:defRPr/>
            </a:pPr>
            <a:r>
              <a:rPr lang="en-US" sz="2400" dirty="0"/>
              <a:t>The PCM determines injector pulse width without feedback from the oxygen sensor.</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2"/>
          <p:cNvSpPr>
            <a:spLocks noGrp="1"/>
          </p:cNvSpPr>
          <p:nvPr>
            <p:ph type="title"/>
          </p:nvPr>
        </p:nvSpPr>
        <p:spPr>
          <a:xfrm>
            <a:off x="457200" y="228600"/>
            <a:ext cx="8229600" cy="933450"/>
          </a:xfrm>
        </p:spPr>
        <p:txBody>
          <a:bodyPr/>
          <a:lstStyle/>
          <a:p>
            <a:r>
              <a:rPr lang="en-US" altLang="en-US" dirty="0"/>
              <a:t>Fuel-Injection Modes of Operation</a:t>
            </a:r>
            <a:r>
              <a:rPr lang="en-US" altLang="en-US" sz="2800" dirty="0"/>
              <a:t>      (3 of 4)</a:t>
            </a:r>
            <a:endParaRPr lang="en-US" altLang="en-US" dirty="0"/>
          </a:p>
        </p:txBody>
      </p:sp>
      <p:sp>
        <p:nvSpPr>
          <p:cNvPr id="4" name="Content Placeholder 3"/>
          <p:cNvSpPr>
            <a:spLocks noGrp="1"/>
          </p:cNvSpPr>
          <p:nvPr>
            <p:ph idx="1"/>
          </p:nvPr>
        </p:nvSpPr>
        <p:spPr>
          <a:xfrm>
            <a:off x="457200" y="1447800"/>
            <a:ext cx="8229600" cy="2895600"/>
          </a:xfrm>
        </p:spPr>
        <p:txBody>
          <a:bodyPr>
            <a:noAutofit/>
          </a:bodyPr>
          <a:lstStyle/>
          <a:p>
            <a:pPr marL="256032" indent="-256032" fontAlgn="auto">
              <a:spcAft>
                <a:spcPts val="0"/>
              </a:spcAft>
              <a:buFont typeface="Arial" panose="020B0604020202020204" pitchFamily="34" charset="0"/>
              <a:buChar char="•"/>
              <a:defRPr/>
            </a:pPr>
            <a:r>
              <a:rPr lang="en-US" sz="2400" dirty="0"/>
              <a:t>Closed-Loop Mode</a:t>
            </a:r>
          </a:p>
          <a:p>
            <a:pPr lvl="1" fontAlgn="auto">
              <a:spcAft>
                <a:spcPts val="0"/>
              </a:spcAft>
              <a:buFont typeface="Arial" panose="020B0604020202020204" pitchFamily="34" charset="0"/>
              <a:buChar char="–"/>
              <a:defRPr/>
            </a:pPr>
            <a:r>
              <a:rPr lang="en-US" sz="2400" dirty="0"/>
              <a:t>Is used to modify the base injector pulse width as determined by feedback from the oxygen sensor.</a:t>
            </a:r>
          </a:p>
          <a:p>
            <a:pPr marL="256032" indent="-256032" fontAlgn="auto">
              <a:spcAft>
                <a:spcPts val="0"/>
              </a:spcAft>
              <a:buFont typeface="Arial" panose="020B0604020202020204" pitchFamily="34" charset="0"/>
              <a:buChar char="•"/>
              <a:defRPr/>
            </a:pPr>
            <a:r>
              <a:rPr lang="en-US" sz="2400" dirty="0"/>
              <a:t>Acceleration Enrichment Mode</a:t>
            </a:r>
          </a:p>
          <a:p>
            <a:pPr lvl="1" fontAlgn="auto">
              <a:spcAft>
                <a:spcPts val="0"/>
              </a:spcAft>
              <a:buFont typeface="Arial" panose="020B0604020202020204" pitchFamily="34" charset="0"/>
              <a:buChar char="–"/>
              <a:defRPr/>
            </a:pPr>
            <a:r>
              <a:rPr lang="en-US" sz="2400" dirty="0"/>
              <a:t>The </a:t>
            </a:r>
            <a:r>
              <a:rPr lang="en-US" sz="2400" spc="-300" dirty="0"/>
              <a:t>P C </a:t>
            </a:r>
            <a:r>
              <a:rPr lang="en-US" sz="2400" dirty="0"/>
              <a:t>M then supplies a longer injector pulse width and may even supply extra pulses to supply the needed fuel for acceleration.</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2"/>
          <p:cNvSpPr>
            <a:spLocks noGrp="1"/>
          </p:cNvSpPr>
          <p:nvPr>
            <p:ph type="title"/>
          </p:nvPr>
        </p:nvSpPr>
        <p:spPr>
          <a:xfrm>
            <a:off x="457200" y="228600"/>
            <a:ext cx="8229600" cy="1077218"/>
          </a:xfrm>
        </p:spPr>
        <p:txBody>
          <a:bodyPr/>
          <a:lstStyle/>
          <a:p>
            <a:r>
              <a:rPr lang="en-US" altLang="en-US" dirty="0"/>
              <a:t>Fuel-Injection Modes of Operation      </a:t>
            </a:r>
            <a:r>
              <a:rPr lang="en-US" altLang="en-US" sz="2800" dirty="0"/>
              <a:t>(4 of 4)</a:t>
            </a:r>
            <a:endParaRPr lang="en-US" altLang="en-US" sz="1600" dirty="0"/>
          </a:p>
        </p:txBody>
      </p:sp>
      <p:sp>
        <p:nvSpPr>
          <p:cNvPr id="4" name="Content Placeholder 3"/>
          <p:cNvSpPr>
            <a:spLocks noGrp="1"/>
          </p:cNvSpPr>
          <p:nvPr>
            <p:ph idx="1"/>
          </p:nvPr>
        </p:nvSpPr>
        <p:spPr>
          <a:xfrm>
            <a:off x="449687" y="1447800"/>
            <a:ext cx="8229600" cy="3276600"/>
          </a:xfrm>
        </p:spPr>
        <p:txBody>
          <a:bodyPr>
            <a:noAutofit/>
          </a:bodyPr>
          <a:lstStyle/>
          <a:p>
            <a:pPr marL="256032" indent="-256032" fontAlgn="auto">
              <a:spcAft>
                <a:spcPts val="0"/>
              </a:spcAft>
              <a:buFont typeface="Arial" panose="020B0604020202020204" pitchFamily="34" charset="0"/>
              <a:buChar char="•"/>
              <a:defRPr/>
            </a:pPr>
            <a:r>
              <a:rPr lang="en-US" sz="2400" dirty="0"/>
              <a:t>Deceleration Enleanment Mode</a:t>
            </a:r>
          </a:p>
          <a:p>
            <a:pPr lvl="1" fontAlgn="auto">
              <a:spcAft>
                <a:spcPts val="0"/>
              </a:spcAft>
              <a:buFont typeface="Arial" panose="020B0604020202020204" pitchFamily="34" charset="0"/>
              <a:buChar char="–"/>
              <a:defRPr/>
            </a:pPr>
            <a:r>
              <a:rPr lang="en-US" sz="2400" dirty="0"/>
              <a:t>The injector may be shut off entirely for a short time and then pulsed on enough to keep the engine running.</a:t>
            </a:r>
          </a:p>
          <a:p>
            <a:pPr marL="256032" indent="-256032" fontAlgn="auto">
              <a:spcAft>
                <a:spcPts val="0"/>
              </a:spcAft>
              <a:buFont typeface="Arial" panose="020B0604020202020204" pitchFamily="34" charset="0"/>
              <a:buChar char="•"/>
              <a:defRPr/>
            </a:pPr>
            <a:r>
              <a:rPr lang="en-US" sz="2400" dirty="0"/>
              <a:t>Fuel Shutoff Mode</a:t>
            </a:r>
          </a:p>
          <a:p>
            <a:pPr lvl="1" fontAlgn="auto">
              <a:spcAft>
                <a:spcPts val="0"/>
              </a:spcAft>
              <a:buFont typeface="Arial" panose="020B0604020202020204" pitchFamily="34" charset="0"/>
              <a:buChar char="–"/>
              <a:defRPr/>
            </a:pPr>
            <a:r>
              <a:rPr lang="en-US" sz="2400" dirty="0"/>
              <a:t>Besides shutting off fuel entirely during periods of rapid deceleration, </a:t>
            </a:r>
            <a:r>
              <a:rPr lang="en-US" sz="2400" spc="-300" dirty="0"/>
              <a:t>P C </a:t>
            </a:r>
            <a:r>
              <a:rPr lang="en-US" sz="2400" dirty="0"/>
              <a:t>M also shuts off the injector when the ignition is turned off to prevent the engine from continuing to run.</a:t>
            </a: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2"/>
          <p:cNvSpPr>
            <a:spLocks noGrp="1"/>
          </p:cNvSpPr>
          <p:nvPr>
            <p:ph type="title"/>
          </p:nvPr>
        </p:nvSpPr>
        <p:spPr>
          <a:xfrm>
            <a:off x="457200" y="228600"/>
            <a:ext cx="8229600" cy="438150"/>
          </a:xfrm>
        </p:spPr>
        <p:txBody>
          <a:bodyPr/>
          <a:lstStyle/>
          <a:p>
            <a:r>
              <a:rPr lang="en-US" altLang="en-US" sz="3200" dirty="0"/>
              <a:t>Idle Control</a:t>
            </a:r>
            <a:endParaRPr lang="en-US" altLang="en-US" sz="2400" dirty="0"/>
          </a:p>
        </p:txBody>
      </p:sp>
      <p:sp>
        <p:nvSpPr>
          <p:cNvPr id="4" name="Content Placeholder 3"/>
          <p:cNvSpPr>
            <a:spLocks noGrp="1"/>
          </p:cNvSpPr>
          <p:nvPr>
            <p:ph idx="1"/>
          </p:nvPr>
        </p:nvSpPr>
        <p:spPr>
          <a:xfrm>
            <a:off x="457200" y="962025"/>
            <a:ext cx="8229600" cy="4232275"/>
          </a:xfrm>
        </p:spPr>
        <p:txBody>
          <a:bodyPr>
            <a:noAutofit/>
          </a:bodyPr>
          <a:lstStyle/>
          <a:p>
            <a:pPr marL="256032" indent="-256032" fontAlgn="auto">
              <a:spcAft>
                <a:spcPts val="0"/>
              </a:spcAft>
              <a:buFont typeface="Arial" panose="020B0604020202020204" pitchFamily="34" charset="0"/>
              <a:buChar char="•"/>
              <a:defRPr/>
            </a:pPr>
            <a:r>
              <a:rPr lang="en-IN" sz="2400" dirty="0"/>
              <a:t>Purpose and Function</a:t>
            </a:r>
          </a:p>
          <a:p>
            <a:pPr lvl="1" fontAlgn="auto">
              <a:spcAft>
                <a:spcPts val="0"/>
              </a:spcAft>
              <a:buFont typeface="Arial" panose="020B0604020202020204" pitchFamily="34" charset="0"/>
              <a:buChar char="–"/>
              <a:defRPr/>
            </a:pPr>
            <a:r>
              <a:rPr lang="en-IN" sz="2400" dirty="0"/>
              <a:t>In a nonelectronic throttle control system, the idle speed is controlled by using an air bypass control unit.</a:t>
            </a:r>
          </a:p>
          <a:p>
            <a:pPr marL="256032" indent="-256032" fontAlgn="auto">
              <a:spcAft>
                <a:spcPts val="0"/>
              </a:spcAft>
              <a:buFont typeface="Arial" panose="020B0604020202020204" pitchFamily="34" charset="0"/>
              <a:buChar char="•"/>
              <a:defRPr/>
            </a:pPr>
            <a:r>
              <a:rPr lang="en-IN" sz="2400" dirty="0"/>
              <a:t>The </a:t>
            </a:r>
            <a:r>
              <a:rPr lang="en-IN" sz="2400" spc="-300" dirty="0"/>
              <a:t>I A </a:t>
            </a:r>
            <a:r>
              <a:rPr lang="en-IN" sz="2400" dirty="0"/>
              <a:t>C is computer-controlled and is either a solenoid-operated valve or a stepper motor that regulates the airflow around the throttle.</a:t>
            </a:r>
          </a:p>
          <a:p>
            <a:pPr marL="256032" indent="-256032" fontAlgn="auto">
              <a:spcAft>
                <a:spcPts val="0"/>
              </a:spcAft>
              <a:buFont typeface="Arial" panose="020B0604020202020204" pitchFamily="34" charset="0"/>
              <a:buChar char="•"/>
              <a:defRPr/>
            </a:pPr>
            <a:r>
              <a:rPr lang="en-IN" sz="2400" dirty="0"/>
              <a:t>Stepper Motor Operation</a:t>
            </a:r>
          </a:p>
          <a:p>
            <a:pPr lvl="1" fontAlgn="auto">
              <a:spcAft>
                <a:spcPts val="0"/>
              </a:spcAft>
              <a:buFont typeface="Arial" panose="020B0604020202020204" pitchFamily="34" charset="0"/>
              <a:buChar char="–"/>
              <a:defRPr/>
            </a:pPr>
            <a:r>
              <a:rPr lang="en-IN" sz="2400" dirty="0"/>
              <a:t>Stepper motors are direct-current motors that move in fixed steps or increments from de-energized (no voltage) to fully energized (full voltage).</a:t>
            </a:r>
            <a:endParaRPr lang="en-US" sz="2400" dirty="0"/>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75.15 IAC</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017079" y="990600"/>
            <a:ext cx="4653622" cy="4184991"/>
          </a:xfrm>
        </p:spPr>
      </p:pic>
      <p:sp>
        <p:nvSpPr>
          <p:cNvPr id="10243" name="Content Placeholder 16"/>
          <p:cNvSpPr>
            <a:spLocks noGrp="1"/>
          </p:cNvSpPr>
          <p:nvPr>
            <p:ph sz="quarter" idx="15"/>
          </p:nvPr>
        </p:nvSpPr>
        <p:spPr bwMode="auto">
          <a:xfrm>
            <a:off x="685800" y="990600"/>
            <a:ext cx="3011488" cy="4524315"/>
          </a:xfrm>
        </p:spPr>
        <p:txBody>
          <a:bodyPr wrap="square" numCol="1" compatLnSpc="1">
            <a:prstTxWarp prst="textNoShape">
              <a:avLst/>
            </a:prstTxWarp>
          </a:bodyPr>
          <a:lstStyle/>
          <a:p>
            <a:r>
              <a:rPr lang="en-US" altLang="en-US" sz="2400" dirty="0"/>
              <a:t>The small arrows indicate the air bypassing the throttle plate in the closed throttle position. This air is called minimum air. The air flowing through the IAC is the airflow that determines the idle speed.</a:t>
            </a:r>
          </a:p>
        </p:txBody>
      </p:sp>
    </p:spTree>
    <p:extLst>
      <p:ext uri="{BB962C8B-B14F-4D97-AF65-F5344CB8AC3E}">
        <p14:creationId xmlns:p14="http://schemas.microsoft.com/office/powerpoint/2010/main" val="1287777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Idle Air Control IAC</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dle_air_control_operation">
            <a:hlinkClick r:id="" action="ppaction://media"/>
            <a:extLst>
              <a:ext uri="{FF2B5EF4-FFF2-40B4-BE49-F238E27FC236}">
                <a16:creationId xmlns:a16="http://schemas.microsoft.com/office/drawing/2014/main" id="{2C044101-3C65-69BF-0936-73D8BB93FC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371599"/>
            <a:ext cx="8955280" cy="5037345"/>
          </a:xfrm>
          <a:prstGeom prst="rect">
            <a:avLst/>
          </a:prstGeom>
        </p:spPr>
      </p:pic>
    </p:spTree>
    <p:extLst>
      <p:ext uri="{BB962C8B-B14F-4D97-AF65-F5344CB8AC3E}">
        <p14:creationId xmlns:p14="http://schemas.microsoft.com/office/powerpoint/2010/main" val="348631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Idle Air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dle_air_control">
            <a:hlinkClick r:id="" action="ppaction://media"/>
            <a:extLst>
              <a:ext uri="{FF2B5EF4-FFF2-40B4-BE49-F238E27FC236}">
                <a16:creationId xmlns:a16="http://schemas.microsoft.com/office/drawing/2014/main" id="{5D4E9AF5-0330-5880-D4A7-4FC62DF3F2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412" y="1177099"/>
            <a:ext cx="8915400" cy="5014913"/>
          </a:xfrm>
          <a:prstGeom prst="rect">
            <a:avLst/>
          </a:prstGeom>
        </p:spPr>
      </p:pic>
    </p:spTree>
    <p:extLst>
      <p:ext uri="{BB962C8B-B14F-4D97-AF65-F5344CB8AC3E}">
        <p14:creationId xmlns:p14="http://schemas.microsoft.com/office/powerpoint/2010/main" val="263617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Scan Tool IAC</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can_tools_iac_test">
            <a:hlinkClick r:id="" action="ppaction://media"/>
            <a:extLst>
              <a:ext uri="{FF2B5EF4-FFF2-40B4-BE49-F238E27FC236}">
                <a16:creationId xmlns:a16="http://schemas.microsoft.com/office/drawing/2014/main" id="{0A4A3833-B215-D77D-DAE4-32AE4BF3C3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839" y="1255225"/>
            <a:ext cx="8895761" cy="5003866"/>
          </a:xfrm>
          <a:prstGeom prst="rect">
            <a:avLst/>
          </a:prstGeom>
        </p:spPr>
      </p:pic>
    </p:spTree>
    <p:extLst>
      <p:ext uri="{BB962C8B-B14F-4D97-AF65-F5344CB8AC3E}">
        <p14:creationId xmlns:p14="http://schemas.microsoft.com/office/powerpoint/2010/main" val="219509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75.16 IAC Stepper Motor</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5562600" y="973428"/>
            <a:ext cx="2864094" cy="5115406"/>
          </a:xfrm>
        </p:spPr>
      </p:pic>
      <p:sp>
        <p:nvSpPr>
          <p:cNvPr id="10243" name="Content Placeholder 16"/>
          <p:cNvSpPr>
            <a:spLocks noGrp="1"/>
          </p:cNvSpPr>
          <p:nvPr>
            <p:ph sz="quarter" idx="15"/>
          </p:nvPr>
        </p:nvSpPr>
        <p:spPr bwMode="auto">
          <a:xfrm>
            <a:off x="685800" y="990600"/>
            <a:ext cx="4495800" cy="2677656"/>
          </a:xfrm>
        </p:spPr>
        <p:txBody>
          <a:bodyPr wrap="square" numCol="1" compatLnSpc="1">
            <a:prstTxWarp prst="textNoShape">
              <a:avLst/>
            </a:prstTxWarp>
          </a:bodyPr>
          <a:lstStyle/>
          <a:p>
            <a:r>
              <a:rPr lang="en-US" altLang="en-US" sz="2400" dirty="0"/>
              <a:t>Most stepper motors use four wires, which are pulsed by the computer to rotate the armature in steps</a:t>
            </a:r>
          </a:p>
        </p:txBody>
      </p:sp>
    </p:spTree>
    <p:extLst>
      <p:ext uri="{BB962C8B-B14F-4D97-AF65-F5344CB8AC3E}">
        <p14:creationId xmlns:p14="http://schemas.microsoft.com/office/powerpoint/2010/main" val="1287777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Electronic Fuel Injection, EFI</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lectronic_fuel_injection1">
            <a:hlinkClick r:id="" action="ppaction://media"/>
            <a:extLst>
              <a:ext uri="{FF2B5EF4-FFF2-40B4-BE49-F238E27FC236}">
                <a16:creationId xmlns:a16="http://schemas.microsoft.com/office/drawing/2014/main" id="{3E001E23-0F4B-C864-3EEC-86EBC78C96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106" y="1187477"/>
            <a:ext cx="9021788" cy="5074756"/>
          </a:xfrm>
          <a:prstGeom prst="rect">
            <a:avLst/>
          </a:prstGeom>
        </p:spPr>
      </p:pic>
    </p:spTree>
    <p:extLst>
      <p:ext uri="{BB962C8B-B14F-4D97-AF65-F5344CB8AC3E}">
        <p14:creationId xmlns:p14="http://schemas.microsoft.com/office/powerpoint/2010/main" val="259105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2"/>
          <p:cNvSpPr>
            <a:spLocks noGrp="1"/>
          </p:cNvSpPr>
          <p:nvPr>
            <p:ph type="title"/>
          </p:nvPr>
        </p:nvSpPr>
        <p:spPr>
          <a:xfrm>
            <a:off x="457200" y="228600"/>
            <a:ext cx="8229600" cy="485775"/>
          </a:xfrm>
        </p:spPr>
        <p:txBody>
          <a:bodyPr/>
          <a:lstStyle/>
          <a:p>
            <a:r>
              <a:rPr lang="en-US" altLang="en-US" dirty="0"/>
              <a:t>Question 3: ?</a:t>
            </a:r>
          </a:p>
        </p:txBody>
      </p:sp>
      <p:sp>
        <p:nvSpPr>
          <p:cNvPr id="4" name="Content Placeholder 3"/>
          <p:cNvSpPr>
            <a:spLocks noGrp="1"/>
          </p:cNvSpPr>
          <p:nvPr>
            <p:ph idx="1"/>
          </p:nvPr>
        </p:nvSpPr>
        <p:spPr>
          <a:xfrm>
            <a:off x="457200" y="923925"/>
            <a:ext cx="8229600" cy="369888"/>
          </a:xfrm>
        </p:spPr>
        <p:txBody>
          <a:bodyPr>
            <a:noAutofit/>
          </a:bodyPr>
          <a:lstStyle/>
          <a:p>
            <a:pPr marL="0" indent="0" fontAlgn="auto">
              <a:spcAft>
                <a:spcPts val="0"/>
              </a:spcAft>
              <a:buFont typeface="Arial" panose="020B0604020202020204" pitchFamily="34" charset="0"/>
              <a:buNone/>
              <a:defRPr/>
            </a:pPr>
            <a:r>
              <a:rPr lang="en-IN" sz="2400" dirty="0"/>
              <a:t>What are the two types of </a:t>
            </a:r>
            <a:r>
              <a:rPr lang="en-IN" sz="2400" spc="-300" dirty="0"/>
              <a:t>I A </a:t>
            </a:r>
            <a:r>
              <a:rPr lang="en-IN" sz="2400" dirty="0"/>
              <a:t>C motors?</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2"/>
          <p:cNvSpPr>
            <a:spLocks noGrp="1"/>
          </p:cNvSpPr>
          <p:nvPr>
            <p:ph type="title"/>
          </p:nvPr>
        </p:nvSpPr>
        <p:spPr>
          <a:xfrm>
            <a:off x="457200" y="228600"/>
            <a:ext cx="8229600" cy="485775"/>
          </a:xfrm>
        </p:spPr>
        <p:txBody>
          <a:bodyPr/>
          <a:lstStyle/>
          <a:p>
            <a:r>
              <a:rPr lang="en-US" altLang="en-US" dirty="0"/>
              <a:t>Answer 3</a:t>
            </a:r>
          </a:p>
        </p:txBody>
      </p:sp>
      <p:sp>
        <p:nvSpPr>
          <p:cNvPr id="110594" name="Content Placeholder 3"/>
          <p:cNvSpPr>
            <a:spLocks noGrp="1"/>
          </p:cNvSpPr>
          <p:nvPr>
            <p:ph idx="1"/>
          </p:nvPr>
        </p:nvSpPr>
        <p:spPr bwMode="auto">
          <a:xfrm>
            <a:off x="457200" y="923925"/>
            <a:ext cx="8229600" cy="369888"/>
          </a:xfrm>
        </p:spPr>
        <p:txBody>
          <a:bodyPr wrap="square" numCol="1" compatLnSpc="1">
            <a:prstTxWarp prst="textNoShape">
              <a:avLst/>
            </a:prstTxWarp>
          </a:bodyPr>
          <a:lstStyle/>
          <a:p>
            <a:pPr marL="0" indent="0">
              <a:buSzTx/>
              <a:buFont typeface="Arial" charset="0"/>
              <a:buNone/>
            </a:pPr>
            <a:r>
              <a:rPr lang="en-US" altLang="en-US" sz="2400" dirty="0">
                <a:solidFill>
                  <a:srgbClr val="000000"/>
                </a:solidFill>
              </a:rPr>
              <a:t>Solenoid and stepper motor.</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Performance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(A8) Engine Performance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(A8) Engine Performance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idx="4294967295"/>
          </p:nvPr>
        </p:nvSpPr>
        <p:spPr>
          <a:xfrm>
            <a:off x="454025" y="123825"/>
            <a:ext cx="8229600" cy="568325"/>
          </a:xfrm>
        </p:spPr>
        <p:txBody>
          <a:bodyPr tIns="0" bIns="0"/>
          <a:lstStyle/>
          <a:p>
            <a:r>
              <a:rPr lang="en-US" altLang="en-US" dirty="0"/>
              <a:t>Copyright</a:t>
            </a:r>
          </a:p>
        </p:txBody>
      </p:sp>
      <p:pic>
        <p:nvPicPr>
          <p:cNvPr id="112642" name="Graphic 6" descr="Warni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63" y="2420938"/>
            <a:ext cx="1093787"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
          <p:cNvSpPr txBox="1">
            <a:spLocks/>
          </p:cNvSpPr>
          <p:nvPr/>
        </p:nvSpPr>
        <p:spPr>
          <a:xfrm>
            <a:off x="1730375" y="1962150"/>
            <a:ext cx="6858000" cy="2635250"/>
          </a:xfrm>
          <a:prstGeom prst="rect">
            <a:avLst/>
          </a:prstGeom>
        </p:spPr>
        <p:style>
          <a:lnRef idx="2">
            <a:schemeClr val="dk1"/>
          </a:lnRef>
          <a:fillRef idx="1">
            <a:schemeClr val="lt1"/>
          </a:fillRef>
          <a:effectRef idx="0">
            <a:schemeClr val="dk1"/>
          </a:effectRef>
          <a:fontRef idx="minor">
            <a:schemeClr val="dk1"/>
          </a:fontRef>
        </p:style>
        <p:txBody>
          <a:bodyPr lIns="182880" tIns="182880" rIns="182880" bIns="182880" anchor="ct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fontAlgn="auto">
              <a:spcAft>
                <a:spcPts val="0"/>
              </a:spcAft>
              <a:buFont typeface="Arial" panose="020B0604020202020204" pitchFamily="34" charset="0"/>
              <a:buNone/>
              <a:defRPr/>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75.1 Port Fuel Injection </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765022" y="990600"/>
            <a:ext cx="7613955" cy="3308798"/>
          </a:xfrm>
        </p:spPr>
      </p:pic>
      <p:sp>
        <p:nvSpPr>
          <p:cNvPr id="10243" name="Content Placeholder 16"/>
          <p:cNvSpPr>
            <a:spLocks noGrp="1"/>
          </p:cNvSpPr>
          <p:nvPr>
            <p:ph sz="quarter" idx="15"/>
          </p:nvPr>
        </p:nvSpPr>
        <p:spPr bwMode="auto">
          <a:xfrm>
            <a:off x="685800" y="4419600"/>
            <a:ext cx="7543800" cy="1938992"/>
          </a:xfrm>
        </p:spPr>
        <p:txBody>
          <a:bodyPr wrap="square" numCol="1" compatLnSpc="1">
            <a:prstTxWarp prst="textNoShape">
              <a:avLst/>
            </a:prstTxWarp>
          </a:bodyPr>
          <a:lstStyle/>
          <a:p>
            <a:r>
              <a:rPr lang="en-US" altLang="en-US" sz="2400" dirty="0"/>
              <a:t>Typical port fuel-injection system, indicating the location of various components. The computer does not control fuel pressure, but does control the operation of the electric fuel pump (on most systems) and the pulsing on and off of the injectors.</a:t>
            </a:r>
          </a:p>
        </p:txBody>
      </p:sp>
    </p:spTree>
    <p:extLst>
      <p:ext uri="{BB962C8B-B14F-4D97-AF65-F5344CB8AC3E}">
        <p14:creationId xmlns:p14="http://schemas.microsoft.com/office/powerpoint/2010/main" val="1287777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220663"/>
            <a:ext cx="8229600" cy="646112"/>
          </a:xfrm>
        </p:spPr>
        <p:txBody>
          <a:bodyPr/>
          <a:lstStyle/>
          <a:p>
            <a:r>
              <a:rPr lang="en-US" altLang="en-US" dirty="0"/>
              <a:t>Figure 75.2 Indirect Port Injection</a:t>
            </a:r>
            <a:endParaRPr lang="en-US" altLang="en-US" sz="2800" dirty="0">
              <a:solidFill>
                <a:srgbClr val="FF0000"/>
              </a:solidFill>
            </a:endParaRPr>
          </a:p>
        </p:txBody>
      </p:sp>
      <p:pic>
        <p:nvPicPr>
          <p:cNvPr id="2" name="Content Placehold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3797252" y="1058214"/>
            <a:ext cx="4889548" cy="3851459"/>
          </a:xfrm>
        </p:spPr>
      </p:pic>
      <p:sp>
        <p:nvSpPr>
          <p:cNvPr id="10243" name="Content Placeholder 16"/>
          <p:cNvSpPr>
            <a:spLocks noGrp="1"/>
          </p:cNvSpPr>
          <p:nvPr>
            <p:ph sz="quarter" idx="15"/>
          </p:nvPr>
        </p:nvSpPr>
        <p:spPr bwMode="auto">
          <a:xfrm>
            <a:off x="494763" y="990600"/>
            <a:ext cx="3011488" cy="3416320"/>
          </a:xfrm>
        </p:spPr>
        <p:txBody>
          <a:bodyPr wrap="square" numCol="1" compatLnSpc="1">
            <a:prstTxWarp prst="textNoShape">
              <a:avLst/>
            </a:prstTxWarp>
          </a:bodyPr>
          <a:lstStyle/>
          <a:p>
            <a:r>
              <a:rPr lang="en-US" altLang="en-US" sz="2400" dirty="0"/>
              <a:t>typical port fuel-injection system squirts fuel into the low pressure (vacuum) of the intake manifold, about 3 inches (70 to 100 mm) from the intake valve</a:t>
            </a:r>
          </a:p>
        </p:txBody>
      </p:sp>
    </p:spTree>
    <p:extLst>
      <p:ext uri="{BB962C8B-B14F-4D97-AF65-F5344CB8AC3E}">
        <p14:creationId xmlns:p14="http://schemas.microsoft.com/office/powerpoint/2010/main" val="1287777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p:cNvSpPr>
            <a:spLocks noGrp="1"/>
          </p:cNvSpPr>
          <p:nvPr>
            <p:ph type="title"/>
          </p:nvPr>
        </p:nvSpPr>
        <p:spPr>
          <a:xfrm>
            <a:off x="457200" y="228600"/>
            <a:ext cx="8229600" cy="514350"/>
          </a:xfrm>
        </p:spPr>
        <p:txBody>
          <a:bodyPr/>
          <a:lstStyle/>
          <a:p>
            <a:r>
              <a:rPr lang="en-US" altLang="en-US" dirty="0"/>
              <a:t>Speed-Density Fuel-Injection System</a:t>
            </a:r>
          </a:p>
        </p:txBody>
      </p:sp>
      <p:sp>
        <p:nvSpPr>
          <p:cNvPr id="4" name="Content Placeholder 3"/>
          <p:cNvSpPr>
            <a:spLocks noGrp="1"/>
          </p:cNvSpPr>
          <p:nvPr>
            <p:ph idx="1"/>
          </p:nvPr>
        </p:nvSpPr>
        <p:spPr>
          <a:xfrm>
            <a:off x="457200" y="952500"/>
            <a:ext cx="8229600" cy="3122613"/>
          </a:xfrm>
        </p:spPr>
        <p:txBody>
          <a:bodyPr>
            <a:noAutofit/>
          </a:bodyPr>
          <a:lstStyle/>
          <a:p>
            <a:pPr marL="256032" indent="-256032" fontAlgn="auto">
              <a:spcAft>
                <a:spcPts val="0"/>
              </a:spcAft>
              <a:buFont typeface="Arial" panose="020B0604020202020204" pitchFamily="34" charset="0"/>
              <a:buChar char="•"/>
              <a:defRPr/>
            </a:pPr>
            <a:r>
              <a:rPr lang="en-US" sz="2400" dirty="0"/>
              <a:t>The speed-density method calculates the amount of fuel required by the sensors, such as the following:</a:t>
            </a:r>
          </a:p>
          <a:p>
            <a:pPr lvl="1" fontAlgn="auto">
              <a:spcAft>
                <a:spcPts val="0"/>
              </a:spcAft>
              <a:buFont typeface="Arial" panose="020B0604020202020204" pitchFamily="34" charset="0"/>
              <a:buChar char="–"/>
              <a:defRPr/>
            </a:pPr>
            <a:r>
              <a:rPr lang="en-US" sz="2400" dirty="0"/>
              <a:t> </a:t>
            </a:r>
            <a:r>
              <a:rPr lang="en-US" sz="2400" spc="-300" dirty="0"/>
              <a:t>M A </a:t>
            </a:r>
            <a:r>
              <a:rPr lang="en-US" sz="2400" dirty="0"/>
              <a:t>P sensor</a:t>
            </a:r>
          </a:p>
          <a:p>
            <a:pPr lvl="1" fontAlgn="auto">
              <a:spcAft>
                <a:spcPts val="0"/>
              </a:spcAft>
              <a:buFont typeface="Arial" panose="020B0604020202020204" pitchFamily="34" charset="0"/>
              <a:buChar char="–"/>
              <a:defRPr/>
            </a:pPr>
            <a:r>
              <a:rPr lang="en-US" sz="2400" dirty="0"/>
              <a:t>Throttle position (</a:t>
            </a:r>
            <a:r>
              <a:rPr lang="en-US" sz="2400" spc="-300" dirty="0"/>
              <a:t>T </a:t>
            </a:r>
            <a:r>
              <a:rPr lang="en-US" sz="2400" dirty="0"/>
              <a:t>P) sensor</a:t>
            </a:r>
          </a:p>
          <a:p>
            <a:pPr lvl="1" fontAlgn="auto">
              <a:spcAft>
                <a:spcPts val="0"/>
              </a:spcAft>
              <a:buFont typeface="Arial" panose="020B0604020202020204" pitchFamily="34" charset="0"/>
              <a:buChar char="–"/>
              <a:defRPr/>
            </a:pPr>
            <a:r>
              <a:rPr lang="en-US" sz="2400" dirty="0"/>
              <a:t>Temperature sensors (coolant and intake air)</a:t>
            </a:r>
          </a:p>
          <a:p>
            <a:pPr lvl="1" fontAlgn="auto">
              <a:spcAft>
                <a:spcPts val="0"/>
              </a:spcAft>
              <a:buFont typeface="Arial" panose="020B0604020202020204" pitchFamily="34" charset="0"/>
              <a:buChar char="–"/>
              <a:defRPr/>
            </a:pPr>
            <a:r>
              <a:rPr lang="en-US" sz="2400" dirty="0"/>
              <a:t>Oxygen sensor voltage (O2S)</a:t>
            </a:r>
          </a:p>
          <a:p>
            <a:pPr lvl="1" fontAlgn="auto">
              <a:spcAft>
                <a:spcPts val="0"/>
              </a:spcAft>
              <a:buFont typeface="Arial" panose="020B0604020202020204" pitchFamily="34" charset="0"/>
              <a:buChar char="–"/>
              <a:defRPr/>
            </a:pPr>
            <a:r>
              <a:rPr lang="en-US" sz="2400" dirty="0"/>
              <a:t>Adaptive memory</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2"/>
          <p:cNvSpPr>
            <a:spLocks noGrp="1"/>
          </p:cNvSpPr>
          <p:nvPr>
            <p:ph type="title"/>
          </p:nvPr>
        </p:nvSpPr>
        <p:spPr>
          <a:xfrm>
            <a:off x="457200" y="228600"/>
            <a:ext cx="8229600" cy="514350"/>
          </a:xfrm>
        </p:spPr>
        <p:txBody>
          <a:bodyPr/>
          <a:lstStyle/>
          <a:p>
            <a:r>
              <a:rPr lang="en-US" altLang="en-US" dirty="0"/>
              <a:t>Mass Airflow Fuel-Injection Systems</a:t>
            </a:r>
          </a:p>
        </p:txBody>
      </p:sp>
      <p:sp>
        <p:nvSpPr>
          <p:cNvPr id="4" name="Content Placeholder 3"/>
          <p:cNvSpPr>
            <a:spLocks noGrp="1"/>
          </p:cNvSpPr>
          <p:nvPr>
            <p:ph idx="1"/>
          </p:nvPr>
        </p:nvSpPr>
        <p:spPr>
          <a:xfrm>
            <a:off x="457200" y="952500"/>
            <a:ext cx="8229600" cy="3886200"/>
          </a:xfrm>
        </p:spPr>
        <p:txBody>
          <a:bodyPr>
            <a:noAutofit/>
          </a:bodyPr>
          <a:lstStyle/>
          <a:p>
            <a:pPr marL="256032" indent="-256032" fontAlgn="auto">
              <a:spcAft>
                <a:spcPts val="0"/>
              </a:spcAft>
              <a:buFont typeface="Arial" panose="020B0604020202020204" pitchFamily="34" charset="0"/>
              <a:buChar char="•"/>
              <a:defRPr/>
            </a:pPr>
            <a:r>
              <a:rPr lang="en-US" sz="2400" dirty="0"/>
              <a:t>The formula used by fuel-injection systems that use a mass airflow (</a:t>
            </a:r>
            <a:r>
              <a:rPr lang="en-US" sz="2400" spc="-300" dirty="0"/>
              <a:t>M A </a:t>
            </a:r>
            <a:r>
              <a:rPr lang="en-US" sz="2400" dirty="0"/>
              <a:t>F) sensor to calculate the injection base pulse width is:</a:t>
            </a:r>
          </a:p>
          <a:p>
            <a:pPr lvl="1" fontAlgn="auto">
              <a:spcAft>
                <a:spcPts val="0"/>
              </a:spcAft>
              <a:buFont typeface="Arial" panose="020B0604020202020204" pitchFamily="34" charset="0"/>
              <a:buChar char="–"/>
              <a:defRPr/>
            </a:pPr>
            <a:r>
              <a:rPr lang="en-US" sz="2400" dirty="0"/>
              <a:t>Injector pulse width = airflow/</a:t>
            </a:r>
            <a:r>
              <a:rPr lang="en-US" sz="2400" spc="-300" dirty="0"/>
              <a:t>R P </a:t>
            </a:r>
            <a:r>
              <a:rPr lang="en-US" sz="2400" dirty="0"/>
              <a:t>M</a:t>
            </a:r>
          </a:p>
          <a:p>
            <a:pPr marL="256032" indent="-256032" fontAlgn="auto">
              <a:spcAft>
                <a:spcPts val="0"/>
              </a:spcAft>
              <a:buFont typeface="Arial" panose="020B0604020202020204" pitchFamily="34" charset="0"/>
              <a:buChar char="•"/>
              <a:defRPr/>
            </a:pPr>
            <a:r>
              <a:rPr lang="en-US" sz="2400" dirty="0"/>
              <a:t>The formula is modified by other sensor values, such as:</a:t>
            </a:r>
          </a:p>
          <a:p>
            <a:pPr lvl="1" fontAlgn="auto">
              <a:spcAft>
                <a:spcPts val="0"/>
              </a:spcAft>
              <a:buFont typeface="Arial" panose="020B0604020202020204" pitchFamily="34" charset="0"/>
              <a:buChar char="–"/>
              <a:defRPr/>
            </a:pPr>
            <a:r>
              <a:rPr lang="en-US" sz="2400" dirty="0"/>
              <a:t>Throttle position</a:t>
            </a:r>
          </a:p>
          <a:p>
            <a:pPr lvl="1" fontAlgn="auto">
              <a:spcAft>
                <a:spcPts val="0"/>
              </a:spcAft>
              <a:buFont typeface="Arial" panose="020B0604020202020204" pitchFamily="34" charset="0"/>
              <a:buChar char="–"/>
              <a:defRPr/>
            </a:pPr>
            <a:r>
              <a:rPr lang="en-US" sz="2400" dirty="0"/>
              <a:t>Engine coolant temperature</a:t>
            </a:r>
          </a:p>
          <a:p>
            <a:pPr lvl="1" fontAlgn="auto">
              <a:spcAft>
                <a:spcPts val="0"/>
              </a:spcAft>
              <a:buFont typeface="Arial" panose="020B0604020202020204" pitchFamily="34" charset="0"/>
              <a:buChar char="–"/>
              <a:defRPr/>
            </a:pPr>
            <a:r>
              <a:rPr lang="en-US" sz="2400" dirty="0"/>
              <a:t>Barometric pressure</a:t>
            </a:r>
          </a:p>
          <a:p>
            <a:pPr lvl="1" fontAlgn="auto">
              <a:spcAft>
                <a:spcPts val="0"/>
              </a:spcAft>
              <a:buFont typeface="Arial" panose="020B0604020202020204" pitchFamily="34" charset="0"/>
              <a:buChar char="–"/>
              <a:defRPr/>
            </a:pPr>
            <a:r>
              <a:rPr lang="en-US" sz="2400" dirty="0"/>
              <a:t>Adaptive memory</a:t>
            </a:r>
          </a:p>
        </p:txBody>
      </p:sp>
    </p:spTree>
  </p:cSld>
  <p:clrMapOvr>
    <a:masterClrMapping/>
  </p:clrMapOvr>
  <p:transition spd="slow"/>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24762</TotalTime>
  <Words>2489</Words>
  <Application>Microsoft Office PowerPoint</Application>
  <PresentationFormat>On-screen Show (4:3)</PresentationFormat>
  <Paragraphs>227</Paragraphs>
  <Slides>53</Slides>
  <Notes>53</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Times New Roman</vt:lpstr>
      <vt:lpstr>Verdana</vt:lpstr>
      <vt:lpstr>Wingdings</vt:lpstr>
      <vt:lpstr>508 Lecture</vt:lpstr>
      <vt:lpstr>Automotive Technology: Principles, Diagnosis, and Service</vt:lpstr>
      <vt:lpstr>Learning Objectives </vt:lpstr>
      <vt:lpstr>Electronic Fuel-Injection Operation   (1 of 2)</vt:lpstr>
      <vt:lpstr>Electronic Fuel-Injection Operation   (2 of 2)</vt:lpstr>
      <vt:lpstr>Animation: Electronic Fuel Injection, EFI (Animation will automatically start)</vt:lpstr>
      <vt:lpstr>Figure 75.1 Port Fuel Injection </vt:lpstr>
      <vt:lpstr>Figure 75.2 Indirect Port Injection</vt:lpstr>
      <vt:lpstr>Speed-Density Fuel-Injection System</vt:lpstr>
      <vt:lpstr>Mass Airflow Fuel-Injection Systems</vt:lpstr>
      <vt:lpstr>Question 1: ?</vt:lpstr>
      <vt:lpstr>Answer 1</vt:lpstr>
      <vt:lpstr>Figure 75.3 Fuel Rail</vt:lpstr>
      <vt:lpstr>Port-Fuel Injection (1 of 2)</vt:lpstr>
      <vt:lpstr>Port-Fuel Injection (2 of 2)</vt:lpstr>
      <vt:lpstr>Figure 75.4 Fuel Injector</vt:lpstr>
      <vt:lpstr>Animation: Electronic Fuel Injector (Animation will automatically start)</vt:lpstr>
      <vt:lpstr>Animation: Quick Check Injector Volts (Animation will automatically start)</vt:lpstr>
      <vt:lpstr>Animation: Test Injector Resistance (Animation will automatically start)</vt:lpstr>
      <vt:lpstr>Animation: Fuel Injector Noid Light Test (Animation will automatically start)</vt:lpstr>
      <vt:lpstr>Frequently Asked Question: How Do the Sensors Affect the Pulse Width?   </vt:lpstr>
      <vt:lpstr>Figure 75.5 Fuel Spray</vt:lpstr>
      <vt:lpstr>Fuel-Pressure Regulator</vt:lpstr>
      <vt:lpstr>Figure 75.6 PFI Vacuum Regulator</vt:lpstr>
      <vt:lpstr>Figure 75.7 Regulator Operation</vt:lpstr>
      <vt:lpstr>Vacuum-Biased Fuel-Pressure Regulator</vt:lpstr>
      <vt:lpstr>Figure 75.8 Regulator Filter Screen</vt:lpstr>
      <vt:lpstr>Question 2: ?</vt:lpstr>
      <vt:lpstr>Answer 2</vt:lpstr>
      <vt:lpstr>Electronic Returnless Fuel System</vt:lpstr>
      <vt:lpstr>Figure 75.9 Fuel Pressure Sensor</vt:lpstr>
      <vt:lpstr>Mechanical Returnless Fuel System</vt:lpstr>
      <vt:lpstr>Figure 75.10 Returnless Fuel System</vt:lpstr>
      <vt:lpstr>Demand Delivery System (DDS)</vt:lpstr>
      <vt:lpstr>Figure 75.11 Demand Delivery </vt:lpstr>
      <vt:lpstr>Frequently Asked Question: Why Are Some Fuel Rails Rectangular Shaped?   </vt:lpstr>
      <vt:lpstr>Figure 75.12 Rectangular Fuel Rail</vt:lpstr>
      <vt:lpstr>Fuel Injectors</vt:lpstr>
      <vt:lpstr>Figure 75.13 Multiport Fuel Injector </vt:lpstr>
      <vt:lpstr>Figure 75.14 Spray Pattern</vt:lpstr>
      <vt:lpstr>Fuel-Injection Modes of Operation      (1 of 4)</vt:lpstr>
      <vt:lpstr>Fuel-Injection Modes of Operation      (2 of 4)</vt:lpstr>
      <vt:lpstr>Fuel-Injection Modes of Operation      (3 of 4)</vt:lpstr>
      <vt:lpstr>Fuel-Injection Modes of Operation      (4 of 4)</vt:lpstr>
      <vt:lpstr>Idle Control</vt:lpstr>
      <vt:lpstr>Figure 75.15 IAC</vt:lpstr>
      <vt:lpstr>Animation: Idle Air Control IAC (Animation will automatically start)</vt:lpstr>
      <vt:lpstr>Animation: Idle Air Control (Animation will automatically start)</vt:lpstr>
      <vt:lpstr>Animation: Scan Tool IAC (Animation will automatically start)</vt:lpstr>
      <vt:lpstr>Figure 75.16 IAC Stepper Motor</vt:lpstr>
      <vt:lpstr>Question 3: ?</vt:lpstr>
      <vt:lpstr>Answer 3</vt:lpstr>
      <vt:lpstr>Engine Performance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80,  Fuel Injection Components and Operation</dc:title>
  <dc:subject>2612-Automotive - Core</dc:subject>
  <dc:creator>James D. Halderman</dc:creator>
  <cp:keywords>Automotive</cp:keywords>
  <cp:lastModifiedBy>Glen Plants</cp:lastModifiedBy>
  <cp:revision>4997</cp:revision>
  <dcterms:created xsi:type="dcterms:W3CDTF">2014-07-14T20:04:21Z</dcterms:created>
  <dcterms:modified xsi:type="dcterms:W3CDTF">2023-06-20T16:51:09Z</dcterms:modified>
</cp:coreProperties>
</file>