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1192" r:id="rId2"/>
    <p:sldId id="1110" r:id="rId3"/>
    <p:sldId id="1112" r:id="rId4"/>
    <p:sldId id="1113" r:id="rId5"/>
    <p:sldId id="1200" r:id="rId6"/>
    <p:sldId id="1114" r:id="rId7"/>
    <p:sldId id="1149" r:id="rId8"/>
    <p:sldId id="1150" r:id="rId9"/>
    <p:sldId id="1201" r:id="rId10"/>
    <p:sldId id="1202" r:id="rId11"/>
    <p:sldId id="1154" r:id="rId12"/>
    <p:sldId id="1203" r:id="rId13"/>
    <p:sldId id="1414" r:id="rId14"/>
    <p:sldId id="1204" r:id="rId15"/>
    <p:sldId id="1153" r:id="rId16"/>
    <p:sldId id="1205" r:id="rId17"/>
    <p:sldId id="1157" r:id="rId18"/>
    <p:sldId id="1158" r:id="rId19"/>
    <p:sldId id="1159" r:id="rId20"/>
    <p:sldId id="1206" r:id="rId21"/>
    <p:sldId id="1161" r:id="rId22"/>
    <p:sldId id="1207" r:id="rId23"/>
    <p:sldId id="1208" r:id="rId24"/>
    <p:sldId id="1197" r:id="rId25"/>
    <p:sldId id="1198" r:id="rId26"/>
    <p:sldId id="1210" r:id="rId27"/>
    <p:sldId id="1164" r:id="rId28"/>
    <p:sldId id="1165" r:id="rId29"/>
    <p:sldId id="1166" r:id="rId30"/>
    <p:sldId id="1167" r:id="rId31"/>
    <p:sldId id="1209" r:id="rId32"/>
    <p:sldId id="1211" r:id="rId33"/>
    <p:sldId id="1212" r:id="rId34"/>
    <p:sldId id="1213" r:id="rId35"/>
    <p:sldId id="1214" r:id="rId36"/>
    <p:sldId id="1199" r:id="rId37"/>
    <p:sldId id="1215" r:id="rId38"/>
    <p:sldId id="1216" r:id="rId39"/>
    <p:sldId id="1116" r:id="rId40"/>
    <p:sldId id="1117" r:id="rId41"/>
    <p:sldId id="1175" r:id="rId42"/>
    <p:sldId id="1411" r:id="rId43"/>
    <p:sldId id="1217" r:id="rId44"/>
    <p:sldId id="1410" r:id="rId45"/>
    <p:sldId id="1130" r:id="rId46"/>
    <p:sldId id="1131" r:id="rId47"/>
    <p:sldId id="1177" r:id="rId48"/>
    <p:sldId id="1178" r:id="rId49"/>
    <p:sldId id="1218" r:id="rId50"/>
    <p:sldId id="1219" r:id="rId51"/>
    <p:sldId id="1221" r:id="rId52"/>
    <p:sldId id="1189" r:id="rId53"/>
    <p:sldId id="1223" r:id="rId54"/>
    <p:sldId id="1413" r:id="rId55"/>
    <p:sldId id="1415" r:id="rId56"/>
    <p:sldId id="1147" r:id="rId57"/>
    <p:sldId id="1148" r:id="rId58"/>
    <p:sldId id="1191" r:id="rId59"/>
    <p:sldId id="1222" r:id="rId60"/>
    <p:sldId id="1392" r:id="rId61"/>
    <p:sldId id="1076"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orient="horz" pos="3984">
          <p15:clr>
            <a:srgbClr val="A4A3A4"/>
          </p15:clr>
        </p15:guide>
        <p15:guide id="3" orient="horz" pos="384">
          <p15:clr>
            <a:srgbClr val="A4A3A4"/>
          </p15:clr>
        </p15:guide>
        <p15:guide id="4" orient="horz" pos="144">
          <p15:clr>
            <a:srgbClr val="A4A3A4"/>
          </p15:clr>
        </p15:guide>
        <p15:guide id="5" orient="horz" pos="912">
          <p15:clr>
            <a:srgbClr val="A4A3A4"/>
          </p15:clr>
        </p15:guide>
        <p15:guide id="6" orient="horz" pos="624">
          <p15:clr>
            <a:srgbClr val="A4A3A4"/>
          </p15:clr>
        </p15:guide>
        <p15:guide id="7" orient="horz" pos="1248">
          <p15:clr>
            <a:srgbClr val="A4A3A4"/>
          </p15:clr>
        </p15:guide>
        <p15:guide id="8" pos="2880">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 Mohanapriya" initials="" lastIdx="1" clrIdx="0"/>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EAE4"/>
    <a:srgbClr val="007FA3"/>
    <a:srgbClr val="99008C"/>
    <a:srgbClr val="001581"/>
    <a:srgbClr val="82007C"/>
    <a:srgbClr val="96008F"/>
    <a:srgbClr val="595375"/>
    <a:srgbClr val="6B63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85950" autoAdjust="0"/>
  </p:normalViewPr>
  <p:slideViewPr>
    <p:cSldViewPr showGuides="1">
      <p:cViewPr varScale="1">
        <p:scale>
          <a:sx n="98" d="100"/>
          <a:sy n="98" d="100"/>
        </p:scale>
        <p:origin x="1872" y="90"/>
      </p:cViewPr>
      <p:guideLst>
        <p:guide orient="horz" pos="2160"/>
        <p:guide orient="horz" pos="3984"/>
        <p:guide orient="horz" pos="384"/>
        <p:guide orient="horz" pos="144"/>
        <p:guide orient="horz" pos="912"/>
        <p:guide orient="horz" pos="624"/>
        <p:guide orient="horz" pos="1248"/>
        <p:guide pos="2880"/>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18T16:06:38.854" idx="1">
    <p:pos x="10" y="10"/>
    <p:text>NEED CUURENT BOOK COVER IMAGE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0E54125-8019-463C-A719-E17D7811A751}" type="datetimeFigureOut">
              <a:rPr lang="en-US"/>
              <a:pPr>
                <a:defRPr/>
              </a:pPr>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8F98288-0C34-4985-9CAD-F0B0D649FD0A}" type="slidenum">
              <a:rPr lang="en-US"/>
              <a:pPr>
                <a:defRPr/>
              </a:pPr>
              <a:t>‹#›</a:t>
            </a:fld>
            <a:endParaRPr lang="en-US" dirty="0"/>
          </a:p>
        </p:txBody>
      </p:sp>
    </p:spTree>
    <p:extLst>
      <p:ext uri="{BB962C8B-B14F-4D97-AF65-F5344CB8AC3E}">
        <p14:creationId xmlns:p14="http://schemas.microsoft.com/office/powerpoint/2010/main" val="271175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9DD55B0-9F5E-4EFA-B35B-4BFAC43C60F8}" type="datetimeFigureOut">
              <a:rPr lang="en-US"/>
              <a:pPr>
                <a:defRPr/>
              </a:pPr>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D8F8F0C-01C8-4539-BCAE-DE85160AAA58}" type="slidenum">
              <a:rPr lang="en-US"/>
              <a:pPr>
                <a:defRPr/>
              </a:pPr>
              <a:t>‹#›</a:t>
            </a:fld>
            <a:endParaRPr lang="en-US" dirty="0"/>
          </a:p>
        </p:txBody>
      </p:sp>
    </p:spTree>
    <p:extLst>
      <p:ext uri="{BB962C8B-B14F-4D97-AF65-F5344CB8AC3E}">
        <p14:creationId xmlns:p14="http://schemas.microsoft.com/office/powerpoint/2010/main" val="40517550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INSTRUCTOR NOTE: This presentation includes text explanation notes, you can use to teach the course.  When in SLIDE SHOW mode, you RIGHT CLICK and select SHOW PRESENTER VIEW, to use the notes.</a:t>
            </a:r>
          </a:p>
          <a:p>
            <a:pPr>
              <a:spcBef>
                <a:spcPct val="0"/>
              </a:spcBef>
            </a:pPr>
            <a:endParaRPr lang="en-US" altLang="en-US" dirty="0"/>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6065F184-10E4-4D32-BCE1-84D24212DEFA}" type="slidenum">
              <a:rPr lang="en-US" altLang="en-US">
                <a:solidFill>
                  <a:srgbClr val="000000"/>
                </a:solidFill>
                <a:sym typeface="Arial" charset="0"/>
              </a:rPr>
              <a:pPr fontAlgn="base">
                <a:spcBef>
                  <a:spcPct val="0"/>
                </a:spcBef>
                <a:spcAft>
                  <a:spcPct val="0"/>
                </a:spcAft>
                <a:buSzPct val="25000"/>
              </a:pPr>
              <a:t>1</a:t>
            </a:fld>
            <a:endParaRPr lang="en-US" altLang="en-US" dirty="0">
              <a:solidFill>
                <a:srgbClr val="000000"/>
              </a:solidFill>
              <a:sym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10</a:t>
            </a:fld>
            <a:endParaRPr lang="en-US" altLang="en-US" dirty="0">
              <a:solidFill>
                <a:srgbClr val="000000"/>
              </a:solidFill>
              <a:sym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FC0B0A67-2A4F-418C-8D67-9B4AB7D96725}" type="slidenum">
              <a:rPr lang="en-US" altLang="en-US"/>
              <a:pPr fontAlgn="base">
                <a:spcBef>
                  <a:spcPct val="0"/>
                </a:spcBef>
                <a:spcAft>
                  <a:spcPct val="0"/>
                </a:spcAft>
              </a:pPr>
              <a:t>11</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12</a:t>
            </a:fld>
            <a:endParaRPr lang="en-US" altLang="en-US" dirty="0">
              <a:solidFill>
                <a:srgbClr val="000000"/>
              </a:solidFill>
              <a:sym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14</a:t>
            </a:fld>
            <a:endParaRPr lang="en-US" altLang="en-US" dirty="0">
              <a:solidFill>
                <a:srgbClr val="000000"/>
              </a:solidFill>
              <a:sym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CFFED3D8-1F1A-423A-ACE5-C24B131858C2}" type="slidenum">
              <a:rPr lang="en-US" altLang="en-US"/>
              <a:pPr fontAlgn="base">
                <a:spcBef>
                  <a:spcPct val="0"/>
                </a:spcBef>
                <a:spcAft>
                  <a:spcPct val="0"/>
                </a:spcAft>
              </a:pPr>
              <a:t>15</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16</a:t>
            </a:fld>
            <a:endParaRPr lang="en-US" altLang="en-US" dirty="0">
              <a:solidFill>
                <a:srgbClr val="000000"/>
              </a:solidFill>
              <a:sym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796841BD-2AA5-4393-9DEF-25294BD86601}" type="slidenum">
              <a:rPr lang="en-US" altLang="en-US"/>
              <a:pPr fontAlgn="base">
                <a:spcBef>
                  <a:spcPct val="0"/>
                </a:spcBef>
                <a:spcAft>
                  <a:spcPct val="0"/>
                </a:spcAft>
              </a:pPr>
              <a:t>17</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54987C58-4803-49B5-9DA0-096FF60890E7}" type="slidenum">
              <a:rPr lang="en-US" altLang="en-US"/>
              <a:pPr fontAlgn="base">
                <a:spcBef>
                  <a:spcPct val="0"/>
                </a:spcBef>
                <a:spcAft>
                  <a:spcPct val="0"/>
                </a:spcAft>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006D77AA-E704-4E07-AC43-B819CC1A75D5}" type="slidenum">
              <a:rPr lang="en-US" altLang="en-US"/>
              <a:pPr fontAlgn="base">
                <a:spcBef>
                  <a:spcPct val="0"/>
                </a:spcBef>
                <a:spcAft>
                  <a:spcPct val="0"/>
                </a:spcAft>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C0DFF8A-2AE0-4731-9E9C-7E17E1FCA5E8}" type="slidenum">
              <a:rPr lang="en-US" altLang="en-US"/>
              <a:pPr fontAlgn="base">
                <a:spcBef>
                  <a:spcPct val="0"/>
                </a:spcBef>
                <a:spcAft>
                  <a:spcPct val="0"/>
                </a:spcAft>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20</a:t>
            </a:fld>
            <a:endParaRPr lang="en-US" altLang="en-US" dirty="0">
              <a:solidFill>
                <a:srgbClr val="000000"/>
              </a:solidFill>
              <a:sym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BABF0FC9-DAC3-4641-9826-AE10DF5C0DCE}" type="slidenum">
              <a:rPr lang="en-US" altLang="en-US"/>
              <a:pPr fontAlgn="base">
                <a:spcBef>
                  <a:spcPct val="0"/>
                </a:spcBef>
                <a:spcAft>
                  <a:spcPct val="0"/>
                </a:spcAft>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22</a:t>
            </a:fld>
            <a:endParaRPr lang="en-US" altLang="en-US" dirty="0">
              <a:solidFill>
                <a:srgbClr val="000000"/>
              </a:solidFill>
              <a:sym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23</a:t>
            </a:fld>
            <a:endParaRPr lang="en-US" altLang="en-US" dirty="0">
              <a:solidFill>
                <a:srgbClr val="000000"/>
              </a:solidFill>
              <a:sym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E99E6A22-7AD0-4F6B-A220-2400D3BB8601}" type="slidenum">
              <a:rPr lang="en-US" altLang="en-US">
                <a:solidFill>
                  <a:srgbClr val="000000"/>
                </a:solidFill>
                <a:sym typeface="Arial" charset="0"/>
              </a:rPr>
              <a:pPr fontAlgn="base">
                <a:spcBef>
                  <a:spcPct val="0"/>
                </a:spcBef>
                <a:spcAft>
                  <a:spcPct val="0"/>
                </a:spcAft>
                <a:buSzPct val="25000"/>
              </a:pPr>
              <a:t>24</a:t>
            </a:fld>
            <a:endParaRPr lang="en-US" altLang="en-US" dirty="0">
              <a:solidFill>
                <a:srgbClr val="000000"/>
              </a:solidFill>
              <a:sym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E99E6A22-7AD0-4F6B-A220-2400D3BB8601}" type="slidenum">
              <a:rPr lang="en-US" altLang="en-US">
                <a:solidFill>
                  <a:srgbClr val="000000"/>
                </a:solidFill>
                <a:sym typeface="Arial" charset="0"/>
              </a:rPr>
              <a:pPr fontAlgn="base">
                <a:spcBef>
                  <a:spcPct val="0"/>
                </a:spcBef>
                <a:spcAft>
                  <a:spcPct val="0"/>
                </a:spcAft>
                <a:buSzPct val="25000"/>
              </a:pPr>
              <a:t>25</a:t>
            </a:fld>
            <a:endParaRPr lang="en-US" altLang="en-US" dirty="0">
              <a:solidFill>
                <a:srgbClr val="000000"/>
              </a:solidFill>
              <a:sym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26</a:t>
            </a:fld>
            <a:endParaRPr lang="en-US" altLang="en-US" dirty="0">
              <a:solidFill>
                <a:srgbClr val="000000"/>
              </a:solidFill>
              <a:sym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BA722AE-5C20-4DD7-8277-34FB3D2113B6}" type="slidenum">
              <a:rPr lang="en-US" altLang="en-US"/>
              <a:pPr fontAlgn="base">
                <a:spcBef>
                  <a:spcPct val="0"/>
                </a:spcBef>
                <a:spcAft>
                  <a:spcPct val="0"/>
                </a:spcAft>
              </a:pPr>
              <a:t>27</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E50858C8-E3A9-4350-BE39-43153B974CD3}" type="slidenum">
              <a:rPr lang="en-US" altLang="en-US"/>
              <a:pPr fontAlgn="base">
                <a:spcBef>
                  <a:spcPct val="0"/>
                </a:spcBef>
                <a:spcAft>
                  <a:spcPct val="0"/>
                </a:spcAft>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BE8D1D64-E295-4EA4-AAE8-8711F7B218F1}" type="slidenum">
              <a:rPr lang="en-US" altLang="en-US"/>
              <a:pPr fontAlgn="base">
                <a:spcBef>
                  <a:spcPct val="0"/>
                </a:spcBef>
                <a:spcAft>
                  <a:spcPct val="0"/>
                </a:spcAft>
              </a:pPr>
              <a:t>29</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3488C4C1-6995-47D9-A48A-CAC0E7696E2F}" type="slidenum">
              <a:rPr lang="en-US" altLang="en-US"/>
              <a:pPr fontAlgn="base">
                <a:spcBef>
                  <a:spcPct val="0"/>
                </a:spcBef>
                <a:spcAft>
                  <a:spcPct val="0"/>
                </a:spcAft>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D3003ABB-B13F-4A55-843F-B4D8EBA4035E}" type="slidenum">
              <a:rPr lang="en-US" altLang="en-US"/>
              <a:pPr fontAlgn="base">
                <a:spcBef>
                  <a:spcPct val="0"/>
                </a:spcBef>
                <a:spcAft>
                  <a:spcPct val="0"/>
                </a:spcAft>
              </a:pPr>
              <a:t>30</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31</a:t>
            </a:fld>
            <a:endParaRPr lang="en-US" altLang="en-US" dirty="0">
              <a:solidFill>
                <a:srgbClr val="000000"/>
              </a:solidFill>
              <a:sym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32</a:t>
            </a:fld>
            <a:endParaRPr lang="en-US" altLang="en-US" dirty="0">
              <a:solidFill>
                <a:srgbClr val="000000"/>
              </a:solidFill>
              <a:sym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33</a:t>
            </a:fld>
            <a:endParaRPr lang="en-US" altLang="en-US" dirty="0">
              <a:solidFill>
                <a:srgbClr val="000000"/>
              </a:solidFill>
              <a:sym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34</a:t>
            </a:fld>
            <a:endParaRPr lang="en-US" altLang="en-US" dirty="0">
              <a:solidFill>
                <a:srgbClr val="000000"/>
              </a:solidFill>
              <a:sym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35</a:t>
            </a:fld>
            <a:endParaRPr lang="en-US" altLang="en-US" dirty="0">
              <a:solidFill>
                <a:srgbClr val="000000"/>
              </a:solidFill>
              <a:sym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E99E6A22-7AD0-4F6B-A220-2400D3BB8601}" type="slidenum">
              <a:rPr lang="en-US" altLang="en-US">
                <a:solidFill>
                  <a:srgbClr val="000000"/>
                </a:solidFill>
                <a:sym typeface="Arial" charset="0"/>
              </a:rPr>
              <a:pPr fontAlgn="base">
                <a:spcBef>
                  <a:spcPct val="0"/>
                </a:spcBef>
                <a:spcAft>
                  <a:spcPct val="0"/>
                </a:spcAft>
                <a:buSzPct val="25000"/>
              </a:pPr>
              <a:t>36</a:t>
            </a:fld>
            <a:endParaRPr lang="en-US" altLang="en-US" dirty="0">
              <a:solidFill>
                <a:srgbClr val="000000"/>
              </a:solidFill>
              <a:sym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37</a:t>
            </a:fld>
            <a:endParaRPr lang="en-US" altLang="en-US" dirty="0">
              <a:solidFill>
                <a:srgbClr val="000000"/>
              </a:solidFill>
              <a:sym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38</a:t>
            </a:fld>
            <a:endParaRPr lang="en-US" altLang="en-US" dirty="0">
              <a:solidFill>
                <a:srgbClr val="000000"/>
              </a:solidFill>
              <a:sym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F841CD93-CA9B-43C2-93A2-D4B1C30B6188}" type="slidenum">
              <a:rPr lang="en-US" altLang="en-US"/>
              <a:pPr fontAlgn="base">
                <a:spcBef>
                  <a:spcPct val="0"/>
                </a:spcBef>
                <a:spcAft>
                  <a:spcPct val="0"/>
                </a:spcAft>
              </a:pPr>
              <a:t>39</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1E155054-64FF-4065-932D-B44B8777F3AE}" type="slidenum">
              <a:rPr lang="en-US" altLang="en-US"/>
              <a:pPr fontAlgn="base">
                <a:spcBef>
                  <a:spcPct val="0"/>
                </a:spcBef>
                <a:spcAft>
                  <a:spcPct val="0"/>
                </a:spcAft>
              </a:pPr>
              <a:t>4</a:t>
            </a:fld>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92D237EB-50FD-49D8-AE11-63F1A8F08154}" type="slidenum">
              <a:rPr lang="en-US" altLang="en-US"/>
              <a:pPr fontAlgn="base">
                <a:spcBef>
                  <a:spcPct val="0"/>
                </a:spcBef>
                <a:spcAft>
                  <a:spcPct val="0"/>
                </a:spcAft>
              </a:pPr>
              <a:t>40</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408EE6E-56AB-4537-BD3F-7F0B0A87BF76}" type="slidenum">
              <a:rPr lang="en-US" altLang="en-US"/>
              <a:pPr fontAlgn="base">
                <a:spcBef>
                  <a:spcPct val="0"/>
                </a:spcBef>
                <a:spcAft>
                  <a:spcPct val="0"/>
                </a:spcAft>
              </a:pPr>
              <a:t>41</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43</a:t>
            </a:fld>
            <a:endParaRPr lang="en-US" altLang="en-US" dirty="0">
              <a:solidFill>
                <a:srgbClr val="000000"/>
              </a:solidFill>
              <a:sym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8B6DA2FD-1BFA-4CDF-BCD3-94F0D7EC1824}" type="slidenum">
              <a:rPr lang="en-US" altLang="en-US"/>
              <a:pPr fontAlgn="base">
                <a:spcBef>
                  <a:spcPct val="0"/>
                </a:spcBef>
                <a:spcAft>
                  <a:spcPct val="0"/>
                </a:spcAft>
              </a:pPr>
              <a:t>45</a:t>
            </a:fld>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62971CF-6CA1-4BD3-8D8A-5F9A3E0E3189}" type="slidenum">
              <a:rPr lang="en-US" altLang="en-US"/>
              <a:pPr fontAlgn="base">
                <a:spcBef>
                  <a:spcPct val="0"/>
                </a:spcBef>
                <a:spcAft>
                  <a:spcPct val="0"/>
                </a:spcAft>
              </a:pPr>
              <a:t>46</a:t>
            </a:fld>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787E4687-C982-44AF-B2C2-01659690A09B}" type="slidenum">
              <a:rPr lang="en-US" altLang="en-US"/>
              <a:pPr fontAlgn="base">
                <a:spcBef>
                  <a:spcPct val="0"/>
                </a:spcBef>
                <a:spcAft>
                  <a:spcPct val="0"/>
                </a:spcAft>
              </a:pPr>
              <a:t>47</a:t>
            </a:fld>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3131F393-8411-4123-B6A4-98CA66A2EB5D}" type="slidenum">
              <a:rPr lang="en-US" altLang="en-US"/>
              <a:pPr fontAlgn="base">
                <a:spcBef>
                  <a:spcPct val="0"/>
                </a:spcBef>
                <a:spcAft>
                  <a:spcPct val="0"/>
                </a:spcAft>
              </a:pPr>
              <a:t>48</a:t>
            </a:fld>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b="1" u="sng" dirty="0">
                <a:solidFill>
                  <a:srgbClr val="000000"/>
                </a:solidFill>
                <a:cs typeface="Arial" charset="0"/>
                <a:sym typeface="Arial" charset="0"/>
              </a:rPr>
              <a:t>TECH TIP </a:t>
            </a:r>
            <a:r>
              <a:rPr lang="en-US" sz="1200" b="1" i="0" u="sng" strike="noStrike" kern="1200" baseline="0" dirty="0">
                <a:solidFill>
                  <a:schemeClr val="tx1"/>
                </a:solidFill>
                <a:latin typeface="+mn-lt"/>
                <a:ea typeface="+mn-ea"/>
                <a:cs typeface="+mn-cs"/>
              </a:rPr>
              <a:t>Use a Headlight to Test for Power and Ground</a:t>
            </a:r>
          </a:p>
          <a:p>
            <a:r>
              <a:rPr lang="en-US" sz="1200" b="0" i="0" u="none" strike="noStrike" kern="1200" baseline="0" dirty="0">
                <a:solidFill>
                  <a:schemeClr val="tx1"/>
                </a:solidFill>
                <a:latin typeface="+mn-lt"/>
                <a:ea typeface="+mn-ea"/>
                <a:cs typeface="+mn-cs"/>
              </a:rPr>
              <a:t>When replacing a fuel pump, always check for proper</a:t>
            </a:r>
          </a:p>
          <a:p>
            <a:r>
              <a:rPr lang="en-US" sz="1200" b="0" i="0" u="none" strike="noStrike" kern="1200" baseline="0" dirty="0">
                <a:solidFill>
                  <a:schemeClr val="tx1"/>
                </a:solidFill>
                <a:latin typeface="+mn-lt"/>
                <a:ea typeface="+mn-ea"/>
                <a:cs typeface="+mn-cs"/>
              </a:rPr>
              <a:t>power and ground. If the supply voltage is low due</a:t>
            </a:r>
          </a:p>
          <a:p>
            <a:r>
              <a:rPr lang="en-US" sz="1200" b="0" i="0" u="none" strike="noStrike" kern="1200" baseline="0" dirty="0">
                <a:solidFill>
                  <a:schemeClr val="tx1"/>
                </a:solidFill>
                <a:latin typeface="+mn-lt"/>
                <a:ea typeface="+mn-ea"/>
                <a:cs typeface="+mn-cs"/>
              </a:rPr>
              <a:t>to resistance in the circuit or the ground connection</a:t>
            </a:r>
          </a:p>
          <a:p>
            <a:r>
              <a:rPr lang="en-US" sz="1200" b="0" i="0" u="none" strike="noStrike" kern="1200" baseline="0" dirty="0">
                <a:solidFill>
                  <a:schemeClr val="tx1"/>
                </a:solidFill>
                <a:latin typeface="+mn-lt"/>
                <a:ea typeface="+mn-ea"/>
                <a:cs typeface="+mn-cs"/>
              </a:rPr>
              <a:t>is poor, the lower available voltage to the pump will</a:t>
            </a:r>
          </a:p>
          <a:p>
            <a:r>
              <a:rPr lang="en-US" sz="1200" b="0" i="0" u="none" strike="noStrike" kern="1200" baseline="0" dirty="0">
                <a:solidFill>
                  <a:schemeClr val="tx1"/>
                </a:solidFill>
                <a:latin typeface="+mn-lt"/>
                <a:ea typeface="+mn-ea"/>
                <a:cs typeface="+mn-cs"/>
              </a:rPr>
              <a:t>result in lower pump output and could also reduce</a:t>
            </a:r>
          </a:p>
          <a:p>
            <a:r>
              <a:rPr lang="en-US" sz="1200" b="0" i="0" u="none" strike="noStrike" kern="1200" baseline="0" dirty="0">
                <a:solidFill>
                  <a:schemeClr val="tx1"/>
                </a:solidFill>
                <a:latin typeface="+mn-lt"/>
                <a:ea typeface="+mn-ea"/>
                <a:cs typeface="+mn-cs"/>
              </a:rPr>
              <a:t>the life of the pump. While a voltage drop test can be</a:t>
            </a:r>
          </a:p>
          <a:p>
            <a:r>
              <a:rPr lang="en-US" sz="1200" b="0" i="0" u="none" strike="noStrike" kern="1200" baseline="0" dirty="0">
                <a:solidFill>
                  <a:schemeClr val="tx1"/>
                </a:solidFill>
                <a:latin typeface="+mn-lt"/>
                <a:ea typeface="+mn-ea"/>
                <a:cs typeface="+mn-cs"/>
              </a:rPr>
              <a:t>preformed, a quick and easy test is to use a headlight</a:t>
            </a:r>
          </a:p>
          <a:p>
            <a:r>
              <a:rPr lang="en-US" sz="1200" b="0" i="0" u="none" strike="noStrike" kern="1200" baseline="0" dirty="0">
                <a:solidFill>
                  <a:schemeClr val="tx1"/>
                </a:solidFill>
                <a:latin typeface="+mn-lt"/>
                <a:ea typeface="+mn-ea"/>
                <a:cs typeface="+mn-cs"/>
              </a:rPr>
              <a:t>connected to the circuit. If the headlight is bright,</a:t>
            </a:r>
          </a:p>
          <a:p>
            <a:r>
              <a:rPr lang="en-US" sz="1200" b="0" i="0" u="none" strike="noStrike" kern="1200" baseline="0" dirty="0">
                <a:solidFill>
                  <a:schemeClr val="tx1"/>
                </a:solidFill>
                <a:latin typeface="+mn-lt"/>
                <a:ea typeface="+mn-ea"/>
                <a:cs typeface="+mn-cs"/>
              </a:rPr>
              <a:t>then both the power side and the ground side of the</a:t>
            </a:r>
          </a:p>
          <a:p>
            <a:r>
              <a:rPr lang="en-US" sz="1200" b="0" i="0" u="none" strike="noStrike" kern="1200" baseline="0" dirty="0">
                <a:solidFill>
                  <a:schemeClr val="tx1"/>
                </a:solidFill>
                <a:latin typeface="+mn-lt"/>
                <a:ea typeface="+mn-ea"/>
                <a:cs typeface="+mn-cs"/>
              </a:rPr>
              <a:t>pump circuit are normal. If the headlight is dim, then</a:t>
            </a:r>
          </a:p>
          <a:p>
            <a:r>
              <a:rPr lang="en-US" sz="1200" b="0" i="0" u="none" strike="noStrike" kern="1200" baseline="0" dirty="0">
                <a:solidFill>
                  <a:schemeClr val="tx1"/>
                </a:solidFill>
                <a:latin typeface="+mn-lt"/>
                <a:ea typeface="+mn-ea"/>
                <a:cs typeface="+mn-cs"/>
              </a:rPr>
              <a:t>more testing will be needed to find the source of the</a:t>
            </a:r>
          </a:p>
          <a:p>
            <a:r>
              <a:rPr lang="en-US" sz="1200" b="0" i="0" u="none" strike="noStrike" kern="1200" baseline="0" dirty="0">
                <a:solidFill>
                  <a:schemeClr val="tx1"/>
                </a:solidFill>
                <a:latin typeface="+mn-lt"/>
                <a:ea typeface="+mn-ea"/>
                <a:cs typeface="+mn-cs"/>
              </a:rPr>
              <a:t>resistance in the circuit(s). ● </a:t>
            </a:r>
            <a:r>
              <a:rPr lang="en-US" sz="1200" b="1" i="0" u="none" strike="noStrike" kern="1200" baseline="0" dirty="0">
                <a:solidFill>
                  <a:schemeClr val="tx1"/>
                </a:solidFill>
                <a:latin typeface="+mn-lt"/>
                <a:ea typeface="+mn-ea"/>
                <a:cs typeface="+mn-cs"/>
              </a:rPr>
              <a:t>SEE FIGURE 74–19</a:t>
            </a:r>
            <a:r>
              <a:rPr lang="en-US" sz="1200" b="0" i="0" u="none" strike="noStrike" kern="1200" baseline="0" dirty="0">
                <a:solidFill>
                  <a:schemeClr val="tx1"/>
                </a:solidFill>
                <a:latin typeface="+mn-lt"/>
                <a:ea typeface="+mn-ea"/>
                <a:cs typeface="+mn-cs"/>
              </a:rPr>
              <a:t>.</a:t>
            </a: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49</a:t>
            </a:fld>
            <a:endParaRPr lang="en-US" altLang="en-US" dirty="0">
              <a:solidFill>
                <a:srgbClr val="000000"/>
              </a:solidFill>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5</a:t>
            </a:fld>
            <a:endParaRPr lang="en-US" altLang="en-US" dirty="0">
              <a:solidFill>
                <a:srgbClr val="000000"/>
              </a:solidFill>
              <a:sym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50</a:t>
            </a:fld>
            <a:endParaRPr lang="en-US" altLang="en-US" dirty="0">
              <a:solidFill>
                <a:srgbClr val="000000"/>
              </a:solidFill>
              <a:sym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51</a:t>
            </a:fld>
            <a:endParaRPr lang="en-US" altLang="en-US" dirty="0">
              <a:solidFill>
                <a:srgbClr val="000000"/>
              </a:solidFill>
              <a:sym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2ACC8998-4F99-40D7-A0EA-2AAF53026C73}" type="slidenum">
              <a:rPr lang="en-US" altLang="en-US"/>
              <a:pPr fontAlgn="base">
                <a:spcBef>
                  <a:spcPct val="0"/>
                </a:spcBef>
                <a:spcAft>
                  <a:spcPct val="0"/>
                </a:spcAft>
              </a:pPr>
              <a:t>52</a:t>
            </a:fld>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53</a:t>
            </a:fld>
            <a:endParaRPr lang="en-US" altLang="en-US" dirty="0">
              <a:solidFill>
                <a:srgbClr val="000000"/>
              </a:solidFill>
              <a:sym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263698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2B9A975-38B6-4B06-8803-7CE317D90B4C}" type="slidenum">
              <a:rPr lang="en-US" altLang="en-US"/>
              <a:pPr fontAlgn="base">
                <a:spcBef>
                  <a:spcPct val="0"/>
                </a:spcBef>
                <a:spcAft>
                  <a:spcPct val="0"/>
                </a:spcAft>
              </a:pPr>
              <a:t>56</a:t>
            </a:fld>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069F60DA-3FCF-4134-B841-68698CE283E8}" type="slidenum">
              <a:rPr lang="en-US" altLang="en-US"/>
              <a:pPr fontAlgn="base">
                <a:spcBef>
                  <a:spcPct val="0"/>
                </a:spcBef>
                <a:spcAft>
                  <a:spcPct val="0"/>
                </a:spcAft>
              </a:pPr>
              <a:t>57</a:t>
            </a:fld>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2A91F9C8-5864-4B66-977E-B12E9D887875}" type="slidenum">
              <a:rPr lang="en-US" altLang="en-US"/>
              <a:pPr fontAlgn="base">
                <a:spcBef>
                  <a:spcPct val="0"/>
                </a:spcBef>
                <a:spcAft>
                  <a:spcPct val="0"/>
                </a:spcAft>
              </a:pPr>
              <a:t>58</a:t>
            </a:fld>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b="1" dirty="0">
                <a:solidFill>
                  <a:srgbClr val="000000"/>
                </a:solidFill>
                <a:cs typeface="Arial" charset="0"/>
                <a:sym typeface="Arial" charset="0"/>
              </a:rPr>
              <a:t>TECH TIP </a:t>
            </a:r>
            <a:r>
              <a:rPr lang="en-US" sz="1200" b="1" i="0" u="none" strike="noStrike" kern="1200" baseline="0" dirty="0">
                <a:solidFill>
                  <a:schemeClr val="tx1"/>
                </a:solidFill>
                <a:latin typeface="+mn-lt"/>
                <a:ea typeface="+mn-ea"/>
                <a:cs typeface="+mn-cs"/>
              </a:rPr>
              <a:t>Remove the Bed to Save Time?</a:t>
            </a:r>
          </a:p>
          <a:p>
            <a:r>
              <a:rPr lang="en-US" sz="1200" b="0" i="0" u="none" strike="noStrike" kern="1200" baseline="0" dirty="0">
                <a:solidFill>
                  <a:schemeClr val="tx1"/>
                </a:solidFill>
                <a:latin typeface="+mn-lt"/>
                <a:ea typeface="+mn-ea"/>
                <a:cs typeface="+mn-cs"/>
              </a:rPr>
              <a:t>The electric fuel pump is easier to replace on many</a:t>
            </a:r>
          </a:p>
          <a:p>
            <a:r>
              <a:rPr lang="en-US" sz="1200" b="0" i="0" u="none" strike="noStrike" kern="1200" baseline="0" dirty="0">
                <a:solidFill>
                  <a:schemeClr val="tx1"/>
                </a:solidFill>
                <a:latin typeface="+mn-lt"/>
                <a:ea typeface="+mn-ea"/>
                <a:cs typeface="+mn-cs"/>
              </a:rPr>
              <a:t>General Motors pickup trucks if the bed is removed.</a:t>
            </a:r>
          </a:p>
          <a:p>
            <a:r>
              <a:rPr lang="en-US" sz="1200" b="0" i="0" u="none" strike="noStrike" kern="1200" baseline="0" dirty="0">
                <a:solidFill>
                  <a:schemeClr val="tx1"/>
                </a:solidFill>
                <a:latin typeface="+mn-lt"/>
                <a:ea typeface="+mn-ea"/>
                <a:cs typeface="+mn-cs"/>
              </a:rPr>
              <a:t>Access to the top of the fuel tank, where the access</a:t>
            </a:r>
          </a:p>
          <a:p>
            <a:r>
              <a:rPr lang="en-US" sz="1200" b="0" i="0" u="none" strike="noStrike" kern="1200" baseline="0" dirty="0">
                <a:solidFill>
                  <a:schemeClr val="tx1"/>
                </a:solidFill>
                <a:latin typeface="+mn-lt"/>
                <a:ea typeface="+mn-ea"/>
                <a:cs typeface="+mn-cs"/>
              </a:rPr>
              <a:t>hole is located, for the removal of the fuel tank sender</a:t>
            </a:r>
          </a:p>
          <a:p>
            <a:r>
              <a:rPr lang="en-US" sz="1200" b="0" i="0" u="none" strike="noStrike" kern="1200" baseline="0" dirty="0">
                <a:solidFill>
                  <a:schemeClr val="tx1"/>
                </a:solidFill>
                <a:latin typeface="+mn-lt"/>
                <a:ea typeface="+mn-ea"/>
                <a:cs typeface="+mn-cs"/>
              </a:rPr>
              <a:t>unit and pump is restricted by the bottom of the</a:t>
            </a:r>
          </a:p>
          <a:p>
            <a:r>
              <a:rPr lang="en-US" sz="1200" b="0" i="0" u="none" strike="noStrike" kern="1200" baseline="0" dirty="0">
                <a:solidFill>
                  <a:schemeClr val="tx1"/>
                </a:solidFill>
                <a:latin typeface="+mn-lt"/>
                <a:ea typeface="+mn-ea"/>
                <a:cs typeface="+mn-cs"/>
              </a:rPr>
              <a:t>pickup truck bed. It would take several people (usually</a:t>
            </a:r>
          </a:p>
          <a:p>
            <a:r>
              <a:rPr lang="en-US" sz="1200" b="0" i="0" u="none" strike="noStrike" kern="1200" baseline="0" dirty="0">
                <a:solidFill>
                  <a:schemeClr val="tx1"/>
                </a:solidFill>
                <a:latin typeface="+mn-lt"/>
                <a:ea typeface="+mn-ea"/>
                <a:cs typeface="+mn-cs"/>
              </a:rPr>
              <a:t>other technicians in the shop) to lift the truck bed from</a:t>
            </a:r>
          </a:p>
          <a:p>
            <a:r>
              <a:rPr lang="en-US" sz="1200" b="0" i="0" u="none" strike="noStrike" kern="1200" baseline="0" dirty="0">
                <a:solidFill>
                  <a:schemeClr val="tx1"/>
                </a:solidFill>
                <a:latin typeface="+mn-lt"/>
                <a:ea typeface="+mn-ea"/>
                <a:cs typeface="+mn-cs"/>
              </a:rPr>
              <a:t>the frame after removing only a few fasteners. ● </a:t>
            </a:r>
            <a:r>
              <a:rPr lang="en-US" sz="1200" b="1" i="0" u="none" strike="noStrike" kern="1200" baseline="0" dirty="0">
                <a:solidFill>
                  <a:schemeClr val="tx1"/>
                </a:solidFill>
                <a:latin typeface="+mn-lt"/>
                <a:ea typeface="+mn-ea"/>
                <a:cs typeface="+mn-cs"/>
              </a:rPr>
              <a:t>SEE</a:t>
            </a:r>
          </a:p>
          <a:p>
            <a:r>
              <a:rPr lang="en-US" sz="1200" b="1" i="0" u="none" strike="noStrike" kern="1200" baseline="0" dirty="0">
                <a:solidFill>
                  <a:schemeClr val="tx1"/>
                </a:solidFill>
                <a:latin typeface="+mn-lt"/>
                <a:ea typeface="+mn-ea"/>
                <a:cs typeface="+mn-cs"/>
              </a:rPr>
              <a:t>FIGURE 74–22</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CAUTION: Be sure to clean around the fuel pump</a:t>
            </a:r>
          </a:p>
          <a:p>
            <a:r>
              <a:rPr lang="en-US" sz="1200" b="0" i="0" u="none" strike="noStrike" kern="1200" baseline="0" dirty="0">
                <a:solidFill>
                  <a:schemeClr val="tx1"/>
                </a:solidFill>
                <a:latin typeface="+mn-lt"/>
                <a:ea typeface="+mn-ea"/>
                <a:cs typeface="+mn-cs"/>
              </a:rPr>
              <a:t>opening so that dirt or debris does not enter the tank</a:t>
            </a:r>
          </a:p>
          <a:p>
            <a:r>
              <a:rPr lang="en-US" sz="1200" b="0" i="0" u="none" strike="noStrike" kern="1200" baseline="0" dirty="0">
                <a:solidFill>
                  <a:schemeClr val="tx1"/>
                </a:solidFill>
                <a:latin typeface="+mn-lt"/>
                <a:ea typeface="+mn-ea"/>
                <a:cs typeface="+mn-cs"/>
              </a:rPr>
              <a:t>when the fuel pump is removed.</a:t>
            </a:r>
          </a:p>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59</a:t>
            </a:fld>
            <a:endParaRPr lang="en-US" altLang="en-US" dirty="0">
              <a:solidFill>
                <a:srgbClr val="000000"/>
              </a:solidFill>
              <a:sym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E90D03BD-88DA-45DB-9198-4F7985950D9D}" type="slidenum">
              <a:rPr lang="en-US" altLang="en-US"/>
              <a:pPr fontAlgn="base">
                <a:spcBef>
                  <a:spcPct val="0"/>
                </a:spcBef>
                <a:spcAft>
                  <a:spcPct val="0"/>
                </a:spcAft>
              </a:pPr>
              <a:t>6</a:t>
            </a:fld>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59A52ED7-694B-4DA9-83FA-D6E06D397352}" type="slidenum">
              <a:rPr lang="en-US" altLang="en-US"/>
              <a:pPr fontAlgn="base">
                <a:spcBef>
                  <a:spcPct val="0"/>
                </a:spcBef>
                <a:spcAft>
                  <a:spcPct val="0"/>
                </a:spcAft>
              </a:pPr>
              <a:t>7</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AA774F7-B031-4B39-BDD4-A8EA985F7A12}" type="slidenum">
              <a:rPr lang="en-US" altLang="en-US"/>
              <a:pPr fontAlgn="base">
                <a:spcBef>
                  <a:spcPct val="0"/>
                </a:spcBef>
                <a:spcAft>
                  <a:spcPct val="0"/>
                </a:spcAft>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94B4AB3A-AB83-490A-95ED-96E234C3F207}" type="slidenum">
              <a:rPr lang="en-US" altLang="en-US">
                <a:solidFill>
                  <a:srgbClr val="000000"/>
                </a:solidFill>
                <a:sym typeface="Arial" charset="0"/>
              </a:rPr>
              <a:pPr fontAlgn="base">
                <a:spcBef>
                  <a:spcPct val="0"/>
                </a:spcBef>
                <a:spcAft>
                  <a:spcPct val="0"/>
                </a:spcAft>
                <a:buSzPct val="25000"/>
              </a:pPr>
              <a:t>9</a:t>
            </a:fld>
            <a:endParaRPr lang="en-US" altLang="en-US" dirty="0">
              <a:solidFill>
                <a:srgbClr val="000000"/>
              </a:solidFill>
              <a:sym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46903" y="230659"/>
            <a:ext cx="8229600" cy="646113"/>
          </a:xfrm>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990600"/>
            <a:ext cx="8229600" cy="2770188"/>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0224603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72426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7" name="Rectangle 1"/>
          <p:cNvSpPr/>
          <p:nvPr userDrawn="1"/>
        </p:nvSpPr>
        <p:spPr>
          <a:xfrm>
            <a:off x="3810000" y="6400800"/>
            <a:ext cx="502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38" name="Title Placeholder"/>
          <p:cNvSpPr txBox="1">
            <a:spLocks noGrp="1"/>
          </p:cNvSpPr>
          <p:nvPr>
            <p:ph type="title"/>
          </p:nvPr>
        </p:nvSpPr>
        <p:spPr>
          <a:xfrm>
            <a:off x="457200" y="215371"/>
            <a:ext cx="8229600" cy="646331"/>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p:cNvSpPr>
            <a:spLocks noGrp="1"/>
          </p:cNvSpPr>
          <p:nvPr>
            <p:ph sz="quarter" idx="13"/>
          </p:nvPr>
        </p:nvSpPr>
        <p:spPr>
          <a:xfrm>
            <a:off x="457200" y="1600200"/>
            <a:ext cx="4397375" cy="4525963"/>
          </a:xfrm>
        </p:spPr>
        <p:txBody>
          <a:bodyPr/>
          <a:lstStyle>
            <a:lvl1pPr marL="101600" indent="0">
              <a:buNone/>
              <a:defRPr/>
            </a:lvl1pPr>
          </a:lstStyle>
          <a:p>
            <a:pPr lvl="0"/>
            <a:r>
              <a:rPr lang="en-US" dirty="0"/>
              <a:t>Click to edit Master text styles</a:t>
            </a:r>
          </a:p>
        </p:txBody>
      </p:sp>
      <p:sp>
        <p:nvSpPr>
          <p:cNvPr id="6" name="Content Placeholder 5"/>
          <p:cNvSpPr>
            <a:spLocks noGrp="1"/>
          </p:cNvSpPr>
          <p:nvPr>
            <p:ph sz="quarter" idx="14"/>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Click to edit Master text styles</a:t>
            </a:r>
          </a:p>
        </p:txBody>
      </p:sp>
      <p:sp>
        <p:nvSpPr>
          <p:cNvPr id="8" name="Content Placeholder 7"/>
          <p:cNvSpPr>
            <a:spLocks noGrp="1"/>
          </p:cNvSpPr>
          <p:nvPr>
            <p:ph sz="quarter" idx="15"/>
          </p:nvPr>
        </p:nvSpPr>
        <p:spPr>
          <a:xfrm>
            <a:off x="5029200" y="3252788"/>
            <a:ext cx="3657600" cy="2873375"/>
          </a:xfrm>
        </p:spPr>
        <p:txBody>
          <a:bodyPr/>
          <a:lstStyle>
            <a:lvl1pPr marL="101600" indent="0">
              <a:buNone/>
              <a:defRPr sz="2200"/>
            </a:lvl1pPr>
          </a:lstStyle>
          <a:p>
            <a:pPr lvl="0"/>
            <a:r>
              <a:rPr lang="en-US" dirty="0"/>
              <a:t>Click to edit Master text styles</a:t>
            </a:r>
          </a:p>
        </p:txBody>
      </p:sp>
    </p:spTree>
    <p:extLst>
      <p:ext uri="{BB962C8B-B14F-4D97-AF65-F5344CB8AC3E}">
        <p14:creationId xmlns:p14="http://schemas.microsoft.com/office/powerpoint/2010/main" val="207163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p:cNvSpPr>
            <a:spLocks noGrp="1"/>
          </p:cNvSpPr>
          <p:nvPr>
            <p:ph type="title"/>
          </p:nvPr>
        </p:nvSpPr>
        <p:spPr>
          <a:xfrm>
            <a:off x="457200" y="666319"/>
            <a:ext cx="8229600" cy="646331"/>
          </a:xfrm>
        </p:spPr>
        <p:txBody>
          <a:bodyPr/>
          <a:lstStyle>
            <a:lvl1pPr>
              <a:defRPr sz="3600">
                <a:latin typeface="+mj-lt"/>
              </a:defRPr>
            </a:lvl1pPr>
          </a:lstStyle>
          <a:p>
            <a:r>
              <a:rPr lang="en-US" dirty="0"/>
              <a:t>Click to edit Master title style</a:t>
            </a:r>
          </a:p>
        </p:txBody>
      </p:sp>
      <p:sp>
        <p:nvSpPr>
          <p:cNvPr id="7" name="Content Placeholder 6"/>
          <p:cNvSpPr>
            <a:spLocks noGrp="1"/>
          </p:cNvSpPr>
          <p:nvPr>
            <p:ph sz="quarter" idx="13"/>
          </p:nvPr>
        </p:nvSpPr>
        <p:spPr>
          <a:xfrm>
            <a:off x="457200" y="1481138"/>
            <a:ext cx="4484688" cy="3754437"/>
          </a:xfrm>
        </p:spPr>
        <p:txBody>
          <a:bodyPr/>
          <a:lstStyle>
            <a:lvl1pPr>
              <a:defRPr/>
            </a:lvl1pPr>
          </a:lstStyle>
          <a:p>
            <a:pPr lvl="0"/>
            <a:r>
              <a:rPr lang="en-US" dirty="0"/>
              <a:t>Click to edit Master text styles</a:t>
            </a:r>
          </a:p>
        </p:txBody>
      </p:sp>
      <p:sp>
        <p:nvSpPr>
          <p:cNvPr id="12" name="Content Placeholder 11"/>
          <p:cNvSpPr>
            <a:spLocks noGrp="1"/>
          </p:cNvSpPr>
          <p:nvPr>
            <p:ph sz="quarter" idx="15"/>
          </p:nvPr>
        </p:nvSpPr>
        <p:spPr>
          <a:xfrm>
            <a:off x="5048250" y="1481138"/>
            <a:ext cx="3638550" cy="338554"/>
          </a:xfrm>
        </p:spPr>
        <p:txBody>
          <a:bodyPr/>
          <a:lstStyle/>
          <a:p>
            <a:pPr lvl="0"/>
            <a:r>
              <a:rPr lang="en-US" dirty="0"/>
              <a:t>Click to edit Master text styles</a:t>
            </a:r>
          </a:p>
        </p:txBody>
      </p:sp>
      <p:sp>
        <p:nvSpPr>
          <p:cNvPr id="8" name="Content Placeholder 7"/>
          <p:cNvSpPr>
            <a:spLocks noGrp="1"/>
          </p:cNvSpPr>
          <p:nvPr>
            <p:ph sz="quarter" idx="14"/>
          </p:nvPr>
        </p:nvSpPr>
        <p:spPr>
          <a:xfrm>
            <a:off x="457200" y="5343525"/>
            <a:ext cx="8229600" cy="338554"/>
          </a:xfrm>
        </p:spPr>
        <p:txBody>
          <a:bodyPr/>
          <a:lstStyle>
            <a:lvl1pPr>
              <a:defRPr/>
            </a:lvl1pPr>
          </a:lstStyle>
          <a:p>
            <a:pPr lvl="0"/>
            <a:r>
              <a:rPr lang="en-US" dirty="0"/>
              <a:t>Click to edit Master text styles</a:t>
            </a:r>
          </a:p>
        </p:txBody>
      </p:sp>
    </p:spTree>
    <p:extLst>
      <p:ext uri="{BB962C8B-B14F-4D97-AF65-F5344CB8AC3E}">
        <p14:creationId xmlns:p14="http://schemas.microsoft.com/office/powerpoint/2010/main" val="1521592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58825"/>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en-US" altLang="en-US"/>
              <a:t>Click to edit Master title style</a:t>
            </a:r>
          </a:p>
        </p:txBody>
      </p:sp>
      <p:sp>
        <p:nvSpPr>
          <p:cNvPr id="3" name="Text Placeholder 2"/>
          <p:cNvSpPr>
            <a:spLocks noGrp="1"/>
          </p:cNvSpPr>
          <p:nvPr>
            <p:ph type="body" idx="1"/>
          </p:nvPr>
        </p:nvSpPr>
        <p:spPr>
          <a:xfrm>
            <a:off x="457200" y="1600200"/>
            <a:ext cx="8229600" cy="2770188"/>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7663" y="6378575"/>
            <a:ext cx="7162800" cy="276225"/>
          </a:xfrm>
          <a:prstGeom prst="rect">
            <a:avLst/>
          </a:prstGeom>
          <a:noFill/>
        </p:spPr>
        <p:txBody>
          <a:bodyPr lIns="0" rIns="0">
            <a:spAutoFit/>
          </a:bodyPr>
          <a:lstStyle/>
          <a:p>
            <a:pPr marL="101600" algn="r" fontAlgn="auto">
              <a:spcBef>
                <a:spcPts val="0"/>
              </a:spcBef>
              <a:spcAft>
                <a:spcPts val="0"/>
              </a:spcAft>
              <a:defRPr/>
            </a:pPr>
            <a:r>
              <a:rPr lang="en-IN" altLang="en-US" sz="1200" dirty="0">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latin typeface="Verdana"/>
                <a:ea typeface="Verdana" panose="020B0604030504040204" pitchFamily="34" charset="0"/>
                <a:cs typeface="Verdana" panose="020B0604030504040204" pitchFamily="34" charset="0"/>
              </a:rPr>
              <a:t> Pearson Education, Inc. All Rights Reserved</a:t>
            </a:r>
          </a:p>
        </p:txBody>
      </p:sp>
      <p:pic>
        <p:nvPicPr>
          <p:cNvPr id="1029"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57200" y="6376988"/>
            <a:ext cx="917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2" r:id="rId4"/>
  </p:sldLayoutIdLst>
  <p:transition spd="slow"/>
  <p:txStyles>
    <p:titleStyle>
      <a:lvl1pPr algn="l" rtl="0" fontAlgn="base">
        <a:spcBef>
          <a:spcPct val="0"/>
        </a:spcBef>
        <a:spcAft>
          <a:spcPct val="0"/>
        </a:spcAft>
        <a:defRPr sz="3600" b="1" kern="1200">
          <a:solidFill>
            <a:srgbClr val="007FA3"/>
          </a:solidFill>
          <a:latin typeface="+mj-lt"/>
          <a:ea typeface="+mj-ea"/>
          <a:cs typeface="Times New Roman" panose="02020603050405020304" pitchFamily="18" charset="0"/>
        </a:defRPr>
      </a:lvl1pPr>
      <a:lvl2pPr algn="l" rtl="0" fontAlgn="base">
        <a:spcBef>
          <a:spcPct val="0"/>
        </a:spcBef>
        <a:spcAft>
          <a:spcPct val="0"/>
        </a:spcAft>
        <a:defRPr sz="3600" b="1">
          <a:solidFill>
            <a:srgbClr val="007FA3"/>
          </a:solidFill>
          <a:latin typeface="Arial" charset="0"/>
          <a:cs typeface="Times New Roman" pitchFamily="18" charset="0"/>
        </a:defRPr>
      </a:lvl2pPr>
      <a:lvl3pPr algn="l" rtl="0" fontAlgn="base">
        <a:spcBef>
          <a:spcPct val="0"/>
        </a:spcBef>
        <a:spcAft>
          <a:spcPct val="0"/>
        </a:spcAft>
        <a:defRPr sz="3600" b="1">
          <a:solidFill>
            <a:srgbClr val="007FA3"/>
          </a:solidFill>
          <a:latin typeface="Arial" charset="0"/>
          <a:cs typeface="Times New Roman" pitchFamily="18" charset="0"/>
        </a:defRPr>
      </a:lvl3pPr>
      <a:lvl4pPr algn="l" rtl="0" fontAlgn="base">
        <a:spcBef>
          <a:spcPct val="0"/>
        </a:spcBef>
        <a:spcAft>
          <a:spcPct val="0"/>
        </a:spcAft>
        <a:defRPr sz="3600" b="1">
          <a:solidFill>
            <a:srgbClr val="007FA3"/>
          </a:solidFill>
          <a:latin typeface="Arial" charset="0"/>
          <a:cs typeface="Times New Roman" pitchFamily="18" charset="0"/>
        </a:defRPr>
      </a:lvl4pPr>
      <a:lvl5pPr algn="l" rtl="0" fontAlgn="base">
        <a:spcBef>
          <a:spcPct val="0"/>
        </a:spcBef>
        <a:spcAft>
          <a:spcPct val="0"/>
        </a:spcAft>
        <a:defRPr sz="3600" b="1">
          <a:solidFill>
            <a:srgbClr val="007FA3"/>
          </a:solidFill>
          <a:latin typeface="Arial" charset="0"/>
          <a:cs typeface="Times New Roman" pitchFamily="18" charset="0"/>
        </a:defRPr>
      </a:lvl5pPr>
      <a:lvl6pPr marL="457200" algn="l" rtl="0" fontAlgn="base">
        <a:spcBef>
          <a:spcPct val="0"/>
        </a:spcBef>
        <a:spcAft>
          <a:spcPct val="0"/>
        </a:spcAft>
        <a:defRPr sz="3600" b="1">
          <a:solidFill>
            <a:srgbClr val="007FA3"/>
          </a:solidFill>
          <a:latin typeface="Arial" charset="0"/>
          <a:cs typeface="Times New Roman" pitchFamily="18" charset="0"/>
        </a:defRPr>
      </a:lvl6pPr>
      <a:lvl7pPr marL="914400" algn="l" rtl="0" fontAlgn="base">
        <a:spcBef>
          <a:spcPct val="0"/>
        </a:spcBef>
        <a:spcAft>
          <a:spcPct val="0"/>
        </a:spcAft>
        <a:defRPr sz="3600" b="1">
          <a:solidFill>
            <a:srgbClr val="007FA3"/>
          </a:solidFill>
          <a:latin typeface="Arial" charset="0"/>
          <a:cs typeface="Times New Roman" pitchFamily="18" charset="0"/>
        </a:defRPr>
      </a:lvl7pPr>
      <a:lvl8pPr marL="1371600" algn="l" rtl="0" fontAlgn="base">
        <a:spcBef>
          <a:spcPct val="0"/>
        </a:spcBef>
        <a:spcAft>
          <a:spcPct val="0"/>
        </a:spcAft>
        <a:defRPr sz="3600" b="1">
          <a:solidFill>
            <a:srgbClr val="007FA3"/>
          </a:solidFill>
          <a:latin typeface="Arial" charset="0"/>
          <a:cs typeface="Times New Roman" pitchFamily="18" charset="0"/>
        </a:defRPr>
      </a:lvl8pPr>
      <a:lvl9pPr marL="1828800" algn="l" rtl="0" fontAlgn="base">
        <a:spcBef>
          <a:spcPct val="0"/>
        </a:spcBef>
        <a:spcAft>
          <a:spcPct val="0"/>
        </a:spcAft>
        <a:defRPr sz="3600" b="1">
          <a:solidFill>
            <a:srgbClr val="007FA3"/>
          </a:solidFill>
          <a:latin typeface="Arial" charset="0"/>
          <a:cs typeface="Times New Roman" pitchFamily="18" charset="0"/>
        </a:defRPr>
      </a:lvl9pPr>
    </p:titleStyle>
    <p:bodyStyle>
      <a:lvl1pPr marL="255588" indent="-255588" algn="l" rtl="0" fontAlgn="base">
        <a:spcBef>
          <a:spcPts val="1500"/>
        </a:spcBef>
        <a:spcAft>
          <a:spcPct val="0"/>
        </a:spcAft>
        <a:buClr>
          <a:srgbClr val="007FA3"/>
        </a:buClr>
        <a:buFont typeface="Arial" charset="0"/>
        <a:buChar char="•"/>
        <a:defRPr sz="1600" kern="1200">
          <a:solidFill>
            <a:schemeClr val="tx1"/>
          </a:solidFill>
          <a:latin typeface="+mn-lt"/>
          <a:ea typeface="+mn-ea"/>
          <a:cs typeface="+mn-cs"/>
        </a:defRPr>
      </a:lvl1pPr>
      <a:lvl2pPr marL="742950" indent="-28575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2pPr>
      <a:lvl3pPr marL="1143000" indent="-228600" algn="l" rtl="0" fontAlgn="base">
        <a:spcBef>
          <a:spcPts val="600"/>
        </a:spcBef>
        <a:spcAft>
          <a:spcPct val="0"/>
        </a:spcAft>
        <a:buClr>
          <a:srgbClr val="007FA3"/>
        </a:buClr>
        <a:buFont typeface="Wingdings" pitchFamily="2" charset="2"/>
        <a:buChar char="§"/>
        <a:defRPr sz="1600" kern="1200">
          <a:solidFill>
            <a:schemeClr val="tx1"/>
          </a:solidFill>
          <a:latin typeface="+mn-lt"/>
          <a:ea typeface="+mn-ea"/>
          <a:cs typeface="+mn-cs"/>
        </a:defRPr>
      </a:lvl3pPr>
      <a:lvl4pPr marL="1600200" indent="-22860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4pPr>
      <a:lvl5pPr marL="2057400" indent="-22860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215900"/>
            <a:ext cx="8229600" cy="1200150"/>
          </a:xfrm>
        </p:spPr>
        <p:txBody>
          <a:bodyPr/>
          <a:lstStyle/>
          <a:p>
            <a:pPr>
              <a:spcBef>
                <a:spcPct val="0"/>
              </a:spcBef>
              <a:buFont typeface="Times New Roman" pitchFamily="18" charset="0"/>
              <a:buNone/>
            </a:pPr>
            <a:r>
              <a:rPr lang="en-US" altLang="en-US" dirty="0">
                <a:cs typeface="Times New Roman" pitchFamily="18" charset="0"/>
                <a:sym typeface="Times New Roman" pitchFamily="18" charset="0"/>
              </a:rPr>
              <a:t>Automotive Technology: Principles, Diagnosis, and Service</a:t>
            </a:r>
          </a:p>
        </p:txBody>
      </p:sp>
      <p:sp>
        <p:nvSpPr>
          <p:cNvPr id="8194" name="Content Placeholder 2"/>
          <p:cNvSpPr>
            <a:spLocks noGrp="1"/>
          </p:cNvSpPr>
          <p:nvPr>
            <p:ph type="body" idx="1"/>
          </p:nvPr>
        </p:nvSpPr>
        <p:spPr bwMode="auto">
          <a:xfrm>
            <a:off x="474663" y="1431925"/>
            <a:ext cx="8229600" cy="400050"/>
          </a:xfrm>
        </p:spPr>
        <p:txBody>
          <a:bodyPr wrap="square" numCol="1" compatLnSpc="1">
            <a:prstTxWarp prst="textNoShape">
              <a:avLst/>
            </a:prstTxWarp>
          </a:bodyPr>
          <a:lstStyle/>
          <a:p>
            <a:pPr>
              <a:spcBef>
                <a:spcPct val="0"/>
              </a:spcBef>
              <a:buFont typeface="Arial" charset="0"/>
              <a:buNone/>
            </a:pPr>
            <a:r>
              <a:rPr lang="en-US" altLang="en-US" b="1" dirty="0">
                <a:latin typeface="Arial" charset="0"/>
                <a:cs typeface="Arial" charset="0"/>
                <a:sym typeface="Arial" charset="0"/>
              </a:rPr>
              <a:t>Seventh Edition</a:t>
            </a:r>
          </a:p>
        </p:txBody>
      </p:sp>
      <p:sp>
        <p:nvSpPr>
          <p:cNvPr id="8195" name="Content Placeholder 4"/>
          <p:cNvSpPr>
            <a:spLocks noGrp="1"/>
          </p:cNvSpPr>
          <p:nvPr>
            <p:ph sz="quarter" idx="14"/>
          </p:nvPr>
        </p:nvSpPr>
        <p:spPr bwMode="auto">
          <a:xfrm>
            <a:off x="5029200" y="2538413"/>
            <a:ext cx="3657600" cy="554037"/>
          </a:xfrm>
        </p:spPr>
        <p:txBody>
          <a:bodyPr wrap="square" numCol="1" compatLnSpc="1">
            <a:prstTxWarp prst="textNoShape">
              <a:avLst/>
            </a:prstTxWarp>
          </a:bodyPr>
          <a:lstStyle/>
          <a:p>
            <a:r>
              <a:rPr lang="en-US" altLang="en-US" dirty="0"/>
              <a:t>Chapter 74</a:t>
            </a:r>
          </a:p>
        </p:txBody>
      </p:sp>
      <p:sp>
        <p:nvSpPr>
          <p:cNvPr id="8196" name="Content Placeholder 5"/>
          <p:cNvSpPr>
            <a:spLocks noGrp="1"/>
          </p:cNvSpPr>
          <p:nvPr>
            <p:ph sz="quarter" idx="15"/>
          </p:nvPr>
        </p:nvSpPr>
        <p:spPr bwMode="auto">
          <a:xfrm>
            <a:off x="5029200" y="3252788"/>
            <a:ext cx="3657600" cy="769937"/>
          </a:xfrm>
        </p:spPr>
        <p:txBody>
          <a:bodyPr wrap="square" numCol="1" compatLnSpc="1">
            <a:prstTxWarp prst="textNoShape">
              <a:avLst/>
            </a:prstTxWarp>
          </a:bodyPr>
          <a:lstStyle/>
          <a:p>
            <a:r>
              <a:rPr lang="en-US" altLang="en-US" dirty="0"/>
              <a:t>Fuel Pumps, Lines, and Filters</a:t>
            </a:r>
          </a:p>
        </p:txBody>
      </p:sp>
      <p:sp>
        <p:nvSpPr>
          <p:cNvPr id="8197" name="Content Placeholder 7"/>
          <p:cNvSpPr>
            <a:spLocks noGrp="1"/>
          </p:cNvSpPr>
          <p:nvPr>
            <p:ph sz="quarter" idx="4294967295"/>
          </p:nvPr>
        </p:nvSpPr>
        <p:spPr bwMode="auto">
          <a:xfrm>
            <a:off x="2481263" y="6400800"/>
            <a:ext cx="6205537"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altLang="en-US" sz="1200" dirty="0">
                <a:latin typeface="Verdana" pitchFamily="34" charset="0"/>
                <a:ea typeface="Verdana" pitchFamily="34" charset="0"/>
                <a:cs typeface="Verdana" pitchFamily="34" charset="0"/>
              </a:rPr>
              <a:t>                Copyright © 2023 Pearson Education, Inc. All Rights Reserved</a:t>
            </a:r>
          </a:p>
        </p:txBody>
      </p:sp>
      <p:pic>
        <p:nvPicPr>
          <p:cNvPr id="81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844675"/>
            <a:ext cx="35020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74.3 Filler Tube</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581400" y="1053150"/>
            <a:ext cx="5113338" cy="4138085"/>
          </a:xfrm>
        </p:spPr>
      </p:pic>
      <p:sp>
        <p:nvSpPr>
          <p:cNvPr id="10243" name="Content Placeholder 16"/>
          <p:cNvSpPr>
            <a:spLocks noGrp="1"/>
          </p:cNvSpPr>
          <p:nvPr>
            <p:ph sz="quarter" idx="15"/>
          </p:nvPr>
        </p:nvSpPr>
        <p:spPr bwMode="auto">
          <a:xfrm>
            <a:off x="482252" y="990600"/>
            <a:ext cx="3011488" cy="4524315"/>
          </a:xfrm>
        </p:spPr>
        <p:txBody>
          <a:bodyPr wrap="square" numCol="1" compatLnSpc="1">
            <a:prstTxWarp prst="textNoShape">
              <a:avLst/>
            </a:prstTxWarp>
          </a:bodyPr>
          <a:lstStyle/>
          <a:p>
            <a:r>
              <a:rPr lang="en-US" altLang="en-US" sz="2400" dirty="0"/>
              <a:t>A view of a typical filler tube with the fuel tank removed. Notice the ground strap used to help prevent the buildup of static electricity as the fuel flows into the plastic tank. The check ball looks exactly like a ping-pong ball</a:t>
            </a:r>
          </a:p>
        </p:txBody>
      </p:sp>
    </p:spTree>
    <p:extLst>
      <p:ext uri="{BB962C8B-B14F-4D97-AF65-F5344CB8AC3E}">
        <p14:creationId xmlns:p14="http://schemas.microsoft.com/office/powerpoint/2010/main" val="351454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p:cNvSpPr>
            <a:spLocks noGrp="1"/>
          </p:cNvSpPr>
          <p:nvPr>
            <p:ph type="title"/>
          </p:nvPr>
        </p:nvSpPr>
        <p:spPr>
          <a:xfrm>
            <a:off x="457200" y="173038"/>
            <a:ext cx="8229600" cy="615553"/>
          </a:xfrm>
        </p:spPr>
        <p:txBody>
          <a:bodyPr/>
          <a:lstStyle/>
          <a:p>
            <a:r>
              <a:rPr lang="en-US" altLang="en-US" sz="3400" dirty="0"/>
              <a:t>Figure 79.4</a:t>
            </a:r>
          </a:p>
        </p:txBody>
      </p:sp>
      <p:pic>
        <p:nvPicPr>
          <p:cNvPr id="32770" name="Picture 2" descr="A photo shows an on-board refueling vapor recovery (ORVR) system with a tapered filter neck with a smaller diameter tube compared to the filler neck and a check valv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38400"/>
            <a:ext cx="761682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74.4 Vapor Recovery</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52499" y="1028178"/>
            <a:ext cx="7239001" cy="2700485"/>
          </a:xfrm>
        </p:spPr>
      </p:pic>
      <p:sp>
        <p:nvSpPr>
          <p:cNvPr id="10243" name="Content Placeholder 16"/>
          <p:cNvSpPr>
            <a:spLocks noGrp="1"/>
          </p:cNvSpPr>
          <p:nvPr>
            <p:ph sz="quarter" idx="15"/>
          </p:nvPr>
        </p:nvSpPr>
        <p:spPr bwMode="auto">
          <a:xfrm>
            <a:off x="914400" y="4343400"/>
            <a:ext cx="7315200" cy="830997"/>
          </a:xfrm>
        </p:spPr>
        <p:txBody>
          <a:bodyPr wrap="square" numCol="1" compatLnSpc="1">
            <a:prstTxWarp prst="textNoShape">
              <a:avLst/>
            </a:prstTxWarp>
          </a:bodyPr>
          <a:lstStyle/>
          <a:p>
            <a:r>
              <a:rPr lang="en-US" altLang="en-US" sz="2400" dirty="0"/>
              <a:t>Vehicles equipped with onboard refueling vapor recovery usually have a reduced-size fill tube</a:t>
            </a:r>
          </a:p>
        </p:txBody>
      </p:sp>
    </p:spTree>
    <p:extLst>
      <p:ext uri="{BB962C8B-B14F-4D97-AF65-F5344CB8AC3E}">
        <p14:creationId xmlns:p14="http://schemas.microsoft.com/office/powerpoint/2010/main" val="351454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Evaporation Emission Control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vap_control">
            <a:hlinkClick r:id="" action="ppaction://media"/>
            <a:extLst>
              <a:ext uri="{FF2B5EF4-FFF2-40B4-BE49-F238E27FC236}">
                <a16:creationId xmlns:a16="http://schemas.microsoft.com/office/drawing/2014/main" id="{2FDEA3E3-81EA-43F8-ECFC-F112FDD830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1397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74.5 Fuel Pickup</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038600" y="990599"/>
            <a:ext cx="4648200" cy="5114353"/>
          </a:xfrm>
        </p:spPr>
      </p:pic>
      <p:sp>
        <p:nvSpPr>
          <p:cNvPr id="10243" name="Content Placeholder 16"/>
          <p:cNvSpPr>
            <a:spLocks noGrp="1"/>
          </p:cNvSpPr>
          <p:nvPr>
            <p:ph sz="quarter" idx="15"/>
          </p:nvPr>
        </p:nvSpPr>
        <p:spPr bwMode="auto">
          <a:xfrm>
            <a:off x="685800" y="990600"/>
            <a:ext cx="3011488" cy="1569660"/>
          </a:xfrm>
        </p:spPr>
        <p:txBody>
          <a:bodyPr wrap="square" numCol="1" compatLnSpc="1">
            <a:prstTxWarp prst="textNoShape">
              <a:avLst/>
            </a:prstTxWarp>
          </a:bodyPr>
          <a:lstStyle/>
          <a:p>
            <a:r>
              <a:rPr lang="en-US" altLang="en-US" sz="2400" dirty="0"/>
              <a:t>The fuel pickup tube is part of the fuel sender and pump assembly</a:t>
            </a:r>
          </a:p>
        </p:txBody>
      </p:sp>
    </p:spTree>
    <p:extLst>
      <p:ext uri="{BB962C8B-B14F-4D97-AF65-F5344CB8AC3E}">
        <p14:creationId xmlns:p14="http://schemas.microsoft.com/office/powerpoint/2010/main" val="3514545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2"/>
          <p:cNvSpPr>
            <a:spLocks noGrp="1"/>
          </p:cNvSpPr>
          <p:nvPr>
            <p:ph type="title"/>
          </p:nvPr>
        </p:nvSpPr>
        <p:spPr>
          <a:xfrm>
            <a:off x="457200" y="225425"/>
            <a:ext cx="8229600" cy="554037"/>
          </a:xfrm>
        </p:spPr>
        <p:txBody>
          <a:bodyPr/>
          <a:lstStyle/>
          <a:p>
            <a:r>
              <a:rPr lang="en-IN" altLang="en-US" dirty="0"/>
              <a:t>Rollover Leak Protection</a:t>
            </a:r>
            <a:endParaRPr lang="en-US" altLang="en-US" sz="2800" dirty="0"/>
          </a:p>
        </p:txBody>
      </p:sp>
      <p:sp>
        <p:nvSpPr>
          <p:cNvPr id="36866" name="Content Placeholder 3"/>
          <p:cNvSpPr>
            <a:spLocks noGrp="1"/>
          </p:cNvSpPr>
          <p:nvPr>
            <p:ph idx="1"/>
          </p:nvPr>
        </p:nvSpPr>
        <p:spPr bwMode="auto">
          <a:xfrm>
            <a:off x="457200" y="992187"/>
            <a:ext cx="8229600" cy="2970213"/>
          </a:xfrm>
        </p:spPr>
        <p:txBody>
          <a:bodyPr wrap="square" numCol="1" compatLnSpc="1">
            <a:prstTxWarp prst="textNoShape">
              <a:avLst/>
            </a:prstTxWarp>
          </a:bodyPr>
          <a:lstStyle/>
          <a:p>
            <a:pPr>
              <a:buSzTx/>
            </a:pPr>
            <a:r>
              <a:rPr lang="en-IN" altLang="en-US" sz="2400" dirty="0"/>
              <a:t>All vehicles have one or more devices to prevent fuel leaks in case of vehicle rollover or a collision in which fuel may spill.</a:t>
            </a:r>
          </a:p>
          <a:p>
            <a:pPr>
              <a:buSzTx/>
            </a:pPr>
            <a:r>
              <a:rPr lang="en-IN" altLang="en-US" sz="2400" dirty="0"/>
              <a:t>A basic one-way check valve may be installed in any number of places between the fuel tank and the engine.</a:t>
            </a:r>
          </a:p>
          <a:p>
            <a:pPr>
              <a:buSzTx/>
            </a:pPr>
            <a:r>
              <a:rPr lang="en-IN" altLang="en-US" sz="2400" dirty="0"/>
              <a:t>Some vehicles use devices to ensure that the fuel pump shuts off when an accident occurs.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74.6 Ford Inertia Switch</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505200" y="990599"/>
            <a:ext cx="5181600" cy="3612951"/>
          </a:xfrm>
        </p:spPr>
      </p:pic>
      <p:sp>
        <p:nvSpPr>
          <p:cNvPr id="10243" name="Content Placeholder 16"/>
          <p:cNvSpPr>
            <a:spLocks noGrp="1"/>
          </p:cNvSpPr>
          <p:nvPr>
            <p:ph sz="quarter" idx="15"/>
          </p:nvPr>
        </p:nvSpPr>
        <p:spPr bwMode="auto">
          <a:xfrm>
            <a:off x="685800" y="990600"/>
            <a:ext cx="2590800" cy="2362200"/>
          </a:xfrm>
        </p:spPr>
        <p:txBody>
          <a:bodyPr wrap="square" numCol="1" compatLnSpc="1">
            <a:prstTxWarp prst="textNoShape">
              <a:avLst/>
            </a:prstTxWarp>
          </a:bodyPr>
          <a:lstStyle/>
          <a:p>
            <a:r>
              <a:rPr lang="en-US" altLang="en-US" sz="2400" dirty="0"/>
              <a:t>Ford uses an inertia switch to turn off the electric fuel pump in case of an accident</a:t>
            </a:r>
          </a:p>
        </p:txBody>
      </p:sp>
    </p:spTree>
    <p:extLst>
      <p:ext uri="{BB962C8B-B14F-4D97-AF65-F5344CB8AC3E}">
        <p14:creationId xmlns:p14="http://schemas.microsoft.com/office/powerpoint/2010/main" val="3514545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a:xfrm>
            <a:off x="457200" y="225425"/>
            <a:ext cx="8229600" cy="554037"/>
          </a:xfrm>
        </p:spPr>
        <p:txBody>
          <a:bodyPr/>
          <a:lstStyle/>
          <a:p>
            <a:r>
              <a:rPr lang="en-US" altLang="en-US" dirty="0"/>
              <a:t>Fuel Lines </a:t>
            </a:r>
            <a:r>
              <a:rPr lang="en-US" altLang="en-US" sz="2800" dirty="0"/>
              <a:t>(1 of 3)</a:t>
            </a:r>
          </a:p>
        </p:txBody>
      </p:sp>
      <p:sp>
        <p:nvSpPr>
          <p:cNvPr id="40962" name="Content Placeholder 3"/>
          <p:cNvSpPr>
            <a:spLocks noGrp="1"/>
          </p:cNvSpPr>
          <p:nvPr>
            <p:ph idx="1"/>
          </p:nvPr>
        </p:nvSpPr>
        <p:spPr bwMode="auto">
          <a:xfrm>
            <a:off x="457200" y="992187"/>
            <a:ext cx="8229600" cy="2970213"/>
          </a:xfrm>
        </p:spPr>
        <p:txBody>
          <a:bodyPr wrap="square" numCol="1" compatLnSpc="1">
            <a:prstTxWarp prst="textNoShape">
              <a:avLst/>
            </a:prstTxWarp>
          </a:bodyPr>
          <a:lstStyle/>
          <a:p>
            <a:pPr>
              <a:buSzTx/>
            </a:pPr>
            <a:r>
              <a:rPr lang="en-IN" altLang="en-US" sz="2400" dirty="0"/>
              <a:t>Fuel and vapor lines made of steel, nylon tubing, or fuel-resistant rubber hoses connect the parts of the fuel system.</a:t>
            </a:r>
          </a:p>
          <a:p>
            <a:pPr>
              <a:buSzTx/>
            </a:pPr>
            <a:r>
              <a:rPr lang="en-IN" altLang="en-US" sz="2400" dirty="0"/>
              <a:t>Depending on their function, fuel and vapor lines may be either rigid or flexible.</a:t>
            </a:r>
          </a:p>
          <a:p>
            <a:pPr>
              <a:buSzTx/>
            </a:pPr>
            <a:r>
              <a:rPr lang="en-IN" altLang="en-US" sz="2400" dirty="0"/>
              <a:t>The design of the line is dependent on the pressure it must carry.</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2"/>
          <p:cNvSpPr>
            <a:spLocks noGrp="1"/>
          </p:cNvSpPr>
          <p:nvPr>
            <p:ph type="title"/>
          </p:nvPr>
        </p:nvSpPr>
        <p:spPr>
          <a:xfrm>
            <a:off x="457200" y="228600"/>
            <a:ext cx="8229600" cy="554037"/>
          </a:xfrm>
        </p:spPr>
        <p:txBody>
          <a:bodyPr/>
          <a:lstStyle/>
          <a:p>
            <a:r>
              <a:rPr lang="en-US" altLang="en-US" dirty="0"/>
              <a:t>Fuel Lines </a:t>
            </a:r>
            <a:r>
              <a:rPr lang="en-US" altLang="en-US" sz="2800" dirty="0"/>
              <a:t>(2 of 3)</a:t>
            </a:r>
          </a:p>
        </p:txBody>
      </p:sp>
      <p:sp>
        <p:nvSpPr>
          <p:cNvPr id="43010" name="Content Placeholder 3"/>
          <p:cNvSpPr>
            <a:spLocks noGrp="1"/>
          </p:cNvSpPr>
          <p:nvPr>
            <p:ph idx="1"/>
          </p:nvPr>
        </p:nvSpPr>
        <p:spPr bwMode="auto">
          <a:xfrm>
            <a:off x="457200" y="995362"/>
            <a:ext cx="8229600" cy="4308475"/>
          </a:xfrm>
        </p:spPr>
        <p:txBody>
          <a:bodyPr wrap="square" numCol="1" compatLnSpc="1">
            <a:prstTxWarp prst="textNoShape">
              <a:avLst/>
            </a:prstTxWarp>
          </a:bodyPr>
          <a:lstStyle/>
          <a:p>
            <a:pPr>
              <a:buSzTx/>
            </a:pPr>
            <a:r>
              <a:rPr lang="en-IN" altLang="en-US" sz="2400" dirty="0"/>
              <a:t>Rigid Lines</a:t>
            </a:r>
          </a:p>
          <a:p>
            <a:pPr lvl="1"/>
            <a:r>
              <a:rPr lang="en-IN" altLang="en-US" sz="2400" dirty="0"/>
              <a:t>All fuel lines fastened to the body, frame, or engine are made of seamless steel tubing.</a:t>
            </a:r>
          </a:p>
          <a:p>
            <a:pPr>
              <a:buSzTx/>
            </a:pPr>
            <a:r>
              <a:rPr lang="en-IN" altLang="en-US" sz="2400" dirty="0"/>
              <a:t>Flexible Lines</a:t>
            </a:r>
          </a:p>
          <a:p>
            <a:pPr lvl="1"/>
            <a:r>
              <a:rPr lang="en-IN" altLang="en-US" sz="2400" dirty="0"/>
              <a:t>Most fuel systems use synthetic rubber hose sections where flexibility is needed.</a:t>
            </a:r>
          </a:p>
          <a:p>
            <a:pPr>
              <a:buSzTx/>
            </a:pPr>
            <a:r>
              <a:rPr lang="en-IN" altLang="en-US" sz="2400" dirty="0"/>
              <a:t>Fuel Line Mounting</a:t>
            </a:r>
          </a:p>
          <a:p>
            <a:pPr lvl="1"/>
            <a:r>
              <a:rPr lang="en-IN" altLang="en-US" sz="2400" dirty="0"/>
              <a:t>Fuel supply lines from the tank to a throttle body or fuel rail are routed to follow the frame along the underbody of the vehicle.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2"/>
          <p:cNvSpPr>
            <a:spLocks noGrp="1"/>
          </p:cNvSpPr>
          <p:nvPr>
            <p:ph type="title"/>
          </p:nvPr>
        </p:nvSpPr>
        <p:spPr>
          <a:xfrm>
            <a:off x="457200" y="222250"/>
            <a:ext cx="8229600" cy="554037"/>
          </a:xfrm>
        </p:spPr>
        <p:txBody>
          <a:bodyPr/>
          <a:lstStyle/>
          <a:p>
            <a:r>
              <a:rPr lang="en-US" altLang="en-US" dirty="0"/>
              <a:t>Fuel Lines </a:t>
            </a:r>
            <a:r>
              <a:rPr lang="en-US" altLang="en-US" sz="2800" dirty="0"/>
              <a:t>(3 of 3)</a:t>
            </a:r>
          </a:p>
        </p:txBody>
      </p:sp>
      <p:sp>
        <p:nvSpPr>
          <p:cNvPr id="45058" name="Content Placeholder 3"/>
          <p:cNvSpPr>
            <a:spLocks noGrp="1"/>
          </p:cNvSpPr>
          <p:nvPr>
            <p:ph idx="1"/>
          </p:nvPr>
        </p:nvSpPr>
        <p:spPr bwMode="auto">
          <a:xfrm>
            <a:off x="457200" y="989012"/>
            <a:ext cx="8229600" cy="4116388"/>
          </a:xfrm>
        </p:spPr>
        <p:txBody>
          <a:bodyPr wrap="square" numCol="1" compatLnSpc="1">
            <a:prstTxWarp prst="textNoShape">
              <a:avLst/>
            </a:prstTxWarp>
          </a:bodyPr>
          <a:lstStyle/>
          <a:p>
            <a:pPr>
              <a:buSzTx/>
            </a:pPr>
            <a:r>
              <a:rPr lang="en-IN" altLang="en-US" sz="2400" dirty="0"/>
              <a:t>Fuel Injection Lines</a:t>
            </a:r>
          </a:p>
          <a:p>
            <a:pPr lvl="1"/>
            <a:r>
              <a:rPr lang="en-IN" altLang="en-US" sz="2400" dirty="0"/>
              <a:t>Hoses used for fuel-injection systems are made of materials with high resistance to oxidation and deterioration.</a:t>
            </a:r>
          </a:p>
          <a:p>
            <a:pPr>
              <a:buSzTx/>
            </a:pPr>
            <a:r>
              <a:rPr lang="en-IN" altLang="en-US" sz="2400" dirty="0"/>
              <a:t>Fuel-Injection Fittings and Nylon Lines</a:t>
            </a:r>
          </a:p>
          <a:p>
            <a:pPr lvl="1"/>
            <a:r>
              <a:rPr lang="en-IN" altLang="en-US" sz="2400" dirty="0"/>
              <a:t>Because of their operating pressures, fuel-injection systems often use special kinds of fittings to ensure leak proof connections.</a:t>
            </a:r>
          </a:p>
          <a:p>
            <a:pPr lvl="1"/>
            <a:r>
              <a:rPr lang="en-IN" altLang="en-US" sz="2400" dirty="0"/>
              <a:t>Unlocking the special fittings typically requires special tools.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p:nvPr>
        </p:nvSpPr>
        <p:spPr>
          <a:xfrm>
            <a:off x="457200" y="228600"/>
            <a:ext cx="8229600" cy="646331"/>
          </a:xfrm>
        </p:spPr>
        <p:txBody>
          <a:bodyPr/>
          <a:lstStyle/>
          <a:p>
            <a:r>
              <a:rPr lang="en-US" altLang="en-US" dirty="0"/>
              <a:t>Learning Objectives</a:t>
            </a:r>
            <a:endParaRPr lang="en-US" altLang="en-US" sz="2800" dirty="0"/>
          </a:p>
        </p:txBody>
      </p:sp>
      <p:sp>
        <p:nvSpPr>
          <p:cNvPr id="4" name="Content Placeholder 3"/>
          <p:cNvSpPr>
            <a:spLocks noGrp="1"/>
          </p:cNvSpPr>
          <p:nvPr>
            <p:ph idx="1"/>
          </p:nvPr>
        </p:nvSpPr>
        <p:spPr>
          <a:xfrm>
            <a:off x="457200" y="990600"/>
            <a:ext cx="8229600" cy="3639458"/>
          </a:xfrm>
        </p:spPr>
        <p:txBody>
          <a:bodyPr>
            <a:spAutoFit/>
          </a:bodyPr>
          <a:lstStyle/>
          <a:p>
            <a:pPr marL="685800" indent="-685800" fontAlgn="auto">
              <a:spcAft>
                <a:spcPts val="0"/>
              </a:spcAft>
              <a:buFont typeface="Arial" panose="020B0604020202020204" pitchFamily="34" charset="0"/>
              <a:buNone/>
              <a:defRPr/>
            </a:pPr>
            <a:r>
              <a:rPr lang="en-IN" sz="2400" b="1" dirty="0">
                <a:solidFill>
                  <a:schemeClr val="bg2"/>
                </a:solidFill>
              </a:rPr>
              <a:t>74.1 </a:t>
            </a:r>
            <a:r>
              <a:rPr lang="en-IN" sz="2400" dirty="0"/>
              <a:t>Discuss the fuel delivery system, including fuel tanks and rollover leak protection.</a:t>
            </a:r>
          </a:p>
          <a:p>
            <a:pPr marL="0" indent="0" fontAlgn="auto">
              <a:spcAft>
                <a:spcPts val="0"/>
              </a:spcAft>
              <a:buFont typeface="Arial" panose="020B0604020202020204" pitchFamily="34" charset="0"/>
              <a:buNone/>
              <a:defRPr/>
            </a:pPr>
            <a:r>
              <a:rPr lang="en-IN" sz="2400" b="1" dirty="0">
                <a:solidFill>
                  <a:schemeClr val="bg2"/>
                </a:solidFill>
              </a:rPr>
              <a:t>74.2 </a:t>
            </a:r>
            <a:r>
              <a:rPr lang="en-IN" sz="2400" dirty="0"/>
              <a:t>Discuss the different types of fuel lines.</a:t>
            </a:r>
          </a:p>
          <a:p>
            <a:pPr marL="0" indent="0" fontAlgn="auto">
              <a:spcAft>
                <a:spcPts val="0"/>
              </a:spcAft>
              <a:buFont typeface="Arial" panose="020B0604020202020204" pitchFamily="34" charset="0"/>
              <a:buNone/>
              <a:defRPr/>
            </a:pPr>
            <a:r>
              <a:rPr lang="en-IN" sz="2400" b="1" dirty="0">
                <a:solidFill>
                  <a:schemeClr val="bg2"/>
                </a:solidFill>
              </a:rPr>
              <a:t>74.3 </a:t>
            </a:r>
            <a:r>
              <a:rPr lang="en-IN" sz="2400" dirty="0"/>
              <a:t>Explain the different types of electric fuel pumps.</a:t>
            </a:r>
          </a:p>
          <a:p>
            <a:pPr marL="0" indent="0" fontAlgn="auto">
              <a:spcAft>
                <a:spcPts val="0"/>
              </a:spcAft>
              <a:buFont typeface="Arial" panose="020B0604020202020204" pitchFamily="34" charset="0"/>
              <a:buNone/>
              <a:defRPr/>
            </a:pPr>
            <a:r>
              <a:rPr lang="en-IN" sz="2400" b="1" dirty="0">
                <a:solidFill>
                  <a:schemeClr val="bg2"/>
                </a:solidFill>
              </a:rPr>
              <a:t>74.4 </a:t>
            </a:r>
            <a:r>
              <a:rPr lang="en-IN" sz="2400" dirty="0"/>
              <a:t>Describe fuel filters.</a:t>
            </a:r>
          </a:p>
          <a:p>
            <a:pPr marL="0" indent="0" fontAlgn="auto">
              <a:spcAft>
                <a:spcPts val="0"/>
              </a:spcAft>
              <a:buFont typeface="Arial" panose="020B0604020202020204" pitchFamily="34" charset="0"/>
              <a:buNone/>
              <a:defRPr/>
            </a:pPr>
            <a:r>
              <a:rPr lang="en-IN" sz="2400" b="1" dirty="0">
                <a:solidFill>
                  <a:schemeClr val="bg2"/>
                </a:solidFill>
              </a:rPr>
              <a:t>74.5 </a:t>
            </a:r>
            <a:r>
              <a:rPr lang="en-IN" sz="2400" dirty="0"/>
              <a:t>Describe how to test fuel pumps.</a:t>
            </a:r>
          </a:p>
          <a:p>
            <a:pPr marL="0" indent="0" fontAlgn="auto">
              <a:spcAft>
                <a:spcPts val="0"/>
              </a:spcAft>
              <a:buFont typeface="Arial" panose="020B0604020202020204" pitchFamily="34" charset="0"/>
              <a:buNone/>
              <a:defRPr/>
            </a:pPr>
            <a:r>
              <a:rPr lang="en-IN" sz="2400" b="1" dirty="0">
                <a:solidFill>
                  <a:schemeClr val="bg2"/>
                </a:solidFill>
              </a:rPr>
              <a:t>74.6 </a:t>
            </a:r>
            <a:r>
              <a:rPr lang="en-IN" sz="2400" dirty="0"/>
              <a:t>Describe how to replace fuel pumps..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74.7 Fuel Lines</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399135" y="980162"/>
            <a:ext cx="5287665" cy="4700148"/>
          </a:xfrm>
        </p:spPr>
      </p:pic>
      <p:sp>
        <p:nvSpPr>
          <p:cNvPr id="10243" name="Content Placeholder 16"/>
          <p:cNvSpPr>
            <a:spLocks noGrp="1"/>
          </p:cNvSpPr>
          <p:nvPr>
            <p:ph sz="quarter" idx="15"/>
          </p:nvPr>
        </p:nvSpPr>
        <p:spPr bwMode="auto">
          <a:xfrm>
            <a:off x="533400" y="968679"/>
            <a:ext cx="2667000" cy="1981200"/>
          </a:xfrm>
        </p:spPr>
        <p:txBody>
          <a:bodyPr wrap="square" numCol="1" compatLnSpc="1">
            <a:prstTxWarp prst="textNoShape">
              <a:avLst/>
            </a:prstTxWarp>
          </a:bodyPr>
          <a:lstStyle/>
          <a:p>
            <a:r>
              <a:rPr lang="en-US" altLang="en-US" sz="2400" dirty="0"/>
              <a:t>Fuel lines are routed along the frame or body and secured with clips</a:t>
            </a:r>
          </a:p>
        </p:txBody>
      </p:sp>
    </p:spTree>
    <p:extLst>
      <p:ext uri="{BB962C8B-B14F-4D97-AF65-F5344CB8AC3E}">
        <p14:creationId xmlns:p14="http://schemas.microsoft.com/office/powerpoint/2010/main" val="3514545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p:cNvSpPr>
            <a:spLocks noGrp="1"/>
          </p:cNvSpPr>
          <p:nvPr>
            <p:ph type="title"/>
          </p:nvPr>
        </p:nvSpPr>
        <p:spPr>
          <a:xfrm>
            <a:off x="457200" y="173038"/>
            <a:ext cx="8229600" cy="615553"/>
          </a:xfrm>
        </p:spPr>
        <p:txBody>
          <a:bodyPr/>
          <a:lstStyle/>
          <a:p>
            <a:r>
              <a:rPr lang="en-IN" altLang="en-US" sz="3400" dirty="0"/>
              <a:t>Figure 79.8</a:t>
            </a:r>
            <a:endParaRPr lang="en-US" altLang="en-US" sz="3400" dirty="0"/>
          </a:p>
        </p:txBody>
      </p:sp>
      <p:pic>
        <p:nvPicPr>
          <p:cNvPr id="49154" name="Picture 2" descr="The figure has a male and a female fitting tubing in the disassembled state. There are O-rings on the male end and a flared female end. The spring connector has a garter spring inside a cage. The female end lip is inside the spring-lock connector in the assembled state and a single steel tubing is obtain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31988"/>
            <a:ext cx="51720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74.8 Spring Lock Connectors</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505200" y="990599"/>
            <a:ext cx="5007735" cy="4562207"/>
          </a:xfrm>
        </p:spPr>
      </p:pic>
      <p:sp>
        <p:nvSpPr>
          <p:cNvPr id="10243" name="Content Placeholder 16"/>
          <p:cNvSpPr>
            <a:spLocks noGrp="1"/>
          </p:cNvSpPr>
          <p:nvPr>
            <p:ph sz="quarter" idx="15"/>
          </p:nvPr>
        </p:nvSpPr>
        <p:spPr bwMode="auto">
          <a:xfrm>
            <a:off x="685800" y="990600"/>
            <a:ext cx="2590800" cy="1905000"/>
          </a:xfrm>
        </p:spPr>
        <p:txBody>
          <a:bodyPr wrap="square" numCol="1" compatLnSpc="1">
            <a:prstTxWarp prst="textNoShape">
              <a:avLst/>
            </a:prstTxWarp>
          </a:bodyPr>
          <a:lstStyle/>
          <a:p>
            <a:r>
              <a:rPr lang="en-US" altLang="en-US" sz="2400" dirty="0"/>
              <a:t>Some Ford metal line connections use spring-locks and O-rings</a:t>
            </a:r>
          </a:p>
        </p:txBody>
      </p:sp>
    </p:spTree>
    <p:extLst>
      <p:ext uri="{BB962C8B-B14F-4D97-AF65-F5344CB8AC3E}">
        <p14:creationId xmlns:p14="http://schemas.microsoft.com/office/powerpoint/2010/main" val="351454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74.9 Spring Lock Tool</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733800" y="990599"/>
            <a:ext cx="4953000" cy="4992001"/>
          </a:xfrm>
        </p:spPr>
      </p:pic>
      <p:sp>
        <p:nvSpPr>
          <p:cNvPr id="10243" name="Content Placeholder 16"/>
          <p:cNvSpPr>
            <a:spLocks noGrp="1"/>
          </p:cNvSpPr>
          <p:nvPr>
            <p:ph sz="quarter" idx="15"/>
          </p:nvPr>
        </p:nvSpPr>
        <p:spPr bwMode="auto">
          <a:xfrm>
            <a:off x="685800" y="990600"/>
            <a:ext cx="2667000" cy="2057400"/>
          </a:xfrm>
        </p:spPr>
        <p:txBody>
          <a:bodyPr wrap="square" numCol="1" compatLnSpc="1">
            <a:prstTxWarp prst="textNoShape">
              <a:avLst/>
            </a:prstTxWarp>
          </a:bodyPr>
          <a:lstStyle/>
          <a:p>
            <a:r>
              <a:rPr lang="en-US" altLang="en-US" sz="2400" dirty="0"/>
              <a:t>Ford spring-lock connectors require a special tool for disassembly</a:t>
            </a:r>
          </a:p>
        </p:txBody>
      </p:sp>
    </p:spTree>
    <p:extLst>
      <p:ext uri="{BB962C8B-B14F-4D97-AF65-F5344CB8AC3E}">
        <p14:creationId xmlns:p14="http://schemas.microsoft.com/office/powerpoint/2010/main" val="3514545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27188"/>
            <a:ext cx="7880350"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57200" y="228600"/>
            <a:ext cx="8229600" cy="1200329"/>
          </a:xfrm>
        </p:spPr>
        <p:txBody>
          <a:bodyPr/>
          <a:lstStyle/>
          <a:p>
            <a:r>
              <a:rPr lang="en-US" altLang="en-US" dirty="0"/>
              <a:t>Frequently Asked Question: Just How Much Fuel Is Recirculated?   </a:t>
            </a:r>
            <a:endParaRPr lang="en-US" altLang="en-US" sz="2800" dirty="0">
              <a:solidFill>
                <a:srgbClr val="FF0000"/>
              </a:solidFill>
            </a:endParaRPr>
          </a:p>
        </p:txBody>
      </p:sp>
      <p:sp>
        <p:nvSpPr>
          <p:cNvPr id="12291" name="Content Placeholder 16"/>
          <p:cNvSpPr>
            <a:spLocks noGrp="1"/>
          </p:cNvSpPr>
          <p:nvPr>
            <p:ph sz="quarter" idx="15"/>
          </p:nvPr>
        </p:nvSpPr>
        <p:spPr bwMode="auto">
          <a:xfrm>
            <a:off x="838200" y="2643188"/>
            <a:ext cx="7334250" cy="3416320"/>
          </a:xfrm>
        </p:spPr>
        <p:txBody>
          <a:bodyPr wrap="square" numCol="1" compatLnSpc="1">
            <a:prstTxWarp prst="textNoShape">
              <a:avLst/>
            </a:prstTxWarp>
          </a:bodyPr>
          <a:lstStyle/>
          <a:p>
            <a:r>
              <a:rPr lang="en-US" altLang="en-US" sz="2400" b="1" dirty="0"/>
              <a:t>Just How Much Fuel Is Recirculated? </a:t>
            </a:r>
            <a:r>
              <a:rPr lang="en-US" altLang="en-US" sz="2400" dirty="0"/>
              <a:t>Approximately 80% of the available fuel-pump volume is released to the fuel tank through the fuel-pressure regulator at idle speed. For example, a passenger vehicle cruising down the road at 60 mph gets 30 mpg.  With a typical return-style fuel system pumping about 30 gallons per hour from the tank, it would therefore burn 2 gallons per hour, and return about 28 gallons per hour to the tank!</a:t>
            </a:r>
          </a:p>
        </p:txBody>
      </p:sp>
      <p:sp>
        <p:nvSpPr>
          <p:cNvPr id="12292" name="Content Placeholder 15"/>
          <p:cNvSpPr>
            <a:spLocks noGrp="1"/>
          </p:cNvSpPr>
          <p:nvPr>
            <p:ph sz="quarter" idx="14"/>
          </p:nvPr>
        </p:nvSpPr>
        <p:spPr bwMode="auto">
          <a:xfrm>
            <a:off x="762000" y="1812925"/>
            <a:ext cx="7534275" cy="601663"/>
          </a:xfrm>
        </p:spPr>
        <p:txBody>
          <a:bodyPr wrap="square" numCol="1"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4137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981200"/>
            <a:ext cx="78803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90603" y="228600"/>
            <a:ext cx="8229600" cy="1754326"/>
          </a:xfrm>
        </p:spPr>
        <p:txBody>
          <a:bodyPr/>
          <a:lstStyle/>
          <a:p>
            <a:r>
              <a:rPr lang="en-US" altLang="en-US" dirty="0"/>
              <a:t>Frequently Asked Question: How Can an Electric Pump Work Inside a Gas Tank and Not Cause a Fire?   </a:t>
            </a:r>
            <a:endParaRPr lang="en-US" altLang="en-US" sz="2800" dirty="0">
              <a:solidFill>
                <a:srgbClr val="FF0000"/>
              </a:solidFill>
            </a:endParaRPr>
          </a:p>
        </p:txBody>
      </p:sp>
      <p:sp>
        <p:nvSpPr>
          <p:cNvPr id="12291" name="Content Placeholder 16"/>
          <p:cNvSpPr>
            <a:spLocks noGrp="1"/>
          </p:cNvSpPr>
          <p:nvPr>
            <p:ph sz="quarter" idx="15"/>
          </p:nvPr>
        </p:nvSpPr>
        <p:spPr bwMode="auto">
          <a:xfrm>
            <a:off x="762000" y="2895600"/>
            <a:ext cx="7334250" cy="1938992"/>
          </a:xfrm>
        </p:spPr>
        <p:txBody>
          <a:bodyPr wrap="square" numCol="1" compatLnSpc="1">
            <a:prstTxWarp prst="textNoShape">
              <a:avLst/>
            </a:prstTxWarp>
          </a:bodyPr>
          <a:lstStyle/>
          <a:p>
            <a:r>
              <a:rPr lang="en-US" altLang="en-US" sz="2400" b="1" dirty="0"/>
              <a:t>How Can an Electric Pump Work Inside a Gas Tank and Not Cause a Fire? </a:t>
            </a:r>
            <a:r>
              <a:rPr lang="en-US" altLang="en-US" sz="2400" dirty="0"/>
              <a:t>Even though fuel fills the entire pump, no burnable mixture exists inside the pump because there is no air and no danger of commutator brush arcing, igniting the fuel.</a:t>
            </a:r>
          </a:p>
        </p:txBody>
      </p:sp>
      <p:sp>
        <p:nvSpPr>
          <p:cNvPr id="12292" name="Content Placeholder 15"/>
          <p:cNvSpPr>
            <a:spLocks noGrp="1"/>
          </p:cNvSpPr>
          <p:nvPr>
            <p:ph sz="quarter" idx="14"/>
          </p:nvPr>
        </p:nvSpPr>
        <p:spPr bwMode="auto">
          <a:xfrm>
            <a:off x="628650" y="2133600"/>
            <a:ext cx="7534275" cy="601663"/>
          </a:xfrm>
        </p:spPr>
        <p:txBody>
          <a:bodyPr wrap="square" numCol="1"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41377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74.10 Quick Connector Steps</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600200" y="990600"/>
            <a:ext cx="5943600" cy="4735153"/>
          </a:xfrm>
        </p:spPr>
      </p:pic>
      <p:sp>
        <p:nvSpPr>
          <p:cNvPr id="10243" name="Content Placeholder 16"/>
          <p:cNvSpPr>
            <a:spLocks noGrp="1"/>
          </p:cNvSpPr>
          <p:nvPr>
            <p:ph sz="quarter" idx="15"/>
          </p:nvPr>
        </p:nvSpPr>
        <p:spPr bwMode="auto">
          <a:xfrm>
            <a:off x="1694656" y="5867400"/>
            <a:ext cx="5754688" cy="461665"/>
          </a:xfrm>
        </p:spPr>
        <p:txBody>
          <a:bodyPr wrap="square" numCol="1" compatLnSpc="1">
            <a:prstTxWarp prst="textNoShape">
              <a:avLst/>
            </a:prstTxWarp>
          </a:bodyPr>
          <a:lstStyle/>
          <a:p>
            <a:r>
              <a:rPr lang="en-US" altLang="en-US" sz="2400" dirty="0"/>
              <a:t>Typical quick-connect steps</a:t>
            </a:r>
          </a:p>
        </p:txBody>
      </p:sp>
    </p:spTree>
    <p:extLst>
      <p:ext uri="{BB962C8B-B14F-4D97-AF65-F5344CB8AC3E}">
        <p14:creationId xmlns:p14="http://schemas.microsoft.com/office/powerpoint/2010/main" val="3514545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2"/>
          <p:cNvSpPr>
            <a:spLocks noGrp="1"/>
          </p:cNvSpPr>
          <p:nvPr>
            <p:ph type="title"/>
          </p:nvPr>
        </p:nvSpPr>
        <p:spPr>
          <a:xfrm>
            <a:off x="457200" y="227013"/>
            <a:ext cx="8229600" cy="554037"/>
          </a:xfrm>
        </p:spPr>
        <p:txBody>
          <a:bodyPr/>
          <a:lstStyle/>
          <a:p>
            <a:r>
              <a:rPr lang="en-IN" altLang="en-US" dirty="0"/>
              <a:t>Electric Fuel Pumps </a:t>
            </a:r>
            <a:r>
              <a:rPr lang="en-IN" altLang="en-US" sz="2800" dirty="0"/>
              <a:t>(1 of 4)</a:t>
            </a:r>
            <a:endParaRPr lang="en-US" altLang="en-US" sz="2800" dirty="0"/>
          </a:p>
        </p:txBody>
      </p:sp>
      <p:sp>
        <p:nvSpPr>
          <p:cNvPr id="55298" name="Content Placeholder 3"/>
          <p:cNvSpPr>
            <a:spLocks noGrp="1"/>
          </p:cNvSpPr>
          <p:nvPr>
            <p:ph idx="1"/>
          </p:nvPr>
        </p:nvSpPr>
        <p:spPr bwMode="auto">
          <a:xfrm>
            <a:off x="457200" y="993775"/>
            <a:ext cx="8229600" cy="2816225"/>
          </a:xfrm>
        </p:spPr>
        <p:txBody>
          <a:bodyPr wrap="square" numCol="1" compatLnSpc="1">
            <a:prstTxWarp prst="textNoShape">
              <a:avLst/>
            </a:prstTxWarp>
          </a:bodyPr>
          <a:lstStyle/>
          <a:p>
            <a:pPr>
              <a:buSzTx/>
            </a:pPr>
            <a:r>
              <a:rPr lang="en-IN" altLang="en-US" sz="2400" dirty="0"/>
              <a:t>Positive Displacement Pump</a:t>
            </a:r>
          </a:p>
          <a:p>
            <a:pPr lvl="1"/>
            <a:r>
              <a:rPr lang="en-IN" altLang="en-US" sz="2400" dirty="0"/>
              <a:t>A positive displacement pump is a design that forces everything that enters the pump to leave the pump.</a:t>
            </a:r>
          </a:p>
          <a:p>
            <a:pPr lvl="1"/>
            <a:r>
              <a:rPr lang="en-IN" altLang="en-US" sz="2400" dirty="0"/>
              <a:t>When the maximum volume has been reached, the supply port closes and the discharge opens.</a:t>
            </a:r>
          </a:p>
          <a:p>
            <a:pPr lvl="1"/>
            <a:r>
              <a:rPr lang="en-IN" altLang="en-US" sz="2400" dirty="0"/>
              <a:t>A fuel outlet check valve closes to maintain fuel pressure when the pump shuts off.</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title"/>
          </p:nvPr>
        </p:nvSpPr>
        <p:spPr>
          <a:xfrm>
            <a:off x="457200" y="228600"/>
            <a:ext cx="8229600" cy="554037"/>
          </a:xfrm>
        </p:spPr>
        <p:txBody>
          <a:bodyPr/>
          <a:lstStyle/>
          <a:p>
            <a:r>
              <a:rPr lang="en-IN" altLang="en-US" dirty="0"/>
              <a:t>Electric Fuel Pumps </a:t>
            </a:r>
            <a:r>
              <a:rPr lang="en-IN" altLang="en-US" sz="2800" dirty="0"/>
              <a:t>(2 of 4)</a:t>
            </a:r>
            <a:endParaRPr lang="en-US" altLang="en-US" sz="2800" dirty="0"/>
          </a:p>
        </p:txBody>
      </p:sp>
      <p:sp>
        <p:nvSpPr>
          <p:cNvPr id="4" name="Content Placeholder 3"/>
          <p:cNvSpPr>
            <a:spLocks noGrp="1"/>
          </p:cNvSpPr>
          <p:nvPr>
            <p:ph idx="1"/>
          </p:nvPr>
        </p:nvSpPr>
        <p:spPr>
          <a:xfrm>
            <a:off x="457200" y="995362"/>
            <a:ext cx="8229600" cy="3632200"/>
          </a:xfrm>
        </p:spPr>
        <p:txBody>
          <a:bodyPr>
            <a:noAutofit/>
          </a:bodyPr>
          <a:lstStyle/>
          <a:p>
            <a:pPr marL="256032" indent="-256032" fontAlgn="auto">
              <a:spcAft>
                <a:spcPts val="0"/>
              </a:spcAft>
              <a:buFont typeface="Arial" panose="020B0604020202020204" pitchFamily="34" charset="0"/>
              <a:buChar char="•"/>
              <a:defRPr/>
            </a:pPr>
            <a:r>
              <a:rPr lang="en-IN" sz="2400" dirty="0"/>
              <a:t>Hydrokinetic Flow Pump Design</a:t>
            </a:r>
          </a:p>
          <a:p>
            <a:pPr lvl="1" fontAlgn="auto">
              <a:spcAft>
                <a:spcPts val="0"/>
              </a:spcAft>
              <a:buFont typeface="Arial" panose="020B0604020202020204" pitchFamily="34" charset="0"/>
              <a:buChar char="–"/>
              <a:defRPr/>
            </a:pPr>
            <a:r>
              <a:rPr lang="en-IN" sz="2400" dirty="0"/>
              <a:t>This design of pump rapidly moves the fuel to create pressure.</a:t>
            </a:r>
          </a:p>
          <a:p>
            <a:pPr lvl="1" fontAlgn="auto">
              <a:spcAft>
                <a:spcPts val="0"/>
              </a:spcAft>
              <a:buFont typeface="Arial" panose="020B0604020202020204" pitchFamily="34" charset="0"/>
              <a:buChar char="–"/>
              <a:defRPr/>
            </a:pPr>
            <a:r>
              <a:rPr lang="en-IN" sz="2400" dirty="0"/>
              <a:t>A turbine pump is the most common.</a:t>
            </a:r>
          </a:p>
          <a:p>
            <a:pPr lvl="1" fontAlgn="auto">
              <a:spcAft>
                <a:spcPts val="0"/>
              </a:spcAft>
              <a:buFont typeface="Arial" panose="020B0604020202020204" pitchFamily="34" charset="0"/>
              <a:buChar char="–"/>
              <a:defRPr/>
            </a:pPr>
            <a:r>
              <a:rPr lang="en-IN" sz="2400" dirty="0"/>
              <a:t>These units use an impeller that accelerates the fuel particles before actually discharging.</a:t>
            </a:r>
          </a:p>
          <a:p>
            <a:pPr lvl="1" fontAlgn="auto">
              <a:spcAft>
                <a:spcPts val="0"/>
              </a:spcAft>
              <a:buFont typeface="Arial" panose="020B0604020202020204" pitchFamily="34" charset="0"/>
              <a:buChar char="–"/>
              <a:defRPr/>
            </a:pPr>
            <a:r>
              <a:rPr lang="en-IN" sz="2400" dirty="0"/>
              <a:t>A typical electric fuel pump used on a fuel-injection system delivers about 40 to 50 gallons per hour or 0.6 to 0.8 gallons per minute at a pressure of 70 to 90 </a:t>
            </a:r>
            <a:r>
              <a:rPr lang="en-IN" sz="2400" spc="-300" dirty="0"/>
              <a:t>P S </a:t>
            </a:r>
            <a:r>
              <a:rPr lang="en-IN" sz="2400" dirty="0"/>
              <a:t>I.</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2"/>
          <p:cNvSpPr>
            <a:spLocks noGrp="1"/>
          </p:cNvSpPr>
          <p:nvPr>
            <p:ph type="title"/>
          </p:nvPr>
        </p:nvSpPr>
        <p:spPr>
          <a:xfrm>
            <a:off x="457200" y="220663"/>
            <a:ext cx="8229600" cy="554037"/>
          </a:xfrm>
        </p:spPr>
        <p:txBody>
          <a:bodyPr/>
          <a:lstStyle/>
          <a:p>
            <a:r>
              <a:rPr lang="en-IN" altLang="en-US" dirty="0"/>
              <a:t>Electric Fuel Pumps </a:t>
            </a:r>
            <a:r>
              <a:rPr lang="en-IN" altLang="en-US" sz="2800" dirty="0"/>
              <a:t>(3 of 4)</a:t>
            </a:r>
            <a:endParaRPr lang="en-US" altLang="en-US" sz="2800" dirty="0"/>
          </a:p>
        </p:txBody>
      </p:sp>
      <p:sp>
        <p:nvSpPr>
          <p:cNvPr id="59394" name="Content Placeholder 3"/>
          <p:cNvSpPr>
            <a:spLocks noGrp="1"/>
          </p:cNvSpPr>
          <p:nvPr>
            <p:ph idx="1"/>
          </p:nvPr>
        </p:nvSpPr>
        <p:spPr bwMode="auto">
          <a:xfrm>
            <a:off x="457200" y="987425"/>
            <a:ext cx="8229600" cy="4194175"/>
          </a:xfrm>
        </p:spPr>
        <p:txBody>
          <a:bodyPr wrap="square" numCol="1" compatLnSpc="1">
            <a:prstTxWarp prst="textNoShape">
              <a:avLst/>
            </a:prstTxWarp>
          </a:bodyPr>
          <a:lstStyle/>
          <a:p>
            <a:pPr>
              <a:buSzTx/>
            </a:pPr>
            <a:r>
              <a:rPr lang="en-IN" altLang="en-US" sz="2400" dirty="0"/>
              <a:t>Modular Fuel Sender Assembly</a:t>
            </a:r>
          </a:p>
          <a:p>
            <a:pPr lvl="1"/>
            <a:r>
              <a:rPr lang="en-IN" altLang="en-US" sz="2400" dirty="0"/>
              <a:t>The modular fuel sender consists of a fuel level sensor, a turbine pump, and a jet pump.</a:t>
            </a:r>
          </a:p>
          <a:p>
            <a:pPr lvl="1"/>
            <a:r>
              <a:rPr lang="en-IN" altLang="en-US" sz="2400" dirty="0"/>
              <a:t>The reservoir dampens fuel slosh to maintain a constant fuel level available to the pump.</a:t>
            </a:r>
          </a:p>
          <a:p>
            <a:pPr>
              <a:buSzTx/>
            </a:pPr>
            <a:r>
              <a:rPr lang="en-IN" altLang="en-US" sz="2400" dirty="0"/>
              <a:t>Electric Pump Control Circuits</a:t>
            </a:r>
          </a:p>
          <a:p>
            <a:pPr lvl="1"/>
            <a:r>
              <a:rPr lang="en-IN" altLang="en-US" sz="2400" dirty="0"/>
              <a:t>Fuel-pump circuits are typically controlled by the fuel-pump relay.</a:t>
            </a:r>
          </a:p>
          <a:p>
            <a:pPr lvl="1"/>
            <a:r>
              <a:rPr lang="en-IN" altLang="en-US" sz="2400" dirty="0"/>
              <a:t>The pump is energized at key on and then again once a “tach” signal is received.</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a:xfrm>
            <a:off x="457200" y="150813"/>
            <a:ext cx="8229600" cy="554037"/>
          </a:xfrm>
        </p:spPr>
        <p:txBody>
          <a:bodyPr/>
          <a:lstStyle/>
          <a:p>
            <a:r>
              <a:rPr lang="en-US" altLang="en-US" dirty="0"/>
              <a:t>Fuel Delivery System</a:t>
            </a:r>
          </a:p>
        </p:txBody>
      </p:sp>
      <p:sp>
        <p:nvSpPr>
          <p:cNvPr id="18434" name="Content Placeholder 3"/>
          <p:cNvSpPr>
            <a:spLocks noGrp="1"/>
          </p:cNvSpPr>
          <p:nvPr>
            <p:ph idx="1"/>
          </p:nvPr>
        </p:nvSpPr>
        <p:spPr bwMode="auto">
          <a:xfrm>
            <a:off x="457200" y="927100"/>
            <a:ext cx="8229600" cy="4232275"/>
          </a:xfrm>
        </p:spPr>
        <p:txBody>
          <a:bodyPr wrap="square" numCol="1" compatLnSpc="1">
            <a:prstTxWarp prst="textNoShape">
              <a:avLst/>
            </a:prstTxWarp>
          </a:bodyPr>
          <a:lstStyle/>
          <a:p>
            <a:pPr>
              <a:buSzTx/>
            </a:pPr>
            <a:r>
              <a:rPr lang="en-IN" altLang="en-US" sz="2400" dirty="0"/>
              <a:t>Fuel delivery (and return) systems use many if not all of the following components:</a:t>
            </a:r>
          </a:p>
          <a:p>
            <a:pPr lvl="1"/>
            <a:r>
              <a:rPr lang="en-IN" altLang="en-US" sz="2400" dirty="0"/>
              <a:t>Fuel storage tank, filler neck, and gas cap</a:t>
            </a:r>
          </a:p>
          <a:p>
            <a:pPr lvl="1"/>
            <a:r>
              <a:rPr lang="en-IN" altLang="en-US" sz="2400" dirty="0"/>
              <a:t>Fuel tank pressure sensor</a:t>
            </a:r>
          </a:p>
          <a:p>
            <a:pPr lvl="1"/>
            <a:r>
              <a:rPr lang="en-IN" altLang="en-US" sz="2400" dirty="0"/>
              <a:t>Fuel pump</a:t>
            </a:r>
          </a:p>
          <a:p>
            <a:pPr lvl="1"/>
            <a:r>
              <a:rPr lang="en-IN" altLang="en-US" sz="2400" dirty="0"/>
              <a:t>Fuel filter(s)</a:t>
            </a:r>
          </a:p>
          <a:p>
            <a:pPr lvl="1"/>
            <a:r>
              <a:rPr lang="en-IN" altLang="en-US" sz="2400" dirty="0"/>
              <a:t>Fuel delivery lines and fuel rail</a:t>
            </a:r>
          </a:p>
          <a:p>
            <a:pPr lvl="1"/>
            <a:r>
              <a:rPr lang="en-IN" altLang="en-US" sz="2400" dirty="0"/>
              <a:t>Fuel-pressure regulator</a:t>
            </a:r>
          </a:p>
          <a:p>
            <a:pPr lvl="1"/>
            <a:r>
              <a:rPr lang="en-IN" altLang="en-US" sz="2400" dirty="0"/>
              <a:t>Fuel return line (if equipped with a return-type fuel delivery system)</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a:xfrm>
            <a:off x="457200" y="228600"/>
            <a:ext cx="8229600" cy="554037"/>
          </a:xfrm>
        </p:spPr>
        <p:txBody>
          <a:bodyPr/>
          <a:lstStyle/>
          <a:p>
            <a:r>
              <a:rPr lang="en-IN" altLang="en-US" dirty="0"/>
              <a:t>Electric Fuel Pumps </a:t>
            </a:r>
            <a:r>
              <a:rPr lang="en-IN" altLang="en-US" sz="2800" dirty="0"/>
              <a:t>(4 of 4)</a:t>
            </a:r>
            <a:endParaRPr lang="en-US" altLang="en-US" sz="2800" dirty="0"/>
          </a:p>
        </p:txBody>
      </p:sp>
      <p:sp>
        <p:nvSpPr>
          <p:cNvPr id="4" name="Content Placeholder 3"/>
          <p:cNvSpPr>
            <a:spLocks noGrp="1"/>
          </p:cNvSpPr>
          <p:nvPr>
            <p:ph idx="1"/>
          </p:nvPr>
        </p:nvSpPr>
        <p:spPr>
          <a:xfrm>
            <a:off x="457200" y="995362"/>
            <a:ext cx="8229600" cy="3670300"/>
          </a:xfrm>
        </p:spPr>
        <p:txBody>
          <a:bodyPr>
            <a:noAutofit/>
          </a:bodyPr>
          <a:lstStyle/>
          <a:p>
            <a:pPr marL="256032" indent="-256032" fontAlgn="auto">
              <a:spcAft>
                <a:spcPts val="0"/>
              </a:spcAft>
              <a:buFont typeface="Arial" panose="020B0604020202020204" pitchFamily="34" charset="0"/>
              <a:buChar char="•"/>
              <a:defRPr/>
            </a:pPr>
            <a:r>
              <a:rPr lang="en-IN" sz="2400" dirty="0"/>
              <a:t>Pump Pulsation Dampening</a:t>
            </a:r>
          </a:p>
          <a:p>
            <a:pPr lvl="1" fontAlgn="auto">
              <a:spcAft>
                <a:spcPts val="0"/>
              </a:spcAft>
              <a:buFont typeface="Arial" panose="020B0604020202020204" pitchFamily="34" charset="0"/>
              <a:buChar char="–"/>
              <a:defRPr/>
            </a:pPr>
            <a:r>
              <a:rPr lang="en-IN" sz="2400" dirty="0"/>
              <a:t>An accumulator in the system to reduce pressure pulses and noise.</a:t>
            </a:r>
          </a:p>
          <a:p>
            <a:pPr marL="256032" indent="-256032" fontAlgn="auto">
              <a:spcAft>
                <a:spcPts val="0"/>
              </a:spcAft>
              <a:buFont typeface="Arial" panose="020B0604020202020204" pitchFamily="34" charset="0"/>
              <a:buChar char="•"/>
              <a:defRPr/>
            </a:pPr>
            <a:r>
              <a:rPr lang="en-IN" sz="2400" dirty="0"/>
              <a:t>Variable Speed Pumps</a:t>
            </a:r>
          </a:p>
          <a:p>
            <a:pPr lvl="1" fontAlgn="auto">
              <a:spcAft>
                <a:spcPts val="0"/>
              </a:spcAft>
              <a:buFont typeface="Arial" panose="020B0604020202020204" pitchFamily="34" charset="0"/>
              <a:buChar char="–"/>
              <a:defRPr/>
            </a:pPr>
            <a:r>
              <a:rPr lang="en-IN" sz="2400" dirty="0"/>
              <a:t>Pump speed and pressure can be regulated by controlling the voltage supplied to the pump with a resistor switched into the circuit, or by using a separate fuel pump driver module to supply a pulse-width modulated (</a:t>
            </a:r>
            <a:r>
              <a:rPr lang="en-IN" sz="2400" spc="-300" dirty="0"/>
              <a:t>P W </a:t>
            </a:r>
            <a:r>
              <a:rPr lang="en-IN" sz="2400" dirty="0"/>
              <a:t>M) voltage to the pump.</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74.11 Roller Pump</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105400" y="975986"/>
            <a:ext cx="2937423" cy="5069530"/>
          </a:xfrm>
        </p:spPr>
      </p:pic>
      <p:sp>
        <p:nvSpPr>
          <p:cNvPr id="10243" name="Content Placeholder 16"/>
          <p:cNvSpPr>
            <a:spLocks noGrp="1"/>
          </p:cNvSpPr>
          <p:nvPr>
            <p:ph sz="quarter" idx="15"/>
          </p:nvPr>
        </p:nvSpPr>
        <p:spPr bwMode="auto">
          <a:xfrm>
            <a:off x="685800" y="990600"/>
            <a:ext cx="3886200" cy="830997"/>
          </a:xfrm>
        </p:spPr>
        <p:txBody>
          <a:bodyPr wrap="square" numCol="1" compatLnSpc="1">
            <a:prstTxWarp prst="textNoShape">
              <a:avLst/>
            </a:prstTxWarp>
          </a:bodyPr>
          <a:lstStyle/>
          <a:p>
            <a:r>
              <a:rPr lang="en-US" altLang="en-US" sz="2400" dirty="0"/>
              <a:t>A roller cell-type electric fuel pump</a:t>
            </a:r>
          </a:p>
        </p:txBody>
      </p:sp>
    </p:spTree>
    <p:extLst>
      <p:ext uri="{BB962C8B-B14F-4D97-AF65-F5344CB8AC3E}">
        <p14:creationId xmlns:p14="http://schemas.microsoft.com/office/powerpoint/2010/main" val="3514545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74.12 Rotary Vane Pump</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276600" y="977030"/>
            <a:ext cx="5425858" cy="4497906"/>
          </a:xfrm>
        </p:spPr>
      </p:pic>
      <p:sp>
        <p:nvSpPr>
          <p:cNvPr id="10243" name="Content Placeholder 16"/>
          <p:cNvSpPr>
            <a:spLocks noGrp="1"/>
          </p:cNvSpPr>
          <p:nvPr>
            <p:ph sz="quarter" idx="15"/>
          </p:nvPr>
        </p:nvSpPr>
        <p:spPr bwMode="auto">
          <a:xfrm>
            <a:off x="685800" y="990600"/>
            <a:ext cx="2514600" cy="1828800"/>
          </a:xfrm>
        </p:spPr>
        <p:txBody>
          <a:bodyPr wrap="square" numCol="1" compatLnSpc="1">
            <a:prstTxWarp prst="textNoShape">
              <a:avLst/>
            </a:prstTxWarp>
          </a:bodyPr>
          <a:lstStyle/>
          <a:p>
            <a:r>
              <a:rPr lang="en-US" altLang="en-US" sz="2400" dirty="0"/>
              <a:t>The pumping action of an impeller or rotary vane pump</a:t>
            </a:r>
          </a:p>
        </p:txBody>
      </p:sp>
    </p:spTree>
    <p:extLst>
      <p:ext uri="{BB962C8B-B14F-4D97-AF65-F5344CB8AC3E}">
        <p14:creationId xmlns:p14="http://schemas.microsoft.com/office/powerpoint/2010/main" val="351454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74.13 Exploded View </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166107" y="990600"/>
            <a:ext cx="5489378" cy="4942371"/>
          </a:xfrm>
        </p:spPr>
      </p:pic>
      <p:sp>
        <p:nvSpPr>
          <p:cNvPr id="10243" name="Content Placeholder 16"/>
          <p:cNvSpPr>
            <a:spLocks noGrp="1"/>
          </p:cNvSpPr>
          <p:nvPr>
            <p:ph sz="quarter" idx="15"/>
          </p:nvPr>
        </p:nvSpPr>
        <p:spPr bwMode="auto">
          <a:xfrm>
            <a:off x="685800" y="990600"/>
            <a:ext cx="2209800" cy="1981200"/>
          </a:xfrm>
        </p:spPr>
        <p:txBody>
          <a:bodyPr wrap="square" numCol="1" compatLnSpc="1">
            <a:prstTxWarp prst="textNoShape">
              <a:avLst/>
            </a:prstTxWarp>
          </a:bodyPr>
          <a:lstStyle/>
          <a:p>
            <a:r>
              <a:rPr lang="en-US" altLang="en-US" sz="2400" dirty="0"/>
              <a:t>An exploded view of a gerotor electric fuel pump</a:t>
            </a:r>
          </a:p>
        </p:txBody>
      </p:sp>
    </p:spTree>
    <p:extLst>
      <p:ext uri="{BB962C8B-B14F-4D97-AF65-F5344CB8AC3E}">
        <p14:creationId xmlns:p14="http://schemas.microsoft.com/office/powerpoint/2010/main" val="3514545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74.14 Two Stage Pump</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200400" y="990600"/>
            <a:ext cx="5488488" cy="3993088"/>
          </a:xfrm>
        </p:spPr>
      </p:pic>
      <p:sp>
        <p:nvSpPr>
          <p:cNvPr id="10243" name="Content Placeholder 16"/>
          <p:cNvSpPr>
            <a:spLocks noGrp="1"/>
          </p:cNvSpPr>
          <p:nvPr>
            <p:ph sz="quarter" idx="15"/>
          </p:nvPr>
        </p:nvSpPr>
        <p:spPr bwMode="auto">
          <a:xfrm>
            <a:off x="685800" y="990600"/>
            <a:ext cx="2040592" cy="2590800"/>
          </a:xfrm>
        </p:spPr>
        <p:txBody>
          <a:bodyPr wrap="square" numCol="1" compatLnSpc="1">
            <a:prstTxWarp prst="textNoShape">
              <a:avLst/>
            </a:prstTxWarp>
          </a:bodyPr>
          <a:lstStyle/>
          <a:p>
            <a:r>
              <a:rPr lang="en-US" altLang="en-US" sz="2400" dirty="0"/>
              <a:t>A cutaway view of a typical two-stage turbine electric fuel pump</a:t>
            </a:r>
          </a:p>
        </p:txBody>
      </p:sp>
    </p:spTree>
    <p:extLst>
      <p:ext uri="{BB962C8B-B14F-4D97-AF65-F5344CB8AC3E}">
        <p14:creationId xmlns:p14="http://schemas.microsoft.com/office/powerpoint/2010/main" val="3514545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331"/>
          </a:xfrm>
        </p:spPr>
        <p:txBody>
          <a:bodyPr/>
          <a:lstStyle/>
          <a:p>
            <a:r>
              <a:rPr lang="en-US" altLang="en-US" dirty="0"/>
              <a:t>Figure 74.15 Two-Stage Pump</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486400" y="990600"/>
            <a:ext cx="3200400" cy="5251940"/>
          </a:xfrm>
        </p:spPr>
      </p:pic>
      <p:sp>
        <p:nvSpPr>
          <p:cNvPr id="10243" name="Content Placeholder 16"/>
          <p:cNvSpPr>
            <a:spLocks noGrp="1"/>
          </p:cNvSpPr>
          <p:nvPr>
            <p:ph sz="quarter" idx="15"/>
          </p:nvPr>
        </p:nvSpPr>
        <p:spPr bwMode="auto">
          <a:xfrm>
            <a:off x="685800" y="990600"/>
            <a:ext cx="3011488" cy="1569660"/>
          </a:xfrm>
        </p:spPr>
        <p:txBody>
          <a:bodyPr wrap="square" numCol="1" compatLnSpc="1">
            <a:prstTxWarp prst="textNoShape">
              <a:avLst/>
            </a:prstTxWarp>
          </a:bodyPr>
          <a:lstStyle/>
          <a:p>
            <a:r>
              <a:rPr lang="en-US" altLang="en-US" sz="2400" dirty="0"/>
              <a:t>A cutaway view of a typical two-stage turbine electric fuel pump</a:t>
            </a:r>
          </a:p>
        </p:txBody>
      </p:sp>
    </p:spTree>
    <p:extLst>
      <p:ext uri="{BB962C8B-B14F-4D97-AF65-F5344CB8AC3E}">
        <p14:creationId xmlns:p14="http://schemas.microsoft.com/office/powerpoint/2010/main" val="3514545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981200"/>
            <a:ext cx="80581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57200" y="228600"/>
            <a:ext cx="8229600" cy="1754326"/>
          </a:xfrm>
        </p:spPr>
        <p:txBody>
          <a:bodyPr/>
          <a:lstStyle/>
          <a:p>
            <a:r>
              <a:rPr lang="en-US" altLang="en-US" dirty="0"/>
              <a:t>Frequently Asked Question: Why Are Many Fuel-Pump Modules Spring-Loaded?   </a:t>
            </a:r>
            <a:endParaRPr lang="en-US" altLang="en-US" sz="2800" dirty="0">
              <a:solidFill>
                <a:srgbClr val="FF0000"/>
              </a:solidFill>
            </a:endParaRPr>
          </a:p>
        </p:txBody>
      </p:sp>
      <p:sp>
        <p:nvSpPr>
          <p:cNvPr id="12291" name="Content Placeholder 16"/>
          <p:cNvSpPr>
            <a:spLocks noGrp="1"/>
          </p:cNvSpPr>
          <p:nvPr>
            <p:ph sz="quarter" idx="15"/>
          </p:nvPr>
        </p:nvSpPr>
        <p:spPr bwMode="auto">
          <a:xfrm>
            <a:off x="838200" y="2870180"/>
            <a:ext cx="7334250" cy="3416320"/>
          </a:xfrm>
        </p:spPr>
        <p:txBody>
          <a:bodyPr wrap="square" numCol="1" compatLnSpc="1">
            <a:prstTxWarp prst="textNoShape">
              <a:avLst/>
            </a:prstTxWarp>
          </a:bodyPr>
          <a:lstStyle/>
          <a:p>
            <a:r>
              <a:rPr lang="en-US" altLang="en-US" sz="2400" b="1" dirty="0"/>
              <a:t>Why Are Many Fuel-Pump Modules Spring-Loaded? </a:t>
            </a:r>
            <a:r>
              <a:rPr lang="en-US" altLang="en-US" sz="2400" dirty="0"/>
              <a:t>Fuel modules that contain the fuel pickup sock, fuel pump, and fuel level sensor are often spring-loaded when fitted to a plastic fuel tank. The plastic material shrinks when cold and expands when hot, so having fuel module spring-loaded ensures that the fuel pickup sock will always be the same distance from the bottom of the tank. ● SEE FIGURE 74–15.</a:t>
            </a:r>
          </a:p>
        </p:txBody>
      </p:sp>
      <p:sp>
        <p:nvSpPr>
          <p:cNvPr id="12292" name="Content Placeholder 15"/>
          <p:cNvSpPr>
            <a:spLocks noGrp="1"/>
          </p:cNvSpPr>
          <p:nvPr>
            <p:ph sz="quarter" idx="14"/>
          </p:nvPr>
        </p:nvSpPr>
        <p:spPr bwMode="auto">
          <a:xfrm>
            <a:off x="804862" y="2057400"/>
            <a:ext cx="7534275" cy="601663"/>
          </a:xfrm>
        </p:spPr>
        <p:txBody>
          <a:bodyPr wrap="square" numCol="1"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41377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74.16 Circuit</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28800" y="999122"/>
            <a:ext cx="5486400" cy="4487278"/>
          </a:xfrm>
        </p:spPr>
      </p:pic>
      <p:sp>
        <p:nvSpPr>
          <p:cNvPr id="10243" name="Content Placeholder 16"/>
          <p:cNvSpPr>
            <a:spLocks noGrp="1"/>
          </p:cNvSpPr>
          <p:nvPr>
            <p:ph sz="quarter" idx="15"/>
          </p:nvPr>
        </p:nvSpPr>
        <p:spPr bwMode="auto">
          <a:xfrm>
            <a:off x="952500" y="5638800"/>
            <a:ext cx="7239000" cy="646331"/>
          </a:xfrm>
        </p:spPr>
        <p:txBody>
          <a:bodyPr wrap="square" numCol="1" compatLnSpc="1">
            <a:prstTxWarp prst="textNoShape">
              <a:avLst/>
            </a:prstTxWarp>
          </a:bodyPr>
          <a:lstStyle/>
          <a:p>
            <a:r>
              <a:rPr lang="en-US" altLang="en-US" sz="1800" dirty="0"/>
              <a:t>Schematic showing that an inertia switch is connected in series between the fuel-pump relay and the fuel pump</a:t>
            </a:r>
          </a:p>
        </p:txBody>
      </p:sp>
    </p:spTree>
    <p:extLst>
      <p:ext uri="{BB962C8B-B14F-4D97-AF65-F5344CB8AC3E}">
        <p14:creationId xmlns:p14="http://schemas.microsoft.com/office/powerpoint/2010/main" val="3514545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74.17 Fuel Pulsator </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276600" y="990599"/>
            <a:ext cx="5406705" cy="4937395"/>
          </a:xfrm>
        </p:spPr>
      </p:pic>
      <p:sp>
        <p:nvSpPr>
          <p:cNvPr id="10243" name="Content Placeholder 16"/>
          <p:cNvSpPr>
            <a:spLocks noGrp="1"/>
          </p:cNvSpPr>
          <p:nvPr>
            <p:ph sz="quarter" idx="15"/>
          </p:nvPr>
        </p:nvSpPr>
        <p:spPr bwMode="auto">
          <a:xfrm>
            <a:off x="609600" y="990600"/>
            <a:ext cx="2438400" cy="3733800"/>
          </a:xfrm>
        </p:spPr>
        <p:txBody>
          <a:bodyPr wrap="square" numCol="1" compatLnSpc="1">
            <a:prstTxWarp prst="textNoShape">
              <a:avLst/>
            </a:prstTxWarp>
          </a:bodyPr>
          <a:lstStyle/>
          <a:p>
            <a:r>
              <a:rPr lang="en-US" altLang="en-US" sz="2400" dirty="0"/>
              <a:t>A typical fuel pulsator used mostly with roller vane-type pumps to help even out the pulsation in pressure that can cause noise</a:t>
            </a:r>
          </a:p>
        </p:txBody>
      </p:sp>
    </p:spTree>
    <p:extLst>
      <p:ext uri="{BB962C8B-B14F-4D97-AF65-F5344CB8AC3E}">
        <p14:creationId xmlns:p14="http://schemas.microsoft.com/office/powerpoint/2010/main" val="3514545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p:cNvSpPr>
            <a:spLocks noGrp="1"/>
          </p:cNvSpPr>
          <p:nvPr>
            <p:ph type="title"/>
          </p:nvPr>
        </p:nvSpPr>
        <p:spPr>
          <a:xfrm>
            <a:off x="457200" y="228600"/>
            <a:ext cx="8229600" cy="554037"/>
          </a:xfrm>
        </p:spPr>
        <p:txBody>
          <a:bodyPr/>
          <a:lstStyle/>
          <a:p>
            <a:r>
              <a:rPr lang="en-US" altLang="en-US" dirty="0"/>
              <a:t>Question 1: ?</a:t>
            </a:r>
          </a:p>
        </p:txBody>
      </p:sp>
      <p:sp>
        <p:nvSpPr>
          <p:cNvPr id="77826" name="Content Placeholder 3"/>
          <p:cNvSpPr>
            <a:spLocks noGrp="1"/>
          </p:cNvSpPr>
          <p:nvPr>
            <p:ph idx="1"/>
          </p:nvPr>
        </p:nvSpPr>
        <p:spPr bwMode="auto">
          <a:xfrm>
            <a:off x="457200" y="995362"/>
            <a:ext cx="8229600" cy="738188"/>
          </a:xfrm>
        </p:spPr>
        <p:txBody>
          <a:bodyPr wrap="square" numCol="1" compatLnSpc="1">
            <a:prstTxWarp prst="textNoShape">
              <a:avLst/>
            </a:prstTxWarp>
          </a:bodyPr>
          <a:lstStyle/>
          <a:p>
            <a:pPr marL="0" indent="0">
              <a:buSzTx/>
              <a:buFont typeface="Arial" charset="0"/>
              <a:buNone/>
            </a:pPr>
            <a:r>
              <a:rPr lang="en-IN" altLang="en-US" sz="2400" dirty="0"/>
              <a:t>What are the two most common types of electric fuel pumps?</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
          <p:cNvSpPr>
            <a:spLocks noGrp="1"/>
          </p:cNvSpPr>
          <p:nvPr>
            <p:ph type="title"/>
          </p:nvPr>
        </p:nvSpPr>
        <p:spPr>
          <a:xfrm>
            <a:off x="457200" y="347663"/>
            <a:ext cx="8229600" cy="400110"/>
          </a:xfrm>
        </p:spPr>
        <p:txBody>
          <a:bodyPr/>
          <a:lstStyle/>
          <a:p>
            <a:r>
              <a:rPr lang="en-IN" altLang="en-US" sz="2000" dirty="0"/>
              <a:t>Figure 79.1 The</a:t>
            </a:r>
            <a:endParaRPr lang="en-US" altLang="en-US" sz="2000" dirty="0"/>
          </a:p>
        </p:txBody>
      </p:sp>
      <p:pic>
        <p:nvPicPr>
          <p:cNvPr id="20482" name="Picture 2" descr="The figure shows various parts of the fuel system of a car. A fuel tank is show in the rear end of the car with a fuel delivery line and a fuel vapor vent line connected to it. The fuel lines end at an EGR valve and purge valve near the engine. The engine block shown is connected to the air injection check valve, air pump, fuel injectors and the intake manifold. The exhaust system is also neatly laid out with an exhaust manifold connected to the tail pipe of the car through various other parts – oxygen sensor, catalytic converter, resonator and a muff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2162175"/>
            <a:ext cx="72501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2"/>
          <p:cNvSpPr>
            <a:spLocks noGrp="1"/>
          </p:cNvSpPr>
          <p:nvPr>
            <p:ph type="title"/>
          </p:nvPr>
        </p:nvSpPr>
        <p:spPr>
          <a:xfrm>
            <a:off x="457200" y="228600"/>
            <a:ext cx="8229600" cy="554037"/>
          </a:xfrm>
        </p:spPr>
        <p:txBody>
          <a:bodyPr/>
          <a:lstStyle/>
          <a:p>
            <a:r>
              <a:rPr lang="en-US" altLang="en-US" dirty="0"/>
              <a:t>Answer 1</a:t>
            </a:r>
            <a:endParaRPr lang="en-US" altLang="en-US" sz="2800" dirty="0"/>
          </a:p>
        </p:txBody>
      </p:sp>
      <p:sp>
        <p:nvSpPr>
          <p:cNvPr id="79874" name="Content Placeholder 3"/>
          <p:cNvSpPr>
            <a:spLocks noGrp="1"/>
          </p:cNvSpPr>
          <p:nvPr>
            <p:ph idx="1"/>
          </p:nvPr>
        </p:nvSpPr>
        <p:spPr bwMode="auto">
          <a:xfrm>
            <a:off x="457200" y="995362"/>
            <a:ext cx="8229600" cy="377825"/>
          </a:xfrm>
        </p:spPr>
        <p:txBody>
          <a:bodyPr wrap="square" numCol="1" compatLnSpc="1">
            <a:prstTxWarp prst="textNoShape">
              <a:avLst/>
            </a:prstTxWarp>
          </a:bodyPr>
          <a:lstStyle/>
          <a:p>
            <a:pPr marL="0" indent="0">
              <a:buSzTx/>
              <a:buFont typeface="Arial" charset="0"/>
              <a:buNone/>
            </a:pPr>
            <a:r>
              <a:rPr lang="en-IN" altLang="en-US" sz="2400" dirty="0"/>
              <a:t>Positive displacement and hydrokinetic flow. </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2"/>
          <p:cNvSpPr>
            <a:spLocks noGrp="1"/>
          </p:cNvSpPr>
          <p:nvPr>
            <p:ph type="title"/>
          </p:nvPr>
        </p:nvSpPr>
        <p:spPr>
          <a:xfrm>
            <a:off x="448849" y="228600"/>
            <a:ext cx="8229600" cy="554037"/>
          </a:xfrm>
        </p:spPr>
        <p:txBody>
          <a:bodyPr/>
          <a:lstStyle/>
          <a:p>
            <a:r>
              <a:rPr lang="en-US" altLang="en-US" dirty="0"/>
              <a:t>Fuel Filters</a:t>
            </a:r>
            <a:endParaRPr lang="en-US" altLang="en-US" sz="2800" dirty="0"/>
          </a:p>
        </p:txBody>
      </p:sp>
      <p:sp>
        <p:nvSpPr>
          <p:cNvPr id="81922" name="Content Placeholder 3"/>
          <p:cNvSpPr>
            <a:spLocks noGrp="1"/>
          </p:cNvSpPr>
          <p:nvPr>
            <p:ph idx="1"/>
          </p:nvPr>
        </p:nvSpPr>
        <p:spPr bwMode="auto">
          <a:xfrm>
            <a:off x="457200" y="1003300"/>
            <a:ext cx="8229600" cy="3340100"/>
          </a:xfrm>
        </p:spPr>
        <p:txBody>
          <a:bodyPr wrap="square" numCol="1" compatLnSpc="1">
            <a:prstTxWarp prst="textNoShape">
              <a:avLst/>
            </a:prstTxWarp>
          </a:bodyPr>
          <a:lstStyle/>
          <a:p>
            <a:pPr>
              <a:buSzTx/>
            </a:pPr>
            <a:r>
              <a:rPr lang="en-IN" altLang="en-US" sz="2400" dirty="0"/>
              <a:t>Fuel filters remove dirt, rust, water, and other contamination from the gasoline before it can reach the fuel injectors.</a:t>
            </a:r>
          </a:p>
          <a:p>
            <a:pPr>
              <a:buSzTx/>
            </a:pPr>
            <a:r>
              <a:rPr lang="en-IN" altLang="en-US" sz="2400" dirty="0"/>
              <a:t>Fuel filters should be replaced according to the vehicle manufacturer’s recommendations.</a:t>
            </a:r>
          </a:p>
          <a:p>
            <a:pPr>
              <a:buSzTx/>
            </a:pPr>
            <a:r>
              <a:rPr lang="en-IN" altLang="en-US" sz="2400" dirty="0"/>
              <a:t>Returnless-type fuel-injection system usually use filters that are part of the fuel pump assembly and do not have any specified service interval.</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Filters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filters">
            <a:hlinkClick r:id="" action="ppaction://media"/>
            <a:extLst>
              <a:ext uri="{FF2B5EF4-FFF2-40B4-BE49-F238E27FC236}">
                <a16:creationId xmlns:a16="http://schemas.microsoft.com/office/drawing/2014/main" id="{F746470F-B654-9B20-5C37-F7F67CF14E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324909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74.18 Older Fuel Filter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876800" y="990600"/>
            <a:ext cx="3689102" cy="5132664"/>
          </a:xfrm>
        </p:spPr>
      </p:pic>
      <p:sp>
        <p:nvSpPr>
          <p:cNvPr id="10243" name="Content Placeholder 16"/>
          <p:cNvSpPr>
            <a:spLocks noGrp="1"/>
          </p:cNvSpPr>
          <p:nvPr>
            <p:ph sz="quarter" idx="15"/>
          </p:nvPr>
        </p:nvSpPr>
        <p:spPr bwMode="auto">
          <a:xfrm>
            <a:off x="685800" y="990600"/>
            <a:ext cx="3276600" cy="4154984"/>
          </a:xfrm>
        </p:spPr>
        <p:txBody>
          <a:bodyPr wrap="square" numCol="1" compatLnSpc="1">
            <a:prstTxWarp prst="textNoShape">
              <a:avLst/>
            </a:prstTxWarp>
          </a:bodyPr>
          <a:lstStyle/>
          <a:p>
            <a:r>
              <a:rPr lang="en-US" altLang="en-US" sz="2400" dirty="0"/>
              <a:t>Inline fuel filters are usually attached to the fuel line with screw clamps or threaded connections. The fuel filter must be installed in the proper direction or a restricted fuel flow can result</a:t>
            </a:r>
          </a:p>
        </p:txBody>
      </p:sp>
    </p:spTree>
    <p:extLst>
      <p:ext uri="{BB962C8B-B14F-4D97-AF65-F5344CB8AC3E}">
        <p14:creationId xmlns:p14="http://schemas.microsoft.com/office/powerpoint/2010/main" val="3514545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Filter,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filter_r_r">
            <a:hlinkClick r:id="" action="ppaction://media"/>
            <a:extLst>
              <a:ext uri="{FF2B5EF4-FFF2-40B4-BE49-F238E27FC236}">
                <a16:creationId xmlns:a16="http://schemas.microsoft.com/office/drawing/2014/main" id="{546FAD9C-E1D1-5998-136F-7C2D6B2135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811"/>
            <a:ext cx="9144000" cy="5143500"/>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2"/>
          <p:cNvSpPr>
            <a:spLocks noGrp="1"/>
          </p:cNvSpPr>
          <p:nvPr>
            <p:ph type="title"/>
          </p:nvPr>
        </p:nvSpPr>
        <p:spPr>
          <a:xfrm>
            <a:off x="457200" y="227013"/>
            <a:ext cx="8229600" cy="554037"/>
          </a:xfrm>
        </p:spPr>
        <p:txBody>
          <a:bodyPr/>
          <a:lstStyle/>
          <a:p>
            <a:r>
              <a:rPr lang="en-US" altLang="en-US" dirty="0"/>
              <a:t>Question 2: ?</a:t>
            </a:r>
          </a:p>
        </p:txBody>
      </p:sp>
      <p:sp>
        <p:nvSpPr>
          <p:cNvPr id="86018" name="Content Placeholder 3"/>
          <p:cNvSpPr>
            <a:spLocks noGrp="1"/>
          </p:cNvSpPr>
          <p:nvPr>
            <p:ph idx="1"/>
          </p:nvPr>
        </p:nvSpPr>
        <p:spPr bwMode="auto">
          <a:xfrm>
            <a:off x="457200" y="993775"/>
            <a:ext cx="8229600" cy="377825"/>
          </a:xfrm>
        </p:spPr>
        <p:txBody>
          <a:bodyPr wrap="square" numCol="1" compatLnSpc="1">
            <a:prstTxWarp prst="textNoShape">
              <a:avLst/>
            </a:prstTxWarp>
          </a:bodyPr>
          <a:lstStyle/>
          <a:p>
            <a:pPr marL="0" indent="0">
              <a:buSzTx/>
              <a:buFont typeface="Arial" charset="0"/>
              <a:buNone/>
            </a:pPr>
            <a:r>
              <a:rPr lang="en-IN" altLang="en-US" sz="2400" dirty="0"/>
              <a:t>Where are fuel filters typically located in the system?</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2"/>
          <p:cNvSpPr>
            <a:spLocks noGrp="1"/>
          </p:cNvSpPr>
          <p:nvPr>
            <p:ph type="title"/>
          </p:nvPr>
        </p:nvSpPr>
        <p:spPr>
          <a:xfrm>
            <a:off x="457200" y="227013"/>
            <a:ext cx="8229600" cy="554037"/>
          </a:xfrm>
        </p:spPr>
        <p:txBody>
          <a:bodyPr/>
          <a:lstStyle/>
          <a:p>
            <a:r>
              <a:rPr lang="en-US" altLang="en-US" dirty="0"/>
              <a:t>Answer 2</a:t>
            </a:r>
          </a:p>
        </p:txBody>
      </p:sp>
      <p:sp>
        <p:nvSpPr>
          <p:cNvPr id="88066" name="Content Placeholder 3"/>
          <p:cNvSpPr>
            <a:spLocks noGrp="1"/>
          </p:cNvSpPr>
          <p:nvPr>
            <p:ph idx="1"/>
          </p:nvPr>
        </p:nvSpPr>
        <p:spPr bwMode="auto">
          <a:xfrm>
            <a:off x="457200" y="993775"/>
            <a:ext cx="8229600" cy="377825"/>
          </a:xfrm>
        </p:spPr>
        <p:txBody>
          <a:bodyPr wrap="square" numCol="1" compatLnSpc="1">
            <a:prstTxWarp prst="textNoShape">
              <a:avLst/>
            </a:prstTxWarp>
          </a:bodyPr>
          <a:lstStyle/>
          <a:p>
            <a:pPr marL="0" indent="0">
              <a:buSzTx/>
              <a:buFont typeface="Arial" charset="0"/>
              <a:buNone/>
            </a:pPr>
            <a:r>
              <a:rPr lang="en-IN" altLang="en-US" sz="2400" dirty="0"/>
              <a:t>In the fuel tank and in-line.</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2"/>
          <p:cNvSpPr>
            <a:spLocks noGrp="1"/>
          </p:cNvSpPr>
          <p:nvPr>
            <p:ph type="title"/>
          </p:nvPr>
        </p:nvSpPr>
        <p:spPr>
          <a:xfrm>
            <a:off x="457200" y="228600"/>
            <a:ext cx="8229600" cy="554037"/>
          </a:xfrm>
        </p:spPr>
        <p:txBody>
          <a:bodyPr/>
          <a:lstStyle/>
          <a:p>
            <a:r>
              <a:rPr lang="en-US" altLang="en-US" dirty="0"/>
              <a:t>Fuel Pump Testing </a:t>
            </a:r>
            <a:r>
              <a:rPr lang="en-US" altLang="en-US" sz="2800" dirty="0"/>
              <a:t>(1 of 2)</a:t>
            </a:r>
          </a:p>
        </p:txBody>
      </p:sp>
      <p:sp>
        <p:nvSpPr>
          <p:cNvPr id="90114" name="Content Placeholder 3"/>
          <p:cNvSpPr>
            <a:spLocks noGrp="1"/>
          </p:cNvSpPr>
          <p:nvPr>
            <p:ph idx="1"/>
          </p:nvPr>
        </p:nvSpPr>
        <p:spPr bwMode="auto">
          <a:xfrm>
            <a:off x="457200" y="995362"/>
            <a:ext cx="8229600" cy="3454400"/>
          </a:xfrm>
        </p:spPr>
        <p:txBody>
          <a:bodyPr wrap="square" numCol="1" compatLnSpc="1">
            <a:prstTxWarp prst="textNoShape">
              <a:avLst/>
            </a:prstTxWarp>
          </a:bodyPr>
          <a:lstStyle/>
          <a:p>
            <a:pPr>
              <a:buSzTx/>
            </a:pPr>
            <a:r>
              <a:rPr lang="en-IN" altLang="en-US" sz="2400" dirty="0"/>
              <a:t>Testing Fuel Pump Pressure</a:t>
            </a:r>
          </a:p>
          <a:p>
            <a:pPr lvl="1"/>
            <a:r>
              <a:rPr lang="en-IN" altLang="en-US" sz="2400" dirty="0"/>
              <a:t>To measure fuel-pump pressure, locate the Schrader valve and attach a fuel-pressure gauge.</a:t>
            </a:r>
          </a:p>
          <a:p>
            <a:pPr lvl="1"/>
            <a:r>
              <a:rPr lang="en-IN" altLang="en-US" sz="2400" dirty="0"/>
              <a:t>Cycle the key to on to actuate the fuel pump.</a:t>
            </a:r>
          </a:p>
          <a:p>
            <a:pPr>
              <a:buSzTx/>
            </a:pPr>
            <a:r>
              <a:rPr lang="en-IN" altLang="en-US" sz="2400" dirty="0"/>
              <a:t>Rest Pressure Test</a:t>
            </a:r>
          </a:p>
          <a:p>
            <a:pPr lvl="1"/>
            <a:r>
              <a:rPr lang="en-IN" altLang="en-US" sz="2400" dirty="0"/>
              <a:t>If the fuel pressure is acceptable, then check the system for leakdown. </a:t>
            </a:r>
          </a:p>
          <a:p>
            <a:pPr lvl="1"/>
            <a:r>
              <a:rPr lang="en-IN" altLang="en-US" sz="2400" dirty="0"/>
              <a:t>The pressure should not drop for 5 minutes.</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2"/>
          <p:cNvSpPr>
            <a:spLocks noGrp="1"/>
          </p:cNvSpPr>
          <p:nvPr>
            <p:ph type="title"/>
          </p:nvPr>
        </p:nvSpPr>
        <p:spPr>
          <a:xfrm>
            <a:off x="457200" y="228600"/>
            <a:ext cx="8229600" cy="554037"/>
          </a:xfrm>
        </p:spPr>
        <p:txBody>
          <a:bodyPr/>
          <a:lstStyle/>
          <a:p>
            <a:r>
              <a:rPr lang="en-US" altLang="en-US" dirty="0"/>
              <a:t>Fuel Pump Testing </a:t>
            </a:r>
            <a:r>
              <a:rPr lang="en-US" altLang="en-US" sz="2800" dirty="0"/>
              <a:t>(2 of 2)</a:t>
            </a:r>
          </a:p>
        </p:txBody>
      </p:sp>
      <p:sp>
        <p:nvSpPr>
          <p:cNvPr id="92162" name="Content Placeholder 3"/>
          <p:cNvSpPr>
            <a:spLocks noGrp="1"/>
          </p:cNvSpPr>
          <p:nvPr>
            <p:ph idx="1"/>
          </p:nvPr>
        </p:nvSpPr>
        <p:spPr bwMode="auto">
          <a:xfrm>
            <a:off x="457200" y="995362"/>
            <a:ext cx="8229600" cy="3008313"/>
          </a:xfrm>
        </p:spPr>
        <p:txBody>
          <a:bodyPr wrap="square" numCol="1" compatLnSpc="1">
            <a:prstTxWarp prst="textNoShape">
              <a:avLst/>
            </a:prstTxWarp>
          </a:bodyPr>
          <a:lstStyle/>
          <a:p>
            <a:pPr>
              <a:buSzTx/>
            </a:pPr>
            <a:r>
              <a:rPr lang="en-IN" altLang="en-US" sz="2400" dirty="0"/>
              <a:t>Dynamic Pressure Test</a:t>
            </a:r>
          </a:p>
          <a:p>
            <a:pPr lvl="1"/>
            <a:r>
              <a:rPr lang="en-IN" altLang="en-US" sz="2400" dirty="0"/>
              <a:t>To test the pressure dynamically, start the engine.</a:t>
            </a:r>
          </a:p>
          <a:p>
            <a:pPr lvl="1"/>
            <a:r>
              <a:rPr lang="en-IN" altLang="en-US" sz="2400" dirty="0"/>
              <a:t>If the pressure is vacuum referenced, then the pressure should change when the throttle is cycled.</a:t>
            </a:r>
          </a:p>
          <a:p>
            <a:pPr>
              <a:buSzTx/>
            </a:pPr>
            <a:r>
              <a:rPr lang="en-IN" altLang="en-US" sz="2400" dirty="0"/>
              <a:t>Testing Fuel Pump Volume</a:t>
            </a:r>
          </a:p>
          <a:p>
            <a:pPr lvl="1"/>
            <a:r>
              <a:rPr lang="en-IN" altLang="en-US" sz="2400" dirty="0"/>
              <a:t>Sufficient fuel capacity (flow) should be at least 2 pints (1 liter) every 30 seconds or 1 pint in 15 seconds.</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74.19 Dim Headlight</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581400" y="1047395"/>
            <a:ext cx="5113338" cy="4151209"/>
          </a:xfrm>
        </p:spPr>
      </p:pic>
      <p:sp>
        <p:nvSpPr>
          <p:cNvPr id="10243" name="Content Placeholder 16"/>
          <p:cNvSpPr>
            <a:spLocks noGrp="1"/>
          </p:cNvSpPr>
          <p:nvPr>
            <p:ph sz="quarter" idx="15"/>
          </p:nvPr>
        </p:nvSpPr>
        <p:spPr bwMode="auto">
          <a:xfrm>
            <a:off x="685800" y="990600"/>
            <a:ext cx="2514600" cy="1905000"/>
          </a:xfrm>
        </p:spPr>
        <p:txBody>
          <a:bodyPr wrap="square" numCol="1" compatLnSpc="1">
            <a:prstTxWarp prst="textNoShape">
              <a:avLst/>
            </a:prstTxWarp>
          </a:bodyPr>
          <a:lstStyle/>
          <a:p>
            <a:r>
              <a:rPr lang="en-US" altLang="en-US" sz="2400" dirty="0"/>
              <a:t>A dim headlight indicates excessive resistance in fuel pump circuit</a:t>
            </a:r>
          </a:p>
        </p:txBody>
      </p:sp>
    </p:spTree>
    <p:extLst>
      <p:ext uri="{BB962C8B-B14F-4D97-AF65-F5344CB8AC3E}">
        <p14:creationId xmlns:p14="http://schemas.microsoft.com/office/powerpoint/2010/main" val="351454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74.1 Fuel System</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371600" y="978074"/>
            <a:ext cx="6400800" cy="3900488"/>
          </a:xfrm>
        </p:spPr>
      </p:pic>
      <p:sp>
        <p:nvSpPr>
          <p:cNvPr id="10243" name="Content Placeholder 16"/>
          <p:cNvSpPr>
            <a:spLocks noGrp="1"/>
          </p:cNvSpPr>
          <p:nvPr>
            <p:ph sz="quarter" idx="15"/>
          </p:nvPr>
        </p:nvSpPr>
        <p:spPr bwMode="auto">
          <a:xfrm>
            <a:off x="838200" y="4953000"/>
            <a:ext cx="7620000" cy="1371600"/>
          </a:xfrm>
        </p:spPr>
        <p:txBody>
          <a:bodyPr wrap="square" numCol="1" compatLnSpc="1">
            <a:prstTxWarp prst="textNoShape">
              <a:avLst/>
            </a:prstTxWarp>
          </a:bodyPr>
          <a:lstStyle/>
          <a:p>
            <a:r>
              <a:rPr lang="en-US" altLang="en-US" sz="2000" dirty="0"/>
              <a:t>Fuel system includes many separate parts and components, including the fuel tank, fuel pump, and lines, as well as the fuel tank pressure sensor used to measure the pressure inside the fuel tanks, used by the evaporative fuel control system.</a:t>
            </a:r>
          </a:p>
        </p:txBody>
      </p:sp>
    </p:spTree>
    <p:extLst>
      <p:ext uri="{BB962C8B-B14F-4D97-AF65-F5344CB8AC3E}">
        <p14:creationId xmlns:p14="http://schemas.microsoft.com/office/powerpoint/2010/main" val="3514545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74.20 Pump Running Test</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334000" y="978108"/>
            <a:ext cx="3324069" cy="5252850"/>
          </a:xfrm>
        </p:spPr>
      </p:pic>
      <p:sp>
        <p:nvSpPr>
          <p:cNvPr id="10243" name="Content Placeholder 16"/>
          <p:cNvSpPr>
            <a:spLocks noGrp="1"/>
          </p:cNvSpPr>
          <p:nvPr>
            <p:ph sz="quarter" idx="15"/>
          </p:nvPr>
        </p:nvSpPr>
        <p:spPr bwMode="auto">
          <a:xfrm>
            <a:off x="685800" y="990600"/>
            <a:ext cx="3886200" cy="4154984"/>
          </a:xfrm>
        </p:spPr>
        <p:txBody>
          <a:bodyPr wrap="square" numCol="1" compatLnSpc="1">
            <a:prstTxWarp prst="textNoShape">
              <a:avLst/>
            </a:prstTxWarp>
          </a:bodyPr>
          <a:lstStyle/>
          <a:p>
            <a:r>
              <a:rPr lang="en-US" altLang="en-US" sz="2400" dirty="0"/>
              <a:t>(a) A funnel helps in hearing if the electric fuel pump inside the gas tank is working. (b) If the pump is not running, check the wiring and current flow before going through the process of dropping the fuel tank to remove the pump.</a:t>
            </a:r>
          </a:p>
        </p:txBody>
      </p:sp>
    </p:spTree>
    <p:extLst>
      <p:ext uri="{BB962C8B-B14F-4D97-AF65-F5344CB8AC3E}">
        <p14:creationId xmlns:p14="http://schemas.microsoft.com/office/powerpoint/2010/main" val="3514545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74.21 Fuel System Tester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886200" y="1056967"/>
            <a:ext cx="4808538" cy="3883235"/>
          </a:xfrm>
        </p:spPr>
      </p:pic>
      <p:sp>
        <p:nvSpPr>
          <p:cNvPr id="10243" name="Content Placeholder 16"/>
          <p:cNvSpPr>
            <a:spLocks noGrp="1"/>
          </p:cNvSpPr>
          <p:nvPr>
            <p:ph sz="quarter" idx="15"/>
          </p:nvPr>
        </p:nvSpPr>
        <p:spPr bwMode="auto">
          <a:xfrm>
            <a:off x="685800" y="990600"/>
            <a:ext cx="2743200" cy="3733800"/>
          </a:xfrm>
        </p:spPr>
        <p:txBody>
          <a:bodyPr wrap="square" numCol="1" compatLnSpc="1">
            <a:prstTxWarp prst="textNoShape">
              <a:avLst/>
            </a:prstTxWarp>
          </a:bodyPr>
          <a:lstStyle/>
          <a:p>
            <a:r>
              <a:rPr lang="en-US" altLang="en-US" sz="2400" dirty="0"/>
              <a:t>A fuel system tester connected in series in the fuel system so all of the fuel used flows through the meter, which displays the rate of flow and the fuel pressure.</a:t>
            </a:r>
          </a:p>
        </p:txBody>
      </p:sp>
    </p:spTree>
    <p:extLst>
      <p:ext uri="{BB962C8B-B14F-4D97-AF65-F5344CB8AC3E}">
        <p14:creationId xmlns:p14="http://schemas.microsoft.com/office/powerpoint/2010/main" val="3514545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2"/>
          <p:cNvSpPr>
            <a:spLocks noGrp="1"/>
          </p:cNvSpPr>
          <p:nvPr>
            <p:ph type="title"/>
          </p:nvPr>
        </p:nvSpPr>
        <p:spPr>
          <a:xfrm>
            <a:off x="457200" y="230188"/>
            <a:ext cx="8229600" cy="554037"/>
          </a:xfrm>
        </p:spPr>
        <p:txBody>
          <a:bodyPr/>
          <a:lstStyle/>
          <a:p>
            <a:r>
              <a:rPr lang="en-US" altLang="en-US" dirty="0"/>
              <a:t>Fuel Pump Current Draw Test</a:t>
            </a:r>
            <a:endParaRPr lang="en-US" altLang="en-US" sz="2800" dirty="0"/>
          </a:p>
        </p:txBody>
      </p:sp>
      <p:sp>
        <p:nvSpPr>
          <p:cNvPr id="118786" name="Content Placeholder 3"/>
          <p:cNvSpPr>
            <a:spLocks noGrp="1"/>
          </p:cNvSpPr>
          <p:nvPr>
            <p:ph idx="1"/>
          </p:nvPr>
        </p:nvSpPr>
        <p:spPr bwMode="auto">
          <a:xfrm>
            <a:off x="457200" y="996950"/>
            <a:ext cx="8229600" cy="1670050"/>
          </a:xfrm>
        </p:spPr>
        <p:txBody>
          <a:bodyPr wrap="square" numCol="1" compatLnSpc="1">
            <a:prstTxWarp prst="textNoShape">
              <a:avLst/>
            </a:prstTxWarp>
          </a:bodyPr>
          <a:lstStyle/>
          <a:p>
            <a:pPr>
              <a:buSzTx/>
            </a:pPr>
            <a:r>
              <a:rPr lang="en-IN" altLang="en-US" sz="2400" dirty="0"/>
              <a:t>This test is most often performed by connecting a digital multimeter set to read DC amperes and test the current draw.</a:t>
            </a:r>
          </a:p>
          <a:p>
            <a:pPr>
              <a:buSzTx/>
            </a:pPr>
            <a:r>
              <a:rPr lang="en-IN" altLang="en-US" sz="2400" dirty="0"/>
              <a:t>Compare the reading to factory specifications.</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74.23 Relay Test</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943600" y="990600"/>
            <a:ext cx="2715718" cy="5050052"/>
          </a:xfrm>
        </p:spPr>
      </p:pic>
      <p:sp>
        <p:nvSpPr>
          <p:cNvPr id="10243" name="Content Placeholder 16"/>
          <p:cNvSpPr>
            <a:spLocks noGrp="1"/>
          </p:cNvSpPr>
          <p:nvPr>
            <p:ph sz="quarter" idx="15"/>
          </p:nvPr>
        </p:nvSpPr>
        <p:spPr bwMode="auto">
          <a:xfrm>
            <a:off x="685800" y="990600"/>
            <a:ext cx="3011488" cy="1938992"/>
          </a:xfrm>
        </p:spPr>
        <p:txBody>
          <a:bodyPr wrap="square" numCol="1" compatLnSpc="1">
            <a:prstTxWarp prst="textNoShape">
              <a:avLst/>
            </a:prstTxWarp>
          </a:bodyPr>
          <a:lstStyle/>
          <a:p>
            <a:r>
              <a:rPr lang="en-US" altLang="en-US" sz="2400" dirty="0"/>
              <a:t>Hookup for testing fuel-pump current draw on any vehicle equipped with a fuel-pump relay.</a:t>
            </a:r>
          </a:p>
        </p:txBody>
      </p:sp>
    </p:spTree>
    <p:extLst>
      <p:ext uri="{BB962C8B-B14F-4D97-AF65-F5344CB8AC3E}">
        <p14:creationId xmlns:p14="http://schemas.microsoft.com/office/powerpoint/2010/main" val="3514545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Pump Pressure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pump_pressure_control_test">
            <a:hlinkClick r:id="" action="ppaction://media"/>
            <a:extLst>
              <a:ext uri="{FF2B5EF4-FFF2-40B4-BE49-F238E27FC236}">
                <a16:creationId xmlns:a16="http://schemas.microsoft.com/office/drawing/2014/main" id="{A7033981-5CDE-D905-90D7-FB6C760A46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4421"/>
            <a:ext cx="9144000" cy="5143500"/>
          </a:xfrm>
          <a:prstGeom prst="rect">
            <a:avLst/>
          </a:prstGeom>
        </p:spPr>
      </p:pic>
    </p:spTree>
    <p:extLst>
      <p:ext uri="{BB962C8B-B14F-4D97-AF65-F5344CB8AC3E}">
        <p14:creationId xmlns:p14="http://schemas.microsoft.com/office/powerpoint/2010/main" val="366994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Locate High-Pressure Fuel Leak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Locate_High_Pressure_Fuel_Leak">
            <a:hlinkClick r:id="" action="ppaction://media"/>
            <a:extLst>
              <a:ext uri="{FF2B5EF4-FFF2-40B4-BE49-F238E27FC236}">
                <a16:creationId xmlns:a16="http://schemas.microsoft.com/office/drawing/2014/main" id="{65C05AAA-FE99-EA88-CD1E-F29A4408C7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19200"/>
            <a:ext cx="8983666" cy="5053312"/>
          </a:xfrm>
          <a:prstGeom prst="rect">
            <a:avLst/>
          </a:prstGeom>
        </p:spPr>
      </p:pic>
    </p:spTree>
    <p:extLst>
      <p:ext uri="{BB962C8B-B14F-4D97-AF65-F5344CB8AC3E}">
        <p14:creationId xmlns:p14="http://schemas.microsoft.com/office/powerpoint/2010/main" val="288620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2"/>
          <p:cNvSpPr>
            <a:spLocks noGrp="1"/>
          </p:cNvSpPr>
          <p:nvPr>
            <p:ph type="title"/>
          </p:nvPr>
        </p:nvSpPr>
        <p:spPr>
          <a:xfrm>
            <a:off x="457200" y="228600"/>
            <a:ext cx="8229600" cy="523875"/>
          </a:xfrm>
        </p:spPr>
        <p:txBody>
          <a:bodyPr/>
          <a:lstStyle/>
          <a:p>
            <a:r>
              <a:rPr lang="en-US" altLang="en-US" dirty="0"/>
              <a:t>Question 3: ?</a:t>
            </a:r>
          </a:p>
        </p:txBody>
      </p:sp>
      <p:sp>
        <p:nvSpPr>
          <p:cNvPr id="114690" name="Content Placeholder 3"/>
          <p:cNvSpPr>
            <a:spLocks noGrp="1"/>
          </p:cNvSpPr>
          <p:nvPr>
            <p:ph idx="1"/>
          </p:nvPr>
        </p:nvSpPr>
        <p:spPr bwMode="auto">
          <a:xfrm>
            <a:off x="457200" y="962025"/>
            <a:ext cx="8229600" cy="369888"/>
          </a:xfrm>
        </p:spPr>
        <p:txBody>
          <a:bodyPr wrap="square" numCol="1" compatLnSpc="1">
            <a:prstTxWarp prst="textNoShape">
              <a:avLst/>
            </a:prstTxWarp>
          </a:bodyPr>
          <a:lstStyle/>
          <a:p>
            <a:pPr marL="0" indent="0">
              <a:buSzTx/>
              <a:buFont typeface="Arial" charset="0"/>
              <a:buNone/>
            </a:pPr>
            <a:r>
              <a:rPr lang="en-IN" altLang="en-US" sz="2400" dirty="0"/>
              <a:t>What are three ways to test the fuel pump.</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2"/>
          <p:cNvSpPr>
            <a:spLocks noGrp="1"/>
          </p:cNvSpPr>
          <p:nvPr>
            <p:ph type="title"/>
          </p:nvPr>
        </p:nvSpPr>
        <p:spPr>
          <a:xfrm>
            <a:off x="457200" y="228600"/>
            <a:ext cx="8229600" cy="523875"/>
          </a:xfrm>
        </p:spPr>
        <p:txBody>
          <a:bodyPr/>
          <a:lstStyle/>
          <a:p>
            <a:r>
              <a:rPr lang="en-US" altLang="en-US" dirty="0"/>
              <a:t>Answer 3</a:t>
            </a:r>
          </a:p>
        </p:txBody>
      </p:sp>
      <p:sp>
        <p:nvSpPr>
          <p:cNvPr id="116738" name="Content Placeholder 3"/>
          <p:cNvSpPr>
            <a:spLocks noGrp="1"/>
          </p:cNvSpPr>
          <p:nvPr>
            <p:ph idx="1"/>
          </p:nvPr>
        </p:nvSpPr>
        <p:spPr bwMode="auto">
          <a:xfrm>
            <a:off x="457200" y="962025"/>
            <a:ext cx="8229600" cy="457200"/>
          </a:xfrm>
        </p:spPr>
        <p:txBody>
          <a:bodyPr wrap="square" numCol="1" compatLnSpc="1">
            <a:prstTxWarp prst="textNoShape">
              <a:avLst/>
            </a:prstTxWarp>
          </a:bodyPr>
          <a:lstStyle/>
          <a:p>
            <a:pPr marL="0" indent="0">
              <a:buSzTx/>
              <a:buFont typeface="Arial" charset="0"/>
              <a:buNone/>
            </a:pPr>
            <a:r>
              <a:rPr lang="en-IN" altLang="en-US" sz="2400" dirty="0"/>
              <a:t>Rest pressure test, dynamic pressure test, and volume test.</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2"/>
          <p:cNvSpPr>
            <a:spLocks noGrp="1"/>
          </p:cNvSpPr>
          <p:nvPr>
            <p:ph type="title"/>
          </p:nvPr>
        </p:nvSpPr>
        <p:spPr>
          <a:xfrm>
            <a:off x="457200" y="150813"/>
            <a:ext cx="8229600" cy="554037"/>
          </a:xfrm>
        </p:spPr>
        <p:txBody>
          <a:bodyPr/>
          <a:lstStyle/>
          <a:p>
            <a:r>
              <a:rPr lang="en-US" altLang="en-US" dirty="0"/>
              <a:t>Fuel Pump Replacement</a:t>
            </a:r>
            <a:endParaRPr lang="en-US" altLang="en-US" sz="2800" dirty="0"/>
          </a:p>
        </p:txBody>
      </p:sp>
      <p:sp>
        <p:nvSpPr>
          <p:cNvPr id="122882" name="Content Placeholder 3"/>
          <p:cNvSpPr>
            <a:spLocks noGrp="1"/>
          </p:cNvSpPr>
          <p:nvPr>
            <p:ph idx="1"/>
          </p:nvPr>
        </p:nvSpPr>
        <p:spPr bwMode="auto">
          <a:xfrm>
            <a:off x="457200" y="917575"/>
            <a:ext cx="8229600" cy="4000500"/>
          </a:xfrm>
        </p:spPr>
        <p:txBody>
          <a:bodyPr wrap="square" numCol="1" compatLnSpc="1">
            <a:prstTxWarp prst="textNoShape">
              <a:avLst/>
            </a:prstTxWarp>
          </a:bodyPr>
          <a:lstStyle/>
          <a:p>
            <a:pPr>
              <a:buSzTx/>
            </a:pPr>
            <a:r>
              <a:rPr lang="en-IN" altLang="en-US" sz="2400" dirty="0"/>
              <a:t>The following recommendations should be followed whenever replacing an electric fuel pump:</a:t>
            </a:r>
          </a:p>
          <a:p>
            <a:pPr lvl="1"/>
            <a:r>
              <a:rPr lang="en-IN" altLang="en-US" sz="2400" dirty="0"/>
              <a:t>The fuel-pump strainer (sock) should be replaced with the new pump.</a:t>
            </a:r>
          </a:p>
          <a:p>
            <a:pPr lvl="1"/>
            <a:r>
              <a:rPr lang="en-IN" altLang="en-US" sz="2400" dirty="0"/>
              <a:t>If the original pump had a deflector shield, it should always be reinstalled.</a:t>
            </a:r>
          </a:p>
          <a:p>
            <a:pPr lvl="1"/>
            <a:r>
              <a:rPr lang="en-IN" altLang="en-US" sz="2400" dirty="0"/>
              <a:t>Always check the interior of the fuel tank for evidence of contamination or dirt.</a:t>
            </a:r>
          </a:p>
          <a:p>
            <a:pPr lvl="1"/>
            <a:r>
              <a:rPr lang="en-IN" altLang="en-US" sz="2400" dirty="0"/>
              <a:t>Check that the wiring and electrical connectors are clean and tight.</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74.22 Truck Bed</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733801" y="990599"/>
            <a:ext cx="4916774" cy="4484659"/>
          </a:xfrm>
        </p:spPr>
      </p:pic>
      <p:sp>
        <p:nvSpPr>
          <p:cNvPr id="10243" name="Content Placeholder 16"/>
          <p:cNvSpPr>
            <a:spLocks noGrp="1"/>
          </p:cNvSpPr>
          <p:nvPr>
            <p:ph sz="quarter" idx="15"/>
          </p:nvPr>
        </p:nvSpPr>
        <p:spPr bwMode="auto">
          <a:xfrm>
            <a:off x="685800" y="990600"/>
            <a:ext cx="3011488" cy="1938992"/>
          </a:xfrm>
        </p:spPr>
        <p:txBody>
          <a:bodyPr wrap="square" numCol="1" compatLnSpc="1">
            <a:prstTxWarp prst="textNoShape">
              <a:avLst/>
            </a:prstTxWarp>
          </a:bodyPr>
          <a:lstStyle/>
          <a:p>
            <a:r>
              <a:rPr lang="en-US" altLang="en-US" sz="2400" dirty="0"/>
              <a:t>Removing the bed from a pickup truck makes gaining access to the fuel pump a lot easier.</a:t>
            </a:r>
          </a:p>
        </p:txBody>
      </p:sp>
    </p:spTree>
    <p:extLst>
      <p:ext uri="{BB962C8B-B14F-4D97-AF65-F5344CB8AC3E}">
        <p14:creationId xmlns:p14="http://schemas.microsoft.com/office/powerpoint/2010/main" val="351454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457200" y="228600"/>
            <a:ext cx="8229600" cy="554037"/>
          </a:xfrm>
        </p:spPr>
        <p:txBody>
          <a:bodyPr/>
          <a:lstStyle/>
          <a:p>
            <a:r>
              <a:rPr lang="en-IN" altLang="en-US" dirty="0"/>
              <a:t>Fuel Tanks </a:t>
            </a:r>
            <a:r>
              <a:rPr lang="en-IN" altLang="en-US" sz="2800" dirty="0"/>
              <a:t>(1 of 3)</a:t>
            </a:r>
            <a:endParaRPr lang="en-US" altLang="en-US" sz="2800" dirty="0"/>
          </a:p>
        </p:txBody>
      </p:sp>
      <p:sp>
        <p:nvSpPr>
          <p:cNvPr id="22530" name="Content Placeholder 3"/>
          <p:cNvSpPr>
            <a:spLocks noGrp="1"/>
          </p:cNvSpPr>
          <p:nvPr>
            <p:ph idx="1"/>
          </p:nvPr>
        </p:nvSpPr>
        <p:spPr bwMode="auto">
          <a:xfrm>
            <a:off x="457200" y="1003300"/>
            <a:ext cx="8229600" cy="4864100"/>
          </a:xfrm>
        </p:spPr>
        <p:txBody>
          <a:bodyPr wrap="square" numCol="1" compatLnSpc="1">
            <a:prstTxWarp prst="textNoShape">
              <a:avLst/>
            </a:prstTxWarp>
          </a:bodyPr>
          <a:lstStyle/>
          <a:p>
            <a:pPr>
              <a:buSzTx/>
            </a:pPr>
            <a:r>
              <a:rPr lang="en-IN" altLang="en-US" sz="2400" dirty="0"/>
              <a:t>A vehicle fuel tank is made of corrosion-resistant steel or polyethylene plastic.</a:t>
            </a:r>
          </a:p>
          <a:p>
            <a:pPr>
              <a:buSzTx/>
            </a:pPr>
            <a:r>
              <a:rPr lang="en-IN" altLang="en-US" sz="2400" dirty="0"/>
              <a:t>Regardless of size and shape, all fuel tanks incorporate most, if not all, of the following features:</a:t>
            </a:r>
          </a:p>
          <a:p>
            <a:pPr lvl="1"/>
            <a:r>
              <a:rPr lang="en-IN" altLang="en-US" sz="2400" dirty="0"/>
              <a:t>Inlet or filler tube through which fuel enters the tank</a:t>
            </a:r>
          </a:p>
          <a:p>
            <a:pPr lvl="1"/>
            <a:r>
              <a:rPr lang="en-IN" altLang="en-US" sz="2400" dirty="0"/>
              <a:t>Filler cap with pressure holding and relief features</a:t>
            </a:r>
          </a:p>
          <a:p>
            <a:pPr lvl="1"/>
            <a:r>
              <a:rPr lang="en-IN" altLang="en-US" sz="2400" dirty="0"/>
              <a:t>An outlet to the fuel line leading to the fuel pump or fuel injector</a:t>
            </a:r>
          </a:p>
          <a:p>
            <a:pPr lvl="1"/>
            <a:r>
              <a:rPr lang="en-IN" altLang="en-US" sz="2400" dirty="0"/>
              <a:t>Fuel pump mounted within the tank</a:t>
            </a:r>
          </a:p>
          <a:p>
            <a:pPr lvl="1"/>
            <a:r>
              <a:rPr lang="en-IN" altLang="en-US" sz="2400" dirty="0"/>
              <a:t>Tank vent system</a:t>
            </a:r>
          </a:p>
          <a:p>
            <a:pPr lvl="1"/>
            <a:r>
              <a:rPr lang="en-IN" altLang="en-US" sz="2400" dirty="0"/>
              <a:t>Fuel pickup tube and fuel level sending unit</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idx="4294967295"/>
          </p:nvPr>
        </p:nvSpPr>
        <p:spPr>
          <a:xfrm>
            <a:off x="454025" y="133350"/>
            <a:ext cx="8229600" cy="568325"/>
          </a:xfrm>
        </p:spPr>
        <p:txBody>
          <a:bodyPr tIns="0" bIns="0"/>
          <a:lstStyle/>
          <a:p>
            <a:r>
              <a:rPr lang="en-US" altLang="en-US" dirty="0"/>
              <a:t>Copyright</a:t>
            </a:r>
          </a:p>
        </p:txBody>
      </p:sp>
      <p:pic>
        <p:nvPicPr>
          <p:cNvPr id="124930" name="Graphic 6" descr="Warni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3" y="2420938"/>
            <a:ext cx="1093787"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
          <p:cNvSpPr txBox="1">
            <a:spLocks/>
          </p:cNvSpPr>
          <p:nvPr/>
        </p:nvSpPr>
        <p:spPr>
          <a:xfrm>
            <a:off x="1730375" y="1962150"/>
            <a:ext cx="6858000" cy="2635250"/>
          </a:xfrm>
          <a:prstGeom prst="rect">
            <a:avLst/>
          </a:prstGeom>
        </p:spPr>
        <p:style>
          <a:lnRef idx="2">
            <a:schemeClr val="dk1"/>
          </a:lnRef>
          <a:fillRef idx="1">
            <a:schemeClr val="lt1"/>
          </a:fillRef>
          <a:effectRef idx="0">
            <a:schemeClr val="dk1"/>
          </a:effectRef>
          <a:fontRef idx="minor">
            <a:schemeClr val="dk1"/>
          </a:fontRef>
        </p:style>
        <p:txBody>
          <a:bodyPr lIns="182880" tIns="182880" rIns="182880" bIns="182880" anchor="ct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fontAlgn="auto">
              <a:spcAft>
                <a:spcPts val="0"/>
              </a:spcAft>
              <a:buFont typeface="Arial" panose="020B0604020202020204" pitchFamily="34" charset="0"/>
              <a:buNone/>
              <a:defRPr/>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
          <p:cNvSpPr>
            <a:spLocks noGrp="1"/>
          </p:cNvSpPr>
          <p:nvPr>
            <p:ph type="title"/>
          </p:nvPr>
        </p:nvSpPr>
        <p:spPr>
          <a:xfrm>
            <a:off x="457200" y="228600"/>
            <a:ext cx="8229600" cy="554037"/>
          </a:xfrm>
        </p:spPr>
        <p:txBody>
          <a:bodyPr/>
          <a:lstStyle/>
          <a:p>
            <a:r>
              <a:rPr lang="en-IN" altLang="en-US" dirty="0"/>
              <a:t>Fuel Tanks </a:t>
            </a:r>
            <a:r>
              <a:rPr lang="en-IN" altLang="en-US" sz="2800" dirty="0"/>
              <a:t>(2 of 3)</a:t>
            </a:r>
            <a:endParaRPr lang="en-US" altLang="en-US" sz="2800" dirty="0"/>
          </a:p>
        </p:txBody>
      </p:sp>
      <p:sp>
        <p:nvSpPr>
          <p:cNvPr id="4" name="Content Placeholder 3"/>
          <p:cNvSpPr>
            <a:spLocks noGrp="1"/>
          </p:cNvSpPr>
          <p:nvPr>
            <p:ph idx="1"/>
          </p:nvPr>
        </p:nvSpPr>
        <p:spPr>
          <a:xfrm>
            <a:off x="457200" y="990600"/>
            <a:ext cx="8229600" cy="4932363"/>
          </a:xfrm>
        </p:spPr>
        <p:txBody>
          <a:bodyPr>
            <a:noAutofit/>
          </a:bodyPr>
          <a:lstStyle/>
          <a:p>
            <a:pPr marL="256032" indent="-256032" fontAlgn="auto">
              <a:spcAft>
                <a:spcPts val="0"/>
              </a:spcAft>
              <a:buFont typeface="Arial" panose="020B0604020202020204" pitchFamily="34" charset="0"/>
              <a:buChar char="•"/>
              <a:defRPr/>
            </a:pPr>
            <a:r>
              <a:rPr lang="en-IN" sz="2400" dirty="0"/>
              <a:t>Tank Location and Mounting</a:t>
            </a:r>
          </a:p>
          <a:p>
            <a:pPr lvl="1" fontAlgn="auto">
              <a:spcAft>
                <a:spcPts val="0"/>
              </a:spcAft>
              <a:buFont typeface="Arial" panose="020B0604020202020204" pitchFamily="34" charset="0"/>
              <a:buChar char="–"/>
              <a:defRPr/>
            </a:pPr>
            <a:r>
              <a:rPr lang="en-IN" sz="2400" dirty="0"/>
              <a:t>Most vehicles use a horizontally suspended fuel tank.</a:t>
            </a:r>
          </a:p>
          <a:p>
            <a:pPr lvl="1" fontAlgn="auto">
              <a:spcAft>
                <a:spcPts val="0"/>
              </a:spcAft>
              <a:buFont typeface="Arial" panose="020B0604020202020204" pitchFamily="34" charset="0"/>
              <a:buChar char="–"/>
              <a:defRPr/>
            </a:pPr>
            <a:r>
              <a:rPr lang="en-IN" sz="2400" dirty="0"/>
              <a:t>Fuel tanks located there so that frame rails and body components protect the tank in the event of a crash.</a:t>
            </a:r>
          </a:p>
          <a:p>
            <a:pPr marL="256032" indent="-256032" fontAlgn="auto">
              <a:spcAft>
                <a:spcPts val="0"/>
              </a:spcAft>
              <a:buFont typeface="Arial" panose="020B0604020202020204" pitchFamily="34" charset="0"/>
              <a:buChar char="•"/>
              <a:defRPr/>
            </a:pPr>
            <a:r>
              <a:rPr lang="en-IN" sz="2400" dirty="0"/>
              <a:t>Filler Tubes</a:t>
            </a:r>
          </a:p>
          <a:p>
            <a:pPr lvl="1" fontAlgn="auto">
              <a:spcAft>
                <a:spcPts val="0"/>
              </a:spcAft>
              <a:buFont typeface="Arial" panose="020B0604020202020204" pitchFamily="34" charset="0"/>
              <a:buChar char="–"/>
              <a:defRPr/>
            </a:pPr>
            <a:r>
              <a:rPr lang="en-IN" sz="2400" dirty="0"/>
              <a:t>Fuel enters tank through a large tube extending from the tank to an opening on the outside of the vehicle.</a:t>
            </a:r>
          </a:p>
          <a:p>
            <a:pPr lvl="1" fontAlgn="auto">
              <a:spcAft>
                <a:spcPts val="0"/>
              </a:spcAft>
              <a:buFont typeface="Arial" panose="020B0604020202020204" pitchFamily="34" charset="0"/>
              <a:buChar char="–"/>
              <a:defRPr/>
            </a:pPr>
            <a:r>
              <a:rPr lang="en-IN" sz="2400" dirty="0"/>
              <a:t>Onboard refueling vapor recovery (</a:t>
            </a:r>
            <a:r>
              <a:rPr lang="en-IN" sz="2400" spc="-300" dirty="0"/>
              <a:t>O R V </a:t>
            </a:r>
            <a:r>
              <a:rPr lang="en-IN" sz="2400" dirty="0"/>
              <a:t>R) systems were added to the filler neck to reduce evaporative emissions.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a:xfrm>
            <a:off x="457200" y="228600"/>
            <a:ext cx="8229600" cy="554037"/>
          </a:xfrm>
        </p:spPr>
        <p:txBody>
          <a:bodyPr/>
          <a:lstStyle/>
          <a:p>
            <a:r>
              <a:rPr lang="en-IN" altLang="en-US" dirty="0"/>
              <a:t>Fuel Tanks </a:t>
            </a:r>
            <a:r>
              <a:rPr lang="en-IN" altLang="en-US" sz="2800" dirty="0"/>
              <a:t>(3 of 3)</a:t>
            </a:r>
            <a:endParaRPr lang="en-US" altLang="en-US" sz="2800" dirty="0"/>
          </a:p>
        </p:txBody>
      </p:sp>
      <p:sp>
        <p:nvSpPr>
          <p:cNvPr id="4" name="Content Placeholder 3"/>
          <p:cNvSpPr>
            <a:spLocks noGrp="1"/>
          </p:cNvSpPr>
          <p:nvPr>
            <p:ph idx="1"/>
          </p:nvPr>
        </p:nvSpPr>
        <p:spPr>
          <a:xfrm>
            <a:off x="457200" y="995362"/>
            <a:ext cx="8229600" cy="4308475"/>
          </a:xfrm>
        </p:spPr>
        <p:txBody>
          <a:bodyPr>
            <a:noAutofit/>
          </a:bodyPr>
          <a:lstStyle/>
          <a:p>
            <a:pPr marL="256032" indent="-256032" fontAlgn="auto">
              <a:spcAft>
                <a:spcPts val="0"/>
              </a:spcAft>
              <a:buFont typeface="Arial" panose="020B0604020202020204" pitchFamily="34" charset="0"/>
              <a:buChar char="•"/>
              <a:defRPr/>
            </a:pPr>
            <a:r>
              <a:rPr lang="en-IN" sz="2400" dirty="0"/>
              <a:t>Pressure-Vacuum Filler Cap</a:t>
            </a:r>
          </a:p>
          <a:p>
            <a:pPr lvl="1" fontAlgn="auto">
              <a:spcAft>
                <a:spcPts val="0"/>
              </a:spcAft>
              <a:buFont typeface="Arial" panose="020B0604020202020204" pitchFamily="34" charset="0"/>
              <a:buChar char="–"/>
              <a:defRPr/>
            </a:pPr>
            <a:r>
              <a:rPr lang="en-IN" sz="2400" dirty="0"/>
              <a:t>Safety cap must seal system and release excess pressure or excess vacuum.</a:t>
            </a:r>
          </a:p>
          <a:p>
            <a:pPr marL="256032" indent="-256032" fontAlgn="auto">
              <a:spcAft>
                <a:spcPts val="0"/>
              </a:spcAft>
              <a:buFont typeface="Arial" panose="020B0604020202020204" pitchFamily="34" charset="0"/>
              <a:buChar char="•"/>
              <a:defRPr/>
            </a:pPr>
            <a:r>
              <a:rPr lang="en-IN" sz="2400" dirty="0"/>
              <a:t>Fuel Pickup Tube</a:t>
            </a:r>
          </a:p>
          <a:p>
            <a:pPr lvl="1" fontAlgn="auto">
              <a:spcAft>
                <a:spcPts val="0"/>
              </a:spcAft>
              <a:buFont typeface="Arial" panose="020B0604020202020204" pitchFamily="34" charset="0"/>
              <a:buChar char="–"/>
              <a:defRPr/>
            </a:pPr>
            <a:r>
              <a:rPr lang="en-IN" sz="2400" dirty="0"/>
              <a:t>Fuel pickup tube is usually a part of the fuel sender assembly or the electric fuel pump assembly and contains the tank sock.</a:t>
            </a:r>
          </a:p>
          <a:p>
            <a:pPr marL="256032" indent="-256032" fontAlgn="auto">
              <a:spcAft>
                <a:spcPts val="0"/>
              </a:spcAft>
              <a:buFont typeface="Arial" panose="020B0604020202020204" pitchFamily="34" charset="0"/>
              <a:buChar char="•"/>
              <a:defRPr/>
            </a:pPr>
            <a:r>
              <a:rPr lang="en-IN" sz="2400" dirty="0"/>
              <a:t>Tank Venting Requirements</a:t>
            </a:r>
          </a:p>
          <a:p>
            <a:pPr lvl="1" fontAlgn="auto">
              <a:spcAft>
                <a:spcPts val="0"/>
              </a:spcAft>
              <a:buFont typeface="Arial" panose="020B0604020202020204" pitchFamily="34" charset="0"/>
              <a:buChar char="–"/>
              <a:defRPr/>
            </a:pPr>
            <a:r>
              <a:rPr lang="en-IN" sz="2400" spc="-300" dirty="0"/>
              <a:t>E V A </a:t>
            </a:r>
            <a:r>
              <a:rPr lang="en-IN" sz="2400" dirty="0"/>
              <a:t>P system vents gasoline vapors from the fuel tank directly to a charcoal-filled vapor storage canister.</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74.2 Fuel Tank</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25864" y="990600"/>
            <a:ext cx="7292271" cy="3849911"/>
          </a:xfrm>
        </p:spPr>
      </p:pic>
      <p:sp>
        <p:nvSpPr>
          <p:cNvPr id="10243" name="Content Placeholder 16"/>
          <p:cNvSpPr>
            <a:spLocks noGrp="1"/>
          </p:cNvSpPr>
          <p:nvPr>
            <p:ph sz="quarter" idx="15"/>
          </p:nvPr>
        </p:nvSpPr>
        <p:spPr bwMode="auto">
          <a:xfrm>
            <a:off x="952500" y="5257800"/>
            <a:ext cx="7239000" cy="461665"/>
          </a:xfrm>
        </p:spPr>
        <p:txBody>
          <a:bodyPr wrap="square" numCol="1" compatLnSpc="1">
            <a:prstTxWarp prst="textNoShape">
              <a:avLst/>
            </a:prstTxWarp>
          </a:bodyPr>
          <a:lstStyle/>
          <a:p>
            <a:r>
              <a:rPr lang="en-US" altLang="en-US" sz="2400" dirty="0"/>
              <a:t>A three-piece filler tube assembly</a:t>
            </a:r>
          </a:p>
        </p:txBody>
      </p:sp>
    </p:spTree>
    <p:extLst>
      <p:ext uri="{BB962C8B-B14F-4D97-AF65-F5344CB8AC3E}">
        <p14:creationId xmlns:p14="http://schemas.microsoft.com/office/powerpoint/2010/main" val="3514545804"/>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24284</TotalTime>
  <Words>2686</Words>
  <Application>Microsoft Office PowerPoint</Application>
  <PresentationFormat>On-screen Show (4:3)</PresentationFormat>
  <Paragraphs>281</Paragraphs>
  <Slides>61</Slides>
  <Notes>61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Times New Roman</vt:lpstr>
      <vt:lpstr>Verdana</vt:lpstr>
      <vt:lpstr>Wingdings</vt:lpstr>
      <vt:lpstr>508 Lecture</vt:lpstr>
      <vt:lpstr>Automotive Technology: Principles, Diagnosis, and Service</vt:lpstr>
      <vt:lpstr>Learning Objectives</vt:lpstr>
      <vt:lpstr>Fuel Delivery System</vt:lpstr>
      <vt:lpstr>Figure 79.1 The</vt:lpstr>
      <vt:lpstr>Figure 74.1 Fuel System</vt:lpstr>
      <vt:lpstr>Fuel Tanks (1 of 3)</vt:lpstr>
      <vt:lpstr>Fuel Tanks (2 of 3)</vt:lpstr>
      <vt:lpstr>Fuel Tanks (3 of 3)</vt:lpstr>
      <vt:lpstr>Figure 74.2 Fuel Tank</vt:lpstr>
      <vt:lpstr>Figure 74.3 Filler Tube</vt:lpstr>
      <vt:lpstr>Figure 79.4</vt:lpstr>
      <vt:lpstr>Figure 74.4 Vapor Recovery</vt:lpstr>
      <vt:lpstr>Animation: Evaporation Emission Control System (Animation will automatically start)</vt:lpstr>
      <vt:lpstr>Figure 74.5 Fuel Pickup</vt:lpstr>
      <vt:lpstr>Rollover Leak Protection</vt:lpstr>
      <vt:lpstr>Figure 74.6 Ford Inertia Switch</vt:lpstr>
      <vt:lpstr>Fuel Lines (1 of 3)</vt:lpstr>
      <vt:lpstr>Fuel Lines (2 of 3)</vt:lpstr>
      <vt:lpstr>Fuel Lines (3 of 3)</vt:lpstr>
      <vt:lpstr>Figure 74.7 Fuel Lines</vt:lpstr>
      <vt:lpstr>Figure 79.8</vt:lpstr>
      <vt:lpstr>Figure 74.8 Spring Lock Connectors</vt:lpstr>
      <vt:lpstr>Figure 74.9 Spring Lock Tool</vt:lpstr>
      <vt:lpstr>Frequently Asked Question: Just How Much Fuel Is Recirculated?   </vt:lpstr>
      <vt:lpstr>Frequently Asked Question: How Can an Electric Pump Work Inside a Gas Tank and Not Cause a Fire?   </vt:lpstr>
      <vt:lpstr>Figure 74.10 Quick Connector Steps</vt:lpstr>
      <vt:lpstr>Electric Fuel Pumps (1 of 4)</vt:lpstr>
      <vt:lpstr>Electric Fuel Pumps (2 of 4)</vt:lpstr>
      <vt:lpstr>Electric Fuel Pumps (3 of 4)</vt:lpstr>
      <vt:lpstr>Electric Fuel Pumps (4 of 4)</vt:lpstr>
      <vt:lpstr>Figure 74.11 Roller Pump</vt:lpstr>
      <vt:lpstr>Figure 74.12 Rotary Vane Pump</vt:lpstr>
      <vt:lpstr>Figure 74.13 Exploded View </vt:lpstr>
      <vt:lpstr>Figure 74.14 Two Stage Pump</vt:lpstr>
      <vt:lpstr>Figure 74.15 Two-Stage Pump</vt:lpstr>
      <vt:lpstr>Frequently Asked Question: Why Are Many Fuel-Pump Modules Spring-Loaded?   </vt:lpstr>
      <vt:lpstr>Figure 74.16 Circuit</vt:lpstr>
      <vt:lpstr>Figure 74.17 Fuel Pulsator </vt:lpstr>
      <vt:lpstr>Question 1: ?</vt:lpstr>
      <vt:lpstr>Answer 1</vt:lpstr>
      <vt:lpstr>Fuel Filters</vt:lpstr>
      <vt:lpstr>Animation: Fuel Filters (Animation will automatically start)</vt:lpstr>
      <vt:lpstr>Figure 74.18 Older Fuel Filter</vt:lpstr>
      <vt:lpstr>Animation: Fuel Filter, Remove &amp; Replace (Animation will automatically start)</vt:lpstr>
      <vt:lpstr>Question 2: ?</vt:lpstr>
      <vt:lpstr>Answer 2</vt:lpstr>
      <vt:lpstr>Fuel Pump Testing (1 of 2)</vt:lpstr>
      <vt:lpstr>Fuel Pump Testing (2 of 2)</vt:lpstr>
      <vt:lpstr>Figure 74.19 Dim Headlight</vt:lpstr>
      <vt:lpstr>Figure 74.20 Pump Running Test</vt:lpstr>
      <vt:lpstr>Figure 74.21 Fuel System Tester</vt:lpstr>
      <vt:lpstr>Fuel Pump Current Draw Test</vt:lpstr>
      <vt:lpstr>Figure 74.23 Relay Test</vt:lpstr>
      <vt:lpstr>Animation: Fuel Pump Pressure Test (Animation will automatically start)</vt:lpstr>
      <vt:lpstr>Animation: Locate High-Pressure Fuel Leak (Animation will automatically start)</vt:lpstr>
      <vt:lpstr>Question 3: ?</vt:lpstr>
      <vt:lpstr>Answer 3</vt:lpstr>
      <vt:lpstr>Fuel Pump Replacement</vt:lpstr>
      <vt:lpstr>Figure 74.22 Truck Bed</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79, Fuel Pumps, Lines, and Filters</dc:title>
  <dc:subject>2612-Automotive - Core</dc:subject>
  <dc:creator>James D. Halderman</dc:creator>
  <cp:keywords>Automotive</cp:keywords>
  <cp:lastModifiedBy>Glen Plants</cp:lastModifiedBy>
  <cp:revision>4713</cp:revision>
  <dcterms:created xsi:type="dcterms:W3CDTF">2014-07-14T20:04:21Z</dcterms:created>
  <dcterms:modified xsi:type="dcterms:W3CDTF">2023-06-20T16:58:47Z</dcterms:modified>
</cp:coreProperties>
</file>