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176" r:id="rId2"/>
    <p:sldId id="1110" r:id="rId3"/>
    <p:sldId id="1111" r:id="rId4"/>
    <p:sldId id="1112" r:id="rId5"/>
    <p:sldId id="1149" r:id="rId6"/>
    <p:sldId id="1150" r:id="rId7"/>
    <p:sldId id="1181" r:id="rId8"/>
    <p:sldId id="1182" r:id="rId9"/>
    <p:sldId id="1185" r:id="rId10"/>
    <p:sldId id="1186" r:id="rId11"/>
    <p:sldId id="1187" r:id="rId12"/>
    <p:sldId id="1116" r:id="rId13"/>
    <p:sldId id="1117" r:id="rId14"/>
    <p:sldId id="1118" r:id="rId15"/>
    <p:sldId id="1207" r:id="rId16"/>
    <p:sldId id="1188" r:id="rId17"/>
    <p:sldId id="1122" r:id="rId18"/>
    <p:sldId id="1126" r:id="rId19"/>
    <p:sldId id="1157" r:id="rId20"/>
    <p:sldId id="1189" r:id="rId21"/>
    <p:sldId id="1190" r:id="rId22"/>
    <p:sldId id="1192" r:id="rId23"/>
    <p:sldId id="1412" r:id="rId24"/>
    <p:sldId id="1413" r:id="rId25"/>
    <p:sldId id="1208" r:id="rId26"/>
    <p:sldId id="1191" r:id="rId27"/>
    <p:sldId id="1193" r:id="rId28"/>
    <p:sldId id="1130" r:id="rId29"/>
    <p:sldId id="1131" r:id="rId30"/>
    <p:sldId id="1132" r:id="rId31"/>
    <p:sldId id="1202" r:id="rId32"/>
    <p:sldId id="1209" r:id="rId33"/>
    <p:sldId id="1143" r:id="rId34"/>
    <p:sldId id="1164" r:id="rId35"/>
    <p:sldId id="1194" r:id="rId36"/>
    <p:sldId id="1195" r:id="rId37"/>
    <p:sldId id="1210" r:id="rId38"/>
    <p:sldId id="1145" r:id="rId39"/>
    <p:sldId id="1166" r:id="rId40"/>
    <p:sldId id="1414" r:id="rId41"/>
    <p:sldId id="1196" r:id="rId42"/>
    <p:sldId id="1197" r:id="rId43"/>
    <p:sldId id="1203" r:id="rId44"/>
    <p:sldId id="1170" r:id="rId45"/>
    <p:sldId id="1411" r:id="rId46"/>
    <p:sldId id="1205" r:id="rId47"/>
    <p:sldId id="1410" r:id="rId48"/>
    <p:sldId id="1172" r:id="rId49"/>
    <p:sldId id="1204" r:id="rId50"/>
    <p:sldId id="1206" r:id="rId51"/>
    <p:sldId id="1175" r:id="rId52"/>
    <p:sldId id="1147" r:id="rId53"/>
    <p:sldId id="1148" r:id="rId54"/>
    <p:sldId id="1392" r:id="rId55"/>
    <p:sldId id="1076"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orient="horz" pos="3984">
          <p15:clr>
            <a:srgbClr val="A4A3A4"/>
          </p15:clr>
        </p15:guide>
        <p15:guide id="3" orient="horz" pos="576">
          <p15:clr>
            <a:srgbClr val="A4A3A4"/>
          </p15:clr>
        </p15:guide>
        <p15:guide id="4" orient="horz" pos="192">
          <p15:clr>
            <a:srgbClr val="A4A3A4"/>
          </p15:clr>
        </p15:guide>
        <p15:guide id="5" orient="horz" pos="912">
          <p15:clr>
            <a:srgbClr val="A4A3A4"/>
          </p15:clr>
        </p15:guide>
        <p15:guide id="6" orient="horz" pos="672">
          <p15:clr>
            <a:srgbClr val="A4A3A4"/>
          </p15:clr>
        </p15:guide>
        <p15:guide id="7" orient="horz" pos="1248">
          <p15:clr>
            <a:srgbClr val="A4A3A4"/>
          </p15:clr>
        </p15:guide>
        <p15:guide id="8" pos="2880">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Mohanapriya" initials="" lastIdx="1" clrIdx="0"/>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EAE4"/>
    <a:srgbClr val="007FA3"/>
    <a:srgbClr val="99008C"/>
    <a:srgbClr val="001581"/>
    <a:srgbClr val="82007C"/>
    <a:srgbClr val="96008F"/>
    <a:srgbClr val="595375"/>
    <a:srgbClr val="6B63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6" autoAdjust="0"/>
    <p:restoredTop sz="85950" autoAdjust="0"/>
  </p:normalViewPr>
  <p:slideViewPr>
    <p:cSldViewPr>
      <p:cViewPr>
        <p:scale>
          <a:sx n="80" d="100"/>
          <a:sy n="80" d="100"/>
        </p:scale>
        <p:origin x="2292" y="498"/>
      </p:cViewPr>
      <p:guideLst>
        <p:guide orient="horz" pos="2160"/>
        <p:guide orient="horz" pos="3984"/>
        <p:guide orient="horz" pos="576"/>
        <p:guide orient="horz" pos="192"/>
        <p:guide orient="horz" pos="912"/>
        <p:guide orient="horz" pos="672"/>
        <p:guide orient="horz" pos="1248"/>
        <p:guide pos="2880"/>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18T16:06:38.854" idx="1">
    <p:pos x="10" y="10"/>
    <p:text>NEED CUURENT BOOK COVER IMAGE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84DEE59-14F7-4ED9-A009-BA48F03C6D3F}" type="datetimeFigureOut">
              <a:rPr lang="en-US"/>
              <a:pPr>
                <a:defRPr/>
              </a:pPr>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FCC873B-7ACE-44B9-8BE0-50F642E7E2AD}" type="slidenum">
              <a:rPr lang="en-US"/>
              <a:pPr>
                <a:defRPr/>
              </a:pPr>
              <a:t>‹#›</a:t>
            </a:fld>
            <a:endParaRPr lang="en-US" dirty="0"/>
          </a:p>
        </p:txBody>
      </p:sp>
    </p:spTree>
    <p:extLst>
      <p:ext uri="{BB962C8B-B14F-4D97-AF65-F5344CB8AC3E}">
        <p14:creationId xmlns:p14="http://schemas.microsoft.com/office/powerpoint/2010/main" val="183227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3BDEF56-B316-4C5D-B289-6BB79E15FCFB}" type="datetimeFigureOut">
              <a:rPr lang="en-US"/>
              <a:pPr>
                <a:defRPr/>
              </a:pPr>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162783D-61A4-4BC7-B0F6-D6714615FDD7}" type="slidenum">
              <a:rPr lang="en-US"/>
              <a:pPr>
                <a:defRPr/>
              </a:pPr>
              <a:t>‹#›</a:t>
            </a:fld>
            <a:endParaRPr lang="en-US" dirty="0"/>
          </a:p>
        </p:txBody>
      </p:sp>
    </p:spTree>
    <p:extLst>
      <p:ext uri="{BB962C8B-B14F-4D97-AF65-F5344CB8AC3E}">
        <p14:creationId xmlns:p14="http://schemas.microsoft.com/office/powerpoint/2010/main" val="9073700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INSTRUCTOR NOTE: This presentation includes text explanation notes, you can use to teach the course.  When in SLIDE SHOW mode, you RIGHT CLICK and select SHOW PRESENTER VIEW, to use the notes.</a:t>
            </a:r>
          </a:p>
          <a:p>
            <a:pPr>
              <a:spcBef>
                <a:spcPct val="0"/>
              </a:spcBef>
            </a:pPr>
            <a:endParaRPr lang="en-US" altLang="en-US" dirty="0"/>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7F4FFE64-4123-4CCE-8A9F-BFCB37613E97}" type="slidenum">
              <a:rPr lang="en-US" altLang="en-US">
                <a:solidFill>
                  <a:srgbClr val="000000"/>
                </a:solidFill>
                <a:sym typeface="Arial" charset="0"/>
              </a:rPr>
              <a:pPr fontAlgn="base">
                <a:spcBef>
                  <a:spcPct val="0"/>
                </a:spcBef>
                <a:spcAft>
                  <a:spcPct val="0"/>
                </a:spcAft>
                <a:buSzPct val="25000"/>
              </a:pPr>
              <a:t>1</a:t>
            </a:fld>
            <a:endParaRPr lang="en-US" altLang="en-US" dirty="0">
              <a:solidFill>
                <a:srgbClr val="000000"/>
              </a:solidFill>
              <a:sym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10</a:t>
            </a:fld>
            <a:endParaRPr lang="en-US" altLang="en-US" dirty="0">
              <a:solidFill>
                <a:srgbClr val="000000"/>
              </a:solidFill>
              <a:sym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b="1" u="sng" dirty="0">
                <a:solidFill>
                  <a:srgbClr val="000000"/>
                </a:solidFill>
                <a:cs typeface="Arial" charset="0"/>
                <a:sym typeface="Arial" charset="0"/>
              </a:rPr>
              <a:t>Case Study </a:t>
            </a:r>
            <a:r>
              <a:rPr lang="en-US" sz="1200" b="1" i="0" u="sng" strike="noStrike" kern="1200" baseline="0" dirty="0">
                <a:solidFill>
                  <a:schemeClr val="tx1"/>
                </a:solidFill>
                <a:latin typeface="+mn-lt"/>
                <a:ea typeface="+mn-ea"/>
                <a:cs typeface="+mn-cs"/>
              </a:rPr>
              <a:t>The Chevrolet Pickup Truck Story</a:t>
            </a:r>
          </a:p>
          <a:p>
            <a:r>
              <a:rPr lang="en-US" sz="1200" b="0" i="0" u="none" strike="noStrike" kern="1200" baseline="0" dirty="0">
                <a:solidFill>
                  <a:schemeClr val="tx1"/>
                </a:solidFill>
                <a:latin typeface="+mn-lt"/>
                <a:ea typeface="+mn-ea"/>
                <a:cs typeface="+mn-cs"/>
              </a:rPr>
              <a:t>The owner of a Chevrolet pickup truck complained that</a:t>
            </a:r>
          </a:p>
          <a:p>
            <a:r>
              <a:rPr lang="en-US" sz="1200" b="0" i="0" u="none" strike="noStrike" kern="1200" baseline="0" dirty="0">
                <a:solidFill>
                  <a:schemeClr val="tx1"/>
                </a:solidFill>
                <a:latin typeface="+mn-lt"/>
                <a:ea typeface="+mn-ea"/>
                <a:cs typeface="+mn-cs"/>
              </a:rPr>
              <a:t>the engine ran terribly. It would hesitate and surge, yet</a:t>
            </a:r>
          </a:p>
          <a:p>
            <a:r>
              <a:rPr lang="en-US" sz="1200" b="0" i="0" u="none" strike="noStrike" kern="1200" baseline="0" dirty="0">
                <a:solidFill>
                  <a:schemeClr val="tx1"/>
                </a:solidFill>
                <a:latin typeface="+mn-lt"/>
                <a:ea typeface="+mn-ea"/>
                <a:cs typeface="+mn-cs"/>
              </a:rPr>
              <a:t>there were no diagnostic trouble codes (DTCs). After</a:t>
            </a:r>
          </a:p>
          <a:p>
            <a:r>
              <a:rPr lang="en-US" sz="1200" b="0" i="0" u="none" strike="noStrike" kern="1200" baseline="0" dirty="0">
                <a:solidFill>
                  <a:schemeClr val="tx1"/>
                </a:solidFill>
                <a:latin typeface="+mn-lt"/>
                <a:ea typeface="+mn-ea"/>
                <a:cs typeface="+mn-cs"/>
              </a:rPr>
              <a:t>hours of troubleshooting, the technician discovered</a:t>
            </a:r>
          </a:p>
          <a:p>
            <a:r>
              <a:rPr lang="en-US" sz="1200" b="0" i="0" u="none" strike="noStrike" kern="1200" baseline="0" dirty="0">
                <a:solidFill>
                  <a:schemeClr val="tx1"/>
                </a:solidFill>
                <a:latin typeface="+mn-lt"/>
                <a:ea typeface="+mn-ea"/>
                <a:cs typeface="+mn-cs"/>
              </a:rPr>
              <a:t>while talking to the owner that the problem started</a:t>
            </a:r>
          </a:p>
          <a:p>
            <a:r>
              <a:rPr lang="en-US" sz="1200" b="0" i="0" u="none" strike="noStrike" kern="1200" baseline="0" dirty="0">
                <a:solidFill>
                  <a:schemeClr val="tx1"/>
                </a:solidFill>
                <a:latin typeface="+mn-lt"/>
                <a:ea typeface="+mn-ea"/>
                <a:cs typeface="+mn-cs"/>
              </a:rPr>
              <a:t>after the transmission had been repaired. However,</a:t>
            </a:r>
          </a:p>
          <a:p>
            <a:r>
              <a:rPr lang="en-US" sz="1200" b="0" i="0" u="none" strike="noStrike" kern="1200" baseline="0" dirty="0">
                <a:solidFill>
                  <a:schemeClr val="tx1"/>
                </a:solidFill>
                <a:latin typeface="+mn-lt"/>
                <a:ea typeface="+mn-ea"/>
                <a:cs typeface="+mn-cs"/>
              </a:rPr>
              <a:t>the transmission shop said that the problem was an</a:t>
            </a:r>
          </a:p>
          <a:p>
            <a:r>
              <a:rPr lang="en-US" sz="1200" b="0" i="0" u="none" strike="noStrike" kern="1200" baseline="0" dirty="0">
                <a:solidFill>
                  <a:schemeClr val="tx1"/>
                </a:solidFill>
                <a:latin typeface="+mn-lt"/>
                <a:ea typeface="+mn-ea"/>
                <a:cs typeface="+mn-cs"/>
              </a:rPr>
              <a:t>engine problem and not related to the transmission.</a:t>
            </a:r>
          </a:p>
          <a:p>
            <a:r>
              <a:rPr lang="en-US" sz="1200" b="0" i="0" u="none" strike="noStrike" kern="1200" baseline="0" dirty="0">
                <a:solidFill>
                  <a:schemeClr val="tx1"/>
                </a:solidFill>
                <a:latin typeface="+mn-lt"/>
                <a:ea typeface="+mn-ea"/>
                <a:cs typeface="+mn-cs"/>
              </a:rPr>
              <a:t>A thorough visual inspection revealed that the</a:t>
            </a:r>
          </a:p>
          <a:p>
            <a:r>
              <a:rPr lang="en-US" sz="1200" b="0" i="0" u="none" strike="noStrike" kern="1200" baseline="0" dirty="0">
                <a:solidFill>
                  <a:schemeClr val="tx1"/>
                </a:solidFill>
                <a:latin typeface="+mn-lt"/>
                <a:ea typeface="+mn-ea"/>
                <a:cs typeface="+mn-cs"/>
              </a:rPr>
              <a:t>front and rear oxygen sensor connectors had been</a:t>
            </a:r>
          </a:p>
          <a:p>
            <a:r>
              <a:rPr lang="en-US" sz="1200" b="0" i="0" u="none" strike="noStrike" kern="1200" baseline="0" dirty="0">
                <a:solidFill>
                  <a:schemeClr val="tx1"/>
                </a:solidFill>
                <a:latin typeface="+mn-lt"/>
                <a:ea typeface="+mn-ea"/>
                <a:cs typeface="+mn-cs"/>
              </a:rPr>
              <a:t>switched. The PCM was trying to compensate for an airfuel</a:t>
            </a:r>
          </a:p>
          <a:p>
            <a:r>
              <a:rPr lang="en-US" sz="1200" b="0" i="0" u="none" strike="noStrike" kern="1200" baseline="0" dirty="0">
                <a:solidFill>
                  <a:schemeClr val="tx1"/>
                </a:solidFill>
                <a:latin typeface="+mn-lt"/>
                <a:ea typeface="+mn-ea"/>
                <a:cs typeface="+mn-cs"/>
              </a:rPr>
              <a:t>mixture condition that did not exist. Reversing the</a:t>
            </a:r>
          </a:p>
          <a:p>
            <a:r>
              <a:rPr lang="en-US" sz="1200" b="0" i="0" u="none" strike="noStrike" kern="1200" baseline="0" dirty="0">
                <a:solidFill>
                  <a:schemeClr val="tx1"/>
                </a:solidFill>
                <a:latin typeface="+mn-lt"/>
                <a:ea typeface="+mn-ea"/>
                <a:cs typeface="+mn-cs"/>
              </a:rPr>
              <a:t>O2S connectors restored proper operation of the truck.</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a:t>
            </a:r>
            <a:r>
              <a:rPr lang="en-US" sz="1200" b="0" i="0" u="none" strike="noStrike" kern="1200" baseline="0" dirty="0">
                <a:solidFill>
                  <a:schemeClr val="tx1"/>
                </a:solidFill>
                <a:latin typeface="+mn-lt"/>
                <a:ea typeface="+mn-ea"/>
                <a:cs typeface="+mn-cs"/>
              </a:rPr>
              <a:t>—Vehicle owner complained that the pickup truck ran terribly.</a:t>
            </a:r>
          </a:p>
          <a:p>
            <a:r>
              <a:rPr lang="en-US" sz="1200" b="1" i="0" u="none" strike="noStrike" kern="1200" baseline="0" dirty="0">
                <a:solidFill>
                  <a:schemeClr val="tx1"/>
                </a:solidFill>
                <a:latin typeface="+mn-lt"/>
                <a:ea typeface="+mn-ea"/>
                <a:cs typeface="+mn-cs"/>
              </a:rPr>
              <a:t>Cause</a:t>
            </a:r>
            <a:r>
              <a:rPr lang="en-US" sz="1200" b="0" i="0" u="none" strike="noStrike" kern="1200" baseline="0" dirty="0">
                <a:solidFill>
                  <a:schemeClr val="tx1"/>
                </a:solidFill>
                <a:latin typeface="+mn-lt"/>
                <a:ea typeface="+mn-ea"/>
                <a:cs typeface="+mn-cs"/>
              </a:rPr>
              <a:t>—During a previous repair, the upstream and downstream oxygen sensor connectors were reversed.</a:t>
            </a:r>
          </a:p>
          <a:p>
            <a:r>
              <a:rPr lang="en-US" sz="1200" b="1" i="0" u="none" strike="noStrike" kern="1200" baseline="0" dirty="0">
                <a:solidFill>
                  <a:schemeClr val="tx1"/>
                </a:solidFill>
                <a:latin typeface="+mn-lt"/>
                <a:ea typeface="+mn-ea"/>
                <a:cs typeface="+mn-cs"/>
              </a:rPr>
              <a:t>Correction</a:t>
            </a:r>
            <a:r>
              <a:rPr lang="en-US" sz="1200" b="0" i="0" u="none" strike="noStrike" kern="1200" baseline="0" dirty="0">
                <a:solidFill>
                  <a:schemeClr val="tx1"/>
                </a:solidFill>
                <a:latin typeface="+mn-lt"/>
                <a:ea typeface="+mn-ea"/>
                <a:cs typeface="+mn-cs"/>
              </a:rPr>
              <a:t>—The connectors were moved to their correct locations, which restored proper engine operation.</a:t>
            </a:r>
          </a:p>
          <a:p>
            <a:pPr>
              <a:spcBef>
                <a:spcPct val="0"/>
              </a:spcBef>
              <a:buClr>
                <a:srgbClr val="000000"/>
              </a:buClr>
              <a:buSzPct val="25000"/>
            </a:pPr>
            <a:r>
              <a:rPr lang="en-US" altLang="en-US" baseline="0" dirty="0">
                <a:solidFill>
                  <a:srgbClr val="000000"/>
                </a:solidFill>
                <a:cs typeface="Arial" charset="0"/>
                <a:sym typeface="Arial" charset="0"/>
              </a:rPr>
              <a:t> </a:t>
            </a: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11</a:t>
            </a:fld>
            <a:endParaRPr lang="en-US" altLang="en-US" dirty="0">
              <a:solidFill>
                <a:srgbClr val="000000"/>
              </a:solidFill>
              <a:sym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0D439396-B264-4B52-B9A7-62614234CB14}" type="slidenum">
              <a:rPr lang="en-US" altLang="en-US"/>
              <a:pPr fontAlgn="base">
                <a:spcBef>
                  <a:spcPct val="0"/>
                </a:spcBef>
                <a:spcAft>
                  <a:spcPct val="0"/>
                </a:spcAft>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89312B67-8933-4CC8-8941-DA7458EC21CB}" type="slidenum">
              <a:rPr lang="en-US" altLang="en-US"/>
              <a:pPr fontAlgn="base">
                <a:spcBef>
                  <a:spcPct val="0"/>
                </a:spcBef>
                <a:spcAft>
                  <a:spcPct val="0"/>
                </a:spcAft>
              </a:pPr>
              <a:t>13</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F07EB8D2-4BC9-4C46-A8BF-667DBBDB23E7}" type="slidenum">
              <a:rPr lang="en-US" altLang="en-US"/>
              <a:pPr fontAlgn="base">
                <a:spcBef>
                  <a:spcPct val="0"/>
                </a:spcBef>
                <a:spcAft>
                  <a:spcPct val="0"/>
                </a:spcAft>
              </a:pPr>
              <a:t>14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39ECAF30-F3C0-4883-816C-4CC08413087A}" type="slidenum">
              <a:rPr lang="en-US" altLang="en-US">
                <a:solidFill>
                  <a:srgbClr val="000000"/>
                </a:solidFill>
                <a:sym typeface="Arial" charset="0"/>
              </a:rPr>
              <a:pPr fontAlgn="base">
                <a:spcBef>
                  <a:spcPct val="0"/>
                </a:spcBef>
                <a:spcAft>
                  <a:spcPct val="0"/>
                </a:spcAft>
                <a:buSzPct val="25000"/>
              </a:pPr>
              <a:t>15</a:t>
            </a:fld>
            <a:endParaRPr lang="en-US" altLang="en-US" dirty="0">
              <a:solidFill>
                <a:srgbClr val="000000"/>
              </a:solidFill>
              <a:sym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16</a:t>
            </a:fld>
            <a:endParaRPr lang="en-US" altLang="en-US" dirty="0">
              <a:solidFill>
                <a:srgbClr val="000000"/>
              </a:solidFill>
              <a:sym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5E1C657-8335-4766-8DCB-EBF6DFCAC846}" type="slidenum">
              <a:rPr lang="en-US" altLang="en-US"/>
              <a:pPr fontAlgn="base">
                <a:spcBef>
                  <a:spcPct val="0"/>
                </a:spcBef>
                <a:spcAft>
                  <a:spcPct val="0"/>
                </a:spcAft>
              </a:pPr>
              <a:t>17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02769692-7D60-4FD5-B318-95149FD8922A}" type="slidenum">
              <a:rPr lang="en-US" altLang="en-US"/>
              <a:pPr fontAlgn="base">
                <a:spcBef>
                  <a:spcPct val="0"/>
                </a:spcBef>
                <a:spcAft>
                  <a:spcPct val="0"/>
                </a:spcAft>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94EB083C-7BE8-45FB-A8BF-76BBF68CF9E4}" type="slidenum">
              <a:rPr lang="en-US" altLang="en-US"/>
              <a:pPr fontAlgn="base">
                <a:spcBef>
                  <a:spcPct val="0"/>
                </a:spcBef>
                <a:spcAft>
                  <a:spcPct val="0"/>
                </a:spcAft>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236653E1-D523-4111-BEC0-E3EFCBC124CE}" type="slidenum">
              <a:rPr lang="en-US" altLang="en-US"/>
              <a:pPr fontAlgn="base">
                <a:spcBef>
                  <a:spcPct val="0"/>
                </a:spcBef>
                <a:spcAft>
                  <a:spcPct val="0"/>
                </a:spcAft>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20</a:t>
            </a:fld>
            <a:endParaRPr lang="en-US" altLang="en-US" dirty="0">
              <a:solidFill>
                <a:srgbClr val="000000"/>
              </a:solidFill>
              <a:sym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21</a:t>
            </a:fld>
            <a:endParaRPr lang="en-US" altLang="en-US" dirty="0">
              <a:solidFill>
                <a:srgbClr val="000000"/>
              </a:solidFill>
              <a:sym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dirty="0">
                <a:solidFill>
                  <a:srgbClr val="000000"/>
                </a:solidFill>
                <a:cs typeface="Arial" charset="0"/>
                <a:sym typeface="Arial" charset="0"/>
              </a:rPr>
              <a:t>TECH TIP </a:t>
            </a:r>
            <a:r>
              <a:rPr lang="en-US" sz="1200" b="1" i="0" u="none" strike="noStrike" kern="1200" baseline="0" dirty="0">
                <a:solidFill>
                  <a:schemeClr val="tx1"/>
                </a:solidFill>
                <a:latin typeface="+mn-lt"/>
                <a:ea typeface="+mn-ea"/>
                <a:cs typeface="+mn-cs"/>
              </a:rPr>
              <a:t>Do Not Solder Oxygen Sensor Wires</a:t>
            </a:r>
          </a:p>
          <a:p>
            <a:r>
              <a:rPr lang="en-US" sz="1200" b="0" i="0" u="none" strike="noStrike" kern="1200" baseline="0" dirty="0">
                <a:solidFill>
                  <a:schemeClr val="tx1"/>
                </a:solidFill>
                <a:latin typeface="+mn-lt"/>
                <a:ea typeface="+mn-ea"/>
                <a:cs typeface="+mn-cs"/>
              </a:rPr>
              <a:t>Oxygen sensors must have outside oxygen to</a:t>
            </a:r>
          </a:p>
          <a:p>
            <a:r>
              <a:rPr lang="en-US" sz="1200" b="0" i="0" u="none" strike="noStrike" kern="1200" baseline="0" dirty="0">
                <a:solidFill>
                  <a:schemeClr val="tx1"/>
                </a:solidFill>
                <a:latin typeface="+mn-lt"/>
                <a:ea typeface="+mn-ea"/>
                <a:cs typeface="+mn-cs"/>
              </a:rPr>
              <a:t>compare with the oxygen content in the exhaust.</a:t>
            </a:r>
          </a:p>
          <a:p>
            <a:r>
              <a:rPr lang="en-US" sz="1200" b="0" i="0" u="none" strike="noStrike" kern="1200" baseline="0" dirty="0">
                <a:solidFill>
                  <a:schemeClr val="tx1"/>
                </a:solidFill>
                <a:latin typeface="+mn-lt"/>
                <a:ea typeface="+mn-ea"/>
                <a:cs typeface="+mn-cs"/>
              </a:rPr>
              <a:t>Most oxygen sensors breathe through the signal wire</a:t>
            </a:r>
          </a:p>
          <a:p>
            <a:r>
              <a:rPr lang="en-US" sz="1200" b="0" i="0" u="none" strike="noStrike" kern="1200" baseline="0" dirty="0">
                <a:solidFill>
                  <a:schemeClr val="tx1"/>
                </a:solidFill>
                <a:latin typeface="+mn-lt"/>
                <a:ea typeface="+mn-ea"/>
                <a:cs typeface="+mn-cs"/>
              </a:rPr>
              <a:t>and, if soldered, would block the flow of outside air to</a:t>
            </a:r>
          </a:p>
          <a:p>
            <a:r>
              <a:rPr lang="en-US" sz="1200" b="0" i="0" u="none" strike="noStrike" kern="1200" baseline="0" dirty="0">
                <a:solidFill>
                  <a:schemeClr val="tx1"/>
                </a:solidFill>
                <a:latin typeface="+mn-lt"/>
                <a:ea typeface="+mn-ea"/>
                <a:cs typeface="+mn-cs"/>
              </a:rPr>
              <a:t>the sensor. If a replacement oxygen sensor is used,</a:t>
            </a:r>
          </a:p>
          <a:p>
            <a:r>
              <a:rPr lang="en-US" sz="1200" b="0" i="0" u="none" strike="noStrike" kern="1200" baseline="0" dirty="0">
                <a:solidFill>
                  <a:schemeClr val="tx1"/>
                </a:solidFill>
                <a:latin typeface="+mn-lt"/>
                <a:ea typeface="+mn-ea"/>
                <a:cs typeface="+mn-cs"/>
              </a:rPr>
              <a:t>always use the factory replacement, using the original</a:t>
            </a:r>
          </a:p>
          <a:p>
            <a:r>
              <a:rPr lang="en-US" sz="1200" b="0" i="0" u="none" strike="noStrike" kern="1200" baseline="0" dirty="0">
                <a:solidFill>
                  <a:schemeClr val="tx1"/>
                </a:solidFill>
                <a:latin typeface="+mn-lt"/>
                <a:ea typeface="+mn-ea"/>
                <a:cs typeface="+mn-cs"/>
              </a:rPr>
              <a:t>connectors or a crimp-and-seal connector that will seal</a:t>
            </a:r>
          </a:p>
          <a:p>
            <a:r>
              <a:rPr lang="en-US" sz="1200" b="0" i="0" u="none" strike="noStrike" kern="1200" baseline="0" dirty="0">
                <a:solidFill>
                  <a:schemeClr val="tx1"/>
                </a:solidFill>
                <a:latin typeface="+mn-lt"/>
                <a:ea typeface="+mn-ea"/>
                <a:cs typeface="+mn-cs"/>
              </a:rPr>
              <a:t>out any moisture and still allow air to flow through the</a:t>
            </a:r>
          </a:p>
          <a:p>
            <a:r>
              <a:rPr lang="en-US" sz="1200" b="0" i="0" u="none" strike="noStrike" kern="1200" baseline="0" dirty="0">
                <a:solidFill>
                  <a:schemeClr val="tx1"/>
                </a:solidFill>
                <a:latin typeface="+mn-lt"/>
                <a:ea typeface="+mn-ea"/>
                <a:cs typeface="+mn-cs"/>
              </a:rPr>
              <a:t>connector.</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22</a:t>
            </a:fld>
            <a:endParaRPr lang="en-US" altLang="en-US" dirty="0">
              <a:solidFill>
                <a:srgbClr val="000000"/>
              </a:solidFill>
              <a:sym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b="1" u="sng" dirty="0">
                <a:solidFill>
                  <a:srgbClr val="000000"/>
                </a:solidFill>
                <a:cs typeface="Arial" charset="0"/>
                <a:sym typeface="Arial" charset="0"/>
              </a:rPr>
              <a:t>TECH TIP </a:t>
            </a:r>
            <a:r>
              <a:rPr lang="en-US" sz="1200" b="1" i="0" u="sng" strike="noStrike" kern="1200" baseline="0" dirty="0">
                <a:solidFill>
                  <a:schemeClr val="tx1"/>
                </a:solidFill>
                <a:latin typeface="+mn-lt"/>
                <a:ea typeface="+mn-ea"/>
                <a:cs typeface="+mn-cs"/>
              </a:rPr>
              <a:t>The Key On, Engine Off Oxygen Sensor Test</a:t>
            </a:r>
          </a:p>
          <a:p>
            <a:r>
              <a:rPr lang="en-US" sz="1200" b="0" i="0" u="none" strike="noStrike" kern="1200" baseline="0" dirty="0">
                <a:solidFill>
                  <a:schemeClr val="tx1"/>
                </a:solidFill>
                <a:latin typeface="+mn-lt"/>
                <a:ea typeface="+mn-ea"/>
                <a:cs typeface="+mn-cs"/>
              </a:rPr>
              <a:t>This test works on General Motors vehicles and may</a:t>
            </a:r>
          </a:p>
          <a:p>
            <a:r>
              <a:rPr lang="en-US" sz="1200" b="0" i="0" u="none" strike="noStrike" kern="1200" baseline="0" dirty="0">
                <a:solidFill>
                  <a:schemeClr val="tx1"/>
                </a:solidFill>
                <a:latin typeface="+mn-lt"/>
                <a:ea typeface="+mn-ea"/>
                <a:cs typeface="+mn-cs"/>
              </a:rPr>
              <a:t>work on others if the PCM applies a bias voltage to</a:t>
            </a:r>
          </a:p>
          <a:p>
            <a:r>
              <a:rPr lang="en-US" sz="1200" b="0" i="0" u="none" strike="noStrike" kern="1200" baseline="0" dirty="0">
                <a:solidFill>
                  <a:schemeClr val="tx1"/>
                </a:solidFill>
                <a:latin typeface="+mn-lt"/>
                <a:ea typeface="+mn-ea"/>
                <a:cs typeface="+mn-cs"/>
              </a:rPr>
              <a:t>the oxygen sensors. Zirconia oxygen sensors become</a:t>
            </a:r>
          </a:p>
          <a:p>
            <a:r>
              <a:rPr lang="en-US" sz="1200" b="0" i="0" u="none" strike="noStrike" kern="1200" baseline="0" dirty="0">
                <a:solidFill>
                  <a:schemeClr val="tx1"/>
                </a:solidFill>
                <a:latin typeface="+mn-lt"/>
                <a:ea typeface="+mn-ea"/>
                <a:cs typeface="+mn-cs"/>
              </a:rPr>
              <a:t>more electrically conductive as they get hot. To</a:t>
            </a:r>
          </a:p>
          <a:p>
            <a:r>
              <a:rPr lang="en-US" sz="1200" b="0" i="0" u="none" strike="noStrike" kern="1200" baseline="0" dirty="0">
                <a:solidFill>
                  <a:schemeClr val="tx1"/>
                </a:solidFill>
                <a:latin typeface="+mn-lt"/>
                <a:ea typeface="+mn-ea"/>
                <a:cs typeface="+mn-cs"/>
              </a:rPr>
              <a:t>perform this test, be sure that the vehicle has not run</a:t>
            </a:r>
          </a:p>
          <a:p>
            <a:r>
              <a:rPr lang="en-US" sz="1200" b="0" i="0" u="none" strike="noStrike" kern="1200" baseline="0" dirty="0">
                <a:solidFill>
                  <a:schemeClr val="tx1"/>
                </a:solidFill>
                <a:latin typeface="+mn-lt"/>
                <a:ea typeface="+mn-ea"/>
                <a:cs typeface="+mn-cs"/>
              </a:rPr>
              <a:t>for several hours.</a:t>
            </a:r>
          </a:p>
          <a:p>
            <a:r>
              <a:rPr lang="en-US" sz="1200" b="1" i="0" u="none" strike="noStrike" kern="1200" baseline="0" dirty="0">
                <a:solidFill>
                  <a:schemeClr val="tx1"/>
                </a:solidFill>
                <a:latin typeface="+mn-lt"/>
                <a:ea typeface="+mn-ea"/>
                <a:cs typeface="+mn-cs"/>
              </a:rPr>
              <a:t>STEP</a:t>
            </a:r>
          </a:p>
          <a:p>
            <a:r>
              <a:rPr lang="en-US" sz="1200" b="1" i="0" u="none" strike="noStrike" kern="1200" baseline="0" dirty="0">
                <a:solidFill>
                  <a:schemeClr val="tx1"/>
                </a:solidFill>
                <a:latin typeface="+mn-lt"/>
                <a:ea typeface="+mn-ea"/>
                <a:cs typeface="+mn-cs"/>
              </a:rPr>
              <a:t>1 </a:t>
            </a:r>
            <a:r>
              <a:rPr lang="en-US" sz="1200" b="0" i="0" u="none" strike="noStrike" kern="1200" baseline="0" dirty="0">
                <a:solidFill>
                  <a:schemeClr val="tx1"/>
                </a:solidFill>
                <a:latin typeface="+mn-lt"/>
                <a:ea typeface="+mn-ea"/>
                <a:cs typeface="+mn-cs"/>
              </a:rPr>
              <a:t>Connect a scan tool and get the display ready</a:t>
            </a:r>
          </a:p>
          <a:p>
            <a:r>
              <a:rPr lang="en-US" sz="1200" b="0" i="0" u="none" strike="noStrike" kern="1200" baseline="0" dirty="0">
                <a:solidFill>
                  <a:schemeClr val="tx1"/>
                </a:solidFill>
                <a:latin typeface="+mn-lt"/>
                <a:ea typeface="+mn-ea"/>
                <a:cs typeface="+mn-cs"/>
              </a:rPr>
              <a:t>to show oxygen sensor data.</a:t>
            </a:r>
          </a:p>
          <a:p>
            <a:r>
              <a:rPr lang="en-US" sz="1200" b="1" i="0" u="none" strike="noStrike" kern="1200" baseline="0" dirty="0">
                <a:solidFill>
                  <a:schemeClr val="tx1"/>
                </a:solidFill>
                <a:latin typeface="+mn-lt"/>
                <a:ea typeface="+mn-ea"/>
                <a:cs typeface="+mn-cs"/>
              </a:rPr>
              <a:t>STEP 2 </a:t>
            </a:r>
            <a:r>
              <a:rPr lang="en-US" sz="1200" b="0" i="0" u="none" strike="noStrike" kern="1200" baseline="0" dirty="0">
                <a:solidFill>
                  <a:schemeClr val="tx1"/>
                </a:solidFill>
                <a:latin typeface="+mn-lt"/>
                <a:ea typeface="+mn-ea"/>
                <a:cs typeface="+mn-cs"/>
              </a:rPr>
              <a:t>Key the engine on </a:t>
            </a:r>
            <a:r>
              <a:rPr lang="en-US" sz="1200" b="0" i="1" u="none" strike="noStrike" kern="1200" baseline="0" dirty="0">
                <a:solidFill>
                  <a:schemeClr val="tx1"/>
                </a:solidFill>
                <a:latin typeface="+mn-lt"/>
                <a:ea typeface="+mn-ea"/>
                <a:cs typeface="+mn-cs"/>
              </a:rPr>
              <a:t>without </a:t>
            </a:r>
            <a:r>
              <a:rPr lang="en-US" sz="1200" b="0" i="0" u="none" strike="noStrike" kern="1200" baseline="0" dirty="0">
                <a:solidFill>
                  <a:schemeClr val="tx1"/>
                </a:solidFill>
                <a:latin typeface="+mn-lt"/>
                <a:ea typeface="+mn-ea"/>
                <a:cs typeface="+mn-cs"/>
              </a:rPr>
              <a:t>starting the engine.</a:t>
            </a:r>
          </a:p>
          <a:p>
            <a:r>
              <a:rPr lang="en-US" sz="1200" b="0" i="0" u="none" strike="noStrike" kern="1200" baseline="0" dirty="0">
                <a:solidFill>
                  <a:schemeClr val="tx1"/>
                </a:solidFill>
                <a:latin typeface="+mn-lt"/>
                <a:ea typeface="+mn-ea"/>
                <a:cs typeface="+mn-cs"/>
              </a:rPr>
              <a:t>The heater in the oxygen sensor will start heating</a:t>
            </a:r>
          </a:p>
          <a:p>
            <a:r>
              <a:rPr lang="en-US" sz="1200" b="0" i="0" u="none" strike="noStrike" kern="1200" baseline="0" dirty="0">
                <a:solidFill>
                  <a:schemeClr val="tx1"/>
                </a:solidFill>
                <a:latin typeface="+mn-lt"/>
                <a:ea typeface="+mn-ea"/>
                <a:cs typeface="+mn-cs"/>
              </a:rPr>
              <a:t>the sensor.</a:t>
            </a:r>
          </a:p>
          <a:p>
            <a:r>
              <a:rPr lang="en-US" sz="1200" b="1" i="0" u="none" strike="noStrike" kern="1200" baseline="0" dirty="0">
                <a:solidFill>
                  <a:schemeClr val="tx1"/>
                </a:solidFill>
                <a:latin typeface="+mn-lt"/>
                <a:ea typeface="+mn-ea"/>
                <a:cs typeface="+mn-cs"/>
              </a:rPr>
              <a:t>STEP 3 </a:t>
            </a:r>
            <a:r>
              <a:rPr lang="en-US" sz="1200" b="0" i="0" u="none" strike="noStrike" kern="1200" baseline="0" dirty="0">
                <a:solidFill>
                  <a:schemeClr val="tx1"/>
                </a:solidFill>
                <a:latin typeface="+mn-lt"/>
                <a:ea typeface="+mn-ea"/>
                <a:cs typeface="+mn-cs"/>
              </a:rPr>
              <a:t>Observe the voltage of the oxygen sensor. The</a:t>
            </a:r>
          </a:p>
          <a:p>
            <a:r>
              <a:rPr lang="en-US" sz="1200" b="0" i="0" u="none" strike="noStrike" kern="1200" baseline="0" dirty="0">
                <a:solidFill>
                  <a:schemeClr val="tx1"/>
                </a:solidFill>
                <a:latin typeface="+mn-lt"/>
                <a:ea typeface="+mn-ea"/>
                <a:cs typeface="+mn-cs"/>
              </a:rPr>
              <a:t>applied bias voltage of 450 mV should slowly</a:t>
            </a:r>
          </a:p>
          <a:p>
            <a:r>
              <a:rPr lang="en-US" sz="1200" b="0" i="0" u="none" strike="noStrike" kern="1200" baseline="0" dirty="0">
                <a:solidFill>
                  <a:schemeClr val="tx1"/>
                </a:solidFill>
                <a:latin typeface="+mn-lt"/>
                <a:ea typeface="+mn-ea"/>
                <a:cs typeface="+mn-cs"/>
              </a:rPr>
              <a:t>decrease for all oxygen sensors as they become</a:t>
            </a:r>
          </a:p>
          <a:p>
            <a:r>
              <a:rPr lang="en-US" sz="1200" b="0" i="0" u="none" strike="noStrike" kern="1200" baseline="0" dirty="0">
                <a:solidFill>
                  <a:schemeClr val="tx1"/>
                </a:solidFill>
                <a:latin typeface="+mn-lt"/>
                <a:ea typeface="+mn-ea"/>
                <a:cs typeface="+mn-cs"/>
              </a:rPr>
              <a:t>more electrically conductive as the bias</a:t>
            </a:r>
          </a:p>
          <a:p>
            <a:r>
              <a:rPr lang="en-US" sz="1200" b="0" i="0" u="none" strike="noStrike" kern="1200" baseline="0" dirty="0">
                <a:solidFill>
                  <a:schemeClr val="tx1"/>
                </a:solidFill>
                <a:latin typeface="+mn-lt"/>
                <a:ea typeface="+mn-ea"/>
                <a:cs typeface="+mn-cs"/>
              </a:rPr>
              <a:t>voltage is flowing to ground.</a:t>
            </a:r>
          </a:p>
          <a:p>
            <a:r>
              <a:rPr lang="en-US" sz="1200" b="1" i="0" u="none" strike="noStrike" kern="1200" baseline="0" dirty="0">
                <a:solidFill>
                  <a:schemeClr val="tx1"/>
                </a:solidFill>
                <a:latin typeface="+mn-lt"/>
                <a:ea typeface="+mn-ea"/>
                <a:cs typeface="+mn-cs"/>
              </a:rPr>
              <a:t>STEP 4 </a:t>
            </a:r>
            <a:r>
              <a:rPr lang="en-US" sz="1200" b="0" i="0" u="none" strike="noStrike" kern="1200" baseline="0" dirty="0">
                <a:solidFill>
                  <a:schemeClr val="tx1"/>
                </a:solidFill>
                <a:latin typeface="+mn-lt"/>
                <a:ea typeface="+mn-ea"/>
                <a:cs typeface="+mn-cs"/>
              </a:rPr>
              <a:t>A good oxygen sensor should indicate a voltage</a:t>
            </a:r>
          </a:p>
          <a:p>
            <a:r>
              <a:rPr lang="en-US" sz="1200" b="0" i="0" u="none" strike="noStrike" kern="1200" baseline="0" dirty="0">
                <a:solidFill>
                  <a:schemeClr val="tx1"/>
                </a:solidFill>
                <a:latin typeface="+mn-lt"/>
                <a:ea typeface="+mn-ea"/>
                <a:cs typeface="+mn-cs"/>
              </a:rPr>
              <a:t>of less than 100 mV after three minutes. Any</a:t>
            </a:r>
          </a:p>
          <a:p>
            <a:r>
              <a:rPr lang="en-US" sz="1200" b="0" i="0" u="none" strike="noStrike" kern="1200" baseline="0" dirty="0">
                <a:solidFill>
                  <a:schemeClr val="tx1"/>
                </a:solidFill>
                <a:latin typeface="+mn-lt"/>
                <a:ea typeface="+mn-ea"/>
                <a:cs typeface="+mn-cs"/>
              </a:rPr>
              <a:t>sensor that displays a higher than usual voltage</a:t>
            </a:r>
          </a:p>
          <a:p>
            <a:r>
              <a:rPr lang="en-US" sz="1200" b="0" i="0" u="none" strike="noStrike" kern="1200" baseline="0" dirty="0">
                <a:solidFill>
                  <a:schemeClr val="tx1"/>
                </a:solidFill>
                <a:latin typeface="+mn-lt"/>
                <a:ea typeface="+mn-ea"/>
                <a:cs typeface="+mn-cs"/>
              </a:rPr>
              <a:t>or seems to stay higher longer than the others</a:t>
            </a:r>
          </a:p>
          <a:p>
            <a:r>
              <a:rPr lang="en-US" sz="1200" b="0" i="0" u="none" strike="noStrike" kern="1200" baseline="0" dirty="0">
                <a:solidFill>
                  <a:schemeClr val="tx1"/>
                </a:solidFill>
                <a:latin typeface="+mn-lt"/>
                <a:ea typeface="+mn-ea"/>
                <a:cs typeface="+mn-cs"/>
              </a:rPr>
              <a:t>could be defective or skewed high.</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39ECAF30-F3C0-4883-816C-4CC08413087A}" type="slidenum">
              <a:rPr lang="en-US" altLang="en-US">
                <a:solidFill>
                  <a:srgbClr val="000000"/>
                </a:solidFill>
                <a:sym typeface="Arial" charset="0"/>
              </a:rPr>
              <a:pPr fontAlgn="base">
                <a:spcBef>
                  <a:spcPct val="0"/>
                </a:spcBef>
                <a:spcAft>
                  <a:spcPct val="0"/>
                </a:spcAft>
                <a:buSzPct val="25000"/>
              </a:pPr>
              <a:t>25</a:t>
            </a:fld>
            <a:endParaRPr lang="en-US" altLang="en-US" dirty="0">
              <a:solidFill>
                <a:srgbClr val="000000"/>
              </a:solidFill>
              <a:sym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b="1" u="sng" dirty="0">
                <a:solidFill>
                  <a:srgbClr val="000000"/>
                </a:solidFill>
                <a:cs typeface="Arial" charset="0"/>
                <a:sym typeface="Arial" charset="0"/>
              </a:rPr>
              <a:t>CASE STUDY</a:t>
            </a:r>
            <a:r>
              <a:rPr lang="en-US" altLang="en-US" b="1" u="sng" baseline="0" dirty="0">
                <a:solidFill>
                  <a:srgbClr val="000000"/>
                </a:solidFill>
                <a:cs typeface="Arial" charset="0"/>
                <a:sym typeface="Arial" charset="0"/>
              </a:rPr>
              <a:t> </a:t>
            </a:r>
            <a:r>
              <a:rPr lang="en-US" sz="1200" b="1" i="0" u="sng" strike="noStrike" kern="1200" baseline="0" dirty="0">
                <a:solidFill>
                  <a:schemeClr val="tx1"/>
                </a:solidFill>
                <a:latin typeface="+mn-lt"/>
                <a:ea typeface="+mn-ea"/>
                <a:cs typeface="+mn-cs"/>
              </a:rPr>
              <a:t>The Oxygen Sensor Is Lying to You</a:t>
            </a:r>
          </a:p>
          <a:p>
            <a:r>
              <a:rPr lang="en-US" sz="1200" b="0" i="0" u="none" strike="noStrike" kern="1200" baseline="0" dirty="0">
                <a:solidFill>
                  <a:schemeClr val="tx1"/>
                </a:solidFill>
                <a:latin typeface="+mn-lt"/>
                <a:ea typeface="+mn-ea"/>
                <a:cs typeface="+mn-cs"/>
              </a:rPr>
              <a:t>A technician was trying to solve a driveability problem</a:t>
            </a:r>
          </a:p>
          <a:p>
            <a:r>
              <a:rPr lang="en-US" sz="1200" b="0" i="0" u="none" strike="noStrike" kern="1200" baseline="0" dirty="0">
                <a:solidFill>
                  <a:schemeClr val="tx1"/>
                </a:solidFill>
                <a:latin typeface="+mn-lt"/>
                <a:ea typeface="+mn-ea"/>
                <a:cs typeface="+mn-cs"/>
              </a:rPr>
              <a:t>with an older V-6 passenger car. The car idled roughly,</a:t>
            </a:r>
          </a:p>
          <a:p>
            <a:r>
              <a:rPr lang="en-US" sz="1200" b="0" i="0" u="none" strike="noStrike" kern="1200" baseline="0" dirty="0">
                <a:solidFill>
                  <a:schemeClr val="tx1"/>
                </a:solidFill>
                <a:latin typeface="+mn-lt"/>
                <a:ea typeface="+mn-ea"/>
                <a:cs typeface="+mn-cs"/>
              </a:rPr>
              <a:t>hesitated, and accelerated poorly. A thorough visual</a:t>
            </a:r>
          </a:p>
          <a:p>
            <a:r>
              <a:rPr lang="en-US" sz="1200" b="0" i="0" u="none" strike="noStrike" kern="1200" baseline="0" dirty="0">
                <a:solidFill>
                  <a:schemeClr val="tx1"/>
                </a:solidFill>
                <a:latin typeface="+mn-lt"/>
                <a:ea typeface="+mn-ea"/>
                <a:cs typeface="+mn-cs"/>
              </a:rPr>
              <a:t>inspection did not indicate problems and there were</a:t>
            </a:r>
          </a:p>
          <a:p>
            <a:r>
              <a:rPr lang="en-US" sz="1200" b="0" i="0" u="none" strike="noStrike" kern="1200" baseline="0" dirty="0">
                <a:solidFill>
                  <a:schemeClr val="tx1"/>
                </a:solidFill>
                <a:latin typeface="+mn-lt"/>
                <a:ea typeface="+mn-ea"/>
                <a:cs typeface="+mn-cs"/>
              </a:rPr>
              <a:t>no diagnostic trouble codes stored.</a:t>
            </a:r>
          </a:p>
          <a:p>
            <a:r>
              <a:rPr lang="en-US" sz="1200" b="0" i="0" u="none" strike="noStrike" kern="1200" baseline="0" dirty="0">
                <a:solidFill>
                  <a:schemeClr val="tx1"/>
                </a:solidFill>
                <a:latin typeface="+mn-lt"/>
                <a:ea typeface="+mn-ea"/>
                <a:cs typeface="+mn-cs"/>
              </a:rPr>
              <a:t>The technician checked the oxygen sensor activity</a:t>
            </a:r>
          </a:p>
          <a:p>
            <a:r>
              <a:rPr lang="en-US" sz="1200" b="0" i="0" u="none" strike="noStrike" kern="1200" baseline="0" dirty="0">
                <a:solidFill>
                  <a:schemeClr val="tx1"/>
                </a:solidFill>
                <a:latin typeface="+mn-lt"/>
                <a:ea typeface="+mn-ea"/>
                <a:cs typeface="+mn-cs"/>
              </a:rPr>
              <a:t>using a DMM. The voltage stayed above 600 mV most</a:t>
            </a:r>
          </a:p>
          <a:p>
            <a:r>
              <a:rPr lang="en-US" sz="1200" b="0" i="0" u="none" strike="noStrike" kern="1200" baseline="0" dirty="0">
                <a:solidFill>
                  <a:schemeClr val="tx1"/>
                </a:solidFill>
                <a:latin typeface="+mn-lt"/>
                <a:ea typeface="+mn-ea"/>
                <a:cs typeface="+mn-cs"/>
              </a:rPr>
              <a:t>of the time. If the technician removed a large vacuum</a:t>
            </a:r>
          </a:p>
          <a:p>
            <a:r>
              <a:rPr lang="en-US" sz="1200" b="0" i="0" u="none" strike="noStrike" kern="1200" baseline="0" dirty="0">
                <a:solidFill>
                  <a:schemeClr val="tx1"/>
                </a:solidFill>
                <a:latin typeface="+mn-lt"/>
                <a:ea typeface="+mn-ea"/>
                <a:cs typeface="+mn-cs"/>
              </a:rPr>
              <a:t>hose, the oxygen sensor voltage would temporarily</a:t>
            </a:r>
          </a:p>
          <a:p>
            <a:r>
              <a:rPr lang="en-US" sz="1200" b="0" i="0" u="none" strike="noStrike" kern="1200" baseline="0" dirty="0">
                <a:solidFill>
                  <a:schemeClr val="tx1"/>
                </a:solidFill>
                <a:latin typeface="+mn-lt"/>
                <a:ea typeface="+mn-ea"/>
                <a:cs typeface="+mn-cs"/>
              </a:rPr>
              <a:t>drop to below 450 mV and then return to a reading of</a:t>
            </a:r>
          </a:p>
          <a:p>
            <a:r>
              <a:rPr lang="en-US" sz="1200" b="0" i="0" u="none" strike="noStrike" kern="1200" baseline="0" dirty="0">
                <a:solidFill>
                  <a:schemeClr val="tx1"/>
                </a:solidFill>
                <a:latin typeface="+mn-lt"/>
                <a:ea typeface="+mn-ea"/>
                <a:cs typeface="+mn-cs"/>
              </a:rPr>
              <a:t>over 600 mV. Remember:</a:t>
            </a:r>
          </a:p>
          <a:p>
            <a:r>
              <a:rPr lang="en-US" sz="1200" b="0" i="0" u="none" strike="noStrike" kern="1200" baseline="0" dirty="0">
                <a:solidFill>
                  <a:schemeClr val="tx1"/>
                </a:solidFill>
                <a:latin typeface="+mn-lt"/>
                <a:ea typeface="+mn-ea"/>
                <a:cs typeface="+mn-cs"/>
              </a:rPr>
              <a:t>• High O2S readings=rich exhaust (low O2 content</a:t>
            </a:r>
          </a:p>
          <a:p>
            <a:r>
              <a:rPr lang="en-US" sz="1200" b="0" i="0" u="none" strike="noStrike" kern="1200" baseline="0" dirty="0">
                <a:solidFill>
                  <a:schemeClr val="tx1"/>
                </a:solidFill>
                <a:latin typeface="+mn-lt"/>
                <a:ea typeface="+mn-ea"/>
                <a:cs typeface="+mn-cs"/>
              </a:rPr>
              <a:t>in the exhaust)</a:t>
            </a:r>
          </a:p>
          <a:p>
            <a:r>
              <a:rPr lang="en-US" sz="1200" b="0" i="0" u="none" strike="noStrike" kern="1200" baseline="0" dirty="0">
                <a:solidFill>
                  <a:schemeClr val="tx1"/>
                </a:solidFill>
                <a:latin typeface="+mn-lt"/>
                <a:ea typeface="+mn-ea"/>
                <a:cs typeface="+mn-cs"/>
              </a:rPr>
              <a:t>• Low O2S readings=lean exhaust (high O2 content</a:t>
            </a:r>
          </a:p>
          <a:p>
            <a:r>
              <a:rPr lang="en-US" sz="1200" b="0" i="0" u="none" strike="noStrike" kern="1200" baseline="0" dirty="0">
                <a:solidFill>
                  <a:schemeClr val="tx1"/>
                </a:solidFill>
                <a:latin typeface="+mn-lt"/>
                <a:ea typeface="+mn-ea"/>
                <a:cs typeface="+mn-cs"/>
              </a:rPr>
              <a:t>in the exhaust)</a:t>
            </a:r>
          </a:p>
          <a:p>
            <a:r>
              <a:rPr lang="en-US" sz="1200" b="0" i="0" u="none" strike="noStrike" kern="1200" baseline="0" dirty="0">
                <a:solidFill>
                  <a:schemeClr val="tx1"/>
                </a:solidFill>
                <a:latin typeface="+mn-lt"/>
                <a:ea typeface="+mn-ea"/>
                <a:cs typeface="+mn-cs"/>
              </a:rPr>
              <a:t>As part of a thorough visual inspection, the</a:t>
            </a:r>
          </a:p>
          <a:p>
            <a:r>
              <a:rPr lang="en-US" sz="1200" b="0" i="0" u="none" strike="noStrike" kern="1200" baseline="0" dirty="0">
                <a:solidFill>
                  <a:schemeClr val="tx1"/>
                </a:solidFill>
                <a:latin typeface="+mn-lt"/>
                <a:ea typeface="+mn-ea"/>
                <a:cs typeface="+mn-cs"/>
              </a:rPr>
              <a:t>technician removed and inspected the spark plugs. All</a:t>
            </a:r>
          </a:p>
          <a:p>
            <a:r>
              <a:rPr lang="en-US" sz="1200" b="0" i="0" u="none" strike="noStrike" kern="1200" baseline="0" dirty="0">
                <a:solidFill>
                  <a:schemeClr val="tx1"/>
                </a:solidFill>
                <a:latin typeface="+mn-lt"/>
                <a:ea typeface="+mn-ea"/>
                <a:cs typeface="+mn-cs"/>
              </a:rPr>
              <a:t>the spark plugs were white, indicating a lean mixture,</a:t>
            </a:r>
          </a:p>
          <a:p>
            <a:r>
              <a:rPr lang="en-US" sz="1200" b="0" i="0" u="none" strike="noStrike" kern="1200" baseline="0" dirty="0">
                <a:solidFill>
                  <a:schemeClr val="tx1"/>
                </a:solidFill>
                <a:latin typeface="+mn-lt"/>
                <a:ea typeface="+mn-ea"/>
                <a:cs typeface="+mn-cs"/>
              </a:rPr>
              <a:t>not the rich mixture that the oxygen sensor was</a:t>
            </a:r>
          </a:p>
          <a:p>
            <a:r>
              <a:rPr lang="en-US" sz="1200" b="0" i="0" u="none" strike="noStrike" kern="1200" baseline="0" dirty="0">
                <a:solidFill>
                  <a:schemeClr val="tx1"/>
                </a:solidFill>
                <a:latin typeface="+mn-lt"/>
                <a:ea typeface="+mn-ea"/>
                <a:cs typeface="+mn-cs"/>
              </a:rPr>
              <a:t>indicating. The high O2S reading signaled the PCM to</a:t>
            </a:r>
          </a:p>
          <a:p>
            <a:r>
              <a:rPr lang="en-US" sz="1200" b="0" i="0" u="none" strike="noStrike" kern="1200" baseline="0" dirty="0">
                <a:solidFill>
                  <a:schemeClr val="tx1"/>
                </a:solidFill>
                <a:latin typeface="+mn-lt"/>
                <a:ea typeface="+mn-ea"/>
                <a:cs typeface="+mn-cs"/>
              </a:rPr>
              <a:t>reduce the amount of fuel, resulting in an excessively</a:t>
            </a:r>
          </a:p>
          <a:p>
            <a:r>
              <a:rPr lang="en-US" sz="1200" b="0" i="0" u="none" strike="noStrike" kern="1200" baseline="0" dirty="0">
                <a:solidFill>
                  <a:schemeClr val="tx1"/>
                </a:solidFill>
                <a:latin typeface="+mn-lt"/>
                <a:ea typeface="+mn-ea"/>
                <a:cs typeface="+mn-cs"/>
              </a:rPr>
              <a:t>lean operation.</a:t>
            </a:r>
          </a:p>
          <a:p>
            <a:r>
              <a:rPr lang="en-US" sz="1200" b="0" i="0" u="none" strike="noStrike" kern="1200" baseline="0" dirty="0">
                <a:solidFill>
                  <a:schemeClr val="tx1"/>
                </a:solidFill>
                <a:latin typeface="+mn-lt"/>
                <a:ea typeface="+mn-ea"/>
                <a:cs typeface="+mn-cs"/>
              </a:rPr>
              <a:t>After replacing the oxygen sensor, the engine</a:t>
            </a:r>
          </a:p>
          <a:p>
            <a:r>
              <a:rPr lang="en-US" sz="1200" b="0" i="0" u="none" strike="noStrike" kern="1200" baseline="0" dirty="0">
                <a:solidFill>
                  <a:schemeClr val="tx1"/>
                </a:solidFill>
                <a:latin typeface="+mn-lt"/>
                <a:ea typeface="+mn-ea"/>
                <a:cs typeface="+mn-cs"/>
              </a:rPr>
              <a:t>ran great. But what killed the oxygen sensor? The</a:t>
            </a:r>
          </a:p>
          <a:p>
            <a:r>
              <a:rPr lang="en-US" sz="1200" b="0" i="0" u="none" strike="noStrike" kern="1200" baseline="0" dirty="0">
                <a:solidFill>
                  <a:schemeClr val="tx1"/>
                </a:solidFill>
                <a:latin typeface="+mn-lt"/>
                <a:ea typeface="+mn-ea"/>
                <a:cs typeface="+mn-cs"/>
              </a:rPr>
              <a:t>technician finally learned from the owner that the</a:t>
            </a:r>
          </a:p>
          <a:p>
            <a:r>
              <a:rPr lang="en-US" sz="1200" b="0" i="0" u="none" strike="noStrike" kern="1200" baseline="0" dirty="0">
                <a:solidFill>
                  <a:schemeClr val="tx1"/>
                </a:solidFill>
                <a:latin typeface="+mn-lt"/>
                <a:ea typeface="+mn-ea"/>
                <a:cs typeface="+mn-cs"/>
              </a:rPr>
              <a:t>head gasket had been replaced over a year ago. The</a:t>
            </a:r>
          </a:p>
          <a:p>
            <a:r>
              <a:rPr lang="en-US" sz="1200" b="0" i="0" u="none" strike="noStrike" kern="1200" baseline="0" dirty="0">
                <a:solidFill>
                  <a:schemeClr val="tx1"/>
                </a:solidFill>
                <a:latin typeface="+mn-lt"/>
                <a:ea typeface="+mn-ea"/>
                <a:cs typeface="+mn-cs"/>
              </a:rPr>
              <a:t>silicate and phosphate additives in the antifreeze</a:t>
            </a:r>
          </a:p>
          <a:p>
            <a:r>
              <a:rPr lang="en-US" sz="1200" b="0" i="0" u="none" strike="noStrike" kern="1200" baseline="0" dirty="0">
                <a:solidFill>
                  <a:schemeClr val="tx1"/>
                </a:solidFill>
                <a:latin typeface="+mn-lt"/>
                <a:ea typeface="+mn-ea"/>
                <a:cs typeface="+mn-cs"/>
              </a:rPr>
              <a:t>coolant had coated the oxygen sensor. Because the</a:t>
            </a:r>
          </a:p>
          <a:p>
            <a:r>
              <a:rPr lang="en-US" sz="1200" b="0" i="0" u="none" strike="noStrike" kern="1200" baseline="0" dirty="0">
                <a:solidFill>
                  <a:schemeClr val="tx1"/>
                </a:solidFill>
                <a:latin typeface="+mn-lt"/>
                <a:ea typeface="+mn-ea"/>
                <a:cs typeface="+mn-cs"/>
              </a:rPr>
              <a:t>oxygen sensor was coated, the oxygen content of the</a:t>
            </a:r>
          </a:p>
          <a:p>
            <a:r>
              <a:rPr lang="en-US" sz="1200" b="0" i="0" u="none" strike="noStrike" kern="1200" baseline="0" dirty="0">
                <a:solidFill>
                  <a:schemeClr val="tx1"/>
                </a:solidFill>
                <a:latin typeface="+mn-lt"/>
                <a:ea typeface="+mn-ea"/>
                <a:cs typeface="+mn-cs"/>
              </a:rPr>
              <a:t>exhaust could not be detected, resulting in a false rich</a:t>
            </a:r>
          </a:p>
          <a:p>
            <a:r>
              <a:rPr lang="en-US" sz="1200" b="0" i="0" u="none" strike="noStrike" kern="1200" baseline="0" dirty="0">
                <a:solidFill>
                  <a:schemeClr val="tx1"/>
                </a:solidFill>
                <a:latin typeface="+mn-lt"/>
                <a:ea typeface="+mn-ea"/>
                <a:cs typeface="+mn-cs"/>
              </a:rPr>
              <a:t>signal from the oxygen sensor.</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a:t>
            </a:r>
            <a:r>
              <a:rPr lang="en-US" sz="1200" b="0" i="0" u="none" strike="noStrike" kern="1200" baseline="0" dirty="0">
                <a:solidFill>
                  <a:schemeClr val="tx1"/>
                </a:solidFill>
                <a:latin typeface="+mn-lt"/>
                <a:ea typeface="+mn-ea"/>
                <a:cs typeface="+mn-cs"/>
              </a:rPr>
              <a:t>—Vehicle owner complained that the car equipped with a V-6 engine ran terribly.</a:t>
            </a:r>
          </a:p>
          <a:p>
            <a:r>
              <a:rPr lang="en-US" sz="1200" b="1" i="0" u="none" strike="noStrike" kern="1200" baseline="0" dirty="0">
                <a:solidFill>
                  <a:schemeClr val="tx1"/>
                </a:solidFill>
                <a:latin typeface="+mn-lt"/>
                <a:ea typeface="+mn-ea"/>
                <a:cs typeface="+mn-cs"/>
              </a:rPr>
              <a:t>Cause</a:t>
            </a:r>
            <a:r>
              <a:rPr lang="en-US" sz="1200" b="0" i="0" u="none" strike="noStrike" kern="1200" baseline="0" dirty="0">
                <a:solidFill>
                  <a:schemeClr val="tx1"/>
                </a:solidFill>
                <a:latin typeface="+mn-lt"/>
                <a:ea typeface="+mn-ea"/>
                <a:cs typeface="+mn-cs"/>
              </a:rPr>
              <a:t>—The oxygen sensor was contaminated by the additives in the coolant caused by a previously repaired head gasket failure.</a:t>
            </a:r>
          </a:p>
          <a:p>
            <a:r>
              <a:rPr lang="en-US" sz="1200" b="1" i="0" u="none" strike="noStrike" kern="1200" baseline="0" dirty="0">
                <a:solidFill>
                  <a:schemeClr val="tx1"/>
                </a:solidFill>
                <a:latin typeface="+mn-lt"/>
                <a:ea typeface="+mn-ea"/>
                <a:cs typeface="+mn-cs"/>
              </a:rPr>
              <a:t>Correction</a:t>
            </a:r>
            <a:r>
              <a:rPr lang="en-US" sz="1200" b="0" i="0" u="none" strike="noStrike" kern="1200" baseline="0" dirty="0">
                <a:solidFill>
                  <a:schemeClr val="tx1"/>
                </a:solidFill>
                <a:latin typeface="+mn-lt"/>
                <a:ea typeface="+mn-ea"/>
                <a:cs typeface="+mn-cs"/>
              </a:rPr>
              <a:t>—Replacing the oxygen sensors restored proper engine operation.</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26</a:t>
            </a:fld>
            <a:endParaRPr lang="en-US" altLang="en-US" dirty="0">
              <a:solidFill>
                <a:srgbClr val="000000"/>
              </a:solidFill>
              <a:sym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27</a:t>
            </a:fld>
            <a:endParaRPr lang="en-US" altLang="en-US" dirty="0">
              <a:solidFill>
                <a:srgbClr val="000000"/>
              </a:solidFill>
              <a:sym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1B0C3984-19D0-4B9A-8E51-BE51C042974F}" type="slidenum">
              <a:rPr lang="en-US" altLang="en-US"/>
              <a:pPr fontAlgn="base">
                <a:spcBef>
                  <a:spcPct val="0"/>
                </a:spcBef>
                <a:spcAft>
                  <a:spcPct val="0"/>
                </a:spcAft>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A8F2931A-A4B7-46E6-A802-32FF640BF5A3}" type="slidenum">
              <a:rPr lang="en-US" altLang="en-US"/>
              <a:pPr fontAlgn="base">
                <a:spcBef>
                  <a:spcPct val="0"/>
                </a:spcBef>
                <a:spcAft>
                  <a:spcPct val="0"/>
                </a:spcAft>
              </a:pPr>
              <a:t>29</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AC3B3DAA-7E9E-49D3-AA36-D758027C0014}" type="slidenum">
              <a:rPr lang="en-US" altLang="en-US"/>
              <a:pPr fontAlgn="base">
                <a:spcBef>
                  <a:spcPct val="0"/>
                </a:spcBef>
                <a:spcAft>
                  <a:spcPct val="0"/>
                </a:spcAft>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A8EAFB5-9BFD-4C26-A8B5-56E6D708224C}" type="slidenum">
              <a:rPr lang="en-US" altLang="en-US"/>
              <a:pPr fontAlgn="base">
                <a:spcBef>
                  <a:spcPct val="0"/>
                </a:spcBef>
                <a:spcAft>
                  <a:spcPct val="0"/>
                </a:spcAft>
              </a:pPr>
              <a:t>30</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b="1" u="sng" dirty="0">
                <a:solidFill>
                  <a:srgbClr val="000000"/>
                </a:solidFill>
                <a:cs typeface="Arial" charset="0"/>
                <a:sym typeface="Arial" charset="0"/>
              </a:rPr>
              <a:t>TECH TIP </a:t>
            </a:r>
            <a:r>
              <a:rPr lang="en-US" sz="1200" b="1" i="0" u="sng" strike="noStrike" kern="1200" baseline="0" dirty="0">
                <a:solidFill>
                  <a:schemeClr val="tx1"/>
                </a:solidFill>
                <a:latin typeface="+mn-lt"/>
                <a:ea typeface="+mn-ea"/>
                <a:cs typeface="+mn-cs"/>
              </a:rPr>
              <a:t>The Propane Oxygen Sensor Test</a:t>
            </a:r>
          </a:p>
          <a:p>
            <a:r>
              <a:rPr lang="en-US" sz="1200" b="0" i="0" u="none" strike="noStrike" kern="1200" baseline="0" dirty="0">
                <a:solidFill>
                  <a:schemeClr val="tx1"/>
                </a:solidFill>
                <a:latin typeface="+mn-lt"/>
                <a:ea typeface="+mn-ea"/>
                <a:cs typeface="+mn-cs"/>
              </a:rPr>
              <a:t>Adding propane to the air inlet of a running engine is</a:t>
            </a:r>
          </a:p>
          <a:p>
            <a:r>
              <a:rPr lang="en-US" sz="1200" b="0" i="0" u="none" strike="noStrike" kern="1200" baseline="0" dirty="0">
                <a:solidFill>
                  <a:schemeClr val="tx1"/>
                </a:solidFill>
                <a:latin typeface="+mn-lt"/>
                <a:ea typeface="+mn-ea"/>
                <a:cs typeface="+mn-cs"/>
              </a:rPr>
              <a:t>an excellent way to check if the oxygen sensor is able</a:t>
            </a:r>
          </a:p>
          <a:p>
            <a:r>
              <a:rPr lang="en-US" sz="1200" b="0" i="0" u="none" strike="noStrike" kern="1200" baseline="0" dirty="0">
                <a:solidFill>
                  <a:schemeClr val="tx1"/>
                </a:solidFill>
                <a:latin typeface="+mn-lt"/>
                <a:ea typeface="+mn-ea"/>
                <a:cs typeface="+mn-cs"/>
              </a:rPr>
              <a:t>to react to changes in air–fuel mixture. Follow these</a:t>
            </a:r>
          </a:p>
          <a:p>
            <a:r>
              <a:rPr lang="en-US" sz="1200" b="0" i="0" u="none" strike="noStrike" kern="1200" baseline="0" dirty="0">
                <a:solidFill>
                  <a:schemeClr val="tx1"/>
                </a:solidFill>
                <a:latin typeface="+mn-lt"/>
                <a:ea typeface="+mn-ea"/>
                <a:cs typeface="+mn-cs"/>
              </a:rPr>
              <a:t>steps in performing the propane trick:</a:t>
            </a:r>
          </a:p>
          <a:p>
            <a:r>
              <a:rPr lang="en-US" sz="1200" b="0" i="0" u="none" strike="noStrike" kern="1200" baseline="0" dirty="0">
                <a:solidFill>
                  <a:schemeClr val="tx1"/>
                </a:solidFill>
                <a:latin typeface="+mn-lt"/>
                <a:ea typeface="+mn-ea"/>
                <a:cs typeface="+mn-cs"/>
              </a:rPr>
              <a:t>1. Connect a digital storage oscilloscope to the</a:t>
            </a:r>
          </a:p>
          <a:p>
            <a:r>
              <a:rPr lang="en-US" sz="1200" b="0" i="0" u="none" strike="noStrike" kern="1200" baseline="0" dirty="0">
                <a:solidFill>
                  <a:schemeClr val="tx1"/>
                </a:solidFill>
                <a:latin typeface="+mn-lt"/>
                <a:ea typeface="+mn-ea"/>
                <a:cs typeface="+mn-cs"/>
              </a:rPr>
              <a:t>oxygen sensor signal wire.</a:t>
            </a:r>
          </a:p>
          <a:p>
            <a:r>
              <a:rPr lang="en-US" sz="1200" b="0" i="0" u="none" strike="noStrike" kern="1200" baseline="0" dirty="0">
                <a:solidFill>
                  <a:schemeClr val="tx1"/>
                </a:solidFill>
                <a:latin typeface="+mn-lt"/>
                <a:ea typeface="+mn-ea"/>
                <a:cs typeface="+mn-cs"/>
              </a:rPr>
              <a:t>2. Start and operate the engine until it reaches</a:t>
            </a:r>
          </a:p>
          <a:p>
            <a:r>
              <a:rPr lang="en-US" sz="1200" b="0" i="0" u="none" strike="noStrike" kern="1200" baseline="0" dirty="0">
                <a:solidFill>
                  <a:schemeClr val="tx1"/>
                </a:solidFill>
                <a:latin typeface="+mn-lt"/>
                <a:ea typeface="+mn-ea"/>
                <a:cs typeface="+mn-cs"/>
              </a:rPr>
              <a:t>operating temperature and is in closed-loop fuel</a:t>
            </a:r>
          </a:p>
          <a:p>
            <a:r>
              <a:rPr lang="en-US" sz="1200" b="0" i="0" u="none" strike="noStrike" kern="1200" baseline="0" dirty="0">
                <a:solidFill>
                  <a:schemeClr val="tx1"/>
                </a:solidFill>
                <a:latin typeface="+mn-lt"/>
                <a:ea typeface="+mn-ea"/>
                <a:cs typeface="+mn-cs"/>
              </a:rPr>
              <a:t>control.</a:t>
            </a:r>
          </a:p>
          <a:p>
            <a:r>
              <a:rPr lang="en-US" sz="1200" b="0" i="0" u="none" strike="noStrike" kern="1200" baseline="0" dirty="0">
                <a:solidFill>
                  <a:schemeClr val="tx1"/>
                </a:solidFill>
                <a:latin typeface="+mn-lt"/>
                <a:ea typeface="+mn-ea"/>
                <a:cs typeface="+mn-cs"/>
              </a:rPr>
              <a:t>3. While watching the scope display, add some</a:t>
            </a:r>
          </a:p>
          <a:p>
            <a:r>
              <a:rPr lang="en-US" sz="1200" b="0" i="0" u="none" strike="noStrike" kern="1200" baseline="0" dirty="0">
                <a:solidFill>
                  <a:schemeClr val="tx1"/>
                </a:solidFill>
                <a:latin typeface="+mn-lt"/>
                <a:ea typeface="+mn-ea"/>
                <a:cs typeface="+mn-cs"/>
              </a:rPr>
              <a:t>propane to the air inlet. The scope display should</a:t>
            </a:r>
          </a:p>
          <a:p>
            <a:r>
              <a:rPr lang="en-US" sz="1200" b="0" i="0" u="none" strike="noStrike" kern="1200" baseline="0" dirty="0">
                <a:solidFill>
                  <a:schemeClr val="tx1"/>
                </a:solidFill>
                <a:latin typeface="+mn-lt"/>
                <a:ea typeface="+mn-ea"/>
                <a:cs typeface="+mn-cs"/>
              </a:rPr>
              <a:t>read full rich (over 800 mV).</a:t>
            </a:r>
          </a:p>
          <a:p>
            <a:r>
              <a:rPr lang="en-US" sz="1200" b="0" i="0" u="none" strike="noStrike" kern="1200" baseline="0" dirty="0">
                <a:solidFill>
                  <a:schemeClr val="tx1"/>
                </a:solidFill>
                <a:latin typeface="+mn-lt"/>
                <a:ea typeface="+mn-ea"/>
                <a:cs typeface="+mn-cs"/>
              </a:rPr>
              <a:t>4. Shut off the propane. The waveform should drop</a:t>
            </a:r>
          </a:p>
          <a:p>
            <a:r>
              <a:rPr lang="en-US" sz="1200" b="0" i="0" u="none" strike="noStrike" kern="1200" baseline="0" dirty="0">
                <a:solidFill>
                  <a:schemeClr val="tx1"/>
                </a:solidFill>
                <a:latin typeface="+mn-lt"/>
                <a:ea typeface="+mn-ea"/>
                <a:cs typeface="+mn-cs"/>
              </a:rPr>
              <a:t>to less than 200 mV (0.2 V).</a:t>
            </a:r>
          </a:p>
          <a:p>
            <a:r>
              <a:rPr lang="en-US" sz="1200" b="0" i="0" u="none" strike="noStrike" kern="1200" baseline="0" dirty="0">
                <a:solidFill>
                  <a:schemeClr val="tx1"/>
                </a:solidFill>
                <a:latin typeface="+mn-lt"/>
                <a:ea typeface="+mn-ea"/>
                <a:cs typeface="+mn-cs"/>
              </a:rPr>
              <a:t>5. Quickly add some propane while the oxygen</a:t>
            </a:r>
          </a:p>
          <a:p>
            <a:r>
              <a:rPr lang="en-US" sz="1200" b="0" i="0" u="none" strike="noStrike" kern="1200" baseline="0" dirty="0">
                <a:solidFill>
                  <a:schemeClr val="tx1"/>
                </a:solidFill>
                <a:latin typeface="+mn-lt"/>
                <a:ea typeface="+mn-ea"/>
                <a:cs typeface="+mn-cs"/>
              </a:rPr>
              <a:t>sensor is reading low and watch for a rapid</a:t>
            </a:r>
          </a:p>
          <a:p>
            <a:r>
              <a:rPr lang="en-US" sz="1200" b="0" i="0" u="none" strike="noStrike" kern="1200" baseline="0" dirty="0">
                <a:solidFill>
                  <a:schemeClr val="tx1"/>
                </a:solidFill>
                <a:latin typeface="+mn-lt"/>
                <a:ea typeface="+mn-ea"/>
                <a:cs typeface="+mn-cs"/>
              </a:rPr>
              <a:t>transition to rich. The transition should occur in</a:t>
            </a:r>
          </a:p>
          <a:p>
            <a:r>
              <a:rPr lang="en-US" sz="1200" b="0" i="0" u="none" strike="noStrike" kern="1200" baseline="0" dirty="0">
                <a:solidFill>
                  <a:schemeClr val="tx1"/>
                </a:solidFill>
                <a:latin typeface="+mn-lt"/>
                <a:ea typeface="+mn-ea"/>
                <a:cs typeface="+mn-cs"/>
              </a:rPr>
              <a:t>less than 100 milliseconds (ms).</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31</a:t>
            </a:fld>
            <a:endParaRPr lang="en-US" altLang="en-US" dirty="0">
              <a:solidFill>
                <a:srgbClr val="000000"/>
              </a:solidFill>
              <a:sym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39ECAF30-F3C0-4883-816C-4CC08413087A}" type="slidenum">
              <a:rPr lang="en-US" altLang="en-US">
                <a:solidFill>
                  <a:srgbClr val="000000"/>
                </a:solidFill>
                <a:sym typeface="Arial" charset="0"/>
              </a:rPr>
              <a:pPr fontAlgn="base">
                <a:spcBef>
                  <a:spcPct val="0"/>
                </a:spcBef>
                <a:spcAft>
                  <a:spcPct val="0"/>
                </a:spcAft>
                <a:buSzPct val="25000"/>
              </a:pPr>
              <a:t>32</a:t>
            </a:fld>
            <a:endParaRPr lang="en-US" altLang="en-US" dirty="0">
              <a:solidFill>
                <a:srgbClr val="000000"/>
              </a:solidFill>
              <a:sym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2B2C0B1-4041-4818-906E-FA349C98CF52}" type="slidenum">
              <a:rPr lang="en-US" altLang="en-US"/>
              <a:pPr fontAlgn="base">
                <a:spcBef>
                  <a:spcPct val="0"/>
                </a:spcBef>
                <a:spcAft>
                  <a:spcPct val="0"/>
                </a:spcAft>
              </a:pPr>
              <a:t>33</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A58C27B-B3A1-4306-90BA-A92D83C6DB71}" type="slidenum">
              <a:rPr lang="en-US" altLang="en-US"/>
              <a:pPr fontAlgn="base">
                <a:spcBef>
                  <a:spcPct val="0"/>
                </a:spcBef>
                <a:spcAft>
                  <a:spcPct val="0"/>
                </a:spcAft>
              </a:pPr>
              <a:t>34</a:t>
            </a:fld>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35</a:t>
            </a:fld>
            <a:endParaRPr lang="en-US" altLang="en-US" dirty="0">
              <a:solidFill>
                <a:srgbClr val="000000"/>
              </a:solidFill>
              <a:sym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36</a:t>
            </a:fld>
            <a:endParaRPr lang="en-US" altLang="en-US" dirty="0">
              <a:solidFill>
                <a:srgbClr val="000000"/>
              </a:solidFill>
              <a:sym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39ECAF30-F3C0-4883-816C-4CC08413087A}" type="slidenum">
              <a:rPr lang="en-US" altLang="en-US">
                <a:solidFill>
                  <a:srgbClr val="000000"/>
                </a:solidFill>
                <a:sym typeface="Arial" charset="0"/>
              </a:rPr>
              <a:pPr fontAlgn="base">
                <a:spcBef>
                  <a:spcPct val="0"/>
                </a:spcBef>
                <a:spcAft>
                  <a:spcPct val="0"/>
                </a:spcAft>
                <a:buSzPct val="25000"/>
              </a:pPr>
              <a:t>37</a:t>
            </a:fld>
            <a:endParaRPr lang="en-US" altLang="en-US" dirty="0">
              <a:solidFill>
                <a:srgbClr val="000000"/>
              </a:solidFill>
              <a:sym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0F6EC051-48E5-4179-B257-6359CA0BA524}" type="slidenum">
              <a:rPr lang="en-US" altLang="en-US"/>
              <a:pPr fontAlgn="base">
                <a:spcBef>
                  <a:spcPct val="0"/>
                </a:spcBef>
                <a:spcAft>
                  <a:spcPct val="0"/>
                </a:spcAft>
              </a:pPr>
              <a:t>38</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24A82D8-4B80-49E9-86BA-1ECA5BB169ED}" type="slidenum">
              <a:rPr lang="en-US" altLang="en-US"/>
              <a:pPr fontAlgn="base">
                <a:spcBef>
                  <a:spcPct val="0"/>
                </a:spcBef>
                <a:spcAft>
                  <a:spcPct val="0"/>
                </a:spcAft>
              </a:pPr>
              <a:t>39</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A0A9C601-28A4-4067-B368-B4D1DC86CC47}" type="slidenum">
              <a:rPr lang="en-US" altLang="en-US"/>
              <a:pPr fontAlgn="base">
                <a:spcBef>
                  <a:spcPct val="0"/>
                </a:spcBef>
                <a:spcAft>
                  <a:spcPct val="0"/>
                </a:spcAft>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41</a:t>
            </a:fld>
            <a:endParaRPr lang="en-US" altLang="en-US" dirty="0">
              <a:solidFill>
                <a:srgbClr val="000000"/>
              </a:solidFill>
              <a:sym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42</a:t>
            </a:fld>
            <a:endParaRPr lang="en-US" altLang="en-US" dirty="0">
              <a:solidFill>
                <a:srgbClr val="000000"/>
              </a:solidFill>
              <a:sym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43</a:t>
            </a:fld>
            <a:endParaRPr lang="en-US" altLang="en-US" dirty="0">
              <a:solidFill>
                <a:srgbClr val="000000"/>
              </a:solidFill>
              <a:sym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1CE94FA5-B9CF-49D2-A821-B04182EB5518}" type="slidenum">
              <a:rPr lang="en-US" altLang="en-US"/>
              <a:pPr fontAlgn="base">
                <a:spcBef>
                  <a:spcPct val="0"/>
                </a:spcBef>
                <a:spcAft>
                  <a:spcPct val="0"/>
                </a:spcAft>
              </a:pPr>
              <a:t>44</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46</a:t>
            </a:fld>
            <a:endParaRPr lang="en-US" altLang="en-US" dirty="0">
              <a:solidFill>
                <a:srgbClr val="000000"/>
              </a:solidFill>
              <a:sym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3F1D951-0D6D-4F40-86C0-0B77F6775CB0}" type="slidenum">
              <a:rPr lang="en-US" altLang="en-US"/>
              <a:pPr fontAlgn="base">
                <a:spcBef>
                  <a:spcPct val="0"/>
                </a:spcBef>
                <a:spcAft>
                  <a:spcPct val="0"/>
                </a:spcAft>
              </a:pPr>
              <a:t>48</a:t>
            </a:fld>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49</a:t>
            </a:fld>
            <a:endParaRPr lang="en-US" altLang="en-US" dirty="0">
              <a:solidFill>
                <a:srgbClr val="000000"/>
              </a:solidFill>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29D47CBE-C5A8-436B-B7C1-6EE7E8A9DD82}" type="slidenum">
              <a:rPr lang="en-US" altLang="en-US"/>
              <a:pPr fontAlgn="base">
                <a:spcBef>
                  <a:spcPct val="0"/>
                </a:spcBef>
                <a:spcAft>
                  <a:spcPct val="0"/>
                </a:spcAft>
              </a:pPr>
              <a:t>5</a:t>
            </a:fld>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50</a:t>
            </a:fld>
            <a:endParaRPr lang="en-US" altLang="en-US" dirty="0">
              <a:solidFill>
                <a:srgbClr val="000000"/>
              </a:solidFill>
              <a:sym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36FC9E70-596F-4AA8-8760-21E3D7F9740D}" type="slidenum">
              <a:rPr lang="en-US" altLang="en-US"/>
              <a:pPr fontAlgn="base">
                <a:spcBef>
                  <a:spcPct val="0"/>
                </a:spcBef>
                <a:spcAft>
                  <a:spcPct val="0"/>
                </a:spcAft>
              </a:pPr>
              <a:t>51</a:t>
            </a:fld>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0D3FE9B-4163-4683-8DF4-94482E300B92}" type="slidenum">
              <a:rPr lang="en-US" altLang="en-US"/>
              <a:pPr fontAlgn="base">
                <a:spcBef>
                  <a:spcPct val="0"/>
                </a:spcBef>
                <a:spcAft>
                  <a:spcPct val="0"/>
                </a:spcAft>
              </a:pPr>
              <a:t>52</a:t>
            </a:fld>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95B3ADA0-96F4-4C4F-8171-2289D3ED6DDE}" type="slidenum">
              <a:rPr lang="en-US" altLang="en-US"/>
              <a:pPr fontAlgn="base">
                <a:spcBef>
                  <a:spcPct val="0"/>
                </a:spcBef>
                <a:spcAft>
                  <a:spcPct val="0"/>
                </a:spcAft>
              </a:pPr>
              <a:t>53</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9C9572B0-0530-44EE-92B8-C23937D36D39}" type="slidenum">
              <a:rPr lang="en-US" altLang="en-US"/>
              <a:pPr fontAlgn="base">
                <a:spcBef>
                  <a:spcPct val="0"/>
                </a:spcBef>
                <a:spcAft>
                  <a:spcPct val="0"/>
                </a:spcAft>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7</a:t>
            </a:fld>
            <a:endParaRPr lang="en-US" altLang="en-US" dirty="0">
              <a:solidFill>
                <a:srgbClr val="000000"/>
              </a:solidFill>
              <a:sym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8</a:t>
            </a:fld>
            <a:endParaRPr lang="en-US" altLang="en-US" dirty="0">
              <a:solidFill>
                <a:srgbClr val="000000"/>
              </a:solidFill>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4BDE1FC1-C5FB-4CB6-B8B3-705BA8E3BC27}" type="slidenum">
              <a:rPr lang="en-US" altLang="en-US">
                <a:solidFill>
                  <a:srgbClr val="000000"/>
                </a:solidFill>
                <a:sym typeface="Arial" charset="0"/>
              </a:rPr>
              <a:pPr fontAlgn="base">
                <a:spcBef>
                  <a:spcPct val="0"/>
                </a:spcBef>
                <a:spcAft>
                  <a:spcPct val="0"/>
                </a:spcAft>
                <a:buSzPct val="25000"/>
              </a:pPr>
              <a:t>9</a:t>
            </a:fld>
            <a:endParaRPr lang="en-US" altLang="en-US" dirty="0">
              <a:solidFill>
                <a:srgbClr val="000000"/>
              </a:solidFill>
              <a:sym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Footer Placeholder 4"/>
          <p:cNvSpPr>
            <a:spLocks noGrp="1"/>
          </p:cNvSpPr>
          <p:nvPr>
            <p:ph type="ftr" sz="quarter" idx="10"/>
          </p:nvPr>
        </p:nvSpPr>
        <p:spPr>
          <a:xfrm>
            <a:off x="93663" y="6172200"/>
            <a:ext cx="8596312" cy="234950"/>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5" name="Date Placeholder 3"/>
          <p:cNvSpPr>
            <a:spLocks noGrp="1"/>
          </p:cNvSpPr>
          <p:nvPr>
            <p:ph type="dt" sz="half" idx="11"/>
          </p:nvPr>
        </p:nvSpPr>
        <p:spPr>
          <a:xfrm>
            <a:off x="6335713" y="112713"/>
            <a:ext cx="2133600" cy="182562"/>
          </a:xfrm>
          <a:prstGeom prst="rect">
            <a:avLst/>
          </a:prstGeom>
        </p:spPr>
        <p:txBody>
          <a:bodyPr/>
          <a:lstStyle>
            <a:lvl1pPr fontAlgn="auto">
              <a:spcBef>
                <a:spcPts val="0"/>
              </a:spcBef>
              <a:spcAft>
                <a:spcPts val="0"/>
              </a:spcAft>
              <a:defRPr>
                <a:latin typeface="+mn-lt"/>
                <a:cs typeface="+mn-cs"/>
              </a:defRPr>
            </a:lvl1pPr>
          </a:lstStyle>
          <a:p>
            <a:pPr>
              <a:defRPr/>
            </a:pPr>
            <a:fld id="{89B926E0-23E1-42D7-9869-6DC51068058A}" type="datetimeFigureOut">
              <a:rPr lang="en-US"/>
              <a:pPr>
                <a:defRPr/>
              </a:pPr>
              <a:t>6/20/2023</a:t>
            </a:fld>
            <a:endParaRPr lang="en-US" dirty="0"/>
          </a:p>
        </p:txBody>
      </p:sp>
      <p:sp>
        <p:nvSpPr>
          <p:cNvPr id="6" name="Slide Number Placeholder 5"/>
          <p:cNvSpPr>
            <a:spLocks noGrp="1"/>
          </p:cNvSpPr>
          <p:nvPr>
            <p:ph type="sldNum" sz="quarter" idx="12"/>
          </p:nvPr>
        </p:nvSpPr>
        <p:spPr>
          <a:xfrm>
            <a:off x="8469313" y="112713"/>
            <a:ext cx="552450" cy="182562"/>
          </a:xfrm>
          <a:prstGeom prst="rect">
            <a:avLst/>
          </a:prstGeom>
        </p:spPr>
        <p:txBody>
          <a:bodyPr/>
          <a:lstStyle>
            <a:lvl1pPr fontAlgn="auto">
              <a:spcBef>
                <a:spcPts val="0"/>
              </a:spcBef>
              <a:spcAft>
                <a:spcPts val="0"/>
              </a:spcAft>
              <a:defRPr>
                <a:latin typeface="+mn-lt"/>
                <a:cs typeface="+mn-cs"/>
              </a:defRPr>
            </a:lvl1pPr>
          </a:lstStyle>
          <a:p>
            <a:pPr>
              <a:defRPr/>
            </a:pPr>
            <a:fld id="{F3A1A11E-49B9-4D57-9568-8994B66EDABB}" type="slidenum">
              <a:rPr lang="en-US"/>
              <a:pPr>
                <a:defRPr/>
              </a:pPr>
              <a:t>‹#›</a:t>
            </a:fld>
            <a:endParaRPr lang="en-US" dirty="0"/>
          </a:p>
        </p:txBody>
      </p:sp>
    </p:spTree>
    <p:extLst>
      <p:ext uri="{BB962C8B-B14F-4D97-AF65-F5344CB8AC3E}">
        <p14:creationId xmlns:p14="http://schemas.microsoft.com/office/powerpoint/2010/main" val="126631229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04552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7" name="Rectangle 1"/>
          <p:cNvSpPr/>
          <p:nvPr userDrawn="1"/>
        </p:nvSpPr>
        <p:spPr>
          <a:xfrm>
            <a:off x="3810000" y="6400800"/>
            <a:ext cx="502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8" name="Title Placeholder"/>
          <p:cNvSpPr txBox="1">
            <a:spLocks noGrp="1"/>
          </p:cNvSpPr>
          <p:nvPr>
            <p:ph type="title"/>
          </p:nvPr>
        </p:nvSpPr>
        <p:spPr>
          <a:xfrm>
            <a:off x="457200" y="215371"/>
            <a:ext cx="8229600" cy="646331"/>
          </a:xfrm>
          <a:prstGeom prst="rect">
            <a:avLst/>
          </a:prstGeom>
          <a:noFill/>
          <a:ln>
            <a:noFill/>
          </a:ln>
        </p:spPr>
        <p:txBody>
          <a:bodyPr tIns="45720" bIns="45720" anchor="t"/>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tIns="4572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p:cNvSpPr>
            <a:spLocks noGrp="1"/>
          </p:cNvSpPr>
          <p:nvPr>
            <p:ph sz="quarter" idx="13"/>
          </p:nvPr>
        </p:nvSpPr>
        <p:spPr>
          <a:xfrm>
            <a:off x="457200" y="1600200"/>
            <a:ext cx="4397375" cy="4525963"/>
          </a:xfrm>
        </p:spPr>
        <p:txBody>
          <a:bodyPr/>
          <a:lstStyle>
            <a:lvl1pPr marL="101600" indent="0">
              <a:buNone/>
              <a:defRPr/>
            </a:lvl1pPr>
          </a:lstStyle>
          <a:p>
            <a:pPr lvl="0"/>
            <a:r>
              <a:rPr lang="en-US" dirty="0"/>
              <a:t>Click to edit Master text styles</a:t>
            </a:r>
          </a:p>
        </p:txBody>
      </p:sp>
      <p:sp>
        <p:nvSpPr>
          <p:cNvPr id="6" name="Content Placeholder 5"/>
          <p:cNvSpPr>
            <a:spLocks noGrp="1"/>
          </p:cNvSpPr>
          <p:nvPr>
            <p:ph sz="quarter" idx="14"/>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Click to edit Master text styles</a:t>
            </a:r>
          </a:p>
        </p:txBody>
      </p:sp>
      <p:sp>
        <p:nvSpPr>
          <p:cNvPr id="8" name="Content Placeholder 7"/>
          <p:cNvSpPr>
            <a:spLocks noGrp="1"/>
          </p:cNvSpPr>
          <p:nvPr>
            <p:ph sz="quarter" idx="15"/>
          </p:nvPr>
        </p:nvSpPr>
        <p:spPr>
          <a:xfrm>
            <a:off x="5029200" y="3252788"/>
            <a:ext cx="3657600" cy="2873375"/>
          </a:xfrm>
        </p:spPr>
        <p:txBody>
          <a:bodyPr/>
          <a:lstStyle>
            <a:lvl1pPr marL="101600" indent="0">
              <a:buNone/>
              <a:defRPr sz="2200"/>
            </a:lvl1pPr>
          </a:lstStyle>
          <a:p>
            <a:pPr lvl="0"/>
            <a:r>
              <a:rPr lang="en-US" dirty="0"/>
              <a:t>Click to edit Master text styles</a:t>
            </a:r>
          </a:p>
        </p:txBody>
      </p:sp>
    </p:spTree>
    <p:extLst>
      <p:ext uri="{BB962C8B-B14F-4D97-AF65-F5344CB8AC3E}">
        <p14:creationId xmlns:p14="http://schemas.microsoft.com/office/powerpoint/2010/main" val="1949370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p:cNvSpPr>
            <a:spLocks noGrp="1"/>
          </p:cNvSpPr>
          <p:nvPr>
            <p:ph type="title"/>
          </p:nvPr>
        </p:nvSpPr>
        <p:spPr>
          <a:xfrm>
            <a:off x="457200" y="666319"/>
            <a:ext cx="8229600" cy="646331"/>
          </a:xfrm>
        </p:spPr>
        <p:txBody>
          <a:bodyPr tIns="45720" bIns="45720"/>
          <a:lstStyle>
            <a:lvl1pPr>
              <a:defRPr sz="3600">
                <a:latin typeface="+mj-lt"/>
              </a:defRPr>
            </a:lvl1pPr>
          </a:lstStyle>
          <a:p>
            <a:r>
              <a:rPr lang="en-US" dirty="0"/>
              <a:t>Click to edit Master title style</a:t>
            </a:r>
          </a:p>
        </p:txBody>
      </p:sp>
      <p:sp>
        <p:nvSpPr>
          <p:cNvPr id="7" name="Content Placeholder 6"/>
          <p:cNvSpPr>
            <a:spLocks noGrp="1"/>
          </p:cNvSpPr>
          <p:nvPr>
            <p:ph sz="quarter" idx="13"/>
          </p:nvPr>
        </p:nvSpPr>
        <p:spPr>
          <a:xfrm>
            <a:off x="457200" y="1481138"/>
            <a:ext cx="4484688" cy="3754437"/>
          </a:xfrm>
        </p:spPr>
        <p:txBody>
          <a:bodyPr/>
          <a:lstStyle>
            <a:lvl1pPr>
              <a:defRPr/>
            </a:lvl1pPr>
          </a:lstStyle>
          <a:p>
            <a:pPr lvl="0"/>
            <a:r>
              <a:rPr lang="en-US" dirty="0"/>
              <a:t>Click to edit Master text styles</a:t>
            </a:r>
          </a:p>
        </p:txBody>
      </p:sp>
      <p:sp>
        <p:nvSpPr>
          <p:cNvPr id="12" name="Content Placeholder 11"/>
          <p:cNvSpPr>
            <a:spLocks noGrp="1"/>
          </p:cNvSpPr>
          <p:nvPr>
            <p:ph sz="quarter" idx="15"/>
          </p:nvPr>
        </p:nvSpPr>
        <p:spPr>
          <a:xfrm>
            <a:off x="5048250" y="1481138"/>
            <a:ext cx="3638550" cy="338554"/>
          </a:xfrm>
        </p:spPr>
        <p:txBody>
          <a:bodyPr tIns="45720" bIns="45720"/>
          <a:lstStyle/>
          <a:p>
            <a:pPr lvl="0"/>
            <a:r>
              <a:rPr lang="en-US" dirty="0"/>
              <a:t>Click to edit Master text styles</a:t>
            </a:r>
          </a:p>
        </p:txBody>
      </p:sp>
      <p:sp>
        <p:nvSpPr>
          <p:cNvPr id="8" name="Content Placeholder 7"/>
          <p:cNvSpPr>
            <a:spLocks noGrp="1"/>
          </p:cNvSpPr>
          <p:nvPr>
            <p:ph sz="quarter" idx="14"/>
          </p:nvPr>
        </p:nvSpPr>
        <p:spPr>
          <a:xfrm>
            <a:off x="457200" y="5343525"/>
            <a:ext cx="8229600" cy="338554"/>
          </a:xfrm>
        </p:spPr>
        <p:txBody>
          <a:bodyPr tIns="45720" bIns="45720"/>
          <a:lstStyle>
            <a:lvl1pPr>
              <a:defRPr/>
            </a:lvl1pPr>
          </a:lstStyle>
          <a:p>
            <a:pPr lvl="0"/>
            <a:r>
              <a:rPr lang="en-US" dirty="0"/>
              <a:t>Click to edit Master text styles</a:t>
            </a:r>
          </a:p>
        </p:txBody>
      </p:sp>
    </p:spTree>
    <p:extLst>
      <p:ext uri="{BB962C8B-B14F-4D97-AF65-F5344CB8AC3E}">
        <p14:creationId xmlns:p14="http://schemas.microsoft.com/office/powerpoint/2010/main" val="39498724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58825"/>
            <a:ext cx="63607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en-US" altLang="en-US"/>
              <a:t>Click to edit Master title style</a:t>
            </a:r>
          </a:p>
        </p:txBody>
      </p:sp>
      <p:sp>
        <p:nvSpPr>
          <p:cNvPr id="3" name="Text Placeholder 2"/>
          <p:cNvSpPr>
            <a:spLocks noGrp="1"/>
          </p:cNvSpPr>
          <p:nvPr>
            <p:ph type="body" idx="1"/>
          </p:nvPr>
        </p:nvSpPr>
        <p:spPr>
          <a:xfrm>
            <a:off x="457200" y="1600200"/>
            <a:ext cx="4401846" cy="2769989"/>
          </a:xfrm>
          <a:prstGeom prst="rect">
            <a:avLst/>
          </a:prstGeom>
        </p:spPr>
        <p:txBody>
          <a:bodyPr vert="horz" wrap="square"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7663" y="6378575"/>
            <a:ext cx="7162800" cy="276225"/>
          </a:xfrm>
          <a:prstGeom prst="rect">
            <a:avLst/>
          </a:prstGeom>
          <a:noFill/>
        </p:spPr>
        <p:txBody>
          <a:bodyPr>
            <a:spAutoFit/>
          </a:bodyPr>
          <a:lstStyle/>
          <a:p>
            <a:pPr marL="101600" algn="r" fontAlgn="auto">
              <a:spcBef>
                <a:spcPts val="0"/>
              </a:spcBef>
              <a:spcAft>
                <a:spcPts val="0"/>
              </a:spcAft>
              <a:defRPr/>
            </a:pPr>
            <a:r>
              <a:rPr lang="en-IN" altLang="en-US" sz="1200" dirty="0">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latin typeface="Verdana"/>
                <a:ea typeface="Verdana" panose="020B0604030504040204" pitchFamily="34" charset="0"/>
                <a:cs typeface="Verdana" panose="020B0604030504040204" pitchFamily="34" charset="0"/>
              </a:rPr>
              <a:t> Pearson Education, Inc. All Rights Reserved</a:t>
            </a:r>
          </a:p>
        </p:txBody>
      </p:sp>
      <p:pic>
        <p:nvPicPr>
          <p:cNvPr id="1029"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57200" y="637698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1" r:id="rId2"/>
    <p:sldLayoutId id="2147483654" r:id="rId3"/>
    <p:sldLayoutId id="2147483652" r:id="rId4"/>
  </p:sldLayoutIdLst>
  <p:transition spd="slow"/>
  <p:txStyles>
    <p:titleStyle>
      <a:lvl1pPr algn="l" rtl="0" fontAlgn="base">
        <a:spcBef>
          <a:spcPct val="0"/>
        </a:spcBef>
        <a:spcAft>
          <a:spcPct val="0"/>
        </a:spcAft>
        <a:defRPr sz="3600" b="1" kern="1200">
          <a:solidFill>
            <a:srgbClr val="007FA3"/>
          </a:solidFill>
          <a:latin typeface="+mj-lt"/>
          <a:ea typeface="+mj-ea"/>
          <a:cs typeface="Times New Roman" panose="02020603050405020304" pitchFamily="18" charset="0"/>
        </a:defRPr>
      </a:lvl1pPr>
      <a:lvl2pPr algn="l" rtl="0" fontAlgn="base">
        <a:spcBef>
          <a:spcPct val="0"/>
        </a:spcBef>
        <a:spcAft>
          <a:spcPct val="0"/>
        </a:spcAft>
        <a:defRPr sz="3600" b="1">
          <a:solidFill>
            <a:srgbClr val="007FA3"/>
          </a:solidFill>
          <a:latin typeface="Arial" charset="0"/>
          <a:cs typeface="Times New Roman" pitchFamily="18" charset="0"/>
        </a:defRPr>
      </a:lvl2pPr>
      <a:lvl3pPr algn="l" rtl="0" fontAlgn="base">
        <a:spcBef>
          <a:spcPct val="0"/>
        </a:spcBef>
        <a:spcAft>
          <a:spcPct val="0"/>
        </a:spcAft>
        <a:defRPr sz="3600" b="1">
          <a:solidFill>
            <a:srgbClr val="007FA3"/>
          </a:solidFill>
          <a:latin typeface="Arial" charset="0"/>
          <a:cs typeface="Times New Roman" pitchFamily="18" charset="0"/>
        </a:defRPr>
      </a:lvl3pPr>
      <a:lvl4pPr algn="l" rtl="0" fontAlgn="base">
        <a:spcBef>
          <a:spcPct val="0"/>
        </a:spcBef>
        <a:spcAft>
          <a:spcPct val="0"/>
        </a:spcAft>
        <a:defRPr sz="3600" b="1">
          <a:solidFill>
            <a:srgbClr val="007FA3"/>
          </a:solidFill>
          <a:latin typeface="Arial" charset="0"/>
          <a:cs typeface="Times New Roman" pitchFamily="18" charset="0"/>
        </a:defRPr>
      </a:lvl4pPr>
      <a:lvl5pPr algn="l" rtl="0" fontAlgn="base">
        <a:spcBef>
          <a:spcPct val="0"/>
        </a:spcBef>
        <a:spcAft>
          <a:spcPct val="0"/>
        </a:spcAft>
        <a:defRPr sz="3600" b="1">
          <a:solidFill>
            <a:srgbClr val="007FA3"/>
          </a:solidFill>
          <a:latin typeface="Arial" charset="0"/>
          <a:cs typeface="Times New Roman" pitchFamily="18" charset="0"/>
        </a:defRPr>
      </a:lvl5pPr>
      <a:lvl6pPr marL="457200" algn="l" rtl="0" fontAlgn="base">
        <a:spcBef>
          <a:spcPct val="0"/>
        </a:spcBef>
        <a:spcAft>
          <a:spcPct val="0"/>
        </a:spcAft>
        <a:defRPr sz="3600" b="1">
          <a:solidFill>
            <a:srgbClr val="007FA3"/>
          </a:solidFill>
          <a:latin typeface="Arial" charset="0"/>
          <a:cs typeface="Times New Roman" pitchFamily="18" charset="0"/>
        </a:defRPr>
      </a:lvl6pPr>
      <a:lvl7pPr marL="914400" algn="l" rtl="0" fontAlgn="base">
        <a:spcBef>
          <a:spcPct val="0"/>
        </a:spcBef>
        <a:spcAft>
          <a:spcPct val="0"/>
        </a:spcAft>
        <a:defRPr sz="3600" b="1">
          <a:solidFill>
            <a:srgbClr val="007FA3"/>
          </a:solidFill>
          <a:latin typeface="Arial" charset="0"/>
          <a:cs typeface="Times New Roman" pitchFamily="18" charset="0"/>
        </a:defRPr>
      </a:lvl7pPr>
      <a:lvl8pPr marL="1371600" algn="l" rtl="0" fontAlgn="base">
        <a:spcBef>
          <a:spcPct val="0"/>
        </a:spcBef>
        <a:spcAft>
          <a:spcPct val="0"/>
        </a:spcAft>
        <a:defRPr sz="3600" b="1">
          <a:solidFill>
            <a:srgbClr val="007FA3"/>
          </a:solidFill>
          <a:latin typeface="Arial" charset="0"/>
          <a:cs typeface="Times New Roman" pitchFamily="18" charset="0"/>
        </a:defRPr>
      </a:lvl8pPr>
      <a:lvl9pPr marL="1828800" algn="l" rtl="0" fontAlgn="base">
        <a:spcBef>
          <a:spcPct val="0"/>
        </a:spcBef>
        <a:spcAft>
          <a:spcPct val="0"/>
        </a:spcAft>
        <a:defRPr sz="3600" b="1">
          <a:solidFill>
            <a:srgbClr val="007FA3"/>
          </a:solidFill>
          <a:latin typeface="Arial" charset="0"/>
          <a:cs typeface="Times New Roman" pitchFamily="18" charset="0"/>
        </a:defRPr>
      </a:lvl9pPr>
    </p:titleStyle>
    <p:bodyStyle>
      <a:lvl1pPr marL="255588" indent="-255588" algn="l" rtl="0" fontAlgn="base">
        <a:spcBef>
          <a:spcPts val="1500"/>
        </a:spcBef>
        <a:spcAft>
          <a:spcPct val="0"/>
        </a:spcAft>
        <a:buClr>
          <a:srgbClr val="007FA3"/>
        </a:buClr>
        <a:buFont typeface="Arial" charset="0"/>
        <a:buChar char="•"/>
        <a:defRPr sz="1600" kern="1200">
          <a:solidFill>
            <a:schemeClr val="tx1"/>
          </a:solidFill>
          <a:latin typeface="+mn-lt"/>
          <a:ea typeface="+mn-ea"/>
          <a:cs typeface="+mn-cs"/>
        </a:defRPr>
      </a:lvl1pPr>
      <a:lvl2pPr marL="742950" indent="-28575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2pPr>
      <a:lvl3pPr marL="1143000" indent="-228600" algn="l" rtl="0" fontAlgn="base">
        <a:spcBef>
          <a:spcPts val="600"/>
        </a:spcBef>
        <a:spcAft>
          <a:spcPct val="0"/>
        </a:spcAft>
        <a:buClr>
          <a:srgbClr val="007FA3"/>
        </a:buClr>
        <a:buFont typeface="Wingdings" pitchFamily="2" charset="2"/>
        <a:buChar char="§"/>
        <a:defRPr sz="1600" kern="1200">
          <a:solidFill>
            <a:schemeClr val="tx1"/>
          </a:solidFill>
          <a:latin typeface="+mn-lt"/>
          <a:ea typeface="+mn-ea"/>
          <a:cs typeface="+mn-cs"/>
        </a:defRPr>
      </a:lvl3pPr>
      <a:lvl4pPr marL="1600200" indent="-22860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4pPr>
      <a:lvl5pPr marL="2057400" indent="-22860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215900"/>
            <a:ext cx="8229600" cy="1200150"/>
          </a:xfrm>
        </p:spPr>
        <p:txBody>
          <a:bodyPr/>
          <a:lstStyle/>
          <a:p>
            <a:pPr>
              <a:spcBef>
                <a:spcPct val="0"/>
              </a:spcBef>
              <a:buFont typeface="Times New Roman" pitchFamily="18" charset="0"/>
              <a:buNone/>
            </a:pPr>
            <a:r>
              <a:rPr lang="en-US" altLang="en-US" dirty="0">
                <a:cs typeface="Times New Roman" pitchFamily="18" charset="0"/>
                <a:sym typeface="Times New Roman" pitchFamily="18" charset="0"/>
              </a:rPr>
              <a:t>Automotive Technology: Principles, Diagnosis, and Service</a:t>
            </a:r>
          </a:p>
        </p:txBody>
      </p:sp>
      <p:sp>
        <p:nvSpPr>
          <p:cNvPr id="8194" name="Content Placeholder 2"/>
          <p:cNvSpPr>
            <a:spLocks noGrp="1"/>
          </p:cNvSpPr>
          <p:nvPr>
            <p:ph type="body" idx="1"/>
          </p:nvPr>
        </p:nvSpPr>
        <p:spPr bwMode="auto">
          <a:xfrm>
            <a:off x="474663" y="1431925"/>
            <a:ext cx="8229600" cy="400050"/>
          </a:xfrm>
        </p:spPr>
        <p:txBody>
          <a:bodyPr wrap="square" numCol="1" compatLnSpc="1">
            <a:prstTxWarp prst="textNoShape">
              <a:avLst/>
            </a:prstTxWarp>
          </a:bodyPr>
          <a:lstStyle/>
          <a:p>
            <a:pPr>
              <a:spcBef>
                <a:spcPct val="0"/>
              </a:spcBef>
              <a:buFont typeface="Arial" charset="0"/>
              <a:buNone/>
            </a:pPr>
            <a:r>
              <a:rPr lang="en-US" altLang="en-US" b="1" dirty="0">
                <a:latin typeface="Arial" charset="0"/>
                <a:cs typeface="Arial" charset="0"/>
                <a:sym typeface="Arial" charset="0"/>
              </a:rPr>
              <a:t>Seventh Edition</a:t>
            </a:r>
          </a:p>
        </p:txBody>
      </p:sp>
      <p:sp>
        <p:nvSpPr>
          <p:cNvPr id="8195" name="Content Placeholder 4"/>
          <p:cNvSpPr>
            <a:spLocks noGrp="1"/>
          </p:cNvSpPr>
          <p:nvPr>
            <p:ph sz="quarter" idx="14"/>
          </p:nvPr>
        </p:nvSpPr>
        <p:spPr bwMode="auto">
          <a:xfrm>
            <a:off x="5029200" y="2538413"/>
            <a:ext cx="3657600" cy="554037"/>
          </a:xfrm>
        </p:spPr>
        <p:txBody>
          <a:bodyPr wrap="square" tIns="45720" bIns="45720" numCol="1" anchorCtr="0" compatLnSpc="1">
            <a:prstTxWarp prst="textNoShape">
              <a:avLst/>
            </a:prstTxWarp>
          </a:bodyPr>
          <a:lstStyle/>
          <a:p>
            <a:r>
              <a:rPr lang="en-US" altLang="en-US" dirty="0"/>
              <a:t>Chapter 73</a:t>
            </a:r>
          </a:p>
        </p:txBody>
      </p:sp>
      <p:sp>
        <p:nvSpPr>
          <p:cNvPr id="8196" name="Content Placeholder 5"/>
          <p:cNvSpPr>
            <a:spLocks noGrp="1"/>
          </p:cNvSpPr>
          <p:nvPr>
            <p:ph sz="quarter" idx="15"/>
          </p:nvPr>
        </p:nvSpPr>
        <p:spPr bwMode="auto">
          <a:xfrm>
            <a:off x="5029200" y="3252788"/>
            <a:ext cx="3657600" cy="430212"/>
          </a:xfrm>
        </p:spPr>
        <p:txBody>
          <a:bodyPr wrap="square" tIns="45720" bIns="45720" numCol="1" anchor="t" anchorCtr="0" compatLnSpc="1">
            <a:prstTxWarp prst="textNoShape">
              <a:avLst/>
            </a:prstTxWarp>
          </a:bodyPr>
          <a:lstStyle/>
          <a:p>
            <a:r>
              <a:rPr lang="en-US" altLang="en-US" dirty="0"/>
              <a:t>Oxygen Sensors </a:t>
            </a:r>
          </a:p>
        </p:txBody>
      </p:sp>
      <p:sp>
        <p:nvSpPr>
          <p:cNvPr id="8197" name="Content Placeholder 7"/>
          <p:cNvSpPr>
            <a:spLocks noGrp="1"/>
          </p:cNvSpPr>
          <p:nvPr>
            <p:ph sz="quarter" idx="4294967295"/>
          </p:nvPr>
        </p:nvSpPr>
        <p:spPr bwMode="auto">
          <a:xfrm>
            <a:off x="2481263" y="6400800"/>
            <a:ext cx="6205537"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t" anchorCtr="0" compatLnSpc="1">
            <a:prstTxWarp prst="textNoShape">
              <a:avLst/>
            </a:prstTxWarp>
          </a:bodyPr>
          <a:lstStyle/>
          <a:p>
            <a:r>
              <a:rPr lang="en-US" altLang="en-US" sz="1200" dirty="0">
                <a:latin typeface="Verdana" pitchFamily="34" charset="0"/>
                <a:ea typeface="Verdana" pitchFamily="34" charset="0"/>
                <a:cs typeface="Verdana" pitchFamily="34" charset="0"/>
              </a:rPr>
              <a:t>                Copyright © 2023 Pearson Education, Inc. All Rights Reserved</a:t>
            </a:r>
          </a:p>
        </p:txBody>
      </p:sp>
      <p:pic>
        <p:nvPicPr>
          <p:cNvPr id="81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844675"/>
            <a:ext cx="35020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3914"/>
            <a:ext cx="8229600" cy="646112"/>
          </a:xfrm>
        </p:spPr>
        <p:txBody>
          <a:bodyPr/>
          <a:lstStyle/>
          <a:p>
            <a:r>
              <a:rPr lang="en-US" altLang="en-US" dirty="0"/>
              <a:t>Figure 73.4 Heated O2 Sensor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962400" y="1066800"/>
            <a:ext cx="4354564" cy="4211972"/>
          </a:xfrm>
        </p:spPr>
      </p:pic>
      <p:sp>
        <p:nvSpPr>
          <p:cNvPr id="10243" name="Content Placeholder 16"/>
          <p:cNvSpPr>
            <a:spLocks noGrp="1"/>
          </p:cNvSpPr>
          <p:nvPr>
            <p:ph sz="quarter" idx="15"/>
          </p:nvPr>
        </p:nvSpPr>
        <p:spPr bwMode="auto">
          <a:xfrm>
            <a:off x="685800" y="1066800"/>
            <a:ext cx="3011488" cy="3785652"/>
          </a:xfrm>
        </p:spPr>
        <p:txBody>
          <a:bodyPr wrap="square" numCol="1" anchor="t" anchorCtr="0" compatLnSpc="1">
            <a:prstTxWarp prst="textNoShape">
              <a:avLst/>
            </a:prstTxWarp>
          </a:bodyPr>
          <a:lstStyle/>
          <a:p>
            <a:r>
              <a:rPr lang="en-US" altLang="en-US" sz="2400" dirty="0"/>
              <a:t>Typical heated zirconia oxygen sensor showing the sensor signal circuit that uses the outer (exhaust) electrode as the negative and the ambient air side electrode as the positive</a:t>
            </a:r>
          </a:p>
        </p:txBody>
      </p:sp>
    </p:spTree>
    <p:extLst>
      <p:ext uri="{BB962C8B-B14F-4D97-AF65-F5344CB8AC3E}">
        <p14:creationId xmlns:p14="http://schemas.microsoft.com/office/powerpoint/2010/main" val="249550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73.5 Stoichiometric 14.7:1</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962400" y="1066800"/>
            <a:ext cx="4480560" cy="5113033"/>
          </a:xfrm>
        </p:spPr>
      </p:pic>
      <p:sp>
        <p:nvSpPr>
          <p:cNvPr id="10243" name="Content Placeholder 16"/>
          <p:cNvSpPr>
            <a:spLocks noGrp="1"/>
          </p:cNvSpPr>
          <p:nvPr>
            <p:ph sz="quarter" idx="15"/>
          </p:nvPr>
        </p:nvSpPr>
        <p:spPr bwMode="auto">
          <a:xfrm>
            <a:off x="609600" y="1066800"/>
            <a:ext cx="3011488" cy="1938992"/>
          </a:xfrm>
        </p:spPr>
        <p:txBody>
          <a:bodyPr wrap="square" numCol="1" anchor="t" anchorCtr="0" compatLnSpc="1">
            <a:prstTxWarp prst="textNoShape">
              <a:avLst/>
            </a:prstTxWarp>
          </a:bodyPr>
          <a:lstStyle/>
          <a:p>
            <a:r>
              <a:rPr lang="en-US" altLang="en-US" sz="2400" dirty="0"/>
              <a:t>The oxygen sensor provides a quick response at the stoichiometric air–fuel ratio of 14.7:1</a:t>
            </a:r>
          </a:p>
        </p:txBody>
      </p:sp>
    </p:spTree>
    <p:extLst>
      <p:ext uri="{BB962C8B-B14F-4D97-AF65-F5344CB8AC3E}">
        <p14:creationId xmlns:p14="http://schemas.microsoft.com/office/powerpoint/2010/main" val="249550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2"/>
          <p:cNvSpPr>
            <a:spLocks noGrp="1"/>
          </p:cNvSpPr>
          <p:nvPr>
            <p:ph type="title"/>
          </p:nvPr>
        </p:nvSpPr>
        <p:spPr>
          <a:xfrm>
            <a:off x="457200" y="304800"/>
            <a:ext cx="8229600" cy="554037"/>
          </a:xfrm>
        </p:spPr>
        <p:txBody>
          <a:bodyPr/>
          <a:lstStyle/>
          <a:p>
            <a:r>
              <a:rPr lang="en-US" altLang="en-US" dirty="0"/>
              <a:t>Question 1: ?</a:t>
            </a:r>
          </a:p>
        </p:txBody>
      </p:sp>
      <p:sp>
        <p:nvSpPr>
          <p:cNvPr id="36866" name="Content Placeholder 3"/>
          <p:cNvSpPr>
            <a:spLocks noGrp="1"/>
          </p:cNvSpPr>
          <p:nvPr>
            <p:ph idx="1"/>
          </p:nvPr>
        </p:nvSpPr>
        <p:spPr bwMode="auto">
          <a:xfrm>
            <a:off x="436323" y="1066800"/>
            <a:ext cx="8229600" cy="738188"/>
          </a:xfrm>
        </p:spPr>
        <p:txBody>
          <a:bodyPr wrap="square" numCol="1" anchor="t" anchorCtr="0" compatLnSpc="1">
            <a:prstTxWarp prst="textNoShape">
              <a:avLst/>
            </a:prstTxWarp>
          </a:bodyPr>
          <a:lstStyle/>
          <a:p>
            <a:pPr marL="0" indent="0">
              <a:buSzTx/>
              <a:buFont typeface="Arial" charset="0"/>
              <a:buNone/>
            </a:pPr>
            <a:r>
              <a:rPr lang="en-IN" altLang="en-US" sz="2400" dirty="0"/>
              <a:t>How does an oxygen sensor report the level of oxygen in the exhaust?</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2"/>
          <p:cNvSpPr>
            <a:spLocks noGrp="1"/>
          </p:cNvSpPr>
          <p:nvPr>
            <p:ph type="title"/>
          </p:nvPr>
        </p:nvSpPr>
        <p:spPr>
          <a:xfrm>
            <a:off x="457200" y="304800"/>
            <a:ext cx="8229600" cy="554037"/>
          </a:xfrm>
        </p:spPr>
        <p:txBody>
          <a:bodyPr/>
          <a:lstStyle/>
          <a:p>
            <a:r>
              <a:rPr lang="en-US" altLang="en-US" dirty="0"/>
              <a:t>Answer 1</a:t>
            </a:r>
            <a:endParaRPr lang="en-US" altLang="en-US" sz="2800" dirty="0"/>
          </a:p>
        </p:txBody>
      </p:sp>
      <p:sp>
        <p:nvSpPr>
          <p:cNvPr id="38914" name="Content Placeholder 3"/>
          <p:cNvSpPr>
            <a:spLocks noGrp="1"/>
          </p:cNvSpPr>
          <p:nvPr>
            <p:ph idx="1"/>
          </p:nvPr>
        </p:nvSpPr>
        <p:spPr bwMode="auto">
          <a:xfrm>
            <a:off x="457200" y="1066800"/>
            <a:ext cx="8229600" cy="1108075"/>
          </a:xfrm>
        </p:spPr>
        <p:txBody>
          <a:bodyPr wrap="square" numCol="1" anchor="t" anchorCtr="0" compatLnSpc="1">
            <a:prstTxWarp prst="textNoShape">
              <a:avLst/>
            </a:prstTxWarp>
          </a:bodyPr>
          <a:lstStyle/>
          <a:p>
            <a:pPr marL="0" indent="0">
              <a:buSzTx/>
              <a:buFont typeface="Arial" charset="0"/>
              <a:buNone/>
            </a:pPr>
            <a:r>
              <a:rPr lang="en-IN" altLang="en-US" sz="2400" dirty="0"/>
              <a:t>When the oxygen level is low, the sensor generates a voltage above 450 mV. When the oxygen level is high, the oxygen sensor generates a voltage below 450 mV.</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a:xfrm>
            <a:off x="457200" y="304800"/>
            <a:ext cx="8229600" cy="554037"/>
          </a:xfrm>
        </p:spPr>
        <p:txBody>
          <a:bodyPr/>
          <a:lstStyle/>
          <a:p>
            <a:r>
              <a:rPr lang="en-US" altLang="en-US" dirty="0"/>
              <a:t>Titania Oxygen Sensor</a:t>
            </a:r>
            <a:endParaRPr lang="en-US" altLang="en-US" sz="2800" dirty="0"/>
          </a:p>
        </p:txBody>
      </p:sp>
      <p:sp>
        <p:nvSpPr>
          <p:cNvPr id="40962" name="Content Placeholder 3"/>
          <p:cNvSpPr>
            <a:spLocks noGrp="1"/>
          </p:cNvSpPr>
          <p:nvPr>
            <p:ph idx="1"/>
          </p:nvPr>
        </p:nvSpPr>
        <p:spPr bwMode="auto">
          <a:xfrm>
            <a:off x="436323" y="1058340"/>
            <a:ext cx="8229600" cy="2408238"/>
          </a:xfrm>
        </p:spPr>
        <p:txBody>
          <a:bodyPr wrap="square" numCol="1" anchor="t" anchorCtr="0" compatLnSpc="1">
            <a:prstTxWarp prst="textNoShape">
              <a:avLst/>
            </a:prstTxWarp>
          </a:bodyPr>
          <a:lstStyle/>
          <a:p>
            <a:pPr>
              <a:buSzTx/>
            </a:pPr>
            <a:r>
              <a:rPr lang="en-IN" altLang="en-US" sz="2400" dirty="0"/>
              <a:t>The titania (titanium dioxide) oxygen sensor does not produce a voltage, but rather changes resistance due to the presence of oxygen in the exhaust.</a:t>
            </a:r>
          </a:p>
          <a:p>
            <a:pPr>
              <a:buSzTx/>
            </a:pPr>
            <a:r>
              <a:rPr lang="en-IN" altLang="en-US" sz="2400" dirty="0"/>
              <a:t>As with a zirconia oxygen sensor, the voltage signal is above 450 mV when the exhaust is rich and low (below 450 mV) when the exhaust is lean.</a:t>
            </a:r>
            <a:endParaRPr lang="en-US" altLang="en-US" sz="2400"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27188"/>
            <a:ext cx="7880350"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304801"/>
            <a:ext cx="8229600" cy="1200329"/>
          </a:xfrm>
        </p:spPr>
        <p:txBody>
          <a:bodyPr/>
          <a:lstStyle/>
          <a:p>
            <a:r>
              <a:rPr lang="en-US" altLang="en-US" dirty="0"/>
              <a:t>Frequently Asked Question: Where Is HO2S1?   </a:t>
            </a:r>
            <a:endParaRPr lang="en-US" altLang="en-US" sz="2800" dirty="0">
              <a:solidFill>
                <a:srgbClr val="FF0000"/>
              </a:solidFill>
            </a:endParaRPr>
          </a:p>
        </p:txBody>
      </p:sp>
      <p:sp>
        <p:nvSpPr>
          <p:cNvPr id="12291" name="Content Placeholder 16"/>
          <p:cNvSpPr>
            <a:spLocks noGrp="1"/>
          </p:cNvSpPr>
          <p:nvPr>
            <p:ph sz="quarter" idx="15"/>
          </p:nvPr>
        </p:nvSpPr>
        <p:spPr bwMode="auto">
          <a:xfrm>
            <a:off x="762000" y="2743200"/>
            <a:ext cx="7422976" cy="2308324"/>
          </a:xfrm>
        </p:spPr>
        <p:txBody>
          <a:bodyPr wrap="square" numCol="1" anchor="t" anchorCtr="0" compatLnSpc="1">
            <a:prstTxWarp prst="textNoShape">
              <a:avLst/>
            </a:prstTxWarp>
          </a:bodyPr>
          <a:lstStyle/>
          <a:p>
            <a:r>
              <a:rPr lang="en-US" altLang="en-US" sz="2400" b="1" dirty="0"/>
              <a:t>Where Is HO2S1? </a:t>
            </a:r>
            <a:r>
              <a:rPr lang="en-US" altLang="en-US" sz="2400" dirty="0"/>
              <a:t>Oxygen sensors are numbered according to their location in the engine. On a V-type engine, heated oxygen sensor number 1 (HO2S1) is located in the exhaust system upstream of the catalytic converter on the side of the engine where cylinder 1 is located.  ● SEE FIGURE 73–6</a:t>
            </a:r>
          </a:p>
        </p:txBody>
      </p:sp>
      <p:sp>
        <p:nvSpPr>
          <p:cNvPr id="12292" name="Content Placeholder 15"/>
          <p:cNvSpPr>
            <a:spLocks noGrp="1"/>
          </p:cNvSpPr>
          <p:nvPr>
            <p:ph sz="quarter" idx="14"/>
          </p:nvPr>
        </p:nvSpPr>
        <p:spPr bwMode="auto">
          <a:xfrm>
            <a:off x="762000" y="1812925"/>
            <a:ext cx="7534275" cy="601663"/>
          </a:xfrm>
        </p:spPr>
        <p:txBody>
          <a:bodyPr wrap="square" numCol="1" anchor="t" anchorCtr="0"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54186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73.6 O2 Sensor Locations</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943100" y="1066800"/>
            <a:ext cx="5257800" cy="4197495"/>
          </a:xfrm>
        </p:spPr>
      </p:pic>
      <p:sp>
        <p:nvSpPr>
          <p:cNvPr id="10243" name="Content Placeholder 16"/>
          <p:cNvSpPr>
            <a:spLocks noGrp="1"/>
          </p:cNvSpPr>
          <p:nvPr>
            <p:ph sz="quarter" idx="15"/>
          </p:nvPr>
        </p:nvSpPr>
        <p:spPr bwMode="auto">
          <a:xfrm>
            <a:off x="723900" y="5334000"/>
            <a:ext cx="7696200" cy="830997"/>
          </a:xfrm>
        </p:spPr>
        <p:txBody>
          <a:bodyPr wrap="square" numCol="1" anchor="t" anchorCtr="0" compatLnSpc="1">
            <a:prstTxWarp prst="textNoShape">
              <a:avLst/>
            </a:prstTxWarp>
          </a:bodyPr>
          <a:lstStyle/>
          <a:p>
            <a:r>
              <a:rPr lang="en-US" altLang="en-US" sz="2400" dirty="0"/>
              <a:t>Number and label designations for oxygen sensors. Bank 1 is the bank where cylinder 1 is located </a:t>
            </a:r>
          </a:p>
        </p:txBody>
      </p:sp>
    </p:spTree>
    <p:extLst>
      <p:ext uri="{BB962C8B-B14F-4D97-AF65-F5344CB8AC3E}">
        <p14:creationId xmlns:p14="http://schemas.microsoft.com/office/powerpoint/2010/main" val="249550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554037"/>
          </a:xfrm>
        </p:spPr>
        <p:txBody>
          <a:bodyPr rtlCol="0">
            <a:noAutofit/>
          </a:bodyPr>
          <a:lstStyle/>
          <a:p>
            <a:pPr fontAlgn="auto">
              <a:spcAft>
                <a:spcPts val="0"/>
              </a:spcAft>
              <a:defRPr/>
            </a:pPr>
            <a:r>
              <a:rPr lang="en-US" spc="-400" dirty="0"/>
              <a:t>PC</a:t>
            </a:r>
            <a:r>
              <a:rPr lang="en-US" dirty="0"/>
              <a:t>M Uses of Oxygen Sensor</a:t>
            </a:r>
            <a:endParaRPr lang="en-US" sz="2800" dirty="0"/>
          </a:p>
        </p:txBody>
      </p:sp>
      <p:sp>
        <p:nvSpPr>
          <p:cNvPr id="45058" name="Content Placeholder 3"/>
          <p:cNvSpPr>
            <a:spLocks noGrp="1"/>
          </p:cNvSpPr>
          <p:nvPr>
            <p:ph idx="1"/>
          </p:nvPr>
        </p:nvSpPr>
        <p:spPr bwMode="auto">
          <a:xfrm>
            <a:off x="457200" y="1054100"/>
            <a:ext cx="8229600" cy="3746500"/>
          </a:xfrm>
        </p:spPr>
        <p:txBody>
          <a:bodyPr wrap="square" numCol="1" anchor="t" anchorCtr="0" compatLnSpc="1">
            <a:prstTxWarp prst="textNoShape">
              <a:avLst/>
            </a:prstTxWarp>
          </a:bodyPr>
          <a:lstStyle/>
          <a:p>
            <a:pPr>
              <a:buSzTx/>
            </a:pPr>
            <a:r>
              <a:rPr lang="en-IN" altLang="en-US" sz="2400" dirty="0"/>
              <a:t>Fuel Control</a:t>
            </a:r>
          </a:p>
          <a:p>
            <a:pPr lvl="1"/>
            <a:r>
              <a:rPr lang="en-IN" altLang="en-US" sz="2400" dirty="0"/>
              <a:t>The upstream oxygen sensors are among the high-authority sensors used for fuel control while operating in closed loop.</a:t>
            </a:r>
          </a:p>
          <a:p>
            <a:pPr>
              <a:buSzTx/>
            </a:pPr>
            <a:r>
              <a:rPr lang="en-IN" altLang="en-US" sz="2400" dirty="0"/>
              <a:t>Fuel Trim</a:t>
            </a:r>
          </a:p>
          <a:p>
            <a:pPr lvl="1"/>
            <a:r>
              <a:rPr lang="en-IN" altLang="en-US" sz="2400" dirty="0"/>
              <a:t>The fuel trim numbers are determined from the signals by the oxygen sensor(s).</a:t>
            </a:r>
          </a:p>
          <a:p>
            <a:pPr lvl="1"/>
            <a:r>
              <a:rPr lang="en-IN" altLang="en-US" sz="2400" dirty="0"/>
              <a:t>Fuel trim can be negative (subtracting fuel) or positive (adding fuel).</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2"/>
          <p:cNvSpPr>
            <a:spLocks noGrp="1"/>
          </p:cNvSpPr>
          <p:nvPr>
            <p:ph type="title"/>
          </p:nvPr>
        </p:nvSpPr>
        <p:spPr>
          <a:xfrm>
            <a:off x="457200" y="304800"/>
            <a:ext cx="8229600" cy="554037"/>
          </a:xfrm>
        </p:spPr>
        <p:txBody>
          <a:bodyPr/>
          <a:lstStyle/>
          <a:p>
            <a:r>
              <a:rPr lang="en-US" altLang="en-US" dirty="0"/>
              <a:t>Oxygen Sensor Diagnosis </a:t>
            </a:r>
            <a:r>
              <a:rPr lang="en-US" altLang="en-US" sz="2800" dirty="0"/>
              <a:t>(1 of 2)</a:t>
            </a:r>
          </a:p>
        </p:txBody>
      </p:sp>
      <p:sp>
        <p:nvSpPr>
          <p:cNvPr id="4" name="Content Placeholder 3"/>
          <p:cNvSpPr>
            <a:spLocks noGrp="1"/>
          </p:cNvSpPr>
          <p:nvPr>
            <p:ph idx="1"/>
          </p:nvPr>
        </p:nvSpPr>
        <p:spPr>
          <a:xfrm>
            <a:off x="457200" y="1066800"/>
            <a:ext cx="8229600" cy="4286250"/>
          </a:xfrm>
        </p:spPr>
        <p:txBody>
          <a:bodyPr>
            <a:noAutofit/>
          </a:bodyPr>
          <a:lstStyle/>
          <a:p>
            <a:pPr marL="256032" indent="-256032" fontAlgn="auto">
              <a:spcAft>
                <a:spcPts val="0"/>
              </a:spcAft>
              <a:buFont typeface="Arial" panose="020B0604020202020204" pitchFamily="34" charset="0"/>
              <a:buChar char="•"/>
              <a:defRPr/>
            </a:pPr>
            <a:r>
              <a:rPr lang="en-IN" sz="2400" spc="-300" dirty="0"/>
              <a:t>P C </a:t>
            </a:r>
            <a:r>
              <a:rPr lang="en-IN" sz="2400" dirty="0"/>
              <a:t>M System Tests</a:t>
            </a:r>
          </a:p>
          <a:p>
            <a:pPr lvl="1" fontAlgn="auto">
              <a:spcAft>
                <a:spcPts val="0"/>
              </a:spcAft>
              <a:buFont typeface="Arial" panose="020B0604020202020204" pitchFamily="34" charset="0"/>
              <a:buChar char="–"/>
              <a:defRPr/>
            </a:pPr>
            <a:r>
              <a:rPr lang="en-IN" sz="2400" dirty="0"/>
              <a:t>The </a:t>
            </a:r>
            <a:r>
              <a:rPr lang="en-IN" sz="2400" spc="-300" dirty="0"/>
              <a:t>P C </a:t>
            </a:r>
            <a:r>
              <a:rPr lang="en-IN" sz="2400" dirty="0"/>
              <a:t>M uses the oxygen sensor to test the </a:t>
            </a:r>
            <a:r>
              <a:rPr lang="en-IN" sz="2400" spc="-300" dirty="0"/>
              <a:t>E G </a:t>
            </a:r>
            <a:r>
              <a:rPr lang="en-IN" sz="2400" dirty="0"/>
              <a:t>R system, the catalytic converter, and the fuel system.</a:t>
            </a:r>
          </a:p>
          <a:p>
            <a:pPr marL="256032" indent="-256032" fontAlgn="auto">
              <a:spcAft>
                <a:spcPts val="0"/>
              </a:spcAft>
              <a:buFont typeface="Arial" panose="020B0604020202020204" pitchFamily="34" charset="0"/>
              <a:buChar char="•"/>
              <a:defRPr/>
            </a:pPr>
            <a:r>
              <a:rPr lang="en-IN" sz="2400" dirty="0"/>
              <a:t>Visual Inspection</a:t>
            </a:r>
          </a:p>
          <a:p>
            <a:pPr lvl="1" fontAlgn="auto">
              <a:spcAft>
                <a:spcPts val="0"/>
              </a:spcAft>
              <a:buFont typeface="Arial" panose="020B0604020202020204" pitchFamily="34" charset="0"/>
              <a:buChar char="–"/>
              <a:defRPr/>
            </a:pPr>
            <a:r>
              <a:rPr lang="en-IN" sz="2400" dirty="0"/>
              <a:t>Black sooty deposits usually indicate a rich air</a:t>
            </a:r>
            <a:r>
              <a:rPr lang="en-US" sz="2400" dirty="0"/>
              <a:t>–</a:t>
            </a:r>
            <a:r>
              <a:rPr lang="en-IN" sz="2400" dirty="0"/>
              <a:t>fuel mixture.</a:t>
            </a:r>
          </a:p>
          <a:p>
            <a:pPr lvl="1" fontAlgn="auto">
              <a:spcAft>
                <a:spcPts val="0"/>
              </a:spcAft>
              <a:buFont typeface="Arial" panose="020B0604020202020204" pitchFamily="34" charset="0"/>
              <a:buChar char="–"/>
              <a:defRPr/>
            </a:pPr>
            <a:r>
              <a:rPr lang="en-IN" sz="2400" dirty="0"/>
              <a:t>White chalky deposits are characteristic of silica contamination.</a:t>
            </a:r>
          </a:p>
          <a:p>
            <a:pPr lvl="1" fontAlgn="auto">
              <a:spcAft>
                <a:spcPts val="0"/>
              </a:spcAft>
              <a:buFont typeface="Arial" panose="020B0604020202020204" pitchFamily="34" charset="0"/>
              <a:buChar char="–"/>
              <a:defRPr/>
            </a:pPr>
            <a:r>
              <a:rPr lang="en-IN" sz="2400" dirty="0"/>
              <a:t>White sandy or gritty deposits are characteristic of antifreeze (ethylene glycol) contamination.</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p:cNvSpPr>
            <a:spLocks noGrp="1"/>
          </p:cNvSpPr>
          <p:nvPr>
            <p:ph type="title"/>
          </p:nvPr>
        </p:nvSpPr>
        <p:spPr>
          <a:xfrm>
            <a:off x="457200" y="304800"/>
            <a:ext cx="8229600" cy="554037"/>
          </a:xfrm>
        </p:spPr>
        <p:txBody>
          <a:bodyPr/>
          <a:lstStyle/>
          <a:p>
            <a:r>
              <a:rPr lang="en-US" altLang="en-US" dirty="0"/>
              <a:t>Oxygen Sensor Diagnosis </a:t>
            </a:r>
            <a:r>
              <a:rPr lang="en-US" altLang="en-US" sz="2800" dirty="0"/>
              <a:t>(2 of 2)</a:t>
            </a:r>
          </a:p>
        </p:txBody>
      </p:sp>
      <p:sp>
        <p:nvSpPr>
          <p:cNvPr id="4" name="Content Placeholder 3"/>
          <p:cNvSpPr>
            <a:spLocks noGrp="1"/>
          </p:cNvSpPr>
          <p:nvPr>
            <p:ph idx="1"/>
          </p:nvPr>
        </p:nvSpPr>
        <p:spPr>
          <a:xfrm>
            <a:off x="457200" y="1084262"/>
            <a:ext cx="8229600" cy="5316538"/>
          </a:xfrm>
        </p:spPr>
        <p:txBody>
          <a:bodyPr>
            <a:noAutofit/>
          </a:bodyPr>
          <a:lstStyle/>
          <a:p>
            <a:pPr marL="256032" indent="-256032" fontAlgn="auto">
              <a:spcAft>
                <a:spcPts val="0"/>
              </a:spcAft>
              <a:buFont typeface="Arial" panose="020B0604020202020204" pitchFamily="34" charset="0"/>
              <a:buChar char="•"/>
              <a:defRPr/>
            </a:pPr>
            <a:r>
              <a:rPr lang="en-IN" sz="2400" dirty="0"/>
              <a:t>Digital Voltmeter Testing</a:t>
            </a:r>
          </a:p>
          <a:p>
            <a:pPr lvl="1" fontAlgn="auto">
              <a:spcAft>
                <a:spcPts val="0"/>
              </a:spcAft>
              <a:buFont typeface="Arial" panose="020B0604020202020204" pitchFamily="34" charset="0"/>
              <a:buChar char="–"/>
              <a:defRPr/>
            </a:pPr>
            <a:r>
              <a:rPr lang="en-IN" sz="2400" dirty="0"/>
              <a:t>Oxygen sensor can be checked for proper operation using a digital high-impedance voltmeter.</a:t>
            </a:r>
          </a:p>
          <a:p>
            <a:pPr marL="256032" indent="-256032" fontAlgn="auto">
              <a:spcAft>
                <a:spcPts val="0"/>
              </a:spcAft>
              <a:buFont typeface="Arial" panose="020B0604020202020204" pitchFamily="34" charset="0"/>
              <a:buChar char="•"/>
              <a:defRPr/>
            </a:pPr>
            <a:r>
              <a:rPr lang="en-IN" sz="2400" dirty="0"/>
              <a:t>Min/Max Testing</a:t>
            </a:r>
          </a:p>
          <a:p>
            <a:pPr lvl="1" fontAlgn="auto">
              <a:spcAft>
                <a:spcPts val="0"/>
              </a:spcAft>
              <a:buFont typeface="Arial" panose="020B0604020202020204" pitchFamily="34" charset="0"/>
              <a:buChar char="–"/>
              <a:defRPr/>
            </a:pPr>
            <a:r>
              <a:rPr lang="en-IN" sz="2400" dirty="0"/>
              <a:t>Digital meter set on </a:t>
            </a:r>
            <a:r>
              <a:rPr lang="en-IN" sz="2400" spc="-300" dirty="0"/>
              <a:t>D </a:t>
            </a:r>
            <a:r>
              <a:rPr lang="en-IN" sz="2400" dirty="0"/>
              <a:t>C volts can be used to record the minimum and maximum voltage with the engine running.</a:t>
            </a:r>
          </a:p>
          <a:p>
            <a:pPr marL="256032" indent="-256032" fontAlgn="auto">
              <a:spcAft>
                <a:spcPts val="0"/>
              </a:spcAft>
              <a:buFont typeface="Arial" panose="020B0604020202020204" pitchFamily="34" charset="0"/>
              <a:buChar char="•"/>
              <a:defRPr/>
            </a:pPr>
            <a:r>
              <a:rPr lang="en-IN" sz="2400" dirty="0"/>
              <a:t>Scan Tool Testing</a:t>
            </a:r>
          </a:p>
          <a:p>
            <a:pPr lvl="1" fontAlgn="auto">
              <a:spcAft>
                <a:spcPts val="0"/>
              </a:spcAft>
              <a:buFont typeface="Arial" panose="020B0604020202020204" pitchFamily="34" charset="0"/>
              <a:buChar char="–"/>
              <a:defRPr/>
            </a:pPr>
            <a:r>
              <a:rPr lang="en-IN" sz="2400" dirty="0"/>
              <a:t>Using a scan tool, observe oxygen sensor voltages.</a:t>
            </a:r>
          </a:p>
          <a:p>
            <a:pPr marL="256032" indent="-256032" fontAlgn="auto">
              <a:spcAft>
                <a:spcPts val="0"/>
              </a:spcAft>
              <a:buFont typeface="Arial" panose="020B0604020202020204" pitchFamily="34" charset="0"/>
              <a:buChar char="•"/>
              <a:defRPr/>
            </a:pPr>
            <a:r>
              <a:rPr lang="en-IN" sz="2400" dirty="0"/>
              <a:t>Scope Testing</a:t>
            </a:r>
          </a:p>
          <a:p>
            <a:pPr lvl="1" fontAlgn="auto">
              <a:spcAft>
                <a:spcPts val="0"/>
              </a:spcAft>
              <a:buFont typeface="Arial" panose="020B0604020202020204" pitchFamily="34" charset="0"/>
              <a:buChar char="–"/>
              <a:defRPr/>
            </a:pPr>
            <a:r>
              <a:rPr lang="en-IN" sz="2400" dirty="0"/>
              <a:t>Voltage signal of sensor constantly changing.</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a:xfrm>
            <a:off x="457200" y="304800"/>
            <a:ext cx="8229600" cy="609600"/>
          </a:xfrm>
        </p:spPr>
        <p:txBody>
          <a:bodyPr/>
          <a:lstStyle/>
          <a:p>
            <a:r>
              <a:rPr lang="en-US" altLang="en-US" dirty="0"/>
              <a:t>Learning Objectives </a:t>
            </a:r>
            <a:r>
              <a:rPr lang="en-US" altLang="en-US" sz="2800" dirty="0"/>
              <a:t>(1 of 2)</a:t>
            </a:r>
          </a:p>
        </p:txBody>
      </p:sp>
      <p:sp>
        <p:nvSpPr>
          <p:cNvPr id="4" name="Content Placeholder 3"/>
          <p:cNvSpPr>
            <a:spLocks noGrp="1"/>
          </p:cNvSpPr>
          <p:nvPr>
            <p:ph idx="1"/>
          </p:nvPr>
        </p:nvSpPr>
        <p:spPr>
          <a:xfrm>
            <a:off x="457200" y="1089407"/>
            <a:ext cx="8229600" cy="3177793"/>
          </a:xfrm>
        </p:spPr>
        <p:txBody>
          <a:bodyPr>
            <a:spAutoFit/>
          </a:bodyPr>
          <a:lstStyle/>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73.1 </a:t>
            </a:r>
            <a:r>
              <a:rPr lang="en-IN" sz="2400" dirty="0"/>
              <a:t>Discuss how O2S sensors work </a:t>
            </a:r>
            <a:endParaRPr lang="en-US" sz="2400" dirty="0"/>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73.2 </a:t>
            </a:r>
            <a:r>
              <a:rPr lang="en-US" sz="2400" dirty="0"/>
              <a:t>Discuss PCM uses of the oxygen sensor.</a:t>
            </a:r>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73.3 </a:t>
            </a:r>
            <a:r>
              <a:rPr lang="en-US" sz="2400" dirty="0"/>
              <a:t>Discuss oxygen sensor diagnosis.</a:t>
            </a:r>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73.4 </a:t>
            </a:r>
            <a:r>
              <a:rPr lang="en-US" sz="2400" dirty="0"/>
              <a:t>Discuss post-catalytic converter O2S testing.</a:t>
            </a:r>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73.5 </a:t>
            </a:r>
            <a:r>
              <a:rPr lang="en-US" sz="2400" dirty="0"/>
              <a:t>Explain the operation of wide-band oxygen sensors.</a:t>
            </a:r>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73.6 </a:t>
            </a:r>
            <a:r>
              <a:rPr lang="en-US" sz="2400" dirty="0"/>
              <a:t>Describe dual cell planar wide-band sensor operation.</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73.7 Upstream/Downstream</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2133600" y="1066800"/>
            <a:ext cx="4876800" cy="4285335"/>
          </a:xfrm>
        </p:spPr>
      </p:pic>
      <p:sp>
        <p:nvSpPr>
          <p:cNvPr id="10243" name="Content Placeholder 16"/>
          <p:cNvSpPr>
            <a:spLocks noGrp="1"/>
          </p:cNvSpPr>
          <p:nvPr>
            <p:ph sz="quarter" idx="15"/>
          </p:nvPr>
        </p:nvSpPr>
        <p:spPr bwMode="auto">
          <a:xfrm>
            <a:off x="723900" y="5410200"/>
            <a:ext cx="7696200" cy="713995"/>
          </a:xfrm>
        </p:spPr>
        <p:txBody>
          <a:bodyPr wrap="square" numCol="1" anchor="t" anchorCtr="0" compatLnSpc="1">
            <a:prstTxWarp prst="textNoShape">
              <a:avLst/>
            </a:prstTxWarp>
          </a:bodyPr>
          <a:lstStyle/>
          <a:p>
            <a:r>
              <a:rPr lang="en-US" altLang="en-US" sz="2000" dirty="0"/>
              <a:t>OBD-II catalytic converter monitor compares signals of upstream and downstream oxygen sensor to determine converter efficiency </a:t>
            </a:r>
          </a:p>
        </p:txBody>
      </p:sp>
    </p:spTree>
    <p:extLst>
      <p:ext uri="{BB962C8B-B14F-4D97-AF65-F5344CB8AC3E}">
        <p14:creationId xmlns:p14="http://schemas.microsoft.com/office/powerpoint/2010/main" val="2495508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73.8 DMM Testing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733800" y="1066800"/>
            <a:ext cx="4883943" cy="4267200"/>
          </a:xfrm>
        </p:spPr>
      </p:pic>
      <p:sp>
        <p:nvSpPr>
          <p:cNvPr id="10243" name="Content Placeholder 16"/>
          <p:cNvSpPr>
            <a:spLocks noGrp="1"/>
          </p:cNvSpPr>
          <p:nvPr>
            <p:ph sz="quarter" idx="15"/>
          </p:nvPr>
        </p:nvSpPr>
        <p:spPr bwMode="auto">
          <a:xfrm>
            <a:off x="457200" y="1066800"/>
            <a:ext cx="2743200" cy="4524315"/>
          </a:xfrm>
        </p:spPr>
        <p:txBody>
          <a:bodyPr wrap="square" numCol="1" anchor="t" anchorCtr="0" compatLnSpc="1">
            <a:prstTxWarp prst="textNoShape">
              <a:avLst/>
            </a:prstTxWarp>
          </a:bodyPr>
          <a:lstStyle/>
          <a:p>
            <a:r>
              <a:rPr lang="en-US" altLang="en-US" sz="2400" dirty="0"/>
              <a:t>Testing an oxygen sensor using a DMM set on DC volts. With the engine operating in closed loop, the oxygen voltage should read over 800 mV and lower than 200 mV and be constantly fluctuating</a:t>
            </a:r>
          </a:p>
        </p:txBody>
      </p:sp>
    </p:spTree>
    <p:extLst>
      <p:ext uri="{BB962C8B-B14F-4D97-AF65-F5344CB8AC3E}">
        <p14:creationId xmlns:p14="http://schemas.microsoft.com/office/powerpoint/2010/main" val="2495508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73.9 DMM MINMAX Testing</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124201" y="1066800"/>
            <a:ext cx="5562600" cy="5235388"/>
          </a:xfrm>
        </p:spPr>
      </p:pic>
      <p:sp>
        <p:nvSpPr>
          <p:cNvPr id="10243" name="Content Placeholder 16"/>
          <p:cNvSpPr>
            <a:spLocks noGrp="1"/>
          </p:cNvSpPr>
          <p:nvPr>
            <p:ph sz="quarter" idx="15"/>
          </p:nvPr>
        </p:nvSpPr>
        <p:spPr bwMode="auto">
          <a:xfrm>
            <a:off x="685800" y="1066800"/>
            <a:ext cx="1905000" cy="4191000"/>
          </a:xfrm>
        </p:spPr>
        <p:txBody>
          <a:bodyPr wrap="square" numCol="1" anchor="t" anchorCtr="0" compatLnSpc="1">
            <a:prstTxWarp prst="textNoShape">
              <a:avLst/>
            </a:prstTxWarp>
          </a:bodyPr>
          <a:lstStyle/>
          <a:p>
            <a:r>
              <a:rPr lang="en-US" altLang="en-US" sz="2400" dirty="0"/>
              <a:t>Using a digital multimeter to test an oxygen sensor using the MIN/MAX record function of the meter.</a:t>
            </a:r>
          </a:p>
        </p:txBody>
      </p:sp>
    </p:spTree>
    <p:extLst>
      <p:ext uri="{BB962C8B-B14F-4D97-AF65-F5344CB8AC3E}">
        <p14:creationId xmlns:p14="http://schemas.microsoft.com/office/powerpoint/2010/main" val="2495508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Testing an O2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o2_sensor_ch76">
            <a:hlinkClick r:id="" action="ppaction://media"/>
            <a:extLst>
              <a:ext uri="{FF2B5EF4-FFF2-40B4-BE49-F238E27FC236}">
                <a16:creationId xmlns:a16="http://schemas.microsoft.com/office/drawing/2014/main" id="{3FCBA7DA-DA50-20C6-9ADC-2D84340542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065" y="1315431"/>
            <a:ext cx="8805335" cy="4953001"/>
          </a:xfrm>
          <a:prstGeom prst="rect">
            <a:avLst/>
          </a:prstGeom>
        </p:spPr>
      </p:pic>
    </p:spTree>
    <p:extLst>
      <p:ext uri="{BB962C8B-B14F-4D97-AF65-F5344CB8AC3E}">
        <p14:creationId xmlns:p14="http://schemas.microsoft.com/office/powerpoint/2010/main" val="9724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O2 Sensor, Voltage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2_Sensor_Voltage_Checks">
            <a:hlinkClick r:id="" action="ppaction://media"/>
            <a:extLst>
              <a:ext uri="{FF2B5EF4-FFF2-40B4-BE49-F238E27FC236}">
                <a16:creationId xmlns:a16="http://schemas.microsoft.com/office/drawing/2014/main" id="{EE255C0A-E096-DC54-8876-C4A9A743AF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58" y="1089481"/>
            <a:ext cx="9023684" cy="5075822"/>
          </a:xfrm>
          <a:prstGeom prst="rect">
            <a:avLst/>
          </a:prstGeom>
        </p:spPr>
      </p:pic>
    </p:spTree>
    <p:extLst>
      <p:ext uri="{BB962C8B-B14F-4D97-AF65-F5344CB8AC3E}">
        <p14:creationId xmlns:p14="http://schemas.microsoft.com/office/powerpoint/2010/main" val="15198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438400"/>
            <a:ext cx="78803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38397" y="137993"/>
            <a:ext cx="8229600" cy="2308324"/>
          </a:xfrm>
        </p:spPr>
        <p:txBody>
          <a:bodyPr/>
          <a:lstStyle/>
          <a:p>
            <a:r>
              <a:rPr lang="en-US" altLang="en-US" dirty="0"/>
              <a:t>Frequently Asked Question: Why Does the Oxygen Sensor Voltage Read 5 Volts on Many Chrysler Vehicles?   </a:t>
            </a:r>
            <a:endParaRPr lang="en-US" altLang="en-US" sz="2800" dirty="0">
              <a:solidFill>
                <a:srgbClr val="FF0000"/>
              </a:solidFill>
            </a:endParaRPr>
          </a:p>
        </p:txBody>
      </p:sp>
      <p:sp>
        <p:nvSpPr>
          <p:cNvPr id="12291" name="Content Placeholder 16"/>
          <p:cNvSpPr>
            <a:spLocks noGrp="1"/>
          </p:cNvSpPr>
          <p:nvPr>
            <p:ph sz="quarter" idx="15"/>
          </p:nvPr>
        </p:nvSpPr>
        <p:spPr bwMode="auto">
          <a:xfrm>
            <a:off x="762000" y="3276601"/>
            <a:ext cx="7422976" cy="2819400"/>
          </a:xfrm>
        </p:spPr>
        <p:txBody>
          <a:bodyPr wrap="square" numCol="1" anchor="t" anchorCtr="0" compatLnSpc="1">
            <a:prstTxWarp prst="textNoShape">
              <a:avLst/>
            </a:prstTxWarp>
          </a:bodyPr>
          <a:lstStyle/>
          <a:p>
            <a:r>
              <a:rPr lang="en-US" sz="2000" b="1" dirty="0"/>
              <a:t>Why Does the Oxygen Sensor Voltage Read 5 Volts on Many Chrysler Vehicles? </a:t>
            </a:r>
            <a:r>
              <a:rPr lang="en-US" sz="2000" dirty="0"/>
              <a:t>Many Chrysler vehicles apply a 5-volt reference to the signal wire of the oxygen sensor. The purpose of this voltage is to allow the PCM to detect if the oxygen sensor signal circuit is open or grounded.  If the voltage on the signal wire is 4.5 volts or more, the PCM assumes that the sensor is open. If the voltage on the signal wire is zero, the PCM assumes that the sensor is shorted-to-ground. If either condition exists, the PCM can set a DTC.</a:t>
            </a:r>
          </a:p>
          <a:p>
            <a:endParaRPr lang="en-US" altLang="en-US" sz="2000" dirty="0"/>
          </a:p>
        </p:txBody>
      </p:sp>
      <p:sp>
        <p:nvSpPr>
          <p:cNvPr id="12292" name="Content Placeholder 15"/>
          <p:cNvSpPr>
            <a:spLocks noGrp="1"/>
          </p:cNvSpPr>
          <p:nvPr>
            <p:ph sz="quarter" idx="14"/>
          </p:nvPr>
        </p:nvSpPr>
        <p:spPr bwMode="auto">
          <a:xfrm>
            <a:off x="801687" y="2477984"/>
            <a:ext cx="7534275" cy="601663"/>
          </a:xfrm>
        </p:spPr>
        <p:txBody>
          <a:bodyPr wrap="square" numCol="1" anchor="t" anchorCtr="0"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5418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73.10 DSO O2 Testing</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469606" y="1066800"/>
            <a:ext cx="4217193" cy="5029200"/>
          </a:xfrm>
        </p:spPr>
      </p:pic>
      <p:sp>
        <p:nvSpPr>
          <p:cNvPr id="10243" name="Content Placeholder 16"/>
          <p:cNvSpPr>
            <a:spLocks noGrp="1"/>
          </p:cNvSpPr>
          <p:nvPr>
            <p:ph sz="quarter" idx="15"/>
          </p:nvPr>
        </p:nvSpPr>
        <p:spPr bwMode="auto">
          <a:xfrm>
            <a:off x="685800" y="1085195"/>
            <a:ext cx="3011488" cy="4401205"/>
          </a:xfrm>
        </p:spPr>
        <p:txBody>
          <a:bodyPr wrap="square" numCol="1" anchor="t" anchorCtr="0" compatLnSpc="1">
            <a:prstTxWarp prst="textNoShape">
              <a:avLst/>
            </a:prstTxWarp>
          </a:bodyPr>
          <a:lstStyle/>
          <a:p>
            <a:r>
              <a:rPr lang="en-US" altLang="en-US" sz="2000" dirty="0"/>
              <a:t>Connecting a handheld digital storage oscilloscope to an oxygen sensor signal wire. Check the instructions for the scope as some require the use of a filter to be installed in the test lead to reduce electromagnetic interference that can affect the oxygen sensor waveform</a:t>
            </a:r>
          </a:p>
        </p:txBody>
      </p:sp>
    </p:spTree>
    <p:extLst>
      <p:ext uri="{BB962C8B-B14F-4D97-AF65-F5344CB8AC3E}">
        <p14:creationId xmlns:p14="http://schemas.microsoft.com/office/powerpoint/2010/main" val="2495508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73.11 O2 Waveform</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03169" y="1066800"/>
            <a:ext cx="7337661" cy="3919629"/>
          </a:xfrm>
        </p:spPr>
      </p:pic>
      <p:sp>
        <p:nvSpPr>
          <p:cNvPr id="10243" name="Content Placeholder 16"/>
          <p:cNvSpPr>
            <a:spLocks noGrp="1"/>
          </p:cNvSpPr>
          <p:nvPr>
            <p:ph sz="quarter" idx="15"/>
          </p:nvPr>
        </p:nvSpPr>
        <p:spPr bwMode="auto">
          <a:xfrm>
            <a:off x="838200" y="5096470"/>
            <a:ext cx="7467600" cy="923330"/>
          </a:xfrm>
        </p:spPr>
        <p:txBody>
          <a:bodyPr wrap="square" numCol="1" anchor="t" anchorCtr="0" compatLnSpc="1">
            <a:prstTxWarp prst="textNoShape">
              <a:avLst/>
            </a:prstTxWarp>
          </a:bodyPr>
          <a:lstStyle/>
          <a:p>
            <a:r>
              <a:rPr lang="en-US" altLang="en-US" sz="1800" dirty="0"/>
              <a:t>Waveform of a good oxygen sensor as displayed on a digital storage oscilloscope (DSO). Note that the maximum reading is above 800 mV and the minimum reading is less than 200 mV.</a:t>
            </a:r>
          </a:p>
        </p:txBody>
      </p:sp>
    </p:spTree>
    <p:extLst>
      <p:ext uri="{BB962C8B-B14F-4D97-AF65-F5344CB8AC3E}">
        <p14:creationId xmlns:p14="http://schemas.microsoft.com/office/powerpoint/2010/main" val="2495508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457200" y="304800"/>
            <a:ext cx="8229600" cy="554037"/>
          </a:xfrm>
        </p:spPr>
        <p:txBody>
          <a:bodyPr/>
          <a:lstStyle/>
          <a:p>
            <a:r>
              <a:rPr lang="en-US" altLang="en-US" dirty="0"/>
              <a:t>Question 2: ?</a:t>
            </a:r>
          </a:p>
        </p:txBody>
      </p:sp>
      <p:sp>
        <p:nvSpPr>
          <p:cNvPr id="61442" name="Content Placeholder 3"/>
          <p:cNvSpPr>
            <a:spLocks noGrp="1"/>
          </p:cNvSpPr>
          <p:nvPr>
            <p:ph idx="1"/>
          </p:nvPr>
        </p:nvSpPr>
        <p:spPr bwMode="auto">
          <a:xfrm>
            <a:off x="457200" y="1069975"/>
            <a:ext cx="8229600" cy="682625"/>
          </a:xfrm>
        </p:spPr>
        <p:txBody>
          <a:bodyPr wrap="square" numCol="1" anchor="t" anchorCtr="0" compatLnSpc="1">
            <a:prstTxWarp prst="textNoShape">
              <a:avLst/>
            </a:prstTxWarp>
          </a:bodyPr>
          <a:lstStyle/>
          <a:p>
            <a:pPr marL="0" indent="0">
              <a:buSzTx/>
              <a:buFont typeface="Arial" charset="0"/>
              <a:buNone/>
            </a:pPr>
            <a:r>
              <a:rPr lang="en-IN" altLang="en-US" sz="2400" dirty="0"/>
              <a:t>What are the three ways to test an oxygen sensor?</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p:nvPr>
        </p:nvSpPr>
        <p:spPr>
          <a:xfrm>
            <a:off x="457200" y="304800"/>
            <a:ext cx="8229600" cy="554037"/>
          </a:xfrm>
        </p:spPr>
        <p:txBody>
          <a:bodyPr/>
          <a:lstStyle/>
          <a:p>
            <a:r>
              <a:rPr lang="en-US" altLang="en-US" dirty="0"/>
              <a:t>Answer 2</a:t>
            </a:r>
          </a:p>
        </p:txBody>
      </p:sp>
      <p:sp>
        <p:nvSpPr>
          <p:cNvPr id="63490" name="Content Placeholder 3"/>
          <p:cNvSpPr>
            <a:spLocks noGrp="1"/>
          </p:cNvSpPr>
          <p:nvPr>
            <p:ph idx="1"/>
          </p:nvPr>
        </p:nvSpPr>
        <p:spPr bwMode="auto">
          <a:xfrm>
            <a:off x="457200" y="1066800"/>
            <a:ext cx="8229600" cy="457200"/>
          </a:xfrm>
        </p:spPr>
        <p:txBody>
          <a:bodyPr wrap="square" numCol="1" anchor="t" anchorCtr="0" compatLnSpc="1">
            <a:prstTxWarp prst="textNoShape">
              <a:avLst/>
            </a:prstTxWarp>
          </a:bodyPr>
          <a:lstStyle/>
          <a:p>
            <a:pPr marL="0" indent="0">
              <a:buSzTx/>
              <a:buFont typeface="Arial" charset="0"/>
              <a:buNone/>
            </a:pPr>
            <a:r>
              <a:rPr lang="en-IN" altLang="en-US" sz="2400" dirty="0"/>
              <a:t>With a multimeter, a scan tool, or an oscilloscope.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
          <p:cNvSpPr>
            <a:spLocks noGrp="1"/>
          </p:cNvSpPr>
          <p:nvPr>
            <p:ph type="title"/>
          </p:nvPr>
        </p:nvSpPr>
        <p:spPr>
          <a:xfrm>
            <a:off x="457200" y="304800"/>
            <a:ext cx="8229600" cy="554037"/>
          </a:xfrm>
        </p:spPr>
        <p:txBody>
          <a:bodyPr anchor="t" anchorCtr="0">
            <a:spAutoFit/>
          </a:bodyPr>
          <a:lstStyle/>
          <a:p>
            <a:r>
              <a:rPr lang="en-US" altLang="en-US" dirty="0"/>
              <a:t>Learning Objectives </a:t>
            </a:r>
            <a:r>
              <a:rPr lang="en-US" altLang="en-US" sz="2800" dirty="0"/>
              <a:t>(2 of 2)</a:t>
            </a:r>
            <a:r>
              <a:rPr lang="en-US" altLang="en-US" dirty="0"/>
              <a:t> </a:t>
            </a:r>
          </a:p>
        </p:txBody>
      </p:sp>
      <p:sp>
        <p:nvSpPr>
          <p:cNvPr id="4" name="Content Placeholder 3"/>
          <p:cNvSpPr>
            <a:spLocks noGrp="1"/>
          </p:cNvSpPr>
          <p:nvPr>
            <p:ph idx="1"/>
          </p:nvPr>
        </p:nvSpPr>
        <p:spPr>
          <a:xfrm>
            <a:off x="457200" y="1066800"/>
            <a:ext cx="8229600" cy="1862048"/>
          </a:xfrm>
        </p:spPr>
        <p:txBody>
          <a:bodyPr anchor="t" anchorCtr="0">
            <a:spAutoFit/>
          </a:bodyPr>
          <a:lstStyle/>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73.7 </a:t>
            </a:r>
            <a:r>
              <a:rPr lang="en-US" sz="2400" dirty="0"/>
              <a:t>Discuss dual cell diagnosis.</a:t>
            </a:r>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73.8 </a:t>
            </a:r>
            <a:r>
              <a:rPr lang="en-US" sz="2400" dirty="0"/>
              <a:t>Describe single cell wide-band oxygen sensors.</a:t>
            </a:r>
          </a:p>
          <a:p>
            <a:pPr marL="714375" indent="-714375" fontAlgn="auto">
              <a:spcAft>
                <a:spcPts val="0"/>
              </a:spcAft>
              <a:buFont typeface="Arial" panose="020B0604020202020204" pitchFamily="34" charset="0"/>
              <a:buNone/>
              <a:tabLst>
                <a:tab pos="714375" algn="l"/>
              </a:tabLst>
              <a:defRPr/>
            </a:pPr>
            <a:r>
              <a:rPr lang="en-IN" sz="2400" b="1" dirty="0">
                <a:solidFill>
                  <a:schemeClr val="bg2"/>
                </a:solidFill>
              </a:rPr>
              <a:t>73.9</a:t>
            </a:r>
            <a:r>
              <a:rPr lang="en-US" sz="2400" dirty="0"/>
              <a:t> Interpret oxygen sensor-related diagnostic trouble codes.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457200" y="304800"/>
            <a:ext cx="8229600" cy="1108075"/>
          </a:xfrm>
        </p:spPr>
        <p:txBody>
          <a:bodyPr/>
          <a:lstStyle/>
          <a:p>
            <a:r>
              <a:rPr lang="en-US" altLang="en-US" dirty="0"/>
              <a:t>Post Catalytic Converter Oxygen Sensor Testing</a:t>
            </a:r>
            <a:endParaRPr lang="en-US" altLang="en-US" sz="2800" dirty="0"/>
          </a:p>
        </p:txBody>
      </p:sp>
      <p:sp>
        <p:nvSpPr>
          <p:cNvPr id="4" name="Content Placeholder 3"/>
          <p:cNvSpPr>
            <a:spLocks noGrp="1"/>
          </p:cNvSpPr>
          <p:nvPr>
            <p:ph idx="1"/>
          </p:nvPr>
        </p:nvSpPr>
        <p:spPr>
          <a:xfrm>
            <a:off x="457200" y="1450975"/>
            <a:ext cx="8229600" cy="2970213"/>
          </a:xfrm>
        </p:spPr>
        <p:txBody>
          <a:bodyPr>
            <a:noAutofit/>
          </a:bodyPr>
          <a:lstStyle/>
          <a:p>
            <a:pPr marL="256032" indent="-256032" fontAlgn="auto">
              <a:spcAft>
                <a:spcPts val="0"/>
              </a:spcAft>
              <a:buFont typeface="Arial" panose="020B0604020202020204" pitchFamily="34" charset="0"/>
              <a:buChar char="•"/>
              <a:defRPr/>
            </a:pPr>
            <a:r>
              <a:rPr lang="en-IN" sz="2400" dirty="0"/>
              <a:t>Oxygen sensor located behind the catalytic converter is used on </a:t>
            </a:r>
            <a:r>
              <a:rPr lang="en-IN" sz="2400" spc="-300" dirty="0"/>
              <a:t>O B </a:t>
            </a:r>
            <a:r>
              <a:rPr lang="en-IN" sz="2400" dirty="0"/>
              <a:t>D-</a:t>
            </a:r>
            <a:r>
              <a:rPr lang="en-IN" sz="2400" spc="-300" dirty="0"/>
              <a:t>I </a:t>
            </a:r>
            <a:r>
              <a:rPr lang="en-IN" sz="2400" dirty="0"/>
              <a:t>I vehicles to monitor converter efficiency.</a:t>
            </a:r>
          </a:p>
          <a:p>
            <a:pPr marL="256032" indent="-256032" fontAlgn="auto">
              <a:spcAft>
                <a:spcPts val="0"/>
              </a:spcAft>
              <a:buFont typeface="Arial" panose="020B0604020202020204" pitchFamily="34" charset="0"/>
              <a:buChar char="•"/>
              <a:defRPr/>
            </a:pPr>
            <a:r>
              <a:rPr lang="en-IN" sz="2400" dirty="0"/>
              <a:t>If converter is working correctly, the oxygen content after the converter should be fairly constant.</a:t>
            </a:r>
          </a:p>
          <a:p>
            <a:pPr marL="256032" indent="-256032" fontAlgn="auto">
              <a:spcAft>
                <a:spcPts val="0"/>
              </a:spcAft>
              <a:buFont typeface="Arial" panose="020B0604020202020204" pitchFamily="34" charset="0"/>
              <a:buChar char="•"/>
              <a:defRPr/>
            </a:pPr>
            <a:r>
              <a:rPr lang="en-IN" sz="2400" dirty="0"/>
              <a:t>Post catalytic converter oxygen sensor also is used to modify the amount of fuel delivered to the engine to allow the converter to work efficiently.</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73.12 O2 Sensor Waveforms</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90600" y="1066800"/>
            <a:ext cx="7162800" cy="4448769"/>
          </a:xfrm>
        </p:spPr>
      </p:pic>
      <p:sp>
        <p:nvSpPr>
          <p:cNvPr id="10243" name="Content Placeholder 16"/>
          <p:cNvSpPr>
            <a:spLocks noGrp="1"/>
          </p:cNvSpPr>
          <p:nvPr>
            <p:ph sz="quarter" idx="15"/>
          </p:nvPr>
        </p:nvSpPr>
        <p:spPr bwMode="auto">
          <a:xfrm>
            <a:off x="876300" y="5486400"/>
            <a:ext cx="7391400" cy="707886"/>
          </a:xfrm>
        </p:spPr>
        <p:txBody>
          <a:bodyPr wrap="square" numCol="1" anchor="t" anchorCtr="0" compatLnSpc="1">
            <a:prstTxWarp prst="textNoShape">
              <a:avLst/>
            </a:prstTxWarp>
          </a:bodyPr>
          <a:lstStyle/>
          <a:p>
            <a:r>
              <a:rPr lang="en-US" altLang="en-US" sz="2000" dirty="0"/>
              <a:t>Post catalytic converter oxygen sensor should display very little activity if the catalytic converter is efficient </a:t>
            </a:r>
          </a:p>
        </p:txBody>
      </p:sp>
    </p:spTree>
    <p:extLst>
      <p:ext uri="{BB962C8B-B14F-4D97-AF65-F5344CB8AC3E}">
        <p14:creationId xmlns:p14="http://schemas.microsoft.com/office/powerpoint/2010/main" val="1891747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514600"/>
            <a:ext cx="78803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293638"/>
            <a:ext cx="8229600" cy="2308324"/>
          </a:xfrm>
        </p:spPr>
        <p:txBody>
          <a:bodyPr/>
          <a:lstStyle/>
          <a:p>
            <a:r>
              <a:rPr lang="en-US" altLang="en-US" dirty="0"/>
              <a:t>Frequently Asked Question: How Could Using Silicone Sealer on a Valve Cover Gasket Affect the Oxygen Sensor?   </a:t>
            </a:r>
            <a:endParaRPr lang="en-US" altLang="en-US" sz="2800" dirty="0">
              <a:solidFill>
                <a:srgbClr val="FF0000"/>
              </a:solidFill>
            </a:endParaRPr>
          </a:p>
        </p:txBody>
      </p:sp>
      <p:sp>
        <p:nvSpPr>
          <p:cNvPr id="12291" name="Content Placeholder 16"/>
          <p:cNvSpPr>
            <a:spLocks noGrp="1"/>
          </p:cNvSpPr>
          <p:nvPr>
            <p:ph sz="quarter" idx="15"/>
          </p:nvPr>
        </p:nvSpPr>
        <p:spPr bwMode="auto">
          <a:xfrm>
            <a:off x="762000" y="3352800"/>
            <a:ext cx="7422976" cy="2585323"/>
          </a:xfrm>
        </p:spPr>
        <p:txBody>
          <a:bodyPr wrap="square" numCol="1" anchor="t" anchorCtr="0" compatLnSpc="1">
            <a:prstTxWarp prst="textNoShape">
              <a:avLst/>
            </a:prstTxWarp>
          </a:bodyPr>
          <a:lstStyle/>
          <a:p>
            <a:r>
              <a:rPr lang="en-US" sz="1800" b="1" dirty="0"/>
              <a:t>How Could Using Silicone Sealer on a Valve Cover Gasket Affect the Oxygen Sensor?  </a:t>
            </a:r>
            <a:r>
              <a:rPr lang="en-US" sz="1800" dirty="0"/>
              <a:t>The wrong type of silicone </a:t>
            </a:r>
            <a:r>
              <a:rPr lang="en-US" sz="1800" b="1" dirty="0"/>
              <a:t>RTV</a:t>
            </a:r>
            <a:r>
              <a:rPr lang="en-US" sz="1800" dirty="0"/>
              <a:t> on a valve cover gasket gives off harmful silica fumes during curing process. These fumes enter the crankcase area by way of the oil drain back holes in the cylinder head, as well as through pushrod openings and other passages in the engine. During engine operation, these fumes are drawn into the intake manifold through the PCV system and are burned in the engine. The harmful silica then exits through the exhaust system, where the contamination affects the oxygen sensor. </a:t>
            </a:r>
            <a:endParaRPr lang="en-US" altLang="en-US" sz="1800" dirty="0"/>
          </a:p>
        </p:txBody>
      </p:sp>
      <p:sp>
        <p:nvSpPr>
          <p:cNvPr id="12292" name="Content Placeholder 15"/>
          <p:cNvSpPr>
            <a:spLocks noGrp="1"/>
          </p:cNvSpPr>
          <p:nvPr>
            <p:ph sz="quarter" idx="14"/>
          </p:nvPr>
        </p:nvSpPr>
        <p:spPr bwMode="auto">
          <a:xfrm>
            <a:off x="804862" y="2590800"/>
            <a:ext cx="7534275" cy="601663"/>
          </a:xfrm>
        </p:spPr>
        <p:txBody>
          <a:bodyPr wrap="square" numCol="1" anchor="t" anchorCtr="0"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54186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2"/>
          <p:cNvSpPr>
            <a:spLocks noGrp="1"/>
          </p:cNvSpPr>
          <p:nvPr>
            <p:ph type="title"/>
          </p:nvPr>
        </p:nvSpPr>
        <p:spPr>
          <a:xfrm>
            <a:off x="457200" y="304800"/>
            <a:ext cx="8229600" cy="685800"/>
          </a:xfrm>
        </p:spPr>
        <p:txBody>
          <a:bodyPr/>
          <a:lstStyle/>
          <a:p>
            <a:r>
              <a:rPr lang="en-IN" altLang="en-US" dirty="0"/>
              <a:t>Wide-Band Oxygen Sensors </a:t>
            </a:r>
            <a:r>
              <a:rPr lang="en-IN" altLang="en-US" sz="2800" dirty="0"/>
              <a:t>(1 of 2)</a:t>
            </a:r>
            <a:endParaRPr lang="en-US" altLang="en-US" sz="2800" dirty="0"/>
          </a:p>
        </p:txBody>
      </p:sp>
      <p:sp>
        <p:nvSpPr>
          <p:cNvPr id="69634" name="Content Placeholder 3"/>
          <p:cNvSpPr>
            <a:spLocks noGrp="1"/>
          </p:cNvSpPr>
          <p:nvPr>
            <p:ph idx="1"/>
          </p:nvPr>
        </p:nvSpPr>
        <p:spPr bwMode="auto">
          <a:xfrm>
            <a:off x="457200" y="1054100"/>
            <a:ext cx="8229600" cy="3670300"/>
          </a:xfrm>
        </p:spPr>
        <p:txBody>
          <a:bodyPr wrap="square" numCol="1" anchor="t" anchorCtr="0" compatLnSpc="1">
            <a:prstTxWarp prst="textNoShape">
              <a:avLst/>
            </a:prstTxWarp>
          </a:bodyPr>
          <a:lstStyle/>
          <a:p>
            <a:pPr>
              <a:buSzTx/>
            </a:pPr>
            <a:r>
              <a:rPr lang="en-IN" altLang="en-US" sz="2400" dirty="0"/>
              <a:t>Terminology</a:t>
            </a:r>
          </a:p>
          <a:p>
            <a:pPr lvl="1"/>
            <a:r>
              <a:rPr lang="en-IN" altLang="en-US" sz="2400" dirty="0"/>
              <a:t>Wide-band oxygen sensors have various names, depending on the vehicle and/or oxygen sensor manufacturer, including: broadband, wide-band, air</a:t>
            </a:r>
            <a:r>
              <a:rPr lang="en-US" altLang="en-US" sz="2400" dirty="0"/>
              <a:t>–</a:t>
            </a:r>
            <a:r>
              <a:rPr lang="en-IN" altLang="en-US" sz="2400" dirty="0"/>
              <a:t>fuel sensor, lean air</a:t>
            </a:r>
            <a:r>
              <a:rPr lang="en-US" altLang="en-US" sz="2400" dirty="0"/>
              <a:t>–</a:t>
            </a:r>
            <a:r>
              <a:rPr lang="en-IN" altLang="en-US" sz="2400" dirty="0"/>
              <a:t>fuel sensor.</a:t>
            </a:r>
          </a:p>
          <a:p>
            <a:pPr>
              <a:buSzTx/>
            </a:pPr>
            <a:r>
              <a:rPr lang="en-IN" altLang="en-US" sz="2400" dirty="0"/>
              <a:t>Introduction</a:t>
            </a:r>
          </a:p>
          <a:p>
            <a:pPr lvl="1"/>
            <a:r>
              <a:rPr lang="en-IN" altLang="en-US" sz="2400" dirty="0"/>
              <a:t>The need for more stringent exhaust emission standards require more accurate fuel control than can be provided by a traditional oxygen sensor.</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2"/>
          <p:cNvSpPr>
            <a:spLocks noGrp="1"/>
          </p:cNvSpPr>
          <p:nvPr>
            <p:ph type="title"/>
          </p:nvPr>
        </p:nvSpPr>
        <p:spPr>
          <a:xfrm>
            <a:off x="457200" y="228600"/>
            <a:ext cx="8229600" cy="554037"/>
          </a:xfrm>
        </p:spPr>
        <p:txBody>
          <a:bodyPr/>
          <a:lstStyle/>
          <a:p>
            <a:r>
              <a:rPr lang="en-IN" altLang="en-US" dirty="0"/>
              <a:t>Wide-Band Oxygen Sensors </a:t>
            </a:r>
            <a:r>
              <a:rPr lang="en-IN" altLang="en-US" sz="2800" dirty="0"/>
              <a:t>(2 of 2)</a:t>
            </a:r>
            <a:endParaRPr lang="en-US" altLang="en-US" sz="2800" dirty="0"/>
          </a:p>
        </p:txBody>
      </p:sp>
      <p:sp>
        <p:nvSpPr>
          <p:cNvPr id="4" name="Content Placeholder 3"/>
          <p:cNvSpPr>
            <a:spLocks noGrp="1"/>
          </p:cNvSpPr>
          <p:nvPr>
            <p:ph idx="1"/>
          </p:nvPr>
        </p:nvSpPr>
        <p:spPr>
          <a:xfrm>
            <a:off x="457200" y="990600"/>
            <a:ext cx="8229600" cy="3746500"/>
          </a:xfrm>
        </p:spPr>
        <p:txBody>
          <a:bodyPr>
            <a:noAutofit/>
          </a:bodyPr>
          <a:lstStyle/>
          <a:p>
            <a:pPr marL="256032" indent="-256032" fontAlgn="auto">
              <a:spcAft>
                <a:spcPts val="0"/>
              </a:spcAft>
              <a:buFont typeface="Arial" panose="020B0604020202020204" pitchFamily="34" charset="0"/>
              <a:buChar char="•"/>
              <a:defRPr/>
            </a:pPr>
            <a:r>
              <a:rPr lang="en-IN" sz="2400" dirty="0"/>
              <a:t>Purpose and Function</a:t>
            </a:r>
          </a:p>
          <a:p>
            <a:pPr lvl="1" fontAlgn="auto">
              <a:spcAft>
                <a:spcPts val="0"/>
              </a:spcAft>
              <a:buFont typeface="Arial" panose="020B0604020202020204" pitchFamily="34" charset="0"/>
              <a:buChar char="–"/>
              <a:defRPr/>
            </a:pPr>
            <a:r>
              <a:rPr lang="en-IN" sz="2400" dirty="0"/>
              <a:t>A wide-band oxygen sensor is capable of supplying air</a:t>
            </a:r>
            <a:r>
              <a:rPr lang="en-US" sz="2400" dirty="0"/>
              <a:t>–</a:t>
            </a:r>
            <a:r>
              <a:rPr lang="en-IN" sz="2400" dirty="0"/>
              <a:t>fuel ratio information to the </a:t>
            </a:r>
            <a:r>
              <a:rPr lang="en-IN" sz="2400" spc="-300" dirty="0"/>
              <a:t>P C </a:t>
            </a:r>
            <a:r>
              <a:rPr lang="en-IN" sz="2400" dirty="0"/>
              <a:t>M over a much broader range.</a:t>
            </a:r>
          </a:p>
          <a:p>
            <a:pPr marL="256032" indent="-256032" fontAlgn="auto">
              <a:spcAft>
                <a:spcPts val="0"/>
              </a:spcAft>
              <a:buFont typeface="Arial" panose="020B0604020202020204" pitchFamily="34" charset="0"/>
              <a:buChar char="•"/>
              <a:defRPr/>
            </a:pPr>
            <a:r>
              <a:rPr lang="en-IN" sz="2400" dirty="0"/>
              <a:t>Planar Design</a:t>
            </a:r>
          </a:p>
          <a:p>
            <a:pPr lvl="1" fontAlgn="auto">
              <a:spcAft>
                <a:spcPts val="0"/>
              </a:spcAft>
              <a:buFont typeface="Arial" panose="020B0604020202020204" pitchFamily="34" charset="0"/>
              <a:buChar char="–"/>
              <a:defRPr/>
            </a:pPr>
            <a:r>
              <a:rPr lang="en-IN" sz="2400" dirty="0"/>
              <a:t>A wide-band oxygen sensor that is flat and thin (1.5 mm or 0.006 inch).</a:t>
            </a:r>
          </a:p>
          <a:p>
            <a:pPr lvl="1" fontAlgn="auto">
              <a:spcAft>
                <a:spcPts val="0"/>
              </a:spcAft>
              <a:buFont typeface="Arial" panose="020B0604020202020204" pitchFamily="34" charset="0"/>
              <a:buChar char="–"/>
              <a:defRPr/>
            </a:pPr>
            <a:r>
              <a:rPr lang="en-IN" sz="2400" dirty="0"/>
              <a:t>The thin design makes it easier to heat and allows closed-loop operation in less than 10 seconds.</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331"/>
          </a:xfrm>
        </p:spPr>
        <p:txBody>
          <a:bodyPr/>
          <a:lstStyle/>
          <a:p>
            <a:r>
              <a:rPr lang="en-US" altLang="en-US" dirty="0"/>
              <a:t>Figure 73.13 Zirconia Sensor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554480" y="1066800"/>
            <a:ext cx="6035040" cy="4429659"/>
          </a:xfrm>
        </p:spPr>
      </p:pic>
      <p:sp>
        <p:nvSpPr>
          <p:cNvPr id="10243" name="Content Placeholder 16"/>
          <p:cNvSpPr>
            <a:spLocks noGrp="1"/>
          </p:cNvSpPr>
          <p:nvPr>
            <p:ph sz="quarter" idx="15"/>
          </p:nvPr>
        </p:nvSpPr>
        <p:spPr bwMode="auto">
          <a:xfrm>
            <a:off x="914400" y="5594268"/>
            <a:ext cx="7278688" cy="646331"/>
          </a:xfrm>
        </p:spPr>
        <p:txBody>
          <a:bodyPr wrap="square" numCol="1" anchor="t" anchorCtr="0" compatLnSpc="1">
            <a:prstTxWarp prst="textNoShape">
              <a:avLst/>
            </a:prstTxWarp>
          </a:bodyPr>
          <a:lstStyle/>
          <a:p>
            <a:r>
              <a:rPr lang="en-US" altLang="en-US" sz="1800" dirty="0"/>
              <a:t>Conventional zirconia oxygen sensor can only reset to exhaust mixtures that are richer or leaner than14.7:1 (lambda 1.00).</a:t>
            </a:r>
          </a:p>
        </p:txBody>
      </p:sp>
    </p:spTree>
    <p:extLst>
      <p:ext uri="{BB962C8B-B14F-4D97-AF65-F5344CB8AC3E}">
        <p14:creationId xmlns:p14="http://schemas.microsoft.com/office/powerpoint/2010/main" val="2495508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73.14 Wide Band Sensor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070786" y="1066800"/>
            <a:ext cx="7002428" cy="3886201"/>
          </a:xfrm>
        </p:spPr>
      </p:pic>
      <p:sp>
        <p:nvSpPr>
          <p:cNvPr id="10243" name="Content Placeholder 16"/>
          <p:cNvSpPr>
            <a:spLocks noGrp="1"/>
          </p:cNvSpPr>
          <p:nvPr>
            <p:ph sz="quarter" idx="15"/>
          </p:nvPr>
        </p:nvSpPr>
        <p:spPr bwMode="auto">
          <a:xfrm>
            <a:off x="1028700" y="5105400"/>
            <a:ext cx="7086600" cy="1015663"/>
          </a:xfrm>
        </p:spPr>
        <p:txBody>
          <a:bodyPr wrap="square" numCol="1" anchor="t" anchorCtr="0" compatLnSpc="1">
            <a:prstTxWarp prst="textNoShape">
              <a:avLst/>
            </a:prstTxWarp>
          </a:bodyPr>
          <a:lstStyle/>
          <a:p>
            <a:r>
              <a:rPr lang="en-US" altLang="en-US" sz="2000" dirty="0"/>
              <a:t>A planar design zirconia oxygen sensor places all of the elements together, which allows the sensor to reach operating temperature quickly.</a:t>
            </a:r>
          </a:p>
        </p:txBody>
      </p:sp>
    </p:spTree>
    <p:extLst>
      <p:ext uri="{BB962C8B-B14F-4D97-AF65-F5344CB8AC3E}">
        <p14:creationId xmlns:p14="http://schemas.microsoft.com/office/powerpoint/2010/main" val="2495508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29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189637"/>
            <a:ext cx="8229600" cy="1754326"/>
          </a:xfrm>
        </p:spPr>
        <p:txBody>
          <a:bodyPr/>
          <a:lstStyle/>
          <a:p>
            <a:r>
              <a:rPr lang="en-US" altLang="en-US" dirty="0"/>
              <a:t>Frequently Asked Question: How Quickly Can Wide-Band Oxygen Sensor Achieve Closed Loop?   </a:t>
            </a:r>
            <a:endParaRPr lang="en-US" altLang="en-US" sz="2800" dirty="0">
              <a:solidFill>
                <a:srgbClr val="FF0000"/>
              </a:solidFill>
            </a:endParaRPr>
          </a:p>
        </p:txBody>
      </p:sp>
      <p:sp>
        <p:nvSpPr>
          <p:cNvPr id="12291" name="Content Placeholder 16"/>
          <p:cNvSpPr>
            <a:spLocks noGrp="1"/>
          </p:cNvSpPr>
          <p:nvPr>
            <p:ph sz="quarter" idx="15"/>
          </p:nvPr>
        </p:nvSpPr>
        <p:spPr bwMode="auto">
          <a:xfrm>
            <a:off x="609600" y="2819400"/>
            <a:ext cx="7772400" cy="3325475"/>
          </a:xfrm>
        </p:spPr>
        <p:txBody>
          <a:bodyPr wrap="square" numCol="1" anchor="t" anchorCtr="0" compatLnSpc="1">
            <a:prstTxWarp prst="textNoShape">
              <a:avLst/>
            </a:prstTxWarp>
          </a:bodyPr>
          <a:lstStyle/>
          <a:p>
            <a:r>
              <a:rPr lang="en-US" altLang="en-US" sz="2000" b="1" dirty="0"/>
              <a:t>How Quickly Can a Wide-Band Oxygen Sensor Achieve Closed Loop?  </a:t>
            </a:r>
            <a:r>
              <a:rPr lang="en-US" altLang="en-US" sz="2000" dirty="0"/>
              <a:t>In a Toyota Highlander hybrid electric vehicle, operation of the gasoline engine is delayed for a short time when the vehicle is first driven. During this time of electric operation, the oxygen sensor heaters are turned on in readiness for the gasoline engine starting.  The gasoline engine often achieves closed-loop operation during cranking because the oxygen sensors are fully warm and ready to go at the same time the engine is started. Having the gasoline engine achieve closed loop quickly, allows it to meet the stringent SULEV standards.</a:t>
            </a:r>
          </a:p>
        </p:txBody>
      </p:sp>
      <p:sp>
        <p:nvSpPr>
          <p:cNvPr id="12292" name="Content Placeholder 15"/>
          <p:cNvSpPr>
            <a:spLocks noGrp="1"/>
          </p:cNvSpPr>
          <p:nvPr>
            <p:ph sz="quarter" idx="14"/>
          </p:nvPr>
        </p:nvSpPr>
        <p:spPr bwMode="auto">
          <a:xfrm>
            <a:off x="685800" y="1981200"/>
            <a:ext cx="7534275" cy="601663"/>
          </a:xfrm>
        </p:spPr>
        <p:txBody>
          <a:bodyPr wrap="square" numCol="1" anchor="t" anchorCtr="0"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415418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p:cNvSpPr>
            <a:spLocks noGrp="1"/>
          </p:cNvSpPr>
          <p:nvPr>
            <p:ph type="title"/>
          </p:nvPr>
        </p:nvSpPr>
        <p:spPr>
          <a:xfrm>
            <a:off x="480951" y="304800"/>
            <a:ext cx="8229600" cy="1108075"/>
          </a:xfrm>
        </p:spPr>
        <p:txBody>
          <a:bodyPr/>
          <a:lstStyle/>
          <a:p>
            <a:r>
              <a:rPr lang="en-US" altLang="en-US" dirty="0"/>
              <a:t>Dual-Cell Planar Wide-Band Sensor Operation </a:t>
            </a:r>
            <a:r>
              <a:rPr lang="en-US" altLang="en-US" sz="2800" dirty="0"/>
              <a:t>(1 of 2)</a:t>
            </a:r>
          </a:p>
        </p:txBody>
      </p:sp>
      <p:sp>
        <p:nvSpPr>
          <p:cNvPr id="77826" name="Content Placeholder 3"/>
          <p:cNvSpPr>
            <a:spLocks noGrp="1"/>
          </p:cNvSpPr>
          <p:nvPr>
            <p:ph idx="1"/>
          </p:nvPr>
        </p:nvSpPr>
        <p:spPr bwMode="auto">
          <a:xfrm>
            <a:off x="457200" y="1447800"/>
            <a:ext cx="8229600" cy="4408488"/>
          </a:xfrm>
        </p:spPr>
        <p:txBody>
          <a:bodyPr wrap="square" numCol="1" anchor="t" anchorCtr="0" compatLnSpc="1">
            <a:prstTxWarp prst="textNoShape">
              <a:avLst/>
            </a:prstTxWarp>
          </a:bodyPr>
          <a:lstStyle/>
          <a:p>
            <a:pPr>
              <a:buSzTx/>
            </a:pPr>
            <a:r>
              <a:rPr lang="en-IN" altLang="en-US" sz="2400" dirty="0"/>
              <a:t>Construction</a:t>
            </a:r>
          </a:p>
          <a:p>
            <a:pPr lvl="1"/>
            <a:r>
              <a:rPr lang="en-IN" altLang="en-US" sz="2400" dirty="0"/>
              <a:t>A dual-cell, planar-type, wide-band oxygen sensor is made like a conventional planar O2S, or Nernst cell. Above the Nernst cell is another zirconia layer with two electrodes, called the pump cell.</a:t>
            </a:r>
          </a:p>
          <a:p>
            <a:pPr>
              <a:buSzTx/>
            </a:pPr>
            <a:r>
              <a:rPr lang="en-IN" altLang="en-US" sz="2400" dirty="0"/>
              <a:t>Operation	</a:t>
            </a:r>
          </a:p>
          <a:p>
            <a:pPr lvl="1"/>
            <a:r>
              <a:rPr lang="en-IN" altLang="en-US" sz="2400" dirty="0"/>
              <a:t>Oxygen sensors do not measure the quantity of free oxygen in the exhaust. Instead, oxygen sensors produce a voltage that is based on the ion flow between the platinum electrodes of the sensor to maintain a stoichiometric balance.</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2"/>
          <p:cNvSpPr>
            <a:spLocks noGrp="1"/>
          </p:cNvSpPr>
          <p:nvPr>
            <p:ph type="title"/>
          </p:nvPr>
        </p:nvSpPr>
        <p:spPr>
          <a:xfrm>
            <a:off x="457200" y="149225"/>
            <a:ext cx="8229600" cy="1108075"/>
          </a:xfrm>
        </p:spPr>
        <p:txBody>
          <a:bodyPr/>
          <a:lstStyle/>
          <a:p>
            <a:r>
              <a:rPr lang="en-US" altLang="en-US" dirty="0"/>
              <a:t>Dual-Cell Planar Wide-Band Sensor Operation </a:t>
            </a:r>
            <a:r>
              <a:rPr lang="en-US" altLang="en-US" sz="2800" dirty="0"/>
              <a:t>(2 of 2)</a:t>
            </a:r>
          </a:p>
        </p:txBody>
      </p:sp>
      <p:sp>
        <p:nvSpPr>
          <p:cNvPr id="79874" name="Content Placeholder 3"/>
          <p:cNvSpPr>
            <a:spLocks noGrp="1"/>
          </p:cNvSpPr>
          <p:nvPr>
            <p:ph idx="1"/>
          </p:nvPr>
        </p:nvSpPr>
        <p:spPr bwMode="auto">
          <a:xfrm>
            <a:off x="457200" y="1447800"/>
            <a:ext cx="8229600" cy="4078288"/>
          </a:xfrm>
        </p:spPr>
        <p:txBody>
          <a:bodyPr wrap="square" numCol="1" anchor="t" anchorCtr="0" compatLnSpc="1">
            <a:prstTxWarp prst="textNoShape">
              <a:avLst/>
            </a:prstTxWarp>
          </a:bodyPr>
          <a:lstStyle/>
          <a:p>
            <a:pPr>
              <a:buSzTx/>
            </a:pPr>
            <a:r>
              <a:rPr lang="en-IN" altLang="en-US" sz="2400" dirty="0"/>
              <a:t>Stoichiometric</a:t>
            </a:r>
          </a:p>
          <a:p>
            <a:pPr lvl="1"/>
            <a:r>
              <a:rPr lang="en-IN" altLang="en-US" sz="2400" dirty="0"/>
              <a:t>When the exhaust is at stoichiometric (14.7:1 air</a:t>
            </a:r>
            <a:r>
              <a:rPr lang="en-US" altLang="en-US" sz="2400" dirty="0"/>
              <a:t>–</a:t>
            </a:r>
            <a:r>
              <a:rPr lang="en-IN" altLang="en-US" sz="2400" dirty="0"/>
              <a:t>fuel ratio), the voltage of the Nernst cell is 450 mV (0.45 V).</a:t>
            </a:r>
          </a:p>
          <a:p>
            <a:pPr lvl="1"/>
            <a:r>
              <a:rPr lang="en-IN" altLang="en-US" sz="2400" dirty="0"/>
              <a:t>The voltage between the diffusion chamber and the air reference chamber changes from 0.45 V. This voltage is:</a:t>
            </a:r>
          </a:p>
          <a:p>
            <a:pPr lvl="2"/>
            <a:r>
              <a:rPr lang="en-IN" altLang="en-US" sz="2400" dirty="0"/>
              <a:t>Higher if the exhaust is rich</a:t>
            </a:r>
          </a:p>
          <a:p>
            <a:pPr lvl="2"/>
            <a:r>
              <a:rPr lang="en-IN" altLang="en-US" sz="2400" dirty="0"/>
              <a:t>Lower if the exhaust is lean</a:t>
            </a:r>
          </a:p>
          <a:p>
            <a:pPr lvl="1"/>
            <a:r>
              <a:rPr lang="en-IN" altLang="en-US" sz="2400" dirty="0"/>
              <a:t>The reference voltage remains constant, but varies by vehicle.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a:xfrm>
            <a:off x="462148" y="316675"/>
            <a:ext cx="8229600" cy="597725"/>
          </a:xfrm>
        </p:spPr>
        <p:txBody>
          <a:bodyPr anchor="t" anchorCtr="0"/>
          <a:lstStyle/>
          <a:p>
            <a:r>
              <a:rPr lang="en-IN" altLang="en-US" dirty="0"/>
              <a:t>Oxygen Sensors </a:t>
            </a:r>
            <a:r>
              <a:rPr lang="en-IN" altLang="en-US" sz="2800" dirty="0"/>
              <a:t>(1 of 3)</a:t>
            </a:r>
            <a:endParaRPr lang="en-US" altLang="en-US" sz="2800" dirty="0"/>
          </a:p>
        </p:txBody>
      </p:sp>
      <p:sp>
        <p:nvSpPr>
          <p:cNvPr id="18434" name="Content Placeholder 3"/>
          <p:cNvSpPr>
            <a:spLocks noGrp="1"/>
          </p:cNvSpPr>
          <p:nvPr>
            <p:ph idx="1"/>
          </p:nvPr>
        </p:nvSpPr>
        <p:spPr bwMode="auto">
          <a:xfrm>
            <a:off x="457200" y="1066800"/>
            <a:ext cx="8229600" cy="3300413"/>
          </a:xfrm>
        </p:spPr>
        <p:txBody>
          <a:bodyPr wrap="square" numCol="1" anchor="t" anchorCtr="0" compatLnSpc="1">
            <a:prstTxWarp prst="textNoShape">
              <a:avLst/>
            </a:prstTxWarp>
          </a:bodyPr>
          <a:lstStyle/>
          <a:p>
            <a:pPr>
              <a:buSzTx/>
            </a:pPr>
            <a:r>
              <a:rPr lang="en-IN" altLang="en-US" sz="2400" dirty="0"/>
              <a:t>Purpose and Function</a:t>
            </a:r>
          </a:p>
          <a:p>
            <a:pPr lvl="1"/>
            <a:r>
              <a:rPr lang="en-IN" altLang="en-US" sz="2400" dirty="0"/>
              <a:t>Automotive computer systems use an oxygen sensor in the exhaust system to measure the oxygen content of the exhaust.</a:t>
            </a:r>
          </a:p>
          <a:p>
            <a:pPr>
              <a:buSzTx/>
            </a:pPr>
            <a:r>
              <a:rPr lang="en-IN" altLang="en-US" sz="2400" dirty="0"/>
              <a:t>Narrow Band</a:t>
            </a:r>
          </a:p>
          <a:p>
            <a:pPr lvl="1"/>
            <a:r>
              <a:rPr lang="en-IN" altLang="en-US" sz="2400" dirty="0"/>
              <a:t>A conventional zirconia oxygen sensor (O2S) is only able to detect if the exhaust is richer or leaner than 14.7:1.</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Dual Cell O2 Sensor, Voltage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ual_cell_o2_sensor_voltage_check_ch76">
            <a:hlinkClick r:id="" action="ppaction://media"/>
            <a:extLst>
              <a:ext uri="{FF2B5EF4-FFF2-40B4-BE49-F238E27FC236}">
                <a16:creationId xmlns:a16="http://schemas.microsoft.com/office/drawing/2014/main" id="{D5AB55E1-88DF-9F42-FC18-1120FC0D72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329342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73.15 Wide Band Nernst Cell</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14399" y="1066800"/>
            <a:ext cx="7310809" cy="3962400"/>
          </a:xfrm>
        </p:spPr>
      </p:pic>
      <p:sp>
        <p:nvSpPr>
          <p:cNvPr id="10243" name="Content Placeholder 16"/>
          <p:cNvSpPr>
            <a:spLocks noGrp="1"/>
          </p:cNvSpPr>
          <p:nvPr>
            <p:ph sz="quarter" idx="15"/>
          </p:nvPr>
        </p:nvSpPr>
        <p:spPr bwMode="auto">
          <a:xfrm>
            <a:off x="1143000" y="5334000"/>
            <a:ext cx="6858000" cy="830997"/>
          </a:xfrm>
        </p:spPr>
        <p:txBody>
          <a:bodyPr wrap="square" numCol="1" anchor="t" anchorCtr="0" compatLnSpc="1">
            <a:prstTxWarp prst="textNoShape">
              <a:avLst/>
            </a:prstTxWarp>
          </a:bodyPr>
          <a:lstStyle/>
          <a:p>
            <a:r>
              <a:rPr lang="en-US" altLang="en-US" sz="2400" dirty="0"/>
              <a:t>The reference electrodes are shared by the Nernst cell and the pump cell</a:t>
            </a:r>
          </a:p>
        </p:txBody>
      </p:sp>
    </p:spTree>
    <p:extLst>
      <p:ext uri="{BB962C8B-B14F-4D97-AF65-F5344CB8AC3E}">
        <p14:creationId xmlns:p14="http://schemas.microsoft.com/office/powerpoint/2010/main" val="249550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73.16 Exhaust Rich</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212767" y="1066800"/>
            <a:ext cx="6718465" cy="3864429"/>
          </a:xfrm>
        </p:spPr>
      </p:pic>
      <p:sp>
        <p:nvSpPr>
          <p:cNvPr id="10243" name="Content Placeholder 16"/>
          <p:cNvSpPr>
            <a:spLocks noGrp="1"/>
          </p:cNvSpPr>
          <p:nvPr>
            <p:ph sz="quarter" idx="15"/>
          </p:nvPr>
        </p:nvSpPr>
        <p:spPr bwMode="auto">
          <a:xfrm>
            <a:off x="1143000" y="5105400"/>
            <a:ext cx="6858000" cy="830997"/>
          </a:xfrm>
        </p:spPr>
        <p:txBody>
          <a:bodyPr wrap="square" numCol="1" anchor="t" anchorCtr="0" compatLnSpc="1">
            <a:prstTxWarp prst="textNoShape">
              <a:avLst/>
            </a:prstTxWarp>
          </a:bodyPr>
          <a:lstStyle/>
          <a:p>
            <a:r>
              <a:rPr lang="en-US" altLang="en-US" sz="2400" dirty="0"/>
              <a:t>When the exhaust is rich, the PCM applies a negative current into the pump cell</a:t>
            </a:r>
          </a:p>
        </p:txBody>
      </p:sp>
    </p:spTree>
    <p:extLst>
      <p:ext uri="{BB962C8B-B14F-4D97-AF65-F5344CB8AC3E}">
        <p14:creationId xmlns:p14="http://schemas.microsoft.com/office/powerpoint/2010/main" val="24955080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73.17 Exhaust Lean</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008891" y="1066800"/>
            <a:ext cx="7126217" cy="4098966"/>
          </a:xfrm>
        </p:spPr>
      </p:pic>
      <p:sp>
        <p:nvSpPr>
          <p:cNvPr id="10243" name="Content Placeholder 16"/>
          <p:cNvSpPr>
            <a:spLocks noGrp="1"/>
          </p:cNvSpPr>
          <p:nvPr>
            <p:ph sz="quarter" idx="15"/>
          </p:nvPr>
        </p:nvSpPr>
        <p:spPr bwMode="auto">
          <a:xfrm>
            <a:off x="990600" y="5257800"/>
            <a:ext cx="6858000" cy="830997"/>
          </a:xfrm>
        </p:spPr>
        <p:txBody>
          <a:bodyPr wrap="square" numCol="1" anchor="t" anchorCtr="0" compatLnSpc="1">
            <a:prstTxWarp prst="textNoShape">
              <a:avLst/>
            </a:prstTxWarp>
          </a:bodyPr>
          <a:lstStyle/>
          <a:p>
            <a:r>
              <a:rPr lang="en-US" altLang="en-US" sz="2400" dirty="0"/>
              <a:t>When the exhaust is lean, the PCM applies a positive current into the pump cell </a:t>
            </a:r>
          </a:p>
        </p:txBody>
      </p:sp>
    </p:spTree>
    <p:extLst>
      <p:ext uri="{BB962C8B-B14F-4D97-AF65-F5344CB8AC3E}">
        <p14:creationId xmlns:p14="http://schemas.microsoft.com/office/powerpoint/2010/main" val="2508105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2"/>
          <p:cNvSpPr>
            <a:spLocks noGrp="1"/>
          </p:cNvSpPr>
          <p:nvPr>
            <p:ph type="title"/>
          </p:nvPr>
        </p:nvSpPr>
        <p:spPr>
          <a:xfrm>
            <a:off x="457200" y="304800"/>
            <a:ext cx="8229600" cy="554037"/>
          </a:xfrm>
        </p:spPr>
        <p:txBody>
          <a:bodyPr/>
          <a:lstStyle/>
          <a:p>
            <a:r>
              <a:rPr lang="en-US" altLang="en-US" dirty="0"/>
              <a:t>Dual-Cell Diagnosis</a:t>
            </a:r>
            <a:endParaRPr lang="en-US" altLang="en-US" sz="2800" dirty="0"/>
          </a:p>
        </p:txBody>
      </p:sp>
      <p:sp>
        <p:nvSpPr>
          <p:cNvPr id="4" name="Content Placeholder 3"/>
          <p:cNvSpPr>
            <a:spLocks noGrp="1"/>
          </p:cNvSpPr>
          <p:nvPr>
            <p:ph idx="1"/>
          </p:nvPr>
        </p:nvSpPr>
        <p:spPr>
          <a:xfrm>
            <a:off x="457200" y="1066800"/>
            <a:ext cx="8229600" cy="3746500"/>
          </a:xfrm>
        </p:spPr>
        <p:txBody>
          <a:bodyPr>
            <a:noAutofit/>
          </a:bodyPr>
          <a:lstStyle/>
          <a:p>
            <a:pPr marL="256032" indent="-256032" fontAlgn="auto">
              <a:spcAft>
                <a:spcPts val="0"/>
              </a:spcAft>
              <a:buFont typeface="Arial" panose="020B0604020202020204" pitchFamily="34" charset="0"/>
              <a:buChar char="•"/>
              <a:defRPr/>
            </a:pPr>
            <a:r>
              <a:rPr lang="en-IN" sz="2400" dirty="0"/>
              <a:t>Scan Tool Diagnosis</a:t>
            </a:r>
          </a:p>
          <a:p>
            <a:pPr lvl="1" fontAlgn="auto">
              <a:spcAft>
                <a:spcPts val="0"/>
              </a:spcAft>
              <a:buFont typeface="Arial" panose="020B0604020202020204" pitchFamily="34" charset="0"/>
              <a:buChar char="–"/>
              <a:defRPr/>
            </a:pPr>
            <a:r>
              <a:rPr lang="en-IN" sz="2400" dirty="0"/>
              <a:t>Most service information specifies that a scan tool be used to check the wide-band oxygen sensor, because the </a:t>
            </a:r>
            <a:r>
              <a:rPr lang="en-IN" sz="2400" spc="-300" dirty="0"/>
              <a:t>P C </a:t>
            </a:r>
            <a:r>
              <a:rPr lang="en-IN" sz="2400" dirty="0"/>
              <a:t>M performs tests of the unit and can identify faults.</a:t>
            </a:r>
          </a:p>
          <a:p>
            <a:pPr marL="256032" indent="-256032" fontAlgn="auto">
              <a:spcAft>
                <a:spcPts val="0"/>
              </a:spcAft>
              <a:buFont typeface="Arial" panose="020B0604020202020204" pitchFamily="34" charset="0"/>
              <a:buChar char="•"/>
              <a:defRPr/>
            </a:pPr>
            <a:r>
              <a:rPr lang="en-IN" sz="2400" dirty="0"/>
              <a:t>Digital Meter Testing</a:t>
            </a:r>
          </a:p>
          <a:p>
            <a:pPr lvl="1" fontAlgn="auto">
              <a:spcAft>
                <a:spcPts val="0"/>
              </a:spcAft>
              <a:buFont typeface="Arial" panose="020B0604020202020204" pitchFamily="34" charset="0"/>
              <a:buChar char="–"/>
              <a:defRPr/>
            </a:pPr>
            <a:r>
              <a:rPr lang="en-IN" sz="2400" dirty="0"/>
              <a:t>Check service information and determine the circuit and connector terminal identification.</a:t>
            </a:r>
          </a:p>
          <a:p>
            <a:pPr lvl="1" fontAlgn="auto">
              <a:spcAft>
                <a:spcPts val="0"/>
              </a:spcAft>
              <a:buFont typeface="Arial" panose="020B0604020202020204" pitchFamily="34" charset="0"/>
              <a:buChar char="–"/>
              <a:defRPr/>
            </a:pPr>
            <a:r>
              <a:rPr lang="en-IN" sz="2400" dirty="0"/>
              <a:t>Measure the calibration resistor for opens and shorts.</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Dual Cell O2 Sensor, Voltage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ual_cell_o2_sensor_voltage_check_ch76">
            <a:hlinkClick r:id="" action="ppaction://media"/>
            <a:extLst>
              <a:ext uri="{FF2B5EF4-FFF2-40B4-BE49-F238E27FC236}">
                <a16:creationId xmlns:a16="http://schemas.microsoft.com/office/drawing/2014/main" id="{7EA5EA7E-1CC2-5A1A-C0D0-956F00BE3F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32" y="1271092"/>
            <a:ext cx="8984012" cy="5053507"/>
          </a:xfrm>
          <a:prstGeom prst="rect">
            <a:avLst/>
          </a:prstGeom>
        </p:spPr>
      </p:pic>
    </p:spTree>
    <p:extLst>
      <p:ext uri="{BB962C8B-B14F-4D97-AF65-F5344CB8AC3E}">
        <p14:creationId xmlns:p14="http://schemas.microsoft.com/office/powerpoint/2010/main" val="8429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73.18 Testing Wide Band</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876800" y="1088570"/>
            <a:ext cx="3612902" cy="5026647"/>
          </a:xfrm>
        </p:spPr>
      </p:pic>
      <p:sp>
        <p:nvSpPr>
          <p:cNvPr id="10243" name="Content Placeholder 16"/>
          <p:cNvSpPr>
            <a:spLocks noGrp="1"/>
          </p:cNvSpPr>
          <p:nvPr>
            <p:ph sz="quarter" idx="15"/>
          </p:nvPr>
        </p:nvSpPr>
        <p:spPr bwMode="auto">
          <a:xfrm>
            <a:off x="533400" y="1076696"/>
            <a:ext cx="3581400" cy="3785652"/>
          </a:xfrm>
        </p:spPr>
        <p:txBody>
          <a:bodyPr wrap="square" numCol="1" anchor="t" anchorCtr="0" compatLnSpc="1">
            <a:prstTxWarp prst="textNoShape">
              <a:avLst/>
            </a:prstTxWarp>
          </a:bodyPr>
          <a:lstStyle/>
          <a:p>
            <a:r>
              <a:rPr lang="en-US" altLang="en-US" sz="2000" dirty="0"/>
              <a:t>Testing a dual-cell, wide-band oxygen sensor can be done using a voltmeter or a scope. The meter reading is attached to the Nernst cell and should read stoichiometric (450 mV) at all times. The scope is showing activity to the pump cell with commands from the PCM to keep the Nernst cell at 14.7:1 air–fuel ratio</a:t>
            </a:r>
          </a:p>
        </p:txBody>
      </p:sp>
    </p:spTree>
    <p:extLst>
      <p:ext uri="{BB962C8B-B14F-4D97-AF65-F5344CB8AC3E}">
        <p14:creationId xmlns:p14="http://schemas.microsoft.com/office/powerpoint/2010/main" val="2508105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Wide Band Oxygen Sensor Tests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ide_band_o2_sensor">
            <a:hlinkClick r:id="" action="ppaction://media"/>
            <a:extLst>
              <a:ext uri="{FF2B5EF4-FFF2-40B4-BE49-F238E27FC236}">
                <a16:creationId xmlns:a16="http://schemas.microsoft.com/office/drawing/2014/main" id="{17EA1822-DECB-4D61-BEE0-22E9484A9C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215" y="1170512"/>
            <a:ext cx="9105785" cy="5122004"/>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2"/>
          <p:cNvSpPr>
            <a:spLocks noGrp="1"/>
          </p:cNvSpPr>
          <p:nvPr>
            <p:ph type="title"/>
          </p:nvPr>
        </p:nvSpPr>
        <p:spPr>
          <a:xfrm>
            <a:off x="457200" y="304800"/>
            <a:ext cx="8229600" cy="476250"/>
          </a:xfrm>
        </p:spPr>
        <p:txBody>
          <a:bodyPr/>
          <a:lstStyle/>
          <a:p>
            <a:r>
              <a:rPr lang="en-US" altLang="en-US" sz="3400" dirty="0"/>
              <a:t>Single-Cell Wide-Band Oxygen Sensors</a:t>
            </a:r>
          </a:p>
        </p:txBody>
      </p:sp>
      <p:sp>
        <p:nvSpPr>
          <p:cNvPr id="92162" name="Content Placeholder 3"/>
          <p:cNvSpPr>
            <a:spLocks noGrp="1"/>
          </p:cNvSpPr>
          <p:nvPr>
            <p:ph idx="1"/>
          </p:nvPr>
        </p:nvSpPr>
        <p:spPr bwMode="auto">
          <a:xfrm>
            <a:off x="579438" y="1066800"/>
            <a:ext cx="8107362" cy="5073650"/>
          </a:xfrm>
        </p:spPr>
        <p:txBody>
          <a:bodyPr wrap="square" numCol="1" anchor="t" anchorCtr="0" compatLnSpc="1">
            <a:prstTxWarp prst="textNoShape">
              <a:avLst/>
            </a:prstTxWarp>
          </a:bodyPr>
          <a:lstStyle/>
          <a:p>
            <a:pPr>
              <a:buSzTx/>
            </a:pPr>
            <a:r>
              <a:rPr lang="en-IN" altLang="en-US" sz="2400" dirty="0"/>
              <a:t>Construction</a:t>
            </a:r>
          </a:p>
          <a:p>
            <a:pPr lvl="1"/>
            <a:r>
              <a:rPr lang="en-IN" altLang="en-US" sz="2400" dirty="0"/>
              <a:t>A typical single-cell wide-band oxygen sensor looks similar to a conventional four-wire zirconia oxygen sensor and is referred to as an air</a:t>
            </a:r>
            <a:r>
              <a:rPr lang="en-US" altLang="en-US" sz="2400" dirty="0"/>
              <a:t>–</a:t>
            </a:r>
            <a:r>
              <a:rPr lang="en-IN" altLang="en-US" sz="2400" dirty="0"/>
              <a:t>fuel sensor.</a:t>
            </a:r>
          </a:p>
          <a:p>
            <a:pPr>
              <a:buSzTx/>
            </a:pPr>
            <a:r>
              <a:rPr lang="en-IN" altLang="en-US" sz="2400" dirty="0"/>
              <a:t>Milliammeter Testing</a:t>
            </a:r>
          </a:p>
          <a:p>
            <a:pPr lvl="1"/>
            <a:r>
              <a:rPr lang="en-IN" altLang="en-US" sz="2400" dirty="0"/>
              <a:t>Zero (0 mA) represents lambda or stoichiometric air</a:t>
            </a:r>
            <a:r>
              <a:rPr lang="en-US" altLang="en-US" sz="2400" dirty="0"/>
              <a:t>–</a:t>
            </a:r>
            <a:r>
              <a:rPr lang="en-IN" altLang="en-US" sz="2400" dirty="0"/>
              <a:t>fuel ratio of 14.7:1</a:t>
            </a:r>
          </a:p>
          <a:p>
            <a:pPr lvl="1"/>
            <a:r>
              <a:rPr lang="en-IN" altLang="en-US" sz="2400" dirty="0"/>
              <a:t>+10 mA indicates a lean condition</a:t>
            </a:r>
          </a:p>
          <a:p>
            <a:pPr lvl="1"/>
            <a:r>
              <a:rPr lang="en-IN" altLang="en-US" sz="2400" dirty="0">
                <a:sym typeface="Symbol" pitchFamily="18" charset="2"/>
              </a:rPr>
              <a:t></a:t>
            </a:r>
            <a:r>
              <a:rPr lang="en-IN" altLang="en-US" sz="2400" dirty="0"/>
              <a:t>10 mA indicates a rich condition</a:t>
            </a:r>
          </a:p>
          <a:p>
            <a:pPr>
              <a:buSzTx/>
            </a:pPr>
            <a:r>
              <a:rPr lang="en-IN" altLang="en-US" sz="2400" dirty="0"/>
              <a:t>Scan Tool Testing</a:t>
            </a:r>
          </a:p>
          <a:p>
            <a:pPr lvl="1"/>
            <a:r>
              <a:rPr lang="en-IN" altLang="en-US" sz="2400" dirty="0"/>
              <a:t>Scan tool displays voltage, but varies by vehicle.</a:t>
            </a: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73.19 Single Cell</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962400" y="1100447"/>
            <a:ext cx="4716483" cy="4649884"/>
          </a:xfrm>
        </p:spPr>
      </p:pic>
      <p:sp>
        <p:nvSpPr>
          <p:cNvPr id="10243" name="Content Placeholder 16"/>
          <p:cNvSpPr>
            <a:spLocks noGrp="1"/>
          </p:cNvSpPr>
          <p:nvPr>
            <p:ph sz="quarter" idx="15"/>
          </p:nvPr>
        </p:nvSpPr>
        <p:spPr bwMode="auto">
          <a:xfrm>
            <a:off x="533400" y="1066800"/>
            <a:ext cx="3011488" cy="4154984"/>
          </a:xfrm>
        </p:spPr>
        <p:txBody>
          <a:bodyPr wrap="square" numCol="1" anchor="t" anchorCtr="0" compatLnSpc="1">
            <a:prstTxWarp prst="textNoShape">
              <a:avLst/>
            </a:prstTxWarp>
          </a:bodyPr>
          <a:lstStyle/>
          <a:p>
            <a:r>
              <a:rPr lang="en-US" altLang="en-US" sz="2400" dirty="0"/>
              <a:t>A single-cell, wide-band oxygen sensor has four wires with two for the heater and two for the sensor itself. The voltage applied to the sensor is 0.4 V (3.3−2.9 = 0.4) across the two leads of the sensor</a:t>
            </a:r>
          </a:p>
        </p:txBody>
      </p:sp>
    </p:spTree>
    <p:extLst>
      <p:ext uri="{BB962C8B-B14F-4D97-AF65-F5344CB8AC3E}">
        <p14:creationId xmlns:p14="http://schemas.microsoft.com/office/powerpoint/2010/main" val="2508105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
          <p:cNvSpPr>
            <a:spLocks noGrp="1"/>
          </p:cNvSpPr>
          <p:nvPr>
            <p:ph type="title"/>
          </p:nvPr>
        </p:nvSpPr>
        <p:spPr>
          <a:xfrm>
            <a:off x="457200" y="150813"/>
            <a:ext cx="8229600" cy="554037"/>
          </a:xfrm>
        </p:spPr>
        <p:txBody>
          <a:bodyPr/>
          <a:lstStyle/>
          <a:p>
            <a:r>
              <a:rPr lang="en-IN" altLang="en-US" dirty="0"/>
              <a:t>Oxygen Sensors </a:t>
            </a:r>
            <a:r>
              <a:rPr lang="en-IN" altLang="en-US" sz="2800" dirty="0"/>
              <a:t>(2 of 3)</a:t>
            </a:r>
            <a:endParaRPr lang="en-US" altLang="en-US" sz="2800" dirty="0"/>
          </a:p>
        </p:txBody>
      </p:sp>
      <p:sp>
        <p:nvSpPr>
          <p:cNvPr id="20482" name="Content Placeholder 3"/>
          <p:cNvSpPr>
            <a:spLocks noGrp="1"/>
          </p:cNvSpPr>
          <p:nvPr>
            <p:ph idx="1"/>
          </p:nvPr>
        </p:nvSpPr>
        <p:spPr bwMode="auto">
          <a:xfrm>
            <a:off x="457200" y="927100"/>
            <a:ext cx="8229600" cy="4408488"/>
          </a:xfrm>
        </p:spPr>
        <p:txBody>
          <a:bodyPr wrap="square" numCol="1" anchor="t" anchorCtr="0" compatLnSpc="1">
            <a:prstTxWarp prst="textNoShape">
              <a:avLst/>
            </a:prstTxWarp>
          </a:bodyPr>
          <a:lstStyle/>
          <a:p>
            <a:pPr>
              <a:buSzTx/>
            </a:pPr>
            <a:r>
              <a:rPr lang="en-IN" altLang="en-US" sz="2400" dirty="0"/>
              <a:t>Construction</a:t>
            </a:r>
          </a:p>
          <a:p>
            <a:pPr lvl="1"/>
            <a:r>
              <a:rPr lang="en-IN" altLang="en-US" sz="2400" dirty="0"/>
              <a:t>A typical zirconia oxygen sensor has the sensing element in the shape of a thimble; therefore, it is often referred to as one of the following: thimble design, cup design, or finger design.</a:t>
            </a:r>
          </a:p>
          <a:p>
            <a:pPr>
              <a:buSzTx/>
            </a:pPr>
            <a:r>
              <a:rPr lang="en-IN" altLang="en-US" sz="2400" dirty="0"/>
              <a:t>Operation</a:t>
            </a:r>
          </a:p>
          <a:p>
            <a:pPr lvl="1"/>
            <a:r>
              <a:rPr lang="en-IN" altLang="en-US" sz="2400" dirty="0"/>
              <a:t>When the concentration of oxygen on the exhaust side of the thimble is low, a high voltage (0.60 to 1.0 V) is generated between the electrodes. As the oxygen concentration on the exhaust side increases, the voltage generated drops (0.0 to 0.3 V).</a:t>
            </a:r>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73.20 Scan Tool Testing</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048000" y="1057894"/>
            <a:ext cx="5621977" cy="4474278"/>
          </a:xfrm>
        </p:spPr>
      </p:pic>
      <p:sp>
        <p:nvSpPr>
          <p:cNvPr id="10243" name="Content Placeholder 16"/>
          <p:cNvSpPr>
            <a:spLocks noGrp="1"/>
          </p:cNvSpPr>
          <p:nvPr>
            <p:ph sz="quarter" idx="15"/>
          </p:nvPr>
        </p:nvSpPr>
        <p:spPr bwMode="auto">
          <a:xfrm>
            <a:off x="609600" y="1066800"/>
            <a:ext cx="2133600" cy="3477875"/>
          </a:xfrm>
        </p:spPr>
        <p:txBody>
          <a:bodyPr wrap="square" numCol="1" anchor="t" anchorCtr="0" compatLnSpc="1">
            <a:prstTxWarp prst="textNoShape">
              <a:avLst/>
            </a:prstTxWarp>
          </a:bodyPr>
          <a:lstStyle/>
          <a:p>
            <a:r>
              <a:rPr lang="en-US" altLang="en-US" sz="2000" dirty="0"/>
              <a:t>A scan tool can display various voltages, but often shows 3.3 V because PCM is controlling the sensor through applying a low current to the sensor to achieve balance </a:t>
            </a:r>
          </a:p>
        </p:txBody>
      </p:sp>
    </p:spTree>
    <p:extLst>
      <p:ext uri="{BB962C8B-B14F-4D97-AF65-F5344CB8AC3E}">
        <p14:creationId xmlns:p14="http://schemas.microsoft.com/office/powerpoint/2010/main" val="2508105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2"/>
          <p:cNvSpPr>
            <a:spLocks noGrp="1"/>
          </p:cNvSpPr>
          <p:nvPr>
            <p:ph type="title"/>
          </p:nvPr>
        </p:nvSpPr>
        <p:spPr>
          <a:xfrm>
            <a:off x="457200" y="304800"/>
            <a:ext cx="8229600" cy="1046162"/>
          </a:xfrm>
        </p:spPr>
        <p:txBody>
          <a:bodyPr/>
          <a:lstStyle/>
          <a:p>
            <a:r>
              <a:rPr lang="en-IN" altLang="en-US" sz="3400" dirty="0"/>
              <a:t>Wide-Band Oxygen Sensor Pattern Failures</a:t>
            </a:r>
            <a:endParaRPr lang="en-US" altLang="en-US" sz="3400" dirty="0"/>
          </a:p>
        </p:txBody>
      </p:sp>
      <p:sp>
        <p:nvSpPr>
          <p:cNvPr id="4" name="Content Placeholder 3"/>
          <p:cNvSpPr>
            <a:spLocks noGrp="1"/>
          </p:cNvSpPr>
          <p:nvPr>
            <p:ph idx="1"/>
          </p:nvPr>
        </p:nvSpPr>
        <p:spPr>
          <a:xfrm>
            <a:off x="457200" y="1447800"/>
            <a:ext cx="8229600" cy="3300413"/>
          </a:xfrm>
        </p:spPr>
        <p:txBody>
          <a:bodyPr>
            <a:noAutofit/>
          </a:bodyPr>
          <a:lstStyle/>
          <a:p>
            <a:pPr marL="256032" indent="-256032" fontAlgn="auto">
              <a:spcAft>
                <a:spcPts val="0"/>
              </a:spcAft>
              <a:buFont typeface="Arial" panose="020B0604020202020204" pitchFamily="34" charset="0"/>
              <a:buChar char="•"/>
              <a:defRPr/>
            </a:pPr>
            <a:r>
              <a:rPr lang="en-IN" sz="2400" dirty="0"/>
              <a:t>Most of the failures cause a </a:t>
            </a:r>
            <a:r>
              <a:rPr lang="en-IN" sz="2400" spc="-300" dirty="0"/>
              <a:t>D T </a:t>
            </a:r>
            <a:r>
              <a:rPr lang="en-IN" sz="2400" dirty="0"/>
              <a:t>C to set, usually causing the malfunction indicator (check engine) lamp to light.</a:t>
            </a:r>
          </a:p>
          <a:p>
            <a:pPr marL="256032" indent="-256032" fontAlgn="auto">
              <a:spcAft>
                <a:spcPts val="0"/>
              </a:spcAft>
              <a:buFont typeface="Arial" panose="020B0604020202020204" pitchFamily="34" charset="0"/>
              <a:buChar char="•"/>
              <a:defRPr/>
            </a:pPr>
            <a:r>
              <a:rPr lang="en-IN" sz="2400" dirty="0"/>
              <a:t>However, one type of failure may not set a </a:t>
            </a:r>
            <a:r>
              <a:rPr lang="en-IN" sz="2400" spc="-300" dirty="0"/>
              <a:t>D T </a:t>
            </a:r>
            <a:r>
              <a:rPr lang="en-IN" sz="2400" dirty="0"/>
              <a:t>C, such as when the following occur.</a:t>
            </a:r>
          </a:p>
          <a:p>
            <a:pPr lvl="1" fontAlgn="auto">
              <a:spcAft>
                <a:spcPts val="0"/>
              </a:spcAft>
              <a:buFont typeface="Arial" panose="020B0604020202020204" pitchFamily="34" charset="0"/>
              <a:buChar char="–"/>
              <a:defRPr/>
            </a:pPr>
            <a:r>
              <a:rPr lang="en-IN" sz="2400" dirty="0"/>
              <a:t>Voltage from the heater circuit bleeds into the Nernst cell.</a:t>
            </a:r>
          </a:p>
          <a:p>
            <a:pPr lvl="1" fontAlgn="auto">
              <a:spcAft>
                <a:spcPts val="0"/>
              </a:spcAft>
              <a:buFont typeface="Arial" panose="020B0604020202020204" pitchFamily="34" charset="0"/>
              <a:buChar char="–"/>
              <a:defRPr/>
            </a:pPr>
            <a:r>
              <a:rPr lang="en-IN" sz="2400" dirty="0"/>
              <a:t>This voltage causes the engine to operate extremely lean and may or may not set a </a:t>
            </a:r>
            <a:r>
              <a:rPr lang="en-IN" sz="2400" spc="-300" dirty="0"/>
              <a:t>D T </a:t>
            </a:r>
            <a:r>
              <a:rPr lang="en-IN" sz="2400" dirty="0"/>
              <a:t>C.</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2"/>
          <p:cNvSpPr>
            <a:spLocks noGrp="1"/>
          </p:cNvSpPr>
          <p:nvPr>
            <p:ph type="title"/>
          </p:nvPr>
        </p:nvSpPr>
        <p:spPr>
          <a:xfrm>
            <a:off x="457200" y="304800"/>
            <a:ext cx="8229600" cy="523875"/>
          </a:xfrm>
        </p:spPr>
        <p:txBody>
          <a:bodyPr/>
          <a:lstStyle/>
          <a:p>
            <a:r>
              <a:rPr lang="en-US" altLang="en-US" dirty="0"/>
              <a:t>Question 3: ?</a:t>
            </a:r>
          </a:p>
        </p:txBody>
      </p:sp>
      <p:sp>
        <p:nvSpPr>
          <p:cNvPr id="100354" name="Content Placeholder 3"/>
          <p:cNvSpPr>
            <a:spLocks noGrp="1"/>
          </p:cNvSpPr>
          <p:nvPr>
            <p:ph idx="1"/>
          </p:nvPr>
        </p:nvSpPr>
        <p:spPr bwMode="auto">
          <a:xfrm>
            <a:off x="457200" y="1066800"/>
            <a:ext cx="8229600" cy="762000"/>
          </a:xfrm>
        </p:spPr>
        <p:txBody>
          <a:bodyPr wrap="square" numCol="1" anchor="t" anchorCtr="0" compatLnSpc="1">
            <a:prstTxWarp prst="textNoShape">
              <a:avLst/>
            </a:prstTxWarp>
          </a:bodyPr>
          <a:lstStyle/>
          <a:p>
            <a:pPr marL="0" indent="0">
              <a:buSzTx/>
              <a:buFont typeface="Arial" charset="0"/>
              <a:buNone/>
            </a:pPr>
            <a:r>
              <a:rPr lang="en-IN" altLang="en-US" sz="2400" dirty="0"/>
              <a:t>How are diagnostics performed on a wide-band dual-cell oxygen sensor?</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2"/>
          <p:cNvSpPr>
            <a:spLocks noGrp="1"/>
          </p:cNvSpPr>
          <p:nvPr>
            <p:ph type="title"/>
          </p:nvPr>
        </p:nvSpPr>
        <p:spPr>
          <a:xfrm>
            <a:off x="457200" y="314325"/>
            <a:ext cx="8229600" cy="523875"/>
          </a:xfrm>
        </p:spPr>
        <p:txBody>
          <a:bodyPr/>
          <a:lstStyle/>
          <a:p>
            <a:r>
              <a:rPr lang="en-US" altLang="en-US" dirty="0"/>
              <a:t>Answer 3</a:t>
            </a:r>
          </a:p>
        </p:txBody>
      </p:sp>
      <p:sp>
        <p:nvSpPr>
          <p:cNvPr id="102402" name="Content Placeholder 3"/>
          <p:cNvSpPr>
            <a:spLocks noGrp="1"/>
          </p:cNvSpPr>
          <p:nvPr>
            <p:ph idx="1"/>
          </p:nvPr>
        </p:nvSpPr>
        <p:spPr bwMode="auto">
          <a:xfrm>
            <a:off x="457200" y="1066800"/>
            <a:ext cx="8229600" cy="369888"/>
          </a:xfrm>
        </p:spPr>
        <p:txBody>
          <a:bodyPr wrap="square" numCol="1" anchor="t" anchorCtr="0" compatLnSpc="1">
            <a:prstTxWarp prst="textNoShape">
              <a:avLst/>
            </a:prstTxWarp>
          </a:bodyPr>
          <a:lstStyle/>
          <a:p>
            <a:pPr marL="0" indent="0">
              <a:buSzTx/>
              <a:buFont typeface="Arial" charset="0"/>
              <a:buNone/>
            </a:pPr>
            <a:r>
              <a:rPr lang="en-IN" altLang="en-US" sz="2400" dirty="0"/>
              <a:t>Diagnostics are performed with a scan tool or a multimeter.</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idx="4294967295"/>
          </p:nvPr>
        </p:nvSpPr>
        <p:spPr>
          <a:xfrm>
            <a:off x="454025" y="304800"/>
            <a:ext cx="8229600" cy="568325"/>
          </a:xfrm>
        </p:spPr>
        <p:txBody>
          <a:bodyPr/>
          <a:lstStyle/>
          <a:p>
            <a:r>
              <a:rPr lang="en-US" altLang="en-US" dirty="0"/>
              <a:t>Copyright</a:t>
            </a:r>
          </a:p>
        </p:txBody>
      </p:sp>
      <p:pic>
        <p:nvPicPr>
          <p:cNvPr id="104450" name="Graphic 6" descr="Warni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2420938"/>
            <a:ext cx="109378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
          <p:cNvSpPr txBox="1">
            <a:spLocks/>
          </p:cNvSpPr>
          <p:nvPr/>
        </p:nvSpPr>
        <p:spPr>
          <a:xfrm>
            <a:off x="1730375" y="1962150"/>
            <a:ext cx="6858000" cy="2635250"/>
          </a:xfrm>
          <a:prstGeom prst="rect">
            <a:avLst/>
          </a:prstGeom>
        </p:spPr>
        <p:style>
          <a:lnRef idx="2">
            <a:schemeClr val="dk1"/>
          </a:lnRef>
          <a:fillRef idx="1">
            <a:schemeClr val="lt1"/>
          </a:fillRef>
          <a:effectRef idx="0">
            <a:schemeClr val="dk1"/>
          </a:effectRef>
          <a:fontRef idx="minor">
            <a:schemeClr val="dk1"/>
          </a:fontRef>
        </p:style>
        <p:txBody>
          <a:bodyPr lIns="182880" tIns="182880" rIns="182880" bIns="182880" anchor="ct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fontAlgn="auto">
              <a:spcAft>
                <a:spcPts val="0"/>
              </a:spcAft>
              <a:buFont typeface="Arial" panose="020B0604020202020204" pitchFamily="34" charset="0"/>
              <a:buNone/>
              <a:defRPr/>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457200" y="150813"/>
            <a:ext cx="8229600" cy="554037"/>
          </a:xfrm>
        </p:spPr>
        <p:txBody>
          <a:bodyPr/>
          <a:lstStyle/>
          <a:p>
            <a:r>
              <a:rPr lang="en-IN" altLang="en-US" dirty="0"/>
              <a:t>Oxygen Sensors </a:t>
            </a:r>
            <a:r>
              <a:rPr lang="en-IN" altLang="en-US" sz="2800" dirty="0"/>
              <a:t>(3 of 3)</a:t>
            </a:r>
            <a:endParaRPr lang="en-US" altLang="en-US" sz="2800" dirty="0"/>
          </a:p>
        </p:txBody>
      </p:sp>
      <p:sp>
        <p:nvSpPr>
          <p:cNvPr id="22530" name="Content Placeholder 3"/>
          <p:cNvSpPr>
            <a:spLocks noGrp="1"/>
          </p:cNvSpPr>
          <p:nvPr>
            <p:ph idx="1"/>
          </p:nvPr>
        </p:nvSpPr>
        <p:spPr bwMode="auto">
          <a:xfrm>
            <a:off x="457200" y="927100"/>
            <a:ext cx="8229600" cy="4716463"/>
          </a:xfrm>
        </p:spPr>
        <p:txBody>
          <a:bodyPr wrap="square" numCol="1" anchor="t" anchorCtr="0" compatLnSpc="1">
            <a:prstTxWarp prst="textNoShape">
              <a:avLst/>
            </a:prstTxWarp>
          </a:bodyPr>
          <a:lstStyle/>
          <a:p>
            <a:pPr>
              <a:buSzTx/>
            </a:pPr>
            <a:r>
              <a:rPr lang="en-IN" altLang="en-US" sz="2400" dirty="0"/>
              <a:t>There are several different designs of oxygen sensors, including the following:</a:t>
            </a:r>
          </a:p>
          <a:p>
            <a:pPr lvl="1"/>
            <a:r>
              <a:rPr lang="en-IN" altLang="en-US" sz="2400" dirty="0"/>
              <a:t>One-wire oxygen sensor</a:t>
            </a:r>
          </a:p>
          <a:p>
            <a:pPr lvl="1"/>
            <a:r>
              <a:rPr lang="en-IN" altLang="en-US" sz="2400" dirty="0"/>
              <a:t>Two-wire oxygen sensor</a:t>
            </a:r>
          </a:p>
          <a:p>
            <a:pPr lvl="1"/>
            <a:r>
              <a:rPr lang="en-IN" altLang="en-US" sz="2400" dirty="0"/>
              <a:t>Three-wire oxygen sensor</a:t>
            </a:r>
          </a:p>
          <a:p>
            <a:pPr lvl="1"/>
            <a:r>
              <a:rPr lang="en-IN" altLang="en-US" sz="2400" dirty="0"/>
              <a:t>Four-wire oxygen sensor</a:t>
            </a:r>
          </a:p>
          <a:p>
            <a:pPr>
              <a:buSzTx/>
            </a:pPr>
            <a:r>
              <a:rPr lang="en-IN" altLang="en-US" sz="2400" dirty="0"/>
              <a:t>Heater Circuits</a:t>
            </a:r>
          </a:p>
          <a:p>
            <a:pPr lvl="1"/>
            <a:r>
              <a:rPr lang="en-IN" altLang="en-US" sz="2400" dirty="0"/>
              <a:t>Conventional O2 sensors require 0.8 to 2.0 amperes at about 600°F (315°C).</a:t>
            </a:r>
          </a:p>
          <a:p>
            <a:pPr lvl="1"/>
            <a:r>
              <a:rPr lang="en-IN" altLang="en-US" sz="2400" dirty="0"/>
              <a:t>Wide-band O2 sensors require 8 to 10 amperes at 1200° to 1400°F (650°</a:t>
            </a:r>
            <a:r>
              <a:rPr lang="en-US" altLang="en-US" sz="2400" dirty="0"/>
              <a:t>–</a:t>
            </a:r>
            <a:r>
              <a:rPr lang="en-IN" altLang="en-US" sz="2400" dirty="0"/>
              <a:t>760°C).</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15570"/>
            <a:ext cx="8265226" cy="598829"/>
          </a:xfrm>
        </p:spPr>
        <p:txBody>
          <a:bodyPr/>
          <a:lstStyle/>
          <a:p>
            <a:r>
              <a:rPr lang="en-US" altLang="en-US" dirty="0"/>
              <a:t>Figure 73.1 Oxygen Sensor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210050" y="1047396"/>
            <a:ext cx="4484688" cy="3640846"/>
          </a:xfrm>
        </p:spPr>
      </p:pic>
      <p:sp>
        <p:nvSpPr>
          <p:cNvPr id="10243" name="Content Placeholder 16"/>
          <p:cNvSpPr>
            <a:spLocks noGrp="1"/>
          </p:cNvSpPr>
          <p:nvPr>
            <p:ph sz="quarter" idx="15"/>
          </p:nvPr>
        </p:nvSpPr>
        <p:spPr bwMode="auto">
          <a:xfrm>
            <a:off x="685800" y="1066800"/>
            <a:ext cx="3011488" cy="4154984"/>
          </a:xfrm>
        </p:spPr>
        <p:txBody>
          <a:bodyPr wrap="square" numCol="1" anchor="t" anchorCtr="0" compatLnSpc="1">
            <a:prstTxWarp prst="textNoShape">
              <a:avLst/>
            </a:prstTxWarp>
          </a:bodyPr>
          <a:lstStyle/>
          <a:p>
            <a:r>
              <a:rPr lang="en-US" altLang="en-US" sz="2400" dirty="0"/>
              <a:t>Many oxygen sensors are located in the exhaust manifold near its outlet so that the sensor can detect the air–fuel mixture in the exhaust stream for all cylinders that feed into the manifold</a:t>
            </a:r>
          </a:p>
        </p:txBody>
      </p:sp>
    </p:spTree>
    <p:extLst>
      <p:ext uri="{BB962C8B-B14F-4D97-AF65-F5344CB8AC3E}">
        <p14:creationId xmlns:p14="http://schemas.microsoft.com/office/powerpoint/2010/main" val="2495508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09600"/>
          </a:xfrm>
        </p:spPr>
        <p:txBody>
          <a:bodyPr/>
          <a:lstStyle/>
          <a:p>
            <a:r>
              <a:rPr lang="en-US" altLang="en-US" dirty="0"/>
              <a:t>Figure 73.2 O</a:t>
            </a:r>
            <a:r>
              <a:rPr lang="en-US" altLang="en-US" baseline="-25000" dirty="0"/>
              <a:t>2</a:t>
            </a:r>
            <a:r>
              <a:rPr lang="en-US" altLang="en-US" dirty="0"/>
              <a:t> Sensor Operation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102429" y="1066800"/>
            <a:ext cx="5562600" cy="4090466"/>
          </a:xfrm>
        </p:spPr>
      </p:pic>
      <p:sp>
        <p:nvSpPr>
          <p:cNvPr id="10243" name="Content Placeholder 16"/>
          <p:cNvSpPr>
            <a:spLocks noGrp="1"/>
          </p:cNvSpPr>
          <p:nvPr>
            <p:ph sz="quarter" idx="15"/>
          </p:nvPr>
        </p:nvSpPr>
        <p:spPr bwMode="auto">
          <a:xfrm>
            <a:off x="609600" y="1066800"/>
            <a:ext cx="2286000" cy="4893647"/>
          </a:xfrm>
        </p:spPr>
        <p:txBody>
          <a:bodyPr wrap="square" numCol="1" anchor="t" anchorCtr="0" compatLnSpc="1">
            <a:prstTxWarp prst="textNoShape">
              <a:avLst/>
            </a:prstTxWarp>
          </a:bodyPr>
          <a:lstStyle/>
          <a:p>
            <a:r>
              <a:rPr lang="en-US" altLang="en-US" sz="2400" dirty="0"/>
              <a:t>(a) When exhaust is lean, output of a zirconia oxygen sensor is below 450 mV. (b) When the exhaust is rich, the output of a zirconia oxygen sensor is above 450 mV</a:t>
            </a:r>
          </a:p>
        </p:txBody>
      </p:sp>
    </p:spTree>
    <p:extLst>
      <p:ext uri="{BB962C8B-B14F-4D97-AF65-F5344CB8AC3E}">
        <p14:creationId xmlns:p14="http://schemas.microsoft.com/office/powerpoint/2010/main" val="249550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304800"/>
            <a:ext cx="8229600" cy="646112"/>
          </a:xfrm>
        </p:spPr>
        <p:txBody>
          <a:bodyPr/>
          <a:lstStyle/>
          <a:p>
            <a:r>
              <a:rPr lang="en-US" altLang="en-US" dirty="0"/>
              <a:t>Figure 73.3 Zirconia Element</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038601" y="990599"/>
            <a:ext cx="4645068" cy="4626995"/>
          </a:xfrm>
        </p:spPr>
      </p:pic>
      <p:sp>
        <p:nvSpPr>
          <p:cNvPr id="10243" name="Content Placeholder 16"/>
          <p:cNvSpPr>
            <a:spLocks noGrp="1"/>
          </p:cNvSpPr>
          <p:nvPr>
            <p:ph sz="quarter" idx="15"/>
          </p:nvPr>
        </p:nvSpPr>
        <p:spPr bwMode="auto">
          <a:xfrm>
            <a:off x="685800" y="990600"/>
            <a:ext cx="3011488" cy="2677656"/>
          </a:xfrm>
        </p:spPr>
        <p:txBody>
          <a:bodyPr wrap="square" numCol="1" anchor="t" anchorCtr="0" compatLnSpc="1">
            <a:prstTxWarp prst="textNoShape">
              <a:avLst/>
            </a:prstTxWarp>
          </a:bodyPr>
          <a:lstStyle/>
          <a:p>
            <a:r>
              <a:rPr lang="en-US" altLang="en-US" sz="2400" dirty="0"/>
              <a:t>Most conventional zirconia oxygen sensors and some wide-band oxygen sensors use the cup (finger) type of design</a:t>
            </a:r>
          </a:p>
        </p:txBody>
      </p:sp>
    </p:spTree>
    <p:extLst>
      <p:ext uri="{BB962C8B-B14F-4D97-AF65-F5344CB8AC3E}">
        <p14:creationId xmlns:p14="http://schemas.microsoft.com/office/powerpoint/2010/main" val="2495508002"/>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25679</TotalTime>
  <Words>3650</Words>
  <Application>Microsoft Office PowerPoint</Application>
  <PresentationFormat>On-screen Show (4:3)</PresentationFormat>
  <Paragraphs>343</Paragraphs>
  <Slides>55</Slides>
  <Notes>55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 </vt:lpstr>
      <vt:lpstr>Oxygen Sensors (1 of 3)</vt:lpstr>
      <vt:lpstr>Oxygen Sensors (2 of 3)</vt:lpstr>
      <vt:lpstr>Oxygen Sensors (3 of 3)</vt:lpstr>
      <vt:lpstr>Figure 73.1 Oxygen Sensor</vt:lpstr>
      <vt:lpstr>Figure 73.2 O2 Sensor Operation </vt:lpstr>
      <vt:lpstr>Figure 73.3 Zirconia Element</vt:lpstr>
      <vt:lpstr>Figure 73.4 Heated O2 Sensor</vt:lpstr>
      <vt:lpstr>Figure 73.5 Stoichiometric 14.7:1</vt:lpstr>
      <vt:lpstr>Question 1: ?</vt:lpstr>
      <vt:lpstr>Answer 1</vt:lpstr>
      <vt:lpstr>Titania Oxygen Sensor</vt:lpstr>
      <vt:lpstr>Frequently Asked Question: Where Is HO2S1?   </vt:lpstr>
      <vt:lpstr>Figure 73.6 O2 Sensor Locations</vt:lpstr>
      <vt:lpstr>PCM Uses of Oxygen Sensor</vt:lpstr>
      <vt:lpstr>Oxygen Sensor Diagnosis (1 of 2)</vt:lpstr>
      <vt:lpstr>Oxygen Sensor Diagnosis (2 of 2)</vt:lpstr>
      <vt:lpstr>Figure 73.7 Upstream/Downstream</vt:lpstr>
      <vt:lpstr>Figure 73.8 DMM Testing </vt:lpstr>
      <vt:lpstr>Figure 73.9 DMM MINMAX Testing</vt:lpstr>
      <vt:lpstr>Animation: Testing an O2 Sensor (Animation will automatically start)</vt:lpstr>
      <vt:lpstr>Animation: O2 Sensor, Voltage Check (Animation will automatically start)</vt:lpstr>
      <vt:lpstr>Frequently Asked Question: Why Does the Oxygen Sensor Voltage Read 5 Volts on Many Chrysler Vehicles?   </vt:lpstr>
      <vt:lpstr>Figure 73.10 DSO O2 Testing</vt:lpstr>
      <vt:lpstr>Figure 73.11 O2 Waveform</vt:lpstr>
      <vt:lpstr>Question 2: ?</vt:lpstr>
      <vt:lpstr>Answer 2</vt:lpstr>
      <vt:lpstr>Post Catalytic Converter Oxygen Sensor Testing</vt:lpstr>
      <vt:lpstr>Figure 73.12 O2 Sensor Waveforms</vt:lpstr>
      <vt:lpstr>Frequently Asked Question: How Could Using Silicone Sealer on a Valve Cover Gasket Affect the Oxygen Sensor?   </vt:lpstr>
      <vt:lpstr>Wide-Band Oxygen Sensors (1 of 2)</vt:lpstr>
      <vt:lpstr>Wide-Band Oxygen Sensors (2 of 2)</vt:lpstr>
      <vt:lpstr>Figure 73.13 Zirconia Sensor</vt:lpstr>
      <vt:lpstr>Figure 73.14 Wide Band Sensor</vt:lpstr>
      <vt:lpstr>Frequently Asked Question: How Quickly Can Wide-Band Oxygen Sensor Achieve Closed Loop?   </vt:lpstr>
      <vt:lpstr>Dual-Cell Planar Wide-Band Sensor Operation (1 of 2)</vt:lpstr>
      <vt:lpstr>Dual-Cell Planar Wide-Band Sensor Operation (2 of 2)</vt:lpstr>
      <vt:lpstr>Animation: Dual Cell O2 Sensor, Voltage Check (Animation will automatically start)</vt:lpstr>
      <vt:lpstr>Figure 73.15 Wide Band Nernst Cell</vt:lpstr>
      <vt:lpstr>Figure 73.16 Exhaust Rich</vt:lpstr>
      <vt:lpstr>Figure 73.17 Exhaust Lean</vt:lpstr>
      <vt:lpstr>Dual-Cell Diagnosis</vt:lpstr>
      <vt:lpstr>Animation: Dual Cell O2 Sensor, Voltage Check (Animation will automatically start)</vt:lpstr>
      <vt:lpstr>Figure 73.18 Testing Wide Band</vt:lpstr>
      <vt:lpstr>Animation: Wide Band Oxygen Sensor Tests (Animation will automatically start)</vt:lpstr>
      <vt:lpstr>Single-Cell Wide-Band Oxygen Sensors</vt:lpstr>
      <vt:lpstr>Figure 73.19 Single Cell</vt:lpstr>
      <vt:lpstr>Figure 73.20 Scan Tool Testing</vt:lpstr>
      <vt:lpstr>Wide-Band Oxygen Sensor Pattern Failures</vt:lpstr>
      <vt:lpstr>Question 3: ?</vt:lpstr>
      <vt:lpstr>Answer 3</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78, Oxygen Sensors</dc:title>
  <dc:subject>2612-Automotive - Core</dc:subject>
  <dc:creator>James D. Halderman</dc:creator>
  <cp:keywords>Automotive</cp:keywords>
  <cp:lastModifiedBy>Glen Plants</cp:lastModifiedBy>
  <cp:revision>4736</cp:revision>
  <dcterms:created xsi:type="dcterms:W3CDTF">2014-07-14T20:04:21Z</dcterms:created>
  <dcterms:modified xsi:type="dcterms:W3CDTF">2023-06-20T16:07:53Z</dcterms:modified>
</cp:coreProperties>
</file>