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1153" r:id="rId2"/>
    <p:sldId id="1110" r:id="rId3"/>
    <p:sldId id="1111" r:id="rId4"/>
    <p:sldId id="1112" r:id="rId5"/>
    <p:sldId id="1175" r:id="rId6"/>
    <p:sldId id="1114" r:id="rId7"/>
    <p:sldId id="1176" r:id="rId8"/>
    <p:sldId id="1149" r:id="rId9"/>
    <p:sldId id="1177" r:id="rId10"/>
    <p:sldId id="1190" r:id="rId11"/>
    <p:sldId id="1191" r:id="rId12"/>
    <p:sldId id="1187" r:id="rId13"/>
    <p:sldId id="1116" r:id="rId14"/>
    <p:sldId id="1117" r:id="rId15"/>
    <p:sldId id="1118" r:id="rId16"/>
    <p:sldId id="1179" r:id="rId17"/>
    <p:sldId id="1192" r:id="rId18"/>
    <p:sldId id="1121" r:id="rId19"/>
    <p:sldId id="1130" r:id="rId20"/>
    <p:sldId id="1131" r:id="rId21"/>
    <p:sldId id="1132" r:id="rId22"/>
    <p:sldId id="1180" r:id="rId23"/>
    <p:sldId id="1410" r:id="rId24"/>
    <p:sldId id="1411" r:id="rId25"/>
    <p:sldId id="1412" r:id="rId26"/>
    <p:sldId id="1181" r:id="rId27"/>
    <p:sldId id="1147" r:id="rId28"/>
    <p:sldId id="1148" r:id="rId29"/>
    <p:sldId id="1156" r:id="rId30"/>
    <p:sldId id="1182" r:id="rId31"/>
    <p:sldId id="1183" r:id="rId32"/>
    <p:sldId id="1413" r:id="rId33"/>
    <p:sldId id="1174" r:id="rId34"/>
    <p:sldId id="1188" r:id="rId35"/>
    <p:sldId id="1159" r:id="rId36"/>
    <p:sldId id="1160" r:id="rId37"/>
    <p:sldId id="1189" r:id="rId38"/>
    <p:sldId id="1184" r:id="rId39"/>
    <p:sldId id="1163" r:id="rId40"/>
    <p:sldId id="1164" r:id="rId41"/>
    <p:sldId id="1166" r:id="rId42"/>
    <p:sldId id="1167" r:id="rId43"/>
    <p:sldId id="1168" r:id="rId44"/>
    <p:sldId id="1169" r:id="rId45"/>
    <p:sldId id="1186" r:id="rId46"/>
    <p:sldId id="1171" r:id="rId47"/>
    <p:sldId id="1172" r:id="rId48"/>
    <p:sldId id="1392" r:id="rId49"/>
    <p:sldId id="107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6180" autoAdjust="0"/>
  </p:normalViewPr>
  <p:slideViewPr>
    <p:cSldViewPr>
      <p:cViewPr varScale="1">
        <p:scale>
          <a:sx n="87" d="100"/>
          <a:sy n="87" d="100"/>
        </p:scale>
        <p:origin x="2154" y="84"/>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7944"/>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atn.ne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53159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latin typeface="+mn-lt"/>
              </a:rPr>
              <a:t>TECH TIP: </a:t>
            </a:r>
            <a:r>
              <a:rPr lang="en-US" sz="1400" b="1" i="0" u="sng" strike="noStrike" baseline="0" dirty="0">
                <a:solidFill>
                  <a:srgbClr val="231F20"/>
                </a:solidFill>
                <a:latin typeface="+mn-lt"/>
              </a:rPr>
              <a:t>If It’s Green, It’s a Signal Wire</a:t>
            </a:r>
          </a:p>
          <a:p>
            <a:pPr marR="55960"/>
            <a:r>
              <a:rPr lang="en-US" sz="1400" b="0" i="0" u="none" strike="noStrike" baseline="0" dirty="0">
                <a:solidFill>
                  <a:srgbClr val="231F20"/>
                </a:solidFill>
                <a:latin typeface="Trebuchet MS" panose="020B0603020202020204" pitchFamily="34" charset="0"/>
              </a:rPr>
              <a:t>Ford-built vehicles usually use a green wire as the </a:t>
            </a:r>
            <a:r>
              <a:rPr lang="en-US" sz="1400" b="0" i="0" u="none" strike="noStrike" baseline="0" dirty="0">
                <a:solidFill>
                  <a:srgbClr val="231F20"/>
                </a:solidFill>
                <a:latin typeface="Arial" panose="020B0604020202020204" pitchFamily="34" charset="0"/>
              </a:rPr>
              <a:t>signal wire back to the computer from the sensors.It may not be a solid green, but if there is green somewhere on the wire, then it is the signal wire. The other wires are the power and ground wires to the sensor.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397906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8556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9017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TECH TIP: </a:t>
            </a:r>
            <a:r>
              <a:rPr lang="en-US" sz="1400" b="1" i="0" u="sng" strike="noStrike" kern="1200" baseline="0" dirty="0">
                <a:solidFill>
                  <a:schemeClr val="tx1"/>
                </a:solidFill>
                <a:latin typeface="+mn-lt"/>
                <a:ea typeface="+mn-ea"/>
                <a:cs typeface="+mn-cs"/>
              </a:rPr>
              <a:t>Use the MAP Sensor as a Vacuum Gauge </a:t>
            </a:r>
          </a:p>
          <a:p>
            <a:r>
              <a:rPr lang="en-US" sz="1200" b="0" i="0" u="none" strike="noStrike" kern="1200" baseline="0" dirty="0">
                <a:solidFill>
                  <a:schemeClr val="tx1"/>
                </a:solidFill>
                <a:latin typeface="+mn-lt"/>
                <a:ea typeface="+mn-ea"/>
                <a:cs typeface="+mn-cs"/>
              </a:rPr>
              <a:t>A MAP sensor measures the pressure inside the intake manifold compared with absolute zero (perfect vacuum). For example, an idling engine that has 20 inches of mercury (inch Hg) of vacuum has</a:t>
            </a:r>
          </a:p>
          <a:p>
            <a:r>
              <a:rPr lang="en-US" sz="1200" b="0" i="0" u="none" strike="noStrike" kern="1200" baseline="0" dirty="0">
                <a:solidFill>
                  <a:schemeClr val="tx1"/>
                </a:solidFill>
                <a:latin typeface="+mn-lt"/>
                <a:ea typeface="+mn-ea"/>
                <a:cs typeface="+mn-cs"/>
              </a:rPr>
              <a:t>a lower pressure inside the intake manifold than when the engine is under a load and the vacuum is at 10 inch Hg. A decrease in engine vacuum results in an increase in manifold pressure. A normal engine should produce between 17 and 21 inch Hg at idle. Comparing the vacuum reading with the voltage reading output of the MAP sensor indicates that the reading should be between 1.62 and 0.88 volt. Therefore, a digital multimeter (DMM), scan tool, or scope can be used to measure the MAP sensor voltage and be used instead of a vacuum gauge.</a:t>
            </a:r>
          </a:p>
          <a:p>
            <a:r>
              <a:rPr lang="en-US" sz="1200" b="0" i="0" u="none" strike="noStrike" kern="1200" baseline="0" dirty="0">
                <a:solidFill>
                  <a:schemeClr val="tx1"/>
                </a:solidFill>
                <a:latin typeface="+mn-lt"/>
                <a:ea typeface="+mn-ea"/>
                <a:cs typeface="+mn-cs"/>
              </a:rPr>
              <a:t>NOTE: This chart was developed by testing a MAP sensor at a location about 600 feet above sea level. For best results, a chart based on your altitude should be made by applying a known vacuum, and reading the voltage of a known-good MAP sensor. Vacuum usually drops about 1 inch per 1,000 feet of altitude. </a:t>
            </a:r>
            <a:r>
              <a:rPr lang="en-US" sz="1200" b="1" i="0" u="none" strike="noStrike" kern="1200" baseline="0" dirty="0">
                <a:solidFill>
                  <a:schemeClr val="tx1"/>
                </a:solidFill>
                <a:latin typeface="+mn-lt"/>
                <a:ea typeface="+mn-ea"/>
                <a:cs typeface="+mn-cs"/>
              </a:rPr>
              <a:t>SEE PAGE 858 FOR CHART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069674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baseline="0" dirty="0">
                <a:solidFill>
                  <a:srgbClr val="231F20"/>
                </a:solidFill>
                <a:latin typeface="Arial Black" panose="020B0A04020102020204" pitchFamily="34" charset="0"/>
              </a:rPr>
              <a:t>CASE STUDY The Case of the No-Start Lexus</a:t>
            </a:r>
          </a:p>
          <a:p>
            <a:pPr marR="57780"/>
            <a:r>
              <a:rPr lang="en-US" sz="1200" b="0" i="0" u="none" strike="noStrike" baseline="0" dirty="0">
                <a:solidFill>
                  <a:srgbClr val="231F20"/>
                </a:solidFill>
                <a:latin typeface="Arial" panose="020B0604020202020204" pitchFamily="34" charset="0"/>
              </a:rPr>
              <a:t>The owner of a Lexus IS250 had the car towed to a </a:t>
            </a:r>
            <a:r>
              <a:rPr lang="en-US" sz="1200" b="0" i="0" u="none" strike="noStrike" baseline="0" dirty="0">
                <a:solidFill>
                  <a:srgbClr val="231F20"/>
                </a:solidFill>
                <a:latin typeface="Verdana" panose="020B0604030504040204" pitchFamily="34" charset="0"/>
              </a:rPr>
              <a:t>shop as a no-start. The technician discovered that </a:t>
            </a:r>
            <a:r>
              <a:rPr lang="en-US" sz="1200" b="0" i="0" u="none" strike="noStrike" baseline="0" dirty="0">
                <a:solidFill>
                  <a:srgbClr val="231F20"/>
                </a:solidFill>
                <a:latin typeface="Arial" panose="020B0604020202020204" pitchFamily="34" charset="0"/>
              </a:rPr>
              <a:t>the “check engine” light would not come on even with key on, engine off (KOEO). A scan tool would not communicate either. Checking the resources on </a:t>
            </a:r>
            <a:r>
              <a:rPr lang="en-US" sz="1200" b="0" i="0" u="none" strike="noStrike" baseline="0" dirty="0">
                <a:solidFill>
                  <a:srgbClr val="231F20"/>
                </a:solidFill>
                <a:latin typeface="Arial" panose="020B0604020202020204" pitchFamily="34" charset="0"/>
                <a:hlinkClick r:id="rId3"/>
              </a:rPr>
              <a:t>www.iatn.net, the technician read of a similar case where the fuel pressure sensor was shorted, which</a:t>
            </a:r>
          </a:p>
          <a:p>
            <a:pPr marR="56070"/>
            <a:r>
              <a:rPr lang="en-US" sz="1200" b="0" i="0" u="none" strike="noStrike" baseline="0" dirty="0">
                <a:solidFill>
                  <a:srgbClr val="231F20"/>
                </a:solidFill>
                <a:latin typeface="Arial" panose="020B0604020202020204" pitchFamily="34" charset="0"/>
              </a:rPr>
              <a:t>disabled all serial data communications. The technician disconnected the fuel pressure sensor located on the backside of the engine and the communications were restored and the engine started. The fuel pressure sensor was replaced and returned to the happy owner.</a:t>
            </a:r>
          </a:p>
          <a:p>
            <a:pPr marR="56070"/>
            <a:r>
              <a:rPr lang="en-US" sz="1200" b="0" i="0" u="none" strike="noStrike" baseline="0" dirty="0">
                <a:solidFill>
                  <a:srgbClr val="231F20"/>
                </a:solidFill>
                <a:latin typeface="Arial Black" panose="020B0A04020102020204" pitchFamily="34" charset="0"/>
              </a:rPr>
              <a:t>Summary:</a:t>
            </a:r>
          </a:p>
          <a:p>
            <a:pPr marR="56070"/>
            <a:r>
              <a:rPr lang="en-US" sz="1200" b="0" i="0" u="none" strike="noStrike" baseline="0" dirty="0">
                <a:solidFill>
                  <a:srgbClr val="231F20"/>
                </a:solidFill>
                <a:latin typeface="Arial Black" panose="020B0A04020102020204" pitchFamily="34" charset="0"/>
              </a:rPr>
              <a:t>Complaint</a:t>
            </a:r>
            <a:r>
              <a:rPr lang="en-US" sz="1200" b="0" i="0" u="none" strike="noStrike" baseline="0" dirty="0">
                <a:solidFill>
                  <a:srgbClr val="231F20"/>
                </a:solidFill>
                <a:latin typeface="Arial" panose="020B0604020202020204" pitchFamily="34" charset="0"/>
              </a:rPr>
              <a:t>—The vehicle owner stated that the engine would not start.</a:t>
            </a:r>
          </a:p>
          <a:p>
            <a:pPr marR="57780"/>
            <a:r>
              <a:rPr lang="en-US" sz="1200" b="0" i="0" u="none" strike="noStrike" baseline="0" dirty="0">
                <a:solidFill>
                  <a:srgbClr val="231F20"/>
                </a:solidFill>
                <a:latin typeface="Arial Black" panose="020B0A04020102020204" pitchFamily="34" charset="0"/>
              </a:rPr>
              <a:t>Cause</a:t>
            </a:r>
            <a:r>
              <a:rPr lang="en-US" sz="1200" b="0" i="0" u="none" strike="noStrike" baseline="0" dirty="0">
                <a:solidFill>
                  <a:srgbClr val="231F20"/>
                </a:solidFill>
                <a:latin typeface="Arial" panose="020B0604020202020204" pitchFamily="34" charset="0"/>
              </a:rPr>
              <a:t>—A shorted fuel pressure sensor was found as per a previous similar case.</a:t>
            </a:r>
          </a:p>
          <a:p>
            <a:pPr marR="56070"/>
            <a:r>
              <a:rPr lang="en-US" sz="1200" b="0" i="0" u="none" strike="noStrike" baseline="0" dirty="0">
                <a:solidFill>
                  <a:srgbClr val="231F20"/>
                </a:solidFill>
                <a:latin typeface="Arial Black" panose="020B0A04020102020204" pitchFamily="34" charset="0"/>
              </a:rPr>
              <a:t>Correction</a:t>
            </a:r>
            <a:r>
              <a:rPr lang="en-US" sz="1200" b="0" i="0" u="none" strike="noStrike" baseline="0" dirty="0">
                <a:solidFill>
                  <a:srgbClr val="231F20"/>
                </a:solidFill>
                <a:latin typeface="Arial" panose="020B0604020202020204" pitchFamily="34" charset="0"/>
              </a:rPr>
              <a:t>—The fuel pressure sensor was replaced and this corrected the serial data fault that caused the</a:t>
            </a:r>
          </a:p>
          <a:p>
            <a:pPr marR="56070"/>
            <a:r>
              <a:rPr lang="en-US" sz="1200" b="0" i="0" u="none" strike="noStrike" baseline="0" dirty="0">
                <a:solidFill>
                  <a:srgbClr val="231F20"/>
                </a:solidFill>
                <a:latin typeface="Verdana" panose="020B0604030504040204" pitchFamily="34" charset="0"/>
              </a:rPr>
              <a:t>no-start condition.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3189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sng" strike="noStrike" cap="none" dirty="0">
                <a:solidFill>
                  <a:schemeClr val="dk1"/>
                </a:solidFill>
                <a:latin typeface="Arial" panose="020B0604020202020204" pitchFamily="34" charset="0"/>
                <a:ea typeface="Arial"/>
                <a:cs typeface="Arial" panose="020B0604020202020204" pitchFamily="34" charset="0"/>
                <a:sym typeface="Arial"/>
              </a:rPr>
              <a:t>TECH TIP: </a:t>
            </a:r>
            <a:r>
              <a:rPr lang="en-US" sz="1400" b="1" i="0" u="sng" strike="noStrike" baseline="0" dirty="0">
                <a:solidFill>
                  <a:srgbClr val="231F20"/>
                </a:solidFill>
                <a:latin typeface="Arial" panose="020B0604020202020204" pitchFamily="34" charset="0"/>
                <a:cs typeface="Arial" panose="020B0604020202020204" pitchFamily="34" charset="0"/>
              </a:rPr>
              <a:t>Visual Check of the MAP Sensor</a:t>
            </a:r>
          </a:p>
          <a:p>
            <a:pPr marR="60980"/>
            <a:r>
              <a:rPr lang="en-US" sz="1200" b="0" i="0" u="none" strike="noStrike" baseline="0" dirty="0">
                <a:solidFill>
                  <a:srgbClr val="231F20"/>
                </a:solidFill>
                <a:latin typeface="Arial" panose="020B0604020202020204" pitchFamily="34" charset="0"/>
              </a:rPr>
              <a:t>A defective vacuum hose to a MAP sensor can cause a variety of driveability problems including poor fuel economy, hesitation, stalling, and rough idle. A small air leak (vacuum leak) around the sensor can cause these symptoms and often set a trouble code in the vehicle computer. When checking the MAP sensor, if anything comes out of the sensor itself, it should be replaced. This includes water, gasoline, or any other substance.</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9491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267158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9127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sng" strike="noStrike" cap="none" dirty="0">
                <a:solidFill>
                  <a:schemeClr val="dk1"/>
                </a:solidFill>
                <a:latin typeface="Arial"/>
                <a:ea typeface="Arial"/>
                <a:cs typeface="Arial"/>
                <a:sym typeface="Arial"/>
              </a:rPr>
              <a:t>CASE STUDY: </a:t>
            </a:r>
            <a:r>
              <a:rPr lang="en-US" sz="1400" b="1" i="0" u="sng" strike="noStrike" kern="1200" baseline="0" dirty="0">
                <a:solidFill>
                  <a:schemeClr val="tx1"/>
                </a:solidFill>
                <a:latin typeface="+mn-lt"/>
                <a:ea typeface="+mn-ea"/>
                <a:cs typeface="+mn-cs"/>
              </a:rPr>
              <a:t>The Dirty MAF Sensor Story</a:t>
            </a:r>
          </a:p>
          <a:p>
            <a:r>
              <a:rPr lang="en-US" sz="1200" b="0" i="0" u="none" strike="noStrike" kern="1200" baseline="0" dirty="0">
                <a:solidFill>
                  <a:schemeClr val="tx1"/>
                </a:solidFill>
                <a:latin typeface="+mn-lt"/>
                <a:ea typeface="+mn-ea"/>
                <a:cs typeface="+mn-cs"/>
              </a:rPr>
              <a:t>The owner of a Buick Park Avenue equipped with a 3,800 V-6 engine complained that the engine would hesitate during acceleration, showed lack of power, and seemed to surge or miss at times. A visual inspection found everything to be like new, including a new air filter. There were no stored diagnostic trouble codes (DTCs). A look at the scan data showed airflow to be within the recommended 3 to 7 grams per second. A check of the frequency output showed the problem. Idle frequency = 2.177 kHz (2,177 Hz)</a:t>
            </a:r>
          </a:p>
          <a:p>
            <a:r>
              <a:rPr lang="en-US" sz="1200" b="0" i="0" u="none" strike="noStrike" kern="1200" baseline="0" dirty="0">
                <a:solidFill>
                  <a:schemeClr val="tx1"/>
                </a:solidFill>
                <a:latin typeface="+mn-lt"/>
                <a:ea typeface="+mn-ea"/>
                <a:cs typeface="+mn-cs"/>
              </a:rPr>
              <a:t>Normal frequency at idle speed should be 2.37 to 2.52 kHz. Cleaning the hot wire of the MAF sensor restored proper operation. The sensor wire was covered with what looked like fine fibers, possibly from the replacement air filter.</a:t>
            </a:r>
          </a:p>
          <a:p>
            <a:r>
              <a:rPr lang="en-US" sz="1200" b="1" i="0" u="none" strike="noStrike" kern="1200" baseline="0" dirty="0">
                <a:solidFill>
                  <a:schemeClr val="tx1"/>
                </a:solidFill>
                <a:latin typeface="+mn-lt"/>
                <a:ea typeface="+mn-ea"/>
                <a:cs typeface="+mn-cs"/>
              </a:rPr>
              <a:t>Summary:</a:t>
            </a:r>
          </a:p>
          <a:p>
            <a:r>
              <a:rPr lang="en-US" sz="1200" b="1" i="0" u="none" strike="noStrike" kern="1200" baseline="0" dirty="0">
                <a:solidFill>
                  <a:schemeClr val="tx1"/>
                </a:solidFill>
                <a:latin typeface="+mn-lt"/>
                <a:ea typeface="+mn-ea"/>
                <a:cs typeface="+mn-cs"/>
              </a:rPr>
              <a:t>Complaint—Customer stated that the engine hesitated when accelerating.</a:t>
            </a:r>
          </a:p>
          <a:p>
            <a:r>
              <a:rPr lang="en-US" sz="1200" b="1" i="0" u="none" strike="noStrike" kern="1200" baseline="0" dirty="0">
                <a:solidFill>
                  <a:schemeClr val="tx1"/>
                </a:solidFill>
                <a:latin typeface="+mn-lt"/>
                <a:ea typeface="+mn-ea"/>
                <a:cs typeface="+mn-cs"/>
              </a:rPr>
              <a:t>Cause—Tests confirmed that the MAF sensor was operating correctly but the frequency output at idle was not within the normal range.</a:t>
            </a:r>
          </a:p>
          <a:p>
            <a:r>
              <a:rPr lang="en-US" sz="1200" b="1" i="0" u="none" strike="noStrike" kern="1200" baseline="0" dirty="0">
                <a:solidFill>
                  <a:schemeClr val="tx1"/>
                </a:solidFill>
                <a:latin typeface="+mn-lt"/>
                <a:ea typeface="+mn-ea"/>
                <a:cs typeface="+mn-cs"/>
              </a:rPr>
              <a:t>Correction—Cleaning the MAF sensor restored proper operation of the sensor and the engine now accelerates normally</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6795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7201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085418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208940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1987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94447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790268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975166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24873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3325460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3687169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1779337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59110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3663062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18594104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916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1075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1463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6/20/2023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340491864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3659784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0.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1.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5.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jameshalderman.com/a8_vid_lib_page/"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hyperlink" Target="https://jameshalderman.com/a8_anim_lib_pag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72</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lIns="0" tIns="45720" rIns="0" bIns="45720">
            <a:spAutoFit/>
          </a:bodyPr>
          <a:lstStyle/>
          <a:p>
            <a:r>
              <a:rPr lang="en-US" dirty="0"/>
              <a:t>MAP and MAF Sensors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80023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035"/>
            <a:ext cx="8229600" cy="646331"/>
          </a:xfrm>
        </p:spPr>
        <p:txBody>
          <a:bodyPr/>
          <a:lstStyle/>
          <a:p>
            <a:r>
              <a:rPr lang="en-US" dirty="0"/>
              <a:t>Chart 72.1 MAP and Engine Load</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842040216"/>
              </p:ext>
            </p:extLst>
          </p:nvPr>
        </p:nvGraphicFramePr>
        <p:xfrm>
          <a:off x="1371600" y="990600"/>
          <a:ext cx="6198235" cy="3352800"/>
        </p:xfrm>
        <a:graphic>
          <a:graphicData uri="http://schemas.openxmlformats.org/drawingml/2006/table">
            <a:tbl>
              <a:tblPr firstRow="1"/>
              <a:tblGrid>
                <a:gridCol w="1426511">
                  <a:extLst>
                    <a:ext uri="{9D8B030D-6E8A-4147-A177-3AD203B41FA5}">
                      <a16:colId xmlns:a16="http://schemas.microsoft.com/office/drawing/2014/main" val="20000"/>
                    </a:ext>
                  </a:extLst>
                </a:gridCol>
                <a:gridCol w="1498016">
                  <a:extLst>
                    <a:ext uri="{9D8B030D-6E8A-4147-A177-3AD203B41FA5}">
                      <a16:colId xmlns:a16="http://schemas.microsoft.com/office/drawing/2014/main" val="20001"/>
                    </a:ext>
                  </a:extLst>
                </a:gridCol>
                <a:gridCol w="1861497">
                  <a:extLst>
                    <a:ext uri="{9D8B030D-6E8A-4147-A177-3AD203B41FA5}">
                      <a16:colId xmlns:a16="http://schemas.microsoft.com/office/drawing/2014/main" val="20002"/>
                    </a:ext>
                  </a:extLst>
                </a:gridCol>
                <a:gridCol w="1412211">
                  <a:extLst>
                    <a:ext uri="{9D8B030D-6E8A-4147-A177-3AD203B41FA5}">
                      <a16:colId xmlns:a16="http://schemas.microsoft.com/office/drawing/2014/main" val="20003"/>
                    </a:ext>
                  </a:extLst>
                </a:gridCol>
              </a:tblGrid>
              <a:tr h="1837374">
                <a:tc>
                  <a:txBody>
                    <a:bodyPr/>
                    <a:lstStyle/>
                    <a:p>
                      <a:pPr marL="0" marR="0" eaLnBrk="0" hangingPunct="0">
                        <a:lnSpc>
                          <a:spcPct val="107000"/>
                        </a:lnSpc>
                        <a:spcBef>
                          <a:spcPts val="0"/>
                        </a:spcBef>
                        <a:spcAft>
                          <a:spcPts val="0"/>
                        </a:spcAft>
                      </a:pPr>
                      <a:r>
                        <a:rPr lang="en-US" sz="2000" dirty="0">
                          <a:solidFill>
                            <a:schemeClr val="bg1"/>
                          </a:solidFill>
                          <a:effectLst/>
                          <a:latin typeface="+mn-lt"/>
                          <a:ea typeface="Calibri" panose="020F0502020204030204" pitchFamily="34" charset="0"/>
                          <a:cs typeface="Times New Roman" panose="02020603050405020304" pitchFamily="18" charset="0"/>
                        </a:rPr>
                        <a:t> </a:t>
                      </a:r>
                    </a:p>
                    <a:p>
                      <a:pPr marL="0" marR="0" eaLnBrk="0" hangingPunct="0">
                        <a:lnSpc>
                          <a:spcPct val="107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ENGINE LOAD</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0" marR="0" eaLnBrk="0" hangingPunct="0">
                        <a:lnSpc>
                          <a:spcPct val="107000"/>
                        </a:lnSpc>
                        <a:spcBef>
                          <a:spcPts val="0"/>
                        </a:spcBef>
                        <a:spcAft>
                          <a:spcPts val="0"/>
                        </a:spcAft>
                      </a:pPr>
                      <a:r>
                        <a:rPr lang="en-US" sz="2000" dirty="0">
                          <a:solidFill>
                            <a:schemeClr val="bg1"/>
                          </a:solidFill>
                          <a:effectLst/>
                          <a:latin typeface="+mn-lt"/>
                          <a:ea typeface="Calibri" panose="020F0502020204030204" pitchFamily="34" charset="0"/>
                          <a:cs typeface="Times New Roman" panose="02020603050405020304" pitchFamily="18" charset="0"/>
                        </a:rPr>
                        <a:t> </a:t>
                      </a:r>
                    </a:p>
                    <a:p>
                      <a:pPr marL="0" marR="0" eaLnBrk="0" hangingPunct="0">
                        <a:lnSpc>
                          <a:spcPct val="107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MANIFOLD VACUUM</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0" marR="0" eaLnBrk="0" hangingPunct="0">
                        <a:lnSpc>
                          <a:spcPct val="107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MANIFOLD ABSOLUTE PRESSURE</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0" marR="0" eaLnBrk="0" hangingPunct="0">
                        <a:lnSpc>
                          <a:spcPct val="107000"/>
                        </a:lnSpc>
                        <a:spcBef>
                          <a:spcPts val="0"/>
                        </a:spcBef>
                        <a:spcAft>
                          <a:spcPts val="0"/>
                        </a:spcAft>
                      </a:pPr>
                      <a:r>
                        <a:rPr lang="en-US" sz="2000" dirty="0">
                          <a:solidFill>
                            <a:schemeClr val="bg1"/>
                          </a:solidFill>
                          <a:effectLst/>
                          <a:latin typeface="+mn-lt"/>
                          <a:ea typeface="Calibri" panose="020F0502020204030204" pitchFamily="34" charset="0"/>
                          <a:cs typeface="Times New Roman" panose="02020603050405020304" pitchFamily="18" charset="0"/>
                        </a:rPr>
                        <a:t> </a:t>
                      </a:r>
                    </a:p>
                    <a:p>
                      <a:pPr marL="0" marR="0" eaLnBrk="0" hangingPunct="0">
                        <a:lnSpc>
                          <a:spcPct val="107000"/>
                        </a:lnSpc>
                        <a:spcBef>
                          <a:spcPts val="0"/>
                        </a:spcBef>
                        <a:spcAft>
                          <a:spcPts val="0"/>
                        </a:spcAft>
                      </a:pPr>
                      <a:r>
                        <a:rPr lang="en-US" sz="2000" b="1" dirty="0">
                          <a:solidFill>
                            <a:schemeClr val="bg1"/>
                          </a:solidFill>
                          <a:effectLst/>
                          <a:latin typeface="+mn-lt"/>
                          <a:ea typeface="Calibri" panose="020F0502020204030204" pitchFamily="34" charset="0"/>
                          <a:cs typeface="Times New Roman" panose="02020603050405020304" pitchFamily="18" charset="0"/>
                        </a:rPr>
                        <a:t>MAP SENSOR VOLT SIGNAL</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34949">
                <a:tc>
                  <a:txBody>
                    <a:bodyPr/>
                    <a:lstStyle/>
                    <a:p>
                      <a:pPr marL="0" marR="0" eaLnBrk="0" hangingPunct="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Heavy (WOT)</a:t>
                      </a: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Low (almost 0 inch Hg)</a:t>
                      </a: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High (almost atmospheric)</a:t>
                      </a: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0" eaLnBrk="0" hangingPunct="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High (4.6–4.8 V)</a:t>
                      </a: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780477">
                <a:tc>
                  <a:txBody>
                    <a:bodyPr/>
                    <a:lstStyle/>
                    <a:p>
                      <a:pPr marL="0" marR="0" eaLnBrk="0" hangingPunct="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Light (idle)</a:t>
                      </a: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0" eaLnBrk="0" hangingPunct="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High (17–21 inch Hg)</a:t>
                      </a: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0" eaLnBrk="0" hangingPunct="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Low (lower than atmospheric)</a:t>
                      </a: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0" eaLnBrk="0" hangingPunct="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Low (0.8–1.6 V)</a:t>
                      </a: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2"/>
                  </a:ext>
                </a:extLst>
              </a:tr>
            </a:tbl>
          </a:graphicData>
        </a:graphic>
      </p:graphicFrame>
      <p:sp>
        <p:nvSpPr>
          <p:cNvPr id="5" name="Content Placeholder 4"/>
          <p:cNvSpPr>
            <a:spLocks noGrp="1"/>
          </p:cNvSpPr>
          <p:nvPr>
            <p:ph sz="quarter" idx="14"/>
          </p:nvPr>
        </p:nvSpPr>
        <p:spPr>
          <a:xfrm>
            <a:off x="457200" y="5343525"/>
            <a:ext cx="8229600" cy="338554"/>
          </a:xfrm>
        </p:spPr>
        <p:txBody>
          <a:bodyPr/>
          <a:lstStyle/>
          <a:p>
            <a:r>
              <a:rPr lang="en-US" dirty="0"/>
              <a:t>Engine load and how it is related to engine vacuum, and MAP sensor reading.</a:t>
            </a:r>
          </a:p>
        </p:txBody>
      </p:sp>
    </p:spTree>
    <p:extLst>
      <p:ext uri="{BB962C8B-B14F-4D97-AF65-F5344CB8AC3E}">
        <p14:creationId xmlns:p14="http://schemas.microsoft.com/office/powerpoint/2010/main" val="165005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17" y="219346"/>
            <a:ext cx="8229600" cy="646331"/>
          </a:xfrm>
        </p:spPr>
        <p:txBody>
          <a:bodyPr/>
          <a:lstStyle/>
          <a:p>
            <a:r>
              <a:rPr lang="en-US" dirty="0"/>
              <a:t>Chart 72.2 Map Sensor Chart</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301741210"/>
              </p:ext>
            </p:extLst>
          </p:nvPr>
        </p:nvGraphicFramePr>
        <p:xfrm>
          <a:off x="2133600" y="1219200"/>
          <a:ext cx="4800600" cy="2985775"/>
        </p:xfrm>
        <a:graphic>
          <a:graphicData uri="http://schemas.openxmlformats.org/drawingml/2006/table">
            <a:tbl>
              <a:tblPr firstRow="1"/>
              <a:tblGrid>
                <a:gridCol w="1764340">
                  <a:extLst>
                    <a:ext uri="{9D8B030D-6E8A-4147-A177-3AD203B41FA5}">
                      <a16:colId xmlns:a16="http://schemas.microsoft.com/office/drawing/2014/main" val="20000"/>
                    </a:ext>
                  </a:extLst>
                </a:gridCol>
                <a:gridCol w="2963273">
                  <a:extLst>
                    <a:ext uri="{9D8B030D-6E8A-4147-A177-3AD203B41FA5}">
                      <a16:colId xmlns:a16="http://schemas.microsoft.com/office/drawing/2014/main" val="20001"/>
                    </a:ext>
                  </a:extLst>
                </a:gridCol>
                <a:gridCol w="72987">
                  <a:extLst>
                    <a:ext uri="{9D8B030D-6E8A-4147-A177-3AD203B41FA5}">
                      <a16:colId xmlns:a16="http://schemas.microsoft.com/office/drawing/2014/main" val="20002"/>
                    </a:ext>
                  </a:extLst>
                </a:gridCol>
              </a:tblGrid>
              <a:tr h="153035">
                <a:tc gridSpan="3">
                  <a:txBody>
                    <a:bodyPr/>
                    <a:lstStyle/>
                    <a:p>
                      <a:pPr marL="0" marR="0" eaLnBrk="0" hangingPunct="0">
                        <a:lnSpc>
                          <a:spcPct val="107000"/>
                        </a:lnSpc>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Chrysler MAP Sensor Chart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rgbClr val="007FA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3035">
                <a:tc>
                  <a:txBody>
                    <a:bodyPr/>
                    <a:lstStyle/>
                    <a:p>
                      <a:pPr marL="0" marR="0" algn="ctr" eaLnBrk="0" hangingPunct="0">
                        <a:lnSpc>
                          <a:spcPct val="107000"/>
                        </a:lnSpc>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VACUUM (IN. HG)</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007FA3"/>
                    </a:solidFill>
                  </a:tcPr>
                </a:tc>
                <a:tc>
                  <a:txBody>
                    <a:bodyPr/>
                    <a:lstStyle/>
                    <a:p>
                      <a:pPr marL="0" marR="0" algn="ctr" eaLnBrk="0" hangingPunct="0">
                        <a:lnSpc>
                          <a:spcPct val="107000"/>
                        </a:lnSpc>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MAP SENSOR SIGNAL VOLTAGE (V)</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007FA3"/>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4F6B79"/>
                      </a:solidFill>
                      <a:prstDash val="solid"/>
                      <a:round/>
                      <a:headEnd type="none" w="med" len="med"/>
                      <a:tailEnd type="none" w="med" len="med"/>
                    </a:lnT>
                    <a:lnB>
                      <a:noFill/>
                    </a:lnB>
                  </a:tcPr>
                </a:tc>
                <a:extLst>
                  <a:ext uri="{0D108BD9-81ED-4DB2-BD59-A6C34878D82A}">
                    <a16:rowId xmlns:a16="http://schemas.microsoft.com/office/drawing/2014/main" val="10001"/>
                  </a:ext>
                </a:extLst>
              </a:tr>
              <a:tr h="179705">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4.8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179070">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1.0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4.6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179070">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3.0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4.1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4"/>
                  </a:ext>
                </a:extLst>
              </a:tr>
              <a:tr h="179070">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5.0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3.8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179070">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7.0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3.5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6"/>
                  </a:ext>
                </a:extLst>
              </a:tr>
              <a:tr h="179070">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10.0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2.9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179070">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15.0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2.1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8"/>
                  </a:ext>
                </a:extLst>
              </a:tr>
              <a:tr h="179070">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20.0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1.2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09"/>
                  </a:ext>
                </a:extLst>
              </a:tr>
              <a:tr h="166370">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25.0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chemeClr val="accent5">
                        <a:lumMod val="20000"/>
                        <a:lumOff val="80000"/>
                      </a:schemeClr>
                    </a:solidFill>
                  </a:tcPr>
                </a:tc>
                <a:tc>
                  <a:txBody>
                    <a:bodyPr/>
                    <a:lstStyle/>
                    <a:p>
                      <a:pPr marL="0" marR="0" algn="ctr" eaLnBrk="0" hangingPunct="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chemeClr val="accent5">
                        <a:lumMod val="20000"/>
                        <a:lumOff val="80000"/>
                      </a:schemeClr>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5" name="Content Placeholder 4"/>
          <p:cNvSpPr>
            <a:spLocks noGrp="1"/>
          </p:cNvSpPr>
          <p:nvPr>
            <p:ph sz="quarter" idx="14"/>
          </p:nvPr>
        </p:nvSpPr>
        <p:spPr>
          <a:xfrm>
            <a:off x="487017" y="4800600"/>
            <a:ext cx="8229600" cy="461665"/>
          </a:xfrm>
        </p:spPr>
        <p:txBody>
          <a:bodyPr/>
          <a:lstStyle/>
          <a:p>
            <a:r>
              <a:rPr lang="en-US" sz="2400" dirty="0"/>
              <a:t>Chrysler MAP sensor values compared to engine vacuum.</a:t>
            </a:r>
          </a:p>
        </p:txBody>
      </p:sp>
    </p:spTree>
    <p:extLst>
      <p:ext uri="{BB962C8B-B14F-4D97-AF65-F5344CB8AC3E}">
        <p14:creationId xmlns:p14="http://schemas.microsoft.com/office/powerpoint/2010/main" val="141365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72.4 Ceramic Disc Type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10050" y="1056967"/>
            <a:ext cx="4484688" cy="362170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352800" cy="5262979"/>
          </a:xfrm>
        </p:spPr>
        <p:txBody>
          <a:bodyPr/>
          <a:lstStyle/>
          <a:p>
            <a:r>
              <a:rPr lang="en-US" sz="2400" dirty="0"/>
              <a:t>Shown is the electronic circuit inside a ceramic disc MAP sensor used on many Chrysler engines. The black areas are carbon resistors that are applied to the ceramic, and lasers are used to cut lines into these resistors during testing to achieve the proper operating calibration.</a:t>
            </a:r>
          </a:p>
        </p:txBody>
      </p:sp>
    </p:spTree>
    <p:extLst>
      <p:ext uri="{BB962C8B-B14F-4D97-AF65-F5344CB8AC3E}">
        <p14:creationId xmlns:p14="http://schemas.microsoft.com/office/powerpoint/2010/main" val="115173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Question 1: ?</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What are two types (construction) of </a:t>
            </a:r>
            <a:r>
              <a:rPr lang="en-IN" sz="2400" spc="-300" dirty="0"/>
              <a:t>M A </a:t>
            </a:r>
            <a:r>
              <a:rPr lang="en-IN" sz="2400" dirty="0"/>
              <a:t>P sensors?</a:t>
            </a:r>
          </a:p>
        </p:txBody>
      </p:sp>
    </p:spTree>
    <p:extLst>
      <p:ext uri="{BB962C8B-B14F-4D97-AF65-F5344CB8AC3E}">
        <p14:creationId xmlns:p14="http://schemas.microsoft.com/office/powerpoint/2010/main" val="369902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0980"/>
            <a:ext cx="8229600" cy="646331"/>
          </a:xfrm>
        </p:spPr>
        <p:txBody>
          <a:bodyPr>
            <a:spAutoFit/>
          </a:bodyPr>
          <a:lstStyle/>
          <a:p>
            <a:r>
              <a:rPr lang="en-US" dirty="0"/>
              <a:t>Answer 1</a:t>
            </a:r>
            <a:endParaRPr lang="en-US" sz="2800" dirty="0"/>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US" sz="2400" dirty="0"/>
              <a:t>Silicon-diaphragm strain gauge </a:t>
            </a:r>
            <a:r>
              <a:rPr lang="en-US" sz="2400" spc="-300" dirty="0"/>
              <a:t>M A </a:t>
            </a:r>
            <a:r>
              <a:rPr lang="en-US" sz="2400" dirty="0"/>
              <a:t>P sensor and ceramic disc </a:t>
            </a:r>
            <a:r>
              <a:rPr lang="en-US" sz="2400" spc="-300" dirty="0"/>
              <a:t>M A </a:t>
            </a:r>
            <a:r>
              <a:rPr lang="en-US" sz="2400" dirty="0"/>
              <a:t>P sensor.</a:t>
            </a:r>
          </a:p>
        </p:txBody>
      </p:sp>
    </p:spTree>
    <p:extLst>
      <p:ext uri="{BB962C8B-B14F-4D97-AF65-F5344CB8AC3E}">
        <p14:creationId xmlns:p14="http://schemas.microsoft.com/office/powerpoint/2010/main" val="255651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580"/>
            <a:ext cx="8229600" cy="646331"/>
          </a:xfrm>
        </p:spPr>
        <p:txBody>
          <a:bodyPr>
            <a:spAutoFit/>
          </a:bodyPr>
          <a:lstStyle/>
          <a:p>
            <a:r>
              <a:rPr lang="en-IN" spc="-400" dirty="0"/>
              <a:t>PC</a:t>
            </a:r>
            <a:r>
              <a:rPr lang="en-IN" dirty="0"/>
              <a:t>M MAP Sensor Uses </a:t>
            </a:r>
            <a:endParaRPr lang="en-US" sz="2800" dirty="0"/>
          </a:p>
        </p:txBody>
      </p:sp>
      <p:sp>
        <p:nvSpPr>
          <p:cNvPr id="4" name="Content Placeholder 3"/>
          <p:cNvSpPr>
            <a:spLocks noGrp="1"/>
          </p:cNvSpPr>
          <p:nvPr>
            <p:ph idx="1"/>
          </p:nvPr>
        </p:nvSpPr>
        <p:spPr>
          <a:xfrm>
            <a:off x="457200" y="986403"/>
            <a:ext cx="8229600" cy="3585597"/>
          </a:xfrm>
        </p:spPr>
        <p:txBody>
          <a:bodyPr>
            <a:spAutoFit/>
          </a:bodyPr>
          <a:lstStyle/>
          <a:p>
            <a:r>
              <a:rPr lang="en-US" sz="2400" spc="-300" dirty="0"/>
              <a:t>P C </a:t>
            </a:r>
            <a:r>
              <a:rPr lang="en-US" sz="2400" dirty="0"/>
              <a:t>M uses the </a:t>
            </a:r>
            <a:r>
              <a:rPr lang="en-US" sz="2400" spc="-300" dirty="0"/>
              <a:t>M A </a:t>
            </a:r>
            <a:r>
              <a:rPr lang="en-US" sz="2400" dirty="0"/>
              <a:t>P sensor to determine the following:</a:t>
            </a:r>
          </a:p>
          <a:p>
            <a:pPr lvl="1"/>
            <a:r>
              <a:rPr lang="en-US" sz="2400" dirty="0"/>
              <a:t>The load on the engine</a:t>
            </a:r>
          </a:p>
          <a:p>
            <a:pPr lvl="1"/>
            <a:r>
              <a:rPr lang="en-US" sz="2400" dirty="0"/>
              <a:t>Altitude, fuel, and spark control calculations</a:t>
            </a:r>
          </a:p>
          <a:p>
            <a:pPr lvl="1"/>
            <a:r>
              <a:rPr lang="en-US" sz="2400" spc="-300" dirty="0"/>
              <a:t>E G </a:t>
            </a:r>
            <a:r>
              <a:rPr lang="en-US" sz="2400" dirty="0"/>
              <a:t>R system operation</a:t>
            </a:r>
          </a:p>
          <a:p>
            <a:pPr lvl="1"/>
            <a:r>
              <a:rPr lang="en-US" sz="2400" dirty="0"/>
              <a:t>Detect deceleration (vacuum increases)</a:t>
            </a:r>
          </a:p>
          <a:p>
            <a:pPr lvl="1"/>
            <a:r>
              <a:rPr lang="en-US" sz="2400" dirty="0"/>
              <a:t>Monitor engine condition</a:t>
            </a:r>
          </a:p>
          <a:p>
            <a:pPr lvl="1"/>
            <a:r>
              <a:rPr lang="en-US" sz="2400" dirty="0"/>
              <a:t>Load detection for returnless-type fuel injection</a:t>
            </a:r>
          </a:p>
          <a:p>
            <a:pPr lvl="1"/>
            <a:r>
              <a:rPr lang="en-US" sz="2400" dirty="0"/>
              <a:t>Altitude and </a:t>
            </a:r>
            <a:r>
              <a:rPr lang="en-US" sz="2400" spc="-300" dirty="0"/>
              <a:t>M A </a:t>
            </a:r>
            <a:r>
              <a:rPr lang="en-US" sz="2400" dirty="0"/>
              <a:t>P sensor values</a:t>
            </a:r>
          </a:p>
        </p:txBody>
      </p:sp>
    </p:spTree>
    <p:extLst>
      <p:ext uri="{BB962C8B-B14F-4D97-AF65-F5344CB8AC3E}">
        <p14:creationId xmlns:p14="http://schemas.microsoft.com/office/powerpoint/2010/main" val="101690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72.5 Altitude Effects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15979" y="990600"/>
            <a:ext cx="5470821" cy="41910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286000" cy="1200329"/>
          </a:xfrm>
        </p:spPr>
        <p:txBody>
          <a:bodyPr/>
          <a:lstStyle/>
          <a:p>
            <a:r>
              <a:rPr lang="en-US" sz="2400" dirty="0"/>
              <a:t>Altitude affects the MAP sensor voltage</a:t>
            </a:r>
          </a:p>
        </p:txBody>
      </p:sp>
    </p:spTree>
    <p:extLst>
      <p:ext uri="{BB962C8B-B14F-4D97-AF65-F5344CB8AC3E}">
        <p14:creationId xmlns:p14="http://schemas.microsoft.com/office/powerpoint/2010/main" val="1369293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913"/>
            <a:ext cx="8229600" cy="646331"/>
          </a:xfrm>
        </p:spPr>
        <p:txBody>
          <a:bodyPr/>
          <a:lstStyle/>
          <a:p>
            <a:r>
              <a:rPr lang="en-US" dirty="0"/>
              <a:t>Chart 72.3 Altitude and MAP</a:t>
            </a:r>
          </a:p>
        </p:txBody>
      </p:sp>
      <p:sp>
        <p:nvSpPr>
          <p:cNvPr id="5" name="Content Placeholder 4"/>
          <p:cNvSpPr>
            <a:spLocks noGrp="1"/>
          </p:cNvSpPr>
          <p:nvPr>
            <p:ph sz="quarter" idx="14"/>
          </p:nvPr>
        </p:nvSpPr>
        <p:spPr>
          <a:xfrm>
            <a:off x="457200" y="5343525"/>
            <a:ext cx="8229600" cy="400110"/>
          </a:xfrm>
        </p:spPr>
        <p:txBody>
          <a:bodyPr/>
          <a:lstStyle/>
          <a:p>
            <a:r>
              <a:rPr lang="en-US" sz="2000" dirty="0"/>
              <a:t>Comparison between MAP sensor voltage and altitude</a:t>
            </a:r>
          </a:p>
        </p:txBody>
      </p:sp>
      <p:sp>
        <p:nvSpPr>
          <p:cNvPr id="6" name="Rectangle 5"/>
          <p:cNvSpPr/>
          <p:nvPr/>
        </p:nvSpPr>
        <p:spPr>
          <a:xfrm>
            <a:off x="1219200" y="1023730"/>
            <a:ext cx="6934200" cy="3413691"/>
          </a:xfrm>
          <a:prstGeom prst="rect">
            <a:avLst/>
          </a:prstGeom>
          <a:solidFill>
            <a:schemeClr val="accent5">
              <a:lumMod val="20000"/>
              <a:lumOff val="80000"/>
            </a:schemeClr>
          </a:solidFill>
        </p:spPr>
        <p:txBody>
          <a:bodyPr wrap="square">
            <a:spAutoFit/>
          </a:bodyPr>
          <a:lstStyle/>
          <a:p>
            <a:pPr eaLnBrk="0" hangingPunct="0">
              <a:lnSpc>
                <a:spcPts val="1240"/>
              </a:lnSpc>
            </a:pPr>
            <a:r>
              <a:rPr lang="en-US" sz="2000" b="1" spc="-20" dirty="0">
                <a:solidFill>
                  <a:srgbClr val="231F20"/>
                </a:solidFill>
                <a:latin typeface="Arial" panose="020B0604020202020204" pitchFamily="34" charset="0"/>
                <a:ea typeface="Calibri" panose="020F0502020204030204" pitchFamily="34" charset="0"/>
                <a:cs typeface="Arial" panose="020B0604020202020204" pitchFamily="34" charset="0"/>
              </a:rPr>
              <a:t>Altitude</a:t>
            </a:r>
            <a:r>
              <a:rPr lang="en-US" sz="2000" b="1"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2000" b="1" spc="-20" dirty="0">
                <a:solidFill>
                  <a:srgbClr val="231F20"/>
                </a:solidFill>
                <a:latin typeface="Arial" panose="020B0604020202020204" pitchFamily="34" charset="0"/>
                <a:ea typeface="Calibri" panose="020F0502020204030204" pitchFamily="34" charset="0"/>
                <a:cs typeface="Arial" panose="020B0604020202020204" pitchFamily="34" charset="0"/>
              </a:rPr>
              <a:t>and</a:t>
            </a:r>
            <a:r>
              <a:rPr lang="en-US" sz="2000" b="1"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2000" b="1" spc="-20" dirty="0">
                <a:solidFill>
                  <a:srgbClr val="231F20"/>
                </a:solidFill>
                <a:latin typeface="Arial" panose="020B0604020202020204" pitchFamily="34" charset="0"/>
                <a:ea typeface="Calibri" panose="020F0502020204030204" pitchFamily="34" charset="0"/>
                <a:cs typeface="Arial" panose="020B0604020202020204" pitchFamily="34" charset="0"/>
              </a:rPr>
              <a:t>MAP</a:t>
            </a:r>
            <a:r>
              <a:rPr lang="en-US" sz="2000" b="1"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2000" b="1" spc="-20" dirty="0">
                <a:solidFill>
                  <a:srgbClr val="231F20"/>
                </a:solidFill>
                <a:latin typeface="Arial" panose="020B0604020202020204" pitchFamily="34" charset="0"/>
                <a:ea typeface="Calibri" panose="020F0502020204030204" pitchFamily="34" charset="0"/>
                <a:cs typeface="Arial" panose="020B0604020202020204" pitchFamily="34" charset="0"/>
              </a:rPr>
              <a:t>Sensor</a:t>
            </a:r>
            <a:r>
              <a:rPr lang="en-US" sz="2000" b="1"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2000" b="1" spc="-20" dirty="0">
                <a:solidFill>
                  <a:srgbClr val="231F20"/>
                </a:solidFill>
                <a:latin typeface="Arial" panose="020B0604020202020204" pitchFamily="34" charset="0"/>
                <a:ea typeface="Calibri" panose="020F0502020204030204" pitchFamily="34" charset="0"/>
                <a:cs typeface="Arial" panose="020B0604020202020204" pitchFamily="34" charset="0"/>
              </a:rPr>
              <a:t>Voltage</a:t>
            </a:r>
            <a:endParaRPr lang="en-US" sz="2000" b="1" dirty="0">
              <a:latin typeface="Arial" panose="020B0604020202020204" pitchFamily="34" charset="0"/>
              <a:ea typeface="Calibri" panose="020F0502020204030204" pitchFamily="34" charset="0"/>
              <a:cs typeface="Arial" panose="020B0604020202020204" pitchFamily="34" charset="0"/>
            </a:endParaRPr>
          </a:p>
          <a:p>
            <a:pPr eaLnBrk="0" hangingPunct="0">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 </a:t>
            </a:r>
          </a:p>
          <a:p>
            <a:pPr eaLnBrk="0" hangingPunct="0">
              <a:lnSpc>
                <a:spcPct val="107000"/>
              </a:lnSpc>
              <a:spcBef>
                <a:spcPts val="315"/>
              </a:spcBef>
            </a:pPr>
            <a:r>
              <a:rPr lang="en-US" sz="1600" b="1" spc="-10" dirty="0">
                <a:solidFill>
                  <a:srgbClr val="231F20"/>
                </a:solidFill>
                <a:latin typeface="Arial" panose="020B0604020202020204" pitchFamily="34" charset="0"/>
                <a:ea typeface="Calibri" panose="020F0502020204030204" pitchFamily="34" charset="0"/>
                <a:cs typeface="Arial" panose="020B0604020202020204" pitchFamily="34" charset="0"/>
              </a:rPr>
              <a:t>ALTITUDE       MAP SENSOR VOLTAGE (KEY ON, ENGINE OFF)</a:t>
            </a:r>
          </a:p>
          <a:p>
            <a:pPr eaLnBrk="0" hangingPunct="0">
              <a:lnSpc>
                <a:spcPct val="107000"/>
              </a:lnSpc>
              <a:spcBef>
                <a:spcPts val="315"/>
              </a:spcBef>
            </a:pPr>
            <a:endParaRPr lang="en-US" sz="1600" dirty="0">
              <a:latin typeface="Arial" panose="020B0604020202020204" pitchFamily="34" charset="0"/>
              <a:ea typeface="Calibri" panose="020F0502020204030204" pitchFamily="34" charset="0"/>
              <a:cs typeface="Arial" panose="020B0604020202020204" pitchFamily="34" charset="0"/>
            </a:endParaRPr>
          </a:p>
          <a:p>
            <a:pPr eaLnBrk="0" hangingPunct="0">
              <a:lnSpc>
                <a:spcPct val="107000"/>
              </a:lnSpc>
            </a:pPr>
            <a:r>
              <a:rPr lang="en-US" sz="1600" b="1" dirty="0">
                <a:latin typeface="Arial" panose="020B0604020202020204" pitchFamily="34" charset="0"/>
                <a:ea typeface="Calibri" panose="020F0502020204030204" pitchFamily="34" charset="0"/>
                <a:cs typeface="Arial" panose="020B0604020202020204" pitchFamily="34" charset="0"/>
              </a:rPr>
              <a:t> </a:t>
            </a:r>
          </a:p>
          <a:p>
            <a:pPr marL="88265" marR="0" eaLnBrk="0" hangingPunct="0">
              <a:lnSpc>
                <a:spcPct val="107000"/>
              </a:lnSpc>
              <a:spcBef>
                <a:spcPts val="280"/>
              </a:spcBef>
              <a:spcAft>
                <a:spcPts val="0"/>
              </a:spcAft>
            </a:pP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Sea</a:t>
            </a:r>
            <a:r>
              <a:rPr lang="en-US" sz="1600" spc="-65"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level</a:t>
            </a:r>
            <a:r>
              <a:rPr lang="en-US" sz="1600" spc="40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4.6−4.8</a:t>
            </a:r>
            <a:r>
              <a:rPr lang="en-US" sz="1600" spc="4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V</a:t>
            </a:r>
            <a:endParaRPr lang="en-US" sz="1600" dirty="0">
              <a:latin typeface="Arial" panose="020B0604020202020204" pitchFamily="34" charset="0"/>
              <a:ea typeface="Calibri" panose="020F0502020204030204" pitchFamily="34" charset="0"/>
              <a:cs typeface="Arial" panose="020B0604020202020204" pitchFamily="34" charset="0"/>
            </a:endParaRPr>
          </a:p>
          <a:p>
            <a:pPr marL="88900" marR="0" eaLnBrk="0" hangingPunct="0">
              <a:lnSpc>
                <a:spcPct val="107000"/>
              </a:lnSpc>
              <a:spcBef>
                <a:spcPts val="245"/>
              </a:spcBef>
              <a:spcAft>
                <a:spcPts val="0"/>
              </a:spcAft>
            </a:pP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2,500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ft</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(760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m)</a:t>
            </a:r>
            <a:r>
              <a:rPr lang="en-US" sz="1600" spc="40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4.0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V</a:t>
            </a:r>
            <a:endParaRPr lang="en-US" sz="1600" dirty="0">
              <a:latin typeface="Arial" panose="020B0604020202020204" pitchFamily="34" charset="0"/>
              <a:ea typeface="Calibri" panose="020F0502020204030204" pitchFamily="34" charset="0"/>
              <a:cs typeface="Arial" panose="020B0604020202020204" pitchFamily="34" charset="0"/>
            </a:endParaRPr>
          </a:p>
          <a:p>
            <a:pPr marL="88900" marR="0" eaLnBrk="0" hangingPunct="0">
              <a:lnSpc>
                <a:spcPct val="107000"/>
              </a:lnSpc>
              <a:spcBef>
                <a:spcPts val="220"/>
              </a:spcBef>
              <a:spcAft>
                <a:spcPts val="0"/>
              </a:spcAft>
            </a:pP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5,000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ft</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(1,520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m)</a:t>
            </a:r>
            <a:r>
              <a:rPr lang="en-US" sz="1600" spc="40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3.7</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V</a:t>
            </a:r>
            <a:endParaRPr lang="en-US" sz="1600" dirty="0">
              <a:latin typeface="Arial" panose="020B0604020202020204" pitchFamily="34" charset="0"/>
              <a:ea typeface="Calibri" panose="020F0502020204030204" pitchFamily="34" charset="0"/>
              <a:cs typeface="Arial" panose="020B0604020202020204" pitchFamily="34" charset="0"/>
            </a:endParaRPr>
          </a:p>
          <a:p>
            <a:pPr marL="88900" marR="0" eaLnBrk="0" hangingPunct="0">
              <a:lnSpc>
                <a:spcPct val="107000"/>
              </a:lnSpc>
              <a:spcBef>
                <a:spcPts val="220"/>
              </a:spcBef>
              <a:spcAft>
                <a:spcPts val="0"/>
              </a:spcAft>
            </a:pP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7,500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ft</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(2,300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m)</a:t>
            </a:r>
            <a:r>
              <a:rPr lang="en-US" sz="1600" spc="40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3.35</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V</a:t>
            </a:r>
            <a:endParaRPr lang="en-US" sz="1600" dirty="0">
              <a:latin typeface="Arial" panose="020B0604020202020204" pitchFamily="34" charset="0"/>
              <a:ea typeface="Calibri" panose="020F0502020204030204" pitchFamily="34" charset="0"/>
              <a:cs typeface="Arial" panose="020B0604020202020204" pitchFamily="34" charset="0"/>
            </a:endParaRPr>
          </a:p>
          <a:p>
            <a:pPr marL="88900" marR="0" eaLnBrk="0" hangingPunct="0">
              <a:lnSpc>
                <a:spcPct val="107000"/>
              </a:lnSpc>
              <a:spcBef>
                <a:spcPts val="220"/>
              </a:spcBef>
              <a:spcAft>
                <a:spcPts val="0"/>
              </a:spcAft>
            </a:pP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10,000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ft</a:t>
            </a:r>
            <a:r>
              <a:rPr lang="en-US" sz="1600" spc="-65"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(3,050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m)</a:t>
            </a:r>
            <a:r>
              <a:rPr lang="en-US" sz="1600" spc="40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3.05</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V</a:t>
            </a:r>
            <a:endParaRPr lang="en-US" sz="1600" dirty="0">
              <a:latin typeface="Arial" panose="020B0604020202020204" pitchFamily="34" charset="0"/>
              <a:ea typeface="Calibri" panose="020F0502020204030204" pitchFamily="34" charset="0"/>
              <a:cs typeface="Arial" panose="020B0604020202020204" pitchFamily="34" charset="0"/>
            </a:endParaRPr>
          </a:p>
          <a:p>
            <a:pPr marL="88900" marR="0" eaLnBrk="0" hangingPunct="0">
              <a:lnSpc>
                <a:spcPct val="107000"/>
              </a:lnSpc>
              <a:spcBef>
                <a:spcPts val="220"/>
              </a:spcBef>
              <a:spcAft>
                <a:spcPts val="0"/>
              </a:spcAft>
            </a:pP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12,500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ft</a:t>
            </a:r>
            <a:r>
              <a:rPr lang="en-US" sz="1600" spc="-65"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(3,800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m)</a:t>
            </a:r>
            <a:r>
              <a:rPr lang="en-US" sz="1600" spc="40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2.80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V</a:t>
            </a:r>
            <a:endParaRPr lang="en-US" sz="1600" dirty="0">
              <a:latin typeface="Arial" panose="020B0604020202020204" pitchFamily="34" charset="0"/>
              <a:ea typeface="Calibri" panose="020F0502020204030204" pitchFamily="34" charset="0"/>
              <a:cs typeface="Arial" panose="020B0604020202020204" pitchFamily="34" charset="0"/>
            </a:endParaRPr>
          </a:p>
          <a:p>
            <a:pPr marL="88900" marR="0" eaLnBrk="0" hangingPunct="0">
              <a:lnSpc>
                <a:spcPct val="107000"/>
              </a:lnSpc>
              <a:spcBef>
                <a:spcPts val="220"/>
              </a:spcBef>
              <a:spcAft>
                <a:spcPts val="0"/>
              </a:spcAft>
            </a:pP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15,000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ft</a:t>
            </a:r>
            <a:r>
              <a:rPr lang="en-US" sz="1600" spc="-65"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(4,600</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m)</a:t>
            </a:r>
            <a:r>
              <a:rPr lang="en-US" sz="1600" spc="40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2.45</a:t>
            </a:r>
            <a:r>
              <a:rPr lang="en-US" sz="1600" spc="-60" dirty="0">
                <a:solidFill>
                  <a:srgbClr val="231F2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231F20"/>
                </a:solidFill>
                <a:latin typeface="Arial" panose="020B0604020202020204" pitchFamily="34" charset="0"/>
                <a:ea typeface="Calibri" panose="020F0502020204030204" pitchFamily="34" charset="0"/>
                <a:cs typeface="Arial" panose="020B0604020202020204" pitchFamily="34" charset="0"/>
              </a:rPr>
              <a:t>V</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558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2264"/>
            <a:ext cx="8229600" cy="646331"/>
          </a:xfrm>
        </p:spPr>
        <p:txBody>
          <a:bodyPr>
            <a:spAutoFit/>
          </a:bodyPr>
          <a:lstStyle/>
          <a:p>
            <a:r>
              <a:rPr lang="en-US" dirty="0"/>
              <a:t>Barometric Pressure Sensor</a:t>
            </a:r>
            <a:endParaRPr lang="en-US" sz="2800" dirty="0"/>
          </a:p>
        </p:txBody>
      </p:sp>
      <p:sp>
        <p:nvSpPr>
          <p:cNvPr id="4" name="Content Placeholder 3"/>
          <p:cNvSpPr>
            <a:spLocks noGrp="1"/>
          </p:cNvSpPr>
          <p:nvPr>
            <p:ph idx="1"/>
          </p:nvPr>
        </p:nvSpPr>
        <p:spPr>
          <a:xfrm>
            <a:off x="457200" y="1029087"/>
            <a:ext cx="8229600" cy="2323713"/>
          </a:xfrm>
        </p:spPr>
        <p:txBody>
          <a:bodyPr>
            <a:spAutoFit/>
          </a:bodyPr>
          <a:lstStyle/>
          <a:p>
            <a:r>
              <a:rPr lang="en-IN" sz="2400" dirty="0"/>
              <a:t>A barometric pressure (</a:t>
            </a:r>
            <a:r>
              <a:rPr lang="en-IN" sz="2400" spc="-300" dirty="0"/>
              <a:t>B A R </a:t>
            </a:r>
            <a:r>
              <a:rPr lang="en-IN" sz="2400" dirty="0"/>
              <a:t>O) sensor is similar in design, but senses more subtle changes in barometric absolute pressure (atmospheric air pressure).</a:t>
            </a:r>
          </a:p>
          <a:p>
            <a:r>
              <a:rPr lang="en-IN" sz="2400" dirty="0"/>
              <a:t>It is vented directly to the atmosphere.</a:t>
            </a:r>
          </a:p>
          <a:p>
            <a:r>
              <a:rPr lang="en-IN" sz="2400" dirty="0"/>
              <a:t>Is the primary sensor used to determine altitude.</a:t>
            </a:r>
          </a:p>
        </p:txBody>
      </p:sp>
    </p:spTree>
    <p:extLst>
      <p:ext uri="{BB962C8B-B14F-4D97-AF65-F5344CB8AC3E}">
        <p14:creationId xmlns:p14="http://schemas.microsoft.com/office/powerpoint/2010/main" val="208830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0980"/>
            <a:ext cx="8229600" cy="646331"/>
          </a:xfrm>
        </p:spPr>
        <p:txBody>
          <a:bodyPr>
            <a:spAutoFit/>
          </a:bodyPr>
          <a:lstStyle/>
          <a:p>
            <a:r>
              <a:rPr lang="en-US" dirty="0"/>
              <a:t>Question 2: ?</a:t>
            </a:r>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IN" sz="2400" dirty="0"/>
              <a:t>What is the primary purpose of a barometric pressure sensor?</a:t>
            </a:r>
          </a:p>
        </p:txBody>
      </p:sp>
    </p:spTree>
    <p:extLst>
      <p:ext uri="{BB962C8B-B14F-4D97-AF65-F5344CB8AC3E}">
        <p14:creationId xmlns:p14="http://schemas.microsoft.com/office/powerpoint/2010/main" val="417166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52"/>
            <a:ext cx="8229600" cy="646331"/>
          </a:xfrm>
        </p:spPr>
        <p:txBody>
          <a:bodyPr>
            <a:spAutoFit/>
          </a:bodyPr>
          <a:lstStyle/>
          <a:p>
            <a:r>
              <a:rPr lang="en-US" dirty="0"/>
              <a:t>Learning Objectives </a:t>
            </a:r>
            <a:r>
              <a:rPr lang="en-US" sz="2800" dirty="0"/>
              <a:t>(1 of 2)</a:t>
            </a:r>
          </a:p>
        </p:txBody>
      </p:sp>
      <p:sp>
        <p:nvSpPr>
          <p:cNvPr id="4" name="Content Placeholder 3"/>
          <p:cNvSpPr>
            <a:spLocks noGrp="1"/>
          </p:cNvSpPr>
          <p:nvPr>
            <p:ph idx="1"/>
          </p:nvPr>
        </p:nvSpPr>
        <p:spPr>
          <a:xfrm>
            <a:off x="457200" y="917675"/>
            <a:ext cx="8229600" cy="4201150"/>
          </a:xfrm>
        </p:spPr>
        <p:txBody>
          <a:bodyPr>
            <a:spAutoFit/>
          </a:bodyPr>
          <a:lstStyle/>
          <a:p>
            <a:pPr marL="714375" indent="-714375">
              <a:buNone/>
            </a:pPr>
            <a:r>
              <a:rPr lang="en-IN" sz="2400" b="1" dirty="0">
                <a:solidFill>
                  <a:schemeClr val="bg2"/>
                </a:solidFill>
              </a:rPr>
              <a:t>72.1 </a:t>
            </a:r>
            <a:r>
              <a:rPr lang="en-IN" sz="2400" dirty="0"/>
              <a:t>Discuss the variations in pressure that can occur within an engine.</a:t>
            </a:r>
            <a:endParaRPr lang="en-US" sz="2400" dirty="0"/>
          </a:p>
          <a:p>
            <a:pPr marL="0" indent="0">
              <a:buNone/>
            </a:pPr>
            <a:r>
              <a:rPr lang="en-IN" sz="2400" b="1" dirty="0">
                <a:solidFill>
                  <a:schemeClr val="bg2"/>
                </a:solidFill>
              </a:rPr>
              <a:t>72.2 </a:t>
            </a:r>
            <a:r>
              <a:rPr lang="en-US" sz="2400" dirty="0"/>
              <a:t>Describe principles of pressure sensors.</a:t>
            </a:r>
          </a:p>
          <a:p>
            <a:pPr marL="0" indent="0">
              <a:buNone/>
            </a:pPr>
            <a:r>
              <a:rPr lang="en-IN" sz="2400" b="1" dirty="0">
                <a:solidFill>
                  <a:schemeClr val="bg2"/>
                </a:solidFill>
              </a:rPr>
              <a:t>72.3 </a:t>
            </a:r>
            <a:r>
              <a:rPr lang="en-US" sz="2400" dirty="0"/>
              <a:t>Discuss how MAP sensors work.</a:t>
            </a:r>
          </a:p>
          <a:p>
            <a:pPr marL="0" indent="0">
              <a:buNone/>
            </a:pPr>
            <a:r>
              <a:rPr lang="en-IN" sz="2400" b="1" dirty="0">
                <a:solidFill>
                  <a:schemeClr val="bg2"/>
                </a:solidFill>
              </a:rPr>
              <a:t>72.4 </a:t>
            </a:r>
            <a:r>
              <a:rPr lang="en-US" sz="2400" dirty="0"/>
              <a:t>Discuss the PCM uses of the MAP sensor.</a:t>
            </a:r>
          </a:p>
          <a:p>
            <a:pPr marL="0" indent="0">
              <a:buNone/>
            </a:pPr>
            <a:r>
              <a:rPr lang="en-IN" sz="2400" b="1" dirty="0">
                <a:solidFill>
                  <a:schemeClr val="bg2"/>
                </a:solidFill>
              </a:rPr>
              <a:t>72.5 </a:t>
            </a:r>
            <a:r>
              <a:rPr lang="en-US" sz="2400" dirty="0"/>
              <a:t>Describe how the BARO sensor is used to test altitude.</a:t>
            </a:r>
          </a:p>
          <a:p>
            <a:pPr marL="0" indent="0">
              <a:buNone/>
            </a:pPr>
            <a:r>
              <a:rPr lang="en-IN" sz="2400" b="1" dirty="0">
                <a:solidFill>
                  <a:schemeClr val="bg2"/>
                </a:solidFill>
              </a:rPr>
              <a:t>72.6 </a:t>
            </a:r>
            <a:r>
              <a:rPr lang="en-US" sz="2400" dirty="0"/>
              <a:t>List the methods that can be used to test MAP sensors.</a:t>
            </a:r>
          </a:p>
          <a:p>
            <a:pPr marL="0" indent="0">
              <a:buNone/>
            </a:pPr>
            <a:r>
              <a:rPr lang="en-IN" sz="2400" b="1" dirty="0">
                <a:solidFill>
                  <a:schemeClr val="bg2"/>
                </a:solidFill>
              </a:rPr>
              <a:t>72.7 </a:t>
            </a:r>
            <a:r>
              <a:rPr lang="en-US" sz="2400" dirty="0"/>
              <a:t>Discuss MAF sensor types.</a:t>
            </a:r>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Answer 2 </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t>Determine the altitude.</a:t>
            </a:r>
          </a:p>
        </p:txBody>
      </p:sp>
    </p:spTree>
    <p:extLst>
      <p:ext uri="{BB962C8B-B14F-4D97-AF65-F5344CB8AC3E}">
        <p14:creationId xmlns:p14="http://schemas.microsoft.com/office/powerpoint/2010/main" val="128793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2557"/>
            <a:ext cx="8229600" cy="646331"/>
          </a:xfrm>
        </p:spPr>
        <p:txBody>
          <a:bodyPr>
            <a:spAutoFit/>
          </a:bodyPr>
          <a:lstStyle/>
          <a:p>
            <a:r>
              <a:rPr lang="en-US" dirty="0"/>
              <a:t>Testing the MAP Sensor</a:t>
            </a:r>
            <a:endParaRPr lang="en-US" sz="2800" dirty="0"/>
          </a:p>
        </p:txBody>
      </p:sp>
      <p:sp>
        <p:nvSpPr>
          <p:cNvPr id="4" name="Content Placeholder 3"/>
          <p:cNvSpPr>
            <a:spLocks noGrp="1"/>
          </p:cNvSpPr>
          <p:nvPr>
            <p:ph idx="1"/>
          </p:nvPr>
        </p:nvSpPr>
        <p:spPr>
          <a:xfrm>
            <a:off x="457200" y="989380"/>
            <a:ext cx="8229600" cy="2539157"/>
          </a:xfrm>
        </p:spPr>
        <p:txBody>
          <a:bodyPr>
            <a:spAutoFit/>
          </a:bodyPr>
          <a:lstStyle/>
          <a:p>
            <a:r>
              <a:rPr lang="en-IN" sz="2400" dirty="0"/>
              <a:t>Three different types of test instruments can be used to test a pressure sensor:</a:t>
            </a:r>
          </a:p>
          <a:p>
            <a:pPr lvl="1"/>
            <a:r>
              <a:rPr lang="en-IN" sz="2400" dirty="0"/>
              <a:t>DMM with three test leads connected in series</a:t>
            </a:r>
          </a:p>
          <a:p>
            <a:pPr lvl="1"/>
            <a:r>
              <a:rPr lang="en-IN" sz="2400" dirty="0"/>
              <a:t>Scope connected to sensor output, power, and ground</a:t>
            </a:r>
          </a:p>
          <a:p>
            <a:pPr lvl="1"/>
            <a:r>
              <a:rPr lang="en-IN" sz="2400" dirty="0"/>
              <a:t>Scan tool or a specific tool recommended by vehicle manufacturer</a:t>
            </a:r>
          </a:p>
        </p:txBody>
      </p:sp>
    </p:spTree>
    <p:extLst>
      <p:ext uri="{BB962C8B-B14F-4D97-AF65-F5344CB8AC3E}">
        <p14:creationId xmlns:p14="http://schemas.microsoft.com/office/powerpoint/2010/main" val="2400729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72.6 Checking MAP Sensor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52800" y="990599"/>
            <a:ext cx="5277461" cy="454892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990600"/>
            <a:ext cx="2514600" cy="3785652"/>
          </a:xfrm>
        </p:spPr>
        <p:txBody>
          <a:bodyPr/>
          <a:lstStyle/>
          <a:p>
            <a:r>
              <a:rPr lang="en-US" sz="2400" dirty="0"/>
              <a:t>When checking a MAP sensor, first verify that the sensor is receiving a 5-volt reference voltage and then check for the output (signal) voltage</a:t>
            </a:r>
          </a:p>
        </p:txBody>
      </p:sp>
    </p:spTree>
    <p:extLst>
      <p:ext uri="{BB962C8B-B14F-4D97-AF65-F5344CB8AC3E}">
        <p14:creationId xmlns:p14="http://schemas.microsoft.com/office/powerpoint/2010/main" val="335698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MAP Sensor, Signal Voltage Check</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map_sensor_signal_voltage_check_ch74">
            <a:hlinkClick r:id="" action="ppaction://media"/>
            <a:extLst>
              <a:ext uri="{FF2B5EF4-FFF2-40B4-BE49-F238E27FC236}">
                <a16:creationId xmlns:a16="http://schemas.microsoft.com/office/drawing/2014/main" id="{E5926485-DB5B-4497-E881-0001E1CBA47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8100" y="1266825"/>
            <a:ext cx="8991600" cy="5057775"/>
          </a:xfrm>
          <a:prstGeom prst="rect">
            <a:avLst/>
          </a:prstGeom>
        </p:spPr>
      </p:pic>
    </p:spTree>
    <p:extLst>
      <p:ext uri="{BB962C8B-B14F-4D97-AF65-F5344CB8AC3E}">
        <p14:creationId xmlns:p14="http://schemas.microsoft.com/office/powerpoint/2010/main" val="8801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MAP Sensor, Reference Voltage Check</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map_sensor_reference_voltage_check_ch74">
            <a:hlinkClick r:id="" action="ppaction://media"/>
            <a:extLst>
              <a:ext uri="{FF2B5EF4-FFF2-40B4-BE49-F238E27FC236}">
                <a16:creationId xmlns:a16="http://schemas.microsoft.com/office/drawing/2014/main" id="{0AEAAEAA-0227-3D8E-A357-E2949E42802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2133" y="1143000"/>
            <a:ext cx="9088089" cy="5112050"/>
          </a:xfrm>
          <a:prstGeom prst="rect">
            <a:avLst/>
          </a:prstGeom>
        </p:spPr>
      </p:pic>
    </p:spTree>
    <p:extLst>
      <p:ext uri="{BB962C8B-B14F-4D97-AF65-F5344CB8AC3E}">
        <p14:creationId xmlns:p14="http://schemas.microsoft.com/office/powerpoint/2010/main" val="7131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MAP Sensor, Ground Check</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map_sensor_ground_check_ch74">
            <a:hlinkClick r:id="" action="ppaction://media"/>
            <a:extLst>
              <a:ext uri="{FF2B5EF4-FFF2-40B4-BE49-F238E27FC236}">
                <a16:creationId xmlns:a16="http://schemas.microsoft.com/office/drawing/2014/main" id="{52248CBB-7F8C-C414-8B92-E65B72EBCDA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1106" y="1390090"/>
            <a:ext cx="9021788" cy="5074756"/>
          </a:xfrm>
          <a:prstGeom prst="rect">
            <a:avLst/>
          </a:prstGeom>
        </p:spPr>
      </p:pic>
    </p:spTree>
    <p:extLst>
      <p:ext uri="{BB962C8B-B14F-4D97-AF65-F5344CB8AC3E}">
        <p14:creationId xmlns:p14="http://schemas.microsoft.com/office/powerpoint/2010/main" val="1316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72.7 Vacuum Pump</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19600" y="982132"/>
            <a:ext cx="4105486" cy="520299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505200" cy="1200329"/>
          </a:xfrm>
        </p:spPr>
        <p:txBody>
          <a:bodyPr/>
          <a:lstStyle/>
          <a:p>
            <a:r>
              <a:rPr lang="en-US" sz="2400" dirty="0"/>
              <a:t>A typical hand-operated vacuum pump</a:t>
            </a:r>
          </a:p>
        </p:txBody>
      </p:sp>
    </p:spTree>
    <p:extLst>
      <p:ext uri="{BB962C8B-B14F-4D97-AF65-F5344CB8AC3E}">
        <p14:creationId xmlns:p14="http://schemas.microsoft.com/office/powerpoint/2010/main" val="1823348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709"/>
            <a:ext cx="8229600" cy="646331"/>
          </a:xfrm>
        </p:spPr>
        <p:txBody>
          <a:bodyPr>
            <a:spAutoFit/>
          </a:bodyPr>
          <a:lstStyle/>
          <a:p>
            <a:r>
              <a:rPr lang="en-US" dirty="0"/>
              <a:t>Question 3: ?</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What are three ways to test a </a:t>
            </a:r>
            <a:r>
              <a:rPr lang="en-IN" sz="2400" spc="-300" dirty="0"/>
              <a:t>M A </a:t>
            </a:r>
            <a:r>
              <a:rPr lang="en-IN" sz="2400" dirty="0"/>
              <a:t>P sensor?</a:t>
            </a:r>
          </a:p>
        </p:txBody>
      </p:sp>
    </p:spTree>
    <p:extLst>
      <p:ext uri="{BB962C8B-B14F-4D97-AF65-F5344CB8AC3E}">
        <p14:creationId xmlns:p14="http://schemas.microsoft.com/office/powerpoint/2010/main" val="154344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709"/>
            <a:ext cx="8229600" cy="646331"/>
          </a:xfrm>
        </p:spPr>
        <p:txBody>
          <a:bodyPr>
            <a:spAutoFit/>
          </a:bodyPr>
          <a:lstStyle/>
          <a:p>
            <a:r>
              <a:rPr lang="en-US" dirty="0"/>
              <a:t>Answer 3</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A multimeter, a scan tool, and an oscilloscope.</a:t>
            </a:r>
          </a:p>
        </p:txBody>
      </p:sp>
    </p:spTree>
    <p:extLst>
      <p:ext uri="{BB962C8B-B14F-4D97-AF65-F5344CB8AC3E}">
        <p14:creationId xmlns:p14="http://schemas.microsoft.com/office/powerpoint/2010/main" val="3625403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9312"/>
            <a:ext cx="8229600" cy="646331"/>
          </a:xfrm>
        </p:spPr>
        <p:txBody>
          <a:bodyPr>
            <a:spAutoFit/>
          </a:bodyPr>
          <a:lstStyle/>
          <a:p>
            <a:r>
              <a:rPr lang="en-IN" dirty="0"/>
              <a:t>Mass Airflow Sensor Types</a:t>
            </a:r>
            <a:endParaRPr lang="en-US" dirty="0"/>
          </a:p>
        </p:txBody>
      </p:sp>
      <p:sp>
        <p:nvSpPr>
          <p:cNvPr id="4" name="Content Placeholder 3"/>
          <p:cNvSpPr>
            <a:spLocks noGrp="1"/>
          </p:cNvSpPr>
          <p:nvPr>
            <p:ph idx="1"/>
          </p:nvPr>
        </p:nvSpPr>
        <p:spPr>
          <a:xfrm>
            <a:off x="457200" y="985659"/>
            <a:ext cx="8229600" cy="3662541"/>
          </a:xfrm>
        </p:spPr>
        <p:txBody>
          <a:bodyPr>
            <a:spAutoFit/>
          </a:bodyPr>
          <a:lstStyle/>
          <a:p>
            <a:r>
              <a:rPr lang="en-IN" sz="2400" dirty="0"/>
              <a:t>Purpose and Function</a:t>
            </a:r>
          </a:p>
          <a:p>
            <a:pPr lvl="1"/>
            <a:r>
              <a:rPr lang="en-IN" sz="2400" dirty="0"/>
              <a:t>Purpose and function of mass airflow sensors is to measure amount of air entering engine.</a:t>
            </a:r>
          </a:p>
          <a:p>
            <a:r>
              <a:rPr lang="en-IN" sz="2400" dirty="0"/>
              <a:t>Hot Film Sensor</a:t>
            </a:r>
          </a:p>
          <a:p>
            <a:pPr lvl="1"/>
            <a:r>
              <a:rPr lang="en-IN" sz="2400" dirty="0"/>
              <a:t>Uses a temperature-sensing resistor (thermistor) to measure the temperature of the incoming air.</a:t>
            </a:r>
          </a:p>
          <a:p>
            <a:r>
              <a:rPr lang="en-IN" sz="2400" dirty="0"/>
              <a:t>Hot Wire Sensor</a:t>
            </a:r>
          </a:p>
          <a:p>
            <a:pPr lvl="1"/>
            <a:r>
              <a:rPr lang="en-IN" sz="2400" dirty="0"/>
              <a:t>Uses a hot wire to sense the mass air flow.</a:t>
            </a:r>
          </a:p>
        </p:txBody>
      </p:sp>
    </p:spTree>
    <p:extLst>
      <p:ext uri="{BB962C8B-B14F-4D97-AF65-F5344CB8AC3E}">
        <p14:creationId xmlns:p14="http://schemas.microsoft.com/office/powerpoint/2010/main" val="284881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0596"/>
            <a:ext cx="8229600" cy="646331"/>
          </a:xfrm>
        </p:spPr>
        <p:txBody>
          <a:bodyPr>
            <a:spAutoFit/>
          </a:bodyPr>
          <a:lstStyle/>
          <a:p>
            <a:r>
              <a:rPr lang="en-US" dirty="0"/>
              <a:t>Learning Objectives </a:t>
            </a:r>
            <a:r>
              <a:rPr lang="en-US" sz="2800" dirty="0"/>
              <a:t>(2 of 2)</a:t>
            </a:r>
            <a:r>
              <a:rPr lang="en-US" dirty="0"/>
              <a:t> </a:t>
            </a:r>
          </a:p>
        </p:txBody>
      </p:sp>
      <p:sp>
        <p:nvSpPr>
          <p:cNvPr id="4" name="Content Placeholder 3"/>
          <p:cNvSpPr>
            <a:spLocks noGrp="1"/>
          </p:cNvSpPr>
          <p:nvPr>
            <p:ph idx="1"/>
          </p:nvPr>
        </p:nvSpPr>
        <p:spPr>
          <a:xfrm>
            <a:off x="457200" y="1017419"/>
            <a:ext cx="8229600" cy="1954381"/>
          </a:xfrm>
        </p:spPr>
        <p:txBody>
          <a:bodyPr>
            <a:spAutoFit/>
          </a:bodyPr>
          <a:lstStyle/>
          <a:p>
            <a:pPr marL="0" indent="0">
              <a:buNone/>
            </a:pPr>
            <a:r>
              <a:rPr lang="en-IN" sz="2400" b="1" dirty="0">
                <a:solidFill>
                  <a:schemeClr val="bg2"/>
                </a:solidFill>
              </a:rPr>
              <a:t>72.8 </a:t>
            </a:r>
            <a:r>
              <a:rPr lang="en-US" sz="2400" dirty="0"/>
              <a:t>Discuss the PCM uses for the MAF sensor.</a:t>
            </a:r>
          </a:p>
          <a:p>
            <a:pPr marL="0" indent="0">
              <a:buNone/>
            </a:pPr>
            <a:r>
              <a:rPr lang="en-IN" sz="2400" b="1" dirty="0">
                <a:solidFill>
                  <a:schemeClr val="bg2"/>
                </a:solidFill>
              </a:rPr>
              <a:t>72.9 </a:t>
            </a:r>
            <a:r>
              <a:rPr lang="en-US" sz="2400" dirty="0"/>
              <a:t>List the methods that can be used to test MAF sensors.</a:t>
            </a:r>
          </a:p>
          <a:p>
            <a:pPr marL="822960" indent="-822960">
              <a:buNone/>
            </a:pPr>
            <a:r>
              <a:rPr lang="en-IN" sz="2400" b="1" dirty="0">
                <a:solidFill>
                  <a:schemeClr val="bg2"/>
                </a:solidFill>
              </a:rPr>
              <a:t>72.10 </a:t>
            </a:r>
            <a:r>
              <a:rPr lang="en-US" sz="2400" dirty="0"/>
              <a:t>List the methods that can be used to test MAF sensor contamination.</a:t>
            </a:r>
            <a:endParaRPr lang="en-IN" sz="2400" dirty="0"/>
          </a:p>
        </p:txBody>
      </p:sp>
    </p:spTree>
    <p:extLst>
      <p:ext uri="{BB962C8B-B14F-4D97-AF65-F5344CB8AC3E}">
        <p14:creationId xmlns:p14="http://schemas.microsoft.com/office/powerpoint/2010/main" val="321248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72.8 MAF</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63716" y="1012590"/>
            <a:ext cx="5131022" cy="424521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590800" cy="3732448"/>
          </a:xfrm>
        </p:spPr>
        <p:txBody>
          <a:bodyPr/>
          <a:lstStyle/>
          <a:p>
            <a:r>
              <a:rPr lang="en-US" sz="2400" dirty="0"/>
              <a:t>This five-wire mass airflow sensor consists of a metal foil sensing unit, an intake air temperature (IAT) sensor, and the electronic module</a:t>
            </a:r>
          </a:p>
        </p:txBody>
      </p:sp>
    </p:spTree>
    <p:extLst>
      <p:ext uri="{BB962C8B-B14F-4D97-AF65-F5344CB8AC3E}">
        <p14:creationId xmlns:p14="http://schemas.microsoft.com/office/powerpoint/2010/main" val="4123128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72.9 MAF Sensing Wire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05200" y="1053151"/>
            <a:ext cx="5189538" cy="419975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590800" cy="1676400"/>
          </a:xfrm>
        </p:spPr>
        <p:txBody>
          <a:bodyPr/>
          <a:lstStyle/>
          <a:p>
            <a:r>
              <a:rPr lang="en-US" sz="2400" dirty="0"/>
              <a:t>The sensing wire in a typical hot wire mass airflow sensor</a:t>
            </a:r>
          </a:p>
        </p:txBody>
      </p:sp>
    </p:spTree>
    <p:extLst>
      <p:ext uri="{BB962C8B-B14F-4D97-AF65-F5344CB8AC3E}">
        <p14:creationId xmlns:p14="http://schemas.microsoft.com/office/powerpoint/2010/main" val="4138028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Mass Air Flow (MAF) Sensor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Mass_Air_Flow_(VAF)_Sensor">
            <a:hlinkClick r:id="" action="ppaction://media"/>
            <a:extLst>
              <a:ext uri="{FF2B5EF4-FFF2-40B4-BE49-F238E27FC236}">
                <a16:creationId xmlns:a16="http://schemas.microsoft.com/office/drawing/2014/main" id="{8F9EA182-4FF0-0474-31CB-FD668371A91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181100"/>
            <a:ext cx="9144000" cy="5143500"/>
          </a:xfrm>
          <a:prstGeom prst="rect">
            <a:avLst/>
          </a:prstGeom>
        </p:spPr>
      </p:pic>
      <p:sp>
        <p:nvSpPr>
          <p:cNvPr id="7" name="Rectangle 6">
            <a:extLst>
              <a:ext uri="{FF2B5EF4-FFF2-40B4-BE49-F238E27FC236}">
                <a16:creationId xmlns:a16="http://schemas.microsoft.com/office/drawing/2014/main" id="{81FE567E-B3D1-AEB8-92AF-10938454322D}"/>
              </a:ext>
            </a:extLst>
          </p:cNvPr>
          <p:cNvSpPr/>
          <p:nvPr/>
        </p:nvSpPr>
        <p:spPr>
          <a:xfrm>
            <a:off x="990600" y="1187436"/>
            <a:ext cx="4762500" cy="488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0" name="TextBox 9">
            <a:extLst>
              <a:ext uri="{FF2B5EF4-FFF2-40B4-BE49-F238E27FC236}">
                <a16:creationId xmlns:a16="http://schemas.microsoft.com/office/drawing/2014/main" id="{2E4257E6-9C7E-EB32-2FA5-FDE0B1B50652}"/>
              </a:ext>
            </a:extLst>
          </p:cNvPr>
          <p:cNvSpPr txBox="1"/>
          <p:nvPr/>
        </p:nvSpPr>
        <p:spPr>
          <a:xfrm>
            <a:off x="1676400" y="1278126"/>
            <a:ext cx="43053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Mass Air Flow (MAF) Sensor</a:t>
            </a:r>
          </a:p>
        </p:txBody>
      </p:sp>
    </p:spTree>
    <p:extLst>
      <p:ext uri="{BB962C8B-B14F-4D97-AF65-F5344CB8AC3E}">
        <p14:creationId xmlns:p14="http://schemas.microsoft.com/office/powerpoint/2010/main" val="40800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27881"/>
            <a:ext cx="788027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Is Meant by a “High-Authority Sensor”?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38200" y="2643254"/>
            <a:ext cx="7258050" cy="3362459"/>
          </a:xfrm>
        </p:spPr>
        <p:txBody>
          <a:bodyPr/>
          <a:lstStyle/>
          <a:p>
            <a:r>
              <a:rPr lang="en-US" sz="2000" b="1" dirty="0"/>
              <a:t>What Is Meant by a “High-Authority Sensor”? </a:t>
            </a:r>
            <a:r>
              <a:rPr lang="en-US" sz="2000" dirty="0"/>
              <a:t>A high-authority sensor is a sensor that has a major influence over the amount of fuel being delivered to the engine. For example, at engine start-up, the engine coolant temperature (ECT) sensor is a high-authority sensor and the oxygen sensor (O2S) is a low-authority sensor. However, as the engine reaches operating temperature, the oxygen sensor becomes a high-authority sensor and can greatly affect the amount of fuel being supplied to the engine. </a:t>
            </a:r>
            <a:r>
              <a:rPr lang="en-US" sz="2000" b="1" dirty="0"/>
              <a:t>See the chart on next slide</a:t>
            </a:r>
            <a:r>
              <a:rPr lang="en-US" sz="2000" dirty="0"/>
              <a:t>:</a:t>
            </a:r>
          </a:p>
          <a:p>
            <a:endParaRPr lang="en-US" sz="20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81321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627673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46331"/>
          </a:xfrm>
        </p:spPr>
        <p:txBody>
          <a:bodyPr/>
          <a:lstStyle/>
          <a:p>
            <a:r>
              <a:rPr lang="en-US" dirty="0"/>
              <a:t>Frequently asked Question Chart</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912047991"/>
              </p:ext>
            </p:extLst>
          </p:nvPr>
        </p:nvGraphicFramePr>
        <p:xfrm>
          <a:off x="1676401" y="1066800"/>
          <a:ext cx="6248399" cy="3581399"/>
        </p:xfrm>
        <a:graphic>
          <a:graphicData uri="http://schemas.openxmlformats.org/drawingml/2006/table">
            <a:tbl>
              <a:tblPr firstRow="1"/>
              <a:tblGrid>
                <a:gridCol w="2971799">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284542">
                <a:tc>
                  <a:txBody>
                    <a:bodyPr/>
                    <a:lstStyle/>
                    <a:p>
                      <a:pPr marL="0" marR="0" eaLnBrk="0" hangingPunct="0">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High-Authority Sensors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B7B"/>
                    </a:solidFill>
                  </a:tcPr>
                </a:tc>
                <a:tc>
                  <a:txBody>
                    <a:bodyPr/>
                    <a:lstStyle/>
                    <a:p>
                      <a:pPr marL="0" marR="0" eaLnBrk="0" hangingPunct="0">
                        <a:lnSpc>
                          <a:spcPct val="107000"/>
                        </a:lnSpc>
                        <a:spcBef>
                          <a:spcPts val="0"/>
                        </a:spcBef>
                        <a:spcAft>
                          <a:spcPts val="0"/>
                        </a:spcAft>
                      </a:pPr>
                      <a:r>
                        <a:rPr lang="en-US" sz="1600" b="1" dirty="0">
                          <a:solidFill>
                            <a:schemeClr val="bg1"/>
                          </a:solidFill>
                          <a:effectLst/>
                          <a:latin typeface="+mn-lt"/>
                          <a:ea typeface="Calibri" panose="020F0502020204030204" pitchFamily="34" charset="0"/>
                          <a:cs typeface="Times New Roman" panose="02020603050405020304" pitchFamily="18" charset="0"/>
                        </a:rPr>
                        <a:t>Low-Authority Sensors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7B7B"/>
                    </a:solidFill>
                  </a:tcPr>
                </a:tc>
                <a:extLst>
                  <a:ext uri="{0D108BD9-81ED-4DB2-BD59-A6C34878D82A}">
                    <a16:rowId xmlns:a16="http://schemas.microsoft.com/office/drawing/2014/main" val="10000"/>
                  </a:ext>
                </a:extLst>
              </a:tr>
              <a:tr h="817950">
                <a:tc>
                  <a:txBody>
                    <a:bodyPr/>
                    <a:lstStyle/>
                    <a:p>
                      <a:pPr marL="0" marR="0" eaLnBrk="0" hangingPunct="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ECT (especially when the engine starts and is warming up)</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0" marR="0" eaLnBrk="0" hangingPunct="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IAT (intake air temperature) sensors modify and back up the ECT</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1"/>
                  </a:ext>
                </a:extLst>
              </a:tr>
              <a:tr h="817950">
                <a:tc>
                  <a:txBody>
                    <a:bodyPr/>
                    <a:lstStyle/>
                    <a:p>
                      <a:pPr marL="0" marR="0" eaLnBrk="0" hangingPunct="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O2S (after the engine reaches closed-loop operation)</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0" marR="0" eaLnBrk="0" hangingPunct="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TFT (transmission fluid temperature)</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a:noFill/>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2"/>
                  </a:ext>
                </a:extLst>
              </a:tr>
              <a:tr h="548910">
                <a:tc>
                  <a:txBody>
                    <a:bodyPr/>
                    <a:lstStyle/>
                    <a:p>
                      <a:pPr marL="0" marR="0" eaLnBrk="0" hangingPunct="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MAP</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0" marR="0" eaLnBrk="0" hangingPunct="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PRNDL (shift position sensor)</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a:noFill/>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3"/>
                  </a:ext>
                </a:extLst>
              </a:tr>
              <a:tr h="294097">
                <a:tc>
                  <a:txBody>
                    <a:bodyPr/>
                    <a:lstStyle/>
                    <a:p>
                      <a:pPr marL="0" marR="0" eaLnBrk="0" hangingPunct="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MAF</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0" marR="0" eaLnBrk="0" hangingPunct="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KS (knock sensor)</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a:noFill/>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4"/>
                  </a:ext>
                </a:extLst>
              </a:tr>
              <a:tr h="817950">
                <a:tc>
                  <a:txBody>
                    <a:bodyPr/>
                    <a:lstStyle/>
                    <a:p>
                      <a:pPr marL="0" marR="0" eaLnBrk="0" hangingPunct="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TP (high authority during acceleration and deceleration)</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w="12700" cap="flat" cmpd="sng" algn="ctr">
                      <a:solidFill>
                        <a:srgbClr val="4F6B79"/>
                      </a:solidFill>
                      <a:prstDash val="solid"/>
                      <a:round/>
                      <a:headEnd type="none" w="med" len="med"/>
                      <a:tailEnd type="none" w="med" len="med"/>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tc>
                  <a:txBody>
                    <a:bodyPr/>
                    <a:lstStyle/>
                    <a:p>
                      <a:pPr marL="0" marR="0" eaLnBrk="0" hangingPunct="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EFT (engine fuel temperature)</a:t>
                      </a:r>
                      <a:endParaRPr lang="en-US" sz="20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4F6B79"/>
                      </a:solidFill>
                      <a:prstDash val="solid"/>
                      <a:round/>
                      <a:headEnd type="none" w="med" len="med"/>
                      <a:tailEnd type="none" w="med" len="med"/>
                    </a:lnL>
                    <a:lnR>
                      <a:noFill/>
                    </a:lnR>
                    <a:lnT w="12700" cap="flat" cmpd="sng" algn="ctr">
                      <a:solidFill>
                        <a:srgbClr val="4F6B79"/>
                      </a:solidFill>
                      <a:prstDash val="solid"/>
                      <a:round/>
                      <a:headEnd type="none" w="med" len="med"/>
                      <a:tailEnd type="none" w="med" len="med"/>
                    </a:lnT>
                    <a:lnB w="12700" cap="flat" cmpd="sng" algn="ctr">
                      <a:solidFill>
                        <a:srgbClr val="4F6B79"/>
                      </a:solidFill>
                      <a:prstDash val="solid"/>
                      <a:round/>
                      <a:headEnd type="none" w="med" len="med"/>
                      <a:tailEnd type="none" w="med" len="med"/>
                    </a:lnB>
                    <a:solidFill>
                      <a:srgbClr val="F2EED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65304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0980"/>
            <a:ext cx="8229600" cy="646331"/>
          </a:xfrm>
        </p:spPr>
        <p:txBody>
          <a:bodyPr>
            <a:spAutoFit/>
          </a:bodyPr>
          <a:lstStyle/>
          <a:p>
            <a:r>
              <a:rPr lang="en-US" dirty="0"/>
              <a:t>Question 4: ?</a:t>
            </a:r>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IN" sz="2400" dirty="0"/>
              <a:t>What are the two most common types of mass airflow sensors?</a:t>
            </a:r>
          </a:p>
        </p:txBody>
      </p:sp>
    </p:spTree>
    <p:extLst>
      <p:ext uri="{BB962C8B-B14F-4D97-AF65-F5344CB8AC3E}">
        <p14:creationId xmlns:p14="http://schemas.microsoft.com/office/powerpoint/2010/main" val="3972663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Answer 4</a:t>
            </a:r>
            <a:endParaRPr lang="en-US" sz="28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Hot wire and hot film.</a:t>
            </a:r>
          </a:p>
        </p:txBody>
      </p:sp>
    </p:spTree>
    <p:extLst>
      <p:ext uri="{BB962C8B-B14F-4D97-AF65-F5344CB8AC3E}">
        <p14:creationId xmlns:p14="http://schemas.microsoft.com/office/powerpoint/2010/main" val="654103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627881"/>
            <a:ext cx="788027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Is False Air?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38200" y="2643254"/>
            <a:ext cx="7258050" cy="2862322"/>
          </a:xfrm>
        </p:spPr>
        <p:txBody>
          <a:bodyPr/>
          <a:lstStyle/>
          <a:p>
            <a:r>
              <a:rPr lang="en-US" sz="2000" b="1" dirty="0"/>
              <a:t>What Is False Air? </a:t>
            </a:r>
            <a:r>
              <a:rPr lang="en-US" sz="2000" dirty="0"/>
              <a:t>Airflow sensors and mass airflow (MAF) sensors are designed to measure all the air entering the engine. If an air inlet hose was loose or had a hole, extra air could enter the engine without being measured. This extra air is often called false air. ● </a:t>
            </a:r>
            <a:r>
              <a:rPr lang="en-US" sz="2000" b="1" dirty="0"/>
              <a:t>SEE FIGURE 72–10.  </a:t>
            </a:r>
            <a:r>
              <a:rPr lang="en-US" sz="2000" dirty="0"/>
              <a:t>NOTE: If the engine runs well in reverse, yet runs terrible in any forward gear, carefully look at the inlet hose for air leaks that would open when the engine torque moves the engine slightly on its mounts.</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1813216"/>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57918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72.10 Cracked Hose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10200" y="990600"/>
            <a:ext cx="2776099" cy="517486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011384" cy="4347344"/>
          </a:xfrm>
        </p:spPr>
        <p:txBody>
          <a:bodyPr/>
          <a:lstStyle/>
          <a:p>
            <a:r>
              <a:rPr lang="en-US" sz="2400" dirty="0"/>
              <a:t>Carefully check the hose between the MAF sensor and the throttle plate for cracks or splits that could create extra (false) air into the engine that is not measured by the MAF sensor.</a:t>
            </a:r>
          </a:p>
          <a:p>
            <a:endParaRPr lang="en-US" sz="2400" dirty="0"/>
          </a:p>
        </p:txBody>
      </p:sp>
    </p:spTree>
    <p:extLst>
      <p:ext uri="{BB962C8B-B14F-4D97-AF65-F5344CB8AC3E}">
        <p14:creationId xmlns:p14="http://schemas.microsoft.com/office/powerpoint/2010/main" val="2807835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1633"/>
            <a:ext cx="8229600" cy="646331"/>
          </a:xfrm>
        </p:spPr>
        <p:txBody>
          <a:bodyPr>
            <a:spAutoFit/>
          </a:bodyPr>
          <a:lstStyle/>
          <a:p>
            <a:r>
              <a:rPr lang="en-US" spc="-400" dirty="0"/>
              <a:t>PC</a:t>
            </a:r>
            <a:r>
              <a:rPr lang="en-US" dirty="0"/>
              <a:t>M Uses for Airflow Sensors</a:t>
            </a:r>
            <a:endParaRPr lang="en-US" sz="2800" dirty="0"/>
          </a:p>
        </p:txBody>
      </p:sp>
      <p:sp>
        <p:nvSpPr>
          <p:cNvPr id="4" name="Content Placeholder 3"/>
          <p:cNvSpPr>
            <a:spLocks noGrp="1"/>
          </p:cNvSpPr>
          <p:nvPr>
            <p:ph idx="1"/>
          </p:nvPr>
        </p:nvSpPr>
        <p:spPr>
          <a:xfrm>
            <a:off x="457200" y="978456"/>
            <a:ext cx="8229600" cy="2831544"/>
          </a:xfrm>
        </p:spPr>
        <p:txBody>
          <a:bodyPr>
            <a:spAutoFit/>
          </a:bodyPr>
          <a:lstStyle/>
          <a:p>
            <a:r>
              <a:rPr lang="en-IN" sz="2400" dirty="0"/>
              <a:t>The </a:t>
            </a:r>
            <a:r>
              <a:rPr lang="en-IN" sz="2400" spc="-300" dirty="0"/>
              <a:t>P C </a:t>
            </a:r>
            <a:r>
              <a:rPr lang="en-IN" sz="2400" dirty="0"/>
              <a:t>M uses the information from the airflow sensor for the following purposes:</a:t>
            </a:r>
          </a:p>
          <a:p>
            <a:pPr lvl="1"/>
            <a:r>
              <a:rPr lang="en-IN" sz="2400" dirty="0"/>
              <a:t>Airflow sensors are used mostly to determine the amount of fuel needed and base pulse-width numbers.</a:t>
            </a:r>
          </a:p>
          <a:p>
            <a:pPr lvl="1"/>
            <a:r>
              <a:rPr lang="en-IN" sz="2400" dirty="0"/>
              <a:t>Airflow sensors back up the </a:t>
            </a:r>
            <a:r>
              <a:rPr lang="en-IN" sz="2400" spc="-300" dirty="0"/>
              <a:t>T </a:t>
            </a:r>
            <a:r>
              <a:rPr lang="en-IN" sz="2400" dirty="0"/>
              <a:t>P sensor in the event of a loss of signal or an inaccurate throttle position sensor signal.</a:t>
            </a:r>
            <a:endParaRPr lang="en-US" sz="2400" dirty="0"/>
          </a:p>
        </p:txBody>
      </p:sp>
    </p:spTree>
    <p:extLst>
      <p:ext uri="{BB962C8B-B14F-4D97-AF65-F5344CB8AC3E}">
        <p14:creationId xmlns:p14="http://schemas.microsoft.com/office/powerpoint/2010/main" val="362181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4448"/>
            <a:ext cx="8229600" cy="646331"/>
          </a:xfrm>
        </p:spPr>
        <p:txBody>
          <a:bodyPr>
            <a:spAutoFit/>
          </a:bodyPr>
          <a:lstStyle/>
          <a:p>
            <a:r>
              <a:rPr lang="en-IN" dirty="0"/>
              <a:t>Air Pressure</a:t>
            </a:r>
            <a:r>
              <a:rPr lang="en-US" dirty="0"/>
              <a:t>—</a:t>
            </a:r>
            <a:r>
              <a:rPr lang="en-IN" dirty="0"/>
              <a:t>High and Low</a:t>
            </a:r>
            <a:endParaRPr lang="en-US" dirty="0"/>
          </a:p>
        </p:txBody>
      </p:sp>
      <p:sp>
        <p:nvSpPr>
          <p:cNvPr id="4" name="Content Placeholder 3"/>
          <p:cNvSpPr>
            <a:spLocks noGrp="1"/>
          </p:cNvSpPr>
          <p:nvPr>
            <p:ph idx="1"/>
          </p:nvPr>
        </p:nvSpPr>
        <p:spPr>
          <a:xfrm>
            <a:off x="457200" y="1000795"/>
            <a:ext cx="8229600" cy="2885405"/>
          </a:xfrm>
        </p:spPr>
        <p:txBody>
          <a:bodyPr>
            <a:spAutoFit/>
          </a:bodyPr>
          <a:lstStyle/>
          <a:p>
            <a:r>
              <a:rPr lang="en-IN" sz="2400" dirty="0"/>
              <a:t>Think of an internal combustion engine as a big air pump.</a:t>
            </a:r>
          </a:p>
          <a:p>
            <a:r>
              <a:rPr lang="en-IN" sz="2400" dirty="0"/>
              <a:t>As a piston moves down on an intake stroke, it lowers the air pressure within the engine. </a:t>
            </a:r>
          </a:p>
          <a:p>
            <a:r>
              <a:rPr lang="en-IN" sz="2400" dirty="0"/>
              <a:t>The low pressure within the engine is called vacuum.</a:t>
            </a:r>
          </a:p>
          <a:p>
            <a:r>
              <a:rPr lang="en-IN" sz="2400" dirty="0"/>
              <a:t>The difference in pressure between the two areas is called a pressure differential.</a:t>
            </a:r>
          </a:p>
        </p:txBody>
      </p:sp>
    </p:spTree>
    <p:extLst>
      <p:ext uri="{BB962C8B-B14F-4D97-AF65-F5344CB8AC3E}">
        <p14:creationId xmlns:p14="http://schemas.microsoft.com/office/powerpoint/2010/main" val="2315987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6768"/>
            <a:ext cx="8229600" cy="553998"/>
          </a:xfrm>
        </p:spPr>
        <p:txBody>
          <a:bodyPr>
            <a:noAutofit/>
          </a:bodyPr>
          <a:lstStyle/>
          <a:p>
            <a:r>
              <a:rPr lang="en-US" dirty="0"/>
              <a:t>Testing Mass Airflow Sensors</a:t>
            </a:r>
            <a:endParaRPr lang="en-US" sz="2800" dirty="0"/>
          </a:p>
        </p:txBody>
      </p:sp>
      <p:sp>
        <p:nvSpPr>
          <p:cNvPr id="4" name="Content Placeholder 3"/>
          <p:cNvSpPr>
            <a:spLocks noGrp="1"/>
          </p:cNvSpPr>
          <p:nvPr>
            <p:ph idx="1"/>
          </p:nvPr>
        </p:nvSpPr>
        <p:spPr>
          <a:xfrm>
            <a:off x="457200" y="993591"/>
            <a:ext cx="8229600" cy="2054409"/>
          </a:xfrm>
        </p:spPr>
        <p:txBody>
          <a:bodyPr>
            <a:noAutofit/>
          </a:bodyPr>
          <a:lstStyle/>
          <a:p>
            <a:r>
              <a:rPr lang="en-IN" sz="2400" dirty="0"/>
              <a:t>Visual Inspection</a:t>
            </a:r>
          </a:p>
          <a:p>
            <a:r>
              <a:rPr lang="en-IN" sz="2400" spc="-300" dirty="0"/>
              <a:t>M A </a:t>
            </a:r>
            <a:r>
              <a:rPr lang="en-IN" sz="2400" dirty="0"/>
              <a:t>F Sensor Output Test</a:t>
            </a:r>
          </a:p>
          <a:p>
            <a:r>
              <a:rPr lang="en-IN" sz="2400" dirty="0"/>
              <a:t>Tap Test</a:t>
            </a:r>
          </a:p>
          <a:p>
            <a:r>
              <a:rPr lang="en-IN" sz="2400" dirty="0"/>
              <a:t>Digital Meter Test of a </a:t>
            </a:r>
            <a:r>
              <a:rPr lang="en-IN" sz="2400" spc="-300" dirty="0"/>
              <a:t>M A </a:t>
            </a:r>
            <a:r>
              <a:rPr lang="en-IN" sz="2400" dirty="0"/>
              <a:t>F Sensor</a:t>
            </a:r>
          </a:p>
        </p:txBody>
      </p:sp>
    </p:spTree>
    <p:extLst>
      <p:ext uri="{BB962C8B-B14F-4D97-AF65-F5344CB8AC3E}">
        <p14:creationId xmlns:p14="http://schemas.microsoft.com/office/powerpoint/2010/main" val="2973636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312"/>
            <a:ext cx="8229600" cy="646331"/>
          </a:xfrm>
        </p:spPr>
        <p:txBody>
          <a:bodyPr>
            <a:spAutoFit/>
          </a:bodyPr>
          <a:lstStyle/>
          <a:p>
            <a:r>
              <a:rPr lang="en-US" dirty="0"/>
              <a:t>Question 5: ?</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What are four ways to test a </a:t>
            </a:r>
            <a:r>
              <a:rPr lang="en-IN" sz="2400" spc="-300" dirty="0"/>
              <a:t>M A </a:t>
            </a:r>
            <a:r>
              <a:rPr lang="en-IN" sz="2400" dirty="0"/>
              <a:t>F sensor?</a:t>
            </a:r>
          </a:p>
        </p:txBody>
      </p:sp>
    </p:spTree>
    <p:extLst>
      <p:ext uri="{BB962C8B-B14F-4D97-AF65-F5344CB8AC3E}">
        <p14:creationId xmlns:p14="http://schemas.microsoft.com/office/powerpoint/2010/main" val="1131098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0980"/>
            <a:ext cx="8229600" cy="646331"/>
          </a:xfrm>
        </p:spPr>
        <p:txBody>
          <a:bodyPr>
            <a:spAutoFit/>
          </a:bodyPr>
          <a:lstStyle/>
          <a:p>
            <a:r>
              <a:rPr lang="en-US" dirty="0"/>
              <a:t>Answer 5</a:t>
            </a:r>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IN" sz="2400" dirty="0"/>
              <a:t>Visual inspection, </a:t>
            </a:r>
            <a:r>
              <a:rPr lang="en-IN" sz="2400" spc="-300" dirty="0"/>
              <a:t>M A </a:t>
            </a:r>
            <a:r>
              <a:rPr lang="en-IN" sz="2400" dirty="0"/>
              <a:t>F sensor output test, tap test, and a digital meter.</a:t>
            </a:r>
          </a:p>
        </p:txBody>
      </p:sp>
    </p:spTree>
    <p:extLst>
      <p:ext uri="{BB962C8B-B14F-4D97-AF65-F5344CB8AC3E}">
        <p14:creationId xmlns:p14="http://schemas.microsoft.com/office/powerpoint/2010/main" val="389209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0596"/>
            <a:ext cx="8229600" cy="646331"/>
          </a:xfrm>
        </p:spPr>
        <p:txBody>
          <a:bodyPr>
            <a:spAutoFit/>
          </a:bodyPr>
          <a:lstStyle/>
          <a:p>
            <a:r>
              <a:rPr lang="en-US" spc="-400" dirty="0"/>
              <a:t>M A </a:t>
            </a:r>
            <a:r>
              <a:rPr lang="en-US" dirty="0"/>
              <a:t>F Sensor Contamination</a:t>
            </a:r>
            <a:endParaRPr lang="en-US" sz="2800" dirty="0"/>
          </a:p>
        </p:txBody>
      </p:sp>
      <p:sp>
        <p:nvSpPr>
          <p:cNvPr id="4" name="Content Placeholder 3"/>
          <p:cNvSpPr>
            <a:spLocks noGrp="1"/>
          </p:cNvSpPr>
          <p:nvPr>
            <p:ph idx="1"/>
          </p:nvPr>
        </p:nvSpPr>
        <p:spPr>
          <a:xfrm>
            <a:off x="457200" y="1017419"/>
            <a:ext cx="8229600" cy="1954381"/>
          </a:xfrm>
        </p:spPr>
        <p:txBody>
          <a:bodyPr>
            <a:spAutoFit/>
          </a:bodyPr>
          <a:lstStyle/>
          <a:p>
            <a:r>
              <a:rPr lang="en-IN" sz="2400" dirty="0"/>
              <a:t>Dirt, oil, silicon, or even spider webs can coat the sensing wire.</a:t>
            </a:r>
          </a:p>
          <a:p>
            <a:r>
              <a:rPr lang="en-IN" sz="2400" dirty="0"/>
              <a:t>It tends to insulate the sensing wire at low air flow rates.</a:t>
            </a:r>
          </a:p>
          <a:p>
            <a:r>
              <a:rPr lang="en-IN" sz="2400" dirty="0"/>
              <a:t>Creates an incorrect estimate of air entering the engine.</a:t>
            </a:r>
          </a:p>
        </p:txBody>
      </p:sp>
    </p:spTree>
    <p:extLst>
      <p:ext uri="{BB962C8B-B14F-4D97-AF65-F5344CB8AC3E}">
        <p14:creationId xmlns:p14="http://schemas.microsoft.com/office/powerpoint/2010/main" val="1700600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7732"/>
            <a:ext cx="8229600" cy="646331"/>
          </a:xfrm>
        </p:spPr>
        <p:txBody>
          <a:bodyPr>
            <a:spAutoFit/>
          </a:bodyPr>
          <a:lstStyle/>
          <a:p>
            <a:r>
              <a:rPr lang="en-US" spc="-400" dirty="0"/>
              <a:t>M A </a:t>
            </a:r>
            <a:r>
              <a:rPr lang="en-US" dirty="0"/>
              <a:t>F Sensor Scope Testing</a:t>
            </a:r>
            <a:endParaRPr lang="en-US" sz="2800" dirty="0"/>
          </a:p>
        </p:txBody>
      </p:sp>
      <p:sp>
        <p:nvSpPr>
          <p:cNvPr id="4" name="Content Placeholder 3"/>
          <p:cNvSpPr>
            <a:spLocks noGrp="1"/>
          </p:cNvSpPr>
          <p:nvPr>
            <p:ph idx="1"/>
          </p:nvPr>
        </p:nvSpPr>
        <p:spPr>
          <a:xfrm>
            <a:off x="457200" y="964555"/>
            <a:ext cx="8229600" cy="2693045"/>
          </a:xfrm>
        </p:spPr>
        <p:txBody>
          <a:bodyPr>
            <a:spAutoFit/>
          </a:bodyPr>
          <a:lstStyle/>
          <a:p>
            <a:r>
              <a:rPr lang="en-IN" sz="2400" dirty="0"/>
              <a:t>A digital storage oscilloscope (</a:t>
            </a:r>
            <a:r>
              <a:rPr lang="en-IN" sz="2400" spc="-300" dirty="0"/>
              <a:t>D S </a:t>
            </a:r>
            <a:r>
              <a:rPr lang="en-IN" sz="2400" dirty="0"/>
              <a:t>O) can be used to monitor the operation of a </a:t>
            </a:r>
            <a:r>
              <a:rPr lang="en-IN" sz="2400" spc="-300" dirty="0"/>
              <a:t>M A </a:t>
            </a:r>
            <a:r>
              <a:rPr lang="en-IN" sz="2400" dirty="0"/>
              <a:t>F sensor.</a:t>
            </a:r>
          </a:p>
          <a:p>
            <a:r>
              <a:rPr lang="en-IN" sz="2400" dirty="0"/>
              <a:t>Connect the test leads to the signal wire and the sensor ground.</a:t>
            </a:r>
          </a:p>
          <a:p>
            <a:r>
              <a:rPr lang="en-IN" sz="2400" dirty="0"/>
              <a:t>Look for a consistent pattern that changes in frequency as the engine speed is increased.</a:t>
            </a:r>
          </a:p>
        </p:txBody>
      </p:sp>
    </p:spTree>
    <p:extLst>
      <p:ext uri="{BB962C8B-B14F-4D97-AF65-F5344CB8AC3E}">
        <p14:creationId xmlns:p14="http://schemas.microsoft.com/office/powerpoint/2010/main" val="483171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72.11 MAF DSO Waveform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stretch>
            <a:fillRect/>
          </a:stretch>
        </p:blipFill>
        <p:spPr>
          <a:xfrm>
            <a:off x="3466144" y="990600"/>
            <a:ext cx="5220656" cy="3962400"/>
          </a:xfrm>
          <a:prstGeom prst="rect">
            <a:avLst/>
          </a:prstGeo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90330" y="990600"/>
            <a:ext cx="2786270" cy="3352800"/>
          </a:xfrm>
        </p:spPr>
        <p:txBody>
          <a:bodyPr/>
          <a:lstStyle/>
          <a:p>
            <a:r>
              <a:rPr lang="en-US" sz="2400" dirty="0"/>
              <a:t>A scope display showing a normal Chevrolet Equinox MAF sensor at idle speed. The frequency is 2,600 Hertz (2.6 kHz)</a:t>
            </a:r>
          </a:p>
        </p:txBody>
      </p:sp>
    </p:spTree>
    <p:extLst>
      <p:ext uri="{BB962C8B-B14F-4D97-AF65-F5344CB8AC3E}">
        <p14:creationId xmlns:p14="http://schemas.microsoft.com/office/powerpoint/2010/main" val="110972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709"/>
            <a:ext cx="8229600" cy="646331"/>
          </a:xfrm>
        </p:spPr>
        <p:txBody>
          <a:bodyPr>
            <a:spAutoFit/>
          </a:bodyPr>
          <a:lstStyle/>
          <a:p>
            <a:r>
              <a:rPr lang="en-US" dirty="0"/>
              <a:t>Question 6: ?</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What will be the result of a contaminated </a:t>
            </a:r>
            <a:r>
              <a:rPr lang="en-IN" sz="2400" spc="-300" dirty="0"/>
              <a:t>M A </a:t>
            </a:r>
            <a:r>
              <a:rPr lang="en-IN" sz="2400" dirty="0"/>
              <a:t>F sensor?</a:t>
            </a:r>
          </a:p>
        </p:txBody>
      </p:sp>
    </p:spTree>
    <p:extLst>
      <p:ext uri="{BB962C8B-B14F-4D97-AF65-F5344CB8AC3E}">
        <p14:creationId xmlns:p14="http://schemas.microsoft.com/office/powerpoint/2010/main" val="1431013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709"/>
            <a:ext cx="8229600" cy="646331"/>
          </a:xfrm>
        </p:spPr>
        <p:txBody>
          <a:bodyPr>
            <a:spAutoFit/>
          </a:bodyPr>
          <a:lstStyle/>
          <a:p>
            <a:r>
              <a:rPr lang="en-US" dirty="0"/>
              <a:t>Answer 6</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An incorrect estimate of the air entering the engine.</a:t>
            </a:r>
          </a:p>
        </p:txBody>
      </p:sp>
    </p:spTree>
    <p:extLst>
      <p:ext uri="{BB962C8B-B14F-4D97-AF65-F5344CB8AC3E}">
        <p14:creationId xmlns:p14="http://schemas.microsoft.com/office/powerpoint/2010/main" val="3296401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Performance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(A8) Engine Performance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(A8) Engine Performance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72.1 MAP Sensor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62400" y="990600"/>
            <a:ext cx="4631436" cy="509590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990600"/>
            <a:ext cx="3011384" cy="5016758"/>
          </a:xfrm>
        </p:spPr>
        <p:txBody>
          <a:bodyPr/>
          <a:lstStyle/>
          <a:p>
            <a:r>
              <a:rPr lang="en-US" sz="2000" dirty="0"/>
              <a:t>(a) As an engine is accelerated under a load, the engine vacuum drops. This drop in vacuum is actually an increase in absolute pressure in the intake manifold. MAP sensor senses all pressures greater than that of a perfect vacuum. (b) The relationship between absolute pressure, vacuum, and gauge pressure</a:t>
            </a:r>
          </a:p>
        </p:txBody>
      </p:sp>
    </p:spTree>
    <p:extLst>
      <p:ext uri="{BB962C8B-B14F-4D97-AF65-F5344CB8AC3E}">
        <p14:creationId xmlns:p14="http://schemas.microsoft.com/office/powerpoint/2010/main" val="375417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0888"/>
            <a:ext cx="8229600" cy="646331"/>
          </a:xfrm>
        </p:spPr>
        <p:txBody>
          <a:bodyPr>
            <a:spAutoFit/>
          </a:bodyPr>
          <a:lstStyle/>
          <a:p>
            <a:r>
              <a:rPr lang="en-US" dirty="0"/>
              <a:t>Principles of Pressure Sensors</a:t>
            </a:r>
          </a:p>
        </p:txBody>
      </p:sp>
      <p:sp>
        <p:nvSpPr>
          <p:cNvPr id="4" name="Content Placeholder 3"/>
          <p:cNvSpPr>
            <a:spLocks noGrp="1"/>
          </p:cNvSpPr>
          <p:nvPr>
            <p:ph idx="1"/>
          </p:nvPr>
        </p:nvSpPr>
        <p:spPr>
          <a:xfrm>
            <a:off x="457200" y="977711"/>
            <a:ext cx="8229600" cy="2908489"/>
          </a:xfrm>
        </p:spPr>
        <p:txBody>
          <a:bodyPr>
            <a:spAutoFit/>
          </a:bodyPr>
          <a:lstStyle/>
          <a:p>
            <a:r>
              <a:rPr lang="en-US" sz="2400" dirty="0"/>
              <a:t>To provide computer with changing airflow information, a fuel-injection system may use:</a:t>
            </a:r>
          </a:p>
          <a:p>
            <a:pPr lvl="1"/>
            <a:r>
              <a:rPr lang="en-US" sz="2400" dirty="0"/>
              <a:t>Manifold absolute pressure (</a:t>
            </a:r>
            <a:r>
              <a:rPr lang="en-US" sz="2400" spc="-300" dirty="0"/>
              <a:t>M A </a:t>
            </a:r>
            <a:r>
              <a:rPr lang="en-US" sz="2400" dirty="0"/>
              <a:t>P) sensor</a:t>
            </a:r>
          </a:p>
          <a:p>
            <a:pPr lvl="1"/>
            <a:r>
              <a:rPr lang="en-US" sz="2400" dirty="0"/>
              <a:t>Manifold absolute pressure sensor plus barometric absolute pressure (</a:t>
            </a:r>
            <a:r>
              <a:rPr lang="en-US" sz="2400" spc="-300" dirty="0"/>
              <a:t>B A R </a:t>
            </a:r>
            <a:r>
              <a:rPr lang="en-US" sz="2400" dirty="0"/>
              <a:t>O) sensor</a:t>
            </a:r>
          </a:p>
          <a:p>
            <a:pPr lvl="1"/>
            <a:r>
              <a:rPr lang="en-US" sz="2400" dirty="0"/>
              <a:t>Barometric and manifold absolute pressure sensors combined (</a:t>
            </a:r>
            <a:r>
              <a:rPr lang="en-US" sz="2400" spc="-300" dirty="0"/>
              <a:t>B M A </a:t>
            </a:r>
            <a:r>
              <a:rPr lang="en-US" sz="2400" dirty="0"/>
              <a:t>P)</a:t>
            </a:r>
          </a:p>
        </p:txBody>
      </p:sp>
    </p:spTree>
    <p:extLst>
      <p:ext uri="{BB962C8B-B14F-4D97-AF65-F5344CB8AC3E}">
        <p14:creationId xmlns:p14="http://schemas.microsoft.com/office/powerpoint/2010/main" val="262998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72.2 MAP Sensor Operation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1374" y="999067"/>
            <a:ext cx="7061252" cy="340650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23900" y="4495800"/>
            <a:ext cx="7696200" cy="1569660"/>
          </a:xfrm>
        </p:spPr>
        <p:txBody>
          <a:bodyPr/>
          <a:lstStyle/>
          <a:p>
            <a:r>
              <a:rPr lang="en-US" sz="2400" dirty="0"/>
              <a:t>MAP sensor compares absolute pressure in intake manifold to a perfect vacuum. The deflection of the silicon chip is converted to absolute pressure reading by the electronics in the sensor itself</a:t>
            </a:r>
          </a:p>
        </p:txBody>
      </p:sp>
    </p:spTree>
    <p:extLst>
      <p:ext uri="{BB962C8B-B14F-4D97-AF65-F5344CB8AC3E}">
        <p14:creationId xmlns:p14="http://schemas.microsoft.com/office/powerpoint/2010/main" val="250806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624"/>
            <a:ext cx="8229600" cy="1200329"/>
          </a:xfrm>
        </p:spPr>
        <p:txBody>
          <a:bodyPr>
            <a:spAutoFit/>
          </a:bodyPr>
          <a:lstStyle/>
          <a:p>
            <a:r>
              <a:rPr lang="en-US" dirty="0"/>
              <a:t>Construction of Manifold Absolute Pressure Sensors</a:t>
            </a:r>
          </a:p>
        </p:txBody>
      </p:sp>
      <p:sp>
        <p:nvSpPr>
          <p:cNvPr id="4" name="Content Placeholder 3"/>
          <p:cNvSpPr>
            <a:spLocks noGrp="1"/>
          </p:cNvSpPr>
          <p:nvPr>
            <p:ph idx="1"/>
          </p:nvPr>
        </p:nvSpPr>
        <p:spPr>
          <a:xfrm>
            <a:off x="457200" y="1466195"/>
            <a:ext cx="8229600" cy="4401205"/>
          </a:xfrm>
        </p:spPr>
        <p:txBody>
          <a:bodyPr>
            <a:spAutoFit/>
          </a:bodyPr>
          <a:lstStyle/>
          <a:p>
            <a:r>
              <a:rPr lang="en-IN" sz="2400" dirty="0"/>
              <a:t>Purpose and Function</a:t>
            </a:r>
          </a:p>
          <a:p>
            <a:pPr lvl="1"/>
            <a:r>
              <a:rPr lang="en-IN" sz="2400" dirty="0"/>
              <a:t>The manifold absolute pressure sensor is used by the engine computer to sense engine load.</a:t>
            </a:r>
          </a:p>
          <a:p>
            <a:r>
              <a:rPr lang="en-IN" sz="2400" dirty="0"/>
              <a:t>Silicon-Diaphragm Strain Gauge </a:t>
            </a:r>
            <a:r>
              <a:rPr lang="en-IN" sz="2400" spc="-300" dirty="0"/>
              <a:t>M A </a:t>
            </a:r>
            <a:r>
              <a:rPr lang="en-IN" sz="2400" dirty="0"/>
              <a:t>P Sensor</a:t>
            </a:r>
          </a:p>
          <a:p>
            <a:pPr lvl="1"/>
            <a:r>
              <a:rPr lang="en-IN" sz="2400" dirty="0"/>
              <a:t>There are four resistors attached to the silicon wafer, which changes in resistance when strain is applied. This a piezoresistive sensor.</a:t>
            </a:r>
          </a:p>
          <a:p>
            <a:r>
              <a:rPr lang="en-IN" sz="2400" dirty="0"/>
              <a:t>Ceramic Disc </a:t>
            </a:r>
            <a:r>
              <a:rPr lang="en-IN" sz="2400" spc="-300" dirty="0"/>
              <a:t>M A </a:t>
            </a:r>
            <a:r>
              <a:rPr lang="en-IN" sz="2400" dirty="0"/>
              <a:t>P Sensor</a:t>
            </a:r>
          </a:p>
          <a:p>
            <a:pPr lvl="1"/>
            <a:r>
              <a:rPr lang="en-IN" sz="2400" dirty="0"/>
              <a:t>This type of sensor converts manifold pressure into a capacitance discharge.</a:t>
            </a:r>
          </a:p>
        </p:txBody>
      </p:sp>
    </p:spTree>
    <p:extLst>
      <p:ext uri="{BB962C8B-B14F-4D97-AF65-F5344CB8AC3E}">
        <p14:creationId xmlns:p14="http://schemas.microsoft.com/office/powerpoint/2010/main" val="83257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72.3 MAP Sensor in Engine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44862" y="990600"/>
            <a:ext cx="5341938" cy="433679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2514600" cy="1569660"/>
          </a:xfrm>
        </p:spPr>
        <p:txBody>
          <a:bodyPr/>
          <a:lstStyle/>
          <a:p>
            <a:r>
              <a:rPr lang="en-US" sz="2400" dirty="0"/>
              <a:t>A typical MAP sensor installed in the intake manifold</a:t>
            </a:r>
          </a:p>
        </p:txBody>
      </p:sp>
    </p:spTree>
    <p:extLst>
      <p:ext uri="{BB962C8B-B14F-4D97-AF65-F5344CB8AC3E}">
        <p14:creationId xmlns:p14="http://schemas.microsoft.com/office/powerpoint/2010/main" val="193150618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24913</TotalTime>
  <Words>2826</Words>
  <Application>Microsoft Office PowerPoint</Application>
  <PresentationFormat>On-screen Show (4:3)</PresentationFormat>
  <Paragraphs>285</Paragraphs>
  <Slides>49</Slides>
  <Notes>47</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Arial Black</vt:lpstr>
      <vt:lpstr>Calibri</vt:lpstr>
      <vt:lpstr>Times New Roman</vt:lpstr>
      <vt:lpstr>Trebuchet MS</vt:lpstr>
      <vt:lpstr>Verdana</vt:lpstr>
      <vt:lpstr>Wingdings</vt:lpstr>
      <vt:lpstr>508 Lecture</vt:lpstr>
      <vt:lpstr>Automotive Technology: Principles, Diagnosis, and Service</vt:lpstr>
      <vt:lpstr>Learning Objectives (1 of 2)</vt:lpstr>
      <vt:lpstr>Learning Objectives (2 of 2) </vt:lpstr>
      <vt:lpstr>Air Pressure—High and Low</vt:lpstr>
      <vt:lpstr>Figure 72.1 MAP Sensor</vt:lpstr>
      <vt:lpstr>Principles of Pressure Sensors</vt:lpstr>
      <vt:lpstr>Figure 72.2 MAP Sensor Operation</vt:lpstr>
      <vt:lpstr>Construction of Manifold Absolute Pressure Sensors</vt:lpstr>
      <vt:lpstr>Figure 72.3 MAP Sensor in Engine</vt:lpstr>
      <vt:lpstr>Chart 72.1 MAP and Engine Load</vt:lpstr>
      <vt:lpstr>Chart 72.2 Map Sensor Chart</vt:lpstr>
      <vt:lpstr>Figure 72.4 Ceramic Disc Type</vt:lpstr>
      <vt:lpstr>Question 1: ?</vt:lpstr>
      <vt:lpstr>Answer 1</vt:lpstr>
      <vt:lpstr>PCM MAP Sensor Uses </vt:lpstr>
      <vt:lpstr>Figure 72.5 Altitude Effects</vt:lpstr>
      <vt:lpstr>Chart 72.3 Altitude and MAP</vt:lpstr>
      <vt:lpstr>Barometric Pressure Sensor</vt:lpstr>
      <vt:lpstr>Question 2: ?</vt:lpstr>
      <vt:lpstr>Answer 2 </vt:lpstr>
      <vt:lpstr>Testing the MAP Sensor</vt:lpstr>
      <vt:lpstr>Figure 72.6 Checking MAP Sensor</vt:lpstr>
      <vt:lpstr>Animation: MAP Sensor, Signal Voltage Check (Animation will automatically start)</vt:lpstr>
      <vt:lpstr>Animation: MAP Sensor, Reference Voltage Check (Animation will automatically start)</vt:lpstr>
      <vt:lpstr>Animation: MAP Sensor, Ground Check (Animation will automatically start)</vt:lpstr>
      <vt:lpstr>Figure 72.7 Vacuum Pump</vt:lpstr>
      <vt:lpstr>Question 3: ?</vt:lpstr>
      <vt:lpstr>Answer 3</vt:lpstr>
      <vt:lpstr>Mass Airflow Sensor Types</vt:lpstr>
      <vt:lpstr>Figure 72.8 MAF</vt:lpstr>
      <vt:lpstr>Figure 72.9 MAF Sensing Wire</vt:lpstr>
      <vt:lpstr>Animation: Mass Air Flow (MAF) Sensor (Animation will automatically start)</vt:lpstr>
      <vt:lpstr>Frequently Asked Question: What Is Meant by a “High-Authority Sensor”?   </vt:lpstr>
      <vt:lpstr>Frequently asked Question Chart</vt:lpstr>
      <vt:lpstr>Question 4: ?</vt:lpstr>
      <vt:lpstr>Answer 4</vt:lpstr>
      <vt:lpstr>Frequently Asked Question: What Is False Air?    </vt:lpstr>
      <vt:lpstr>Figure 72.10 Cracked Hose</vt:lpstr>
      <vt:lpstr>PCM Uses for Airflow Sensors</vt:lpstr>
      <vt:lpstr>Testing Mass Airflow Sensors</vt:lpstr>
      <vt:lpstr>Question 5: ?</vt:lpstr>
      <vt:lpstr>Answer 5</vt:lpstr>
      <vt:lpstr>M A F Sensor Contamination</vt:lpstr>
      <vt:lpstr>M A F Sensor Scope Testing</vt:lpstr>
      <vt:lpstr>Figure 72.11 MAF DSO Waveform</vt:lpstr>
      <vt:lpstr>Question 6: ?</vt:lpstr>
      <vt:lpstr>Answer 6</vt:lpstr>
      <vt:lpstr>Engine Performance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76, MAP/BARO Sensors</dc:title>
  <dc:subject>2612-Automotive - Core</dc:subject>
  <dc:creator>James D. Halderman</dc:creator>
  <cp:keywords>CONTAINS NOTES</cp:keywords>
  <cp:lastModifiedBy>Glen Plants</cp:lastModifiedBy>
  <cp:revision>4694</cp:revision>
  <dcterms:created xsi:type="dcterms:W3CDTF">2014-07-14T20:04:21Z</dcterms:created>
  <dcterms:modified xsi:type="dcterms:W3CDTF">2023-06-20T15:26:30Z</dcterms:modified>
</cp:coreProperties>
</file>