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1165" r:id="rId2"/>
    <p:sldId id="1110" r:id="rId3"/>
    <p:sldId id="1149" r:id="rId4"/>
    <p:sldId id="1112" r:id="rId5"/>
    <p:sldId id="1150" r:id="rId6"/>
    <p:sldId id="1186" r:id="rId7"/>
    <p:sldId id="1187" r:id="rId8"/>
    <p:sldId id="1188" r:id="rId9"/>
    <p:sldId id="1189" r:id="rId10"/>
    <p:sldId id="1116" r:id="rId11"/>
    <p:sldId id="1117" r:id="rId12"/>
    <p:sldId id="1118" r:id="rId13"/>
    <p:sldId id="1190" r:id="rId14"/>
    <p:sldId id="1410" r:id="rId15"/>
    <p:sldId id="1191" r:id="rId16"/>
    <p:sldId id="1203" r:id="rId17"/>
    <p:sldId id="1192" r:id="rId18"/>
    <p:sldId id="1130" r:id="rId19"/>
    <p:sldId id="1131" r:id="rId20"/>
    <p:sldId id="1132" r:id="rId21"/>
    <p:sldId id="1193" r:id="rId22"/>
    <p:sldId id="1157" r:id="rId23"/>
    <p:sldId id="1185" r:id="rId24"/>
    <p:sldId id="1194" r:id="rId25"/>
    <p:sldId id="1159" r:id="rId26"/>
    <p:sldId id="1411" r:id="rId27"/>
    <p:sldId id="1160" r:id="rId28"/>
    <p:sldId id="1195" r:id="rId29"/>
    <p:sldId id="1162" r:id="rId30"/>
    <p:sldId id="1163" r:id="rId31"/>
    <p:sldId id="1412" r:id="rId32"/>
    <p:sldId id="1164" r:id="rId33"/>
    <p:sldId id="1413" r:id="rId34"/>
    <p:sldId id="1202" r:id="rId35"/>
    <p:sldId id="1147" r:id="rId36"/>
    <p:sldId id="1148" r:id="rId37"/>
    <p:sldId id="1168" r:id="rId38"/>
    <p:sldId id="1196" r:id="rId39"/>
    <p:sldId id="1197" r:id="rId40"/>
    <p:sldId id="1171" r:id="rId41"/>
    <p:sldId id="1172" r:id="rId42"/>
    <p:sldId id="1173" r:id="rId43"/>
    <p:sldId id="1174" r:id="rId44"/>
    <p:sldId id="1175" r:id="rId45"/>
    <p:sldId id="1198" r:id="rId46"/>
    <p:sldId id="1414" r:id="rId47"/>
    <p:sldId id="1199" r:id="rId48"/>
    <p:sldId id="1200" r:id="rId49"/>
    <p:sldId id="1201" r:id="rId50"/>
    <p:sldId id="1180" r:id="rId51"/>
    <p:sldId id="1181" r:id="rId52"/>
    <p:sldId id="1182" r:id="rId53"/>
    <p:sldId id="1183" r:id="rId54"/>
    <p:sldId id="1392" r:id="rId55"/>
    <p:sldId id="1076"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1"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09" autoAdjust="0"/>
    <p:restoredTop sz="80322" autoAdjust="0"/>
  </p:normalViewPr>
  <p:slideViewPr>
    <p:cSldViewPr>
      <p:cViewPr varScale="1">
        <p:scale>
          <a:sx n="92" d="100"/>
          <a:sy n="92" d="100"/>
        </p:scale>
        <p:origin x="1878" y="84"/>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varScale="1">
      <p:scale>
        <a:sx n="100" d="100"/>
        <a:sy n="100" d="100"/>
      </p:scale>
      <p:origin x="0" y="-699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6/20/2023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6/20/2023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0714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72575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kern="1200" baseline="0" dirty="0">
                <a:solidFill>
                  <a:schemeClr val="tx1"/>
                </a:solidFill>
                <a:latin typeface="+mn-lt"/>
                <a:ea typeface="+mn-ea"/>
                <a:cs typeface="+mn-cs"/>
              </a:rPr>
              <a:t>CASE STUDY: The Case of the Hot Audi</a:t>
            </a:r>
          </a:p>
          <a:p>
            <a:r>
              <a:rPr lang="en-US" sz="1200" b="0" i="0" u="none" strike="noStrike" kern="1200" baseline="0" dirty="0">
                <a:solidFill>
                  <a:schemeClr val="tx1"/>
                </a:solidFill>
                <a:latin typeface="+mn-lt"/>
                <a:ea typeface="+mn-ea"/>
                <a:cs typeface="+mn-cs"/>
              </a:rPr>
              <a:t>The owner of Audi A3 Quattro took the vehicle to a shop and mentioned that the engine temperature gauge was indicting that the engine was running hot. A check engine light was also on. A scan tool was used to retrieve a DTC P0116 (Engine Coolant Temperature (ECT) Sensor 1 Circuit Range/Performance). Another shop had replaced the thermostat, water pump, and ECT sensor (at the radiator outlet), which did not fix the overheat problem.</a:t>
            </a:r>
          </a:p>
          <a:p>
            <a:r>
              <a:rPr lang="en-US" sz="1200" b="0" i="0" u="none" strike="noStrike" kern="1200" baseline="0" dirty="0">
                <a:solidFill>
                  <a:schemeClr val="tx1"/>
                </a:solidFill>
                <a:latin typeface="+mn-lt"/>
                <a:ea typeface="+mn-ea"/>
                <a:cs typeface="+mn-cs"/>
              </a:rPr>
              <a:t>The service technician looked at the scan tool data and noticed that the ECT was showing a temperature of over 240° (112°C), yet the upper radiator hose was not hot. Checking service information, the technician discovered that this engine has two ECT sensors, one in the radiator outlet and another one located on the engine block. The DTC was referencing the ECT located on the engine block, designated G62 in service information. The technician checked the resistance of G62 and found it to be out of specifications. Replacing this ECT sensor resulted in both ECT sensors reading the same temperature with key on, engine off (KOEO). The DTC was cleared and the vehicle was driven, which confirmed that the root cause had been found.</a:t>
            </a:r>
          </a:p>
          <a:p>
            <a:r>
              <a:rPr lang="en-US" sz="1200" b="1" i="0" u="none" strike="noStrike" kern="1200" baseline="0" dirty="0">
                <a:solidFill>
                  <a:schemeClr val="tx1"/>
                </a:solidFill>
                <a:latin typeface="+mn-lt"/>
                <a:ea typeface="+mn-ea"/>
                <a:cs typeface="+mn-cs"/>
              </a:rPr>
              <a:t>Summary:</a:t>
            </a:r>
          </a:p>
          <a:p>
            <a:r>
              <a:rPr lang="en-US" sz="1200" b="1" i="0" u="none" strike="noStrike" kern="1200" baseline="0" dirty="0">
                <a:solidFill>
                  <a:schemeClr val="tx1"/>
                </a:solidFill>
                <a:latin typeface="+mn-lt"/>
                <a:ea typeface="+mn-ea"/>
                <a:cs typeface="+mn-cs"/>
              </a:rPr>
              <a:t>Complaint—The temperature gauge was showing that the engine was overheating and the check engine light was on.</a:t>
            </a:r>
          </a:p>
          <a:p>
            <a:r>
              <a:rPr lang="en-US" sz="1200" b="1" i="0" u="none" strike="noStrike" kern="1200" baseline="0" dirty="0">
                <a:solidFill>
                  <a:schemeClr val="tx1"/>
                </a:solidFill>
                <a:latin typeface="+mn-lt"/>
                <a:ea typeface="+mn-ea"/>
                <a:cs typeface="+mn-cs"/>
              </a:rPr>
              <a:t>Cause—One of the two ECT sensors was out of specification causing both the incorrect dash temperature reading and a stored diagnostic trouble code.</a:t>
            </a:r>
          </a:p>
          <a:p>
            <a:r>
              <a:rPr lang="en-US" sz="1200" b="1" i="0" u="none" strike="noStrike" kern="1200" baseline="0" dirty="0">
                <a:solidFill>
                  <a:schemeClr val="tx1"/>
                </a:solidFill>
                <a:latin typeface="+mn-lt"/>
                <a:ea typeface="+mn-ea"/>
                <a:cs typeface="+mn-cs"/>
              </a:rPr>
              <a:t>Correction—Replacing the ECT sensor located on the engine block (G62) corrected both issues.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9058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Quick and Easy ECT Test</a:t>
            </a:r>
          </a:p>
          <a:p>
            <a:r>
              <a:rPr lang="en-US" sz="1400" b="0" i="0" u="none" strike="noStrike" kern="1200" baseline="0" dirty="0">
                <a:solidFill>
                  <a:schemeClr val="tx1"/>
                </a:solidFill>
                <a:latin typeface="+mn-lt"/>
                <a:ea typeface="+mn-ea"/>
                <a:cs typeface="+mn-cs"/>
              </a:rPr>
              <a:t>To check that the wiring and the computer are functioning, regarding the ECT sensor, connect a scan tool and look at the ECT temperature display.</a:t>
            </a:r>
          </a:p>
          <a:p>
            <a:r>
              <a:rPr lang="en-US" sz="1400" b="0" i="0" u="none" strike="noStrike" kern="1200" baseline="0" dirty="0">
                <a:solidFill>
                  <a:schemeClr val="tx1"/>
                </a:solidFill>
                <a:latin typeface="+mn-lt"/>
                <a:ea typeface="+mn-ea"/>
                <a:cs typeface="+mn-cs"/>
              </a:rPr>
              <a:t>STEP 1 Unplug the connector from the ECT sensor. The temperature displayed on the scan tool should read about −40°C</a:t>
            </a:r>
          </a:p>
          <a:p>
            <a:r>
              <a:rPr lang="en-US" sz="1400" b="0" i="0" u="none" strike="noStrike" kern="1200" baseline="0" dirty="0">
                <a:solidFill>
                  <a:schemeClr val="tx1"/>
                </a:solidFill>
                <a:latin typeface="+mn-lt"/>
                <a:ea typeface="+mn-ea"/>
                <a:cs typeface="+mn-cs"/>
              </a:rPr>
              <a:t>NOTE: </a:t>
            </a:r>
            <a:r>
              <a:rPr lang="en-US" sz="1400" b="1" i="0" u="none" strike="noStrike" kern="1200" baseline="0" dirty="0">
                <a:solidFill>
                  <a:schemeClr val="tx1"/>
                </a:solidFill>
                <a:latin typeface="+mn-lt"/>
                <a:ea typeface="+mn-ea"/>
                <a:cs typeface="+mn-cs"/>
              </a:rPr>
              <a:t>−40° </a:t>
            </a:r>
            <a:r>
              <a:rPr lang="en-US" sz="1400" b="0" i="0" u="none" strike="noStrike" kern="1200" baseline="0" dirty="0">
                <a:solidFill>
                  <a:schemeClr val="tx1"/>
                </a:solidFill>
                <a:latin typeface="+mn-lt"/>
                <a:ea typeface="+mn-ea"/>
                <a:cs typeface="+mn-cs"/>
              </a:rPr>
              <a:t>Celsius is also </a:t>
            </a:r>
            <a:r>
              <a:rPr lang="en-US" sz="1400" b="1" i="0" u="none" strike="noStrike" kern="1200" baseline="0" dirty="0">
                <a:solidFill>
                  <a:schemeClr val="tx1"/>
                </a:solidFill>
                <a:latin typeface="+mn-lt"/>
                <a:ea typeface="+mn-ea"/>
                <a:cs typeface="+mn-cs"/>
              </a:rPr>
              <a:t>−40° </a:t>
            </a:r>
            <a:r>
              <a:rPr lang="en-US" sz="1400" b="0" i="0" u="none" strike="noStrike" kern="1200" baseline="0" dirty="0">
                <a:solidFill>
                  <a:schemeClr val="tx1"/>
                </a:solidFill>
                <a:latin typeface="+mn-lt"/>
                <a:ea typeface="+mn-ea"/>
                <a:cs typeface="+mn-cs"/>
              </a:rPr>
              <a:t>Fahrenheit. This is the point where both temperature scales meet. </a:t>
            </a:r>
          </a:p>
          <a:p>
            <a:r>
              <a:rPr lang="en-US" sz="1400" b="0" i="0" u="none" strike="noStrike" kern="1200" baseline="0" dirty="0">
                <a:solidFill>
                  <a:schemeClr val="tx1"/>
                </a:solidFill>
                <a:latin typeface="+mn-lt"/>
                <a:ea typeface="+mn-ea"/>
                <a:cs typeface="+mn-cs"/>
              </a:rPr>
              <a:t>STEP 2 With the connector still removed from the ECT sensor, use a fused jumper lead and connect the two terminals of the connector together. The scan tool should display about 285°F (140°C).  This same test procedure will work for the IAT and r temperature sensors</a:t>
            </a:r>
            <a:r>
              <a:rPr lang="en-US" sz="1200" b="0" i="0" u="none" strike="noStrike" kern="1200" baseline="0" dirty="0">
                <a:solidFill>
                  <a:schemeClr val="tx1"/>
                </a:solidFill>
                <a:latin typeface="+mn-lt"/>
                <a:ea typeface="+mn-ea"/>
                <a:cs typeface="+mn-cs"/>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1425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1826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13480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0640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5418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Selected temperature sensor-related diagnostic trouble codes</a:t>
            </a:r>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868735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491177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3863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72092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3597070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36525940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583535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1726840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719248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47811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8608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10197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none" strike="noStrike" cap="none" dirty="0">
                <a:solidFill>
                  <a:schemeClr val="dk1"/>
                </a:solidFill>
                <a:latin typeface="+mn-lt"/>
                <a:ea typeface="Arial"/>
                <a:cs typeface="Arial"/>
                <a:sym typeface="Arial"/>
              </a:rPr>
              <a:t>TECH TIP: </a:t>
            </a:r>
            <a:r>
              <a:rPr lang="en-US" sz="1400" b="1" i="0" u="none" strike="noStrike" kern="1200" baseline="0" dirty="0">
                <a:solidFill>
                  <a:schemeClr val="tx1"/>
                </a:solidFill>
                <a:latin typeface="+mn-lt"/>
                <a:ea typeface="+mn-ea"/>
                <a:cs typeface="+mn-cs"/>
              </a:rPr>
              <a:t>Check Power and Ground before Condemning a Bad Sensor</a:t>
            </a:r>
          </a:p>
          <a:p>
            <a:r>
              <a:rPr lang="en-US" sz="1200" b="0" i="0" u="none" strike="noStrike" kern="1200" baseline="0" dirty="0">
                <a:solidFill>
                  <a:schemeClr val="tx1"/>
                </a:solidFill>
                <a:latin typeface="+mn-lt"/>
                <a:ea typeface="+mn-ea"/>
                <a:cs typeface="+mn-cs"/>
              </a:rPr>
              <a:t>Most engine sensors use a 5-volt reference and a ground. If the 5 volts to the sensor is too high</a:t>
            </a:r>
          </a:p>
          <a:p>
            <a:r>
              <a:rPr lang="en-US" sz="1200" b="0" i="0" u="none" strike="noStrike" kern="1200" baseline="0" dirty="0">
                <a:solidFill>
                  <a:schemeClr val="tx1"/>
                </a:solidFill>
                <a:latin typeface="+mn-lt"/>
                <a:ea typeface="+mn-ea"/>
                <a:cs typeface="+mn-cs"/>
              </a:rPr>
              <a:t>(shorted to voltage) or too low (high resistance), the sensor output will be skewed or out of range. Before replacing the sensor that did not read correctly, measure both the 5-volt reference and ground. To measure the ground, simply turn the ignition on (engine off) and touch one test lead of a DMM set</a:t>
            </a:r>
          </a:p>
          <a:p>
            <a:r>
              <a:rPr lang="en-US" sz="1200" b="0" i="0" u="none" strike="noStrike" kern="1200" baseline="0" dirty="0">
                <a:solidFill>
                  <a:schemeClr val="tx1"/>
                </a:solidFill>
                <a:latin typeface="+mn-lt"/>
                <a:ea typeface="+mn-ea"/>
                <a:cs typeface="+mn-cs"/>
              </a:rPr>
              <a:t>to read DC volts to the sensor ground and the other to the negative terminal of the battery. Any reading higher than 0.2 volt (200 mV) represents a poor ground. </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42671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714534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8067046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4183558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20690457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8531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5964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91001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9968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6/20/2023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2677913393"/>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32200472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2020</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jameshalderman.com/a8_vid_lib_page/"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hyperlink" Target="https://jameshalderman.com/a8_anim_lib_pag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71</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Temperature and Throttle Position Sensors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7889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is the purpose of a stepped </a:t>
            </a:r>
            <a:r>
              <a:rPr lang="en-IN" sz="2400" spc="-300" dirty="0"/>
              <a:t>E C </a:t>
            </a:r>
            <a:r>
              <a:rPr lang="en-IN" sz="2400" dirty="0"/>
              <a:t>T circuit?</a:t>
            </a:r>
          </a:p>
        </p:txBody>
      </p:sp>
    </p:spTree>
    <p:extLst>
      <p:ext uri="{BB962C8B-B14F-4D97-AF65-F5344CB8AC3E}">
        <p14:creationId xmlns:p14="http://schemas.microsoft.com/office/powerpoint/2010/main" val="3699023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To broaden the range of the coolant temperature sensor.</a:t>
            </a:r>
          </a:p>
        </p:txBody>
      </p:sp>
    </p:spTree>
    <p:extLst>
      <p:ext uri="{BB962C8B-B14F-4D97-AF65-F5344CB8AC3E}">
        <p14:creationId xmlns:p14="http://schemas.microsoft.com/office/powerpoint/2010/main" val="2556515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15553"/>
          </a:xfrm>
        </p:spPr>
        <p:txBody>
          <a:bodyPr>
            <a:spAutoFit/>
          </a:bodyPr>
          <a:lstStyle/>
          <a:p>
            <a:r>
              <a:rPr lang="en-US" sz="3400" dirty="0"/>
              <a:t>Testing ECT Sensor</a:t>
            </a:r>
          </a:p>
        </p:txBody>
      </p:sp>
      <p:sp>
        <p:nvSpPr>
          <p:cNvPr id="4" name="Content Placeholder 3"/>
          <p:cNvSpPr>
            <a:spLocks noGrp="1"/>
          </p:cNvSpPr>
          <p:nvPr>
            <p:ph idx="1"/>
          </p:nvPr>
        </p:nvSpPr>
        <p:spPr>
          <a:xfrm>
            <a:off x="533400" y="990600"/>
            <a:ext cx="8229600" cy="4632037"/>
          </a:xfrm>
        </p:spPr>
        <p:txBody>
          <a:bodyPr>
            <a:spAutoFit/>
          </a:bodyPr>
          <a:lstStyle/>
          <a:p>
            <a:r>
              <a:rPr lang="en-IN" sz="2400" dirty="0"/>
              <a:t>Testing ECT by Visual Inspection</a:t>
            </a:r>
          </a:p>
          <a:p>
            <a:pPr lvl="1"/>
            <a:r>
              <a:rPr lang="en-IN" sz="2400" dirty="0"/>
              <a:t>Properly filled cooling system</a:t>
            </a:r>
          </a:p>
          <a:p>
            <a:pPr lvl="1"/>
            <a:r>
              <a:rPr lang="en-IN" sz="2400" dirty="0"/>
              <a:t>Proper pressure maintained by the radiator cap</a:t>
            </a:r>
          </a:p>
          <a:p>
            <a:pPr lvl="1"/>
            <a:r>
              <a:rPr lang="en-IN" sz="2400" dirty="0"/>
              <a:t>Proper antifreeze-water mix</a:t>
            </a:r>
          </a:p>
          <a:p>
            <a:pPr lvl="1"/>
            <a:r>
              <a:rPr lang="en-IN" sz="2400" dirty="0"/>
              <a:t>Proper operation of the cooling fan</a:t>
            </a:r>
          </a:p>
          <a:p>
            <a:r>
              <a:rPr lang="en-IN" sz="2400" dirty="0"/>
              <a:t>Testing </a:t>
            </a:r>
            <a:r>
              <a:rPr lang="en-IN" sz="2400" spc="-300" dirty="0"/>
              <a:t>E C </a:t>
            </a:r>
            <a:r>
              <a:rPr lang="en-IN" sz="2400" dirty="0"/>
              <a:t>T Using DMM </a:t>
            </a:r>
          </a:p>
          <a:p>
            <a:pPr lvl="1"/>
            <a:r>
              <a:rPr lang="en-IN" sz="2400" dirty="0"/>
              <a:t>Measure resistance and compare to a chart.</a:t>
            </a:r>
          </a:p>
          <a:p>
            <a:r>
              <a:rPr lang="en-IN" sz="2400" dirty="0"/>
              <a:t>Testing </a:t>
            </a:r>
            <a:r>
              <a:rPr lang="en-IN" sz="2400" spc="-300" dirty="0"/>
              <a:t>E C </a:t>
            </a:r>
            <a:r>
              <a:rPr lang="en-IN" sz="2400" dirty="0"/>
              <a:t>T Using Scan Tool</a:t>
            </a:r>
          </a:p>
          <a:p>
            <a:pPr lvl="1"/>
            <a:r>
              <a:rPr lang="en-IN" sz="2400" dirty="0"/>
              <a:t>Compare displayed temperature with the actual temperature of the engine.</a:t>
            </a:r>
          </a:p>
        </p:txBody>
      </p:sp>
    </p:spTree>
    <p:extLst>
      <p:ext uri="{BB962C8B-B14F-4D97-AF65-F5344CB8AC3E}">
        <p14:creationId xmlns:p14="http://schemas.microsoft.com/office/powerpoint/2010/main" val="1016902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71.5 ECT Resistance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53000" y="990600"/>
            <a:ext cx="3246257" cy="52266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429000" cy="3416320"/>
          </a:xfrm>
        </p:spPr>
        <p:txBody>
          <a:bodyPr/>
          <a:lstStyle/>
          <a:p>
            <a:r>
              <a:rPr lang="en-US" sz="2400" dirty="0"/>
              <a:t> Measuring the resistance of the ECT sensor. The resistance measurement can then be compared with specifications. (Courtesy of Fluke Corporation)</a:t>
            </a:r>
          </a:p>
        </p:txBody>
      </p:sp>
    </p:spTree>
    <p:extLst>
      <p:ext uri="{BB962C8B-B14F-4D97-AF65-F5344CB8AC3E}">
        <p14:creationId xmlns:p14="http://schemas.microsoft.com/office/powerpoint/2010/main" val="497215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668352" cy="769441"/>
          </a:xfrm>
        </p:spPr>
        <p:txBody>
          <a:bodyPr wrap="square" tIns="45720" bIns="45720">
            <a:spAutoFit/>
          </a:bodyPr>
          <a:lstStyle/>
          <a:p>
            <a:r>
              <a:rPr lang="en-US" sz="2400" dirty="0"/>
              <a:t>Animation: Test Engine Coolant Temperature, ECT,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est_engine_coolant_temp_ect_sensor_ch72">
            <a:hlinkClick r:id="" action="ppaction://media"/>
            <a:extLst>
              <a:ext uri="{FF2B5EF4-FFF2-40B4-BE49-F238E27FC236}">
                <a16:creationId xmlns:a16="http://schemas.microsoft.com/office/drawing/2014/main" id="{DD4E45C8-EE78-2EE3-6AE3-D31ABF535A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71093"/>
            <a:ext cx="8915400" cy="5014913"/>
          </a:xfrm>
          <a:prstGeom prst="rect">
            <a:avLst/>
          </a:prstGeom>
        </p:spPr>
      </p:pic>
    </p:spTree>
    <p:extLst>
      <p:ext uri="{BB962C8B-B14F-4D97-AF65-F5344CB8AC3E}">
        <p14:creationId xmlns:p14="http://schemas.microsoft.com/office/powerpoint/2010/main" val="88013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71.6 ECT Voltage Drop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71600" y="990600"/>
            <a:ext cx="6400800" cy="35412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4590482"/>
            <a:ext cx="7620000" cy="1754326"/>
          </a:xfrm>
        </p:spPr>
        <p:txBody>
          <a:bodyPr/>
          <a:lstStyle/>
          <a:p>
            <a:r>
              <a:rPr lang="en-US" sz="1800" dirty="0"/>
              <a:t>When voltage drop reaches approximately 1.20 volts, PCM turns on a transistor. Transistor connects a 1-kΩ resistor in parallel with 10-kΩ resistor. Total circuit resistance now drops to around 909 ohms. This allows the PCM to have full binary control at cold temperatures up to approximately 122°F (50°C), and a second full binary control at temperatures greater than 122°F (50°C). </a:t>
            </a:r>
          </a:p>
        </p:txBody>
      </p:sp>
    </p:spTree>
    <p:extLst>
      <p:ext uri="{BB962C8B-B14F-4D97-AF65-F5344CB8AC3E}">
        <p14:creationId xmlns:p14="http://schemas.microsoft.com/office/powerpoint/2010/main" val="1488720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71-1 ECT Temps</a:t>
            </a:r>
          </a:p>
        </p:txBody>
      </p:sp>
      <p:graphicFrame>
        <p:nvGraphicFramePr>
          <p:cNvPr id="9" name="Table 8"/>
          <p:cNvGraphicFramePr>
            <a:graphicFrameLocks noGrp="1"/>
          </p:cNvGraphicFramePr>
          <p:nvPr>
            <p:extLst>
              <p:ext uri="{D42A27DB-BD31-4B8C-83A1-F6EECF244321}">
                <p14:modId xmlns:p14="http://schemas.microsoft.com/office/powerpoint/2010/main" val="1465805440"/>
              </p:ext>
            </p:extLst>
          </p:nvPr>
        </p:nvGraphicFramePr>
        <p:xfrm>
          <a:off x="3242875" y="1496867"/>
          <a:ext cx="2658250" cy="3510479"/>
        </p:xfrm>
        <a:graphic>
          <a:graphicData uri="http://schemas.openxmlformats.org/drawingml/2006/table">
            <a:tbl>
              <a:tblPr firstRow="1">
                <a:tableStyleId>{3B4B98B0-60AC-42C2-AFA5-B58CD77FA1E5}</a:tableStyleId>
              </a:tblPr>
              <a:tblGrid>
                <a:gridCol w="413493">
                  <a:extLst>
                    <a:ext uri="{9D8B030D-6E8A-4147-A177-3AD203B41FA5}">
                      <a16:colId xmlns:a16="http://schemas.microsoft.com/office/drawing/2014/main" val="20000"/>
                    </a:ext>
                  </a:extLst>
                </a:gridCol>
                <a:gridCol w="538542">
                  <a:extLst>
                    <a:ext uri="{9D8B030D-6E8A-4147-A177-3AD203B41FA5}">
                      <a16:colId xmlns:a16="http://schemas.microsoft.com/office/drawing/2014/main" val="20001"/>
                    </a:ext>
                  </a:extLst>
                </a:gridCol>
                <a:gridCol w="755848">
                  <a:extLst>
                    <a:ext uri="{9D8B030D-6E8A-4147-A177-3AD203B41FA5}">
                      <a16:colId xmlns:a16="http://schemas.microsoft.com/office/drawing/2014/main" val="20002"/>
                    </a:ext>
                  </a:extLst>
                </a:gridCol>
                <a:gridCol w="950367">
                  <a:extLst>
                    <a:ext uri="{9D8B030D-6E8A-4147-A177-3AD203B41FA5}">
                      <a16:colId xmlns:a16="http://schemas.microsoft.com/office/drawing/2014/main" val="20003"/>
                    </a:ext>
                  </a:extLst>
                </a:gridCol>
              </a:tblGrid>
              <a:tr h="317345">
                <a:tc gridSpan="4">
                  <a:txBody>
                    <a:bodyPr/>
                    <a:lstStyle/>
                    <a:p>
                      <a:pPr marL="0" marR="0" eaLnBrk="0" hangingPunct="0">
                        <a:lnSpc>
                          <a:spcPct val="107000"/>
                        </a:lnSpc>
                        <a:spcBef>
                          <a:spcPts val="0"/>
                        </a:spcBef>
                        <a:spcAft>
                          <a:spcPts val="0"/>
                        </a:spcAft>
                      </a:pPr>
                      <a:r>
                        <a:rPr lang="en-US" sz="1200" b="1" spc="200" dirty="0">
                          <a:solidFill>
                            <a:schemeClr val="bg1"/>
                          </a:solidFill>
                          <a:effectLst/>
                        </a:rPr>
                        <a:t> </a:t>
                      </a:r>
                      <a:r>
                        <a:rPr lang="en-US" sz="1400" b="1" dirty="0">
                          <a:solidFill>
                            <a:schemeClr val="bg1"/>
                          </a:solidFill>
                          <a:effectLst/>
                        </a:rPr>
                        <a:t>GM ECT SENSOR WITHOUT PULL-UP RESISTOR  </a:t>
                      </a:r>
                      <a:endParaRPr lang="en-US" sz="1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rgbClr val="007FA3"/>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8146">
                <a:tc>
                  <a:txBody>
                    <a:bodyPr/>
                    <a:lstStyle/>
                    <a:p>
                      <a:pPr marL="0" marR="0" eaLnBrk="0" hangingPunct="0">
                        <a:lnSpc>
                          <a:spcPct val="107000"/>
                        </a:lnSpc>
                        <a:spcBef>
                          <a:spcPts val="0"/>
                        </a:spcBef>
                        <a:spcAft>
                          <a:spcPts val="0"/>
                        </a:spcAft>
                      </a:pPr>
                      <a:r>
                        <a:rPr lang="en-US" sz="2000" b="1" dirty="0">
                          <a:effectLst/>
                        </a:rPr>
                        <a:t> </a:t>
                      </a:r>
                      <a:endParaRPr lang="en-US" sz="1400" b="1" dirty="0">
                        <a:effectLst/>
                      </a:endParaRPr>
                    </a:p>
                    <a:p>
                      <a:pPr marL="120015" marR="0" eaLnBrk="0" hangingPunct="0">
                        <a:lnSpc>
                          <a:spcPct val="107000"/>
                        </a:lnSpc>
                        <a:spcBef>
                          <a:spcPts val="5"/>
                        </a:spcBef>
                        <a:spcAft>
                          <a:spcPts val="0"/>
                        </a:spcAft>
                      </a:pPr>
                      <a:r>
                        <a:rPr lang="en-US" sz="1100" b="1" spc="-30" dirty="0">
                          <a:effectLst/>
                        </a:rPr>
                        <a:t>°F</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0" eaLnBrk="0" hangingPunct="0">
                        <a:lnSpc>
                          <a:spcPct val="107000"/>
                        </a:lnSpc>
                        <a:spcBef>
                          <a:spcPts val="0"/>
                        </a:spcBef>
                        <a:spcAft>
                          <a:spcPts val="0"/>
                        </a:spcAft>
                      </a:pPr>
                      <a:r>
                        <a:rPr lang="en-US" sz="2000" b="1" dirty="0">
                          <a:effectLst/>
                        </a:rPr>
                        <a:t> </a:t>
                      </a:r>
                      <a:endParaRPr lang="en-US" sz="1400" b="1" dirty="0">
                        <a:effectLst/>
                      </a:endParaRPr>
                    </a:p>
                    <a:p>
                      <a:pPr marL="212725" marR="0" eaLnBrk="0" hangingPunct="0">
                        <a:lnSpc>
                          <a:spcPct val="107000"/>
                        </a:lnSpc>
                        <a:spcBef>
                          <a:spcPts val="5"/>
                        </a:spcBef>
                        <a:spcAft>
                          <a:spcPts val="0"/>
                        </a:spcAft>
                      </a:pPr>
                      <a:r>
                        <a:rPr lang="en-US" sz="1100" b="1" spc="-30" dirty="0">
                          <a:effectLst/>
                        </a:rPr>
                        <a:t>°C</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0" eaLnBrk="0" hangingPunct="0">
                        <a:lnSpc>
                          <a:spcPct val="107000"/>
                        </a:lnSpc>
                        <a:spcBef>
                          <a:spcPts val="0"/>
                        </a:spcBef>
                        <a:spcAft>
                          <a:spcPts val="0"/>
                        </a:spcAft>
                      </a:pPr>
                      <a:r>
                        <a:rPr lang="en-US" sz="2000" b="1" dirty="0">
                          <a:effectLst/>
                        </a:rPr>
                        <a:t> </a:t>
                      </a:r>
                      <a:endParaRPr lang="en-US" sz="1400" b="1" dirty="0">
                        <a:effectLst/>
                      </a:endParaRPr>
                    </a:p>
                    <a:p>
                      <a:pPr marL="313690" marR="0" eaLnBrk="0" hangingPunct="0">
                        <a:lnSpc>
                          <a:spcPct val="107000"/>
                        </a:lnSpc>
                        <a:spcBef>
                          <a:spcPts val="5"/>
                        </a:spcBef>
                        <a:spcAft>
                          <a:spcPts val="0"/>
                        </a:spcAft>
                      </a:pPr>
                      <a:r>
                        <a:rPr lang="en-US" sz="1100" b="1" spc="-20" dirty="0">
                          <a:effectLst/>
                        </a:rPr>
                        <a:t>OHMS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191770" marR="0" eaLnBrk="0" hangingPunct="0">
                        <a:lnSpc>
                          <a:spcPct val="105000"/>
                        </a:lnSpc>
                        <a:spcBef>
                          <a:spcPts val="515"/>
                        </a:spcBef>
                        <a:spcAft>
                          <a:spcPts val="0"/>
                        </a:spcAft>
                      </a:pPr>
                      <a:r>
                        <a:rPr lang="en-US" sz="1100" b="1" dirty="0">
                          <a:effectLst/>
                        </a:rPr>
                        <a:t>VOLTAGE DROP ACROSS SENSOR</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1"/>
                  </a:ext>
                </a:extLst>
              </a:tr>
              <a:tr h="157006">
                <a:tc>
                  <a:txBody>
                    <a:bodyPr/>
                    <a:lstStyle/>
                    <a:p>
                      <a:pPr marL="88265" marR="0" eaLnBrk="0" hangingPunct="0">
                        <a:lnSpc>
                          <a:spcPts val="1235"/>
                        </a:lnSpc>
                        <a:spcBef>
                          <a:spcPts val="65"/>
                        </a:spcBef>
                        <a:spcAft>
                          <a:spcPts val="0"/>
                        </a:spcAft>
                      </a:pPr>
                      <a:r>
                        <a:rPr lang="en-US" sz="1100" b="1" spc="-20" dirty="0">
                          <a:effectLst/>
                        </a:rPr>
                        <a:t>-40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205740" marR="0" eaLnBrk="0" hangingPunct="0">
                        <a:lnSpc>
                          <a:spcPts val="1235"/>
                        </a:lnSpc>
                        <a:spcBef>
                          <a:spcPts val="65"/>
                        </a:spcBef>
                        <a:spcAft>
                          <a:spcPts val="0"/>
                        </a:spcAft>
                      </a:pPr>
                      <a:r>
                        <a:rPr lang="en-US" sz="1100" b="1" spc="-20" dirty="0">
                          <a:effectLst/>
                        </a:rPr>
                        <a:t>-40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230505" marR="0" eaLnBrk="0" hangingPunct="0">
                        <a:lnSpc>
                          <a:spcPts val="1235"/>
                        </a:lnSpc>
                        <a:spcBef>
                          <a:spcPts val="65"/>
                        </a:spcBef>
                        <a:spcAft>
                          <a:spcPts val="0"/>
                        </a:spcAft>
                      </a:pPr>
                      <a:r>
                        <a:rPr lang="en-US" sz="1100" b="1" dirty="0">
                          <a:effectLst/>
                        </a:rPr>
                        <a:t>100,000</a:t>
                      </a:r>
                      <a:r>
                        <a:rPr lang="en-US" sz="1100" b="1" spc="-55" dirty="0">
                          <a:effectLst/>
                        </a:rPr>
                        <a:t> </a:t>
                      </a:r>
                      <a:r>
                        <a:rPr lang="en-US" sz="1100" b="1" dirty="0">
                          <a:effectLst/>
                        </a:rPr>
                        <a: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382270" algn="r" eaLnBrk="0" hangingPunct="0">
                        <a:lnSpc>
                          <a:spcPct val="107000"/>
                        </a:lnSpc>
                        <a:spcBef>
                          <a:spcPts val="195"/>
                        </a:spcBef>
                        <a:spcAft>
                          <a:spcPts val="0"/>
                        </a:spcAft>
                      </a:pPr>
                      <a:r>
                        <a:rPr lang="en-US" sz="1100" b="1" spc="-20" dirty="0">
                          <a:effectLst/>
                        </a:rPr>
                        <a:t>4.95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2"/>
                  </a:ext>
                </a:extLst>
              </a:tr>
              <a:tr h="157006">
                <a:tc>
                  <a:txBody>
                    <a:bodyPr/>
                    <a:lstStyle/>
                    <a:p>
                      <a:pPr marL="0" marR="205105" algn="r" eaLnBrk="0" hangingPunct="0">
                        <a:lnSpc>
                          <a:spcPct val="107000"/>
                        </a:lnSpc>
                        <a:spcBef>
                          <a:spcPts val="145"/>
                        </a:spcBef>
                        <a:spcAft>
                          <a:spcPts val="0"/>
                        </a:spcAft>
                      </a:pPr>
                      <a:r>
                        <a:rPr lang="en-US" sz="1100" b="1" spc="-30" dirty="0">
                          <a:effectLst/>
                        </a:rPr>
                        <a:t>18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230505" algn="r" eaLnBrk="0" hangingPunct="0">
                        <a:lnSpc>
                          <a:spcPts val="1235"/>
                        </a:lnSpc>
                        <a:spcBef>
                          <a:spcPts val="15"/>
                        </a:spcBef>
                        <a:spcAft>
                          <a:spcPts val="0"/>
                        </a:spcAft>
                      </a:pPr>
                      <a:r>
                        <a:rPr lang="en-US" sz="1100" b="1" spc="-30" dirty="0">
                          <a:effectLst/>
                        </a:rPr>
                        <a:t>-8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277495" marR="0" eaLnBrk="0" hangingPunct="0">
                        <a:lnSpc>
                          <a:spcPct val="107000"/>
                        </a:lnSpc>
                        <a:spcBef>
                          <a:spcPts val="145"/>
                        </a:spcBef>
                        <a:spcAft>
                          <a:spcPts val="0"/>
                        </a:spcAft>
                      </a:pPr>
                      <a:r>
                        <a:rPr lang="en-US" sz="1100" b="1" spc="-10" dirty="0">
                          <a:effectLst/>
                        </a:rPr>
                        <a:t>14,628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382270" algn="r" eaLnBrk="0" hangingPunct="0">
                        <a:lnSpc>
                          <a:spcPct val="107000"/>
                        </a:lnSpc>
                        <a:spcBef>
                          <a:spcPts val="145"/>
                        </a:spcBef>
                        <a:spcAft>
                          <a:spcPts val="0"/>
                        </a:spcAft>
                      </a:pPr>
                      <a:r>
                        <a:rPr lang="en-US" sz="1100" b="1" spc="-20" dirty="0">
                          <a:effectLst/>
                        </a:rPr>
                        <a:t>4.68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3"/>
                  </a:ext>
                </a:extLst>
              </a:tr>
              <a:tr h="157006">
                <a:tc>
                  <a:txBody>
                    <a:bodyPr/>
                    <a:lstStyle/>
                    <a:p>
                      <a:pPr marL="0" marR="205105" algn="r" eaLnBrk="0" hangingPunct="0">
                        <a:lnSpc>
                          <a:spcPct val="107000"/>
                        </a:lnSpc>
                        <a:spcBef>
                          <a:spcPts val="145"/>
                        </a:spcBef>
                        <a:spcAft>
                          <a:spcPts val="0"/>
                        </a:spcAft>
                      </a:pPr>
                      <a:r>
                        <a:rPr lang="en-US" sz="1100" b="1" spc="-30" dirty="0">
                          <a:effectLst/>
                        </a:rPr>
                        <a:t>32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230505" algn="r" eaLnBrk="0" hangingPunct="0">
                        <a:lnSpc>
                          <a:spcPct val="107000"/>
                        </a:lnSpc>
                        <a:spcBef>
                          <a:spcPts val="145"/>
                        </a:spcBef>
                        <a:spcAft>
                          <a:spcPts val="0"/>
                        </a:spcAft>
                      </a:pPr>
                      <a:r>
                        <a:rPr lang="en-US" sz="1100" b="1" dirty="0">
                          <a:effectLst/>
                        </a:rPr>
                        <a:t>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332105" marR="0" eaLnBrk="0" hangingPunct="0">
                        <a:lnSpc>
                          <a:spcPct val="107000"/>
                        </a:lnSpc>
                        <a:spcBef>
                          <a:spcPts val="145"/>
                        </a:spcBef>
                        <a:spcAft>
                          <a:spcPts val="0"/>
                        </a:spcAft>
                      </a:pPr>
                      <a:r>
                        <a:rPr lang="en-US" sz="1100" b="1" spc="-20" dirty="0">
                          <a:effectLst/>
                        </a:rPr>
                        <a:t>9,420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382270" algn="r" eaLnBrk="0" hangingPunct="0">
                        <a:lnSpc>
                          <a:spcPct val="107000"/>
                        </a:lnSpc>
                        <a:spcBef>
                          <a:spcPts val="145"/>
                        </a:spcBef>
                        <a:spcAft>
                          <a:spcPts val="0"/>
                        </a:spcAft>
                      </a:pPr>
                      <a:r>
                        <a:rPr lang="en-US" sz="1100" b="1" spc="-20" dirty="0">
                          <a:effectLst/>
                        </a:rPr>
                        <a:t>4.52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4"/>
                  </a:ext>
                </a:extLst>
              </a:tr>
              <a:tr h="157006">
                <a:tc>
                  <a:txBody>
                    <a:bodyPr/>
                    <a:lstStyle/>
                    <a:p>
                      <a:pPr marL="0" marR="205105" algn="r" eaLnBrk="0" hangingPunct="0">
                        <a:lnSpc>
                          <a:spcPct val="107000"/>
                        </a:lnSpc>
                        <a:spcBef>
                          <a:spcPts val="145"/>
                        </a:spcBef>
                        <a:spcAft>
                          <a:spcPts val="0"/>
                        </a:spcAft>
                      </a:pPr>
                      <a:r>
                        <a:rPr lang="en-US" sz="1100" b="1" spc="-30" dirty="0">
                          <a:effectLst/>
                        </a:rPr>
                        <a:t>50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230505" algn="r" eaLnBrk="0" hangingPunct="0">
                        <a:lnSpc>
                          <a:spcPct val="107000"/>
                        </a:lnSpc>
                        <a:spcBef>
                          <a:spcPts val="145"/>
                        </a:spcBef>
                        <a:spcAft>
                          <a:spcPts val="0"/>
                        </a:spcAft>
                      </a:pPr>
                      <a:r>
                        <a:rPr lang="en-US" sz="1100" b="1" spc="-30" dirty="0">
                          <a:effectLst/>
                        </a:rPr>
                        <a:t>10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332105" marR="0" eaLnBrk="0" hangingPunct="0">
                        <a:lnSpc>
                          <a:spcPct val="107000"/>
                        </a:lnSpc>
                        <a:spcBef>
                          <a:spcPts val="145"/>
                        </a:spcBef>
                        <a:spcAft>
                          <a:spcPts val="0"/>
                        </a:spcAft>
                      </a:pPr>
                      <a:r>
                        <a:rPr lang="en-US" sz="1100" b="1" spc="-20" dirty="0">
                          <a:effectLst/>
                        </a:rPr>
                        <a:t>5,670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382270" algn="r" eaLnBrk="0" hangingPunct="0">
                        <a:lnSpc>
                          <a:spcPct val="107000"/>
                        </a:lnSpc>
                        <a:spcBef>
                          <a:spcPts val="145"/>
                        </a:spcBef>
                        <a:spcAft>
                          <a:spcPts val="0"/>
                        </a:spcAft>
                      </a:pPr>
                      <a:r>
                        <a:rPr lang="en-US" sz="1100" b="1" spc="-20" dirty="0">
                          <a:effectLst/>
                        </a:rPr>
                        <a:t>4.25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5"/>
                  </a:ext>
                </a:extLst>
              </a:tr>
              <a:tr h="157006">
                <a:tc>
                  <a:txBody>
                    <a:bodyPr/>
                    <a:lstStyle/>
                    <a:p>
                      <a:pPr marL="0" marR="205105" algn="r" eaLnBrk="0" hangingPunct="0">
                        <a:lnSpc>
                          <a:spcPct val="107000"/>
                        </a:lnSpc>
                        <a:spcBef>
                          <a:spcPts val="145"/>
                        </a:spcBef>
                        <a:spcAft>
                          <a:spcPts val="0"/>
                        </a:spcAft>
                      </a:pPr>
                      <a:r>
                        <a:rPr lang="en-US" sz="1100" b="1" spc="-30" dirty="0">
                          <a:effectLst/>
                        </a:rPr>
                        <a:t>68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230505" algn="r" eaLnBrk="0" hangingPunct="0">
                        <a:lnSpc>
                          <a:spcPct val="107000"/>
                        </a:lnSpc>
                        <a:spcBef>
                          <a:spcPts val="145"/>
                        </a:spcBef>
                        <a:spcAft>
                          <a:spcPts val="0"/>
                        </a:spcAft>
                      </a:pPr>
                      <a:r>
                        <a:rPr lang="en-US" sz="1100" b="1" spc="-30" dirty="0">
                          <a:effectLst/>
                        </a:rPr>
                        <a:t>20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332105" marR="0" eaLnBrk="0" hangingPunct="0">
                        <a:lnSpc>
                          <a:spcPct val="107000"/>
                        </a:lnSpc>
                        <a:spcBef>
                          <a:spcPts val="145"/>
                        </a:spcBef>
                        <a:spcAft>
                          <a:spcPts val="0"/>
                        </a:spcAft>
                      </a:pPr>
                      <a:r>
                        <a:rPr lang="en-US" sz="1100" b="1" spc="-20" dirty="0">
                          <a:effectLst/>
                        </a:rPr>
                        <a:t>3,520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382270" algn="r" eaLnBrk="0" hangingPunct="0">
                        <a:lnSpc>
                          <a:spcPct val="107000"/>
                        </a:lnSpc>
                        <a:spcBef>
                          <a:spcPts val="145"/>
                        </a:spcBef>
                        <a:spcAft>
                          <a:spcPts val="0"/>
                        </a:spcAft>
                      </a:pPr>
                      <a:r>
                        <a:rPr lang="en-US" sz="1100" b="1" spc="-20" dirty="0">
                          <a:effectLst/>
                        </a:rPr>
                        <a:t>3.89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6"/>
                  </a:ext>
                </a:extLst>
              </a:tr>
              <a:tr h="157006">
                <a:tc>
                  <a:txBody>
                    <a:bodyPr/>
                    <a:lstStyle/>
                    <a:p>
                      <a:pPr marL="0" marR="205105" algn="r" eaLnBrk="0" hangingPunct="0">
                        <a:lnSpc>
                          <a:spcPct val="107000"/>
                        </a:lnSpc>
                        <a:spcBef>
                          <a:spcPts val="145"/>
                        </a:spcBef>
                        <a:spcAft>
                          <a:spcPts val="0"/>
                        </a:spcAft>
                      </a:pPr>
                      <a:r>
                        <a:rPr lang="en-US" sz="1100" b="1" spc="-30" dirty="0">
                          <a:effectLst/>
                        </a:rPr>
                        <a:t>86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230505" algn="r" eaLnBrk="0" hangingPunct="0">
                        <a:lnSpc>
                          <a:spcPct val="107000"/>
                        </a:lnSpc>
                        <a:spcBef>
                          <a:spcPts val="145"/>
                        </a:spcBef>
                        <a:spcAft>
                          <a:spcPts val="0"/>
                        </a:spcAft>
                      </a:pPr>
                      <a:r>
                        <a:rPr lang="en-US" sz="1100" b="1" spc="-30" dirty="0">
                          <a:effectLst/>
                        </a:rPr>
                        <a:t>30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332105" marR="0" eaLnBrk="0" hangingPunct="0">
                        <a:lnSpc>
                          <a:spcPct val="107000"/>
                        </a:lnSpc>
                        <a:spcBef>
                          <a:spcPts val="145"/>
                        </a:spcBef>
                        <a:spcAft>
                          <a:spcPts val="0"/>
                        </a:spcAft>
                      </a:pPr>
                      <a:r>
                        <a:rPr lang="en-US" sz="1100" b="1" spc="-20" dirty="0">
                          <a:effectLst/>
                        </a:rPr>
                        <a:t>2,238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382270" algn="r" eaLnBrk="0" hangingPunct="0">
                        <a:lnSpc>
                          <a:spcPct val="107000"/>
                        </a:lnSpc>
                        <a:spcBef>
                          <a:spcPts val="145"/>
                        </a:spcBef>
                        <a:spcAft>
                          <a:spcPts val="0"/>
                        </a:spcAft>
                      </a:pPr>
                      <a:r>
                        <a:rPr lang="en-US" sz="1100" b="1" spc="-20" dirty="0">
                          <a:effectLst/>
                        </a:rPr>
                        <a:t>3.46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7"/>
                  </a:ext>
                </a:extLst>
              </a:tr>
              <a:tr h="157006">
                <a:tc>
                  <a:txBody>
                    <a:bodyPr/>
                    <a:lstStyle/>
                    <a:p>
                      <a:pPr marL="100965" marR="0" eaLnBrk="0" hangingPunct="0">
                        <a:lnSpc>
                          <a:spcPct val="107000"/>
                        </a:lnSpc>
                        <a:spcBef>
                          <a:spcPts val="150"/>
                        </a:spcBef>
                        <a:spcAft>
                          <a:spcPts val="0"/>
                        </a:spcAft>
                      </a:pPr>
                      <a:r>
                        <a:rPr lang="en-US" sz="1100" b="1" spc="-20" dirty="0">
                          <a:effectLst/>
                        </a:rPr>
                        <a:t>104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230505" algn="r" eaLnBrk="0" hangingPunct="0">
                        <a:lnSpc>
                          <a:spcPct val="107000"/>
                        </a:lnSpc>
                        <a:spcBef>
                          <a:spcPts val="150"/>
                        </a:spcBef>
                        <a:spcAft>
                          <a:spcPts val="0"/>
                        </a:spcAft>
                      </a:pPr>
                      <a:r>
                        <a:rPr lang="en-US" sz="1100" b="1" spc="-30" dirty="0">
                          <a:effectLst/>
                        </a:rPr>
                        <a:t>40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332105" marR="0" eaLnBrk="0" hangingPunct="0">
                        <a:lnSpc>
                          <a:spcPct val="107000"/>
                        </a:lnSpc>
                        <a:spcBef>
                          <a:spcPts val="150"/>
                        </a:spcBef>
                        <a:spcAft>
                          <a:spcPts val="0"/>
                        </a:spcAft>
                      </a:pPr>
                      <a:r>
                        <a:rPr lang="en-US" sz="1100" b="1" spc="-20" dirty="0">
                          <a:effectLst/>
                        </a:rPr>
                        <a:t>1,459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382270" algn="r" eaLnBrk="0" hangingPunct="0">
                        <a:lnSpc>
                          <a:spcPct val="107000"/>
                        </a:lnSpc>
                        <a:spcBef>
                          <a:spcPts val="150"/>
                        </a:spcBef>
                        <a:spcAft>
                          <a:spcPts val="0"/>
                        </a:spcAft>
                      </a:pPr>
                      <a:r>
                        <a:rPr lang="en-US" sz="1100" b="1" spc="-20" dirty="0">
                          <a:effectLst/>
                        </a:rPr>
                        <a:t>2.97</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8"/>
                  </a:ext>
                </a:extLst>
              </a:tr>
              <a:tr h="157006">
                <a:tc>
                  <a:txBody>
                    <a:bodyPr/>
                    <a:lstStyle/>
                    <a:p>
                      <a:pPr marL="100965" marR="0" eaLnBrk="0" hangingPunct="0">
                        <a:lnSpc>
                          <a:spcPct val="107000"/>
                        </a:lnSpc>
                        <a:spcBef>
                          <a:spcPts val="150"/>
                        </a:spcBef>
                        <a:spcAft>
                          <a:spcPts val="0"/>
                        </a:spcAft>
                      </a:pPr>
                      <a:r>
                        <a:rPr lang="en-US" sz="1100" b="1" spc="-20" dirty="0">
                          <a:effectLst/>
                        </a:rPr>
                        <a:t>122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230505" algn="r" eaLnBrk="0" hangingPunct="0">
                        <a:lnSpc>
                          <a:spcPct val="107000"/>
                        </a:lnSpc>
                        <a:spcBef>
                          <a:spcPts val="150"/>
                        </a:spcBef>
                        <a:spcAft>
                          <a:spcPts val="0"/>
                        </a:spcAft>
                      </a:pPr>
                      <a:r>
                        <a:rPr lang="en-US" sz="1100" b="1" spc="-30" dirty="0">
                          <a:effectLst/>
                        </a:rPr>
                        <a:t>50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414655" marR="0" eaLnBrk="0" hangingPunct="0">
                        <a:lnSpc>
                          <a:spcPct val="107000"/>
                        </a:lnSpc>
                        <a:spcBef>
                          <a:spcPts val="150"/>
                        </a:spcBef>
                        <a:spcAft>
                          <a:spcPts val="0"/>
                        </a:spcAft>
                      </a:pPr>
                      <a:r>
                        <a:rPr lang="en-US" sz="1100" b="1" spc="-20" dirty="0">
                          <a:effectLst/>
                        </a:rPr>
                        <a:t>973</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382270" algn="r" eaLnBrk="0" hangingPunct="0">
                        <a:lnSpc>
                          <a:spcPct val="107000"/>
                        </a:lnSpc>
                        <a:spcBef>
                          <a:spcPts val="150"/>
                        </a:spcBef>
                        <a:spcAft>
                          <a:spcPts val="0"/>
                        </a:spcAft>
                      </a:pPr>
                      <a:r>
                        <a:rPr lang="en-US" sz="1100" b="1" spc="-20" dirty="0">
                          <a:effectLst/>
                        </a:rPr>
                        <a:t>2.47</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09"/>
                  </a:ext>
                </a:extLst>
              </a:tr>
              <a:tr h="157006">
                <a:tc>
                  <a:txBody>
                    <a:bodyPr/>
                    <a:lstStyle/>
                    <a:p>
                      <a:pPr marL="100965" marR="0" eaLnBrk="0" hangingPunct="0">
                        <a:lnSpc>
                          <a:spcPct val="107000"/>
                        </a:lnSpc>
                        <a:spcBef>
                          <a:spcPts val="150"/>
                        </a:spcBef>
                        <a:spcAft>
                          <a:spcPts val="0"/>
                        </a:spcAft>
                      </a:pPr>
                      <a:r>
                        <a:rPr lang="en-US" sz="1100" b="1" spc="-20" dirty="0">
                          <a:effectLst/>
                        </a:rPr>
                        <a:t>140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230505" algn="r" eaLnBrk="0" hangingPunct="0">
                        <a:lnSpc>
                          <a:spcPct val="107000"/>
                        </a:lnSpc>
                        <a:spcBef>
                          <a:spcPts val="150"/>
                        </a:spcBef>
                        <a:spcAft>
                          <a:spcPts val="0"/>
                        </a:spcAft>
                      </a:pPr>
                      <a:r>
                        <a:rPr lang="en-US" sz="1100" b="1" spc="-30" dirty="0">
                          <a:effectLst/>
                        </a:rPr>
                        <a:t>60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414655" marR="0" eaLnBrk="0" hangingPunct="0">
                        <a:lnSpc>
                          <a:spcPct val="107000"/>
                        </a:lnSpc>
                        <a:spcBef>
                          <a:spcPts val="150"/>
                        </a:spcBef>
                        <a:spcAft>
                          <a:spcPts val="0"/>
                        </a:spcAft>
                      </a:pPr>
                      <a:r>
                        <a:rPr lang="en-US" sz="1100" b="1" spc="-20" dirty="0">
                          <a:effectLst/>
                        </a:rPr>
                        <a:t>667</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382270" algn="r" eaLnBrk="0" hangingPunct="0">
                        <a:lnSpc>
                          <a:spcPct val="107000"/>
                        </a:lnSpc>
                        <a:spcBef>
                          <a:spcPts val="150"/>
                        </a:spcBef>
                        <a:spcAft>
                          <a:spcPts val="0"/>
                        </a:spcAft>
                      </a:pPr>
                      <a:r>
                        <a:rPr lang="en-US" sz="1100" b="1" spc="-20" dirty="0">
                          <a:effectLst/>
                        </a:rPr>
                        <a:t>2.00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10"/>
                  </a:ext>
                </a:extLst>
              </a:tr>
              <a:tr h="157006">
                <a:tc>
                  <a:txBody>
                    <a:bodyPr/>
                    <a:lstStyle/>
                    <a:p>
                      <a:pPr marL="100965" marR="0" eaLnBrk="0" hangingPunct="0">
                        <a:lnSpc>
                          <a:spcPct val="107000"/>
                        </a:lnSpc>
                        <a:spcBef>
                          <a:spcPts val="150"/>
                        </a:spcBef>
                        <a:spcAft>
                          <a:spcPts val="0"/>
                        </a:spcAft>
                      </a:pPr>
                      <a:r>
                        <a:rPr lang="en-US" sz="1100" b="1" spc="-20" dirty="0">
                          <a:effectLst/>
                        </a:rPr>
                        <a:t>158</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230505" algn="r" eaLnBrk="0" hangingPunct="0">
                        <a:lnSpc>
                          <a:spcPct val="107000"/>
                        </a:lnSpc>
                        <a:spcBef>
                          <a:spcPts val="150"/>
                        </a:spcBef>
                        <a:spcAft>
                          <a:spcPts val="0"/>
                        </a:spcAft>
                      </a:pPr>
                      <a:r>
                        <a:rPr lang="en-US" sz="1100" b="1" spc="-30" dirty="0">
                          <a:effectLst/>
                        </a:rPr>
                        <a:t>70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414655" marR="0" eaLnBrk="0" hangingPunct="0">
                        <a:lnSpc>
                          <a:spcPct val="107000"/>
                        </a:lnSpc>
                        <a:spcBef>
                          <a:spcPts val="150"/>
                        </a:spcBef>
                        <a:spcAft>
                          <a:spcPts val="0"/>
                        </a:spcAft>
                      </a:pPr>
                      <a:r>
                        <a:rPr lang="en-US" sz="1100" b="1" spc="-20" dirty="0">
                          <a:effectLst/>
                        </a:rPr>
                        <a:t>467</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382270" algn="r" eaLnBrk="0" hangingPunct="0">
                        <a:lnSpc>
                          <a:spcPct val="107000"/>
                        </a:lnSpc>
                        <a:spcBef>
                          <a:spcPts val="150"/>
                        </a:spcBef>
                        <a:spcAft>
                          <a:spcPts val="0"/>
                        </a:spcAft>
                      </a:pPr>
                      <a:r>
                        <a:rPr lang="en-US" sz="1100" b="1" spc="-20" dirty="0">
                          <a:effectLst/>
                        </a:rPr>
                        <a:t>1.59</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11"/>
                  </a:ext>
                </a:extLst>
              </a:tr>
              <a:tr h="157006">
                <a:tc>
                  <a:txBody>
                    <a:bodyPr/>
                    <a:lstStyle/>
                    <a:p>
                      <a:pPr marL="100965" marR="0" eaLnBrk="0" hangingPunct="0">
                        <a:lnSpc>
                          <a:spcPct val="107000"/>
                        </a:lnSpc>
                        <a:spcBef>
                          <a:spcPts val="150"/>
                        </a:spcBef>
                        <a:spcAft>
                          <a:spcPts val="0"/>
                        </a:spcAft>
                      </a:pPr>
                      <a:r>
                        <a:rPr lang="en-US" sz="1100" b="1" spc="-20" dirty="0">
                          <a:effectLst/>
                        </a:rPr>
                        <a:t>176</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230505" algn="r" eaLnBrk="0" hangingPunct="0">
                        <a:lnSpc>
                          <a:spcPct val="107000"/>
                        </a:lnSpc>
                        <a:spcBef>
                          <a:spcPts val="150"/>
                        </a:spcBef>
                        <a:spcAft>
                          <a:spcPts val="0"/>
                        </a:spcAft>
                      </a:pPr>
                      <a:r>
                        <a:rPr lang="en-US" sz="1100" b="1" spc="-30" dirty="0">
                          <a:effectLst/>
                        </a:rPr>
                        <a:t>80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414655" marR="0" eaLnBrk="0" hangingPunct="0">
                        <a:lnSpc>
                          <a:spcPct val="107000"/>
                        </a:lnSpc>
                        <a:spcBef>
                          <a:spcPts val="150"/>
                        </a:spcBef>
                        <a:spcAft>
                          <a:spcPts val="0"/>
                        </a:spcAft>
                      </a:pPr>
                      <a:r>
                        <a:rPr lang="en-US" sz="1100" b="1" spc="-20" dirty="0">
                          <a:effectLst/>
                        </a:rPr>
                        <a:t>332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382270" algn="r" eaLnBrk="0" hangingPunct="0">
                        <a:lnSpc>
                          <a:spcPct val="107000"/>
                        </a:lnSpc>
                        <a:spcBef>
                          <a:spcPts val="150"/>
                        </a:spcBef>
                        <a:spcAft>
                          <a:spcPts val="0"/>
                        </a:spcAft>
                      </a:pPr>
                      <a:r>
                        <a:rPr lang="en-US" sz="1100" b="1" spc="-20" dirty="0">
                          <a:effectLst/>
                        </a:rPr>
                        <a:t>1.25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12"/>
                  </a:ext>
                </a:extLst>
              </a:tr>
              <a:tr h="157006">
                <a:tc>
                  <a:txBody>
                    <a:bodyPr/>
                    <a:lstStyle/>
                    <a:p>
                      <a:pPr marL="100965" marR="0" eaLnBrk="0" hangingPunct="0">
                        <a:lnSpc>
                          <a:spcPct val="107000"/>
                        </a:lnSpc>
                        <a:spcBef>
                          <a:spcPts val="150"/>
                        </a:spcBef>
                        <a:spcAft>
                          <a:spcPts val="0"/>
                        </a:spcAft>
                      </a:pPr>
                      <a:r>
                        <a:rPr lang="en-US" sz="1100" b="1" spc="-20" dirty="0">
                          <a:effectLst/>
                        </a:rPr>
                        <a:t>194</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230505" algn="r" eaLnBrk="0" hangingPunct="0">
                        <a:lnSpc>
                          <a:spcPct val="107000"/>
                        </a:lnSpc>
                        <a:spcBef>
                          <a:spcPts val="150"/>
                        </a:spcBef>
                        <a:spcAft>
                          <a:spcPts val="0"/>
                        </a:spcAft>
                      </a:pPr>
                      <a:r>
                        <a:rPr lang="en-US" sz="1100" b="1" spc="-30" dirty="0">
                          <a:effectLst/>
                        </a:rPr>
                        <a:t>90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414655" marR="0" eaLnBrk="0" hangingPunct="0">
                        <a:lnSpc>
                          <a:spcPct val="107000"/>
                        </a:lnSpc>
                        <a:spcBef>
                          <a:spcPts val="150"/>
                        </a:spcBef>
                        <a:spcAft>
                          <a:spcPts val="0"/>
                        </a:spcAft>
                      </a:pPr>
                      <a:r>
                        <a:rPr lang="en-US" sz="1100" b="1" spc="-20" dirty="0">
                          <a:effectLst/>
                        </a:rPr>
                        <a:t>241</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382270" algn="r" eaLnBrk="0" hangingPunct="0">
                        <a:lnSpc>
                          <a:spcPct val="107000"/>
                        </a:lnSpc>
                        <a:spcBef>
                          <a:spcPts val="150"/>
                        </a:spcBef>
                        <a:spcAft>
                          <a:spcPts val="0"/>
                        </a:spcAft>
                      </a:pPr>
                      <a:r>
                        <a:rPr lang="en-US" sz="1100" b="1" spc="-20" dirty="0">
                          <a:effectLst/>
                        </a:rPr>
                        <a:t>0.97</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13"/>
                  </a:ext>
                </a:extLst>
              </a:tr>
              <a:tr h="190629">
                <a:tc>
                  <a:txBody>
                    <a:bodyPr/>
                    <a:lstStyle/>
                    <a:p>
                      <a:pPr marL="100965" marR="0" eaLnBrk="0" hangingPunct="0">
                        <a:lnSpc>
                          <a:spcPct val="107000"/>
                        </a:lnSpc>
                        <a:spcBef>
                          <a:spcPts val="150"/>
                        </a:spcBef>
                        <a:spcAft>
                          <a:spcPts val="0"/>
                        </a:spcAft>
                      </a:pPr>
                      <a:r>
                        <a:rPr lang="en-US" sz="1100" b="1" spc="-20" dirty="0">
                          <a:effectLst/>
                        </a:rPr>
                        <a:t>212</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218440" marR="0" eaLnBrk="0" hangingPunct="0">
                        <a:lnSpc>
                          <a:spcPct val="107000"/>
                        </a:lnSpc>
                        <a:spcBef>
                          <a:spcPts val="150"/>
                        </a:spcBef>
                        <a:spcAft>
                          <a:spcPts val="0"/>
                        </a:spcAft>
                      </a:pPr>
                      <a:r>
                        <a:rPr lang="en-US" sz="1100" b="1" spc="-20" dirty="0">
                          <a:effectLst/>
                        </a:rPr>
                        <a:t>100</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414655" marR="0" eaLnBrk="0" hangingPunct="0">
                        <a:lnSpc>
                          <a:spcPct val="107000"/>
                        </a:lnSpc>
                        <a:spcBef>
                          <a:spcPts val="150"/>
                        </a:spcBef>
                        <a:spcAft>
                          <a:spcPts val="0"/>
                        </a:spcAft>
                      </a:pPr>
                      <a:r>
                        <a:rPr lang="en-US" sz="1100" b="1" spc="-20" dirty="0">
                          <a:effectLst/>
                        </a:rPr>
                        <a:t>177</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tc>
                  <a:txBody>
                    <a:bodyPr/>
                    <a:lstStyle/>
                    <a:p>
                      <a:pPr marL="0" marR="382270" algn="r" eaLnBrk="0" hangingPunct="0">
                        <a:lnSpc>
                          <a:spcPct val="107000"/>
                        </a:lnSpc>
                        <a:spcBef>
                          <a:spcPts val="150"/>
                        </a:spcBef>
                        <a:spcAft>
                          <a:spcPts val="0"/>
                        </a:spcAft>
                      </a:pPr>
                      <a:r>
                        <a:rPr lang="en-US" sz="1100" b="1" spc="-20" dirty="0">
                          <a:effectLst/>
                        </a:rPr>
                        <a:t>0.75</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solidFill>
                      <a:schemeClr val="accent5">
                        <a:lumMod val="20000"/>
                        <a:lumOff val="80000"/>
                      </a:schemeClr>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636424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71.7 ECT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08760" y="1003005"/>
            <a:ext cx="6126480" cy="38230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4962612"/>
            <a:ext cx="7696200" cy="1209588"/>
          </a:xfrm>
        </p:spPr>
        <p:txBody>
          <a:bodyPr/>
          <a:lstStyle/>
          <a:p>
            <a:r>
              <a:rPr lang="en-US" sz="1800" dirty="0"/>
              <a:t>ECT sensor being tested using DMM set to DC volts. A chart showing voltage decrease of ECT sensor as temperature increases from a cold start. The bumps at bottom of waveform represent temperature decreases when thermostat opens and is controlling coolant temperature.</a:t>
            </a:r>
          </a:p>
        </p:txBody>
      </p:sp>
    </p:spTree>
    <p:extLst>
      <p:ext uri="{BB962C8B-B14F-4D97-AF65-F5344CB8AC3E}">
        <p14:creationId xmlns:p14="http://schemas.microsoft.com/office/powerpoint/2010/main" val="2118517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980"/>
            <a:ext cx="8229600" cy="646331"/>
          </a:xfrm>
        </p:spPr>
        <p:txBody>
          <a:bodyPr>
            <a:spAutoFit/>
          </a:bodyPr>
          <a:lstStyle/>
          <a:p>
            <a:r>
              <a:rPr lang="en-US" dirty="0"/>
              <a:t>Question 2: ?</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What are three ways to test an engine coolant temperature sensor?</a:t>
            </a:r>
          </a:p>
        </p:txBody>
      </p:sp>
    </p:spTree>
    <p:extLst>
      <p:ext uri="{BB962C8B-B14F-4D97-AF65-F5344CB8AC3E}">
        <p14:creationId xmlns:p14="http://schemas.microsoft.com/office/powerpoint/2010/main" val="4171660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Answer 2</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A visual inspection, with a multimeter, and with a scan tool.</a:t>
            </a:r>
          </a:p>
        </p:txBody>
      </p:sp>
    </p:spTree>
    <p:extLst>
      <p:ext uri="{BB962C8B-B14F-4D97-AF65-F5344CB8AC3E}">
        <p14:creationId xmlns:p14="http://schemas.microsoft.com/office/powerpoint/2010/main" val="1287932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1"/>
          </p:nvPr>
        </p:nvSpPr>
        <p:spPr>
          <a:xfrm>
            <a:off x="457200" y="917675"/>
            <a:ext cx="8229600" cy="3816429"/>
          </a:xfrm>
        </p:spPr>
        <p:txBody>
          <a:bodyPr>
            <a:spAutoFit/>
          </a:bodyPr>
          <a:lstStyle/>
          <a:p>
            <a:pPr marL="695325" indent="-695325">
              <a:buNone/>
            </a:pPr>
            <a:r>
              <a:rPr lang="en-IN" sz="2400" b="1" dirty="0">
                <a:solidFill>
                  <a:schemeClr val="bg2"/>
                </a:solidFill>
              </a:rPr>
              <a:t>71.1 </a:t>
            </a:r>
            <a:r>
              <a:rPr lang="en-US" sz="2400" dirty="0"/>
              <a:t>Describe the purpose and function of engine coolant temperature sensors.</a:t>
            </a:r>
          </a:p>
          <a:p>
            <a:pPr marL="695325" indent="-695325">
              <a:buNone/>
            </a:pPr>
            <a:r>
              <a:rPr lang="en-IN" sz="2400" b="1" dirty="0">
                <a:solidFill>
                  <a:schemeClr val="bg2"/>
                </a:solidFill>
              </a:rPr>
              <a:t>71.2</a:t>
            </a:r>
            <a:r>
              <a:rPr lang="en-US" sz="2400" dirty="0"/>
              <a:t> Describe how to inspect and test temperature sensors.</a:t>
            </a:r>
          </a:p>
          <a:p>
            <a:pPr marL="695325" indent="-695325">
              <a:buNone/>
            </a:pPr>
            <a:r>
              <a:rPr lang="en-IN" sz="2400" b="1" dirty="0">
                <a:solidFill>
                  <a:schemeClr val="bg2"/>
                </a:solidFill>
              </a:rPr>
              <a:t>71.3 </a:t>
            </a:r>
            <a:r>
              <a:rPr lang="en-US" sz="2400" dirty="0"/>
              <a:t>Explain the function and testing of intake air temperature sensors, including sensor DTCs.</a:t>
            </a:r>
          </a:p>
          <a:p>
            <a:pPr marL="695325" indent="-695325">
              <a:buNone/>
            </a:pPr>
            <a:r>
              <a:rPr lang="en-IN" sz="2400" b="1" dirty="0">
                <a:solidFill>
                  <a:schemeClr val="bg2"/>
                </a:solidFill>
              </a:rPr>
              <a:t>71.4 </a:t>
            </a:r>
            <a:r>
              <a:rPr lang="en-US" sz="2400" dirty="0"/>
              <a:t>Discuss the other temperature sensors that may be found  on vehicles.</a:t>
            </a:r>
          </a:p>
          <a:p>
            <a:pPr marL="695325" indent="-695325">
              <a:buNone/>
            </a:pPr>
            <a:r>
              <a:rPr lang="en-IN" sz="2400" b="1" dirty="0">
                <a:solidFill>
                  <a:schemeClr val="bg2"/>
                </a:solidFill>
              </a:rPr>
              <a:t>71.5 </a:t>
            </a:r>
            <a:r>
              <a:rPr lang="en-US" sz="2400" dirty="0"/>
              <a:t>Describe the construction and function of a TP sensor..</a:t>
            </a:r>
            <a:endParaRPr lang="en-IN" sz="2400" dirty="0"/>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4264"/>
            <a:ext cx="8229600" cy="646331"/>
          </a:xfrm>
        </p:spPr>
        <p:txBody>
          <a:bodyPr>
            <a:spAutoFit/>
          </a:bodyPr>
          <a:lstStyle/>
          <a:p>
            <a:r>
              <a:rPr lang="en-US" dirty="0"/>
              <a:t>Intake Air Temperature (IAT) Sensor</a:t>
            </a:r>
            <a:endParaRPr lang="en-US" sz="2800" dirty="0"/>
          </a:p>
        </p:txBody>
      </p:sp>
      <p:sp>
        <p:nvSpPr>
          <p:cNvPr id="4" name="Content Placeholder 3"/>
          <p:cNvSpPr>
            <a:spLocks noGrp="1"/>
          </p:cNvSpPr>
          <p:nvPr>
            <p:ph idx="1"/>
          </p:nvPr>
        </p:nvSpPr>
        <p:spPr>
          <a:xfrm>
            <a:off x="457200" y="961087"/>
            <a:ext cx="8229600" cy="3470181"/>
          </a:xfrm>
        </p:spPr>
        <p:txBody>
          <a:bodyPr>
            <a:spAutoFit/>
          </a:bodyPr>
          <a:lstStyle/>
          <a:p>
            <a:r>
              <a:rPr lang="en-IN" sz="2400" dirty="0"/>
              <a:t>Purpose and Function</a:t>
            </a:r>
          </a:p>
          <a:p>
            <a:pPr lvl="1"/>
            <a:r>
              <a:rPr lang="en-IN" sz="2400" spc="-300" dirty="0"/>
              <a:t>I A </a:t>
            </a:r>
            <a:r>
              <a:rPr lang="en-IN" sz="2400" dirty="0"/>
              <a:t>T sensor is negative temperature coefficient (</a:t>
            </a:r>
            <a:r>
              <a:rPr lang="en-IN" sz="2400" spc="-300" dirty="0"/>
              <a:t>N T </a:t>
            </a:r>
            <a:r>
              <a:rPr lang="en-IN" sz="2400" dirty="0"/>
              <a:t>C) thermistor that decreases in resistance as the temperature of the sensor increases.</a:t>
            </a:r>
          </a:p>
          <a:p>
            <a:r>
              <a:rPr lang="en-IN" sz="2400" spc="-300" dirty="0"/>
              <a:t>I A </a:t>
            </a:r>
            <a:r>
              <a:rPr lang="en-IN" sz="2400" dirty="0"/>
              <a:t>T sensor used as an input sensor by </a:t>
            </a:r>
            <a:r>
              <a:rPr lang="en-IN" sz="2400" spc="-300" dirty="0"/>
              <a:t>P C </a:t>
            </a:r>
            <a:r>
              <a:rPr lang="en-IN" sz="2400" dirty="0"/>
              <a:t>M to control many functions, including:</a:t>
            </a:r>
          </a:p>
          <a:p>
            <a:pPr lvl="1"/>
            <a:r>
              <a:rPr lang="en-IN" sz="2400" dirty="0"/>
              <a:t>Fuel delivery</a:t>
            </a:r>
          </a:p>
          <a:p>
            <a:pPr lvl="1"/>
            <a:r>
              <a:rPr lang="en-IN" sz="2400" dirty="0"/>
              <a:t>Spark timing</a:t>
            </a:r>
            <a:endParaRPr lang="en-US" sz="2400" dirty="0"/>
          </a:p>
        </p:txBody>
      </p:sp>
    </p:spTree>
    <p:extLst>
      <p:ext uri="{BB962C8B-B14F-4D97-AF65-F5344CB8AC3E}">
        <p14:creationId xmlns:p14="http://schemas.microsoft.com/office/powerpoint/2010/main" val="2400729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71.8 IAT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90600"/>
            <a:ext cx="4733547" cy="477082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90800" cy="3416320"/>
          </a:xfrm>
        </p:spPr>
        <p:txBody>
          <a:bodyPr/>
          <a:lstStyle/>
          <a:p>
            <a:r>
              <a:rPr lang="en-US" sz="2400" dirty="0"/>
              <a:t>The IAT sensor on this General Motors 3800 V-6 engine is in the air passage duct between the air cleaner housing and the throttle body</a:t>
            </a:r>
          </a:p>
        </p:txBody>
      </p:sp>
    </p:spTree>
    <p:extLst>
      <p:ext uri="{BB962C8B-B14F-4D97-AF65-F5344CB8AC3E}">
        <p14:creationId xmlns:p14="http://schemas.microsoft.com/office/powerpoint/2010/main" val="4137732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15553"/>
          </a:xfrm>
        </p:spPr>
        <p:txBody>
          <a:bodyPr>
            <a:spAutoFit/>
          </a:bodyPr>
          <a:lstStyle/>
          <a:p>
            <a:r>
              <a:rPr lang="en-US" sz="3400" dirty="0"/>
              <a:t>Testing Intake Air Temperature Sensor</a:t>
            </a:r>
          </a:p>
        </p:txBody>
      </p:sp>
      <p:sp>
        <p:nvSpPr>
          <p:cNvPr id="4" name="Content Placeholder 3"/>
          <p:cNvSpPr>
            <a:spLocks noGrp="1"/>
          </p:cNvSpPr>
          <p:nvPr>
            <p:ph idx="1"/>
          </p:nvPr>
        </p:nvSpPr>
        <p:spPr>
          <a:xfrm>
            <a:off x="457200" y="1007533"/>
            <a:ext cx="8229600" cy="2908489"/>
          </a:xfrm>
        </p:spPr>
        <p:txBody>
          <a:bodyPr>
            <a:spAutoFit/>
          </a:bodyPr>
          <a:lstStyle/>
          <a:p>
            <a:r>
              <a:rPr lang="en-IN" sz="2400" dirty="0"/>
              <a:t>To diagnose </a:t>
            </a:r>
            <a:r>
              <a:rPr lang="en-IN" sz="2400" spc="-300" dirty="0"/>
              <a:t>I A </a:t>
            </a:r>
            <a:r>
              <a:rPr lang="en-IN" sz="2400" dirty="0"/>
              <a:t>T sensor, follow these steps:</a:t>
            </a:r>
          </a:p>
          <a:p>
            <a:pPr lvl="1"/>
            <a:r>
              <a:rPr lang="en-IN" sz="2400" dirty="0"/>
              <a:t>Perform visual inspection of sensor and wiring.</a:t>
            </a:r>
          </a:p>
          <a:p>
            <a:pPr lvl="1"/>
            <a:r>
              <a:rPr lang="en-IN" sz="2400" dirty="0"/>
              <a:t>After vehicle has been allowed to cool for several hours, use a scan tool, observe </a:t>
            </a:r>
            <a:r>
              <a:rPr lang="en-IN" sz="2400" spc="-300" dirty="0"/>
              <a:t>I A </a:t>
            </a:r>
            <a:r>
              <a:rPr lang="en-IN" sz="2400" dirty="0"/>
              <a:t>T, and compare it to engine coolant temperature. The 2 temperatures should be within 5°F of each other.</a:t>
            </a:r>
          </a:p>
          <a:p>
            <a:pPr lvl="1"/>
            <a:r>
              <a:rPr lang="en-IN" sz="2400" dirty="0"/>
              <a:t>Check voltage and compare to service specifications.</a:t>
            </a:r>
          </a:p>
        </p:txBody>
      </p:sp>
    </p:spTree>
    <p:extLst>
      <p:ext uri="{BB962C8B-B14F-4D97-AF65-F5344CB8AC3E}">
        <p14:creationId xmlns:p14="http://schemas.microsoft.com/office/powerpoint/2010/main" val="3980498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Exactly Is an NTC Sensor?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643254"/>
            <a:ext cx="7410450" cy="3978012"/>
          </a:xfrm>
        </p:spPr>
        <p:txBody>
          <a:bodyPr/>
          <a:lstStyle/>
          <a:p>
            <a:r>
              <a:rPr lang="en-US" sz="2000" b="1" dirty="0"/>
              <a:t>What Exactly Is an NTC Sensor? </a:t>
            </a:r>
            <a:r>
              <a:rPr lang="en-US" sz="2000" dirty="0"/>
              <a:t>A negative temperature coefficient (NTC) thermistor is a semiconductor whose resistance decreases as the temperature increases. In other words, the sensor becomes more electrically conductive as the temperature increases. Therefore, when a voltage is applied, typically 5 volts, the signal voltage is high when the sensor is cold because the sensor has a high resistance and little current flows through to ground. </a:t>
            </a:r>
            <a:r>
              <a:rPr lang="en-US" sz="2000" b="1" dirty="0"/>
              <a:t>SEE FIGURE 71–9</a:t>
            </a:r>
            <a:r>
              <a:rPr lang="en-US" sz="2000" dirty="0"/>
              <a:t>. However, when the temperature increases, the sensor becomes more electrically conductive and takes more of the 5 volts to ground, resulting in a lower signal voltage as the sensor warms.</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445057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71.9 NTC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25722" y="1195232"/>
            <a:ext cx="7492556" cy="3505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295400" y="5029200"/>
            <a:ext cx="6553200" cy="461665"/>
          </a:xfrm>
        </p:spPr>
        <p:txBody>
          <a:bodyPr/>
          <a:lstStyle/>
          <a:p>
            <a:r>
              <a:rPr lang="en-US" sz="2400" dirty="0"/>
              <a:t>A typical temperature sensor circuit</a:t>
            </a:r>
          </a:p>
        </p:txBody>
      </p:sp>
    </p:spTree>
    <p:extLst>
      <p:ext uri="{BB962C8B-B14F-4D97-AF65-F5344CB8AC3E}">
        <p14:creationId xmlns:p14="http://schemas.microsoft.com/office/powerpoint/2010/main" val="1707569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4857"/>
            <a:ext cx="8229600" cy="584775"/>
          </a:xfrm>
        </p:spPr>
        <p:txBody>
          <a:bodyPr>
            <a:spAutoFit/>
          </a:bodyPr>
          <a:lstStyle/>
          <a:p>
            <a:r>
              <a:rPr lang="en-US" sz="3200" dirty="0"/>
              <a:t>Transmission Fluid Temperature Sensor</a:t>
            </a:r>
            <a:endParaRPr lang="en-US" sz="3400" dirty="0"/>
          </a:p>
        </p:txBody>
      </p:sp>
      <p:sp>
        <p:nvSpPr>
          <p:cNvPr id="4" name="Content Placeholder 3"/>
          <p:cNvSpPr>
            <a:spLocks noGrp="1"/>
          </p:cNvSpPr>
          <p:nvPr>
            <p:ph idx="1"/>
          </p:nvPr>
        </p:nvSpPr>
        <p:spPr>
          <a:xfrm>
            <a:off x="457200" y="1066324"/>
            <a:ext cx="8229600" cy="3200876"/>
          </a:xfrm>
        </p:spPr>
        <p:txBody>
          <a:bodyPr>
            <a:spAutoFit/>
          </a:bodyPr>
          <a:lstStyle/>
          <a:p>
            <a:r>
              <a:rPr lang="en-IN" sz="2400" dirty="0"/>
              <a:t>The transmission fluid temperature signal is used by </a:t>
            </a:r>
            <a:r>
              <a:rPr lang="en-IN" sz="2400" spc="-350" dirty="0"/>
              <a:t>P C </a:t>
            </a:r>
            <a:r>
              <a:rPr lang="en-IN" sz="2400" dirty="0"/>
              <a:t>M to perform certain strategies based on temperature of the automatic transmission fluid.</a:t>
            </a:r>
          </a:p>
          <a:p>
            <a:pPr lvl="1"/>
            <a:r>
              <a:rPr lang="en-IN" sz="2400" dirty="0"/>
              <a:t>Shift points may be delayed and the torque converter clutch may be inhibited in low temperatures.</a:t>
            </a:r>
          </a:p>
          <a:p>
            <a:pPr lvl="1"/>
            <a:r>
              <a:rPr lang="en-IN" sz="2400" dirty="0"/>
              <a:t>In high temperatures, overdrive may be inhibited and the torque converter clutch may be engaged to dissipate heat.</a:t>
            </a:r>
          </a:p>
        </p:txBody>
      </p:sp>
    </p:spTree>
    <p:extLst>
      <p:ext uri="{BB962C8B-B14F-4D97-AF65-F5344CB8AC3E}">
        <p14:creationId xmlns:p14="http://schemas.microsoft.com/office/powerpoint/2010/main" val="182273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 Fluid Temperature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Fluid_Tempature_Sensor">
            <a:hlinkClick r:id="" action="ppaction://media"/>
            <a:extLst>
              <a:ext uri="{FF2B5EF4-FFF2-40B4-BE49-F238E27FC236}">
                <a16:creationId xmlns:a16="http://schemas.microsoft.com/office/drawing/2014/main" id="{3C528FF1-BB29-66A8-3FA9-F7F054A9FF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71093"/>
            <a:ext cx="8928594" cy="5022334"/>
          </a:xfrm>
          <a:prstGeom prst="rect">
            <a:avLst/>
          </a:prstGeom>
        </p:spPr>
      </p:pic>
    </p:spTree>
    <p:extLst>
      <p:ext uri="{BB962C8B-B14F-4D97-AF65-F5344CB8AC3E}">
        <p14:creationId xmlns:p14="http://schemas.microsoft.com/office/powerpoint/2010/main" val="5619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2408"/>
            <a:ext cx="8229600" cy="584775"/>
          </a:xfrm>
        </p:spPr>
        <p:txBody>
          <a:bodyPr>
            <a:spAutoFit/>
          </a:bodyPr>
          <a:lstStyle/>
          <a:p>
            <a:r>
              <a:rPr lang="en-US" sz="3200" dirty="0"/>
              <a:t>Cylinder Head Temperature Sensor</a:t>
            </a:r>
            <a:endParaRPr lang="en-US" sz="3400" dirty="0"/>
          </a:p>
        </p:txBody>
      </p:sp>
      <p:sp>
        <p:nvSpPr>
          <p:cNvPr id="4" name="Content Placeholder 3"/>
          <p:cNvSpPr>
            <a:spLocks noGrp="1"/>
          </p:cNvSpPr>
          <p:nvPr>
            <p:ph idx="1"/>
          </p:nvPr>
        </p:nvSpPr>
        <p:spPr>
          <a:xfrm>
            <a:off x="457200" y="993875"/>
            <a:ext cx="8229600" cy="2131353"/>
          </a:xfrm>
        </p:spPr>
        <p:txBody>
          <a:bodyPr>
            <a:spAutoFit/>
          </a:bodyPr>
          <a:lstStyle/>
          <a:p>
            <a:r>
              <a:rPr lang="en-IN" sz="2400" dirty="0"/>
              <a:t>Some vehicles may use a cylinder head temperature sensor instead of, or in addition too, the engine coolant temperature sensor.</a:t>
            </a:r>
          </a:p>
          <a:p>
            <a:r>
              <a:rPr lang="en-IN" sz="2400" dirty="0"/>
              <a:t>When both sensors are used, a calculation between the two is used to determine engine temperature.</a:t>
            </a:r>
          </a:p>
        </p:txBody>
      </p:sp>
    </p:spTree>
    <p:extLst>
      <p:ext uri="{BB962C8B-B14F-4D97-AF65-F5344CB8AC3E}">
        <p14:creationId xmlns:p14="http://schemas.microsoft.com/office/powerpoint/2010/main" val="4217153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71.10 CHT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7810" y="990600"/>
            <a:ext cx="5165480" cy="4572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4893647"/>
          </a:xfrm>
        </p:spPr>
        <p:txBody>
          <a:bodyPr/>
          <a:lstStyle/>
          <a:p>
            <a:r>
              <a:rPr lang="en-US" sz="2400" dirty="0"/>
              <a:t>Some engines are equipped with a cylinder head temperature (CHT) sensor, which is used by the PCM along with the ECT, to determine the temperature of the engine</a:t>
            </a:r>
          </a:p>
        </p:txBody>
      </p:sp>
    </p:spTree>
    <p:extLst>
      <p:ext uri="{BB962C8B-B14F-4D97-AF65-F5344CB8AC3E}">
        <p14:creationId xmlns:p14="http://schemas.microsoft.com/office/powerpoint/2010/main" val="3081475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2408"/>
            <a:ext cx="8229600" cy="584775"/>
          </a:xfrm>
        </p:spPr>
        <p:txBody>
          <a:bodyPr>
            <a:spAutoFit/>
          </a:bodyPr>
          <a:lstStyle/>
          <a:p>
            <a:r>
              <a:rPr lang="en-US" sz="3200" dirty="0"/>
              <a:t>Engine Fuel Temperature (</a:t>
            </a:r>
            <a:r>
              <a:rPr lang="en-US" sz="3200" spc="-300" dirty="0"/>
              <a:t>E F </a:t>
            </a:r>
            <a:r>
              <a:rPr lang="en-US" sz="3200" dirty="0"/>
              <a:t>T) Sensor</a:t>
            </a:r>
            <a:endParaRPr lang="en-US" sz="3400" dirty="0"/>
          </a:p>
        </p:txBody>
      </p:sp>
      <p:sp>
        <p:nvSpPr>
          <p:cNvPr id="4" name="Content Placeholder 3"/>
          <p:cNvSpPr>
            <a:spLocks noGrp="1"/>
          </p:cNvSpPr>
          <p:nvPr>
            <p:ph idx="1"/>
          </p:nvPr>
        </p:nvSpPr>
        <p:spPr>
          <a:xfrm>
            <a:off x="457200" y="993875"/>
            <a:ext cx="8229600" cy="2870016"/>
          </a:xfrm>
        </p:spPr>
        <p:txBody>
          <a:bodyPr>
            <a:spAutoFit/>
          </a:bodyPr>
          <a:lstStyle/>
          <a:p>
            <a:r>
              <a:rPr lang="en-US" sz="2400" dirty="0"/>
              <a:t>Some vehicles that are equipped with an electronic returnless type of fuel injection use an engine fuel temperature (</a:t>
            </a:r>
            <a:r>
              <a:rPr lang="en-US" sz="2400" spc="-300" dirty="0"/>
              <a:t>E F </a:t>
            </a:r>
            <a:r>
              <a:rPr lang="en-US" sz="2400" dirty="0"/>
              <a:t>T) sensor to give the </a:t>
            </a:r>
            <a:r>
              <a:rPr lang="en-US" sz="2400" spc="-300" dirty="0"/>
              <a:t>P C </a:t>
            </a:r>
            <a:r>
              <a:rPr lang="en-US" sz="2400" dirty="0"/>
              <a:t>M information regarding the temperature and, therefore, the density of the fuel.</a:t>
            </a:r>
          </a:p>
          <a:p>
            <a:r>
              <a:rPr lang="en-US" sz="2400" dirty="0"/>
              <a:t>Check service information for the exact location, if equipped, and how to test and service the sensor.</a:t>
            </a:r>
          </a:p>
        </p:txBody>
      </p:sp>
    </p:spTree>
    <p:extLst>
      <p:ext uri="{BB962C8B-B14F-4D97-AF65-F5344CB8AC3E}">
        <p14:creationId xmlns:p14="http://schemas.microsoft.com/office/powerpoint/2010/main" val="2418115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0596"/>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1"/>
          </p:nvPr>
        </p:nvSpPr>
        <p:spPr>
          <a:xfrm>
            <a:off x="457200" y="1017419"/>
            <a:ext cx="8229600" cy="1954381"/>
          </a:xfrm>
        </p:spPr>
        <p:txBody>
          <a:bodyPr>
            <a:spAutoFit/>
          </a:bodyPr>
          <a:lstStyle/>
          <a:p>
            <a:pPr marL="695325" indent="-695325">
              <a:buNone/>
            </a:pPr>
            <a:r>
              <a:rPr lang="en-IN" sz="2400" b="1" dirty="0">
                <a:solidFill>
                  <a:schemeClr val="bg2"/>
                </a:solidFill>
              </a:rPr>
              <a:t>71.6 </a:t>
            </a:r>
            <a:r>
              <a:rPr lang="en-US" sz="2400" dirty="0"/>
              <a:t>Discuss TP sensor input.</a:t>
            </a:r>
          </a:p>
          <a:p>
            <a:pPr marL="695325" indent="-695325">
              <a:buNone/>
            </a:pPr>
            <a:r>
              <a:rPr lang="en-IN" sz="2400" b="1" dirty="0">
                <a:solidFill>
                  <a:schemeClr val="bg2"/>
                </a:solidFill>
              </a:rPr>
              <a:t>71.7 </a:t>
            </a:r>
            <a:r>
              <a:rPr lang="en-US" sz="2400" dirty="0"/>
              <a:t>Discuss the PCM uses for the TP sensor.</a:t>
            </a:r>
          </a:p>
          <a:p>
            <a:pPr marL="695325" indent="-695325">
              <a:buNone/>
            </a:pPr>
            <a:r>
              <a:rPr lang="en-IN" sz="2400" b="1" dirty="0">
                <a:solidFill>
                  <a:schemeClr val="bg2"/>
                </a:solidFill>
              </a:rPr>
              <a:t>71.8 </a:t>
            </a:r>
            <a:r>
              <a:rPr lang="en-US" sz="2400" dirty="0"/>
              <a:t>Describe how to test the TP sensor, including sensor DTCs</a:t>
            </a:r>
            <a:endParaRPr lang="en-IN" sz="2400" dirty="0"/>
          </a:p>
        </p:txBody>
      </p:sp>
    </p:spTree>
    <p:extLst>
      <p:ext uri="{BB962C8B-B14F-4D97-AF65-F5344CB8AC3E}">
        <p14:creationId xmlns:p14="http://schemas.microsoft.com/office/powerpoint/2010/main" val="2872425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5741"/>
            <a:ext cx="8229600" cy="1077218"/>
          </a:xfrm>
        </p:spPr>
        <p:txBody>
          <a:bodyPr>
            <a:spAutoFit/>
          </a:bodyPr>
          <a:lstStyle/>
          <a:p>
            <a:r>
              <a:rPr lang="en-US" sz="3200" dirty="0"/>
              <a:t>Exhaust Gas Recirculation (</a:t>
            </a:r>
            <a:r>
              <a:rPr lang="en-US" sz="3200" spc="-400" dirty="0"/>
              <a:t>E G </a:t>
            </a:r>
            <a:r>
              <a:rPr lang="en-US" sz="3200" dirty="0"/>
              <a:t>R) Temperature Sensor</a:t>
            </a:r>
            <a:endParaRPr lang="en-US" sz="3400" dirty="0"/>
          </a:p>
        </p:txBody>
      </p:sp>
      <p:sp>
        <p:nvSpPr>
          <p:cNvPr id="4" name="Content Placeholder 3"/>
          <p:cNvSpPr>
            <a:spLocks noGrp="1"/>
          </p:cNvSpPr>
          <p:nvPr>
            <p:ph idx="1"/>
          </p:nvPr>
        </p:nvSpPr>
        <p:spPr>
          <a:xfrm>
            <a:off x="457200" y="1447800"/>
            <a:ext cx="8229600" cy="3254737"/>
          </a:xfrm>
        </p:spPr>
        <p:txBody>
          <a:bodyPr>
            <a:spAutoFit/>
          </a:bodyPr>
          <a:lstStyle/>
          <a:p>
            <a:r>
              <a:rPr lang="en-IN" sz="2400" dirty="0"/>
              <a:t>Some engines (Toyota) equipped with exhaust gas recirculation (</a:t>
            </a:r>
            <a:r>
              <a:rPr lang="en-IN" sz="2400" spc="-300" dirty="0"/>
              <a:t>E G </a:t>
            </a:r>
            <a:r>
              <a:rPr lang="en-IN" sz="2400" dirty="0"/>
              <a:t>R) temperature sensors.</a:t>
            </a:r>
          </a:p>
          <a:p>
            <a:r>
              <a:rPr lang="en-IN" sz="2400" spc="-300" dirty="0"/>
              <a:t>P C </a:t>
            </a:r>
            <a:r>
              <a:rPr lang="en-IN" sz="2400" dirty="0"/>
              <a:t>M monitors temperature in exhaust passage between </a:t>
            </a:r>
            <a:r>
              <a:rPr lang="en-IN" sz="2400" spc="-300" dirty="0"/>
              <a:t>E G </a:t>
            </a:r>
            <a:r>
              <a:rPr lang="en-IN" sz="2400" dirty="0"/>
              <a:t>R valve and intake manifold.</a:t>
            </a:r>
          </a:p>
          <a:p>
            <a:r>
              <a:rPr lang="en-IN" sz="2400" dirty="0"/>
              <a:t>If temperature increases when </a:t>
            </a:r>
            <a:r>
              <a:rPr lang="en-IN" sz="2400" spc="-300" dirty="0"/>
              <a:t>E G </a:t>
            </a:r>
            <a:r>
              <a:rPr lang="en-IN" sz="2400" dirty="0"/>
              <a:t>R is commanded on, </a:t>
            </a:r>
          </a:p>
          <a:p>
            <a:r>
              <a:rPr lang="en-IN" sz="2400" spc="-300" dirty="0"/>
              <a:t>P CM</a:t>
            </a:r>
            <a:r>
              <a:rPr lang="en-IN" sz="2400" dirty="0"/>
              <a:t> can determine that valve or related components are functioning.</a:t>
            </a:r>
          </a:p>
        </p:txBody>
      </p:sp>
    </p:spTree>
    <p:extLst>
      <p:ext uri="{BB962C8B-B14F-4D97-AF65-F5344CB8AC3E}">
        <p14:creationId xmlns:p14="http://schemas.microsoft.com/office/powerpoint/2010/main" val="3352244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EGR System Tests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gr_system_test">
            <a:hlinkClick r:id="" action="ppaction://media"/>
            <a:extLst>
              <a:ext uri="{FF2B5EF4-FFF2-40B4-BE49-F238E27FC236}">
                <a16:creationId xmlns:a16="http://schemas.microsoft.com/office/drawing/2014/main" id="{0BFBCAA4-27E2-9B22-96B4-4F112E8B5B3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133310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3049"/>
            <a:ext cx="8229600" cy="584775"/>
          </a:xfrm>
        </p:spPr>
        <p:txBody>
          <a:bodyPr>
            <a:spAutoFit/>
          </a:bodyPr>
          <a:lstStyle/>
          <a:p>
            <a:r>
              <a:rPr lang="en-US" sz="3200" dirty="0"/>
              <a:t>Engine Oil Temperature Sensor</a:t>
            </a:r>
            <a:endParaRPr lang="en-US" sz="3400" dirty="0"/>
          </a:p>
        </p:txBody>
      </p:sp>
      <p:sp>
        <p:nvSpPr>
          <p:cNvPr id="4" name="Content Placeholder 3"/>
          <p:cNvSpPr>
            <a:spLocks noGrp="1"/>
          </p:cNvSpPr>
          <p:nvPr>
            <p:ph idx="1"/>
          </p:nvPr>
        </p:nvSpPr>
        <p:spPr>
          <a:xfrm>
            <a:off x="457200" y="928315"/>
            <a:ext cx="8229600" cy="1762021"/>
          </a:xfrm>
        </p:spPr>
        <p:txBody>
          <a:bodyPr>
            <a:spAutoFit/>
          </a:bodyPr>
          <a:lstStyle/>
          <a:p>
            <a:r>
              <a:rPr lang="en-IN" sz="2400" dirty="0"/>
              <a:t>Engine oil temperature sensors used on many GM vehicles and used as an input to oil life monitoring system.</a:t>
            </a:r>
          </a:p>
          <a:p>
            <a:r>
              <a:rPr lang="en-IN" sz="2400" dirty="0"/>
              <a:t>Computer program inside </a:t>
            </a:r>
            <a:r>
              <a:rPr lang="en-IN" sz="2400" spc="-300" dirty="0"/>
              <a:t>P C </a:t>
            </a:r>
            <a:r>
              <a:rPr lang="en-IN" sz="2400" dirty="0"/>
              <a:t>M calculates engine oil life based on run time, engine </a:t>
            </a:r>
            <a:r>
              <a:rPr lang="en-IN" sz="2400" spc="-300" dirty="0"/>
              <a:t>R P </a:t>
            </a:r>
            <a:r>
              <a:rPr lang="en-IN" sz="2400" dirty="0"/>
              <a:t>M, and oil temperature.</a:t>
            </a:r>
          </a:p>
        </p:txBody>
      </p:sp>
    </p:spTree>
    <p:extLst>
      <p:ext uri="{BB962C8B-B14F-4D97-AF65-F5344CB8AC3E}">
        <p14:creationId xmlns:p14="http://schemas.microsoft.com/office/powerpoint/2010/main" val="3216240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Engine Oil &amp; Quality Sensor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ng_Oil_Level_Quality_Sensor">
            <a:hlinkClick r:id="" action="ppaction://media"/>
            <a:extLst>
              <a:ext uri="{FF2B5EF4-FFF2-40B4-BE49-F238E27FC236}">
                <a16:creationId xmlns:a16="http://schemas.microsoft.com/office/drawing/2014/main" id="{E4EB1737-085F-7C88-4C33-1B5F94BBE0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18" y="1143000"/>
            <a:ext cx="9070135" cy="5101951"/>
          </a:xfrm>
          <a:prstGeom prst="rect">
            <a:avLst/>
          </a:prstGeom>
        </p:spPr>
      </p:pic>
    </p:spTree>
    <p:extLst>
      <p:ext uri="{BB962C8B-B14F-4D97-AF65-F5344CB8AC3E}">
        <p14:creationId xmlns:p14="http://schemas.microsoft.com/office/powerpoint/2010/main" val="181665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p:spPr>
        <p:txBody>
          <a:bodyPr/>
          <a:lstStyle/>
          <a:p>
            <a:r>
              <a:rPr lang="en-US" dirty="0"/>
              <a:t>Chart 71.1 Temp Sensors</a:t>
            </a: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2110967645"/>
              </p:ext>
            </p:extLst>
          </p:nvPr>
        </p:nvGraphicFramePr>
        <p:xfrm>
          <a:off x="838200" y="1008321"/>
          <a:ext cx="7467599" cy="4939349"/>
        </p:xfrm>
        <a:graphic>
          <a:graphicData uri="http://schemas.openxmlformats.org/drawingml/2006/table">
            <a:tbl>
              <a:tblPr firstRow="1"/>
              <a:tblGrid>
                <a:gridCol w="1258505">
                  <a:extLst>
                    <a:ext uri="{9D8B030D-6E8A-4147-A177-3AD203B41FA5}">
                      <a16:colId xmlns:a16="http://schemas.microsoft.com/office/drawing/2014/main" val="20000"/>
                    </a:ext>
                  </a:extLst>
                </a:gridCol>
                <a:gridCol w="2145113">
                  <a:extLst>
                    <a:ext uri="{9D8B030D-6E8A-4147-A177-3AD203B41FA5}">
                      <a16:colId xmlns:a16="http://schemas.microsoft.com/office/drawing/2014/main" val="20001"/>
                    </a:ext>
                  </a:extLst>
                </a:gridCol>
                <a:gridCol w="4063981">
                  <a:extLst>
                    <a:ext uri="{9D8B030D-6E8A-4147-A177-3AD203B41FA5}">
                      <a16:colId xmlns:a16="http://schemas.microsoft.com/office/drawing/2014/main" val="20002"/>
                    </a:ext>
                  </a:extLst>
                </a:gridCol>
              </a:tblGrid>
              <a:tr h="541390">
                <a:tc>
                  <a:txBody>
                    <a:bodyPr/>
                    <a:lstStyle/>
                    <a:p>
                      <a:pPr marL="0" marR="0" eaLnBrk="0" hangingPunct="0">
                        <a:lnSpc>
                          <a:spcPct val="107000"/>
                        </a:lnSpc>
                        <a:spcBef>
                          <a:spcPts val="0"/>
                        </a:spcBef>
                        <a:spcAft>
                          <a:spcPts val="0"/>
                        </a:spcAft>
                      </a:pPr>
                      <a:r>
                        <a:rPr lang="en-US" sz="1400" b="1" dirty="0">
                          <a:solidFill>
                            <a:schemeClr val="bg1"/>
                          </a:solidFill>
                          <a:effectLst/>
                          <a:latin typeface="+mn-lt"/>
                          <a:ea typeface="Calibri" panose="020F0502020204030204" pitchFamily="34" charset="0"/>
                          <a:cs typeface="Times New Roman" panose="02020603050405020304" pitchFamily="18" charset="0"/>
                        </a:rPr>
                        <a:t>DIAGNOSTIC TROUBLE CODE</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4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400" b="1" dirty="0">
                          <a:solidFill>
                            <a:schemeClr val="bg1"/>
                          </a:solidFill>
                          <a:effectLst/>
                          <a:latin typeface="+mn-lt"/>
                          <a:ea typeface="Calibri" panose="020F0502020204030204" pitchFamily="34" charset="0"/>
                          <a:cs typeface="Times New Roman" panose="02020603050405020304" pitchFamily="18" charset="0"/>
                        </a:rPr>
                        <a:t>DESCRIPTION</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0" marR="0" eaLnBrk="0" hangingPunct="0">
                        <a:lnSpc>
                          <a:spcPct val="107000"/>
                        </a:lnSpc>
                        <a:spcBef>
                          <a:spcPts val="0"/>
                        </a:spcBef>
                        <a:spcAft>
                          <a:spcPts val="0"/>
                        </a:spcAft>
                      </a:pPr>
                      <a:r>
                        <a:rPr lang="en-US" sz="1400" dirty="0">
                          <a:solidFill>
                            <a:schemeClr val="bg1"/>
                          </a:solidFill>
                          <a:effectLst/>
                          <a:latin typeface="+mn-lt"/>
                          <a:ea typeface="Calibri" panose="020F0502020204030204" pitchFamily="34" charset="0"/>
                          <a:cs typeface="Times New Roman" panose="02020603050405020304" pitchFamily="18" charset="0"/>
                        </a:rPr>
                        <a:t> </a:t>
                      </a:r>
                    </a:p>
                    <a:p>
                      <a:pPr marL="0" marR="0" eaLnBrk="0" hangingPunct="0">
                        <a:lnSpc>
                          <a:spcPct val="107000"/>
                        </a:lnSpc>
                        <a:spcBef>
                          <a:spcPts val="0"/>
                        </a:spcBef>
                        <a:spcAft>
                          <a:spcPts val="0"/>
                        </a:spcAft>
                      </a:pPr>
                      <a:r>
                        <a:rPr lang="en-US" sz="1400" b="1" dirty="0">
                          <a:solidFill>
                            <a:schemeClr val="bg1"/>
                          </a:solidFill>
                          <a:effectLst/>
                          <a:latin typeface="+mn-lt"/>
                          <a:ea typeface="Calibri" panose="020F0502020204030204" pitchFamily="34" charset="0"/>
                          <a:cs typeface="Times New Roman" panose="02020603050405020304" pitchFamily="18" charset="0"/>
                        </a:rPr>
                        <a:t>POSSIBLE CAUSES</a:t>
                      </a:r>
                      <a:endParaRPr lang="en-US" sz="14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1082779">
                <a:tc>
                  <a:txBody>
                    <a:bodyPr/>
                    <a:lstStyle/>
                    <a:p>
                      <a:pPr marL="0" marR="0" eaLnBrk="0" hangingPunct="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P0112</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IAT sensor low voltage</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342900" marR="0" lvl="0" indent="-342900" eaLnBrk="0" hangingPunct="0">
                        <a:lnSpc>
                          <a:spcPct val="107000"/>
                        </a:lnSpc>
                        <a:spcBef>
                          <a:spcPts val="0"/>
                        </a:spcBef>
                        <a:spcAft>
                          <a:spcPts val="0"/>
                        </a:spcAft>
                        <a:buClr>
                          <a:srgbClr val="4F6B79"/>
                        </a:buClr>
                        <a:buSzPts val="600"/>
                        <a:buFont typeface="Arial" panose="020B0604020202020204" pitchFamily="34" charset="0"/>
                        <a:buChar char="■"/>
                      </a:pPr>
                      <a:r>
                        <a:rPr lang="en-US" sz="1400" dirty="0">
                          <a:effectLst/>
                          <a:latin typeface="+mn-lt"/>
                          <a:ea typeface="Calibri" panose="020F0502020204030204" pitchFamily="34" charset="0"/>
                          <a:cs typeface="Century Gothic" panose="020B0502020202020204" pitchFamily="34" charset="0"/>
                        </a:rPr>
                        <a:t>IAT sensor internally shorted-to-ground</a:t>
                      </a:r>
                    </a:p>
                    <a:p>
                      <a:pPr marL="342900" marR="0" lvl="0" indent="-342900" eaLnBrk="0" hangingPunct="0">
                        <a:lnSpc>
                          <a:spcPct val="107000"/>
                        </a:lnSpc>
                        <a:spcBef>
                          <a:spcPts val="0"/>
                        </a:spcBef>
                        <a:spcAft>
                          <a:spcPts val="0"/>
                        </a:spcAft>
                        <a:buClr>
                          <a:srgbClr val="4F6B79"/>
                        </a:buClr>
                        <a:buSzPts val="600"/>
                        <a:buFont typeface="Arial" panose="020B0604020202020204" pitchFamily="34" charset="0"/>
                        <a:buChar char="■"/>
                      </a:pPr>
                      <a:r>
                        <a:rPr lang="en-US" sz="1400" dirty="0">
                          <a:effectLst/>
                          <a:latin typeface="+mn-lt"/>
                          <a:ea typeface="Calibri" panose="020F0502020204030204" pitchFamily="34" charset="0"/>
                          <a:cs typeface="Century Gothic" panose="020B0502020202020204" pitchFamily="34" charset="0"/>
                        </a:rPr>
                        <a:t>IAT sensor wiring shorted-to-ground</a:t>
                      </a:r>
                    </a:p>
                    <a:p>
                      <a:pPr marL="342900" marR="0" lvl="0" indent="-342900" eaLnBrk="0" hangingPunct="0">
                        <a:lnSpc>
                          <a:spcPct val="107000"/>
                        </a:lnSpc>
                        <a:spcBef>
                          <a:spcPts val="0"/>
                        </a:spcBef>
                        <a:spcAft>
                          <a:spcPts val="0"/>
                        </a:spcAft>
                        <a:buClr>
                          <a:srgbClr val="4F6B79"/>
                        </a:buClr>
                        <a:buSzPts val="600"/>
                        <a:buFont typeface="Arial" panose="020B0604020202020204" pitchFamily="34" charset="0"/>
                        <a:buChar char="■"/>
                      </a:pPr>
                      <a:r>
                        <a:rPr lang="en-US" sz="1400" dirty="0">
                          <a:effectLst/>
                          <a:latin typeface="+mn-lt"/>
                          <a:ea typeface="Calibri" panose="020F0502020204030204" pitchFamily="34" charset="0"/>
                          <a:cs typeface="Century Gothic" panose="020B0502020202020204" pitchFamily="34" charset="0"/>
                        </a:rPr>
                        <a:t>IAT sensor damaged by backfire (usually associated with IAT sensors that are mounted in the intake manifold)</a:t>
                      </a:r>
                    </a:p>
                    <a:p>
                      <a:pPr marL="342900" marR="0" lvl="0" indent="-342900" eaLnBrk="0" hangingPunct="0">
                        <a:lnSpc>
                          <a:spcPct val="107000"/>
                        </a:lnSpc>
                        <a:spcBef>
                          <a:spcPts val="0"/>
                        </a:spcBef>
                        <a:spcAft>
                          <a:spcPts val="0"/>
                        </a:spcAft>
                        <a:buClr>
                          <a:srgbClr val="4F6B79"/>
                        </a:buClr>
                        <a:buSzPts val="600"/>
                        <a:buFont typeface="Arial" panose="020B0604020202020204" pitchFamily="34" charset="0"/>
                        <a:buChar char="■"/>
                      </a:pPr>
                      <a:r>
                        <a:rPr lang="en-US" sz="1400" dirty="0">
                          <a:effectLst/>
                          <a:latin typeface="+mn-lt"/>
                          <a:ea typeface="Calibri" panose="020F0502020204030204" pitchFamily="34" charset="0"/>
                          <a:cs typeface="Century Gothic" panose="020B0502020202020204" pitchFamily="34" charset="0"/>
                        </a:rPr>
                        <a:t>Possible defective PCM</a:t>
                      </a: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719456">
                <a:tc>
                  <a:txBody>
                    <a:bodyPr/>
                    <a:lstStyle/>
                    <a:p>
                      <a:pPr marL="0" marR="0" eaLnBrk="0" hangingPunct="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P0113</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IAT sensor high voltage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342900" marR="0" lvl="0" indent="-342900" eaLnBrk="0" hangingPunct="0">
                        <a:lnSpc>
                          <a:spcPct val="107000"/>
                        </a:lnSpc>
                        <a:spcBef>
                          <a:spcPts val="0"/>
                        </a:spcBef>
                        <a:spcAft>
                          <a:spcPts val="0"/>
                        </a:spcAft>
                        <a:buClr>
                          <a:srgbClr val="4F6B79"/>
                        </a:buClr>
                        <a:buSzPts val="600"/>
                        <a:buFont typeface="Arial" panose="020B0604020202020204" pitchFamily="34" charset="0"/>
                        <a:buChar char="■"/>
                      </a:pPr>
                      <a:r>
                        <a:rPr lang="en-US" sz="1400" dirty="0">
                          <a:effectLst/>
                          <a:latin typeface="+mn-lt"/>
                          <a:ea typeface="Calibri" panose="020F0502020204030204" pitchFamily="34" charset="0"/>
                          <a:cs typeface="Century Gothic" panose="020B0502020202020204" pitchFamily="34" charset="0"/>
                        </a:rPr>
                        <a:t>IAT sensor internally (electrically) open</a:t>
                      </a:r>
                    </a:p>
                    <a:p>
                      <a:pPr marL="342900" marR="0" lvl="0" indent="-342900" eaLnBrk="0" hangingPunct="0">
                        <a:lnSpc>
                          <a:spcPct val="107000"/>
                        </a:lnSpc>
                        <a:spcBef>
                          <a:spcPts val="0"/>
                        </a:spcBef>
                        <a:spcAft>
                          <a:spcPts val="0"/>
                        </a:spcAft>
                        <a:buClr>
                          <a:srgbClr val="4F6B79"/>
                        </a:buClr>
                        <a:buSzPts val="600"/>
                        <a:buFont typeface="Arial" panose="020B0604020202020204" pitchFamily="34" charset="0"/>
                        <a:buChar char="■"/>
                      </a:pPr>
                      <a:r>
                        <a:rPr lang="en-US" sz="1400" dirty="0">
                          <a:effectLst/>
                          <a:latin typeface="+mn-lt"/>
                          <a:ea typeface="Calibri" panose="020F0502020204030204" pitchFamily="34" charset="0"/>
                          <a:cs typeface="Century Gothic" panose="020B0502020202020204" pitchFamily="34" charset="0"/>
                        </a:rPr>
                        <a:t>IAT sensor signal, circuit, or ground circuit open</a:t>
                      </a:r>
                    </a:p>
                    <a:p>
                      <a:pPr marL="342900" marR="0" lvl="0" indent="-342900" eaLnBrk="0" hangingPunct="0">
                        <a:lnSpc>
                          <a:spcPct val="107000"/>
                        </a:lnSpc>
                        <a:spcBef>
                          <a:spcPts val="0"/>
                        </a:spcBef>
                        <a:spcAft>
                          <a:spcPts val="0"/>
                        </a:spcAft>
                        <a:buClr>
                          <a:srgbClr val="4F6B79"/>
                        </a:buClr>
                        <a:buSzPts val="600"/>
                        <a:buFont typeface="Arial" panose="020B0604020202020204" pitchFamily="34" charset="0"/>
                        <a:buChar char="■"/>
                      </a:pPr>
                      <a:r>
                        <a:rPr lang="en-US" sz="1400" dirty="0">
                          <a:effectLst/>
                          <a:latin typeface="+mn-lt"/>
                          <a:ea typeface="Calibri" panose="020F0502020204030204" pitchFamily="34" charset="0"/>
                          <a:cs typeface="Century Gothic" panose="020B0502020202020204" pitchFamily="34" charset="0"/>
                        </a:rPr>
                        <a:t>Possible defective PCM</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719456">
                <a:tc>
                  <a:txBody>
                    <a:bodyPr/>
                    <a:lstStyle/>
                    <a:p>
                      <a:pPr marL="0" marR="0" eaLnBrk="0" hangingPunct="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P0117</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ECT sensor low voltage</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342900" marR="0" lvl="0" indent="-342900" eaLnBrk="0" hangingPunct="0">
                        <a:lnSpc>
                          <a:spcPct val="107000"/>
                        </a:lnSpc>
                        <a:spcBef>
                          <a:spcPts val="0"/>
                        </a:spcBef>
                        <a:spcAft>
                          <a:spcPts val="0"/>
                        </a:spcAft>
                        <a:buClr>
                          <a:srgbClr val="4F6B79"/>
                        </a:buClr>
                        <a:buSzPts val="600"/>
                        <a:buFont typeface="Arial" panose="020B0604020202020204" pitchFamily="34" charset="0"/>
                        <a:buChar char="■"/>
                      </a:pPr>
                      <a:r>
                        <a:rPr lang="en-US" sz="1400" dirty="0">
                          <a:effectLst/>
                          <a:latin typeface="+mn-lt"/>
                          <a:ea typeface="Calibri" panose="020F0502020204030204" pitchFamily="34" charset="0"/>
                          <a:cs typeface="Century Gothic" panose="020B0502020202020204" pitchFamily="34" charset="0"/>
                        </a:rPr>
                        <a:t>ECT sensor internally shorted-to-ground</a:t>
                      </a:r>
                    </a:p>
                    <a:p>
                      <a:pPr marL="342900" marR="0" lvl="0" indent="-342900" eaLnBrk="0" hangingPunct="0">
                        <a:lnSpc>
                          <a:spcPct val="107000"/>
                        </a:lnSpc>
                        <a:spcBef>
                          <a:spcPts val="0"/>
                        </a:spcBef>
                        <a:spcAft>
                          <a:spcPts val="0"/>
                        </a:spcAft>
                        <a:buClr>
                          <a:srgbClr val="4F6B79"/>
                        </a:buClr>
                        <a:buSzPts val="600"/>
                        <a:buFont typeface="Arial" panose="020B0604020202020204" pitchFamily="34" charset="0"/>
                        <a:buChar char="■"/>
                      </a:pPr>
                      <a:r>
                        <a:rPr lang="en-US" sz="1400" dirty="0">
                          <a:effectLst/>
                          <a:latin typeface="+mn-lt"/>
                          <a:ea typeface="Calibri" panose="020F0502020204030204" pitchFamily="34" charset="0"/>
                          <a:cs typeface="Century Gothic" panose="020B0502020202020204" pitchFamily="34" charset="0"/>
                        </a:rPr>
                        <a:t>The ECT sensor circuit wiring shorted-to-ground</a:t>
                      </a:r>
                    </a:p>
                    <a:p>
                      <a:pPr marL="342900" marR="0" lvl="0" indent="-342900" eaLnBrk="0" hangingPunct="0">
                        <a:lnSpc>
                          <a:spcPct val="107000"/>
                        </a:lnSpc>
                        <a:spcBef>
                          <a:spcPts val="0"/>
                        </a:spcBef>
                        <a:spcAft>
                          <a:spcPts val="0"/>
                        </a:spcAft>
                        <a:buClr>
                          <a:srgbClr val="4F6B79"/>
                        </a:buClr>
                        <a:buSzPts val="600"/>
                        <a:buFont typeface="Arial" panose="020B0604020202020204" pitchFamily="34" charset="0"/>
                        <a:buChar char="■"/>
                      </a:pPr>
                      <a:r>
                        <a:rPr lang="en-US" sz="1400" dirty="0">
                          <a:effectLst/>
                          <a:latin typeface="+mn-lt"/>
                          <a:ea typeface="Calibri" panose="020F0502020204030204" pitchFamily="34" charset="0"/>
                          <a:cs typeface="Century Gothic" panose="020B0502020202020204" pitchFamily="34" charset="0"/>
                        </a:rPr>
                        <a:t>Possible defective PCM</a:t>
                      </a: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899319">
                <a:tc>
                  <a:txBody>
                    <a:bodyPr/>
                    <a:lstStyle/>
                    <a:p>
                      <a:pPr marL="0" marR="0" eaLnBrk="0" hangingPunct="0">
                        <a:lnSpc>
                          <a:spcPct val="107000"/>
                        </a:lnSpc>
                        <a:spcBef>
                          <a:spcPts val="0"/>
                        </a:spcBef>
                        <a:spcAft>
                          <a:spcPts val="0"/>
                        </a:spcAft>
                      </a:pPr>
                      <a:r>
                        <a:rPr lang="en-US" sz="1400" b="1" dirty="0">
                          <a:effectLst/>
                          <a:latin typeface="+mn-lt"/>
                          <a:ea typeface="Calibri" panose="020F0502020204030204" pitchFamily="34" charset="0"/>
                          <a:cs typeface="Times New Roman" panose="02020603050405020304" pitchFamily="18" charset="0"/>
                        </a:rPr>
                        <a:t>P0118</a:t>
                      </a:r>
                      <a:endParaRPr lang="en-US" sz="14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ECT sensor high voltage</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342900" marR="0" lvl="0" indent="-342900" eaLnBrk="0" hangingPunct="0">
                        <a:lnSpc>
                          <a:spcPct val="107000"/>
                        </a:lnSpc>
                        <a:spcBef>
                          <a:spcPts val="0"/>
                        </a:spcBef>
                        <a:spcAft>
                          <a:spcPts val="0"/>
                        </a:spcAft>
                        <a:buClr>
                          <a:srgbClr val="4F6B79"/>
                        </a:buClr>
                        <a:buSzPts val="600"/>
                        <a:buFont typeface="Arial" panose="020B0604020202020204" pitchFamily="34" charset="0"/>
                        <a:buChar char="■"/>
                      </a:pPr>
                      <a:r>
                        <a:rPr lang="en-US" sz="1400" dirty="0">
                          <a:effectLst/>
                          <a:latin typeface="+mn-lt"/>
                          <a:ea typeface="Calibri" panose="020F0502020204030204" pitchFamily="34" charset="0"/>
                          <a:cs typeface="Century Gothic" panose="020B0502020202020204" pitchFamily="34" charset="0"/>
                        </a:rPr>
                        <a:t>ECT sensor internally (electrically) open</a:t>
                      </a:r>
                    </a:p>
                    <a:p>
                      <a:pPr marL="342900" marR="0" lvl="0" indent="-342900" eaLnBrk="0" hangingPunct="0">
                        <a:lnSpc>
                          <a:spcPct val="107000"/>
                        </a:lnSpc>
                        <a:spcBef>
                          <a:spcPts val="0"/>
                        </a:spcBef>
                        <a:spcAft>
                          <a:spcPts val="0"/>
                        </a:spcAft>
                        <a:buClr>
                          <a:srgbClr val="4F6B79"/>
                        </a:buClr>
                        <a:buSzPts val="600"/>
                        <a:buFont typeface="Arial" panose="020B0604020202020204" pitchFamily="34" charset="0"/>
                        <a:buChar char="■"/>
                      </a:pPr>
                      <a:r>
                        <a:rPr lang="en-US" sz="1400" dirty="0">
                          <a:effectLst/>
                          <a:latin typeface="+mn-lt"/>
                          <a:ea typeface="Calibri" panose="020F0502020204030204" pitchFamily="34" charset="0"/>
                          <a:cs typeface="Century Gothic" panose="020B0502020202020204" pitchFamily="34" charset="0"/>
                        </a:rPr>
                        <a:t>ECT sensor signal, circuit, or ground circuit open</a:t>
                      </a:r>
                    </a:p>
                    <a:p>
                      <a:pPr marL="342900" marR="0" lvl="0" indent="-342900" eaLnBrk="0" hangingPunct="0">
                        <a:lnSpc>
                          <a:spcPct val="107000"/>
                        </a:lnSpc>
                        <a:spcBef>
                          <a:spcPts val="0"/>
                        </a:spcBef>
                        <a:spcAft>
                          <a:spcPts val="0"/>
                        </a:spcAft>
                        <a:buClr>
                          <a:srgbClr val="4F6B79"/>
                        </a:buClr>
                        <a:buSzPts val="600"/>
                        <a:buFont typeface="Arial" panose="020B0604020202020204" pitchFamily="34" charset="0"/>
                        <a:buChar char="■"/>
                      </a:pPr>
                      <a:r>
                        <a:rPr lang="en-US" sz="1400" dirty="0">
                          <a:effectLst/>
                          <a:latin typeface="+mn-lt"/>
                          <a:ea typeface="Calibri" panose="020F0502020204030204" pitchFamily="34" charset="0"/>
                          <a:cs typeface="Century Gothic" panose="020B0502020202020204" pitchFamily="34" charset="0"/>
                        </a:rPr>
                        <a:t>Engine operating in an overheated condition</a:t>
                      </a:r>
                    </a:p>
                    <a:p>
                      <a:pPr marL="342900" marR="0" lvl="0" indent="-342900" eaLnBrk="0" hangingPunct="0">
                        <a:lnSpc>
                          <a:spcPct val="107000"/>
                        </a:lnSpc>
                        <a:spcBef>
                          <a:spcPts val="0"/>
                        </a:spcBef>
                        <a:spcAft>
                          <a:spcPts val="0"/>
                        </a:spcAft>
                        <a:buClr>
                          <a:srgbClr val="4F6B79"/>
                        </a:buClr>
                        <a:buSzPts val="600"/>
                        <a:buFont typeface="Arial" panose="020B0604020202020204" pitchFamily="34" charset="0"/>
                        <a:buChar char="■"/>
                      </a:pPr>
                      <a:r>
                        <a:rPr lang="en-US" sz="1400" dirty="0">
                          <a:effectLst/>
                          <a:latin typeface="+mn-lt"/>
                          <a:ea typeface="Calibri" panose="020F0502020204030204" pitchFamily="34" charset="0"/>
                          <a:cs typeface="Century Gothic" panose="020B0502020202020204" pitchFamily="34" charset="0"/>
                        </a:rPr>
                        <a:t>Possible defective PCM</a:t>
                      </a: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11434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709"/>
            <a:ext cx="8229600" cy="646331"/>
          </a:xfrm>
        </p:spPr>
        <p:txBody>
          <a:bodyPr>
            <a:spAutoFit/>
          </a:bodyPr>
          <a:lstStyle/>
          <a:p>
            <a:r>
              <a:rPr lang="en-US" dirty="0"/>
              <a:t>Question 3: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is the purpose of an engine oil temperature sensor?</a:t>
            </a:r>
          </a:p>
        </p:txBody>
      </p:sp>
    </p:spTree>
    <p:extLst>
      <p:ext uri="{BB962C8B-B14F-4D97-AF65-F5344CB8AC3E}">
        <p14:creationId xmlns:p14="http://schemas.microsoft.com/office/powerpoint/2010/main" val="154344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709"/>
            <a:ext cx="8229600" cy="646331"/>
          </a:xfrm>
        </p:spPr>
        <p:txBody>
          <a:bodyPr>
            <a:spAutoFit/>
          </a:bodyPr>
          <a:lstStyle/>
          <a:p>
            <a:r>
              <a:rPr lang="en-US" dirty="0"/>
              <a:t>Answer 3</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The sensor is used as an input to determine engine oil life.</a:t>
            </a:r>
          </a:p>
        </p:txBody>
      </p:sp>
    </p:spTree>
    <p:extLst>
      <p:ext uri="{BB962C8B-B14F-4D97-AF65-F5344CB8AC3E}">
        <p14:creationId xmlns:p14="http://schemas.microsoft.com/office/powerpoint/2010/main" val="3625403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6029"/>
            <a:ext cx="8229600" cy="1200329"/>
          </a:xfrm>
        </p:spPr>
        <p:txBody>
          <a:bodyPr>
            <a:spAutoFit/>
          </a:bodyPr>
          <a:lstStyle/>
          <a:p>
            <a:r>
              <a:rPr lang="en-US" dirty="0"/>
              <a:t>Throttle Position Sensor Construction</a:t>
            </a:r>
            <a:endParaRPr lang="en-US" sz="2800" dirty="0"/>
          </a:p>
        </p:txBody>
      </p:sp>
      <p:sp>
        <p:nvSpPr>
          <p:cNvPr id="4" name="Content Placeholder 3"/>
          <p:cNvSpPr>
            <a:spLocks noGrp="1"/>
          </p:cNvSpPr>
          <p:nvPr>
            <p:ph idx="1"/>
          </p:nvPr>
        </p:nvSpPr>
        <p:spPr>
          <a:xfrm>
            <a:off x="457200" y="1482075"/>
            <a:ext cx="8229600" cy="3177793"/>
          </a:xfrm>
        </p:spPr>
        <p:txBody>
          <a:bodyPr>
            <a:spAutoFit/>
          </a:bodyPr>
          <a:lstStyle/>
          <a:p>
            <a:r>
              <a:rPr lang="en-IN" sz="2400" dirty="0"/>
              <a:t>Potentiometers</a:t>
            </a:r>
          </a:p>
          <a:p>
            <a:pPr lvl="1"/>
            <a:r>
              <a:rPr lang="en-IN" sz="2400" dirty="0"/>
              <a:t>Variable-resistance sensor with 3 terminals.</a:t>
            </a:r>
          </a:p>
          <a:p>
            <a:r>
              <a:rPr lang="en-IN" sz="2400" dirty="0"/>
              <a:t>Typical sensor has 3 wires:</a:t>
            </a:r>
          </a:p>
          <a:p>
            <a:pPr lvl="1"/>
            <a:r>
              <a:rPr lang="en-IN" sz="2400" dirty="0"/>
              <a:t>5-volt reference feed wire from the computer</a:t>
            </a:r>
          </a:p>
          <a:p>
            <a:pPr lvl="1"/>
            <a:r>
              <a:rPr lang="en-IN" sz="2400" dirty="0"/>
              <a:t>Signal return (ground wire back to computer)</a:t>
            </a:r>
          </a:p>
          <a:p>
            <a:pPr lvl="1"/>
            <a:r>
              <a:rPr lang="en-IN" sz="2400" dirty="0"/>
              <a:t>Voltage signal wire back to computer; as throttle is opened, voltage to computer changes</a:t>
            </a:r>
          </a:p>
        </p:txBody>
      </p:sp>
    </p:spTree>
    <p:extLst>
      <p:ext uri="{BB962C8B-B14F-4D97-AF65-F5344CB8AC3E}">
        <p14:creationId xmlns:p14="http://schemas.microsoft.com/office/powerpoint/2010/main" val="3542054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71.11 TP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23975" y="990600"/>
            <a:ext cx="5669913" cy="3200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209800" cy="2677656"/>
          </a:xfrm>
        </p:spPr>
        <p:txBody>
          <a:bodyPr/>
          <a:lstStyle/>
          <a:p>
            <a:r>
              <a:rPr lang="en-US" sz="2400" dirty="0"/>
              <a:t>A typical TP sensor mounted on the throttle plate of this port-injected engine</a:t>
            </a:r>
          </a:p>
        </p:txBody>
      </p:sp>
    </p:spTree>
    <p:extLst>
      <p:ext uri="{BB962C8B-B14F-4D97-AF65-F5344CB8AC3E}">
        <p14:creationId xmlns:p14="http://schemas.microsoft.com/office/powerpoint/2010/main" val="623229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71.12 TP Sensor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6200" y="990600"/>
            <a:ext cx="4757996" cy="43867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971800" cy="5262979"/>
          </a:xfrm>
        </p:spPr>
        <p:txBody>
          <a:bodyPr/>
          <a:lstStyle/>
          <a:p>
            <a:r>
              <a:rPr lang="en-US" sz="2400" dirty="0"/>
              <a:t>The signal voltage from a throttle position increases as the throttle is opened because the wiper arm is closer to the 5-volt reference. At idle, the resistance of the sensor winding effectively reduces the signal voltage output to the computer</a:t>
            </a:r>
          </a:p>
        </p:txBody>
      </p:sp>
    </p:spTree>
    <p:extLst>
      <p:ext uri="{BB962C8B-B14F-4D97-AF65-F5344CB8AC3E}">
        <p14:creationId xmlns:p14="http://schemas.microsoft.com/office/powerpoint/2010/main" val="1662070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107996"/>
          </a:xfrm>
        </p:spPr>
        <p:txBody>
          <a:bodyPr>
            <a:spAutoFit/>
          </a:bodyPr>
          <a:lstStyle/>
          <a:p>
            <a:r>
              <a:rPr lang="en-IN" dirty="0"/>
              <a:t>Engine Coolant Temperature Sensors </a:t>
            </a:r>
            <a:r>
              <a:rPr lang="en-IN" sz="2800" dirty="0"/>
              <a:t>(1 of 2)</a:t>
            </a:r>
            <a:endParaRPr lang="en-US" sz="2800" dirty="0"/>
          </a:p>
        </p:txBody>
      </p:sp>
      <p:sp>
        <p:nvSpPr>
          <p:cNvPr id="4" name="Content Placeholder 3"/>
          <p:cNvSpPr>
            <a:spLocks noGrp="1"/>
          </p:cNvSpPr>
          <p:nvPr>
            <p:ph idx="1"/>
          </p:nvPr>
        </p:nvSpPr>
        <p:spPr>
          <a:xfrm>
            <a:off x="457200" y="1451074"/>
            <a:ext cx="8229600" cy="3393237"/>
          </a:xfrm>
        </p:spPr>
        <p:txBody>
          <a:bodyPr>
            <a:spAutoFit/>
          </a:bodyPr>
          <a:lstStyle/>
          <a:p>
            <a:r>
              <a:rPr lang="en-IN" sz="2400" dirty="0"/>
              <a:t>Purpose and Function</a:t>
            </a:r>
          </a:p>
          <a:p>
            <a:pPr lvl="1"/>
            <a:r>
              <a:rPr lang="en-IN" sz="2400" dirty="0"/>
              <a:t>A computer-equipped vehicle uses the coolant temperature sensor to adjust fuel delivery, adjust ignition timing, and to adjust target idle.</a:t>
            </a:r>
          </a:p>
          <a:p>
            <a:r>
              <a:rPr lang="en-IN" sz="2400" spc="-300" dirty="0"/>
              <a:t>E C </a:t>
            </a:r>
            <a:r>
              <a:rPr lang="en-IN" sz="2400" dirty="0"/>
              <a:t>T Sensor Construction</a:t>
            </a:r>
          </a:p>
          <a:p>
            <a:pPr lvl="1"/>
            <a:r>
              <a:rPr lang="en-IN" sz="2400" dirty="0"/>
              <a:t>Engine coolant temperature sensors are constructed of a semiconductor material that decreases in resistance as the temperature of the sensor increases.</a:t>
            </a:r>
          </a:p>
        </p:txBody>
      </p:sp>
    </p:spTree>
    <p:extLst>
      <p:ext uri="{BB962C8B-B14F-4D97-AF65-F5344CB8AC3E}">
        <p14:creationId xmlns:p14="http://schemas.microsoft.com/office/powerpoint/2010/main" val="2315987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0980"/>
            <a:ext cx="8229600" cy="646331"/>
          </a:xfrm>
        </p:spPr>
        <p:txBody>
          <a:bodyPr>
            <a:spAutoFit/>
          </a:bodyPr>
          <a:lstStyle/>
          <a:p>
            <a:r>
              <a:rPr lang="en-US" dirty="0"/>
              <a:t>Question 4: ?</a:t>
            </a: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What is the purpose of each of the three wires on a typical TP sensor?</a:t>
            </a:r>
          </a:p>
        </p:txBody>
      </p:sp>
    </p:spTree>
    <p:extLst>
      <p:ext uri="{BB962C8B-B14F-4D97-AF65-F5344CB8AC3E}">
        <p14:creationId xmlns:p14="http://schemas.microsoft.com/office/powerpoint/2010/main" val="2055498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Answer 4</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5-volt feed, ground (signal return), and signal voltage.</a:t>
            </a:r>
          </a:p>
        </p:txBody>
      </p:sp>
    </p:spTree>
    <p:extLst>
      <p:ext uri="{BB962C8B-B14F-4D97-AF65-F5344CB8AC3E}">
        <p14:creationId xmlns:p14="http://schemas.microsoft.com/office/powerpoint/2010/main" val="656451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024"/>
            <a:ext cx="8229600" cy="646331"/>
          </a:xfrm>
        </p:spPr>
        <p:txBody>
          <a:bodyPr>
            <a:spAutoFit/>
          </a:bodyPr>
          <a:lstStyle/>
          <a:p>
            <a:r>
              <a:rPr lang="en-US" dirty="0"/>
              <a:t>TP Sensor Computer Input Functions</a:t>
            </a:r>
            <a:endParaRPr lang="en-US" sz="2800" dirty="0"/>
          </a:p>
        </p:txBody>
      </p:sp>
      <p:sp>
        <p:nvSpPr>
          <p:cNvPr id="4" name="Content Placeholder 3"/>
          <p:cNvSpPr>
            <a:spLocks noGrp="1"/>
          </p:cNvSpPr>
          <p:nvPr>
            <p:ph idx="1"/>
          </p:nvPr>
        </p:nvSpPr>
        <p:spPr>
          <a:xfrm>
            <a:off x="457200" y="992847"/>
            <a:ext cx="8229600" cy="1762021"/>
          </a:xfrm>
        </p:spPr>
        <p:txBody>
          <a:bodyPr>
            <a:spAutoFit/>
          </a:bodyPr>
          <a:lstStyle/>
          <a:p>
            <a:r>
              <a:rPr lang="en-IN" sz="2400" dirty="0"/>
              <a:t>Computer senses any change in throttle position and changes the fuel mixture and ignition timing.</a:t>
            </a:r>
          </a:p>
          <a:p>
            <a:r>
              <a:rPr lang="en-IN" sz="2400" dirty="0"/>
              <a:t>Throttle position sensor signals pcm to pulse additional fuel from the injectors when the throttle is depressed.</a:t>
            </a:r>
          </a:p>
        </p:txBody>
      </p:sp>
    </p:spTree>
    <p:extLst>
      <p:ext uri="{BB962C8B-B14F-4D97-AF65-F5344CB8AC3E}">
        <p14:creationId xmlns:p14="http://schemas.microsoft.com/office/powerpoint/2010/main" val="734023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1248"/>
            <a:ext cx="8229600" cy="646331"/>
          </a:xfrm>
        </p:spPr>
        <p:txBody>
          <a:bodyPr>
            <a:spAutoFit/>
          </a:bodyPr>
          <a:lstStyle/>
          <a:p>
            <a:r>
              <a:rPr lang="en-US" spc="-400" dirty="0"/>
              <a:t>PC</a:t>
            </a:r>
            <a:r>
              <a:rPr lang="en-US" dirty="0"/>
              <a:t>M Uses for TP Sensor</a:t>
            </a:r>
            <a:endParaRPr lang="en-US" sz="2800" dirty="0"/>
          </a:p>
        </p:txBody>
      </p:sp>
      <p:sp>
        <p:nvSpPr>
          <p:cNvPr id="4" name="Content Placeholder 3"/>
          <p:cNvSpPr>
            <a:spLocks noGrp="1"/>
          </p:cNvSpPr>
          <p:nvPr>
            <p:ph idx="1"/>
          </p:nvPr>
        </p:nvSpPr>
        <p:spPr>
          <a:xfrm>
            <a:off x="457200" y="998071"/>
            <a:ext cx="8229600" cy="3585597"/>
          </a:xfrm>
        </p:spPr>
        <p:txBody>
          <a:bodyPr>
            <a:spAutoFit/>
          </a:bodyPr>
          <a:lstStyle/>
          <a:p>
            <a:r>
              <a:rPr lang="en-IN" sz="2400" dirty="0"/>
              <a:t>TP sensor used by </a:t>
            </a:r>
            <a:r>
              <a:rPr lang="en-IN" sz="2400" spc="-300" dirty="0"/>
              <a:t>P C </a:t>
            </a:r>
            <a:r>
              <a:rPr lang="en-IN" sz="2400" dirty="0"/>
              <a:t>M for the following:</a:t>
            </a:r>
          </a:p>
          <a:p>
            <a:pPr lvl="1"/>
            <a:r>
              <a:rPr lang="en-IN" sz="2400" dirty="0"/>
              <a:t>Clear flood mode</a:t>
            </a:r>
          </a:p>
          <a:p>
            <a:pPr lvl="1"/>
            <a:r>
              <a:rPr lang="en-IN" sz="2400" dirty="0"/>
              <a:t>Torque converter clutch engagement and release</a:t>
            </a:r>
          </a:p>
          <a:p>
            <a:pPr lvl="1"/>
            <a:r>
              <a:rPr lang="en-IN" sz="2400" dirty="0"/>
              <a:t>Rationality testing for </a:t>
            </a:r>
            <a:r>
              <a:rPr lang="en-IN" sz="2400" spc="-300" dirty="0"/>
              <a:t>M A </a:t>
            </a:r>
            <a:r>
              <a:rPr lang="en-IN" sz="2400" dirty="0"/>
              <a:t>P and </a:t>
            </a:r>
            <a:r>
              <a:rPr lang="en-IN" sz="2400" spc="-300" dirty="0"/>
              <a:t>M A </a:t>
            </a:r>
            <a:r>
              <a:rPr lang="en-IN" sz="2400" dirty="0"/>
              <a:t>F sensors</a:t>
            </a:r>
          </a:p>
          <a:p>
            <a:pPr lvl="1"/>
            <a:r>
              <a:rPr lang="en-IN" sz="2400" dirty="0"/>
              <a:t>Automatic transmission shift points</a:t>
            </a:r>
          </a:p>
          <a:p>
            <a:pPr lvl="1"/>
            <a:r>
              <a:rPr lang="en-IN" sz="2400" dirty="0"/>
              <a:t>Target idle speed (idle control strategy)</a:t>
            </a:r>
          </a:p>
          <a:p>
            <a:pPr lvl="1"/>
            <a:r>
              <a:rPr lang="en-IN" sz="2400" dirty="0"/>
              <a:t>Air-conditioning compressor operation</a:t>
            </a:r>
          </a:p>
          <a:p>
            <a:pPr lvl="1"/>
            <a:r>
              <a:rPr lang="en-IN" sz="2400" dirty="0"/>
              <a:t>Backs up other sensors</a:t>
            </a:r>
          </a:p>
        </p:txBody>
      </p:sp>
    </p:spTree>
    <p:extLst>
      <p:ext uri="{BB962C8B-B14F-4D97-AF65-F5344CB8AC3E}">
        <p14:creationId xmlns:p14="http://schemas.microsoft.com/office/powerpoint/2010/main" val="33303064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3752"/>
            <a:ext cx="8229600" cy="646331"/>
          </a:xfrm>
        </p:spPr>
        <p:txBody>
          <a:bodyPr>
            <a:spAutoFit/>
          </a:bodyPr>
          <a:lstStyle/>
          <a:p>
            <a:r>
              <a:rPr lang="en-US" dirty="0"/>
              <a:t>Testing Throttle Position Sensor</a:t>
            </a:r>
            <a:endParaRPr lang="en-US" sz="2800" dirty="0"/>
          </a:p>
        </p:txBody>
      </p:sp>
      <p:sp>
        <p:nvSpPr>
          <p:cNvPr id="4" name="Content Placeholder 3"/>
          <p:cNvSpPr>
            <a:spLocks noGrp="1"/>
          </p:cNvSpPr>
          <p:nvPr>
            <p:ph idx="1"/>
          </p:nvPr>
        </p:nvSpPr>
        <p:spPr>
          <a:xfrm>
            <a:off x="457200" y="1030575"/>
            <a:ext cx="8229600" cy="2169825"/>
          </a:xfrm>
        </p:spPr>
        <p:txBody>
          <a:bodyPr>
            <a:spAutoFit/>
          </a:bodyPr>
          <a:lstStyle/>
          <a:p>
            <a:r>
              <a:rPr lang="en-IN" sz="2400" dirty="0"/>
              <a:t>TP sensor can be tested using the following tools:</a:t>
            </a:r>
          </a:p>
          <a:p>
            <a:pPr lvl="1"/>
            <a:r>
              <a:rPr lang="en-IN" sz="2400" dirty="0"/>
              <a:t>DMM with three test leads connected in series</a:t>
            </a:r>
          </a:p>
          <a:p>
            <a:pPr lvl="1"/>
            <a:r>
              <a:rPr lang="en-IN" sz="2400" dirty="0"/>
              <a:t>Scan Tool Or A Specific Tool Recommended By The Vehicle Manufacturer</a:t>
            </a:r>
          </a:p>
          <a:p>
            <a:pPr lvl="1"/>
            <a:r>
              <a:rPr lang="en-IN" sz="2400" dirty="0"/>
              <a:t>DSO</a:t>
            </a:r>
          </a:p>
        </p:txBody>
      </p:sp>
    </p:spTree>
    <p:extLst>
      <p:ext uri="{BB962C8B-B14F-4D97-AF65-F5344CB8AC3E}">
        <p14:creationId xmlns:p14="http://schemas.microsoft.com/office/powerpoint/2010/main" val="289558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71.13 TP Sensor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71040" y="990600"/>
            <a:ext cx="5201920" cy="3886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1500" y="4876800"/>
            <a:ext cx="8001000" cy="1200329"/>
          </a:xfrm>
        </p:spPr>
        <p:txBody>
          <a:bodyPr/>
          <a:lstStyle/>
          <a:p>
            <a:r>
              <a:rPr lang="en-US" sz="2400" dirty="0"/>
              <a:t>Meter lead connected to T-pin that was gently pushed along signal wire of TP sensor until the point of the pin touched the metal terminal inside the plastic connector</a:t>
            </a:r>
          </a:p>
        </p:txBody>
      </p:sp>
    </p:spTree>
    <p:extLst>
      <p:ext uri="{BB962C8B-B14F-4D97-AF65-F5344CB8AC3E}">
        <p14:creationId xmlns:p14="http://schemas.microsoft.com/office/powerpoint/2010/main" val="28292341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TP Sensor, Ground Check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p_sensor_ground_check_ch73">
            <a:hlinkClick r:id="" action="ppaction://media"/>
            <a:extLst>
              <a:ext uri="{FF2B5EF4-FFF2-40B4-BE49-F238E27FC236}">
                <a16:creationId xmlns:a16="http://schemas.microsoft.com/office/drawing/2014/main" id="{A785DAB8-4035-649B-C768-4C887BA022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81100"/>
            <a:ext cx="9144000" cy="5143500"/>
          </a:xfrm>
          <a:prstGeom prst="rect">
            <a:avLst/>
          </a:prstGeom>
        </p:spPr>
      </p:pic>
    </p:spTree>
    <p:extLst>
      <p:ext uri="{BB962C8B-B14F-4D97-AF65-F5344CB8AC3E}">
        <p14:creationId xmlns:p14="http://schemas.microsoft.com/office/powerpoint/2010/main" val="221044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71.14 TP Sensor Waveform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990599"/>
            <a:ext cx="4648200" cy="51886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799" y="990600"/>
            <a:ext cx="3035595" cy="4893647"/>
          </a:xfrm>
        </p:spPr>
        <p:txBody>
          <a:bodyPr/>
          <a:lstStyle/>
          <a:p>
            <a:r>
              <a:rPr lang="en-US" sz="2400" dirty="0"/>
              <a:t>A typical waveform of a TP sensor signal as recorded on a DSO when the accelerator pedal was depressed with the ignition switch on (engine off). Clean transitions and the lack of any glitches in this waveform indicate a good sensor</a:t>
            </a:r>
          </a:p>
        </p:txBody>
      </p:sp>
    </p:spTree>
    <p:extLst>
      <p:ext uri="{BB962C8B-B14F-4D97-AF65-F5344CB8AC3E}">
        <p14:creationId xmlns:p14="http://schemas.microsoft.com/office/powerpoint/2010/main" val="34651307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71.15 TP DMM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55157"/>
            <a:ext cx="4573627" cy="53626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95600" cy="2677656"/>
          </a:xfrm>
        </p:spPr>
        <p:txBody>
          <a:bodyPr/>
          <a:lstStyle/>
          <a:p>
            <a:r>
              <a:rPr lang="en-US" sz="2400" dirty="0"/>
              <a:t>Checking the 5-volt reference from the computer being applied to the TP sensor with the ignition switch on (engine off)</a:t>
            </a:r>
          </a:p>
        </p:txBody>
      </p:sp>
    </p:spTree>
    <p:extLst>
      <p:ext uri="{BB962C8B-B14F-4D97-AF65-F5344CB8AC3E}">
        <p14:creationId xmlns:p14="http://schemas.microsoft.com/office/powerpoint/2010/main" val="1736086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71.16 TP Voltage Drop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97081" y="1169362"/>
            <a:ext cx="5397657" cy="4088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14600" cy="5262979"/>
          </a:xfrm>
        </p:spPr>
        <p:txBody>
          <a:bodyPr/>
          <a:lstStyle/>
          <a:p>
            <a:r>
              <a:rPr lang="en-US" sz="2400" dirty="0"/>
              <a:t>Checking the voltage drop between the TP sensor ground and a good engine ground with the ignition on (engine off). A reading of greater than 0.2 volt (200 mV) represents a bad computer ground</a:t>
            </a:r>
          </a:p>
        </p:txBody>
      </p:sp>
    </p:spTree>
    <p:extLst>
      <p:ext uri="{BB962C8B-B14F-4D97-AF65-F5344CB8AC3E}">
        <p14:creationId xmlns:p14="http://schemas.microsoft.com/office/powerpoint/2010/main" val="3466811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8590"/>
            <a:ext cx="8229600" cy="984885"/>
          </a:xfrm>
        </p:spPr>
        <p:txBody>
          <a:bodyPr>
            <a:noAutofit/>
          </a:bodyPr>
          <a:lstStyle/>
          <a:p>
            <a:r>
              <a:rPr lang="en-IN" dirty="0"/>
              <a:t>Engine Coolant Temperature Sensors </a:t>
            </a:r>
            <a:r>
              <a:rPr lang="en-IN" sz="2800" dirty="0"/>
              <a:t>(2 of 2)</a:t>
            </a:r>
            <a:endParaRPr lang="en-US" sz="2800" dirty="0"/>
          </a:p>
        </p:txBody>
      </p:sp>
      <p:sp>
        <p:nvSpPr>
          <p:cNvPr id="4" name="Content Placeholder 3"/>
          <p:cNvSpPr>
            <a:spLocks noGrp="1"/>
          </p:cNvSpPr>
          <p:nvPr>
            <p:ph idx="1"/>
          </p:nvPr>
        </p:nvSpPr>
        <p:spPr>
          <a:xfrm>
            <a:off x="457200" y="1451074"/>
            <a:ext cx="8229600" cy="3554819"/>
          </a:xfrm>
        </p:spPr>
        <p:txBody>
          <a:bodyPr>
            <a:noAutofit/>
          </a:bodyPr>
          <a:lstStyle/>
          <a:p>
            <a:r>
              <a:rPr lang="en-IN" sz="2400" dirty="0"/>
              <a:t>Stepped </a:t>
            </a:r>
            <a:r>
              <a:rPr lang="en-IN" sz="2400" spc="-300" dirty="0"/>
              <a:t>E C </a:t>
            </a:r>
            <a:r>
              <a:rPr lang="en-IN" sz="2400" dirty="0"/>
              <a:t>T Circuits</a:t>
            </a:r>
          </a:p>
          <a:p>
            <a:pPr lvl="1"/>
            <a:r>
              <a:rPr lang="en-IN" sz="2400" dirty="0"/>
              <a:t>Some vehicle manufacturers use a step-up resistor to effectively broaden the range of the </a:t>
            </a:r>
            <a:r>
              <a:rPr lang="en-IN" sz="2400" spc="-300" dirty="0"/>
              <a:t>E C </a:t>
            </a:r>
            <a:r>
              <a:rPr lang="en-IN" sz="2400" dirty="0"/>
              <a:t>T sensor.</a:t>
            </a:r>
          </a:p>
          <a:p>
            <a:pPr lvl="1"/>
            <a:r>
              <a:rPr lang="en-IN" sz="2400" dirty="0"/>
              <a:t>When the temperature is low, usually below 120°F (50°C), the </a:t>
            </a:r>
            <a:r>
              <a:rPr lang="en-IN" sz="2400" spc="-300" dirty="0"/>
              <a:t>E C </a:t>
            </a:r>
            <a:r>
              <a:rPr lang="en-IN" sz="2400" dirty="0"/>
              <a:t>T sensor voltage is applied through a high-value resistor inside the </a:t>
            </a:r>
            <a:r>
              <a:rPr lang="en-IN" sz="2400" spc="-300" dirty="0"/>
              <a:t>P C </a:t>
            </a:r>
            <a:r>
              <a:rPr lang="en-IN" sz="2400" dirty="0"/>
              <a:t>M.</a:t>
            </a:r>
          </a:p>
          <a:p>
            <a:pPr lvl="1"/>
            <a:r>
              <a:rPr lang="en-IN" sz="2400" dirty="0"/>
              <a:t>When the temperature is high, usually above 120°F (50°C), the </a:t>
            </a:r>
            <a:r>
              <a:rPr lang="en-IN" sz="2400" spc="-300" dirty="0"/>
              <a:t>E C </a:t>
            </a:r>
            <a:r>
              <a:rPr lang="en-IN" sz="2400" dirty="0"/>
              <a:t>T sensor voltage is applied through a much lower resistance value inside the </a:t>
            </a:r>
            <a:r>
              <a:rPr lang="en-IN" sz="2400" spc="-300" dirty="0"/>
              <a:t>P C </a:t>
            </a:r>
            <a:r>
              <a:rPr lang="en-IN" sz="2400" dirty="0"/>
              <a:t>M.</a:t>
            </a:r>
          </a:p>
        </p:txBody>
      </p:sp>
    </p:spTree>
    <p:extLst>
      <p:ext uri="{BB962C8B-B14F-4D97-AF65-F5344CB8AC3E}">
        <p14:creationId xmlns:p14="http://schemas.microsoft.com/office/powerpoint/2010/main" val="4941492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Question 5: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are three ways to test a TP sensor?</a:t>
            </a:r>
          </a:p>
        </p:txBody>
      </p:sp>
    </p:spTree>
    <p:extLst>
      <p:ext uri="{BB962C8B-B14F-4D97-AF65-F5344CB8AC3E}">
        <p14:creationId xmlns:p14="http://schemas.microsoft.com/office/powerpoint/2010/main" val="17849050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312"/>
            <a:ext cx="8229600" cy="646331"/>
          </a:xfrm>
        </p:spPr>
        <p:txBody>
          <a:bodyPr>
            <a:spAutoFit/>
          </a:bodyPr>
          <a:lstStyle/>
          <a:p>
            <a:r>
              <a:rPr lang="en-US" dirty="0"/>
              <a:t>Answer 5</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A multimeter, a scan tool, and an oscilloscope.</a:t>
            </a:r>
          </a:p>
        </p:txBody>
      </p:sp>
    </p:spTree>
    <p:extLst>
      <p:ext uri="{BB962C8B-B14F-4D97-AF65-F5344CB8AC3E}">
        <p14:creationId xmlns:p14="http://schemas.microsoft.com/office/powerpoint/2010/main" val="26840545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457"/>
            <a:ext cx="8229600" cy="1138773"/>
          </a:xfrm>
        </p:spPr>
        <p:txBody>
          <a:bodyPr>
            <a:spAutoFit/>
          </a:bodyPr>
          <a:lstStyle/>
          <a:p>
            <a:r>
              <a:rPr lang="en-US" sz="3400" dirty="0"/>
              <a:t>Testing TP Sensor Using MIN/MAX Function</a:t>
            </a:r>
          </a:p>
        </p:txBody>
      </p:sp>
      <p:sp>
        <p:nvSpPr>
          <p:cNvPr id="4" name="Content Placeholder 3"/>
          <p:cNvSpPr>
            <a:spLocks noGrp="1"/>
          </p:cNvSpPr>
          <p:nvPr>
            <p:ph idx="1"/>
          </p:nvPr>
        </p:nvSpPr>
        <p:spPr>
          <a:xfrm>
            <a:off x="457200" y="1450047"/>
            <a:ext cx="8229600" cy="2131353"/>
          </a:xfrm>
        </p:spPr>
        <p:txBody>
          <a:bodyPr>
            <a:spAutoFit/>
          </a:bodyPr>
          <a:lstStyle/>
          <a:p>
            <a:r>
              <a:rPr lang="en-IN" sz="2400" dirty="0"/>
              <a:t>Many digital multimeters are capable of recording voltage readings over time and then displaying the minimum, maximum, and average readings.</a:t>
            </a:r>
          </a:p>
          <a:p>
            <a:r>
              <a:rPr lang="en-IN" sz="2400" dirty="0"/>
              <a:t>To perform a MIN/MAX test of TP sensor, manually set the meter to read higher than 4 volts.</a:t>
            </a:r>
          </a:p>
        </p:txBody>
      </p:sp>
    </p:spTree>
    <p:extLst>
      <p:ext uri="{BB962C8B-B14F-4D97-AF65-F5344CB8AC3E}">
        <p14:creationId xmlns:p14="http://schemas.microsoft.com/office/powerpoint/2010/main" val="32979351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2664"/>
            <a:ext cx="8229600" cy="584775"/>
          </a:xfrm>
        </p:spPr>
        <p:txBody>
          <a:bodyPr>
            <a:spAutoFit/>
          </a:bodyPr>
          <a:lstStyle/>
          <a:p>
            <a:r>
              <a:rPr lang="en-US" sz="3200" dirty="0"/>
              <a:t>Testing TP Sensor Using Scan Tool</a:t>
            </a:r>
            <a:endParaRPr lang="en-US" sz="3400" dirty="0"/>
          </a:p>
        </p:txBody>
      </p:sp>
      <p:sp>
        <p:nvSpPr>
          <p:cNvPr id="4" name="Content Placeholder 3"/>
          <p:cNvSpPr>
            <a:spLocks noGrp="1"/>
          </p:cNvSpPr>
          <p:nvPr>
            <p:ph idx="1"/>
          </p:nvPr>
        </p:nvSpPr>
        <p:spPr>
          <a:xfrm>
            <a:off x="457200" y="947931"/>
            <a:ext cx="8229600" cy="3254737"/>
          </a:xfrm>
        </p:spPr>
        <p:txBody>
          <a:bodyPr>
            <a:spAutoFit/>
          </a:bodyPr>
          <a:lstStyle/>
          <a:p>
            <a:r>
              <a:rPr lang="en-IN" sz="2400" dirty="0"/>
              <a:t>With key on, engine off, TP sensor voltage display should be about 0.5 volt.</a:t>
            </a:r>
          </a:p>
          <a:p>
            <a:r>
              <a:rPr lang="en-IN" sz="2400" dirty="0"/>
              <a:t>Check scan tool display for percentage of throttle opening.</a:t>
            </a:r>
          </a:p>
          <a:p>
            <a:r>
              <a:rPr lang="en-IN" sz="2400" dirty="0"/>
              <a:t>The idle air control (</a:t>
            </a:r>
            <a:r>
              <a:rPr lang="en-IN" sz="2400" spc="-300" dirty="0"/>
              <a:t>I A </a:t>
            </a:r>
            <a:r>
              <a:rPr lang="en-IN" sz="2400" dirty="0"/>
              <a:t>C) counts should increase as the throttle is opened and decrease as the throttle is closed.</a:t>
            </a:r>
          </a:p>
          <a:p>
            <a:r>
              <a:rPr lang="en-IN" sz="2400" dirty="0"/>
              <a:t>Shut off and restart the engine. The percentage of throttle opening should return to 0%.</a:t>
            </a:r>
          </a:p>
        </p:txBody>
      </p:sp>
    </p:spTree>
    <p:extLst>
      <p:ext uri="{BB962C8B-B14F-4D97-AF65-F5344CB8AC3E}">
        <p14:creationId xmlns:p14="http://schemas.microsoft.com/office/powerpoint/2010/main" val="372326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Performance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(A8) Engine Performance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(A8) Engine Performance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71.1 ECT Sensor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43348" y="1025532"/>
            <a:ext cx="5243452" cy="39274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3429000"/>
          </a:xfrm>
        </p:spPr>
        <p:txBody>
          <a:bodyPr/>
          <a:lstStyle/>
          <a:p>
            <a:r>
              <a:rPr lang="en-US" sz="2400" dirty="0"/>
              <a:t>A typical engine coolant temperature (ECT) sensor. ECT sensors are located near the thermostat housing on most engines</a:t>
            </a:r>
          </a:p>
        </p:txBody>
      </p:sp>
    </p:spTree>
    <p:extLst>
      <p:ext uri="{BB962C8B-B14F-4D97-AF65-F5344CB8AC3E}">
        <p14:creationId xmlns:p14="http://schemas.microsoft.com/office/powerpoint/2010/main" val="2400563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71.2 ECT Voltage Curve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73667"/>
            <a:ext cx="4800519" cy="51419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286000" cy="1938992"/>
          </a:xfrm>
        </p:spPr>
        <p:txBody>
          <a:bodyPr/>
          <a:lstStyle/>
          <a:p>
            <a:r>
              <a:rPr lang="en-US" sz="2400" dirty="0"/>
              <a:t>A typical ECT sensor temperature versus voltage curve</a:t>
            </a:r>
          </a:p>
        </p:txBody>
      </p:sp>
    </p:spTree>
    <p:extLst>
      <p:ext uri="{BB962C8B-B14F-4D97-AF65-F5344CB8AC3E}">
        <p14:creationId xmlns:p14="http://schemas.microsoft.com/office/powerpoint/2010/main" val="453352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71.3 ECT Circuit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04900" y="990600"/>
            <a:ext cx="6934200" cy="36093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1831" y="4800600"/>
            <a:ext cx="7780338" cy="1323439"/>
          </a:xfrm>
        </p:spPr>
        <p:txBody>
          <a:bodyPr/>
          <a:lstStyle/>
          <a:p>
            <a:r>
              <a:rPr lang="en-US" sz="2000" dirty="0"/>
              <a:t>A typical two-step ECT circuit showing that when the coolant temperature is low, the P C M applies a 5-volt reference voltage to the ECT sensor through a higher resistance, compared to when the temperature is higher</a:t>
            </a:r>
          </a:p>
        </p:txBody>
      </p:sp>
    </p:spTree>
    <p:extLst>
      <p:ext uri="{BB962C8B-B14F-4D97-AF65-F5344CB8AC3E}">
        <p14:creationId xmlns:p14="http://schemas.microsoft.com/office/powerpoint/2010/main" val="1293559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0133"/>
            <a:ext cx="8229600" cy="646331"/>
          </a:xfrm>
        </p:spPr>
        <p:txBody>
          <a:bodyPr/>
          <a:lstStyle/>
          <a:p>
            <a:r>
              <a:rPr lang="en-US" dirty="0"/>
              <a:t>Figure 71.4 ECT Voltage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3543" y="1007533"/>
            <a:ext cx="4873257" cy="38623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1"/>
            <a:ext cx="2971800" cy="4893647"/>
          </a:xfrm>
        </p:spPr>
        <p:txBody>
          <a:bodyPr/>
          <a:lstStyle/>
          <a:p>
            <a:r>
              <a:rPr lang="en-US" sz="2400" dirty="0"/>
              <a:t>The transition between steps usually occurs at a temperature that does not interfere with cold engine starts or cooling fan operation. In this example, transition occurs when sensor voltage is about 1 volt and rises to about 3.6 volts.</a:t>
            </a:r>
          </a:p>
        </p:txBody>
      </p:sp>
    </p:spTree>
    <p:extLst>
      <p:ext uri="{BB962C8B-B14F-4D97-AF65-F5344CB8AC3E}">
        <p14:creationId xmlns:p14="http://schemas.microsoft.com/office/powerpoint/2010/main" val="4182643701"/>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24198</TotalTime>
  <Words>3030</Words>
  <Application>Microsoft Office PowerPoint</Application>
  <PresentationFormat>On-screen Show (4:3)</PresentationFormat>
  <Paragraphs>321</Paragraphs>
  <Slides>55</Slides>
  <Notes>54</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Times New Roman</vt:lpstr>
      <vt:lpstr>Verdana</vt:lpstr>
      <vt:lpstr>Wingdings</vt:lpstr>
      <vt:lpstr>508 Lecture</vt:lpstr>
      <vt:lpstr>Automotive Technology: Principles, Diagnosis, and Service</vt:lpstr>
      <vt:lpstr>Learning Objectives (1 of 2)</vt:lpstr>
      <vt:lpstr>Learning Objectives (2 of 2)</vt:lpstr>
      <vt:lpstr>Engine Coolant Temperature Sensors (1 of 2)</vt:lpstr>
      <vt:lpstr>Engine Coolant Temperature Sensors (2 of 2)</vt:lpstr>
      <vt:lpstr>Figure 71.1 ECT Sensor</vt:lpstr>
      <vt:lpstr>Figure 71.2 ECT Voltage Curve</vt:lpstr>
      <vt:lpstr>Figure 71.3 ECT Circuit</vt:lpstr>
      <vt:lpstr>Figure 71.4 ECT Voltage</vt:lpstr>
      <vt:lpstr>Question 1: ?</vt:lpstr>
      <vt:lpstr>Answer 1</vt:lpstr>
      <vt:lpstr>Testing ECT Sensor</vt:lpstr>
      <vt:lpstr>Figure 71.5 ECT Resistance</vt:lpstr>
      <vt:lpstr>Animation: Test Engine Coolant Temperature, ECT, Sensor (Animation will automatically start)</vt:lpstr>
      <vt:lpstr>Figure 71.6 ECT Voltage Drop</vt:lpstr>
      <vt:lpstr>Chart 71-1 ECT Temps</vt:lpstr>
      <vt:lpstr>Figure 71.7 ECT Testing</vt:lpstr>
      <vt:lpstr>Question 2: ?</vt:lpstr>
      <vt:lpstr>Answer 2</vt:lpstr>
      <vt:lpstr>Intake Air Temperature (IAT) Sensor</vt:lpstr>
      <vt:lpstr>Figure 71.8 IAT Sensor</vt:lpstr>
      <vt:lpstr>Testing Intake Air Temperature Sensor</vt:lpstr>
      <vt:lpstr>Frequently Asked Question: What Exactly Is an NTC Sensor?   </vt:lpstr>
      <vt:lpstr>Figure 71.9 NTC Sensor</vt:lpstr>
      <vt:lpstr>Transmission Fluid Temperature Sensor</vt:lpstr>
      <vt:lpstr>Animation: Trans. Fluid Temperature Sensor (Animation will automatically start)</vt:lpstr>
      <vt:lpstr>Cylinder Head Temperature Sensor</vt:lpstr>
      <vt:lpstr>Figure 71.10 CHT Sensor</vt:lpstr>
      <vt:lpstr>Engine Fuel Temperature (E F T) Sensor</vt:lpstr>
      <vt:lpstr>Exhaust Gas Recirculation (E G R) Temperature Sensor</vt:lpstr>
      <vt:lpstr>Animation: EGR System Tests (Animation will automatically start)</vt:lpstr>
      <vt:lpstr>Engine Oil Temperature Sensor</vt:lpstr>
      <vt:lpstr>Animation: Engine Oil &amp; Quality Sensor (Animation will automatically start)</vt:lpstr>
      <vt:lpstr>Chart 71.1 Temp Sensors</vt:lpstr>
      <vt:lpstr>Question 3: ?</vt:lpstr>
      <vt:lpstr>Answer 3</vt:lpstr>
      <vt:lpstr>Throttle Position Sensor Construction</vt:lpstr>
      <vt:lpstr>Figure 71.11 TP Sensor</vt:lpstr>
      <vt:lpstr>Figure 71.12 TP Sensor Operation</vt:lpstr>
      <vt:lpstr>Question 4: ?</vt:lpstr>
      <vt:lpstr>Answer 4</vt:lpstr>
      <vt:lpstr>TP Sensor Computer Input Functions</vt:lpstr>
      <vt:lpstr>PCM Uses for TP Sensor</vt:lpstr>
      <vt:lpstr>Testing Throttle Position Sensor</vt:lpstr>
      <vt:lpstr>Figure 71.13 TP Sensor Testing</vt:lpstr>
      <vt:lpstr>Animation: TP Sensor, Ground Check (Animation will automatically start)</vt:lpstr>
      <vt:lpstr>Figure 71.14 TP Sensor Waveform</vt:lpstr>
      <vt:lpstr>Figure 71.15 TP DMM Testing</vt:lpstr>
      <vt:lpstr>Figure 71.16 TP Voltage Drop</vt:lpstr>
      <vt:lpstr>Question 5: ?</vt:lpstr>
      <vt:lpstr>Answer 5</vt:lpstr>
      <vt:lpstr>Testing TP Sensor Using MIN/MAX Function</vt:lpstr>
      <vt:lpstr>Testing TP Sensor Using Scan Tool</vt:lpstr>
      <vt:lpstr>Engine Performance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74, Temperature Sensors</dc:title>
  <dc:subject>2612-Automotive - Core</dc:subject>
  <dc:creator>James D. Halderman</dc:creator>
  <cp:keywords>CONTAINS NOTES</cp:keywords>
  <cp:lastModifiedBy>Glen Plants</cp:lastModifiedBy>
  <cp:revision>4703</cp:revision>
  <dcterms:created xsi:type="dcterms:W3CDTF">2014-07-14T20:04:21Z</dcterms:created>
  <dcterms:modified xsi:type="dcterms:W3CDTF">2023-06-20T15:13:03Z</dcterms:modified>
</cp:coreProperties>
</file>