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1162" r:id="rId2"/>
    <p:sldId id="1110" r:id="rId3"/>
    <p:sldId id="1112" r:id="rId4"/>
    <p:sldId id="1149" r:id="rId5"/>
    <p:sldId id="1150" r:id="rId6"/>
    <p:sldId id="1151" r:id="rId7"/>
    <p:sldId id="1113" r:id="rId8"/>
    <p:sldId id="1167" r:id="rId9"/>
    <p:sldId id="1410" r:id="rId10"/>
    <p:sldId id="1169" r:id="rId11"/>
    <p:sldId id="1411" r:id="rId12"/>
    <p:sldId id="1170" r:id="rId13"/>
    <p:sldId id="1116" r:id="rId14"/>
    <p:sldId id="1117" r:id="rId15"/>
    <p:sldId id="1118" r:id="rId16"/>
    <p:sldId id="1154" r:id="rId17"/>
    <p:sldId id="1171" r:id="rId18"/>
    <p:sldId id="1172" r:id="rId19"/>
    <p:sldId id="1173" r:id="rId20"/>
    <p:sldId id="1174" r:id="rId21"/>
    <p:sldId id="1121" r:id="rId22"/>
    <p:sldId id="1122" r:id="rId23"/>
    <p:sldId id="1158" r:id="rId24"/>
    <p:sldId id="1412" r:id="rId25"/>
    <p:sldId id="1175" r:id="rId26"/>
    <p:sldId id="1176" r:id="rId27"/>
    <p:sldId id="1160" r:id="rId28"/>
    <p:sldId id="1177" r:id="rId29"/>
    <p:sldId id="1413" r:id="rId30"/>
    <p:sldId id="1161" r:id="rId31"/>
    <p:sldId id="1178" r:id="rId32"/>
    <p:sldId id="1130" r:id="rId33"/>
    <p:sldId id="1131" r:id="rId34"/>
    <p:sldId id="1392" r:id="rId35"/>
    <p:sldId id="107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984">
          <p15:clr>
            <a:srgbClr val="A4A3A4"/>
          </p15:clr>
        </p15:guide>
        <p15:guide id="4" orient="horz" pos="384">
          <p15:clr>
            <a:srgbClr val="A4A3A4"/>
          </p15:clr>
        </p15:guide>
        <p15:guide id="5" orient="horz" pos="144">
          <p15:clr>
            <a:srgbClr val="A4A3A4"/>
          </p15:clr>
        </p15:guide>
        <p15:guide id="6" orient="horz" pos="912">
          <p15:clr>
            <a:srgbClr val="A4A3A4"/>
          </p15:clr>
        </p15:guide>
        <p15:guide id="7" orient="horz" pos="624">
          <p15:clr>
            <a:srgbClr val="A4A3A4"/>
          </p15:clr>
        </p15:guide>
        <p15:guide id="8" orient="horz" pos="1248">
          <p15:clr>
            <a:srgbClr val="A4A3A4"/>
          </p15:clr>
        </p15:guide>
        <p15:guide id="9" pos="288">
          <p15:clr>
            <a:srgbClr val="A4A3A4"/>
          </p15:clr>
        </p15:guide>
        <p15:guide id="10"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94" autoAdjust="0"/>
    <p:restoredTop sz="85958" autoAdjust="0"/>
  </p:normalViewPr>
  <p:slideViewPr>
    <p:cSldViewPr>
      <p:cViewPr varScale="1">
        <p:scale>
          <a:sx n="114" d="100"/>
          <a:sy n="114" d="100"/>
        </p:scale>
        <p:origin x="1410" y="114"/>
      </p:cViewPr>
      <p:guideLst>
        <p:guide orient="horz" pos="2160"/>
        <p:guide pos="2880"/>
        <p:guide orient="horz" pos="3984"/>
        <p:guide orient="horz" pos="384"/>
        <p:guide orient="horz" pos="144"/>
        <p:guide orient="horz" pos="912"/>
        <p:guide orient="horz" pos="624"/>
        <p:guide orient="horz" pos="1248"/>
        <p:guide pos="288"/>
        <p:guide pos="5472"/>
      </p:guideLst>
    </p:cSldViewPr>
  </p:slideViewPr>
  <p:outlineViewPr>
    <p:cViewPr>
      <p:scale>
        <a:sx n="25" d="100"/>
        <a:sy n="25" d="100"/>
      </p:scale>
      <p:origin x="0" y="79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6/20/2023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6/20/2023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73730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72090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3183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73711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9686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23437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00612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73636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261603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01891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363264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5927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208064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98_Learning Objectives">
    <p:spTree>
      <p:nvGrpSpPr>
        <p:cNvPr id="1" name="Shape 47"/>
        <p:cNvGrpSpPr/>
        <p:nvPr/>
      </p:nvGrpSpPr>
      <p:grpSpPr>
        <a:xfrm>
          <a:off x="0" y="0"/>
          <a:ext cx="0" cy="0"/>
          <a:chOff x="0" y="0"/>
          <a:chExt cx="0" cy="0"/>
        </a:xfrm>
      </p:grpSpPr>
    </p:spTree>
    <p:extLst>
      <p:ext uri="{BB962C8B-B14F-4D97-AF65-F5344CB8AC3E}">
        <p14:creationId xmlns:p14="http://schemas.microsoft.com/office/powerpoint/2010/main" val="252623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2" name="Rectangle 1"/>
          <p:cNvSpPr/>
          <p:nvPr userDrawn="1"/>
        </p:nvSpPr>
        <p:spPr>
          <a:xfrm>
            <a:off x="3810000" y="6400801"/>
            <a:ext cx="5029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a:noFill/>
              </a:ln>
            </a:endParaRPr>
          </a:p>
        </p:txBody>
      </p:sp>
    </p:spTree>
    <p:extLst>
      <p:ext uri="{BB962C8B-B14F-4D97-AF65-F5344CB8AC3E}">
        <p14:creationId xmlns:p14="http://schemas.microsoft.com/office/powerpoint/2010/main" val="1804548155"/>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a:xfrm>
            <a:off x="448733" y="381000"/>
            <a:ext cx="8229600" cy="646331"/>
          </a:xfrm>
        </p:spPr>
        <p:txBody>
          <a:bodyPr lIns="0" tIns="45720" rIns="0" bIns="45720">
            <a:spAutoFit/>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38554"/>
          </a:xfrm>
        </p:spPr>
        <p:txBody>
          <a:bodyPr lIns="0" tIns="45720" rIns="0" bIns="45720">
            <a:spAutoFit/>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338554"/>
          </a:xfrm>
        </p:spPr>
        <p:txBody>
          <a:bodyPr lIns="0" tIns="45720" rIns="0" bIns="45720">
            <a:spAutoFit/>
          </a:bodyPr>
          <a:lstStyle>
            <a:lvl1pPr>
              <a:defRPr/>
            </a:lvl1pPr>
          </a:lstStyle>
          <a:p>
            <a:pPr lvl="0"/>
            <a:r>
              <a:rPr lang="en-US" dirty="0"/>
              <a:t>Caption</a:t>
            </a:r>
          </a:p>
        </p:txBody>
      </p:sp>
    </p:spTree>
    <p:extLst>
      <p:ext uri="{BB962C8B-B14F-4D97-AF65-F5344CB8AC3E}">
        <p14:creationId xmlns:p14="http://schemas.microsoft.com/office/powerpoint/2010/main" val="1952836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58654"/>
            <a:ext cx="8229600" cy="646331"/>
          </a:xfrm>
          <a:prstGeom prst="rect">
            <a:avLst/>
          </a:prstGeom>
        </p:spPr>
        <p:txBody>
          <a:bodyPr vert="horz" lIns="0" tIns="45720" rIns="0" bIns="45720" rtlCol="0" anchor="t" anchorCtr="0">
            <a:spAutoFit/>
          </a:bodyPr>
          <a:lstStyle/>
          <a:p>
            <a:r>
              <a:rPr lang="en-US" dirty="0"/>
              <a:t>Click to edit Master title style</a:t>
            </a:r>
          </a:p>
        </p:txBody>
      </p:sp>
      <p:sp>
        <p:nvSpPr>
          <p:cNvPr id="3" name="Text Placeholder 2"/>
          <p:cNvSpPr>
            <a:spLocks noGrp="1"/>
          </p:cNvSpPr>
          <p:nvPr>
            <p:ph type="body" idx="1"/>
          </p:nvPr>
        </p:nvSpPr>
        <p:spPr>
          <a:xfrm>
            <a:off x="457200" y="1600200"/>
            <a:ext cx="8229600" cy="2769989"/>
          </a:xfrm>
          <a:prstGeom prst="rect">
            <a:avLst/>
          </a:prstGeom>
        </p:spPr>
        <p:txBody>
          <a:bodyPr vert="horz" lIns="0" tIns="45720" rIns="0" bIns="45720" rtlCol="0" anchor="t" anchorCtr="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2023</a:t>
            </a:r>
            <a:r>
              <a:rPr lang="en-IN" altLang="en-US" sz="1200" dirty="0">
                <a:solidFill>
                  <a:schemeClr val="tx1"/>
                </a:solidFill>
                <a:latin typeface="Verdana"/>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67" r:id="rId3"/>
    <p:sldLayoutId id="2147483668" r:id="rId4"/>
  </p:sldLayoutIdLst>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7.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13.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4.mp4"/><Relationship Id="rId1" Type="http://schemas.microsoft.com/office/2007/relationships/media" Target="../media/media4.mp4"/><Relationship Id="rId5" Type="http://schemas.openxmlformats.org/officeDocument/2006/relationships/image" Target="../media/image18.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jameshalderman.com/a8_vid_lib_page/"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hyperlink" Target="https://jameshalderman.com/a8_anim_lib_pag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57200" y="215371"/>
            <a:ext cx="8229600" cy="1200329"/>
          </a:xfrm>
        </p:spPr>
        <p:txBody>
          <a:bodyPr lIns="0" tIns="45720" rIns="0" bIns="45720">
            <a:spAutoFit/>
          </a:bodyPr>
          <a:lstStyle/>
          <a:p>
            <a:r>
              <a:rPr lang="en-US" dirty="0"/>
              <a:t>Automotive Technology: Principles, Diagnosis, and Service</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74133" y="1431351"/>
            <a:ext cx="8229600" cy="400110"/>
          </a:xfrm>
        </p:spPr>
        <p:txBody>
          <a:bodyPr>
            <a:spAutoFit/>
          </a:bodyPr>
          <a:lstStyle/>
          <a:p>
            <a:r>
              <a:rPr lang="en-US" b="1" dirty="0"/>
              <a:t>Seventh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2538452"/>
            <a:ext cx="3657600" cy="553998"/>
          </a:xfrm>
        </p:spPr>
        <p:txBody>
          <a:bodyPr lIns="0" tIns="45720" rIns="0" bIns="45720">
            <a:spAutoFit/>
          </a:bodyPr>
          <a:lstStyle/>
          <a:p>
            <a:r>
              <a:rPr lang="en-US" dirty="0"/>
              <a:t>Chapter 70</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3252788"/>
            <a:ext cx="3657600" cy="430887"/>
          </a:xfrm>
        </p:spPr>
        <p:txBody>
          <a:bodyPr lIns="0" tIns="45720" rIns="0" bIns="45720">
            <a:spAutoFit/>
          </a:bodyPr>
          <a:lstStyle/>
          <a:p>
            <a:r>
              <a:rPr lang="en-US" dirty="0"/>
              <a:t>Computer Fundamentals</a:t>
            </a: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4294967295"/>
          </p:nvPr>
        </p:nvSpPr>
        <p:spPr>
          <a:xfrm>
            <a:off x="2481943" y="6400800"/>
            <a:ext cx="6204857" cy="243827"/>
          </a:xfrm>
        </p:spPr>
        <p:txBody>
          <a:bodyPr tIns="45720" bIns="45720"/>
          <a:lstStyle/>
          <a:p>
            <a:r>
              <a:rPr lang="en-US" altLang="en-US" sz="1200" b="0" dirty="0">
                <a:latin typeface="Verdana"/>
                <a:ea typeface="Verdana" panose="020B0604030504040204" pitchFamily="34" charset="0"/>
                <a:cs typeface="Verdana" panose="020B0604030504040204" pitchFamily="34" charset="0"/>
              </a:rPr>
              <a:t>                Copyright © 2023 Pearson Education, Inc.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33" y="1844040"/>
            <a:ext cx="3502277" cy="4480560"/>
          </a:xfrm>
          <a:prstGeom prst="rect">
            <a:avLst/>
          </a:prstGeom>
        </p:spPr>
      </p:pic>
    </p:spTree>
    <p:extLst>
      <p:ext uri="{BB962C8B-B14F-4D97-AF65-F5344CB8AC3E}">
        <p14:creationId xmlns:p14="http://schemas.microsoft.com/office/powerpoint/2010/main" val="2434119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70.2 Potentiometer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352800" y="1035986"/>
            <a:ext cx="5334000" cy="3516064"/>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362200" cy="3046988"/>
          </a:xfrm>
        </p:spPr>
        <p:txBody>
          <a:bodyPr/>
          <a:lstStyle/>
          <a:p>
            <a:r>
              <a:rPr lang="en-US" sz="2400" dirty="0"/>
              <a:t>Potentiometer uses a movable contact to vary resistance and send an analog voltage right to the PCM</a:t>
            </a:r>
          </a:p>
        </p:txBody>
      </p:sp>
    </p:spTree>
    <p:extLst>
      <p:ext uri="{BB962C8B-B14F-4D97-AF65-F5344CB8AC3E}">
        <p14:creationId xmlns:p14="http://schemas.microsoft.com/office/powerpoint/2010/main" val="2877199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Potentiometer</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otentiometer_A6_Chapter_39_and_A8-Chapter_73">
            <a:hlinkClick r:id="" action="ppaction://media"/>
            <a:extLst>
              <a:ext uri="{FF2B5EF4-FFF2-40B4-BE49-F238E27FC236}">
                <a16:creationId xmlns:a16="http://schemas.microsoft.com/office/drawing/2014/main" id="{3F4D2B06-7C3C-0FC2-BF5E-226778F8F38A}"/>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1021803"/>
            <a:ext cx="9144000" cy="5143500"/>
          </a:xfrm>
          <a:prstGeom prst="rect">
            <a:avLst/>
          </a:prstGeom>
        </p:spPr>
      </p:pic>
    </p:spTree>
    <p:extLst>
      <p:ext uri="{BB962C8B-B14F-4D97-AF65-F5344CB8AC3E}">
        <p14:creationId xmlns:p14="http://schemas.microsoft.com/office/powerpoint/2010/main" val="366195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75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70.3 AD Converter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371600" y="990600"/>
            <a:ext cx="6400800" cy="433179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800100" y="5257800"/>
            <a:ext cx="7543800" cy="830997"/>
          </a:xfrm>
        </p:spPr>
        <p:txBody>
          <a:bodyPr/>
          <a:lstStyle/>
          <a:p>
            <a:r>
              <a:rPr lang="en-US" sz="2400" dirty="0"/>
              <a:t>An A D converter changes analog (variable) voltage signals into digital signals that the PCM can process</a:t>
            </a:r>
          </a:p>
        </p:txBody>
      </p:sp>
    </p:spTree>
    <p:extLst>
      <p:ext uri="{BB962C8B-B14F-4D97-AF65-F5344CB8AC3E}">
        <p14:creationId xmlns:p14="http://schemas.microsoft.com/office/powerpoint/2010/main" val="2091838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9312"/>
            <a:ext cx="8229600" cy="646331"/>
          </a:xfrm>
        </p:spPr>
        <p:txBody>
          <a:bodyPr>
            <a:spAutoFit/>
          </a:bodyPr>
          <a:lstStyle/>
          <a:p>
            <a:r>
              <a:rPr lang="en-US" dirty="0"/>
              <a:t>Question 1: ?</a:t>
            </a:r>
          </a:p>
        </p:txBody>
      </p:sp>
      <p:sp>
        <p:nvSpPr>
          <p:cNvPr id="4" name="Content Placeholder 3"/>
          <p:cNvSpPr>
            <a:spLocks noGrp="1"/>
          </p:cNvSpPr>
          <p:nvPr>
            <p:ph idx="1"/>
          </p:nvPr>
        </p:nvSpPr>
        <p:spPr>
          <a:xfrm>
            <a:off x="457200" y="986135"/>
            <a:ext cx="8229600" cy="461665"/>
          </a:xfrm>
        </p:spPr>
        <p:txBody>
          <a:bodyPr>
            <a:spAutoFit/>
          </a:bodyPr>
          <a:lstStyle/>
          <a:p>
            <a:pPr marL="0" indent="0">
              <a:buNone/>
            </a:pPr>
            <a:r>
              <a:rPr lang="en-US" sz="2400" dirty="0"/>
              <a:t>What is the purpose of computer communication?</a:t>
            </a:r>
          </a:p>
        </p:txBody>
      </p:sp>
    </p:spTree>
    <p:extLst>
      <p:ext uri="{BB962C8B-B14F-4D97-AF65-F5344CB8AC3E}">
        <p14:creationId xmlns:p14="http://schemas.microsoft.com/office/powerpoint/2010/main" val="3699023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9312"/>
            <a:ext cx="8229600" cy="646331"/>
          </a:xfrm>
        </p:spPr>
        <p:txBody>
          <a:bodyPr>
            <a:spAutoFit/>
          </a:bodyPr>
          <a:lstStyle/>
          <a:p>
            <a:r>
              <a:rPr lang="en-US" dirty="0"/>
              <a:t>Answer 1</a:t>
            </a:r>
            <a:endParaRPr lang="en-US" sz="2800" dirty="0"/>
          </a:p>
        </p:txBody>
      </p:sp>
      <p:sp>
        <p:nvSpPr>
          <p:cNvPr id="4" name="Content Placeholder 3"/>
          <p:cNvSpPr>
            <a:spLocks noGrp="1"/>
          </p:cNvSpPr>
          <p:nvPr>
            <p:ph idx="1"/>
          </p:nvPr>
        </p:nvSpPr>
        <p:spPr>
          <a:xfrm>
            <a:off x="457200" y="986135"/>
            <a:ext cx="8229600" cy="461665"/>
          </a:xfrm>
        </p:spPr>
        <p:txBody>
          <a:bodyPr>
            <a:spAutoFit/>
          </a:bodyPr>
          <a:lstStyle/>
          <a:p>
            <a:pPr marL="0" indent="0">
              <a:buNone/>
            </a:pPr>
            <a:r>
              <a:rPr lang="en-US" sz="2400" dirty="0"/>
              <a:t>To share information with other modules digitally.</a:t>
            </a:r>
          </a:p>
        </p:txBody>
      </p:sp>
    </p:spTree>
    <p:extLst>
      <p:ext uri="{BB962C8B-B14F-4D97-AF65-F5344CB8AC3E}">
        <p14:creationId xmlns:p14="http://schemas.microsoft.com/office/powerpoint/2010/main" val="2556515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9720"/>
            <a:ext cx="8229600" cy="646331"/>
          </a:xfrm>
        </p:spPr>
        <p:txBody>
          <a:bodyPr>
            <a:spAutoFit/>
          </a:bodyPr>
          <a:lstStyle/>
          <a:p>
            <a:pPr>
              <a:tabLst>
                <a:tab pos="4857750" algn="l"/>
              </a:tabLst>
            </a:pPr>
            <a:r>
              <a:rPr lang="en-US" dirty="0"/>
              <a:t>Digital Computers </a:t>
            </a:r>
            <a:r>
              <a:rPr lang="en-US" sz="2800" dirty="0"/>
              <a:t>(1 of 2)</a:t>
            </a:r>
          </a:p>
        </p:txBody>
      </p:sp>
      <p:sp>
        <p:nvSpPr>
          <p:cNvPr id="4" name="Content Placeholder 3"/>
          <p:cNvSpPr>
            <a:spLocks noGrp="1"/>
          </p:cNvSpPr>
          <p:nvPr>
            <p:ph idx="1"/>
          </p:nvPr>
        </p:nvSpPr>
        <p:spPr>
          <a:xfrm>
            <a:off x="457200" y="1036543"/>
            <a:ext cx="8229600" cy="3916457"/>
          </a:xfrm>
        </p:spPr>
        <p:txBody>
          <a:bodyPr>
            <a:spAutoFit/>
          </a:bodyPr>
          <a:lstStyle/>
          <a:p>
            <a:r>
              <a:rPr lang="en-US" sz="2400" dirty="0"/>
              <a:t>Parts of a Computer</a:t>
            </a:r>
          </a:p>
          <a:p>
            <a:pPr lvl="1"/>
            <a:r>
              <a:rPr lang="en-US" sz="2400" dirty="0"/>
              <a:t>Central processing unit (</a:t>
            </a:r>
            <a:r>
              <a:rPr lang="en-US" sz="2400" spc="-300" dirty="0"/>
              <a:t>C P </a:t>
            </a:r>
            <a:r>
              <a:rPr lang="en-US" sz="2400" dirty="0"/>
              <a:t>U)</a:t>
            </a:r>
          </a:p>
          <a:p>
            <a:pPr lvl="1"/>
            <a:r>
              <a:rPr lang="en-US" sz="2400" dirty="0"/>
              <a:t>Computer memory</a:t>
            </a:r>
          </a:p>
          <a:p>
            <a:pPr lvl="1"/>
            <a:r>
              <a:rPr lang="en-US" sz="2400" dirty="0"/>
              <a:t>Computer programs</a:t>
            </a:r>
          </a:p>
          <a:p>
            <a:r>
              <a:rPr lang="en-US" sz="2400" dirty="0"/>
              <a:t>Clock Rates and Timing</a:t>
            </a:r>
          </a:p>
          <a:p>
            <a:pPr lvl="1"/>
            <a:r>
              <a:rPr lang="en-US" sz="2400" dirty="0"/>
              <a:t>The computer’s crystal oscillator generates a steady stream of one-bit-long voltage pulses. Both the microprocessor and the memories monitor the clock pulses while they are communicating.</a:t>
            </a:r>
          </a:p>
        </p:txBody>
      </p:sp>
    </p:spTree>
    <p:extLst>
      <p:ext uri="{BB962C8B-B14F-4D97-AF65-F5344CB8AC3E}">
        <p14:creationId xmlns:p14="http://schemas.microsoft.com/office/powerpoint/2010/main" val="1016902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7052"/>
            <a:ext cx="8229600" cy="646331"/>
          </a:xfrm>
        </p:spPr>
        <p:txBody>
          <a:bodyPr>
            <a:spAutoFit/>
          </a:bodyPr>
          <a:lstStyle/>
          <a:p>
            <a:pPr>
              <a:tabLst>
                <a:tab pos="4857750" algn="l"/>
              </a:tabLst>
            </a:pPr>
            <a:r>
              <a:rPr lang="en-US" dirty="0"/>
              <a:t>Digital Computers </a:t>
            </a:r>
            <a:r>
              <a:rPr lang="en-US" sz="2800" dirty="0"/>
              <a:t>(2 of 2)</a:t>
            </a:r>
          </a:p>
        </p:txBody>
      </p:sp>
      <p:sp>
        <p:nvSpPr>
          <p:cNvPr id="4" name="Content Placeholder 3"/>
          <p:cNvSpPr>
            <a:spLocks noGrp="1"/>
          </p:cNvSpPr>
          <p:nvPr>
            <p:ph idx="1"/>
          </p:nvPr>
        </p:nvSpPr>
        <p:spPr>
          <a:xfrm>
            <a:off x="457200" y="993875"/>
            <a:ext cx="8229600" cy="4416325"/>
          </a:xfrm>
        </p:spPr>
        <p:txBody>
          <a:bodyPr>
            <a:spAutoFit/>
          </a:bodyPr>
          <a:lstStyle/>
          <a:p>
            <a:r>
              <a:rPr lang="en-US" sz="2400" dirty="0"/>
              <a:t>Computer Speeds</a:t>
            </a:r>
          </a:p>
          <a:p>
            <a:pPr lvl="1"/>
            <a:r>
              <a:rPr lang="en-US" sz="2400" dirty="0"/>
              <a:t>The speed at which a computer operates is specified by the cycle time, or clock speed, required to perform certain measurements. Cycle time or clock speed is measured in megahertz.</a:t>
            </a:r>
          </a:p>
          <a:p>
            <a:r>
              <a:rPr lang="en-US" sz="2400" dirty="0"/>
              <a:t>Baud Rate</a:t>
            </a:r>
          </a:p>
          <a:p>
            <a:pPr lvl="1"/>
            <a:r>
              <a:rPr lang="en-US" sz="2400" dirty="0"/>
              <a:t>The speed at which the computer transmits bits of a serial data; measured in bits per second.</a:t>
            </a:r>
          </a:p>
          <a:p>
            <a:r>
              <a:rPr lang="en-US" sz="2400" dirty="0"/>
              <a:t>Control Module Locations</a:t>
            </a:r>
          </a:p>
          <a:p>
            <a:pPr lvl="1"/>
            <a:r>
              <a:rPr lang="en-US" sz="2400" dirty="0"/>
              <a:t>Mounted on a circuit board in a metal case.</a:t>
            </a:r>
          </a:p>
        </p:txBody>
      </p:sp>
    </p:spTree>
    <p:extLst>
      <p:ext uri="{BB962C8B-B14F-4D97-AF65-F5344CB8AC3E}">
        <p14:creationId xmlns:p14="http://schemas.microsoft.com/office/powerpoint/2010/main" val="2796348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70.4 Digital Computer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29460" y="1029910"/>
            <a:ext cx="5065278" cy="4151689"/>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667000" cy="3046988"/>
          </a:xfrm>
        </p:spPr>
        <p:txBody>
          <a:bodyPr/>
          <a:lstStyle/>
          <a:p>
            <a:r>
              <a:rPr lang="en-US" sz="2400" dirty="0"/>
              <a:t>Many electronic components are used to construct a typical vehicle computer, including chips, resistors, and capacitors</a:t>
            </a:r>
          </a:p>
        </p:txBody>
      </p:sp>
    </p:spTree>
    <p:extLst>
      <p:ext uri="{BB962C8B-B14F-4D97-AF65-F5344CB8AC3E}">
        <p14:creationId xmlns:p14="http://schemas.microsoft.com/office/powerpoint/2010/main" val="511263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70.5 ICE Map</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416085" y="999067"/>
            <a:ext cx="5279182" cy="4022234"/>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667000" cy="4114800"/>
          </a:xfrm>
        </p:spPr>
        <p:txBody>
          <a:bodyPr/>
          <a:lstStyle/>
          <a:p>
            <a:r>
              <a:rPr lang="en-US" sz="2400" dirty="0"/>
              <a:t>Typical engine map developed from testing and used by the vehicle computer to provide the optimum ignition timing for all engine speeds and load combinations</a:t>
            </a:r>
          </a:p>
        </p:txBody>
      </p:sp>
    </p:spTree>
    <p:extLst>
      <p:ext uri="{BB962C8B-B14F-4D97-AF65-F5344CB8AC3E}">
        <p14:creationId xmlns:p14="http://schemas.microsoft.com/office/powerpoint/2010/main" val="1171735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70.6 Clock Generator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57600" y="990599"/>
            <a:ext cx="4997104" cy="425946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743200" cy="4267200"/>
          </a:xfrm>
        </p:spPr>
        <p:txBody>
          <a:bodyPr/>
          <a:lstStyle/>
          <a:p>
            <a:r>
              <a:rPr lang="en-US" sz="2400" dirty="0"/>
              <a:t>The clock generator produces a series of pulses that are used by the microprocessor and other components to stay in step with each other at a steady rate</a:t>
            </a:r>
          </a:p>
        </p:txBody>
      </p:sp>
    </p:spTree>
    <p:extLst>
      <p:ext uri="{BB962C8B-B14F-4D97-AF65-F5344CB8AC3E}">
        <p14:creationId xmlns:p14="http://schemas.microsoft.com/office/powerpoint/2010/main" val="2689786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5641"/>
            <a:ext cx="8229600" cy="646331"/>
          </a:xfrm>
        </p:spPr>
        <p:txBody>
          <a:bodyPr>
            <a:spAutoFit/>
          </a:bodyPr>
          <a:lstStyle/>
          <a:p>
            <a:r>
              <a:rPr lang="en-US" dirty="0"/>
              <a:t>Learning Objectives </a:t>
            </a:r>
            <a:endParaRPr lang="en-US" sz="2800" dirty="0"/>
          </a:p>
        </p:txBody>
      </p:sp>
      <p:sp>
        <p:nvSpPr>
          <p:cNvPr id="4" name="Content Placeholder 3"/>
          <p:cNvSpPr>
            <a:spLocks noGrp="1"/>
          </p:cNvSpPr>
          <p:nvPr>
            <p:ph idx="1"/>
          </p:nvPr>
        </p:nvSpPr>
        <p:spPr>
          <a:xfrm>
            <a:off x="457200" y="1012463"/>
            <a:ext cx="8229600" cy="3254737"/>
          </a:xfrm>
        </p:spPr>
        <p:txBody>
          <a:bodyPr>
            <a:spAutoFit/>
          </a:bodyPr>
          <a:lstStyle/>
          <a:p>
            <a:pPr marL="694944" indent="-694944">
              <a:buNone/>
            </a:pPr>
            <a:r>
              <a:rPr lang="en-US" sz="2400" b="1" dirty="0">
                <a:solidFill>
                  <a:schemeClr val="bg2"/>
                </a:solidFill>
              </a:rPr>
              <a:t>70.1</a:t>
            </a:r>
            <a:r>
              <a:rPr lang="en-US" sz="2400" dirty="0"/>
              <a:t> Explain the purpose and function of onboard computers.</a:t>
            </a:r>
          </a:p>
          <a:p>
            <a:pPr marL="694944" indent="-694944">
              <a:buNone/>
            </a:pPr>
            <a:r>
              <a:rPr lang="en-US" sz="2400" b="1" dirty="0">
                <a:solidFill>
                  <a:schemeClr val="bg2"/>
                </a:solidFill>
              </a:rPr>
              <a:t>70.2</a:t>
            </a:r>
            <a:r>
              <a:rPr lang="en-US" sz="2400" dirty="0"/>
              <a:t> Explain the parts and characteristics of digital computers.</a:t>
            </a:r>
          </a:p>
          <a:p>
            <a:pPr marL="694944" indent="-694944">
              <a:buNone/>
            </a:pPr>
            <a:r>
              <a:rPr lang="en-US" sz="2400" b="1" dirty="0">
                <a:solidFill>
                  <a:schemeClr val="bg2"/>
                </a:solidFill>
              </a:rPr>
              <a:t>70.3</a:t>
            </a:r>
            <a:r>
              <a:rPr lang="en-US" sz="2400" dirty="0"/>
              <a:t> List input sensors to an automotive computer.</a:t>
            </a:r>
          </a:p>
          <a:p>
            <a:pPr marL="694944" indent="-694944">
              <a:buNone/>
            </a:pPr>
            <a:r>
              <a:rPr lang="en-US" sz="2400" b="1" dirty="0">
                <a:solidFill>
                  <a:schemeClr val="bg2"/>
                </a:solidFill>
              </a:rPr>
              <a:t>70.4</a:t>
            </a:r>
            <a:r>
              <a:rPr lang="en-US" sz="2400" dirty="0"/>
              <a:t> List output devices (actuators) controlled by the computer.</a:t>
            </a:r>
          </a:p>
        </p:txBody>
      </p:sp>
    </p:spTree>
    <p:extLst>
      <p:ext uri="{BB962C8B-B14F-4D97-AF65-F5344CB8AC3E}">
        <p14:creationId xmlns:p14="http://schemas.microsoft.com/office/powerpoint/2010/main" val="343660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70.7 PCM</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505200" y="1029910"/>
            <a:ext cx="5189538" cy="4253537"/>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590800" cy="2308324"/>
          </a:xfrm>
        </p:spPr>
        <p:txBody>
          <a:bodyPr/>
          <a:lstStyle/>
          <a:p>
            <a:r>
              <a:rPr lang="en-US" sz="2400" dirty="0"/>
              <a:t>A powertrain control module  (PCM) under the hood where it can be exposed to air for cooling</a:t>
            </a:r>
          </a:p>
        </p:txBody>
      </p:sp>
    </p:spTree>
    <p:extLst>
      <p:ext uri="{BB962C8B-B14F-4D97-AF65-F5344CB8AC3E}">
        <p14:creationId xmlns:p14="http://schemas.microsoft.com/office/powerpoint/2010/main" val="3721442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7052"/>
            <a:ext cx="8229600" cy="646331"/>
          </a:xfrm>
        </p:spPr>
        <p:txBody>
          <a:bodyPr>
            <a:spAutoFit/>
          </a:bodyPr>
          <a:lstStyle/>
          <a:p>
            <a:r>
              <a:rPr lang="en-US" dirty="0"/>
              <a:t>Computer Input Sensors</a:t>
            </a:r>
            <a:endParaRPr lang="en-US" sz="2800" dirty="0"/>
          </a:p>
        </p:txBody>
      </p:sp>
      <p:sp>
        <p:nvSpPr>
          <p:cNvPr id="4" name="Content Placeholder 3"/>
          <p:cNvSpPr>
            <a:spLocks noGrp="1"/>
          </p:cNvSpPr>
          <p:nvPr>
            <p:ph idx="1"/>
          </p:nvPr>
        </p:nvSpPr>
        <p:spPr>
          <a:xfrm>
            <a:off x="457200" y="993875"/>
            <a:ext cx="8229600" cy="4492525"/>
          </a:xfrm>
        </p:spPr>
        <p:txBody>
          <a:bodyPr>
            <a:spAutoFit/>
          </a:bodyPr>
          <a:lstStyle/>
          <a:p>
            <a:r>
              <a:rPr lang="en-US" sz="2400" dirty="0"/>
              <a:t>The vehicle computer (</a:t>
            </a:r>
            <a:r>
              <a:rPr lang="en-US" sz="2400" spc="-300" dirty="0"/>
              <a:t>P C </a:t>
            </a:r>
            <a:r>
              <a:rPr lang="en-US" sz="2400" dirty="0"/>
              <a:t>M) uses signals (voltage levels) from the following sensors.</a:t>
            </a:r>
          </a:p>
          <a:p>
            <a:pPr lvl="1"/>
            <a:r>
              <a:rPr lang="en-US" sz="2400" dirty="0"/>
              <a:t>Engine speed (revolutions per minute, or </a:t>
            </a:r>
            <a:r>
              <a:rPr lang="en-US" sz="2400" spc="-300" dirty="0"/>
              <a:t>R P </a:t>
            </a:r>
            <a:r>
              <a:rPr lang="en-US" sz="2400" dirty="0"/>
              <a:t>M) sensor</a:t>
            </a:r>
          </a:p>
          <a:p>
            <a:pPr lvl="1"/>
            <a:r>
              <a:rPr lang="en-US" sz="2400" dirty="0"/>
              <a:t>Switches or buttons for accessory operation</a:t>
            </a:r>
          </a:p>
          <a:p>
            <a:pPr lvl="1"/>
            <a:r>
              <a:rPr lang="en-US" sz="2400" dirty="0"/>
              <a:t>Manifold absolute pressure (</a:t>
            </a:r>
            <a:r>
              <a:rPr lang="en-US" sz="2400" spc="-300" dirty="0"/>
              <a:t>M A </a:t>
            </a:r>
            <a:r>
              <a:rPr lang="en-US" sz="2400" dirty="0"/>
              <a:t>P) sensor</a:t>
            </a:r>
          </a:p>
          <a:p>
            <a:pPr lvl="1"/>
            <a:r>
              <a:rPr lang="en-US" sz="2400" dirty="0"/>
              <a:t>Mass airflow (</a:t>
            </a:r>
            <a:r>
              <a:rPr lang="en-US" sz="2400" spc="-300" dirty="0"/>
              <a:t>M A </a:t>
            </a:r>
            <a:r>
              <a:rPr lang="en-US" sz="2400" dirty="0"/>
              <a:t>F) sensor</a:t>
            </a:r>
          </a:p>
          <a:p>
            <a:pPr lvl="1"/>
            <a:r>
              <a:rPr lang="en-US" sz="2400" dirty="0"/>
              <a:t>Engine coolant temperature (</a:t>
            </a:r>
            <a:r>
              <a:rPr lang="en-US" sz="2400" spc="-300" dirty="0"/>
              <a:t>E C </a:t>
            </a:r>
            <a:r>
              <a:rPr lang="en-US" sz="2400" dirty="0"/>
              <a:t>T) sensor</a:t>
            </a:r>
          </a:p>
          <a:p>
            <a:pPr lvl="1"/>
            <a:r>
              <a:rPr lang="en-US" sz="2400" dirty="0"/>
              <a:t>Oxygen sensor (</a:t>
            </a:r>
            <a:r>
              <a:rPr lang="en-US" sz="2400" spc="-300" dirty="0"/>
              <a:t>O 2 </a:t>
            </a:r>
            <a:r>
              <a:rPr lang="en-US" sz="2400" dirty="0"/>
              <a:t>S)</a:t>
            </a:r>
          </a:p>
          <a:p>
            <a:pPr lvl="1"/>
            <a:r>
              <a:rPr lang="en-US" sz="2400" dirty="0"/>
              <a:t>Throttle position (</a:t>
            </a:r>
            <a:r>
              <a:rPr lang="en-US" sz="2400" spc="-300" dirty="0"/>
              <a:t>T </a:t>
            </a:r>
            <a:r>
              <a:rPr lang="en-US" sz="2400" dirty="0"/>
              <a:t>P) sensor</a:t>
            </a:r>
          </a:p>
          <a:p>
            <a:pPr lvl="1"/>
            <a:r>
              <a:rPr lang="en-US" sz="2400" dirty="0"/>
              <a:t>Vehicle speed (</a:t>
            </a:r>
            <a:r>
              <a:rPr lang="en-US" sz="2400" spc="-300" dirty="0"/>
              <a:t>V </a:t>
            </a:r>
            <a:r>
              <a:rPr lang="en-US" sz="2400" dirty="0"/>
              <a:t>S) sensor</a:t>
            </a:r>
          </a:p>
        </p:txBody>
      </p:sp>
    </p:spTree>
    <p:extLst>
      <p:ext uri="{BB962C8B-B14F-4D97-AF65-F5344CB8AC3E}">
        <p14:creationId xmlns:p14="http://schemas.microsoft.com/office/powerpoint/2010/main" val="2088301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7052"/>
            <a:ext cx="8229600" cy="646331"/>
          </a:xfrm>
        </p:spPr>
        <p:txBody>
          <a:bodyPr>
            <a:spAutoFit/>
          </a:bodyPr>
          <a:lstStyle/>
          <a:p>
            <a:r>
              <a:rPr lang="en-US" dirty="0"/>
              <a:t>Computer Outputs </a:t>
            </a:r>
            <a:r>
              <a:rPr lang="en-US" sz="2800" dirty="0"/>
              <a:t>(1 of 2)</a:t>
            </a:r>
          </a:p>
        </p:txBody>
      </p:sp>
      <p:sp>
        <p:nvSpPr>
          <p:cNvPr id="4" name="Content Placeholder 3"/>
          <p:cNvSpPr>
            <a:spLocks noGrp="1"/>
          </p:cNvSpPr>
          <p:nvPr>
            <p:ph idx="1"/>
          </p:nvPr>
        </p:nvSpPr>
        <p:spPr>
          <a:xfrm>
            <a:off x="457200" y="993875"/>
            <a:ext cx="8229600" cy="4492525"/>
          </a:xfrm>
        </p:spPr>
        <p:txBody>
          <a:bodyPr>
            <a:spAutoFit/>
          </a:bodyPr>
          <a:lstStyle/>
          <a:p>
            <a:r>
              <a:rPr lang="en-US" sz="2400" dirty="0"/>
              <a:t>Computer sends voltage signals or commands to other devices in the system through:</a:t>
            </a:r>
          </a:p>
          <a:p>
            <a:pPr lvl="1"/>
            <a:r>
              <a:rPr lang="en-US" sz="2400" dirty="0"/>
              <a:t>Operating actuators</a:t>
            </a:r>
          </a:p>
          <a:p>
            <a:pPr lvl="1"/>
            <a:r>
              <a:rPr lang="en-US" sz="2400" dirty="0"/>
              <a:t>Network communication</a:t>
            </a:r>
          </a:p>
          <a:p>
            <a:r>
              <a:rPr lang="en-US" sz="2400" dirty="0"/>
              <a:t>Typical output devices include:</a:t>
            </a:r>
          </a:p>
          <a:p>
            <a:pPr lvl="1"/>
            <a:r>
              <a:rPr lang="en-US" sz="2400" dirty="0"/>
              <a:t>Fuel Injectors</a:t>
            </a:r>
          </a:p>
          <a:p>
            <a:pPr lvl="1"/>
            <a:r>
              <a:rPr lang="en-US" sz="2400" dirty="0"/>
              <a:t>Blower motor control</a:t>
            </a:r>
          </a:p>
          <a:p>
            <a:pPr lvl="1"/>
            <a:r>
              <a:rPr lang="en-US" sz="2400" dirty="0"/>
              <a:t>Transmission shifting</a:t>
            </a:r>
          </a:p>
          <a:p>
            <a:pPr lvl="1"/>
            <a:r>
              <a:rPr lang="en-US" sz="2400" dirty="0"/>
              <a:t>Idle speed control</a:t>
            </a:r>
          </a:p>
          <a:p>
            <a:pPr lvl="1"/>
            <a:r>
              <a:rPr lang="en-US" sz="2400" dirty="0"/>
              <a:t>Evaporative emission control solenoids </a:t>
            </a:r>
          </a:p>
        </p:txBody>
      </p:sp>
    </p:spTree>
    <p:extLst>
      <p:ext uri="{BB962C8B-B14F-4D97-AF65-F5344CB8AC3E}">
        <p14:creationId xmlns:p14="http://schemas.microsoft.com/office/powerpoint/2010/main" val="3715810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7052"/>
            <a:ext cx="8229600" cy="646331"/>
          </a:xfrm>
        </p:spPr>
        <p:txBody>
          <a:bodyPr>
            <a:spAutoFit/>
          </a:bodyPr>
          <a:lstStyle/>
          <a:p>
            <a:r>
              <a:rPr lang="en-US" dirty="0"/>
              <a:t>Computer Outputs </a:t>
            </a:r>
            <a:r>
              <a:rPr lang="en-US" sz="2800" dirty="0"/>
              <a:t>(2 of 2)</a:t>
            </a:r>
          </a:p>
        </p:txBody>
      </p:sp>
      <p:sp>
        <p:nvSpPr>
          <p:cNvPr id="4" name="Content Placeholder 3"/>
          <p:cNvSpPr>
            <a:spLocks noGrp="1"/>
          </p:cNvSpPr>
          <p:nvPr>
            <p:ph idx="1"/>
          </p:nvPr>
        </p:nvSpPr>
        <p:spPr>
          <a:xfrm>
            <a:off x="457200" y="993875"/>
            <a:ext cx="8229600" cy="3806725"/>
          </a:xfrm>
        </p:spPr>
        <p:txBody>
          <a:bodyPr>
            <a:spAutoFit/>
          </a:bodyPr>
          <a:lstStyle/>
          <a:p>
            <a:r>
              <a:rPr lang="en-US" sz="2400" dirty="0"/>
              <a:t>Output Drivers</a:t>
            </a:r>
          </a:p>
          <a:p>
            <a:pPr lvl="1"/>
            <a:r>
              <a:rPr lang="en-US" sz="2400" dirty="0"/>
              <a:t>Low-side driver (</a:t>
            </a:r>
            <a:r>
              <a:rPr lang="en-US" sz="2400" spc="-300" dirty="0"/>
              <a:t>L S </a:t>
            </a:r>
            <a:r>
              <a:rPr lang="en-US" sz="2400" dirty="0"/>
              <a:t>D): provide a path to ground when energized.</a:t>
            </a:r>
          </a:p>
          <a:p>
            <a:pPr lvl="1"/>
            <a:r>
              <a:rPr lang="en-US" sz="2400" dirty="0"/>
              <a:t>High-side driver (</a:t>
            </a:r>
            <a:r>
              <a:rPr lang="en-US" sz="2400" spc="-300" dirty="0"/>
              <a:t>H S </a:t>
            </a:r>
            <a:r>
              <a:rPr lang="en-US" sz="2400" dirty="0"/>
              <a:t>D): provide a path to voltage when energized.</a:t>
            </a:r>
          </a:p>
          <a:p>
            <a:r>
              <a:rPr lang="en-US" sz="2400" dirty="0"/>
              <a:t>Pulse-Width Modulation</a:t>
            </a:r>
          </a:p>
          <a:p>
            <a:pPr lvl="1"/>
            <a:r>
              <a:rPr lang="en-US" sz="2400" dirty="0"/>
              <a:t>A method of controlling an output using a digital signal. Instead of just turning devices on or off, the computer can control the amount of on-time.</a:t>
            </a:r>
          </a:p>
        </p:txBody>
      </p:sp>
    </p:spTree>
    <p:extLst>
      <p:ext uri="{BB962C8B-B14F-4D97-AF65-F5344CB8AC3E}">
        <p14:creationId xmlns:p14="http://schemas.microsoft.com/office/powerpoint/2010/main" val="794414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Computer System</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mputer_System">
            <a:hlinkClick r:id="" action="ppaction://media"/>
            <a:extLst>
              <a:ext uri="{FF2B5EF4-FFF2-40B4-BE49-F238E27FC236}">
                <a16:creationId xmlns:a16="http://schemas.microsoft.com/office/drawing/2014/main" id="{6498FE4D-EC3D-1F2D-9CAC-DB5F4A2172E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28600" y="1341737"/>
            <a:ext cx="8781448" cy="4939565"/>
          </a:xfrm>
          <a:prstGeom prst="rect">
            <a:avLst/>
          </a:prstGeom>
        </p:spPr>
      </p:pic>
    </p:spTree>
    <p:extLst>
      <p:ext uri="{BB962C8B-B14F-4D97-AF65-F5344CB8AC3E}">
        <p14:creationId xmlns:p14="http://schemas.microsoft.com/office/powerpoint/2010/main" val="325557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10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1077218"/>
          </a:xfrm>
        </p:spPr>
        <p:txBody>
          <a:bodyPr/>
          <a:lstStyle/>
          <a:p>
            <a:r>
              <a:rPr lang="en-US" dirty="0"/>
              <a:t>Figure 70.8 Output Driver</a:t>
            </a:r>
            <a:br>
              <a:rPr lang="en-US" dirty="0"/>
            </a:b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124201" y="990600"/>
            <a:ext cx="5286074" cy="506829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286000" cy="3785652"/>
          </a:xfrm>
        </p:spPr>
        <p:txBody>
          <a:bodyPr/>
          <a:lstStyle/>
          <a:p>
            <a:r>
              <a:rPr lang="en-US" sz="2400" dirty="0"/>
              <a:t>A typical output driver. In this Case, the PCM applies voltage to the fuel pump relay coil to energize the fuel pump</a:t>
            </a:r>
          </a:p>
        </p:txBody>
      </p:sp>
    </p:spTree>
    <p:extLst>
      <p:ext uri="{BB962C8B-B14F-4D97-AF65-F5344CB8AC3E}">
        <p14:creationId xmlns:p14="http://schemas.microsoft.com/office/powerpoint/2010/main" val="1323632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70.9 Low Side Driver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191000" y="990599"/>
            <a:ext cx="4276586" cy="5123899"/>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971800" cy="3046988"/>
          </a:xfrm>
        </p:spPr>
        <p:txBody>
          <a:bodyPr/>
          <a:lstStyle/>
          <a:p>
            <a:r>
              <a:rPr lang="en-US" sz="2400" dirty="0"/>
              <a:t>A typical low-side driver (LSD), which uses a control module to control the ground side of the relay coil</a:t>
            </a:r>
          </a:p>
        </p:txBody>
      </p:sp>
    </p:spTree>
    <p:extLst>
      <p:ext uri="{BB962C8B-B14F-4D97-AF65-F5344CB8AC3E}">
        <p14:creationId xmlns:p14="http://schemas.microsoft.com/office/powerpoint/2010/main" val="4202227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91851"/>
            <a:ext cx="8229600" cy="2211863"/>
          </a:xfrm>
        </p:spPr>
        <p:txBody>
          <a:bodyPr>
            <a:noAutofit/>
          </a:bodyPr>
          <a:lstStyle/>
          <a:p>
            <a:r>
              <a:rPr lang="en-US" sz="2400" dirty="0"/>
              <a:t>Figure 73.10</a:t>
            </a:r>
          </a:p>
        </p:txBody>
      </p:sp>
      <p:pic>
        <p:nvPicPr>
          <p:cNvPr id="10242" name="Picture 2" descr="An illustration shows PCM controlling Fuel pump relay. An IC connected to base of a transistor allows the flow across the transistor. This flow turns on relay coil. Turing on Power connection for Fuel pump mo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1849" y="2566044"/>
            <a:ext cx="3290098" cy="3700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10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70.10 Module HSD</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572000" y="990600"/>
            <a:ext cx="4080933" cy="4874272"/>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352800" cy="5262979"/>
          </a:xfrm>
        </p:spPr>
        <p:txBody>
          <a:bodyPr/>
          <a:lstStyle/>
          <a:p>
            <a:r>
              <a:rPr lang="en-US" sz="2400" dirty="0"/>
              <a:t>A typical module-controlled high-side driver (HSD) where the module itself supplies the electrical power to the device. The logic circuit inside the module can detect circuit faults, including continuity of the circuit, and if there is a short-to-ground in the circuit being controlled.</a:t>
            </a:r>
          </a:p>
        </p:txBody>
      </p:sp>
    </p:spTree>
    <p:extLst>
      <p:ext uri="{BB962C8B-B14F-4D97-AF65-F5344CB8AC3E}">
        <p14:creationId xmlns:p14="http://schemas.microsoft.com/office/powerpoint/2010/main" val="1286830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Output Driver, Fuel Pump Control</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Output_Driver_Control_A8_Chapter_71">
            <a:hlinkClick r:id="" action="ppaction://media"/>
            <a:extLst>
              <a:ext uri="{FF2B5EF4-FFF2-40B4-BE49-F238E27FC236}">
                <a16:creationId xmlns:a16="http://schemas.microsoft.com/office/drawing/2014/main" id="{3236AF44-6081-57D7-F6FD-0FF22ECA331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1101451"/>
            <a:ext cx="9144000" cy="5143500"/>
          </a:xfrm>
          <a:prstGeom prst="rect">
            <a:avLst/>
          </a:prstGeom>
        </p:spPr>
      </p:pic>
    </p:spTree>
    <p:extLst>
      <p:ext uri="{BB962C8B-B14F-4D97-AF65-F5344CB8AC3E}">
        <p14:creationId xmlns:p14="http://schemas.microsoft.com/office/powerpoint/2010/main" val="102777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16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0016"/>
            <a:ext cx="8229600" cy="646331"/>
          </a:xfrm>
        </p:spPr>
        <p:txBody>
          <a:bodyPr>
            <a:spAutoFit/>
          </a:bodyPr>
          <a:lstStyle/>
          <a:p>
            <a:r>
              <a:rPr lang="en-US" dirty="0"/>
              <a:t>Computer Fundamentals</a:t>
            </a:r>
          </a:p>
        </p:txBody>
      </p:sp>
      <p:sp>
        <p:nvSpPr>
          <p:cNvPr id="4" name="Content Placeholder 3"/>
          <p:cNvSpPr>
            <a:spLocks noGrp="1"/>
          </p:cNvSpPr>
          <p:nvPr>
            <p:ph idx="1"/>
          </p:nvPr>
        </p:nvSpPr>
        <p:spPr>
          <a:xfrm>
            <a:off x="457200" y="1026363"/>
            <a:ext cx="8229600" cy="3393237"/>
          </a:xfrm>
        </p:spPr>
        <p:txBody>
          <a:bodyPr>
            <a:spAutoFit/>
          </a:bodyPr>
          <a:lstStyle/>
          <a:p>
            <a:r>
              <a:rPr lang="en-US" sz="2400" dirty="0"/>
              <a:t>Purpose and Function</a:t>
            </a:r>
          </a:p>
          <a:p>
            <a:pPr lvl="1"/>
            <a:r>
              <a:rPr lang="en-US" sz="2400" dirty="0"/>
              <a:t>Modern automotive control systems consist of a network of electronic sensors, actuators, and computer modules designed to regulate the powertrain and vehicle support systems.</a:t>
            </a:r>
          </a:p>
          <a:p>
            <a:r>
              <a:rPr lang="en-US" sz="2400" dirty="0"/>
              <a:t>Voltage Signals</a:t>
            </a:r>
          </a:p>
          <a:p>
            <a:pPr lvl="1"/>
            <a:r>
              <a:rPr lang="en-US" sz="2400" dirty="0"/>
              <a:t>Automotive computers use voltage to send and receive information.</a:t>
            </a:r>
          </a:p>
        </p:txBody>
      </p:sp>
    </p:spTree>
    <p:extLst>
      <p:ext uri="{BB962C8B-B14F-4D97-AF65-F5344CB8AC3E}">
        <p14:creationId xmlns:p14="http://schemas.microsoft.com/office/powerpoint/2010/main" val="2315987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72105"/>
            <a:ext cx="8229600" cy="2211863"/>
          </a:xfrm>
        </p:spPr>
        <p:txBody>
          <a:bodyPr>
            <a:noAutofit/>
          </a:bodyPr>
          <a:lstStyle/>
          <a:p>
            <a:r>
              <a:rPr lang="en-US" sz="2800" dirty="0"/>
              <a:t>Figure 73.11</a:t>
            </a:r>
          </a:p>
        </p:txBody>
      </p:sp>
      <p:pic>
        <p:nvPicPr>
          <p:cNvPr id="11266" name="Picture 2" descr="An illustration shows a graph with 2 patterns of the same frequency.&#10;The top graph is on for 50% time while the bottom graph is on for 75%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369" y="2473896"/>
            <a:ext cx="5419880" cy="3784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518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70.11 Duty Cycle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783080" y="990600"/>
            <a:ext cx="5486400" cy="4196769"/>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62000" y="5294572"/>
            <a:ext cx="7620000" cy="923330"/>
          </a:xfrm>
        </p:spPr>
        <p:txBody>
          <a:bodyPr/>
          <a:lstStyle/>
          <a:p>
            <a:r>
              <a:rPr lang="en-US" sz="1800" dirty="0"/>
              <a:t>Both the top and bottom pattern have the same frequency. However, the amount of on-time varies. Duty cycle is the percentage of the time during a cycle that the signal is turned on.</a:t>
            </a:r>
          </a:p>
        </p:txBody>
      </p:sp>
    </p:spTree>
    <p:extLst>
      <p:ext uri="{BB962C8B-B14F-4D97-AF65-F5344CB8AC3E}">
        <p14:creationId xmlns:p14="http://schemas.microsoft.com/office/powerpoint/2010/main" val="1034462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9312"/>
            <a:ext cx="8229600" cy="646331"/>
          </a:xfrm>
        </p:spPr>
        <p:txBody>
          <a:bodyPr>
            <a:spAutoFit/>
          </a:bodyPr>
          <a:lstStyle/>
          <a:p>
            <a:r>
              <a:rPr lang="en-US" dirty="0"/>
              <a:t>Question 2: ?</a:t>
            </a:r>
          </a:p>
        </p:txBody>
      </p:sp>
      <p:sp>
        <p:nvSpPr>
          <p:cNvPr id="4" name="Content Placeholder 3"/>
          <p:cNvSpPr>
            <a:spLocks noGrp="1"/>
          </p:cNvSpPr>
          <p:nvPr>
            <p:ph idx="1"/>
          </p:nvPr>
        </p:nvSpPr>
        <p:spPr>
          <a:xfrm>
            <a:off x="457200" y="986135"/>
            <a:ext cx="8229600" cy="461665"/>
          </a:xfrm>
        </p:spPr>
        <p:txBody>
          <a:bodyPr>
            <a:spAutoFit/>
          </a:bodyPr>
          <a:lstStyle/>
          <a:p>
            <a:pPr marL="0" indent="0">
              <a:buNone/>
            </a:pPr>
            <a:r>
              <a:rPr lang="en-US" sz="2400" dirty="0"/>
              <a:t>What is a low-side driver (</a:t>
            </a:r>
            <a:r>
              <a:rPr lang="en-US" sz="2400" spc="-300" dirty="0"/>
              <a:t>L S </a:t>
            </a:r>
            <a:r>
              <a:rPr lang="en-US" sz="2400" dirty="0"/>
              <a:t>D)?</a:t>
            </a:r>
          </a:p>
        </p:txBody>
      </p:sp>
    </p:spTree>
    <p:extLst>
      <p:ext uri="{BB962C8B-B14F-4D97-AF65-F5344CB8AC3E}">
        <p14:creationId xmlns:p14="http://schemas.microsoft.com/office/powerpoint/2010/main" val="4171660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0852"/>
            <a:ext cx="8229600" cy="646331"/>
          </a:xfrm>
        </p:spPr>
        <p:txBody>
          <a:bodyPr>
            <a:spAutoFit/>
          </a:bodyPr>
          <a:lstStyle/>
          <a:p>
            <a:r>
              <a:rPr lang="en-US" dirty="0"/>
              <a:t>Answer 2</a:t>
            </a:r>
          </a:p>
        </p:txBody>
      </p:sp>
      <p:sp>
        <p:nvSpPr>
          <p:cNvPr id="4" name="Content Placeholder 3"/>
          <p:cNvSpPr>
            <a:spLocks noGrp="1"/>
          </p:cNvSpPr>
          <p:nvPr>
            <p:ph idx="1"/>
          </p:nvPr>
        </p:nvSpPr>
        <p:spPr>
          <a:xfrm>
            <a:off x="457200" y="917675"/>
            <a:ext cx="8229600" cy="830997"/>
          </a:xfrm>
        </p:spPr>
        <p:txBody>
          <a:bodyPr>
            <a:spAutoFit/>
          </a:bodyPr>
          <a:lstStyle/>
          <a:p>
            <a:pPr marL="0" indent="0">
              <a:buNone/>
            </a:pPr>
            <a:r>
              <a:rPr lang="en-US" sz="2400" dirty="0"/>
              <a:t>A digital device that completes a path to ground when energized.</a:t>
            </a:r>
          </a:p>
        </p:txBody>
      </p:sp>
    </p:spTree>
    <p:extLst>
      <p:ext uri="{BB962C8B-B14F-4D97-AF65-F5344CB8AC3E}">
        <p14:creationId xmlns:p14="http://schemas.microsoft.com/office/powerpoint/2010/main" val="1287932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dirty="0"/>
              <a:t>Engine Performance Videos and Animations</a:t>
            </a:r>
          </a:p>
        </p:txBody>
      </p:sp>
      <p:sp>
        <p:nvSpPr>
          <p:cNvPr id="6" name="TextBox 5">
            <a:extLst>
              <a:ext uri="{FF2B5EF4-FFF2-40B4-BE49-F238E27FC236}">
                <a16:creationId xmlns:a16="http://schemas.microsoft.com/office/drawing/2014/main" id="{9C486ECC-3EA0-04EF-AF4D-C7FD2594E0ED}"/>
              </a:ext>
            </a:extLst>
          </p:cNvPr>
          <p:cNvSpPr txBox="1"/>
          <p:nvPr/>
        </p:nvSpPr>
        <p:spPr>
          <a:xfrm>
            <a:off x="381000" y="2701318"/>
            <a:ext cx="8305800" cy="430887"/>
          </a:xfrm>
          <a:prstGeom prst="rect">
            <a:avLst/>
          </a:prstGeom>
          <a:noFill/>
        </p:spPr>
        <p:txBody>
          <a:bodyPr wrap="square" rtlCol="0">
            <a:spAutoFit/>
          </a:bodyPr>
          <a:lstStyle/>
          <a:p>
            <a:r>
              <a:rPr lang="en-US" sz="2200" dirty="0"/>
              <a:t>Videos Link: </a:t>
            </a:r>
            <a:r>
              <a:rPr lang="en-US" sz="2200" dirty="0">
                <a:hlinkClick r:id="rId3"/>
              </a:rPr>
              <a:t>(A8) Engine Performance Videos</a:t>
            </a:r>
            <a:endParaRPr lang="en-US" sz="2200" dirty="0"/>
          </a:p>
        </p:txBody>
      </p:sp>
      <p:sp>
        <p:nvSpPr>
          <p:cNvPr id="8" name="TextBox 7">
            <a:extLst>
              <a:ext uri="{FF2B5EF4-FFF2-40B4-BE49-F238E27FC236}">
                <a16:creationId xmlns:a16="http://schemas.microsoft.com/office/drawing/2014/main" id="{6BDC2A37-0D25-7D8F-8C18-A85E5BB00584}"/>
              </a:ext>
            </a:extLst>
          </p:cNvPr>
          <p:cNvSpPr txBox="1"/>
          <p:nvPr/>
        </p:nvSpPr>
        <p:spPr>
          <a:xfrm>
            <a:off x="381000" y="3269509"/>
            <a:ext cx="8305800" cy="430887"/>
          </a:xfrm>
          <a:prstGeom prst="rect">
            <a:avLst/>
          </a:prstGeom>
          <a:noFill/>
        </p:spPr>
        <p:txBody>
          <a:bodyPr wrap="square" rtlCol="0">
            <a:spAutoFit/>
          </a:bodyPr>
          <a:lstStyle/>
          <a:p>
            <a:r>
              <a:rPr lang="en-US" sz="2200" dirty="0"/>
              <a:t>Animations Link: </a:t>
            </a:r>
            <a:r>
              <a:rPr lang="en-US" sz="2200" dirty="0">
                <a:hlinkClick r:id="rId4"/>
              </a:rPr>
              <a:t>(A8) Engine Performance Animations</a:t>
            </a:r>
            <a:endParaRPr lang="en-US" sz="2200" dirty="0"/>
          </a:p>
        </p:txBody>
      </p:sp>
    </p:spTree>
    <p:extLst>
      <p:ext uri="{BB962C8B-B14F-4D97-AF65-F5344CB8AC3E}">
        <p14:creationId xmlns:p14="http://schemas.microsoft.com/office/powerpoint/2010/main" val="3841642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3741" y="133350"/>
            <a:ext cx="8229600" cy="567581"/>
          </a:xfrm>
        </p:spPr>
        <p:txBody>
          <a:bodyPr lIns="0" tIns="0" rIns="0" bIns="0">
            <a:noAutofit/>
          </a:bodyPr>
          <a:lstStyle/>
          <a:p>
            <a:pPr>
              <a:spcBef>
                <a:spcPct val="0"/>
              </a:spcBef>
            </a:pPr>
            <a:r>
              <a:rPr lang="en-US" sz="3600" dirty="0">
                <a:cs typeface="Times New Roman" panose="02020603050405020304" pitchFamily="18" charset="0"/>
              </a:rPr>
              <a:t>Copyright</a:t>
            </a:r>
            <a:endParaRPr lang="en-US" sz="3600" dirty="0">
              <a:latin typeface="+mj-lt"/>
              <a:ea typeface="+mj-ea"/>
              <a:cs typeface="Times New Roman" panose="02020603050405020304" pitchFamily="18" charset="0"/>
            </a:endParaRPr>
          </a:p>
        </p:txBody>
      </p:sp>
      <p:pic>
        <p:nvPicPr>
          <p:cNvPr id="4"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956" y="2420319"/>
            <a:ext cx="1094328" cy="1228106"/>
          </a:xfrm>
          <a:prstGeom prst="rect">
            <a:avLst/>
          </a:prstGeom>
        </p:spPr>
      </p:pic>
      <p:sp>
        <p:nvSpPr>
          <p:cNvPr id="5" name="Text Placeholder 1">
            <a:extLst>
              <a:ext uri="{FF2B5EF4-FFF2-40B4-BE49-F238E27FC236}">
                <a16:creationId xmlns:a16="http://schemas.microsoft.com/office/drawing/2014/main" id="{AD5FAE7B-F718-4307-B112-AD6256157E8F}"/>
              </a:ext>
            </a:extLst>
          </p:cNvPr>
          <p:cNvSpPr txBox="1">
            <a:spLocks/>
          </p:cNvSpPr>
          <p:nvPr/>
        </p:nvSpPr>
        <p:spPr>
          <a:xfrm>
            <a:off x="1730090" y="1961468"/>
            <a:ext cx="6858001" cy="2636392"/>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77597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7052"/>
            <a:ext cx="8229600" cy="646331"/>
          </a:xfrm>
        </p:spPr>
        <p:txBody>
          <a:bodyPr>
            <a:spAutoFit/>
          </a:bodyPr>
          <a:lstStyle/>
          <a:p>
            <a:r>
              <a:rPr lang="en-US" dirty="0"/>
              <a:t>Computer Functions </a:t>
            </a:r>
            <a:r>
              <a:rPr lang="en-US" sz="2800" dirty="0"/>
              <a:t>(1 of 3)</a:t>
            </a:r>
            <a:endParaRPr lang="en-US" dirty="0"/>
          </a:p>
        </p:txBody>
      </p:sp>
      <p:sp>
        <p:nvSpPr>
          <p:cNvPr id="4" name="Content Placeholder 3"/>
          <p:cNvSpPr>
            <a:spLocks noGrp="1"/>
          </p:cNvSpPr>
          <p:nvPr>
            <p:ph idx="1"/>
          </p:nvPr>
        </p:nvSpPr>
        <p:spPr>
          <a:xfrm>
            <a:off x="457200" y="1003399"/>
            <a:ext cx="8229600" cy="3644801"/>
          </a:xfrm>
        </p:spPr>
        <p:txBody>
          <a:bodyPr>
            <a:spAutoFit/>
          </a:bodyPr>
          <a:lstStyle/>
          <a:p>
            <a:r>
              <a:rPr lang="en-US" sz="2400" dirty="0"/>
              <a:t>Basic Functions</a:t>
            </a:r>
          </a:p>
          <a:p>
            <a:pPr lvl="1"/>
            <a:r>
              <a:rPr lang="en-US" sz="2400" dirty="0"/>
              <a:t>Input</a:t>
            </a:r>
          </a:p>
          <a:p>
            <a:pPr lvl="1"/>
            <a:r>
              <a:rPr lang="en-US" sz="2400" dirty="0"/>
              <a:t>Processing</a:t>
            </a:r>
          </a:p>
          <a:p>
            <a:pPr lvl="1"/>
            <a:r>
              <a:rPr lang="en-US" sz="2400" dirty="0"/>
              <a:t>Storage</a:t>
            </a:r>
          </a:p>
          <a:p>
            <a:pPr lvl="1"/>
            <a:r>
              <a:rPr lang="en-US" sz="2400" dirty="0"/>
              <a:t>Output</a:t>
            </a:r>
          </a:p>
          <a:p>
            <a:r>
              <a:rPr lang="en-US" sz="2400" dirty="0"/>
              <a:t>Input Functions</a:t>
            </a:r>
          </a:p>
          <a:p>
            <a:pPr lvl="1"/>
            <a:r>
              <a:rPr lang="en-US" sz="2400" dirty="0"/>
              <a:t>The computer receives a voltage signal (input) from an input device. This may be a switch or a sensor.</a:t>
            </a:r>
          </a:p>
        </p:txBody>
      </p:sp>
    </p:spTree>
    <p:extLst>
      <p:ext uri="{BB962C8B-B14F-4D97-AF65-F5344CB8AC3E}">
        <p14:creationId xmlns:p14="http://schemas.microsoft.com/office/powerpoint/2010/main" val="52314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9272"/>
            <a:ext cx="8229600" cy="646331"/>
          </a:xfrm>
        </p:spPr>
        <p:txBody>
          <a:bodyPr>
            <a:spAutoFit/>
          </a:bodyPr>
          <a:lstStyle/>
          <a:p>
            <a:r>
              <a:rPr lang="en-US" dirty="0"/>
              <a:t>Computer Functions </a:t>
            </a:r>
            <a:r>
              <a:rPr lang="en-US" sz="2800" dirty="0"/>
              <a:t>(2 of 3)</a:t>
            </a:r>
            <a:endParaRPr lang="en-US" dirty="0"/>
          </a:p>
        </p:txBody>
      </p:sp>
      <p:sp>
        <p:nvSpPr>
          <p:cNvPr id="4" name="Content Placeholder 3"/>
          <p:cNvSpPr>
            <a:spLocks noGrp="1"/>
          </p:cNvSpPr>
          <p:nvPr>
            <p:ph idx="1"/>
          </p:nvPr>
        </p:nvSpPr>
        <p:spPr>
          <a:xfrm>
            <a:off x="457200" y="1025619"/>
            <a:ext cx="8229600" cy="3470181"/>
          </a:xfrm>
        </p:spPr>
        <p:txBody>
          <a:bodyPr>
            <a:spAutoFit/>
          </a:bodyPr>
          <a:lstStyle/>
          <a:p>
            <a:r>
              <a:rPr lang="en-US" sz="2400" dirty="0"/>
              <a:t>Processing</a:t>
            </a:r>
          </a:p>
          <a:p>
            <a:pPr lvl="1"/>
            <a:r>
              <a:rPr lang="en-US" sz="2400" dirty="0"/>
              <a:t>The term “processing” is used to describe how input voltage signals received by a computer are handled through a series of electronic logic circuits.</a:t>
            </a:r>
          </a:p>
          <a:p>
            <a:r>
              <a:rPr lang="en-US" sz="2400" dirty="0"/>
              <a:t>Storage</a:t>
            </a:r>
          </a:p>
          <a:p>
            <a:pPr lvl="1"/>
            <a:r>
              <a:rPr lang="en-US" sz="2400" dirty="0"/>
              <a:t>Storage is the place where the program instructions for a computer are stored in electronic memory.</a:t>
            </a:r>
          </a:p>
          <a:p>
            <a:pPr lvl="1"/>
            <a:r>
              <a:rPr lang="en-US" sz="2400" dirty="0"/>
              <a:t>Memory includes </a:t>
            </a:r>
            <a:r>
              <a:rPr lang="en-US" sz="2400" spc="-300" dirty="0"/>
              <a:t>R O </a:t>
            </a:r>
            <a:r>
              <a:rPr lang="en-US" sz="2400" dirty="0"/>
              <a:t>M, </a:t>
            </a:r>
            <a:r>
              <a:rPr lang="en-US" sz="2400" spc="-300" dirty="0"/>
              <a:t>E E P R O </a:t>
            </a:r>
            <a:r>
              <a:rPr lang="en-US" sz="2400" dirty="0"/>
              <a:t>M, </a:t>
            </a:r>
            <a:r>
              <a:rPr lang="en-US" sz="2400" spc="-300" dirty="0"/>
              <a:t>R A </a:t>
            </a:r>
            <a:r>
              <a:rPr lang="en-US" sz="2400" dirty="0"/>
              <a:t>M, and </a:t>
            </a:r>
            <a:r>
              <a:rPr lang="en-US" sz="2400" spc="-300" dirty="0"/>
              <a:t>K A </a:t>
            </a:r>
            <a:r>
              <a:rPr lang="en-US" sz="2400" dirty="0"/>
              <a:t>M.</a:t>
            </a:r>
          </a:p>
        </p:txBody>
      </p:sp>
    </p:spTree>
    <p:extLst>
      <p:ext uri="{BB962C8B-B14F-4D97-AF65-F5344CB8AC3E}">
        <p14:creationId xmlns:p14="http://schemas.microsoft.com/office/powerpoint/2010/main" val="789680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0940"/>
            <a:ext cx="8229600" cy="646331"/>
          </a:xfrm>
        </p:spPr>
        <p:txBody>
          <a:bodyPr>
            <a:spAutoFit/>
          </a:bodyPr>
          <a:lstStyle/>
          <a:p>
            <a:r>
              <a:rPr lang="en-US" dirty="0"/>
              <a:t>Computer Functions </a:t>
            </a:r>
            <a:r>
              <a:rPr lang="en-US" sz="2800" dirty="0"/>
              <a:t>(3 of 3)</a:t>
            </a:r>
            <a:endParaRPr lang="en-US" dirty="0"/>
          </a:p>
        </p:txBody>
      </p:sp>
      <p:sp>
        <p:nvSpPr>
          <p:cNvPr id="4" name="Content Placeholder 3"/>
          <p:cNvSpPr>
            <a:spLocks noGrp="1"/>
          </p:cNvSpPr>
          <p:nvPr>
            <p:ph idx="1"/>
          </p:nvPr>
        </p:nvSpPr>
        <p:spPr>
          <a:xfrm>
            <a:off x="457200" y="1037287"/>
            <a:ext cx="8229600" cy="3839513"/>
          </a:xfrm>
        </p:spPr>
        <p:txBody>
          <a:bodyPr>
            <a:spAutoFit/>
          </a:bodyPr>
          <a:lstStyle/>
          <a:p>
            <a:r>
              <a:rPr lang="en-US" sz="2400" dirty="0"/>
              <a:t>Output Functions</a:t>
            </a:r>
          </a:p>
          <a:p>
            <a:pPr lvl="1"/>
            <a:r>
              <a:rPr lang="en-US" sz="2400" dirty="0"/>
              <a:t>After the computer has processed the input signals, it sends voltage signals or commands to other devices in the system, such as system actuators.</a:t>
            </a:r>
          </a:p>
          <a:p>
            <a:r>
              <a:rPr lang="en-US" sz="2400" dirty="0"/>
              <a:t>Computer Communication</a:t>
            </a:r>
          </a:p>
          <a:p>
            <a:pPr lvl="1"/>
            <a:r>
              <a:rPr lang="en-US" sz="2400" dirty="0"/>
              <a:t>Computers can communicate with, and control, each other through their output and input functions.</a:t>
            </a:r>
          </a:p>
          <a:p>
            <a:pPr lvl="1"/>
            <a:r>
              <a:rPr lang="en-US" sz="2400" dirty="0"/>
              <a:t>Computers communicate with each other via high- and low-speed networks.</a:t>
            </a:r>
          </a:p>
        </p:txBody>
      </p:sp>
    </p:spTree>
    <p:extLst>
      <p:ext uri="{BB962C8B-B14F-4D97-AF65-F5344CB8AC3E}">
        <p14:creationId xmlns:p14="http://schemas.microsoft.com/office/powerpoint/2010/main" val="3022349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0975"/>
            <a:ext cx="8229600" cy="1619250"/>
          </a:xfrm>
        </p:spPr>
        <p:txBody>
          <a:bodyPr>
            <a:noAutofit/>
          </a:bodyPr>
          <a:lstStyle/>
          <a:p>
            <a:r>
              <a:rPr lang="en-US" dirty="0"/>
              <a:t>Figure 73.1</a:t>
            </a:r>
          </a:p>
        </p:txBody>
      </p:sp>
      <p:pic>
        <p:nvPicPr>
          <p:cNvPr id="2" name="Picture 2" descr="An illustration shows 4 basic functions of a computer. Input (from Sensors) is processed using storage (computer programs and memory) and processing (central processing unit (CPU) or microprocess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20" y="2121411"/>
            <a:ext cx="7795110" cy="3186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33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70.1 Computer Systems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965199" y="1052336"/>
            <a:ext cx="7270325" cy="3443464"/>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948266" y="4876800"/>
            <a:ext cx="7287258" cy="830997"/>
          </a:xfrm>
        </p:spPr>
        <p:txBody>
          <a:bodyPr/>
          <a:lstStyle/>
          <a:p>
            <a:r>
              <a:rPr lang="en-US" sz="2400" dirty="0"/>
              <a:t>All computer systems include inputs, processing, storage, and output</a:t>
            </a:r>
          </a:p>
        </p:txBody>
      </p:sp>
    </p:spTree>
    <p:extLst>
      <p:ext uri="{BB962C8B-B14F-4D97-AF65-F5344CB8AC3E}">
        <p14:creationId xmlns:p14="http://schemas.microsoft.com/office/powerpoint/2010/main" val="1138037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ECM Output Devices</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ECM_Output_Devices">
            <a:hlinkClick r:id="" action="ppaction://media"/>
            <a:extLst>
              <a:ext uri="{FF2B5EF4-FFF2-40B4-BE49-F238E27FC236}">
                <a16:creationId xmlns:a16="http://schemas.microsoft.com/office/drawing/2014/main" id="{C52C24A4-3D65-E99D-1EB5-ECB3A56D8B5A}"/>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593" y="1101451"/>
            <a:ext cx="9144000" cy="5143500"/>
          </a:xfrm>
          <a:prstGeom prst="rect">
            <a:avLst/>
          </a:prstGeom>
        </p:spPr>
      </p:pic>
    </p:spTree>
    <p:extLst>
      <p:ext uri="{BB962C8B-B14F-4D97-AF65-F5344CB8AC3E}">
        <p14:creationId xmlns:p14="http://schemas.microsoft.com/office/powerpoint/2010/main" val="88013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50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24296</TotalTime>
  <Words>1252</Words>
  <Application>Microsoft Office PowerPoint</Application>
  <PresentationFormat>On-screen Show (4:3)</PresentationFormat>
  <Paragraphs>152</Paragraphs>
  <Slides>35</Slides>
  <Notes>35</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Times New Roman</vt:lpstr>
      <vt:lpstr>Verdana</vt:lpstr>
      <vt:lpstr>Wingdings</vt:lpstr>
      <vt:lpstr>508 Lecture</vt:lpstr>
      <vt:lpstr>Automotive Technology: Principles, Diagnosis, and Service</vt:lpstr>
      <vt:lpstr>Learning Objectives </vt:lpstr>
      <vt:lpstr>Computer Fundamentals</vt:lpstr>
      <vt:lpstr>Computer Functions (1 of 3)</vt:lpstr>
      <vt:lpstr>Computer Functions (2 of 3)</vt:lpstr>
      <vt:lpstr>Computer Functions (3 of 3)</vt:lpstr>
      <vt:lpstr>Figure 73.1</vt:lpstr>
      <vt:lpstr>Figure 70.1 Computer Systems</vt:lpstr>
      <vt:lpstr>Animation: ECM Output Devices (Animation will automatically start)</vt:lpstr>
      <vt:lpstr>Figure 70.2 Potentiometer </vt:lpstr>
      <vt:lpstr>Animation: Potentiometer (Animation will automatically start)</vt:lpstr>
      <vt:lpstr>Figure 70.3 AD Converter</vt:lpstr>
      <vt:lpstr>Question 1: ?</vt:lpstr>
      <vt:lpstr>Answer 1</vt:lpstr>
      <vt:lpstr>Digital Computers (1 of 2)</vt:lpstr>
      <vt:lpstr>Digital Computers (2 of 2)</vt:lpstr>
      <vt:lpstr>Figure 70.4 Digital Computer</vt:lpstr>
      <vt:lpstr>Figure 70.5 ICE Map</vt:lpstr>
      <vt:lpstr>Figure 70.6 Clock Generator</vt:lpstr>
      <vt:lpstr>Figure 70.7 PCM</vt:lpstr>
      <vt:lpstr>Computer Input Sensors</vt:lpstr>
      <vt:lpstr>Computer Outputs (1 of 2)</vt:lpstr>
      <vt:lpstr>Computer Outputs (2 of 2)</vt:lpstr>
      <vt:lpstr>Animation: Computer System (Animation will automatically start)</vt:lpstr>
      <vt:lpstr>Figure 70.8 Output Driver </vt:lpstr>
      <vt:lpstr>Figure 70.9 Low Side Driver</vt:lpstr>
      <vt:lpstr>Figure 73.10</vt:lpstr>
      <vt:lpstr>Figure 70.10 Module HSD</vt:lpstr>
      <vt:lpstr>Animation: Output Driver, Fuel Pump Control (Animation will automatically start)</vt:lpstr>
      <vt:lpstr>Figure 73.11</vt:lpstr>
      <vt:lpstr>Figure 70.11 Duty Cycle</vt:lpstr>
      <vt:lpstr>Question 2: ?</vt:lpstr>
      <vt:lpstr>Answer 2</vt:lpstr>
      <vt:lpstr>Engine Performance Videos and Animations</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Principles, Diagnosis, and Service, Sixth Edition, Chapter 73, Computer Fundamentals</dc:title>
  <dc:subject>2612-Automotive - Core</dc:subject>
  <dc:creator>James D. Halderman</dc:creator>
  <cp:keywords>CONTAINS NOTES</cp:keywords>
  <cp:lastModifiedBy>Glen Plants</cp:lastModifiedBy>
  <cp:revision>4640</cp:revision>
  <dcterms:created xsi:type="dcterms:W3CDTF">2014-07-14T20:04:21Z</dcterms:created>
  <dcterms:modified xsi:type="dcterms:W3CDTF">2023-06-20T14:47:55Z</dcterms:modified>
</cp:coreProperties>
</file>