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1201" r:id="rId2"/>
    <p:sldId id="1110" r:id="rId3"/>
    <p:sldId id="1149" r:id="rId4"/>
    <p:sldId id="1112" r:id="rId5"/>
    <p:sldId id="1205" r:id="rId6"/>
    <p:sldId id="1206" r:id="rId7"/>
    <p:sldId id="1116" r:id="rId8"/>
    <p:sldId id="1117" r:id="rId9"/>
    <p:sldId id="1118" r:id="rId10"/>
    <p:sldId id="1151" r:id="rId11"/>
    <p:sldId id="1207" r:id="rId12"/>
    <p:sldId id="1410" r:id="rId13"/>
    <p:sldId id="1121" r:id="rId14"/>
    <p:sldId id="1208" r:id="rId15"/>
    <p:sldId id="1411" r:id="rId16"/>
    <p:sldId id="1130" r:id="rId17"/>
    <p:sldId id="1131" r:id="rId18"/>
    <p:sldId id="1132" r:id="rId19"/>
    <p:sldId id="1412" r:id="rId20"/>
    <p:sldId id="1209" r:id="rId21"/>
    <p:sldId id="1210" r:id="rId22"/>
    <p:sldId id="1211" r:id="rId23"/>
    <p:sldId id="1143" r:id="rId24"/>
    <p:sldId id="1155" r:id="rId25"/>
    <p:sldId id="1212" r:id="rId26"/>
    <p:sldId id="1156" r:id="rId27"/>
    <p:sldId id="1213" r:id="rId28"/>
    <p:sldId id="1215" r:id="rId29"/>
    <p:sldId id="1214" r:id="rId30"/>
    <p:sldId id="1216" r:id="rId31"/>
    <p:sldId id="1217" r:id="rId32"/>
    <p:sldId id="1218" r:id="rId33"/>
    <p:sldId id="1219" r:id="rId34"/>
    <p:sldId id="1165" r:id="rId35"/>
    <p:sldId id="1220" r:id="rId36"/>
    <p:sldId id="1221" r:id="rId37"/>
    <p:sldId id="1222" r:id="rId38"/>
    <p:sldId id="1223" r:id="rId39"/>
    <p:sldId id="1224" r:id="rId40"/>
    <p:sldId id="1225" r:id="rId41"/>
    <p:sldId id="1226" r:id="rId42"/>
    <p:sldId id="1247" r:id="rId43"/>
    <p:sldId id="1173" r:id="rId44"/>
    <p:sldId id="1227" r:id="rId45"/>
    <p:sldId id="1228" r:id="rId46"/>
    <p:sldId id="1229" r:id="rId47"/>
    <p:sldId id="1248" r:id="rId48"/>
    <p:sldId id="1249" r:id="rId49"/>
    <p:sldId id="1250" r:id="rId50"/>
    <p:sldId id="1251" r:id="rId51"/>
    <p:sldId id="1252" r:id="rId52"/>
    <p:sldId id="1253" r:id="rId53"/>
    <p:sldId id="1254" r:id="rId54"/>
    <p:sldId id="1230" r:id="rId55"/>
    <p:sldId id="1231" r:id="rId56"/>
    <p:sldId id="1245" r:id="rId57"/>
    <p:sldId id="1197" r:id="rId58"/>
    <p:sldId id="1246" r:id="rId59"/>
    <p:sldId id="1200" r:id="rId60"/>
    <p:sldId id="1233" r:id="rId61"/>
    <p:sldId id="1234" r:id="rId62"/>
    <p:sldId id="1147" r:id="rId63"/>
    <p:sldId id="1148" r:id="rId64"/>
    <p:sldId id="1413" r:id="rId65"/>
    <p:sldId id="1392" r:id="rId66"/>
    <p:sldId id="1076"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3"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26" autoAdjust="0"/>
    <p:restoredTop sz="85961" autoAdjust="0"/>
  </p:normalViewPr>
  <p:slideViewPr>
    <p:cSldViewPr>
      <p:cViewPr varScale="1">
        <p:scale>
          <a:sx n="98" d="100"/>
          <a:sy n="98" d="100"/>
        </p:scale>
        <p:origin x="1812" y="90"/>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p:scale>
        <a:sx n="100" d="100"/>
        <a:sy n="100" d="100"/>
      </p:scale>
      <p:origin x="0" y="-1389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9478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17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6405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15969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Bad Wire? Replace the Coil!</a:t>
            </a:r>
          </a:p>
          <a:p>
            <a:r>
              <a:rPr lang="en-US" sz="1400" b="0" i="0" u="none" strike="noStrike" kern="1200" baseline="0" dirty="0">
                <a:solidFill>
                  <a:schemeClr val="tx1"/>
                </a:solidFill>
                <a:latin typeface="+mn-lt"/>
                <a:ea typeface="+mn-ea"/>
                <a:cs typeface="+mn-cs"/>
              </a:rPr>
              <a:t>When performing engine testing (such as a compression test), always ground the coil wire. Never allow the coil to discharge without a path to ground for the spark. High-energy electronic ignition systems can produce 40,000 volts or more of electrical pressure.</a:t>
            </a:r>
          </a:p>
          <a:p>
            <a:r>
              <a:rPr lang="en-US" sz="1400" b="0" i="0" u="none" strike="noStrike" kern="1200" baseline="0" dirty="0">
                <a:solidFill>
                  <a:schemeClr val="tx1"/>
                </a:solidFill>
                <a:latin typeface="+mn-lt"/>
                <a:ea typeface="+mn-ea"/>
                <a:cs typeface="+mn-cs"/>
              </a:rPr>
              <a:t>If the spark cannot arc to ground, the coil energy can (and usually does) arc inside the coil itself, creating</a:t>
            </a:r>
          </a:p>
          <a:p>
            <a:r>
              <a:rPr lang="en-US" sz="1400" b="0" i="0" u="none" strike="noStrike" kern="1200" baseline="0" dirty="0">
                <a:solidFill>
                  <a:schemeClr val="tx1"/>
                </a:solidFill>
                <a:latin typeface="+mn-lt"/>
                <a:ea typeface="+mn-ea"/>
                <a:cs typeface="+mn-cs"/>
              </a:rPr>
              <a:t>a low-resistance path to the primary windings or the steel laminations of the coil. SEE FIGURE 69-6</a:t>
            </a:r>
            <a:r>
              <a:rPr lang="en-US" sz="1400" b="0" i="0" u="none" strike="noStrike" kern="1200" baseline="30000" dirty="0">
                <a:solidFill>
                  <a:schemeClr val="tx1"/>
                </a:solidFill>
                <a:latin typeface="+mn-lt"/>
                <a:ea typeface="+mn-ea"/>
                <a:cs typeface="+mn-cs"/>
              </a:rPr>
              <a:t>.</a:t>
            </a:r>
          </a:p>
          <a:p>
            <a:r>
              <a:rPr lang="en-US" sz="1400" b="0" i="0" u="none" strike="noStrike" kern="1200" baseline="0" dirty="0">
                <a:solidFill>
                  <a:schemeClr val="tx1"/>
                </a:solidFill>
                <a:latin typeface="+mn-lt"/>
                <a:ea typeface="+mn-ea"/>
                <a:cs typeface="+mn-cs"/>
              </a:rPr>
              <a:t>This low-resistance path is called a track and could cause an engine misfire under load even though all of the remaining component parts of the ignition</a:t>
            </a:r>
          </a:p>
          <a:p>
            <a:r>
              <a:rPr lang="en-US" sz="1400" b="0" i="0" u="none" strike="noStrike" kern="1200" baseline="0" dirty="0">
                <a:solidFill>
                  <a:schemeClr val="tx1"/>
                </a:solidFill>
                <a:latin typeface="+mn-lt"/>
                <a:ea typeface="+mn-ea"/>
                <a:cs typeface="+mn-cs"/>
              </a:rPr>
              <a:t>system are functioning correctly. Often these tracks do not show up on any coil test, including most scopes.</a:t>
            </a:r>
          </a:p>
          <a:p>
            <a:r>
              <a:rPr lang="en-US" sz="1400" b="0" i="0" u="none" strike="noStrike" kern="1200" baseline="0" dirty="0">
                <a:solidFill>
                  <a:schemeClr val="tx1"/>
                </a:solidFill>
                <a:latin typeface="+mn-lt"/>
                <a:ea typeface="+mn-ea"/>
                <a:cs typeface="+mn-cs"/>
              </a:rPr>
              <a:t>Because the track is a lower-resistance path to ground than normal, it requires that the ignition system be put under a load for it to be detected, and even then, the problem (engine misfire) may be intermittent.</a:t>
            </a:r>
          </a:p>
          <a:p>
            <a:r>
              <a:rPr lang="en-US" sz="1400" b="0" i="0" u="none" strike="noStrike" kern="1200" baseline="0" dirty="0">
                <a:solidFill>
                  <a:schemeClr val="tx1"/>
                </a:solidFill>
                <a:latin typeface="+mn-lt"/>
                <a:ea typeface="+mn-ea"/>
                <a:cs typeface="+mn-cs"/>
              </a:rPr>
              <a:t>Therefore, when disabling an ignition system, perform one of the following procedures to prevent possible ignition coil damage:</a:t>
            </a:r>
          </a:p>
          <a:p>
            <a:pPr marL="228600" lvl="0" indent="-228600">
              <a:buFont typeface="+mj-lt"/>
              <a:buAutoNum type="arabicPeriod"/>
            </a:pPr>
            <a:r>
              <a:rPr lang="en-US" sz="1400" b="0" i="0" u="none" strike="noStrike" kern="1200" baseline="0" dirty="0">
                <a:solidFill>
                  <a:schemeClr val="tx1"/>
                </a:solidFill>
                <a:latin typeface="+mn-lt"/>
                <a:ea typeface="+mn-ea"/>
                <a:cs typeface="+mn-cs"/>
              </a:rPr>
              <a:t>Remove the power source wire from the ignition system to prevent any ignition operation.</a:t>
            </a:r>
          </a:p>
          <a:p>
            <a:pPr marL="228600" lvl="0" indent="-228600">
              <a:buFont typeface="+mj-lt"/>
              <a:buAutoNum type="arabicPeriod"/>
            </a:pPr>
            <a:r>
              <a:rPr lang="en-US" sz="1400" b="0" i="0" u="none" strike="noStrike" kern="1200" baseline="0" dirty="0">
                <a:solidFill>
                  <a:schemeClr val="tx1"/>
                </a:solidFill>
                <a:latin typeface="+mn-lt"/>
                <a:ea typeface="+mn-ea"/>
                <a:cs typeface="+mn-cs"/>
              </a:rPr>
              <a:t>On distributor-equipped engines, remove the secondary coil wire from the center of the distributor cap and connect a jumper wire between the disconnected coil wire and a good engine ground. This ensures that the secondary will be safely grounded and prevents high-voltage coil damage.</a:t>
            </a:r>
          </a:p>
          <a:p>
            <a:pPr marL="228600" marR="0" lvl="0" indent="-228600" algn="l" rtl="0">
              <a:lnSpc>
                <a:spcPct val="100000"/>
              </a:lnSpc>
              <a:spcBef>
                <a:spcPts val="0"/>
              </a:spcBef>
              <a:spcAft>
                <a:spcPts val="0"/>
              </a:spcAft>
              <a:buClr>
                <a:schemeClr val="dk1"/>
              </a:buClr>
              <a:buSzPct val="25000"/>
              <a:buFont typeface="+mj-lt"/>
              <a:buAutoNum type="arabicPeriod"/>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9547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The Magnetic Pickup Tool Test</a:t>
            </a:r>
          </a:p>
          <a:p>
            <a:r>
              <a:rPr lang="en-US" sz="1400" b="0" i="0" u="none" strike="noStrike" kern="1200" baseline="0" dirty="0">
                <a:solidFill>
                  <a:schemeClr val="tx1"/>
                </a:solidFill>
                <a:latin typeface="+mn-lt"/>
                <a:ea typeface="+mn-ea"/>
                <a:cs typeface="+mn-cs"/>
              </a:rPr>
              <a:t>All ignition coils are pulsed on and off by the ignition control module or PCM. When the coil charges and discharges, the magnetic field around the coil changes.  This pulsing of the coil can be observed by holding the magnetic end of a pickup tool near an operating ignition coil. The magnet at the end of the pickup tool will move as the magnetic field around the coil changes. SEE FIGURE 69-7</a:t>
            </a:r>
            <a:endParaRPr lang="en-US" sz="1400" b="0" i="0" u="none" strike="noStrike" kern="1200" baseline="30000" dirty="0">
              <a:solidFill>
                <a:schemeClr val="tx1"/>
              </a:solidFill>
              <a:latin typeface="+mn-lt"/>
              <a:ea typeface="+mn-ea"/>
              <a:cs typeface="+mn-cs"/>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137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08033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8758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1471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11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0283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0764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TECH TIP: </a:t>
            </a:r>
            <a:r>
              <a:rPr lang="en-US" sz="1400" b="0" i="0" u="none" strike="noStrike" cap="none" dirty="0">
                <a:solidFill>
                  <a:schemeClr val="dk1"/>
                </a:solidFill>
                <a:latin typeface="+mn-lt"/>
                <a:ea typeface="Arial"/>
                <a:cs typeface="Arial"/>
                <a:sym typeface="Arial"/>
              </a:rPr>
              <a:t>Spark Plug Wire Pliers Are a Good Investment Spark plug wires are often difficult to remove. Using a good-quality spark plug wire plier, such as shown in ● SEE FIGURE 69–14, saves time and reduces the chance of harming the wire during removal..</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8201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Route the Wires Right!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High voltage is present through spark plug wires when the engine is running. Surrounding the spark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plugs in a magnetic field that can affect other circuits or components of the vehicle. For example,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if a spark plug wire is routed too closely to the signal wire from a mass airflow (MAF) sensor,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induced signal from the ignition wire could create a false MAF signal to the computer.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computer, not able to detect that the signal was false, would act on the MAF signal and command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appropriate amount of fuel based on the false MAF signal.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To prevent any problems associated with high- voltage spark plug wires, be sure to route them as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manufactured, using all the factory holding brackets and wiring combs. ● SEE FIGURE 69–15. If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factory method is unknown, most factory service information shows the correct routing.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1273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2030"/>
            <a:r>
              <a:rPr lang="en-US" sz="1400" b="1" i="0" u="sng" strike="noStrike" baseline="0" dirty="0">
                <a:solidFill>
                  <a:srgbClr val="231F20"/>
                </a:solidFill>
                <a:latin typeface="+mn-lt"/>
              </a:rPr>
              <a:t>TECH TIP: Use Original Equipment Manufacturer’s Spark Plugs</a:t>
            </a:r>
          </a:p>
          <a:p>
            <a:pPr marR="2030"/>
            <a:r>
              <a:rPr lang="en-US" sz="1200" b="0" i="0" u="none" strike="noStrike" baseline="0" dirty="0">
                <a:solidFill>
                  <a:srgbClr val="231F20"/>
                </a:solidFill>
                <a:latin typeface="Arial" panose="020B0604020202020204" pitchFamily="34" charset="0"/>
              </a:rPr>
              <a:t>A technician at an independent service center replaced the spark plugs in a Buick with new Champion brand spark plugs of the correct size, reach, and heat range. When the customer returned to pay the bill, he inquired as to the brand name of the replacement parts used for the tune-up. When told that Champion spark plugs were used, he stopped signing his name on the check he was writing. He said that he owned 1,000 shares</a:t>
            </a:r>
          </a:p>
          <a:p>
            <a:pPr marR="2030"/>
            <a:r>
              <a:rPr lang="en-US" sz="1200" b="0" i="0" u="none" strike="noStrike" baseline="0" dirty="0">
                <a:solidFill>
                  <a:srgbClr val="231F20"/>
                </a:solidFill>
                <a:latin typeface="Arial" panose="020B0604020202020204" pitchFamily="34" charset="0"/>
              </a:rPr>
              <a:t>of General Motors stock and he owned two General Motors vehicles and he expected to have General Motors parts used in his General Motors vehicles. The service manager had the technician replace the spark plugs with AC brand spark plugs because this brand was used in the engine when the vehicle was new. Even though most spark plug manufacturers produce spark plugs that are correct for use, many customers prefer that original equipment manufacturer (OEM) spark</a:t>
            </a:r>
          </a:p>
          <a:p>
            <a:pPr marR="2030"/>
            <a:r>
              <a:rPr lang="en-US" sz="1200" b="0" i="0" u="none" strike="noStrike" baseline="0" dirty="0">
                <a:solidFill>
                  <a:srgbClr val="231F20"/>
                </a:solidFill>
                <a:latin typeface="Arial" panose="020B0604020202020204" pitchFamily="34" charset="0"/>
              </a:rPr>
              <a:t>plugs be used in their engines.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51286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4962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mn-lt"/>
                <a:ea typeface="Arial"/>
                <a:cs typeface="Arial"/>
                <a:sym typeface="Arial"/>
              </a:rPr>
              <a:t>TECH TIP: </a:t>
            </a:r>
            <a:r>
              <a:rPr lang="en-US" sz="1400" b="1" i="0" u="sng" strike="noStrike" baseline="0" dirty="0">
                <a:solidFill>
                  <a:srgbClr val="231F20"/>
                </a:solidFill>
                <a:latin typeface="+mn-lt"/>
              </a:rPr>
              <a:t>Two-Finger Trick</a:t>
            </a:r>
          </a:p>
          <a:p>
            <a:r>
              <a:rPr lang="en-US" sz="1400" b="0" i="0" u="none" strike="noStrike" baseline="0" dirty="0">
                <a:solidFill>
                  <a:srgbClr val="231F20"/>
                </a:solidFill>
                <a:latin typeface="+mn-lt"/>
              </a:rPr>
              <a:t>To help prevent overtightening a spark plug when a torque wrench is not available, simply use two fingers on the ratchet handle. Even the strongest service technician cannot overtighten a spark plug by using 2 fingers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0875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7822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368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10936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53077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58545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99687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4560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206672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41806012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694154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3601584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5849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31072498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2701502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17204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3082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93283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36020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R="1090" algn="just"/>
            <a:r>
              <a:rPr lang="en-US" sz="1400" b="0" i="0" u="none" strike="noStrike" baseline="0" dirty="0">
                <a:solidFill>
                  <a:srgbClr val="231F20"/>
                </a:solidFill>
                <a:latin typeface="+mn-lt"/>
              </a:rPr>
              <a:t>In a coil-on-plug type of ignition system, each individual coil can be shown on a scope. By using a multichannel scope and the proper cables and adapters, the waveform for all of the cylinders can be viewed at the same time. Always follow the scope equipment manufacturer’s instructions. </a:t>
            </a:r>
            <a:r>
              <a:rPr lang="en-US" sz="1400" b="0" i="0" u="none" strike="noStrike" baseline="30000" dirty="0">
                <a:solidFill>
                  <a:srgbClr val="007B7B"/>
                </a:solidFill>
                <a:latin typeface="+mn-lt"/>
              </a:rPr>
              <a:t>●</a:t>
            </a:r>
            <a:r>
              <a:rPr lang="en-US" sz="1400" b="0" i="0" u="none" strike="noStrike" baseline="0" dirty="0">
                <a:solidFill>
                  <a:srgbClr val="231F20"/>
                </a:solidFill>
                <a:latin typeface="+mn-lt"/>
              </a:rPr>
              <a:t>FIGURE 69–30.</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52990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585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5852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29348161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4051571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6.png"/><Relationship Id="rId4"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69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Ignition System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17535023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a:spAutoFit/>
          </a:bodyPr>
          <a:lstStyle/>
          <a:p>
            <a:r>
              <a:rPr lang="en-US" dirty="0"/>
              <a:t>Ignition Coil Testing Using an Ohmmeter</a:t>
            </a:r>
            <a:endParaRPr lang="en-US" sz="2800" dirty="0"/>
          </a:p>
        </p:txBody>
      </p:sp>
      <p:sp>
        <p:nvSpPr>
          <p:cNvPr id="4" name="Content Placeholder 3"/>
          <p:cNvSpPr>
            <a:spLocks noGrp="1"/>
          </p:cNvSpPr>
          <p:nvPr>
            <p:ph idx="1"/>
          </p:nvPr>
        </p:nvSpPr>
        <p:spPr>
          <a:xfrm>
            <a:off x="457200" y="1481667"/>
            <a:ext cx="8229600" cy="3547125"/>
          </a:xfrm>
        </p:spPr>
        <p:txBody>
          <a:bodyPr>
            <a:spAutoFit/>
          </a:bodyPr>
          <a:lstStyle/>
          <a:p>
            <a:r>
              <a:rPr lang="en-US" sz="2400" dirty="0"/>
              <a:t>To test the primary coil winding resistance:</a:t>
            </a:r>
          </a:p>
          <a:p>
            <a:pPr lvl="1"/>
            <a:r>
              <a:rPr lang="en-US" sz="2400" dirty="0"/>
              <a:t>Set the meter to read low ohms.</a:t>
            </a:r>
          </a:p>
          <a:p>
            <a:pPr lvl="1"/>
            <a:r>
              <a:rPr lang="en-US" sz="2400" dirty="0"/>
              <a:t>Measure the resistance between the positive terminal and the negative terminal of the ignition coil.</a:t>
            </a:r>
          </a:p>
          <a:p>
            <a:r>
              <a:rPr lang="en-US" sz="2400" dirty="0"/>
              <a:t>To test the secondary coil winding resistance:</a:t>
            </a:r>
          </a:p>
          <a:p>
            <a:pPr lvl="1"/>
            <a:r>
              <a:rPr lang="en-US" sz="2400" dirty="0"/>
              <a:t>Set the meter to read kilo-ohms (kΩ).</a:t>
            </a:r>
          </a:p>
          <a:p>
            <a:pPr lvl="1"/>
            <a:r>
              <a:rPr lang="en-US" sz="2400" dirty="0"/>
              <a:t>Measure the resistance between either primary terminal and the secondary coil tower.</a:t>
            </a:r>
          </a:p>
        </p:txBody>
      </p:sp>
    </p:spTree>
    <p:extLst>
      <p:ext uri="{BB962C8B-B14F-4D97-AF65-F5344CB8AC3E}">
        <p14:creationId xmlns:p14="http://schemas.microsoft.com/office/powerpoint/2010/main" val="3194680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69.3 Coil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10648" y="956732"/>
            <a:ext cx="4318882" cy="39962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56733"/>
            <a:ext cx="3200400" cy="5262979"/>
          </a:xfrm>
        </p:spPr>
        <p:txBody>
          <a:bodyPr/>
          <a:lstStyle/>
          <a:p>
            <a:r>
              <a:rPr lang="en-US" sz="2400" dirty="0"/>
              <a:t>(a) Set the digital meter to read ohms and measure between the two primary terminals of the coil. Most coils are less than one ohm, (b) To measure the secondary winding, connect one meter lead to one of the primary terminals and the other to the secondary terminal.</a:t>
            </a:r>
          </a:p>
        </p:txBody>
      </p:sp>
    </p:spTree>
    <p:extLst>
      <p:ext uri="{BB962C8B-B14F-4D97-AF65-F5344CB8AC3E}">
        <p14:creationId xmlns:p14="http://schemas.microsoft.com/office/powerpoint/2010/main" val="833954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Ignition Coil, Measure Resistance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gnition_Coil_Measure_Resistance">
            <a:hlinkClick r:id="" action="ppaction://media"/>
            <a:extLst>
              <a:ext uri="{FF2B5EF4-FFF2-40B4-BE49-F238E27FC236}">
                <a16:creationId xmlns:a16="http://schemas.microsoft.com/office/drawing/2014/main" id="{C0771FF3-C8EF-8CDA-09DA-63787D50B8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38667"/>
            <a:ext cx="9144000" cy="5143500"/>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Testing Magnetic Sensors</a:t>
            </a:r>
            <a:endParaRPr lang="en-US" sz="2800" dirty="0"/>
          </a:p>
        </p:txBody>
      </p:sp>
      <p:sp>
        <p:nvSpPr>
          <p:cNvPr id="4" name="Content Placeholder 3"/>
          <p:cNvSpPr>
            <a:spLocks noGrp="1"/>
          </p:cNvSpPr>
          <p:nvPr>
            <p:ph idx="1"/>
          </p:nvPr>
        </p:nvSpPr>
        <p:spPr>
          <a:xfrm>
            <a:off x="457200" y="993875"/>
            <a:ext cx="8229600" cy="1762021"/>
          </a:xfrm>
        </p:spPr>
        <p:txBody>
          <a:bodyPr>
            <a:spAutoFit/>
          </a:bodyPr>
          <a:lstStyle/>
          <a:p>
            <a:r>
              <a:rPr lang="en-US" sz="2400" dirty="0"/>
              <a:t>Magnetic sensors must be tested to see if they stick to iron or steel, indicating that the magnetic strength of the sensors is okay.</a:t>
            </a:r>
          </a:p>
          <a:p>
            <a:r>
              <a:rPr lang="en-US" sz="2400" dirty="0"/>
              <a:t>Sensor can be tested using DMM set to read </a:t>
            </a:r>
            <a:r>
              <a:rPr lang="en-US" sz="2400" spc="-300" dirty="0"/>
              <a:t>A </a:t>
            </a:r>
            <a:r>
              <a:rPr lang="en-US" sz="2400" dirty="0"/>
              <a:t>C volts.</a:t>
            </a:r>
          </a:p>
        </p:txBody>
      </p:sp>
    </p:spTree>
    <p:extLst>
      <p:ext uri="{BB962C8B-B14F-4D97-AF65-F5344CB8AC3E}">
        <p14:creationId xmlns:p14="http://schemas.microsoft.com/office/powerpoint/2010/main" val="208830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69.4 CKP Sensor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0600"/>
            <a:ext cx="3412470" cy="51287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2308324"/>
          </a:xfrm>
        </p:spPr>
        <p:txBody>
          <a:bodyPr/>
          <a:lstStyle/>
          <a:p>
            <a:r>
              <a:rPr lang="en-US" sz="2400" dirty="0"/>
              <a:t>Measuring the resistance of a magnetic crankshaft position (CKP) sensor using an ohmmeter</a:t>
            </a:r>
          </a:p>
        </p:txBody>
      </p:sp>
    </p:spTree>
    <p:extLst>
      <p:ext uri="{BB962C8B-B14F-4D97-AF65-F5344CB8AC3E}">
        <p14:creationId xmlns:p14="http://schemas.microsoft.com/office/powerpoint/2010/main" val="754290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Crankshaft Position Sensor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rank_pos_sensor_test">
            <a:hlinkClick r:id="" action="ppaction://media"/>
            <a:extLst>
              <a:ext uri="{FF2B5EF4-FFF2-40B4-BE49-F238E27FC236}">
                <a16:creationId xmlns:a16="http://schemas.microsoft.com/office/drawing/2014/main" id="{A87C47CC-219A-26AA-DE82-D4B26ED0BA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51638"/>
            <a:ext cx="9144000" cy="5143500"/>
          </a:xfrm>
          <a:prstGeom prst="rect">
            <a:avLst/>
          </a:prstGeom>
        </p:spPr>
      </p:pic>
    </p:spTree>
    <p:extLst>
      <p:ext uri="{BB962C8B-B14F-4D97-AF65-F5344CB8AC3E}">
        <p14:creationId xmlns:p14="http://schemas.microsoft.com/office/powerpoint/2010/main" val="120977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How is a magnetic sensor tested for resistance and </a:t>
            </a:r>
            <a:r>
              <a:rPr lang="en-US" sz="2400" spc="-300" dirty="0"/>
              <a:t>A </a:t>
            </a:r>
            <a:r>
              <a:rPr lang="en-US" sz="2400" dirty="0"/>
              <a:t>C voltage output?</a:t>
            </a:r>
          </a:p>
        </p:txBody>
      </p:sp>
    </p:spTree>
    <p:extLst>
      <p:ext uri="{BB962C8B-B14F-4D97-AF65-F5344CB8AC3E}">
        <p14:creationId xmlns:p14="http://schemas.microsoft.com/office/powerpoint/2010/main" val="4171660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Answer 2</a:t>
            </a:r>
          </a:p>
        </p:txBody>
      </p:sp>
      <p:sp>
        <p:nvSpPr>
          <p:cNvPr id="4" name="Content Placeholder 3"/>
          <p:cNvSpPr>
            <a:spLocks noGrp="1"/>
          </p:cNvSpPr>
          <p:nvPr>
            <p:ph idx="1"/>
          </p:nvPr>
        </p:nvSpPr>
        <p:spPr>
          <a:xfrm>
            <a:off x="457200" y="993875"/>
            <a:ext cx="8229600" cy="758725"/>
          </a:xfrm>
        </p:spPr>
        <p:txBody>
          <a:bodyPr>
            <a:noAutofit/>
          </a:bodyPr>
          <a:lstStyle/>
          <a:p>
            <a:pPr marL="0" indent="0">
              <a:buNone/>
            </a:pPr>
            <a:r>
              <a:rPr lang="en-US" sz="2400" dirty="0"/>
              <a:t>A digital multimeter can be used to measure resistance of the sensor and the </a:t>
            </a:r>
            <a:r>
              <a:rPr lang="en-US" sz="2400" spc="-300" dirty="0"/>
              <a:t>A </a:t>
            </a:r>
            <a:r>
              <a:rPr lang="en-US" sz="2400" dirty="0"/>
              <a:t>C voltage output.</a:t>
            </a:r>
          </a:p>
        </p:txBody>
      </p:sp>
    </p:spTree>
    <p:extLst>
      <p:ext uri="{BB962C8B-B14F-4D97-AF65-F5344CB8AC3E}">
        <p14:creationId xmlns:p14="http://schemas.microsoft.com/office/powerpoint/2010/main" val="1287932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553998"/>
          </a:xfrm>
        </p:spPr>
        <p:txBody>
          <a:bodyPr>
            <a:noAutofit/>
          </a:bodyPr>
          <a:lstStyle/>
          <a:p>
            <a:r>
              <a:rPr lang="en-US" dirty="0"/>
              <a:t>Testing Hall-Effect Sensors</a:t>
            </a:r>
            <a:endParaRPr lang="en-US" sz="2800" dirty="0"/>
          </a:p>
        </p:txBody>
      </p:sp>
      <p:sp>
        <p:nvSpPr>
          <p:cNvPr id="4" name="Content Placeholder 3"/>
          <p:cNvSpPr>
            <a:spLocks noGrp="1"/>
          </p:cNvSpPr>
          <p:nvPr>
            <p:ph idx="1"/>
          </p:nvPr>
        </p:nvSpPr>
        <p:spPr>
          <a:xfrm>
            <a:off x="457200" y="993875"/>
            <a:ext cx="8229600" cy="2054125"/>
          </a:xfrm>
        </p:spPr>
        <p:txBody>
          <a:bodyPr>
            <a:noAutofit/>
          </a:bodyPr>
          <a:lstStyle/>
          <a:p>
            <a:r>
              <a:rPr lang="en-US" sz="2400" dirty="0"/>
              <a:t>Using a DMM, check for the presence of changing voltage (pulsed on/off or digital </a:t>
            </a:r>
            <a:r>
              <a:rPr lang="en-US" sz="2400" spc="-300" dirty="0"/>
              <a:t>D </a:t>
            </a:r>
            <a:r>
              <a:rPr lang="en-US" sz="2400" dirty="0"/>
              <a:t>C) when engine is being cranked.</a:t>
            </a:r>
          </a:p>
          <a:p>
            <a:r>
              <a:rPr lang="en-US" sz="2400" dirty="0"/>
              <a:t>Best test is to use oscilloscope and observe waveform.</a:t>
            </a:r>
          </a:p>
        </p:txBody>
      </p:sp>
    </p:spTree>
    <p:extLst>
      <p:ext uri="{BB962C8B-B14F-4D97-AF65-F5344CB8AC3E}">
        <p14:creationId xmlns:p14="http://schemas.microsoft.com/office/powerpoint/2010/main" val="240072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Hall-Effect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all-effect_Sensor-Chapter_70-A8">
            <a:hlinkClick r:id="" action="ppaction://media"/>
            <a:extLst>
              <a:ext uri="{FF2B5EF4-FFF2-40B4-BE49-F238E27FC236}">
                <a16:creationId xmlns:a16="http://schemas.microsoft.com/office/drawing/2014/main" id="{6E7BF12B-C53F-06BD-2BCC-407BAEE46A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2721"/>
            <a:ext cx="9144000" cy="5143500"/>
          </a:xfrm>
          <a:prstGeom prst="rect">
            <a:avLst/>
          </a:prstGeom>
        </p:spPr>
      </p:pic>
    </p:spTree>
    <p:extLst>
      <p:ext uri="{BB962C8B-B14F-4D97-AF65-F5344CB8AC3E}">
        <p14:creationId xmlns:p14="http://schemas.microsoft.com/office/powerpoint/2010/main" val="37710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536"/>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1028358"/>
            <a:ext cx="8229600" cy="4762842"/>
          </a:xfrm>
        </p:spPr>
        <p:txBody>
          <a:bodyPr>
            <a:spAutoFit/>
          </a:bodyPr>
          <a:lstStyle/>
          <a:p>
            <a:pPr marL="621792" indent="-621792">
              <a:buNone/>
            </a:pPr>
            <a:r>
              <a:rPr lang="en-US" sz="2400" b="1" dirty="0">
                <a:solidFill>
                  <a:schemeClr val="bg2"/>
                </a:solidFill>
              </a:rPr>
              <a:t>69.1 </a:t>
            </a:r>
            <a:r>
              <a:rPr lang="en-US" sz="2400" dirty="0"/>
              <a:t>Describe the procedure used to check for spark.</a:t>
            </a:r>
          </a:p>
          <a:p>
            <a:pPr marL="640080" indent="-640080">
              <a:buNone/>
            </a:pPr>
            <a:r>
              <a:rPr lang="en-US" sz="2400" b="1" dirty="0">
                <a:solidFill>
                  <a:schemeClr val="bg2"/>
                </a:solidFill>
              </a:rPr>
              <a:t>69.2 </a:t>
            </a:r>
            <a:r>
              <a:rPr lang="en-US" sz="2400" dirty="0"/>
              <a:t>Describe the electronic ignition troubleshooting procedure.</a:t>
            </a:r>
          </a:p>
          <a:p>
            <a:pPr marL="621792" indent="-621792">
              <a:buNone/>
            </a:pPr>
            <a:r>
              <a:rPr lang="en-US" sz="2400" b="1" dirty="0">
                <a:solidFill>
                  <a:schemeClr val="bg2"/>
                </a:solidFill>
              </a:rPr>
              <a:t>69.3 </a:t>
            </a:r>
            <a:r>
              <a:rPr lang="en-US" sz="2400" dirty="0"/>
              <a:t>Describe ignition coil testing using an ohmmeter.</a:t>
            </a:r>
          </a:p>
          <a:p>
            <a:pPr marL="621792" indent="-621792">
              <a:buNone/>
            </a:pPr>
            <a:r>
              <a:rPr lang="en-US" sz="2400" b="1" dirty="0">
                <a:solidFill>
                  <a:schemeClr val="bg2"/>
                </a:solidFill>
              </a:rPr>
              <a:t>69.4 </a:t>
            </a:r>
            <a:r>
              <a:rPr lang="en-US" sz="2400" dirty="0"/>
              <a:t>Describe how to test magnetic sensors.</a:t>
            </a:r>
          </a:p>
          <a:p>
            <a:pPr marL="621792" indent="-621792">
              <a:buNone/>
            </a:pPr>
            <a:r>
              <a:rPr lang="en-US" sz="2400" b="1" dirty="0">
                <a:solidFill>
                  <a:schemeClr val="bg2"/>
                </a:solidFill>
              </a:rPr>
              <a:t>69.5 </a:t>
            </a:r>
            <a:r>
              <a:rPr lang="en-US" sz="2400" dirty="0"/>
              <a:t>Describe how to test Hall-effect sensors.</a:t>
            </a:r>
          </a:p>
          <a:p>
            <a:pPr marL="621792" indent="-621792">
              <a:buNone/>
            </a:pPr>
            <a:r>
              <a:rPr lang="en-US" sz="2400" b="1" dirty="0">
                <a:solidFill>
                  <a:schemeClr val="bg2"/>
                </a:solidFill>
              </a:rPr>
              <a:t>69.6 </a:t>
            </a:r>
            <a:r>
              <a:rPr lang="en-US" sz="2400" dirty="0"/>
              <a:t>Discuss visual inspection of the ignition system.</a:t>
            </a:r>
          </a:p>
          <a:p>
            <a:pPr marL="621792" indent="-621792">
              <a:buNone/>
            </a:pPr>
            <a:r>
              <a:rPr lang="en-US" sz="2400" b="1" dirty="0">
                <a:solidFill>
                  <a:schemeClr val="bg2"/>
                </a:solidFill>
              </a:rPr>
              <a:t>69.7 </a:t>
            </a:r>
            <a:r>
              <a:rPr lang="en-US" sz="2400" dirty="0"/>
              <a:t>Explain how to test for poor performance.</a:t>
            </a:r>
          </a:p>
          <a:p>
            <a:pPr marL="621792" indent="-621792">
              <a:buNone/>
            </a:pPr>
            <a:r>
              <a:rPr lang="en-US" sz="2400" b="1" dirty="0">
                <a:solidFill>
                  <a:schemeClr val="bg2"/>
                </a:solidFill>
              </a:rPr>
              <a:t>69.8 </a:t>
            </a:r>
            <a:r>
              <a:rPr lang="en-US" sz="2400" dirty="0"/>
              <a:t>Explain how to test for a no-start condition.</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69.5 Hall-Effect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8199" y="990600"/>
            <a:ext cx="7468581" cy="38145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87400" y="4929255"/>
            <a:ext cx="7569200" cy="1200329"/>
          </a:xfrm>
        </p:spPr>
        <p:txBody>
          <a:bodyPr/>
          <a:lstStyle/>
          <a:p>
            <a:r>
              <a:rPr lang="en-US" sz="2400" dirty="0"/>
              <a:t>Hall-effect sensor produces a square waveform, whereas a magnetic sensor produces an analog waveform, when viewed on scope</a:t>
            </a:r>
          </a:p>
        </p:txBody>
      </p:sp>
    </p:spTree>
    <p:extLst>
      <p:ext uri="{BB962C8B-B14F-4D97-AF65-F5344CB8AC3E}">
        <p14:creationId xmlns:p14="http://schemas.microsoft.com/office/powerpoint/2010/main" val="243865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69.6 Coil Track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599"/>
            <a:ext cx="4667483" cy="42827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A track inside an ignition coil is not a short, but rather it is a low-resistance path or hole that has been burned through from the secondary wiring to the steel core</a:t>
            </a:r>
          </a:p>
        </p:txBody>
      </p:sp>
    </p:spTree>
    <p:extLst>
      <p:ext uri="{BB962C8B-B14F-4D97-AF65-F5344CB8AC3E}">
        <p14:creationId xmlns:p14="http://schemas.microsoft.com/office/powerpoint/2010/main" val="4042433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69.7 Tech Tip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1027946"/>
            <a:ext cx="5113338" cy="41955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743200" cy="3048000"/>
          </a:xfrm>
        </p:spPr>
        <p:txBody>
          <a:bodyPr/>
          <a:lstStyle/>
          <a:p>
            <a:r>
              <a:rPr lang="en-US" sz="2400" dirty="0"/>
              <a:t>If the coil is working, the end of the magnetic pickup tool moves with the changes in the magnetic field around the coil</a:t>
            </a:r>
          </a:p>
        </p:txBody>
      </p:sp>
    </p:spTree>
    <p:extLst>
      <p:ext uri="{BB962C8B-B14F-4D97-AF65-F5344CB8AC3E}">
        <p14:creationId xmlns:p14="http://schemas.microsoft.com/office/powerpoint/2010/main" val="1850729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1221"/>
            <a:ext cx="8229600" cy="1200329"/>
          </a:xfrm>
        </p:spPr>
        <p:txBody>
          <a:bodyPr>
            <a:spAutoFit/>
          </a:bodyPr>
          <a:lstStyle/>
          <a:p>
            <a:r>
              <a:rPr lang="en-US" dirty="0"/>
              <a:t>Ignition System Diagnosis Using Visual Inspection</a:t>
            </a:r>
            <a:endParaRPr lang="en-US" sz="2800" dirty="0"/>
          </a:p>
        </p:txBody>
      </p:sp>
      <p:sp>
        <p:nvSpPr>
          <p:cNvPr id="4" name="Content Placeholder 3"/>
          <p:cNvSpPr>
            <a:spLocks noGrp="1"/>
          </p:cNvSpPr>
          <p:nvPr>
            <p:ph idx="1"/>
          </p:nvPr>
        </p:nvSpPr>
        <p:spPr>
          <a:xfrm>
            <a:off x="457200" y="1441371"/>
            <a:ext cx="8229600" cy="4008790"/>
          </a:xfrm>
        </p:spPr>
        <p:txBody>
          <a:bodyPr>
            <a:spAutoFit/>
          </a:bodyPr>
          <a:lstStyle/>
          <a:p>
            <a:r>
              <a:rPr lang="en-US" sz="2400" dirty="0"/>
              <a:t>Check all spark plug wires for proper routing.</a:t>
            </a:r>
          </a:p>
          <a:p>
            <a:r>
              <a:rPr lang="en-US" sz="2400" dirty="0"/>
              <a:t>Check that all spark plug wires are securely attached.</a:t>
            </a:r>
          </a:p>
          <a:p>
            <a:r>
              <a:rPr lang="en-US" sz="2400" dirty="0"/>
              <a:t>Check that all spark plug wires are clean </a:t>
            </a:r>
          </a:p>
          <a:p>
            <a:pPr lvl="1"/>
            <a:r>
              <a:rPr lang="en-US" sz="2400" dirty="0"/>
              <a:t>Free from excessive dirt or oil.</a:t>
            </a:r>
          </a:p>
          <a:p>
            <a:r>
              <a:rPr lang="en-US" sz="2400" dirty="0"/>
              <a:t>Remove distributor cap and carefully check cap and distributor rotor for faults.</a:t>
            </a:r>
          </a:p>
          <a:p>
            <a:r>
              <a:rPr lang="en-US" sz="2400" dirty="0"/>
              <a:t>Remove spark plugs and check for excessive wear or other visible faults.</a:t>
            </a:r>
          </a:p>
        </p:txBody>
      </p:sp>
    </p:spTree>
    <p:extLst>
      <p:ext uri="{BB962C8B-B14F-4D97-AF65-F5344CB8AC3E}">
        <p14:creationId xmlns:p14="http://schemas.microsoft.com/office/powerpoint/2010/main" val="2360201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196"/>
            <a:ext cx="8229600" cy="646331"/>
          </a:xfrm>
        </p:spPr>
        <p:txBody>
          <a:bodyPr>
            <a:spAutoFit/>
          </a:bodyPr>
          <a:lstStyle/>
          <a:p>
            <a:r>
              <a:rPr lang="en-US" dirty="0"/>
              <a:t>Testing for Poor Performance</a:t>
            </a:r>
            <a:endParaRPr lang="en-US" sz="2800" dirty="0"/>
          </a:p>
        </p:txBody>
      </p:sp>
      <p:sp>
        <p:nvSpPr>
          <p:cNvPr id="4" name="Content Placeholder 3"/>
          <p:cNvSpPr>
            <a:spLocks noGrp="1"/>
          </p:cNvSpPr>
          <p:nvPr>
            <p:ph idx="1"/>
          </p:nvPr>
        </p:nvSpPr>
        <p:spPr>
          <a:xfrm>
            <a:off x="457200" y="951652"/>
            <a:ext cx="8229600" cy="3239348"/>
          </a:xfrm>
        </p:spPr>
        <p:txBody>
          <a:bodyPr>
            <a:spAutoFit/>
          </a:bodyPr>
          <a:lstStyle/>
          <a:p>
            <a:r>
              <a:rPr lang="en-US" sz="2400" dirty="0"/>
              <a:t>Many diagnostic equipment manufacturers offer methods for testing distributorless ignition systems on an oscilloscope.</a:t>
            </a:r>
          </a:p>
          <a:p>
            <a:r>
              <a:rPr lang="en-US" sz="2400" dirty="0"/>
              <a:t>A simple method of testing distributorless (waste-spark systems) ignition with the engine off involves removing the spark plug wires (or connectors) from the spark plugs (or coils or distributor cap) and installing short lengths (2 inches) of rubber vacuum hose in series.</a:t>
            </a:r>
          </a:p>
        </p:txBody>
      </p:sp>
    </p:spTree>
    <p:extLst>
      <p:ext uri="{BB962C8B-B14F-4D97-AF65-F5344CB8AC3E}">
        <p14:creationId xmlns:p14="http://schemas.microsoft.com/office/powerpoint/2010/main" val="4209919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69.8 DIS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1" y="1017103"/>
            <a:ext cx="5029200" cy="52478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17104"/>
            <a:ext cx="3011384" cy="4524315"/>
          </a:xfrm>
        </p:spPr>
        <p:txBody>
          <a:bodyPr/>
          <a:lstStyle/>
          <a:p>
            <a:r>
              <a:rPr lang="en-US" sz="1800" dirty="0"/>
              <a:t>Using a vacuum hose and a grounded test light to ground one cylinder at a time on a DIS. This works on all types of ignition systems and provides a method for grounding out one cylinder at a time without fear of damaging any component. Use a standard 12-volt test light that uses a bulb because if an LED test light is used, the high-voltage with harm the electronic circuit inside the test light</a:t>
            </a:r>
          </a:p>
        </p:txBody>
      </p:sp>
    </p:spTree>
    <p:extLst>
      <p:ext uri="{BB962C8B-B14F-4D97-AF65-F5344CB8AC3E}">
        <p14:creationId xmlns:p14="http://schemas.microsoft.com/office/powerpoint/2010/main" val="3590029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0975"/>
            <a:ext cx="8229600" cy="523875"/>
          </a:xfrm>
        </p:spPr>
        <p:txBody>
          <a:bodyPr>
            <a:noAutofit/>
          </a:bodyPr>
          <a:lstStyle/>
          <a:p>
            <a:r>
              <a:rPr lang="en-US" dirty="0"/>
              <a:t>Secondary Ignition Inspection</a:t>
            </a:r>
          </a:p>
        </p:txBody>
      </p:sp>
      <p:sp>
        <p:nvSpPr>
          <p:cNvPr id="4" name="Content Placeholder 3"/>
          <p:cNvSpPr>
            <a:spLocks noGrp="1"/>
          </p:cNvSpPr>
          <p:nvPr>
            <p:ph idx="1"/>
          </p:nvPr>
        </p:nvSpPr>
        <p:spPr>
          <a:xfrm>
            <a:off x="457200" y="914401"/>
            <a:ext cx="8229600" cy="4267199"/>
          </a:xfrm>
        </p:spPr>
        <p:txBody>
          <a:bodyPr>
            <a:noAutofit/>
          </a:bodyPr>
          <a:lstStyle/>
          <a:p>
            <a:r>
              <a:rPr lang="en-US" sz="2400" dirty="0"/>
              <a:t>Distributor Cap and Rotor</a:t>
            </a:r>
          </a:p>
          <a:p>
            <a:pPr lvl="1"/>
            <a:r>
              <a:rPr lang="en-US" sz="2400" dirty="0"/>
              <a:t>Inspect a distributor cap for cracks, carbon tracks, and corrosion.</a:t>
            </a:r>
          </a:p>
          <a:p>
            <a:r>
              <a:rPr lang="en-US" sz="2400" spc="-300" dirty="0"/>
              <a:t>C O </a:t>
            </a:r>
            <a:r>
              <a:rPr lang="en-US" sz="2400" dirty="0"/>
              <a:t>P and Waste Spark Inspection</a:t>
            </a:r>
          </a:p>
          <a:p>
            <a:pPr lvl="1"/>
            <a:r>
              <a:rPr lang="en-US" sz="2400" dirty="0"/>
              <a:t>Look for evidence of carbon track or heat-related faults to the plug boot.</a:t>
            </a:r>
          </a:p>
          <a:p>
            <a:r>
              <a:rPr lang="en-US" sz="2400" dirty="0"/>
              <a:t>Spark Plug Wire Inspection</a:t>
            </a:r>
          </a:p>
          <a:p>
            <a:pPr lvl="1"/>
            <a:r>
              <a:rPr lang="en-US" sz="2400" dirty="0"/>
              <a:t>Spark plug wires should be visually inspected for cuts or defective insulation and checked for resistance with an ohmmeter.</a:t>
            </a:r>
          </a:p>
        </p:txBody>
      </p:sp>
    </p:spTree>
    <p:extLst>
      <p:ext uri="{BB962C8B-B14F-4D97-AF65-F5344CB8AC3E}">
        <p14:creationId xmlns:p14="http://schemas.microsoft.com/office/powerpoint/2010/main" val="3361603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69.9 COP Inspection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1027947"/>
            <a:ext cx="5037138" cy="41330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1024634"/>
            <a:ext cx="2819400" cy="3775966"/>
          </a:xfrm>
        </p:spPr>
        <p:txBody>
          <a:bodyPr/>
          <a:lstStyle/>
          <a:p>
            <a:r>
              <a:rPr lang="en-US" sz="2400" dirty="0"/>
              <a:t>When checking a coil-on-plug (COP) assembly, check that the primary and secondary wiring looks normal and that the coil is not discolored from arcing or corrosion</a:t>
            </a:r>
          </a:p>
        </p:txBody>
      </p:sp>
    </p:spTree>
    <p:extLst>
      <p:ext uri="{BB962C8B-B14F-4D97-AF65-F5344CB8AC3E}">
        <p14:creationId xmlns:p14="http://schemas.microsoft.com/office/powerpoint/2010/main" val="3267518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69.10 Waste-Spark Inspection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9605" y="1027946"/>
            <a:ext cx="5155133" cy="42298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895600" cy="4495800"/>
          </a:xfrm>
        </p:spPr>
        <p:txBody>
          <a:bodyPr/>
          <a:lstStyle/>
          <a:p>
            <a:r>
              <a:rPr lang="en-US" sz="2400" dirty="0"/>
              <a:t>When checking a waste spark-type ignition system, check that the secondary wires are attached to the correct coil terminal and that the wiring is correctly routed to help avoid cross-fire</a:t>
            </a:r>
          </a:p>
        </p:txBody>
      </p:sp>
    </p:spTree>
    <p:extLst>
      <p:ext uri="{BB962C8B-B14F-4D97-AF65-F5344CB8AC3E}">
        <p14:creationId xmlns:p14="http://schemas.microsoft.com/office/powerpoint/2010/main" val="3594722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69.11 Corroded Terminals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1010477"/>
            <a:ext cx="4364581" cy="50864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2308324"/>
          </a:xfrm>
        </p:spPr>
        <p:txBody>
          <a:bodyPr/>
          <a:lstStyle/>
          <a:p>
            <a:r>
              <a:rPr lang="en-US" sz="2400" dirty="0"/>
              <a:t>Corroded terminals on a waste-spark coil can cause misfire diagnostic trouble codes to be set</a:t>
            </a:r>
          </a:p>
        </p:txBody>
      </p:sp>
    </p:spTree>
    <p:extLst>
      <p:ext uri="{BB962C8B-B14F-4D97-AF65-F5344CB8AC3E}">
        <p14:creationId xmlns:p14="http://schemas.microsoft.com/office/powerpoint/2010/main" val="3130325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90600"/>
            <a:ext cx="8229600" cy="5132174"/>
          </a:xfrm>
        </p:spPr>
        <p:txBody>
          <a:bodyPr>
            <a:spAutoFit/>
          </a:bodyPr>
          <a:lstStyle/>
          <a:p>
            <a:pPr marL="914400" indent="-914400">
              <a:buNone/>
            </a:pPr>
            <a:r>
              <a:rPr lang="en-US" sz="2400" b="1" dirty="0">
                <a:solidFill>
                  <a:schemeClr val="bg2"/>
                </a:solidFill>
              </a:rPr>
              <a:t>69.9</a:t>
            </a:r>
            <a:r>
              <a:rPr lang="en-US" sz="2400" dirty="0"/>
              <a:t> Inspect and test ignition system secondary circuits.</a:t>
            </a:r>
          </a:p>
          <a:p>
            <a:pPr marL="914400" indent="-914400">
              <a:buNone/>
            </a:pPr>
            <a:r>
              <a:rPr lang="en-US" sz="2400" b="1" dirty="0">
                <a:solidFill>
                  <a:schemeClr val="bg2"/>
                </a:solidFill>
              </a:rPr>
              <a:t>69.10 </a:t>
            </a:r>
            <a:r>
              <a:rPr lang="en-US" sz="2400" dirty="0"/>
              <a:t>Describe spark plug service.</a:t>
            </a:r>
          </a:p>
          <a:p>
            <a:pPr marL="914400" indent="-914400">
              <a:buNone/>
            </a:pPr>
            <a:r>
              <a:rPr lang="en-US" sz="2400" b="1" dirty="0">
                <a:solidFill>
                  <a:schemeClr val="bg2"/>
                </a:solidFill>
              </a:rPr>
              <a:t>69.11 </a:t>
            </a:r>
            <a:r>
              <a:rPr lang="en-US" sz="2400" dirty="0"/>
              <a:t>Describe secondary ignition tests.</a:t>
            </a:r>
          </a:p>
          <a:p>
            <a:pPr marL="850392" indent="-850392">
              <a:buNone/>
            </a:pPr>
            <a:r>
              <a:rPr lang="en-US" sz="2400" b="1" dirty="0">
                <a:solidFill>
                  <a:schemeClr val="bg2"/>
                </a:solidFill>
              </a:rPr>
              <a:t>69.12 </a:t>
            </a:r>
            <a:r>
              <a:rPr lang="en-US" sz="2400" dirty="0"/>
              <a:t>Describe how to test the ignition system using an oscilloscope.</a:t>
            </a:r>
          </a:p>
          <a:p>
            <a:pPr marL="850392" indent="-850392">
              <a:buNone/>
            </a:pPr>
            <a:r>
              <a:rPr lang="en-US" sz="2400" b="1" dirty="0">
                <a:solidFill>
                  <a:schemeClr val="bg2"/>
                </a:solidFill>
              </a:rPr>
              <a:t>69.13 </a:t>
            </a:r>
            <a:r>
              <a:rPr lang="en-US" sz="2400" dirty="0"/>
              <a:t>Describe how to scope-test a waste-spark ignition system.</a:t>
            </a:r>
          </a:p>
          <a:p>
            <a:pPr marL="850392" indent="-850392">
              <a:buNone/>
            </a:pPr>
            <a:r>
              <a:rPr lang="en-US" sz="2400" b="1" dirty="0">
                <a:solidFill>
                  <a:schemeClr val="bg2"/>
                </a:solidFill>
              </a:rPr>
              <a:t>69.14 </a:t>
            </a:r>
            <a:r>
              <a:rPr lang="en-US" sz="2400" dirty="0"/>
              <a:t>Describe how to scope-test a coil-on-plug ignition system.</a:t>
            </a:r>
          </a:p>
          <a:p>
            <a:pPr marL="850392" indent="-850392">
              <a:buNone/>
            </a:pPr>
            <a:r>
              <a:rPr lang="en-US" sz="2400" b="1" dirty="0">
                <a:solidFill>
                  <a:schemeClr val="bg2"/>
                </a:solidFill>
              </a:rPr>
              <a:t>69.15 </a:t>
            </a:r>
            <a:r>
              <a:rPr lang="en-US" sz="2400" dirty="0"/>
              <a:t>Diagnose ignition system-related problems.</a:t>
            </a:r>
          </a:p>
        </p:txBody>
      </p:sp>
    </p:spTree>
    <p:extLst>
      <p:ext uri="{BB962C8B-B14F-4D97-AF65-F5344CB8AC3E}">
        <p14:creationId xmlns:p14="http://schemas.microsoft.com/office/powerpoint/2010/main" val="982900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69.12 Misfire Cause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47094" y="1020417"/>
            <a:ext cx="7049809" cy="29052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47095" y="4648200"/>
            <a:ext cx="7049809" cy="1200329"/>
          </a:xfrm>
        </p:spPr>
        <p:txBody>
          <a:bodyPr/>
          <a:lstStyle/>
          <a:p>
            <a:r>
              <a:rPr lang="en-US" sz="2400" dirty="0"/>
              <a:t>This spark plug boot on an overhead camshaft engine has been arcing to the valve cover, causing a misfire to occur</a:t>
            </a:r>
          </a:p>
        </p:txBody>
      </p:sp>
    </p:spTree>
    <p:extLst>
      <p:ext uri="{BB962C8B-B14F-4D97-AF65-F5344CB8AC3E}">
        <p14:creationId xmlns:p14="http://schemas.microsoft.com/office/powerpoint/2010/main" val="2484544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69.13 Wire Resistance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0304" y="1004052"/>
            <a:ext cx="4934434" cy="41013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011384" cy="4401205"/>
          </a:xfrm>
        </p:spPr>
        <p:txBody>
          <a:bodyPr/>
          <a:lstStyle/>
          <a:p>
            <a:r>
              <a:rPr lang="en-US" sz="2000" dirty="0"/>
              <a:t>Measuring the resistance of a spark plug wire with a multimeter set to the ohms position. The reading of 16.03 kΩ (16.030 ohms) is okay because the wire is about 2-feet long. High-resistance spark plug wires can cause an engine misfire, especially during acceleration</a:t>
            </a:r>
          </a:p>
        </p:txBody>
      </p:sp>
    </p:spTree>
    <p:extLst>
      <p:ext uri="{BB962C8B-B14F-4D97-AF65-F5344CB8AC3E}">
        <p14:creationId xmlns:p14="http://schemas.microsoft.com/office/powerpoint/2010/main" val="4233298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69.14 Boot Pliers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4251" y="990600"/>
            <a:ext cx="5342732"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743200" cy="1569660"/>
          </a:xfrm>
        </p:spPr>
        <p:txBody>
          <a:bodyPr/>
          <a:lstStyle/>
          <a:p>
            <a:r>
              <a:rPr lang="en-US" sz="2400" dirty="0"/>
              <a:t>Spark plug wire boot pliers is a handy addition to any tool box</a:t>
            </a:r>
          </a:p>
        </p:txBody>
      </p:sp>
    </p:spTree>
    <p:extLst>
      <p:ext uri="{BB962C8B-B14F-4D97-AF65-F5344CB8AC3E}">
        <p14:creationId xmlns:p14="http://schemas.microsoft.com/office/powerpoint/2010/main" val="2576218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69.15 Plug Wire Comb</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5742" y="1027042"/>
            <a:ext cx="5027745" cy="38497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2667000"/>
          </a:xfrm>
        </p:spPr>
        <p:txBody>
          <a:bodyPr/>
          <a:lstStyle/>
          <a:p>
            <a:r>
              <a:rPr lang="en-US" sz="2400" dirty="0"/>
              <a:t>Always take the time to install spark plug wires back into the original holding brackets (wiring combs)</a:t>
            </a:r>
          </a:p>
        </p:txBody>
      </p:sp>
    </p:spTree>
    <p:extLst>
      <p:ext uri="{BB962C8B-B14F-4D97-AF65-F5344CB8AC3E}">
        <p14:creationId xmlns:p14="http://schemas.microsoft.com/office/powerpoint/2010/main" val="3818219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Spark Plug Service</a:t>
            </a:r>
          </a:p>
        </p:txBody>
      </p:sp>
      <p:sp>
        <p:nvSpPr>
          <p:cNvPr id="4" name="Content Placeholder 3"/>
          <p:cNvSpPr>
            <a:spLocks noGrp="1"/>
          </p:cNvSpPr>
          <p:nvPr>
            <p:ph idx="1"/>
          </p:nvPr>
        </p:nvSpPr>
        <p:spPr>
          <a:xfrm>
            <a:off x="457200" y="990601"/>
            <a:ext cx="8229600" cy="3739485"/>
          </a:xfrm>
        </p:spPr>
        <p:txBody>
          <a:bodyPr>
            <a:spAutoFit/>
          </a:bodyPr>
          <a:lstStyle/>
          <a:p>
            <a:r>
              <a:rPr lang="en-US" sz="2400" dirty="0"/>
              <a:t>The Need for Service</a:t>
            </a:r>
          </a:p>
          <a:p>
            <a:pPr lvl="1"/>
            <a:r>
              <a:rPr lang="en-US" sz="2400" dirty="0"/>
              <a:t>Spark plugs should be inspected and replaced every 20,000 to 100,000 miles depending on the vehicle.</a:t>
            </a:r>
          </a:p>
          <a:p>
            <a:r>
              <a:rPr lang="en-US" sz="2400" dirty="0"/>
              <a:t>Spark Plug Inspection</a:t>
            </a:r>
          </a:p>
          <a:p>
            <a:pPr lvl="1"/>
            <a:r>
              <a:rPr lang="en-US" sz="2400" dirty="0"/>
              <a:t>Carbon fouling</a:t>
            </a:r>
          </a:p>
          <a:p>
            <a:pPr lvl="1"/>
            <a:r>
              <a:rPr lang="en-US" sz="2400" dirty="0"/>
              <a:t>Oil fouling</a:t>
            </a:r>
          </a:p>
          <a:p>
            <a:pPr lvl="1"/>
            <a:r>
              <a:rPr lang="en-US" sz="2400" dirty="0"/>
              <a:t>White coolant deposits</a:t>
            </a:r>
          </a:p>
          <a:p>
            <a:r>
              <a:rPr lang="en-US" sz="2400" dirty="0"/>
              <a:t>When installing spark plugs, always use correct torque.</a:t>
            </a:r>
          </a:p>
        </p:txBody>
      </p:sp>
    </p:spTree>
    <p:extLst>
      <p:ext uri="{BB962C8B-B14F-4D97-AF65-F5344CB8AC3E}">
        <p14:creationId xmlns:p14="http://schemas.microsoft.com/office/powerpoint/2010/main" val="37793650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69.16 Spark Plug Service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43000" y="990600"/>
            <a:ext cx="6858000" cy="41590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5273739"/>
            <a:ext cx="7086600" cy="923330"/>
          </a:xfrm>
        </p:spPr>
        <p:txBody>
          <a:bodyPr/>
          <a:lstStyle/>
          <a:p>
            <a:r>
              <a:rPr lang="en-US" sz="1800" dirty="0"/>
              <a:t>When removing spark plugs, it is wise to arrange them so that they can be compared and any problem can be identified with a particular cylinder</a:t>
            </a:r>
          </a:p>
        </p:txBody>
      </p:sp>
    </p:spTree>
    <p:extLst>
      <p:ext uri="{BB962C8B-B14F-4D97-AF65-F5344CB8AC3E}">
        <p14:creationId xmlns:p14="http://schemas.microsoft.com/office/powerpoint/2010/main" val="40797728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69.17 Thread Chaser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52852" y="1004732"/>
            <a:ext cx="7238296" cy="3810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9722" y="4953000"/>
            <a:ext cx="8060635" cy="1143000"/>
          </a:xfrm>
        </p:spPr>
        <p:txBody>
          <a:bodyPr/>
          <a:lstStyle/>
          <a:p>
            <a:r>
              <a:rPr lang="en-US" sz="2400" dirty="0"/>
              <a:t>A spark plug thread chaser is a low-cost tool that hopefully will not be used often, but is necessary to use to clean the threads before new spark plugs are installed.</a:t>
            </a:r>
          </a:p>
        </p:txBody>
      </p:sp>
    </p:spTree>
    <p:extLst>
      <p:ext uri="{BB962C8B-B14F-4D97-AF65-F5344CB8AC3E}">
        <p14:creationId xmlns:p14="http://schemas.microsoft.com/office/powerpoint/2010/main" val="135241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69.18 Longer Socket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1066800"/>
            <a:ext cx="4484688" cy="31313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90330" y="990600"/>
            <a:ext cx="3624470" cy="5262979"/>
          </a:xfrm>
        </p:spPr>
        <p:txBody>
          <a:bodyPr/>
          <a:lstStyle/>
          <a:p>
            <a:r>
              <a:rPr lang="en-US" sz="2400" dirty="0"/>
              <a:t>Since 1991, General Motors engines have been equipped with slightly (1/8 inch or 3 mm) longer spark plugs. This requires that a longer spark plug socket be used to prevent the possibility of cracking a spark plug during installation. The longer socket is shown next to a normal 5/8 inch spark plug socket.</a:t>
            </a:r>
          </a:p>
        </p:txBody>
      </p:sp>
    </p:spTree>
    <p:extLst>
      <p:ext uri="{BB962C8B-B14F-4D97-AF65-F5344CB8AC3E}">
        <p14:creationId xmlns:p14="http://schemas.microsoft.com/office/powerpoint/2010/main" val="1501282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69.19 Normal Plug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990600"/>
            <a:ext cx="4426729" cy="46571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 A normally worn spark plug that has a tapered platinum-tipped center electrode</a:t>
            </a:r>
          </a:p>
        </p:txBody>
      </p:sp>
    </p:spTree>
    <p:extLst>
      <p:ext uri="{BB962C8B-B14F-4D97-AF65-F5344CB8AC3E}">
        <p14:creationId xmlns:p14="http://schemas.microsoft.com/office/powerpoint/2010/main" val="268635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69.20 Oil Fouled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1600" y="990599"/>
            <a:ext cx="3003845" cy="52075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200329"/>
          </a:xfrm>
        </p:spPr>
        <p:txBody>
          <a:bodyPr/>
          <a:lstStyle/>
          <a:p>
            <a:r>
              <a:rPr lang="en-US" sz="2400" dirty="0"/>
              <a:t>A worn spark plug showing fuel and/or oil deposits</a:t>
            </a:r>
          </a:p>
        </p:txBody>
      </p:sp>
    </p:spTree>
    <p:extLst>
      <p:ext uri="{BB962C8B-B14F-4D97-AF65-F5344CB8AC3E}">
        <p14:creationId xmlns:p14="http://schemas.microsoft.com/office/powerpoint/2010/main" val="1815126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Checking for Spark</a:t>
            </a:r>
          </a:p>
        </p:txBody>
      </p:sp>
      <p:sp>
        <p:nvSpPr>
          <p:cNvPr id="4" name="Content Placeholder 3"/>
          <p:cNvSpPr>
            <a:spLocks noGrp="1"/>
          </p:cNvSpPr>
          <p:nvPr>
            <p:ph idx="1"/>
          </p:nvPr>
        </p:nvSpPr>
        <p:spPr>
          <a:xfrm>
            <a:off x="457200" y="1003399"/>
            <a:ext cx="8229600" cy="3492401"/>
          </a:xfrm>
        </p:spPr>
        <p:txBody>
          <a:bodyPr>
            <a:spAutoFit/>
          </a:bodyPr>
          <a:lstStyle/>
          <a:p>
            <a:r>
              <a:rPr lang="en-US" sz="2400" dirty="0"/>
              <a:t>In event of a no-start condition, check for secondary voltage out of ignition coil or to the spark plugs.</a:t>
            </a:r>
          </a:p>
          <a:p>
            <a:r>
              <a:rPr lang="en-US" sz="2400" dirty="0"/>
              <a:t>Install a spark tester, and crank engine.</a:t>
            </a:r>
          </a:p>
          <a:p>
            <a:r>
              <a:rPr lang="en-US" sz="2400" dirty="0"/>
              <a:t>Typical causes of a no-spark (intermittent spark) condition include the following:</a:t>
            </a:r>
          </a:p>
          <a:p>
            <a:pPr lvl="1"/>
            <a:r>
              <a:rPr lang="en-US" sz="2400" dirty="0"/>
              <a:t>Weak ignition coil, low or no voltage to coil, open coil wire or plug, defective pickup coil, and defective module.</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69.21 Blown Head Gasket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518001" cy="52259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677656"/>
          </a:xfrm>
        </p:spPr>
        <p:txBody>
          <a:bodyPr/>
          <a:lstStyle/>
          <a:p>
            <a:r>
              <a:rPr lang="en-US" sz="2400" dirty="0"/>
              <a:t>A spark plug from an engine that had a blown head gasket. The white deposits could be from the additives in the coolant</a:t>
            </a:r>
          </a:p>
        </p:txBody>
      </p:sp>
    </p:spTree>
    <p:extLst>
      <p:ext uri="{BB962C8B-B14F-4D97-AF65-F5344CB8AC3E}">
        <p14:creationId xmlns:p14="http://schemas.microsoft.com/office/powerpoint/2010/main" val="20080985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69.22 Fuel Soaked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600"/>
            <a:ext cx="3388027" cy="51423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416320"/>
          </a:xfrm>
        </p:spPr>
        <p:txBody>
          <a:bodyPr/>
          <a:lstStyle/>
          <a:p>
            <a:r>
              <a:rPr lang="en-US" sz="2400" dirty="0"/>
              <a:t>A platinum-tipped spark plug that is fuel soaked, indicating a fault with the fuel system or the ignition system causing the spark plug to not fire</a:t>
            </a:r>
          </a:p>
        </p:txBody>
      </p:sp>
    </p:spTree>
    <p:extLst>
      <p:ext uri="{BB962C8B-B14F-4D97-AF65-F5344CB8AC3E}">
        <p14:creationId xmlns:p14="http://schemas.microsoft.com/office/powerpoint/2010/main" val="38751586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69-1 Tightening Torque</a:t>
            </a:r>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677397759"/>
              </p:ext>
            </p:extLst>
          </p:nvPr>
        </p:nvGraphicFramePr>
        <p:xfrm>
          <a:off x="1295400" y="1000535"/>
          <a:ext cx="6542087" cy="4146396"/>
        </p:xfrm>
        <a:graphic>
          <a:graphicData uri="http://schemas.openxmlformats.org/drawingml/2006/table">
            <a:tbl>
              <a:tblPr firstRow="1"/>
              <a:tblGrid>
                <a:gridCol w="1179328">
                  <a:extLst>
                    <a:ext uri="{9D8B030D-6E8A-4147-A177-3AD203B41FA5}">
                      <a16:colId xmlns:a16="http://schemas.microsoft.com/office/drawing/2014/main" val="20000"/>
                    </a:ext>
                  </a:extLst>
                </a:gridCol>
                <a:gridCol w="953420">
                  <a:extLst>
                    <a:ext uri="{9D8B030D-6E8A-4147-A177-3AD203B41FA5}">
                      <a16:colId xmlns:a16="http://schemas.microsoft.com/office/drawing/2014/main" val="20001"/>
                    </a:ext>
                  </a:extLst>
                </a:gridCol>
                <a:gridCol w="840006">
                  <a:extLst>
                    <a:ext uri="{9D8B030D-6E8A-4147-A177-3AD203B41FA5}">
                      <a16:colId xmlns:a16="http://schemas.microsoft.com/office/drawing/2014/main" val="20002"/>
                    </a:ext>
                  </a:extLst>
                </a:gridCol>
                <a:gridCol w="3569333">
                  <a:extLst>
                    <a:ext uri="{9D8B030D-6E8A-4147-A177-3AD203B41FA5}">
                      <a16:colId xmlns:a16="http://schemas.microsoft.com/office/drawing/2014/main" val="20003"/>
                    </a:ext>
                  </a:extLst>
                </a:gridCol>
              </a:tblGrid>
              <a:tr h="1185677">
                <a:tc gridSpan="3">
                  <a:txBody>
                    <a:bodyPr/>
                    <a:lstStyle/>
                    <a:p>
                      <a:pPr marL="0" marR="0" eaLnBrk="0" hangingPunct="0">
                        <a:lnSpc>
                          <a:spcPct val="107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 </a:t>
                      </a:r>
                    </a:p>
                    <a:p>
                      <a:pPr marL="1083945" marR="0" indent="-121920" eaLnBrk="0" hangingPunct="0">
                        <a:lnSpc>
                          <a:spcPct val="105000"/>
                        </a:lnSpc>
                        <a:spcBef>
                          <a:spcPts val="5"/>
                        </a:spcBef>
                        <a:spcAft>
                          <a:spcPts val="0"/>
                        </a:spcAft>
                      </a:pPr>
                      <a:r>
                        <a:rPr lang="en-US" sz="1600" b="1" spc="-10" dirty="0">
                          <a:solidFill>
                            <a:schemeClr val="bg1"/>
                          </a:solidFill>
                          <a:effectLst/>
                          <a:latin typeface="+mn-lt"/>
                          <a:ea typeface="Calibri" panose="020F0502020204030204" pitchFamily="34" charset="0"/>
                          <a:cs typeface="Times New Roman" panose="02020603050405020304" pitchFamily="18" charset="0"/>
                        </a:rPr>
                        <a:t>TORQUE</a:t>
                      </a:r>
                      <a:r>
                        <a:rPr lang="en-US" sz="1600" b="1" spc="-65" dirty="0">
                          <a:solidFill>
                            <a:schemeClr val="bg1"/>
                          </a:solidFill>
                          <a:effectLst/>
                          <a:latin typeface="+mn-lt"/>
                          <a:ea typeface="Calibri" panose="020F0502020204030204" pitchFamily="34" charset="0"/>
                          <a:cs typeface="Times New Roman" panose="02020603050405020304" pitchFamily="18" charset="0"/>
                        </a:rPr>
                        <a:t> </a:t>
                      </a:r>
                      <a:r>
                        <a:rPr lang="en-US" sz="1600" b="1" spc="-10" dirty="0">
                          <a:solidFill>
                            <a:schemeClr val="bg1"/>
                          </a:solidFill>
                          <a:effectLst/>
                          <a:latin typeface="+mn-lt"/>
                          <a:ea typeface="Calibri" panose="020F0502020204030204" pitchFamily="34" charset="0"/>
                          <a:cs typeface="Times New Roman" panose="02020603050405020304" pitchFamily="18" charset="0"/>
                        </a:rPr>
                        <a:t>WITH</a:t>
                      </a:r>
                      <a:r>
                        <a:rPr lang="en-US" sz="1600" b="1" spc="-50" dirty="0">
                          <a:solidFill>
                            <a:schemeClr val="bg1"/>
                          </a:solidFill>
                          <a:effectLst/>
                          <a:latin typeface="+mn-lt"/>
                          <a:ea typeface="Calibri" panose="020F0502020204030204" pitchFamily="34" charset="0"/>
                          <a:cs typeface="Times New Roman" panose="02020603050405020304" pitchFamily="18" charset="0"/>
                        </a:rPr>
                        <a:t> </a:t>
                      </a:r>
                      <a:r>
                        <a:rPr lang="en-US" sz="1600" b="1" spc="-10" dirty="0">
                          <a:solidFill>
                            <a:schemeClr val="bg1"/>
                          </a:solidFill>
                          <a:effectLst/>
                          <a:latin typeface="+mn-lt"/>
                          <a:ea typeface="Calibri" panose="020F0502020204030204" pitchFamily="34" charset="0"/>
                          <a:cs typeface="Times New Roman" panose="02020603050405020304" pitchFamily="18" charset="0"/>
                        </a:rPr>
                        <a:t>TORQUE </a:t>
                      </a:r>
                      <a:r>
                        <a:rPr lang="en-US" sz="1600" b="1" dirty="0">
                          <a:solidFill>
                            <a:schemeClr val="bg1"/>
                          </a:solidFill>
                          <a:effectLst/>
                          <a:latin typeface="+mn-lt"/>
                          <a:ea typeface="Calibri" panose="020F0502020204030204" pitchFamily="34" charset="0"/>
                          <a:cs typeface="Times New Roman" panose="02020603050405020304" pitchFamily="18" charset="0"/>
                        </a:rPr>
                        <a:t>WRENCH (LB-FT)</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tc>
                  <a:txBody>
                    <a:bodyPr/>
                    <a:lstStyle/>
                    <a:p>
                      <a:pPr marL="250825" marR="299085" algn="ctr" eaLnBrk="0" hangingPunct="0">
                        <a:lnSpc>
                          <a:spcPct val="105000"/>
                        </a:lnSpc>
                        <a:spcBef>
                          <a:spcPts val="515"/>
                        </a:spcBef>
                        <a:spcAft>
                          <a:spcPts val="0"/>
                        </a:spcAft>
                      </a:pPr>
                      <a:r>
                        <a:rPr lang="en-US" sz="1600" b="1" dirty="0">
                          <a:solidFill>
                            <a:schemeClr val="bg1"/>
                          </a:solidFill>
                          <a:effectLst/>
                          <a:latin typeface="+mn-lt"/>
                          <a:ea typeface="Calibri" panose="020F0502020204030204" pitchFamily="34" charset="0"/>
                          <a:cs typeface="Times New Roman" panose="02020603050405020304" pitchFamily="18" charset="0"/>
                        </a:rPr>
                        <a:t>TORQUE WITHOUT TORQUE WRENCH </a:t>
                      </a:r>
                      <a:r>
                        <a:rPr lang="en-US" sz="1600" b="1" spc="-10" dirty="0">
                          <a:solidFill>
                            <a:schemeClr val="bg1"/>
                          </a:solidFill>
                          <a:effectLst/>
                          <a:latin typeface="+mn-lt"/>
                          <a:ea typeface="Calibri" panose="020F0502020204030204" pitchFamily="34" charset="0"/>
                          <a:cs typeface="Times New Roman" panose="02020603050405020304" pitchFamily="18" charset="0"/>
                        </a:rPr>
                        <a:t>(TURNS)</a:t>
                      </a:r>
                      <a:endParaRPr lang="en-US" sz="1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722246">
                <a:tc>
                  <a:txBody>
                    <a:bodyPr/>
                    <a:lstStyle/>
                    <a:p>
                      <a:pPr marL="0" marR="0" eaLnBrk="0" hangingPunct="0">
                        <a:lnSpc>
                          <a:spcPct val="107000"/>
                        </a:lnSpc>
                        <a:spcBef>
                          <a:spcPts val="40"/>
                        </a:spcBef>
                        <a:spcAft>
                          <a:spcPts val="0"/>
                        </a:spcAft>
                      </a:pPr>
                      <a:r>
                        <a:rPr lang="en-US" sz="1600" dirty="0">
                          <a:effectLst/>
                          <a:latin typeface="+mn-lt"/>
                          <a:ea typeface="Calibri" panose="020F0502020204030204" pitchFamily="34" charset="0"/>
                          <a:cs typeface="Times New Roman" panose="02020603050405020304" pitchFamily="18" charset="0"/>
                        </a:rPr>
                        <a:t> </a:t>
                      </a:r>
                    </a:p>
                    <a:p>
                      <a:pPr marL="0" marR="116205" algn="r" eaLnBrk="0" hangingPunct="0">
                        <a:lnSpc>
                          <a:spcPct val="107000"/>
                        </a:lnSpc>
                        <a:spcBef>
                          <a:spcPts val="0"/>
                        </a:spcBef>
                        <a:spcAft>
                          <a:spcPts val="0"/>
                        </a:spcAft>
                      </a:pPr>
                      <a:r>
                        <a:rPr lang="en-US" sz="1600" b="1" dirty="0">
                          <a:solidFill>
                            <a:srgbClr val="231F20"/>
                          </a:solidFill>
                          <a:effectLst/>
                          <a:latin typeface="+mn-lt"/>
                          <a:ea typeface="Calibri" panose="020F0502020204030204" pitchFamily="34" charset="0"/>
                          <a:cs typeface="Times New Roman" panose="02020603050405020304" pitchFamily="18" charset="0"/>
                        </a:rPr>
                        <a:t>SPARK PLUG</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241300" marR="0" indent="-123825" eaLnBrk="0" hangingPunct="0">
                        <a:lnSpc>
                          <a:spcPct val="105000"/>
                        </a:lnSpc>
                        <a:spcBef>
                          <a:spcPts val="145"/>
                        </a:spcBef>
                        <a:spcAft>
                          <a:spcPts val="0"/>
                        </a:spcAft>
                      </a:pPr>
                      <a:r>
                        <a:rPr lang="en-US" sz="1600" b="1" spc="-10" dirty="0">
                          <a:solidFill>
                            <a:srgbClr val="231F20"/>
                          </a:solidFill>
                          <a:effectLst/>
                          <a:latin typeface="+mn-lt"/>
                          <a:ea typeface="Calibri" panose="020F0502020204030204" pitchFamily="34" charset="0"/>
                          <a:cs typeface="Times New Roman" panose="02020603050405020304" pitchFamily="18" charset="0"/>
                        </a:rPr>
                        <a:t>CAST-IRON </a:t>
                      </a:r>
                      <a:r>
                        <a:rPr lang="en-US" sz="1600" b="1" spc="-20" dirty="0">
                          <a:solidFill>
                            <a:srgbClr val="231F20"/>
                          </a:solidFill>
                          <a:effectLst/>
                          <a:latin typeface="+mn-lt"/>
                          <a:ea typeface="Calibri" panose="020F0502020204030204" pitchFamily="34" charset="0"/>
                          <a:cs typeface="Times New Roman" panose="02020603050405020304" pitchFamily="18" charset="0"/>
                        </a:rPr>
                        <a:t>HEAD</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171450" marR="0" indent="-128270" eaLnBrk="0" hangingPunct="0">
                        <a:lnSpc>
                          <a:spcPct val="105000"/>
                        </a:lnSpc>
                        <a:spcBef>
                          <a:spcPts val="145"/>
                        </a:spcBef>
                        <a:spcAft>
                          <a:spcPts val="0"/>
                        </a:spcAft>
                      </a:pPr>
                      <a:r>
                        <a:rPr lang="en-US" sz="1600" b="1" spc="-10" dirty="0">
                          <a:solidFill>
                            <a:srgbClr val="231F20"/>
                          </a:solidFill>
                          <a:effectLst/>
                          <a:latin typeface="+mn-lt"/>
                          <a:ea typeface="Calibri" panose="020F0502020204030204" pitchFamily="34" charset="0"/>
                          <a:cs typeface="Times New Roman" panose="02020603050405020304" pitchFamily="18" charset="0"/>
                        </a:rPr>
                        <a:t>ALUMINUM </a:t>
                      </a:r>
                      <a:r>
                        <a:rPr lang="en-US" sz="1600" b="1" spc="-20" dirty="0">
                          <a:solidFill>
                            <a:srgbClr val="231F20"/>
                          </a:solidFill>
                          <a:effectLst/>
                          <a:latin typeface="+mn-lt"/>
                          <a:ea typeface="Calibri" panose="020F0502020204030204" pitchFamily="34" charset="0"/>
                          <a:cs typeface="Times New Roman" panose="02020603050405020304" pitchFamily="18" charset="0"/>
                        </a:rPr>
                        <a:t>HEAD</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tc>
                  <a:txBody>
                    <a:bodyPr/>
                    <a:lstStyle/>
                    <a:p>
                      <a:pPr marL="207010" marR="0" indent="-123825" eaLnBrk="0" hangingPunct="0">
                        <a:lnSpc>
                          <a:spcPct val="105000"/>
                        </a:lnSpc>
                        <a:spcBef>
                          <a:spcPts val="145"/>
                        </a:spcBef>
                        <a:spcAft>
                          <a:spcPts val="0"/>
                        </a:spcAft>
                      </a:pPr>
                      <a:r>
                        <a:rPr lang="en-US" sz="1600" b="1" spc="-10" dirty="0">
                          <a:solidFill>
                            <a:srgbClr val="231F20"/>
                          </a:solidFill>
                          <a:effectLst/>
                          <a:latin typeface="+mn-lt"/>
                          <a:ea typeface="Calibri" panose="020F0502020204030204" pitchFamily="34" charset="0"/>
                          <a:cs typeface="Times New Roman" panose="02020603050405020304" pitchFamily="18" charset="0"/>
                        </a:rPr>
                        <a:t>CAST-IRON</a:t>
                      </a:r>
                      <a:r>
                        <a:rPr lang="en-US" sz="1600" b="1" spc="-30" dirty="0">
                          <a:solidFill>
                            <a:srgbClr val="231F20"/>
                          </a:solidFill>
                          <a:effectLst/>
                          <a:latin typeface="+mn-lt"/>
                          <a:ea typeface="Calibri" panose="020F0502020204030204" pitchFamily="34" charset="0"/>
                          <a:cs typeface="Times New Roman" panose="02020603050405020304" pitchFamily="18" charset="0"/>
                        </a:rPr>
                        <a:t> </a:t>
                      </a:r>
                      <a:r>
                        <a:rPr lang="en-US" sz="1600" b="1" spc="-10" dirty="0">
                          <a:solidFill>
                            <a:srgbClr val="231F20"/>
                          </a:solidFill>
                          <a:effectLst/>
                          <a:latin typeface="+mn-lt"/>
                          <a:ea typeface="Calibri" panose="020F0502020204030204" pitchFamily="34" charset="0"/>
                          <a:cs typeface="Times New Roman" panose="02020603050405020304" pitchFamily="18" charset="0"/>
                        </a:rPr>
                        <a:t>ALUMINUM </a:t>
                      </a:r>
                      <a:r>
                        <a:rPr lang="en-US" sz="1600" b="1" dirty="0">
                          <a:solidFill>
                            <a:srgbClr val="231F20"/>
                          </a:solidFill>
                          <a:effectLst/>
                          <a:latin typeface="+mn-lt"/>
                          <a:ea typeface="Calibri" panose="020F0502020204030204" pitchFamily="34" charset="0"/>
                          <a:cs typeface="Times New Roman" panose="02020603050405020304" pitchFamily="18" charset="0"/>
                        </a:rPr>
                        <a:t>HEAD</a:t>
                      </a:r>
                      <a:r>
                        <a:rPr lang="en-US" sz="1600" b="1" spc="400" dirty="0">
                          <a:solidFill>
                            <a:srgbClr val="231F20"/>
                          </a:solidFill>
                          <a:effectLst/>
                          <a:latin typeface="+mn-lt"/>
                          <a:ea typeface="Calibri" panose="020F0502020204030204" pitchFamily="34" charset="0"/>
                          <a:cs typeface="Times New Roman" panose="02020603050405020304" pitchFamily="18" charset="0"/>
                        </a:rPr>
                        <a:t>   </a:t>
                      </a:r>
                      <a:r>
                        <a:rPr lang="en-US" sz="1600" b="1" dirty="0">
                          <a:solidFill>
                            <a:srgbClr val="231F20"/>
                          </a:solidFill>
                          <a:effectLst/>
                          <a:latin typeface="+mn-lt"/>
                          <a:ea typeface="Calibri" panose="020F0502020204030204" pitchFamily="34" charset="0"/>
                          <a:cs typeface="Times New Roman" panose="02020603050405020304" pitchFamily="18" charset="0"/>
                        </a:rPr>
                        <a:t>technician</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2EFD9"/>
                    </a:solidFill>
                  </a:tcPr>
                </a:tc>
                <a:extLst>
                  <a:ext uri="{0D108BD9-81ED-4DB2-BD59-A6C34878D82A}">
                    <a16:rowId xmlns:a16="http://schemas.microsoft.com/office/drawing/2014/main" val="10001"/>
                  </a:ext>
                </a:extLst>
              </a:tr>
              <a:tr h="237526">
                <a:tc gridSpan="4">
                  <a:txBody>
                    <a:bodyPr/>
                    <a:lstStyle/>
                    <a:p>
                      <a:pPr marL="253365" marR="0" eaLnBrk="0" hangingPunct="0">
                        <a:lnSpc>
                          <a:spcPts val="1255"/>
                        </a:lnSpc>
                        <a:spcBef>
                          <a:spcPts val="45"/>
                        </a:spcBef>
                        <a:spcAft>
                          <a:spcPts val="0"/>
                        </a:spcAft>
                      </a:pPr>
                      <a:r>
                        <a:rPr lang="en-US" sz="1600" spc="-10" dirty="0">
                          <a:solidFill>
                            <a:srgbClr val="231F20"/>
                          </a:solidFill>
                          <a:effectLst/>
                          <a:latin typeface="+mn-lt"/>
                          <a:ea typeface="Calibri" panose="020F0502020204030204" pitchFamily="34" charset="0"/>
                          <a:cs typeface="Times New Roman" panose="02020603050405020304" pitchFamily="18" charset="0"/>
                        </a:rPr>
                        <a:t>Gasket</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81498">
                <a:tc>
                  <a:txBody>
                    <a:bodyPr/>
                    <a:lstStyle/>
                    <a:p>
                      <a:pPr marL="0" marR="165100" algn="r" eaLnBrk="0" hangingPunct="0">
                        <a:lnSpc>
                          <a:spcPct val="107000"/>
                        </a:lnSpc>
                        <a:spcBef>
                          <a:spcPts val="60"/>
                        </a:spcBef>
                        <a:spcAft>
                          <a:spcPts val="0"/>
                        </a:spcAft>
                      </a:pPr>
                      <a:r>
                        <a:rPr lang="en-US" sz="1600" dirty="0">
                          <a:solidFill>
                            <a:srgbClr val="231F20"/>
                          </a:solidFill>
                          <a:effectLst/>
                          <a:latin typeface="+mn-lt"/>
                          <a:ea typeface="Calibri" panose="020F0502020204030204" pitchFamily="34" charset="0"/>
                          <a:cs typeface="Times New Roman" panose="02020603050405020304" pitchFamily="18" charset="0"/>
                        </a:rPr>
                        <a:t>14</a:t>
                      </a:r>
                      <a:r>
                        <a:rPr lang="en-US" sz="1600" spc="-45" dirty="0">
                          <a:solidFill>
                            <a:srgbClr val="231F20"/>
                          </a:solidFill>
                          <a:effectLst/>
                          <a:latin typeface="+mn-lt"/>
                          <a:ea typeface="Calibri" panose="020F0502020204030204" pitchFamily="34" charset="0"/>
                          <a:cs typeface="Times New Roman" panose="02020603050405020304" pitchFamily="18" charset="0"/>
                        </a:rPr>
                        <a:t> </a:t>
                      </a:r>
                      <a:r>
                        <a:rPr lang="en-US" sz="1600" dirty="0">
                          <a:solidFill>
                            <a:srgbClr val="231F20"/>
                          </a:solidFill>
                          <a:effectLst/>
                          <a:latin typeface="+mn-lt"/>
                          <a:ea typeface="Calibri" panose="020F0502020204030204" pitchFamily="34" charset="0"/>
                          <a:cs typeface="Times New Roman" panose="02020603050405020304" pitchFamily="18" charset="0"/>
                        </a:rPr>
                        <a:t>mm</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53670" marR="126365" algn="ctr" eaLnBrk="0" hangingPunct="0">
                        <a:lnSpc>
                          <a:spcPct val="107000"/>
                        </a:lnSpc>
                        <a:spcBef>
                          <a:spcPts val="60"/>
                        </a:spcBef>
                        <a:spcAft>
                          <a:spcPts val="0"/>
                        </a:spcAft>
                      </a:pPr>
                      <a:r>
                        <a:rPr lang="en-US" sz="1600" spc="-10" dirty="0">
                          <a:solidFill>
                            <a:srgbClr val="231F20"/>
                          </a:solidFill>
                          <a:effectLst/>
                          <a:latin typeface="+mn-lt"/>
                          <a:ea typeface="Calibri" panose="020F0502020204030204" pitchFamily="34" charset="0"/>
                          <a:cs typeface="Times New Roman" panose="02020603050405020304" pitchFamily="18" charset="0"/>
                        </a:rPr>
                        <a:t>26–30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0655" algn="r" eaLnBrk="0" hangingPunct="0">
                        <a:lnSpc>
                          <a:spcPct val="107000"/>
                        </a:lnSpc>
                        <a:spcBef>
                          <a:spcPts val="60"/>
                        </a:spcBef>
                        <a:spcAft>
                          <a:spcPts val="0"/>
                        </a:spcAft>
                      </a:pPr>
                      <a:r>
                        <a:rPr lang="en-US" sz="1600" spc="-10" dirty="0">
                          <a:solidFill>
                            <a:srgbClr val="231F20"/>
                          </a:solidFill>
                          <a:effectLst/>
                          <a:latin typeface="+mn-lt"/>
                          <a:ea typeface="Calibri" panose="020F0502020204030204" pitchFamily="34" charset="0"/>
                          <a:cs typeface="Times New Roman" panose="02020603050405020304" pitchFamily="18" charset="0"/>
                        </a:rPr>
                        <a:t>18–22</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50825" marR="295910" algn="ctr" eaLnBrk="0" hangingPunct="0">
                        <a:lnSpc>
                          <a:spcPct val="107000"/>
                        </a:lnSpc>
                        <a:spcBef>
                          <a:spcPts val="415"/>
                        </a:spcBef>
                        <a:spcAft>
                          <a:spcPts val="0"/>
                        </a:spcAft>
                      </a:pPr>
                      <a:r>
                        <a:rPr lang="en-US" sz="1600" b="1" dirty="0">
                          <a:solidFill>
                            <a:srgbClr val="231F20"/>
                          </a:solidFill>
                          <a:effectLst/>
                          <a:latin typeface="+mn-lt"/>
                          <a:ea typeface="Calibri" panose="020F0502020204030204" pitchFamily="34" charset="0"/>
                          <a:cs typeface="Times New Roman" panose="02020603050405020304" pitchFamily="18" charset="0"/>
                        </a:rPr>
                        <a:t>1/4</a:t>
                      </a:r>
                      <a:r>
                        <a:rPr lang="en-US" sz="1600" b="1" spc="400" dirty="0">
                          <a:solidFill>
                            <a:srgbClr val="231F20"/>
                          </a:solidFill>
                          <a:effectLst/>
                          <a:latin typeface="+mn-lt"/>
                          <a:ea typeface="Calibri" panose="020F0502020204030204" pitchFamily="34" charset="0"/>
                          <a:cs typeface="Times New Roman" panose="02020603050405020304" pitchFamily="18" charset="0"/>
                        </a:rPr>
                        <a:t>    </a:t>
                      </a:r>
                      <a:r>
                        <a:rPr lang="en-US" sz="1600" b="1" dirty="0">
                          <a:solidFill>
                            <a:srgbClr val="231F20"/>
                          </a:solidFill>
                          <a:effectLst/>
                          <a:latin typeface="+mn-lt"/>
                          <a:ea typeface="Calibri" panose="020F0502020204030204" pitchFamily="34" charset="0"/>
                          <a:cs typeface="Times New Roman" panose="02020603050405020304" pitchFamily="18" charset="0"/>
                        </a:rPr>
                        <a:t>1/4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3"/>
                  </a:ext>
                </a:extLst>
              </a:tr>
              <a:tr h="481498">
                <a:tc>
                  <a:txBody>
                    <a:bodyPr/>
                    <a:lstStyle/>
                    <a:p>
                      <a:pPr marL="0" marR="165100" algn="r" eaLnBrk="0" hangingPunct="0">
                        <a:lnSpc>
                          <a:spcPct val="107000"/>
                        </a:lnSpc>
                        <a:spcBef>
                          <a:spcPts val="60"/>
                        </a:spcBef>
                        <a:spcAft>
                          <a:spcPts val="0"/>
                        </a:spcAft>
                      </a:pPr>
                      <a:r>
                        <a:rPr lang="en-US" sz="1600" dirty="0">
                          <a:solidFill>
                            <a:srgbClr val="231F20"/>
                          </a:solidFill>
                          <a:effectLst/>
                          <a:latin typeface="+mn-lt"/>
                          <a:ea typeface="Calibri" panose="020F0502020204030204" pitchFamily="34" charset="0"/>
                          <a:cs typeface="Times New Roman" panose="02020603050405020304" pitchFamily="18" charset="0"/>
                        </a:rPr>
                        <a:t>18</a:t>
                      </a:r>
                      <a:r>
                        <a:rPr lang="en-US" sz="1600" spc="-45" dirty="0">
                          <a:solidFill>
                            <a:srgbClr val="231F20"/>
                          </a:solidFill>
                          <a:effectLst/>
                          <a:latin typeface="+mn-lt"/>
                          <a:ea typeface="Calibri" panose="020F0502020204030204" pitchFamily="34" charset="0"/>
                          <a:cs typeface="Times New Roman" panose="02020603050405020304" pitchFamily="18" charset="0"/>
                        </a:rPr>
                        <a:t> </a:t>
                      </a:r>
                      <a:r>
                        <a:rPr lang="en-US" sz="1600" dirty="0">
                          <a:solidFill>
                            <a:srgbClr val="231F20"/>
                          </a:solidFill>
                          <a:effectLst/>
                          <a:latin typeface="+mn-lt"/>
                          <a:ea typeface="Calibri" panose="020F0502020204030204" pitchFamily="34" charset="0"/>
                          <a:cs typeface="Times New Roman" panose="02020603050405020304" pitchFamily="18" charset="0"/>
                        </a:rPr>
                        <a:t>mm</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54305" marR="126365" algn="ctr" eaLnBrk="0" hangingPunct="0">
                        <a:lnSpc>
                          <a:spcPct val="107000"/>
                        </a:lnSpc>
                        <a:spcBef>
                          <a:spcPts val="60"/>
                        </a:spcBef>
                        <a:spcAft>
                          <a:spcPts val="0"/>
                        </a:spcAft>
                      </a:pPr>
                      <a:r>
                        <a:rPr lang="en-US" sz="1600" spc="-10" dirty="0">
                          <a:solidFill>
                            <a:srgbClr val="231F20"/>
                          </a:solidFill>
                          <a:effectLst/>
                          <a:latin typeface="+mn-lt"/>
                          <a:ea typeface="Calibri" panose="020F0502020204030204" pitchFamily="34" charset="0"/>
                          <a:cs typeface="Times New Roman" panose="02020603050405020304" pitchFamily="18" charset="0"/>
                        </a:rPr>
                        <a:t>32–38</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0655" algn="r" eaLnBrk="0" hangingPunct="0">
                        <a:lnSpc>
                          <a:spcPct val="107000"/>
                        </a:lnSpc>
                        <a:spcBef>
                          <a:spcPts val="60"/>
                        </a:spcBef>
                        <a:spcAft>
                          <a:spcPts val="0"/>
                        </a:spcAft>
                      </a:pPr>
                      <a:r>
                        <a:rPr lang="en-US" sz="1600" spc="-10" dirty="0">
                          <a:solidFill>
                            <a:srgbClr val="231F20"/>
                          </a:solidFill>
                          <a:effectLst/>
                          <a:latin typeface="+mn-lt"/>
                          <a:ea typeface="Calibri" panose="020F0502020204030204" pitchFamily="34" charset="0"/>
                          <a:cs typeface="Times New Roman" panose="02020603050405020304" pitchFamily="18" charset="0"/>
                        </a:rPr>
                        <a:t>28–34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250825" marR="295910" algn="ctr" eaLnBrk="0" hangingPunct="0">
                        <a:lnSpc>
                          <a:spcPct val="107000"/>
                        </a:lnSpc>
                        <a:spcBef>
                          <a:spcPts val="415"/>
                        </a:spcBef>
                        <a:spcAft>
                          <a:spcPts val="0"/>
                        </a:spcAft>
                      </a:pPr>
                      <a:r>
                        <a:rPr lang="en-US" sz="1600" b="1" dirty="0">
                          <a:solidFill>
                            <a:srgbClr val="231F20"/>
                          </a:solidFill>
                          <a:effectLst/>
                          <a:latin typeface="+mn-lt"/>
                          <a:ea typeface="Calibri" panose="020F0502020204030204" pitchFamily="34" charset="0"/>
                          <a:cs typeface="Times New Roman" panose="02020603050405020304" pitchFamily="18" charset="0"/>
                        </a:rPr>
                        <a:t>1/4</a:t>
                      </a:r>
                      <a:r>
                        <a:rPr lang="en-US" sz="1600" b="1" spc="400" dirty="0">
                          <a:solidFill>
                            <a:srgbClr val="231F20"/>
                          </a:solidFill>
                          <a:effectLst/>
                          <a:latin typeface="+mn-lt"/>
                          <a:ea typeface="Calibri" panose="020F0502020204030204" pitchFamily="34" charset="0"/>
                          <a:cs typeface="Times New Roman" panose="02020603050405020304" pitchFamily="18" charset="0"/>
                        </a:rPr>
                        <a:t>    </a:t>
                      </a:r>
                      <a:r>
                        <a:rPr lang="en-US" sz="1600" b="1" dirty="0">
                          <a:solidFill>
                            <a:srgbClr val="231F20"/>
                          </a:solidFill>
                          <a:effectLst/>
                          <a:latin typeface="+mn-lt"/>
                          <a:ea typeface="Calibri" panose="020F0502020204030204" pitchFamily="34" charset="0"/>
                          <a:cs typeface="Times New Roman" panose="02020603050405020304" pitchFamily="18" charset="0"/>
                        </a:rPr>
                        <a:t>1/4</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4"/>
                  </a:ext>
                </a:extLst>
              </a:tr>
              <a:tr h="239222">
                <a:tc gridSpan="4">
                  <a:txBody>
                    <a:bodyPr/>
                    <a:lstStyle/>
                    <a:p>
                      <a:pPr marL="88265" marR="0" eaLnBrk="0" hangingPunct="0">
                        <a:lnSpc>
                          <a:spcPts val="1255"/>
                        </a:lnSpc>
                        <a:spcBef>
                          <a:spcPts val="60"/>
                        </a:spcBef>
                        <a:spcAft>
                          <a:spcPts val="0"/>
                        </a:spcAft>
                      </a:pPr>
                      <a:r>
                        <a:rPr lang="en-US" sz="1600" dirty="0">
                          <a:solidFill>
                            <a:srgbClr val="231F20"/>
                          </a:solidFill>
                          <a:effectLst/>
                          <a:latin typeface="+mn-lt"/>
                          <a:ea typeface="Calibri" panose="020F0502020204030204" pitchFamily="34" charset="0"/>
                          <a:cs typeface="Times New Roman" panose="02020603050405020304" pitchFamily="18" charset="0"/>
                        </a:rPr>
                        <a:t>Tapered</a:t>
                      </a:r>
                      <a:r>
                        <a:rPr lang="en-US" sz="1600" spc="-30" dirty="0">
                          <a:solidFill>
                            <a:srgbClr val="231F20"/>
                          </a:solidFill>
                          <a:effectLst/>
                          <a:latin typeface="+mn-lt"/>
                          <a:ea typeface="Calibri" panose="020F0502020204030204" pitchFamily="34" charset="0"/>
                          <a:cs typeface="Times New Roman" panose="02020603050405020304" pitchFamily="18" charset="0"/>
                        </a:rPr>
                        <a:t> </a:t>
                      </a:r>
                      <a:r>
                        <a:rPr lang="en-US" sz="1600" dirty="0">
                          <a:solidFill>
                            <a:srgbClr val="231F20"/>
                          </a:solidFill>
                          <a:effectLst/>
                          <a:latin typeface="+mn-lt"/>
                          <a:ea typeface="Calibri" panose="020F0502020204030204" pitchFamily="34" charset="0"/>
                          <a:cs typeface="Times New Roman" panose="02020603050405020304" pitchFamily="18" charset="0"/>
                        </a:rPr>
                        <a:t>seat</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75699">
                <a:tc>
                  <a:txBody>
                    <a:bodyPr/>
                    <a:lstStyle/>
                    <a:p>
                      <a:pPr marL="0" marR="165100" algn="r" eaLnBrk="0" hangingPunct="0">
                        <a:lnSpc>
                          <a:spcPct val="107000"/>
                        </a:lnSpc>
                        <a:spcBef>
                          <a:spcPts val="60"/>
                        </a:spcBef>
                        <a:spcAft>
                          <a:spcPts val="0"/>
                        </a:spcAft>
                      </a:pPr>
                      <a:r>
                        <a:rPr lang="en-US" sz="1600" dirty="0">
                          <a:solidFill>
                            <a:srgbClr val="231F20"/>
                          </a:solidFill>
                          <a:effectLst/>
                          <a:latin typeface="+mn-lt"/>
                          <a:ea typeface="Calibri" panose="020F0502020204030204" pitchFamily="34" charset="0"/>
                          <a:cs typeface="Times New Roman" panose="02020603050405020304" pitchFamily="18" charset="0"/>
                        </a:rPr>
                        <a:t>14</a:t>
                      </a:r>
                      <a:r>
                        <a:rPr lang="en-US" sz="1600" spc="-45" dirty="0">
                          <a:solidFill>
                            <a:srgbClr val="231F20"/>
                          </a:solidFill>
                          <a:effectLst/>
                          <a:latin typeface="+mn-lt"/>
                          <a:ea typeface="Calibri" panose="020F0502020204030204" pitchFamily="34" charset="0"/>
                          <a:cs typeface="Times New Roman" panose="02020603050405020304" pitchFamily="18" charset="0"/>
                        </a:rPr>
                        <a:t> </a:t>
                      </a:r>
                      <a:r>
                        <a:rPr lang="en-US" sz="1600" dirty="0">
                          <a:solidFill>
                            <a:srgbClr val="231F20"/>
                          </a:solidFill>
                          <a:effectLst/>
                          <a:latin typeface="+mn-lt"/>
                          <a:ea typeface="Calibri" panose="020F0502020204030204" pitchFamily="34" charset="0"/>
                          <a:cs typeface="Times New Roman" panose="02020603050405020304" pitchFamily="18" charset="0"/>
                        </a:rPr>
                        <a:t>mm</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154305" marR="60960" algn="ctr" eaLnBrk="0" hangingPunct="0">
                        <a:lnSpc>
                          <a:spcPct val="107000"/>
                        </a:lnSpc>
                        <a:spcBef>
                          <a:spcPts val="60"/>
                        </a:spcBef>
                        <a:spcAft>
                          <a:spcPts val="0"/>
                        </a:spcAft>
                      </a:pPr>
                      <a:r>
                        <a:rPr lang="en-US" sz="1600" spc="-20" dirty="0">
                          <a:solidFill>
                            <a:srgbClr val="231F20"/>
                          </a:solidFill>
                          <a:effectLst/>
                          <a:latin typeface="+mn-lt"/>
                          <a:ea typeface="Calibri" panose="020F0502020204030204" pitchFamily="34" charset="0"/>
                          <a:cs typeface="Times New Roman" panose="02020603050405020304" pitchFamily="18" charset="0"/>
                        </a:rPr>
                        <a:t>7–15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160655" algn="r" eaLnBrk="0" hangingPunct="0">
                        <a:lnSpc>
                          <a:spcPct val="107000"/>
                        </a:lnSpc>
                        <a:spcBef>
                          <a:spcPts val="60"/>
                        </a:spcBef>
                        <a:spcAft>
                          <a:spcPts val="0"/>
                        </a:spcAft>
                      </a:pPr>
                      <a:r>
                        <a:rPr lang="en-US" sz="1600" spc="-20" dirty="0">
                          <a:solidFill>
                            <a:srgbClr val="231F20"/>
                          </a:solidFill>
                          <a:effectLst/>
                          <a:latin typeface="+mn-lt"/>
                          <a:ea typeface="Calibri" panose="020F0502020204030204" pitchFamily="34" charset="0"/>
                          <a:cs typeface="Times New Roman" panose="02020603050405020304" pitchFamily="18" charset="0"/>
                        </a:rPr>
                        <a:t>7–15</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tc>
                  <a:txBody>
                    <a:bodyPr/>
                    <a:lstStyle/>
                    <a:p>
                      <a:pPr marL="0" marR="41275" algn="ctr" eaLnBrk="0" hangingPunct="0">
                        <a:lnSpc>
                          <a:spcPts val="1255"/>
                        </a:lnSpc>
                        <a:spcBef>
                          <a:spcPts val="270"/>
                        </a:spcBef>
                        <a:spcAft>
                          <a:spcPts val="0"/>
                        </a:spcAft>
                      </a:pPr>
                      <a:r>
                        <a:rPr lang="en-US" sz="1600" b="1" spc="-30" dirty="0">
                          <a:solidFill>
                            <a:srgbClr val="231F20"/>
                          </a:solidFill>
                          <a:effectLst/>
                          <a:latin typeface="+mn-lt"/>
                          <a:ea typeface="Calibri" panose="020F0502020204030204" pitchFamily="34" charset="0"/>
                          <a:cs typeface="Times New Roman" panose="02020603050405020304" pitchFamily="18" charset="0"/>
                        </a:rPr>
                        <a:t>1/16</a:t>
                      </a:r>
                      <a:r>
                        <a:rPr lang="en-US" sz="1600" b="1" spc="-40" dirty="0">
                          <a:solidFill>
                            <a:srgbClr val="231F20"/>
                          </a:solidFill>
                          <a:effectLst/>
                          <a:latin typeface="+mn-lt"/>
                          <a:ea typeface="Calibri" panose="020F0502020204030204" pitchFamily="34" charset="0"/>
                          <a:cs typeface="Times New Roman" panose="02020603050405020304" pitchFamily="18" charset="0"/>
                        </a:rPr>
                        <a:t> </a:t>
                      </a:r>
                      <a:r>
                        <a:rPr lang="en-US" sz="1600" spc="-30" dirty="0">
                          <a:solidFill>
                            <a:srgbClr val="231F20"/>
                          </a:solidFill>
                          <a:effectLst/>
                          <a:latin typeface="+mn-lt"/>
                          <a:ea typeface="Calibri" panose="020F0502020204030204" pitchFamily="34" charset="0"/>
                          <a:cs typeface="Times New Roman" panose="02020603050405020304" pitchFamily="18" charset="0"/>
                        </a:rPr>
                        <a:t>(snug)</a:t>
                      </a:r>
                      <a:r>
                        <a:rPr lang="en-US" sz="1600" spc="-35" dirty="0">
                          <a:solidFill>
                            <a:srgbClr val="231F20"/>
                          </a:solidFill>
                          <a:effectLst/>
                          <a:latin typeface="+mn-lt"/>
                          <a:ea typeface="Calibri" panose="020F0502020204030204" pitchFamily="34" charset="0"/>
                          <a:cs typeface="Times New Roman" panose="02020603050405020304" pitchFamily="18" charset="0"/>
                        </a:rPr>
                        <a:t> </a:t>
                      </a:r>
                      <a:r>
                        <a:rPr lang="en-US" sz="1600" b="1" spc="-30" dirty="0">
                          <a:solidFill>
                            <a:srgbClr val="231F20"/>
                          </a:solidFill>
                          <a:effectLst/>
                          <a:latin typeface="+mn-lt"/>
                          <a:ea typeface="Calibri" panose="020F0502020204030204" pitchFamily="34" charset="0"/>
                          <a:cs typeface="Times New Roman" panose="02020603050405020304" pitchFamily="18" charset="0"/>
                        </a:rPr>
                        <a:t>1/16</a:t>
                      </a:r>
                      <a:r>
                        <a:rPr lang="en-US" sz="1600" b="1" spc="-40" dirty="0">
                          <a:solidFill>
                            <a:srgbClr val="231F20"/>
                          </a:solidFill>
                          <a:effectLst/>
                          <a:latin typeface="+mn-lt"/>
                          <a:ea typeface="Calibri" panose="020F0502020204030204" pitchFamily="34" charset="0"/>
                          <a:cs typeface="Times New Roman" panose="02020603050405020304" pitchFamily="18" charset="0"/>
                        </a:rPr>
                        <a:t> </a:t>
                      </a:r>
                      <a:r>
                        <a:rPr lang="en-US" sz="1600" spc="-30" dirty="0">
                          <a:solidFill>
                            <a:srgbClr val="231F20"/>
                          </a:solidFill>
                          <a:effectLst/>
                          <a:latin typeface="+mn-lt"/>
                          <a:ea typeface="Calibri" panose="020F0502020204030204" pitchFamily="34" charset="0"/>
                          <a:cs typeface="Times New Roman" panose="02020603050405020304" pitchFamily="18" charset="0"/>
                        </a:rPr>
                        <a:t>(snug)</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2EFD9"/>
                    </a:solidFill>
                  </a:tcPr>
                </a:tc>
                <a:extLst>
                  <a:ext uri="{0D108BD9-81ED-4DB2-BD59-A6C34878D82A}">
                    <a16:rowId xmlns:a16="http://schemas.microsoft.com/office/drawing/2014/main" val="10006"/>
                  </a:ext>
                </a:extLst>
              </a:tr>
              <a:tr h="481498">
                <a:tc>
                  <a:txBody>
                    <a:bodyPr/>
                    <a:lstStyle/>
                    <a:p>
                      <a:pPr marL="0" marR="165100" algn="r" eaLnBrk="0" hangingPunct="0">
                        <a:lnSpc>
                          <a:spcPct val="107000"/>
                        </a:lnSpc>
                        <a:spcBef>
                          <a:spcPts val="160"/>
                        </a:spcBef>
                        <a:spcAft>
                          <a:spcPts val="0"/>
                        </a:spcAft>
                      </a:pPr>
                      <a:r>
                        <a:rPr lang="en-US" sz="1600" dirty="0">
                          <a:solidFill>
                            <a:srgbClr val="231F20"/>
                          </a:solidFill>
                          <a:effectLst/>
                          <a:latin typeface="+mn-lt"/>
                          <a:ea typeface="Calibri" panose="020F0502020204030204" pitchFamily="34" charset="0"/>
                          <a:cs typeface="Times New Roman" panose="02020603050405020304" pitchFamily="18" charset="0"/>
                        </a:rPr>
                        <a:t>18</a:t>
                      </a:r>
                      <a:r>
                        <a:rPr lang="en-US" sz="1600" spc="-45" dirty="0">
                          <a:solidFill>
                            <a:srgbClr val="231F20"/>
                          </a:solidFill>
                          <a:effectLst/>
                          <a:latin typeface="+mn-lt"/>
                          <a:ea typeface="Calibri" panose="020F0502020204030204" pitchFamily="34" charset="0"/>
                          <a:cs typeface="Times New Roman" panose="02020603050405020304" pitchFamily="18" charset="0"/>
                        </a:rPr>
                        <a:t> </a:t>
                      </a:r>
                      <a:r>
                        <a:rPr lang="en-US" sz="1600" dirty="0">
                          <a:solidFill>
                            <a:srgbClr val="231F20"/>
                          </a:solidFill>
                          <a:effectLst/>
                          <a:latin typeface="+mn-lt"/>
                          <a:ea typeface="Calibri" panose="020F0502020204030204" pitchFamily="34" charset="0"/>
                          <a:cs typeface="Times New Roman" panose="02020603050405020304" pitchFamily="18" charset="0"/>
                        </a:rPr>
                        <a:t>mm</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154305" marR="126365" algn="ctr" eaLnBrk="0" hangingPunct="0">
                        <a:lnSpc>
                          <a:spcPct val="107000"/>
                        </a:lnSpc>
                        <a:spcBef>
                          <a:spcPts val="60"/>
                        </a:spcBef>
                        <a:spcAft>
                          <a:spcPts val="0"/>
                        </a:spcAft>
                      </a:pPr>
                      <a:r>
                        <a:rPr lang="en-US" sz="1600" spc="-20" dirty="0">
                          <a:solidFill>
                            <a:srgbClr val="231F20"/>
                          </a:solidFill>
                          <a:effectLst/>
                          <a:latin typeface="+mn-lt"/>
                          <a:ea typeface="Calibri" panose="020F0502020204030204" pitchFamily="34" charset="0"/>
                          <a:cs typeface="Times New Roman" panose="02020603050405020304" pitchFamily="18" charset="0"/>
                        </a:rPr>
                        <a:t>15–20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160655" algn="r" eaLnBrk="0" hangingPunct="0">
                        <a:lnSpc>
                          <a:spcPct val="107000"/>
                        </a:lnSpc>
                        <a:spcBef>
                          <a:spcPts val="60"/>
                        </a:spcBef>
                        <a:spcAft>
                          <a:spcPts val="0"/>
                        </a:spcAft>
                      </a:pPr>
                      <a:r>
                        <a:rPr lang="en-US" sz="1600" spc="-20" dirty="0">
                          <a:solidFill>
                            <a:srgbClr val="231F20"/>
                          </a:solidFill>
                          <a:effectLst/>
                          <a:latin typeface="+mn-lt"/>
                          <a:ea typeface="Calibri" panose="020F0502020204030204" pitchFamily="34" charset="0"/>
                          <a:cs typeface="Times New Roman" panose="02020603050405020304" pitchFamily="18" charset="0"/>
                        </a:rPr>
                        <a:t>15–20</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tc>
                  <a:txBody>
                    <a:bodyPr/>
                    <a:lstStyle/>
                    <a:p>
                      <a:pPr marL="0" marR="22225" algn="ctr" eaLnBrk="0" hangingPunct="0">
                        <a:lnSpc>
                          <a:spcPct val="107000"/>
                        </a:lnSpc>
                        <a:spcBef>
                          <a:spcPts val="270"/>
                        </a:spcBef>
                        <a:spcAft>
                          <a:spcPts val="0"/>
                        </a:spcAft>
                      </a:pPr>
                      <a:r>
                        <a:rPr lang="en-US" sz="1600" b="1" spc="-20" dirty="0">
                          <a:solidFill>
                            <a:srgbClr val="231F20"/>
                          </a:solidFill>
                          <a:effectLst/>
                          <a:latin typeface="+mn-lt"/>
                          <a:ea typeface="Calibri" panose="020F0502020204030204" pitchFamily="34" charset="0"/>
                          <a:cs typeface="Times New Roman" panose="02020603050405020304" pitchFamily="18" charset="0"/>
                        </a:rPr>
                        <a:t>1/16</a:t>
                      </a:r>
                      <a:r>
                        <a:rPr lang="en-US" sz="1600" b="1" spc="-50" dirty="0">
                          <a:solidFill>
                            <a:srgbClr val="231F20"/>
                          </a:solidFill>
                          <a:effectLst/>
                          <a:latin typeface="+mn-lt"/>
                          <a:ea typeface="Calibri" panose="020F0502020204030204" pitchFamily="34" charset="0"/>
                          <a:cs typeface="Times New Roman" panose="02020603050405020304" pitchFamily="18" charset="0"/>
                        </a:rPr>
                        <a:t> </a:t>
                      </a:r>
                      <a:r>
                        <a:rPr lang="en-US" sz="1600" spc="-20" dirty="0">
                          <a:solidFill>
                            <a:srgbClr val="231F20"/>
                          </a:solidFill>
                          <a:effectLst/>
                          <a:latin typeface="+mn-lt"/>
                          <a:ea typeface="Calibri" panose="020F0502020204030204" pitchFamily="34" charset="0"/>
                          <a:cs typeface="Times New Roman" panose="02020603050405020304" pitchFamily="18" charset="0"/>
                        </a:rPr>
                        <a:t>(snug)</a:t>
                      </a:r>
                      <a:r>
                        <a:rPr lang="en-US" sz="1600" spc="-55" dirty="0">
                          <a:solidFill>
                            <a:srgbClr val="231F20"/>
                          </a:solidFill>
                          <a:effectLst/>
                          <a:latin typeface="+mn-lt"/>
                          <a:ea typeface="Calibri" panose="020F0502020204030204" pitchFamily="34" charset="0"/>
                          <a:cs typeface="Times New Roman" panose="02020603050405020304" pitchFamily="18" charset="0"/>
                        </a:rPr>
                        <a:t> </a:t>
                      </a:r>
                      <a:r>
                        <a:rPr lang="en-US" sz="1600" b="1" spc="-20" dirty="0">
                          <a:solidFill>
                            <a:srgbClr val="231F20"/>
                          </a:solidFill>
                          <a:effectLst/>
                          <a:latin typeface="+mn-lt"/>
                          <a:ea typeface="Calibri" panose="020F0502020204030204" pitchFamily="34" charset="0"/>
                          <a:cs typeface="Times New Roman" panose="02020603050405020304" pitchFamily="18" charset="0"/>
                        </a:rPr>
                        <a:t>1/16</a:t>
                      </a:r>
                      <a:r>
                        <a:rPr lang="en-US" sz="1600" b="1" spc="-50" dirty="0">
                          <a:solidFill>
                            <a:srgbClr val="231F20"/>
                          </a:solidFill>
                          <a:effectLst/>
                          <a:latin typeface="+mn-lt"/>
                          <a:ea typeface="Calibri" panose="020F0502020204030204" pitchFamily="34" charset="0"/>
                          <a:cs typeface="Times New Roman" panose="02020603050405020304" pitchFamily="18" charset="0"/>
                        </a:rPr>
                        <a:t> </a:t>
                      </a:r>
                      <a:r>
                        <a:rPr lang="en-US" sz="1600" spc="-20" dirty="0">
                          <a:solidFill>
                            <a:srgbClr val="231F20"/>
                          </a:solidFill>
                          <a:effectLst/>
                          <a:latin typeface="+mn-lt"/>
                          <a:ea typeface="Calibri" panose="020F0502020204030204" pitchFamily="34" charset="0"/>
                          <a:cs typeface="Times New Roman" panose="02020603050405020304" pitchFamily="18" charset="0"/>
                        </a:rPr>
                        <a:t>(snug)</a:t>
                      </a:r>
                      <a:endParaRPr lang="en-US" sz="1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2EFD9"/>
                    </a:solidFill>
                  </a:tcPr>
                </a:tc>
                <a:extLst>
                  <a:ext uri="{0D108BD9-81ED-4DB2-BD59-A6C34878D82A}">
                    <a16:rowId xmlns:a16="http://schemas.microsoft.com/office/drawing/2014/main" val="10007"/>
                  </a:ext>
                </a:extLst>
              </a:tr>
            </a:tbl>
          </a:graphicData>
        </a:graphic>
      </p:graphicFrame>
      <p:sp>
        <p:nvSpPr>
          <p:cNvPr id="5" name="Content Placeholder 4"/>
          <p:cNvSpPr>
            <a:spLocks noGrp="1"/>
          </p:cNvSpPr>
          <p:nvPr>
            <p:ph sz="quarter" idx="14"/>
          </p:nvPr>
        </p:nvSpPr>
        <p:spPr>
          <a:xfrm>
            <a:off x="443948" y="5272535"/>
            <a:ext cx="8229600" cy="830997"/>
          </a:xfrm>
        </p:spPr>
        <p:txBody>
          <a:bodyPr/>
          <a:lstStyle/>
          <a:p>
            <a:r>
              <a:rPr lang="en-US" sz="2400" dirty="0"/>
              <a:t>Typical spark plug tightening torque based on type of spark plug and the cylinder head material.</a:t>
            </a:r>
          </a:p>
        </p:txBody>
      </p:sp>
    </p:spTree>
    <p:extLst>
      <p:ext uri="{BB962C8B-B14F-4D97-AF65-F5344CB8AC3E}">
        <p14:creationId xmlns:p14="http://schemas.microsoft.com/office/powerpoint/2010/main" val="1396239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696"/>
            <a:ext cx="8229600" cy="646331"/>
          </a:xfrm>
        </p:spPr>
        <p:txBody>
          <a:bodyPr>
            <a:spAutoFit/>
          </a:bodyPr>
          <a:lstStyle/>
          <a:p>
            <a:r>
              <a:rPr lang="en-US" dirty="0"/>
              <a:t>Quick/Easy Secondary Ignition Tests</a:t>
            </a:r>
          </a:p>
        </p:txBody>
      </p:sp>
      <p:sp>
        <p:nvSpPr>
          <p:cNvPr id="4" name="Content Placeholder 3"/>
          <p:cNvSpPr>
            <a:spLocks noGrp="1"/>
          </p:cNvSpPr>
          <p:nvPr>
            <p:ph idx="1"/>
          </p:nvPr>
        </p:nvSpPr>
        <p:spPr>
          <a:xfrm>
            <a:off x="457200" y="1143000"/>
            <a:ext cx="8229600" cy="3200876"/>
          </a:xfrm>
        </p:spPr>
        <p:txBody>
          <a:bodyPr>
            <a:spAutoFit/>
          </a:bodyPr>
          <a:lstStyle/>
          <a:p>
            <a:r>
              <a:rPr lang="en-US" sz="2400" dirty="0"/>
              <a:t>The following are some quick and easy secondary ignition tests:</a:t>
            </a:r>
          </a:p>
          <a:p>
            <a:pPr lvl="1"/>
            <a:r>
              <a:rPr lang="en-US" sz="2400" dirty="0"/>
              <a:t>If any spark is visible or a “snapping” sound is heard, the location should be closely inspected and the defective parts replaced.</a:t>
            </a:r>
          </a:p>
          <a:p>
            <a:pPr lvl="1"/>
            <a:r>
              <a:rPr lang="en-US" sz="2400" dirty="0"/>
              <a:t>For intermittent problems, use a spray bottle to apply a water mist to the spark plugs, distributor cap, and spark plug wires.</a:t>
            </a:r>
          </a:p>
        </p:txBody>
      </p:sp>
    </p:spTree>
    <p:extLst>
      <p:ext uri="{BB962C8B-B14F-4D97-AF65-F5344CB8AC3E}">
        <p14:creationId xmlns:p14="http://schemas.microsoft.com/office/powerpoint/2010/main" val="4177889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69.23 Water Spray Test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1007533"/>
            <a:ext cx="4628442" cy="49438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3733800"/>
          </a:xfrm>
        </p:spPr>
        <p:txBody>
          <a:bodyPr/>
          <a:lstStyle/>
          <a:p>
            <a:r>
              <a:rPr lang="en-US" sz="2400" dirty="0"/>
              <a:t>A water spray bottle is an excellent diagnostic tool to help find an intermittent engine misfire caused by a break in a secondary ignition circuit component</a:t>
            </a:r>
          </a:p>
        </p:txBody>
      </p:sp>
    </p:spTree>
    <p:extLst>
      <p:ext uri="{BB962C8B-B14F-4D97-AF65-F5344CB8AC3E}">
        <p14:creationId xmlns:p14="http://schemas.microsoft.com/office/powerpoint/2010/main" val="542607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69.24 Scope-Testing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71800" y="997981"/>
            <a:ext cx="5722938" cy="47722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2057400"/>
          </a:xfrm>
        </p:spPr>
        <p:txBody>
          <a:bodyPr/>
          <a:lstStyle/>
          <a:p>
            <a:r>
              <a:rPr lang="en-US" sz="2400" dirty="0"/>
              <a:t>Typical secondary ignition oscilloscope pattern.</a:t>
            </a:r>
          </a:p>
        </p:txBody>
      </p:sp>
    </p:spTree>
    <p:extLst>
      <p:ext uri="{BB962C8B-B14F-4D97-AF65-F5344CB8AC3E}">
        <p14:creationId xmlns:p14="http://schemas.microsoft.com/office/powerpoint/2010/main" val="977935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69.25 COP Ignition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600"/>
            <a:ext cx="4547855" cy="50693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1905000"/>
          </a:xfrm>
        </p:spPr>
        <p:txBody>
          <a:bodyPr/>
          <a:lstStyle/>
          <a:p>
            <a:r>
              <a:rPr lang="en-US" sz="2400" dirty="0"/>
              <a:t>The scope shows one cylinder at a time on a COP-type ignition system.</a:t>
            </a:r>
          </a:p>
        </p:txBody>
      </p:sp>
    </p:spTree>
    <p:extLst>
      <p:ext uri="{BB962C8B-B14F-4D97-AF65-F5344CB8AC3E}">
        <p14:creationId xmlns:p14="http://schemas.microsoft.com/office/powerpoint/2010/main" val="41120232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8936"/>
            <a:ext cx="8229600" cy="646331"/>
          </a:xfrm>
        </p:spPr>
        <p:txBody>
          <a:bodyPr/>
          <a:lstStyle/>
          <a:p>
            <a:r>
              <a:rPr lang="en-US" dirty="0"/>
              <a:t>Chart 69.2 Spark Line </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223600206"/>
              </p:ext>
            </p:extLst>
          </p:nvPr>
        </p:nvGraphicFramePr>
        <p:xfrm>
          <a:off x="1066801" y="1007165"/>
          <a:ext cx="6781800" cy="3742225"/>
        </p:xfrm>
        <a:graphic>
          <a:graphicData uri="http://schemas.openxmlformats.org/drawingml/2006/table">
            <a:tbl>
              <a:tblPr firstRow="1"/>
              <a:tblGrid>
                <a:gridCol w="1676399">
                  <a:extLst>
                    <a:ext uri="{9D8B030D-6E8A-4147-A177-3AD203B41FA5}">
                      <a16:colId xmlns:a16="http://schemas.microsoft.com/office/drawing/2014/main" val="20000"/>
                    </a:ext>
                  </a:extLst>
                </a:gridCol>
                <a:gridCol w="1862316">
                  <a:extLst>
                    <a:ext uri="{9D8B030D-6E8A-4147-A177-3AD203B41FA5}">
                      <a16:colId xmlns:a16="http://schemas.microsoft.com/office/drawing/2014/main" val="20001"/>
                    </a:ext>
                  </a:extLst>
                </a:gridCol>
                <a:gridCol w="1834570">
                  <a:extLst>
                    <a:ext uri="{9D8B030D-6E8A-4147-A177-3AD203B41FA5}">
                      <a16:colId xmlns:a16="http://schemas.microsoft.com/office/drawing/2014/main" val="20002"/>
                    </a:ext>
                  </a:extLst>
                </a:gridCol>
                <a:gridCol w="1408515">
                  <a:extLst>
                    <a:ext uri="{9D8B030D-6E8A-4147-A177-3AD203B41FA5}">
                      <a16:colId xmlns:a16="http://schemas.microsoft.com/office/drawing/2014/main" val="20003"/>
                    </a:ext>
                  </a:extLst>
                </a:gridCol>
              </a:tblGrid>
              <a:tr h="516835">
                <a:tc gridSpan="4">
                  <a:txBody>
                    <a:bodyPr/>
                    <a:lstStyle/>
                    <a:p>
                      <a:pPr marL="426720" marR="0" eaLnBrk="0" hangingPunct="0">
                        <a:lnSpc>
                          <a:spcPct val="107000"/>
                        </a:lnSpc>
                        <a:spcBef>
                          <a:spcPts val="515"/>
                        </a:spcBef>
                        <a:spcAft>
                          <a:spcPts val="0"/>
                        </a:spcAft>
                      </a:pPr>
                      <a:r>
                        <a:rPr lang="en-US" sz="1800" b="1" dirty="0">
                          <a:solidFill>
                            <a:schemeClr val="bg1"/>
                          </a:solidFill>
                          <a:effectLst/>
                          <a:latin typeface="+mn-lt"/>
                          <a:ea typeface="Calibri" panose="020F0502020204030204" pitchFamily="34" charset="0"/>
                          <a:cs typeface="Times New Roman" panose="02020603050405020304" pitchFamily="18" charset="0"/>
                        </a:rPr>
                        <a:t>NORMAL SPARK LINE LENGTH (AT 700 TO 1,200 RPM)</a:t>
                      </a:r>
                      <a:endParaRPr lang="en-US" sz="28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96157">
                <a:tc>
                  <a:txBody>
                    <a:bodyPr/>
                    <a:lstStyle/>
                    <a:p>
                      <a:pPr marL="102235" marR="0" indent="-13970" eaLnBrk="0" hangingPunct="0">
                        <a:lnSpc>
                          <a:spcPct val="105000"/>
                        </a:lnSpc>
                        <a:spcBef>
                          <a:spcPts val="145"/>
                        </a:spcBef>
                        <a:spcAft>
                          <a:spcPts val="0"/>
                        </a:spcAft>
                      </a:pPr>
                      <a:r>
                        <a:rPr lang="en-US" sz="1800" b="1" dirty="0">
                          <a:solidFill>
                            <a:srgbClr val="231F20"/>
                          </a:solidFill>
                          <a:effectLst/>
                          <a:latin typeface="+mn-lt"/>
                          <a:ea typeface="Calibri" panose="020F0502020204030204" pitchFamily="34" charset="0"/>
                          <a:cs typeface="Times New Roman" panose="02020603050405020304" pitchFamily="18" charset="0"/>
                        </a:rPr>
                        <a:t>NUMBER OF </a:t>
                      </a:r>
                      <a:r>
                        <a:rPr lang="en-US" sz="1800" b="1" spc="-10" dirty="0">
                          <a:solidFill>
                            <a:srgbClr val="231F20"/>
                          </a:solidFill>
                          <a:effectLst/>
                          <a:latin typeface="+mn-lt"/>
                          <a:ea typeface="Calibri" panose="020F0502020204030204" pitchFamily="34" charset="0"/>
                          <a:cs typeface="Times New Roman" panose="02020603050405020304" pitchFamily="18" charset="0"/>
                        </a:rPr>
                        <a:t>CYLINDERS</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AF5EC"/>
                    </a:solidFill>
                  </a:tcPr>
                </a:tc>
                <a:tc>
                  <a:txBody>
                    <a:bodyPr/>
                    <a:lstStyle/>
                    <a:p>
                      <a:pPr marL="0" marR="0" eaLnBrk="0" hangingPunct="0">
                        <a:lnSpc>
                          <a:spcPct val="107000"/>
                        </a:lnSpc>
                        <a:spcBef>
                          <a:spcPts val="40"/>
                        </a:spcBef>
                        <a:spcAft>
                          <a:spcPts val="0"/>
                        </a:spcAft>
                      </a:pPr>
                      <a:r>
                        <a:rPr lang="en-US" sz="2400" dirty="0">
                          <a:effectLst/>
                          <a:latin typeface="+mn-lt"/>
                          <a:ea typeface="Calibri" panose="020F0502020204030204" pitchFamily="34" charset="0"/>
                          <a:cs typeface="Times New Roman" panose="02020603050405020304" pitchFamily="18" charset="0"/>
                        </a:rPr>
                        <a:t> </a:t>
                      </a:r>
                      <a:endParaRPr lang="en-US" sz="2800" dirty="0">
                        <a:effectLst/>
                        <a:latin typeface="+mn-lt"/>
                        <a:ea typeface="Calibri" panose="020F0502020204030204" pitchFamily="34" charset="0"/>
                        <a:cs typeface="Times New Roman" panose="02020603050405020304" pitchFamily="18" charset="0"/>
                      </a:endParaRPr>
                    </a:p>
                    <a:p>
                      <a:pPr marL="37465" marR="38735" algn="ctr" eaLnBrk="0" hangingPunct="0">
                        <a:lnSpc>
                          <a:spcPct val="107000"/>
                        </a:lnSpc>
                        <a:spcBef>
                          <a:spcPts val="0"/>
                        </a:spcBef>
                        <a:spcAft>
                          <a:spcPts val="0"/>
                        </a:spcAft>
                      </a:pPr>
                      <a:r>
                        <a:rPr lang="en-US" sz="1800" b="1" spc="-10" dirty="0">
                          <a:solidFill>
                            <a:srgbClr val="231F20"/>
                          </a:solidFill>
                          <a:effectLst/>
                          <a:latin typeface="+mn-lt"/>
                          <a:ea typeface="Calibri" panose="020F0502020204030204" pitchFamily="34" charset="0"/>
                          <a:cs typeface="Times New Roman" panose="02020603050405020304" pitchFamily="18" charset="0"/>
                        </a:rPr>
                        <a:t>MILLISECONDS</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AF5EC"/>
                    </a:solidFill>
                  </a:tcPr>
                </a:tc>
                <a:tc>
                  <a:txBody>
                    <a:bodyPr/>
                    <a:lstStyle/>
                    <a:p>
                      <a:pPr marL="92710" marR="12065" indent="1270" eaLnBrk="0" hangingPunct="0">
                        <a:lnSpc>
                          <a:spcPct val="105000"/>
                        </a:lnSpc>
                        <a:spcBef>
                          <a:spcPts val="145"/>
                        </a:spcBef>
                        <a:spcAft>
                          <a:spcPts val="0"/>
                        </a:spcAft>
                      </a:pPr>
                      <a:r>
                        <a:rPr lang="en-US" sz="1800" b="1" dirty="0">
                          <a:solidFill>
                            <a:srgbClr val="231F20"/>
                          </a:solidFill>
                          <a:effectLst/>
                          <a:latin typeface="+mn-lt"/>
                          <a:ea typeface="Calibri" panose="020F0502020204030204" pitchFamily="34" charset="0"/>
                          <a:cs typeface="Times New Roman" panose="02020603050405020304" pitchFamily="18" charset="0"/>
                        </a:rPr>
                        <a:t>PERCENTAGE (%) OF DWELL SCALE</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AF5EC"/>
                    </a:solidFill>
                  </a:tcPr>
                </a:tc>
                <a:tc>
                  <a:txBody>
                    <a:bodyPr/>
                    <a:lstStyle/>
                    <a:p>
                      <a:pPr marL="0" marR="0" eaLnBrk="0" hangingPunct="0">
                        <a:lnSpc>
                          <a:spcPct val="107000"/>
                        </a:lnSpc>
                        <a:spcBef>
                          <a:spcPts val="40"/>
                        </a:spcBef>
                        <a:spcAft>
                          <a:spcPts val="0"/>
                        </a:spcAft>
                      </a:pPr>
                      <a:r>
                        <a:rPr lang="en-US" sz="2400" dirty="0">
                          <a:effectLst/>
                          <a:latin typeface="+mn-lt"/>
                          <a:ea typeface="Calibri" panose="020F0502020204030204" pitchFamily="34" charset="0"/>
                          <a:cs typeface="Times New Roman" panose="02020603050405020304" pitchFamily="18" charset="0"/>
                        </a:rPr>
                        <a:t> </a:t>
                      </a:r>
                      <a:endParaRPr lang="en-US" sz="2800" dirty="0">
                        <a:effectLst/>
                        <a:latin typeface="+mn-lt"/>
                        <a:ea typeface="Calibri" panose="020F0502020204030204" pitchFamily="34" charset="0"/>
                        <a:cs typeface="Times New Roman" panose="02020603050405020304" pitchFamily="18" charset="0"/>
                      </a:endParaRPr>
                    </a:p>
                    <a:p>
                      <a:pPr marL="39370" marR="34290" algn="ctr" eaLnBrk="0" hangingPunct="0">
                        <a:lnSpc>
                          <a:spcPct val="107000"/>
                        </a:lnSpc>
                        <a:spcBef>
                          <a:spcPts val="0"/>
                        </a:spcBef>
                        <a:spcAft>
                          <a:spcPts val="0"/>
                        </a:spcAft>
                      </a:pPr>
                      <a:r>
                        <a:rPr lang="en-US" sz="1800" b="1" dirty="0">
                          <a:solidFill>
                            <a:srgbClr val="231F20"/>
                          </a:solidFill>
                          <a:effectLst/>
                          <a:latin typeface="+mn-lt"/>
                          <a:ea typeface="Calibri" panose="020F0502020204030204" pitchFamily="34" charset="0"/>
                          <a:cs typeface="Times New Roman" panose="02020603050405020304" pitchFamily="18" charset="0"/>
                        </a:rPr>
                        <a:t>DEGREES (°)</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497919">
                <a:tc>
                  <a:txBody>
                    <a:bodyPr/>
                    <a:lstStyle/>
                    <a:p>
                      <a:pPr marL="324485" marR="0" eaLnBrk="0" hangingPunct="0">
                        <a:lnSpc>
                          <a:spcPct val="107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4</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7465" marR="38735" algn="ctr" eaLnBrk="0" hangingPunct="0">
                        <a:lnSpc>
                          <a:spcPct val="107000"/>
                        </a:lnSpc>
                        <a:spcBef>
                          <a:spcPts val="8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1.0–2.0</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86715" marR="0" eaLnBrk="0" hangingPunct="0">
                        <a:lnSpc>
                          <a:spcPct val="107000"/>
                        </a:lnSpc>
                        <a:spcBef>
                          <a:spcPts val="80"/>
                        </a:spcBef>
                        <a:spcAft>
                          <a:spcPts val="0"/>
                        </a:spcAft>
                      </a:pPr>
                      <a:r>
                        <a:rPr lang="en-US" sz="1800" b="1" spc="-20" dirty="0">
                          <a:solidFill>
                            <a:srgbClr val="231F20"/>
                          </a:solidFill>
                          <a:effectLst/>
                          <a:latin typeface="+mn-lt"/>
                          <a:ea typeface="Calibri" panose="020F0502020204030204" pitchFamily="34" charset="0"/>
                          <a:cs typeface="Gadugi" panose="020B0502040204020203" pitchFamily="34" charset="0"/>
                        </a:rPr>
                        <a:t>3–6</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9370" marR="34290" algn="ctr" eaLnBrk="0" hangingPunct="0">
                        <a:lnSpc>
                          <a:spcPct val="107000"/>
                        </a:lnSpc>
                        <a:spcBef>
                          <a:spcPts val="80"/>
                        </a:spcBef>
                        <a:spcAft>
                          <a:spcPts val="0"/>
                        </a:spcAft>
                      </a:pPr>
                      <a:r>
                        <a:rPr lang="en-US" sz="1800" b="1" spc="-20" dirty="0">
                          <a:solidFill>
                            <a:srgbClr val="231F20"/>
                          </a:solidFill>
                          <a:effectLst/>
                          <a:latin typeface="+mn-lt"/>
                          <a:ea typeface="Calibri" panose="020F0502020204030204" pitchFamily="34" charset="0"/>
                          <a:cs typeface="Gadugi" panose="020B0502040204020203" pitchFamily="34" charset="0"/>
                        </a:rPr>
                        <a:t>3–5</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496160">
                <a:tc>
                  <a:txBody>
                    <a:bodyPr/>
                    <a:lstStyle/>
                    <a:p>
                      <a:pPr marL="324485" marR="0" eaLnBrk="0" hangingPunct="0">
                        <a:lnSpc>
                          <a:spcPct val="107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6</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7465" marR="38735" algn="ctr" eaLnBrk="0" hangingPunct="0">
                        <a:lnSpc>
                          <a:spcPct val="107000"/>
                        </a:lnSpc>
                        <a:spcBef>
                          <a:spcPts val="8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1.0–2.0</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86715" marR="0" eaLnBrk="0" hangingPunct="0">
                        <a:lnSpc>
                          <a:spcPct val="107000"/>
                        </a:lnSpc>
                        <a:spcBef>
                          <a:spcPts val="80"/>
                        </a:spcBef>
                        <a:spcAft>
                          <a:spcPts val="0"/>
                        </a:spcAft>
                      </a:pPr>
                      <a:r>
                        <a:rPr lang="en-US" sz="1800" b="1" spc="-20" dirty="0">
                          <a:solidFill>
                            <a:srgbClr val="231F20"/>
                          </a:solidFill>
                          <a:effectLst/>
                          <a:latin typeface="+mn-lt"/>
                          <a:ea typeface="Calibri" panose="020F0502020204030204" pitchFamily="34" charset="0"/>
                          <a:cs typeface="Gadugi" panose="020B0502040204020203" pitchFamily="34" charset="0"/>
                        </a:rPr>
                        <a:t>4–9</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9370" marR="34290" algn="ctr" eaLnBrk="0" hangingPunct="0">
                        <a:lnSpc>
                          <a:spcPct val="107000"/>
                        </a:lnSpc>
                        <a:spcBef>
                          <a:spcPts val="80"/>
                        </a:spcBef>
                        <a:spcAft>
                          <a:spcPts val="0"/>
                        </a:spcAft>
                      </a:pPr>
                      <a:r>
                        <a:rPr lang="en-US" sz="1800" b="1" spc="-20" dirty="0">
                          <a:solidFill>
                            <a:srgbClr val="231F20"/>
                          </a:solidFill>
                          <a:effectLst/>
                          <a:latin typeface="+mn-lt"/>
                          <a:ea typeface="Calibri" panose="020F0502020204030204" pitchFamily="34" charset="0"/>
                          <a:cs typeface="Gadugi" panose="020B0502040204020203" pitchFamily="34" charset="0"/>
                        </a:rPr>
                        <a:t>2–5</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635154">
                <a:tc>
                  <a:txBody>
                    <a:bodyPr/>
                    <a:lstStyle/>
                    <a:p>
                      <a:pPr marL="324485" marR="0" eaLnBrk="0" hangingPunct="0">
                        <a:lnSpc>
                          <a:spcPct val="107000"/>
                        </a:lnSpc>
                        <a:spcBef>
                          <a:spcPts val="80"/>
                        </a:spcBef>
                        <a:spcAft>
                          <a:spcPts val="0"/>
                        </a:spcAft>
                      </a:pPr>
                      <a:r>
                        <a:rPr lang="en-US" sz="1800" b="1" dirty="0">
                          <a:solidFill>
                            <a:srgbClr val="231F20"/>
                          </a:solidFill>
                          <a:effectLst/>
                          <a:latin typeface="+mn-lt"/>
                          <a:ea typeface="Calibri" panose="020F0502020204030204" pitchFamily="34" charset="0"/>
                          <a:cs typeface="Gadugi" panose="020B0502040204020203" pitchFamily="34" charset="0"/>
                        </a:rPr>
                        <a:t>8</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37465" marR="38735" algn="ctr" eaLnBrk="0" hangingPunct="0">
                        <a:lnSpc>
                          <a:spcPct val="107000"/>
                        </a:lnSpc>
                        <a:spcBef>
                          <a:spcPts val="80"/>
                        </a:spcBef>
                        <a:spcAft>
                          <a:spcPts val="0"/>
                        </a:spcAft>
                      </a:pPr>
                      <a:r>
                        <a:rPr lang="en-US" sz="1800" b="1" spc="-10" dirty="0">
                          <a:solidFill>
                            <a:srgbClr val="231F20"/>
                          </a:solidFill>
                          <a:effectLst/>
                          <a:latin typeface="+mn-lt"/>
                          <a:ea typeface="Calibri" panose="020F0502020204030204" pitchFamily="34" charset="0"/>
                          <a:cs typeface="Gadugi" panose="020B0502040204020203" pitchFamily="34" charset="0"/>
                        </a:rPr>
                        <a:t>1.0–2.0</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354330" marR="0" eaLnBrk="0" hangingPunct="0">
                        <a:lnSpc>
                          <a:spcPct val="107000"/>
                        </a:lnSpc>
                        <a:spcBef>
                          <a:spcPts val="80"/>
                        </a:spcBef>
                        <a:spcAft>
                          <a:spcPts val="0"/>
                        </a:spcAft>
                      </a:pPr>
                      <a:r>
                        <a:rPr lang="en-US" sz="1800" b="1" spc="-20" dirty="0">
                          <a:solidFill>
                            <a:srgbClr val="231F20"/>
                          </a:solidFill>
                          <a:effectLst/>
                          <a:latin typeface="+mn-lt"/>
                          <a:ea typeface="Calibri" panose="020F0502020204030204" pitchFamily="34" charset="0"/>
                          <a:cs typeface="Gadugi" panose="020B0502040204020203" pitchFamily="34" charset="0"/>
                        </a:rPr>
                        <a:t>6–13</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39370" marR="34290" algn="ctr" eaLnBrk="0" hangingPunct="0">
                        <a:lnSpc>
                          <a:spcPct val="107000"/>
                        </a:lnSpc>
                        <a:spcBef>
                          <a:spcPts val="80"/>
                        </a:spcBef>
                        <a:spcAft>
                          <a:spcPts val="0"/>
                        </a:spcAft>
                      </a:pPr>
                      <a:r>
                        <a:rPr lang="en-US" sz="1800" b="1" spc="-20" dirty="0">
                          <a:solidFill>
                            <a:srgbClr val="231F20"/>
                          </a:solidFill>
                          <a:effectLst/>
                          <a:latin typeface="+mn-lt"/>
                          <a:ea typeface="Calibri" panose="020F0502020204030204" pitchFamily="34" charset="0"/>
                          <a:cs typeface="Gadugi" panose="020B0502040204020203" pitchFamily="34" charset="0"/>
                        </a:rPr>
                        <a:t>3–6</a:t>
                      </a:r>
                      <a:endParaRPr lang="en-US" sz="28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4"/>
                  </a:ext>
                </a:extLst>
              </a:tr>
            </a:tbl>
          </a:graphicData>
        </a:graphic>
      </p:graphicFrame>
      <p:sp>
        <p:nvSpPr>
          <p:cNvPr id="5" name="Content Placeholder 4"/>
          <p:cNvSpPr>
            <a:spLocks noGrp="1"/>
          </p:cNvSpPr>
          <p:nvPr>
            <p:ph sz="quarter" idx="14"/>
          </p:nvPr>
        </p:nvSpPr>
        <p:spPr>
          <a:xfrm>
            <a:off x="457200" y="5105400"/>
            <a:ext cx="8229600" cy="830997"/>
          </a:xfrm>
        </p:spPr>
        <p:txBody>
          <a:bodyPr/>
          <a:lstStyle/>
          <a:p>
            <a:r>
              <a:rPr lang="en-US" sz="2400" dirty="0"/>
              <a:t>Spark line length depends on the number of cylinders and the engine speed.</a:t>
            </a:r>
          </a:p>
        </p:txBody>
      </p:sp>
    </p:spTree>
    <p:extLst>
      <p:ext uri="{BB962C8B-B14F-4D97-AF65-F5344CB8AC3E}">
        <p14:creationId xmlns:p14="http://schemas.microsoft.com/office/powerpoint/2010/main" val="3568353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539"/>
            <a:ext cx="8229600" cy="646331"/>
          </a:xfrm>
        </p:spPr>
        <p:txBody>
          <a:bodyPr>
            <a:spAutoFit/>
          </a:bodyPr>
          <a:lstStyle/>
          <a:p>
            <a:r>
              <a:rPr lang="en-US" dirty="0"/>
              <a:t>Scope-Testing Ignition System </a:t>
            </a:r>
            <a:r>
              <a:rPr lang="en-US" sz="2800" dirty="0"/>
              <a:t>(1 of 6)</a:t>
            </a:r>
            <a:endParaRPr lang="en-US" dirty="0"/>
          </a:p>
        </p:txBody>
      </p:sp>
      <p:sp>
        <p:nvSpPr>
          <p:cNvPr id="4" name="Content Placeholder 3"/>
          <p:cNvSpPr>
            <a:spLocks noGrp="1"/>
          </p:cNvSpPr>
          <p:nvPr>
            <p:ph idx="1"/>
          </p:nvPr>
        </p:nvSpPr>
        <p:spPr>
          <a:xfrm>
            <a:off x="460513" y="1010478"/>
            <a:ext cx="8229600" cy="3585597"/>
          </a:xfrm>
        </p:spPr>
        <p:txBody>
          <a:bodyPr>
            <a:spAutoFit/>
          </a:bodyPr>
          <a:lstStyle/>
          <a:p>
            <a:r>
              <a:rPr lang="en-US" sz="2400" dirty="0"/>
              <a:t>Any automotive scope with the correct probes or adapters show an ignition system pattern.</a:t>
            </a:r>
          </a:p>
          <a:p>
            <a:r>
              <a:rPr lang="en-US" sz="2400" dirty="0"/>
              <a:t>Firing Line</a:t>
            </a:r>
          </a:p>
          <a:p>
            <a:pPr lvl="1"/>
            <a:r>
              <a:rPr lang="en-US" sz="2400" dirty="0"/>
              <a:t>The leftmost vertical (upward) line is called the firing line.</a:t>
            </a:r>
          </a:p>
          <a:p>
            <a:r>
              <a:rPr lang="en-US" sz="2400" dirty="0"/>
              <a:t>Spark Line</a:t>
            </a:r>
          </a:p>
          <a:p>
            <a:pPr lvl="1"/>
            <a:r>
              <a:rPr lang="en-US" sz="2400" dirty="0"/>
              <a:t>The spark line is a short horizontal line immediately after the firing line.</a:t>
            </a:r>
          </a:p>
        </p:txBody>
      </p:sp>
    </p:spTree>
    <p:extLst>
      <p:ext uri="{BB962C8B-B14F-4D97-AF65-F5344CB8AC3E}">
        <p14:creationId xmlns:p14="http://schemas.microsoft.com/office/powerpoint/2010/main" val="4251885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4269"/>
            <a:ext cx="8229600" cy="646331"/>
          </a:xfrm>
        </p:spPr>
        <p:txBody>
          <a:bodyPr>
            <a:spAutoFit/>
          </a:bodyPr>
          <a:lstStyle/>
          <a:p>
            <a:r>
              <a:rPr lang="en-US" dirty="0"/>
              <a:t>Scope-Testing Ignition System </a:t>
            </a:r>
            <a:r>
              <a:rPr lang="en-US" sz="2800" dirty="0"/>
              <a:t>(2 of 6)</a:t>
            </a:r>
            <a:endParaRPr lang="en-US" dirty="0"/>
          </a:p>
        </p:txBody>
      </p:sp>
      <p:sp>
        <p:nvSpPr>
          <p:cNvPr id="4" name="Content Placeholder 3"/>
          <p:cNvSpPr>
            <a:spLocks noGrp="1"/>
          </p:cNvSpPr>
          <p:nvPr>
            <p:ph idx="1"/>
          </p:nvPr>
        </p:nvSpPr>
        <p:spPr>
          <a:xfrm>
            <a:off x="457200" y="1066800"/>
            <a:ext cx="8229600" cy="4401205"/>
          </a:xfrm>
        </p:spPr>
        <p:txBody>
          <a:bodyPr>
            <a:spAutoFit/>
          </a:bodyPr>
          <a:lstStyle/>
          <a:p>
            <a:r>
              <a:rPr lang="en-US" sz="2400" dirty="0"/>
              <a:t>Intermediate Oscillations</a:t>
            </a:r>
          </a:p>
          <a:p>
            <a:pPr lvl="1"/>
            <a:r>
              <a:rPr lang="en-US" sz="2400" dirty="0"/>
              <a:t>The intermediate oscillations follow the spark line, and are also called the “ringing” of the coil as it is pulsed.</a:t>
            </a:r>
          </a:p>
          <a:p>
            <a:r>
              <a:rPr lang="en-US" sz="2400" dirty="0"/>
              <a:t>Transistor-on Point</a:t>
            </a:r>
          </a:p>
          <a:p>
            <a:pPr lvl="1"/>
            <a:r>
              <a:rPr lang="en-US" sz="2400" dirty="0"/>
              <a:t>When the transistor turns on an electronic system, the coil is being charged.</a:t>
            </a:r>
          </a:p>
          <a:p>
            <a:r>
              <a:rPr lang="en-US" sz="2400" dirty="0"/>
              <a:t>Dwell Section</a:t>
            </a:r>
          </a:p>
          <a:p>
            <a:pPr lvl="1"/>
            <a:r>
              <a:rPr lang="en-US" sz="2400" dirty="0"/>
              <a:t>Dwell is the amount of time that the current is charging the coil from the transistor-on point to the transistor-off point.</a:t>
            </a:r>
          </a:p>
        </p:txBody>
      </p:sp>
    </p:spTree>
    <p:extLst>
      <p:ext uri="{BB962C8B-B14F-4D97-AF65-F5344CB8AC3E}">
        <p14:creationId xmlns:p14="http://schemas.microsoft.com/office/powerpoint/2010/main" val="1246969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69.1 Testing for Spark</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17033" y="1066800"/>
            <a:ext cx="7454982" cy="3429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800600"/>
            <a:ext cx="7543800" cy="1015663"/>
          </a:xfrm>
        </p:spPr>
        <p:txBody>
          <a:bodyPr/>
          <a:lstStyle/>
          <a:p>
            <a:r>
              <a:rPr lang="en-US" sz="2000" dirty="0"/>
              <a:t>A spark tester looks like a regular spark plug with an alligator clip attached to the shell. This tester has a specified gap that requires at least 25,000 volts (25 kv) to fire</a:t>
            </a:r>
          </a:p>
        </p:txBody>
      </p:sp>
    </p:spTree>
    <p:extLst>
      <p:ext uri="{BB962C8B-B14F-4D97-AF65-F5344CB8AC3E}">
        <p14:creationId xmlns:p14="http://schemas.microsoft.com/office/powerpoint/2010/main" val="8493450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Scope-Testing Ignition System </a:t>
            </a:r>
            <a:r>
              <a:rPr lang="en-US" sz="2800" dirty="0"/>
              <a:t>(3 of 6)</a:t>
            </a:r>
            <a:endParaRPr lang="en-US" dirty="0"/>
          </a:p>
        </p:txBody>
      </p:sp>
      <p:sp>
        <p:nvSpPr>
          <p:cNvPr id="4" name="Content Placeholder 3"/>
          <p:cNvSpPr>
            <a:spLocks noGrp="1"/>
          </p:cNvSpPr>
          <p:nvPr>
            <p:ph idx="1"/>
          </p:nvPr>
        </p:nvSpPr>
        <p:spPr>
          <a:xfrm>
            <a:off x="457200" y="990600"/>
            <a:ext cx="8229600" cy="3177793"/>
          </a:xfrm>
        </p:spPr>
        <p:txBody>
          <a:bodyPr>
            <a:spAutoFit/>
          </a:bodyPr>
          <a:lstStyle/>
          <a:p>
            <a:r>
              <a:rPr lang="en-US" sz="2400" dirty="0"/>
              <a:t>Pattern Selection</a:t>
            </a:r>
          </a:p>
          <a:p>
            <a:pPr lvl="1"/>
            <a:r>
              <a:rPr lang="en-US" sz="2400" dirty="0"/>
              <a:t>Superimposed</a:t>
            </a:r>
          </a:p>
          <a:p>
            <a:pPr lvl="1"/>
            <a:r>
              <a:rPr lang="en-US" sz="2400" dirty="0"/>
              <a:t>Raster (stacked)</a:t>
            </a:r>
          </a:p>
          <a:p>
            <a:pPr lvl="1"/>
            <a:r>
              <a:rPr lang="en-US" sz="2400" dirty="0"/>
              <a:t>Display (parade)</a:t>
            </a:r>
          </a:p>
          <a:p>
            <a:r>
              <a:rPr lang="en-US" sz="2400" dirty="0"/>
              <a:t>Reading the Scope on Display (Parade)</a:t>
            </a:r>
          </a:p>
          <a:p>
            <a:pPr lvl="1"/>
            <a:r>
              <a:rPr lang="en-US" sz="2400" dirty="0"/>
              <a:t>The firing lines should all be 5 to 15 kV in height and be within 3 kV of each other.</a:t>
            </a:r>
          </a:p>
        </p:txBody>
      </p:sp>
    </p:spTree>
    <p:extLst>
      <p:ext uri="{BB962C8B-B14F-4D97-AF65-F5344CB8AC3E}">
        <p14:creationId xmlns:p14="http://schemas.microsoft.com/office/powerpoint/2010/main" val="36498617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4269"/>
            <a:ext cx="8229600" cy="646331"/>
          </a:xfrm>
        </p:spPr>
        <p:txBody>
          <a:bodyPr>
            <a:spAutoFit/>
          </a:bodyPr>
          <a:lstStyle/>
          <a:p>
            <a:r>
              <a:rPr lang="en-US" dirty="0"/>
              <a:t>Scope-Testing Ignition System </a:t>
            </a:r>
            <a:r>
              <a:rPr lang="en-US" sz="2800" dirty="0"/>
              <a:t>(4 of 6)</a:t>
            </a:r>
            <a:endParaRPr lang="en-US" dirty="0"/>
          </a:p>
        </p:txBody>
      </p:sp>
      <p:sp>
        <p:nvSpPr>
          <p:cNvPr id="4" name="Content Placeholder 3"/>
          <p:cNvSpPr>
            <a:spLocks noGrp="1"/>
          </p:cNvSpPr>
          <p:nvPr>
            <p:ph idx="1"/>
          </p:nvPr>
        </p:nvSpPr>
        <p:spPr>
          <a:xfrm>
            <a:off x="457200" y="1066800"/>
            <a:ext cx="8229600" cy="3839513"/>
          </a:xfrm>
        </p:spPr>
        <p:txBody>
          <a:bodyPr>
            <a:spAutoFit/>
          </a:bodyPr>
          <a:lstStyle/>
          <a:p>
            <a:r>
              <a:rPr lang="en-US" sz="2400" dirty="0"/>
              <a:t>Reading the Spark Lines</a:t>
            </a:r>
          </a:p>
          <a:p>
            <a:pPr lvl="1"/>
            <a:r>
              <a:rPr lang="en-US" sz="2400" dirty="0"/>
              <a:t>The spark lines should be level and one-fourth as high as the firing lines (1.5 to 2.5 kV, but usually less than 2 kV).</a:t>
            </a:r>
          </a:p>
          <a:p>
            <a:r>
              <a:rPr lang="en-US" sz="2400" dirty="0"/>
              <a:t>Spark Line Slope</a:t>
            </a:r>
          </a:p>
          <a:p>
            <a:pPr lvl="1"/>
            <a:r>
              <a:rPr lang="en-US" sz="2400" dirty="0"/>
              <a:t>An upward-sloping spark line can indicate a lean air–fuel mixture.</a:t>
            </a:r>
          </a:p>
          <a:p>
            <a:pPr lvl="1"/>
            <a:r>
              <a:rPr lang="en-US" sz="2400" dirty="0"/>
              <a:t>A downward sloping spark line is finding ground through deposits. </a:t>
            </a:r>
          </a:p>
        </p:txBody>
      </p:sp>
    </p:spTree>
    <p:extLst>
      <p:ext uri="{BB962C8B-B14F-4D97-AF65-F5344CB8AC3E}">
        <p14:creationId xmlns:p14="http://schemas.microsoft.com/office/powerpoint/2010/main" val="326223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3917"/>
            <a:ext cx="8229600" cy="646331"/>
          </a:xfrm>
        </p:spPr>
        <p:txBody>
          <a:bodyPr>
            <a:spAutoFit/>
          </a:bodyPr>
          <a:lstStyle/>
          <a:p>
            <a:r>
              <a:rPr lang="en-US" dirty="0"/>
              <a:t>Scope-Testing Ignition System </a:t>
            </a:r>
            <a:r>
              <a:rPr lang="en-US" sz="2800" dirty="0"/>
              <a:t>(5 of 6)</a:t>
            </a:r>
            <a:endParaRPr lang="en-US" dirty="0"/>
          </a:p>
        </p:txBody>
      </p:sp>
      <p:sp>
        <p:nvSpPr>
          <p:cNvPr id="4" name="Content Placeholder 3"/>
          <p:cNvSpPr>
            <a:spLocks noGrp="1"/>
          </p:cNvSpPr>
          <p:nvPr>
            <p:ph idx="1"/>
          </p:nvPr>
        </p:nvSpPr>
        <p:spPr>
          <a:xfrm>
            <a:off x="487017" y="1017104"/>
            <a:ext cx="8229600" cy="4401205"/>
          </a:xfrm>
        </p:spPr>
        <p:txBody>
          <a:bodyPr>
            <a:spAutoFit/>
          </a:bodyPr>
          <a:lstStyle/>
          <a:p>
            <a:r>
              <a:rPr lang="en-US" sz="2400" dirty="0"/>
              <a:t>Reading the Intermediate Section</a:t>
            </a:r>
          </a:p>
          <a:p>
            <a:pPr lvl="1"/>
            <a:r>
              <a:rPr lang="en-US" sz="2400" dirty="0"/>
              <a:t>The intermediate section should have three or more oscillations (bumps) for a correctly operating ignition system.</a:t>
            </a:r>
          </a:p>
          <a:p>
            <a:r>
              <a:rPr lang="en-US" sz="2400" dirty="0"/>
              <a:t>Electronic Ignition and the Dwell Section</a:t>
            </a:r>
          </a:p>
          <a:p>
            <a:pPr lvl="1"/>
            <a:r>
              <a:rPr lang="en-US" sz="2400" dirty="0"/>
              <a:t>Many </a:t>
            </a:r>
            <a:r>
              <a:rPr lang="en-US" sz="2400" spc="-300" dirty="0"/>
              <a:t>E </a:t>
            </a:r>
            <a:r>
              <a:rPr lang="en-US" sz="2400" dirty="0"/>
              <a:t>I systems also produce a “hump” in the dwell section, which reflects a current-limiting circuit in the control module.</a:t>
            </a:r>
          </a:p>
          <a:p>
            <a:r>
              <a:rPr lang="en-US" sz="2400" dirty="0"/>
              <a:t>Dwell Variation (Electronic Ignition)</a:t>
            </a:r>
          </a:p>
          <a:p>
            <a:pPr lvl="1"/>
            <a:r>
              <a:rPr lang="en-US" sz="2400" dirty="0"/>
              <a:t>Typically caused by a worn mechanical component</a:t>
            </a:r>
          </a:p>
        </p:txBody>
      </p:sp>
    </p:spTree>
    <p:extLst>
      <p:ext uri="{BB962C8B-B14F-4D97-AF65-F5344CB8AC3E}">
        <p14:creationId xmlns:p14="http://schemas.microsoft.com/office/powerpoint/2010/main" val="1432606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Scope-Testing Ignition System </a:t>
            </a:r>
            <a:r>
              <a:rPr lang="en-US" sz="2800" dirty="0"/>
              <a:t>(6 of 6)</a:t>
            </a:r>
            <a:endParaRPr lang="en-US" dirty="0"/>
          </a:p>
        </p:txBody>
      </p:sp>
      <p:sp>
        <p:nvSpPr>
          <p:cNvPr id="4" name="Content Placeholder 3"/>
          <p:cNvSpPr>
            <a:spLocks noGrp="1"/>
          </p:cNvSpPr>
          <p:nvPr>
            <p:ph idx="1"/>
          </p:nvPr>
        </p:nvSpPr>
        <p:spPr>
          <a:xfrm>
            <a:off x="457200" y="990600"/>
            <a:ext cx="8229600" cy="4478149"/>
          </a:xfrm>
        </p:spPr>
        <p:txBody>
          <a:bodyPr>
            <a:spAutoFit/>
          </a:bodyPr>
          <a:lstStyle/>
          <a:p>
            <a:r>
              <a:rPr lang="en-US" sz="2400" dirty="0"/>
              <a:t>Coil Polarity</a:t>
            </a:r>
          </a:p>
          <a:p>
            <a:pPr lvl="1"/>
            <a:r>
              <a:rPr lang="en-US" sz="2400" dirty="0"/>
              <a:t>If the pattern is upside down, the primary wires on the coil may be reversed, causing the coil polarity to be reversed.</a:t>
            </a:r>
          </a:p>
          <a:p>
            <a:r>
              <a:rPr lang="en-US" sz="2400" dirty="0"/>
              <a:t>Acceleration Check</a:t>
            </a:r>
          </a:p>
          <a:p>
            <a:pPr lvl="1"/>
            <a:r>
              <a:rPr lang="en-US" sz="2400" dirty="0"/>
              <a:t>All firing lines should rise evenly</a:t>
            </a:r>
          </a:p>
          <a:p>
            <a:pPr lvl="1"/>
            <a:r>
              <a:rPr lang="en-US" sz="2400" dirty="0"/>
              <a:t>If the firing lines on one or more cylinders fail to rise, this indicates fouled spark plugs.</a:t>
            </a:r>
          </a:p>
          <a:p>
            <a:r>
              <a:rPr lang="en-US" sz="2400" dirty="0"/>
              <a:t>Rotor Gap Voltage</a:t>
            </a:r>
          </a:p>
          <a:p>
            <a:pPr lvl="1"/>
            <a:r>
              <a:rPr lang="en-US" sz="2400" dirty="0"/>
              <a:t>The normal rotor gap voltage is 3 to 7 kV</a:t>
            </a:r>
          </a:p>
        </p:txBody>
      </p:sp>
    </p:spTree>
    <p:extLst>
      <p:ext uri="{BB962C8B-B14F-4D97-AF65-F5344CB8AC3E}">
        <p14:creationId xmlns:p14="http://schemas.microsoft.com/office/powerpoint/2010/main" val="10555139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69.26 Downward Spark Line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56342" y="1066800"/>
            <a:ext cx="7431315"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32970" y="4800600"/>
            <a:ext cx="7678057" cy="1200329"/>
          </a:xfrm>
        </p:spPr>
        <p:txBody>
          <a:bodyPr/>
          <a:lstStyle/>
          <a:p>
            <a:r>
              <a:rPr lang="en-US" sz="2400" dirty="0"/>
              <a:t>A downward-sloping spark line usually indicates high secondary ignition system resistance or an excessively rich air–fuel mixture.</a:t>
            </a:r>
          </a:p>
        </p:txBody>
      </p:sp>
    </p:spTree>
    <p:extLst>
      <p:ext uri="{BB962C8B-B14F-4D97-AF65-F5344CB8AC3E}">
        <p14:creationId xmlns:p14="http://schemas.microsoft.com/office/powerpoint/2010/main" val="3113024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69.27 Upward Slop Spark Line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2549" y="1023730"/>
            <a:ext cx="4960938" cy="37986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2308324"/>
          </a:xfrm>
        </p:spPr>
        <p:txBody>
          <a:bodyPr/>
          <a:lstStyle/>
          <a:p>
            <a:r>
              <a:rPr lang="en-US" sz="2400" dirty="0"/>
              <a:t>An upward-sloping spark line usually indicates a mechanical engine problem or a lean air–fuel mixture.</a:t>
            </a:r>
          </a:p>
        </p:txBody>
      </p:sp>
    </p:spTree>
    <p:extLst>
      <p:ext uri="{BB962C8B-B14F-4D97-AF65-F5344CB8AC3E}">
        <p14:creationId xmlns:p14="http://schemas.microsoft.com/office/powerpoint/2010/main" val="886417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69.28 Rope Length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599"/>
            <a:ext cx="4356821" cy="49718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1"/>
            <a:ext cx="3200400" cy="4876800"/>
          </a:xfrm>
        </p:spPr>
        <p:txBody>
          <a:bodyPr/>
          <a:lstStyle/>
          <a:p>
            <a:r>
              <a:rPr lang="en-US" sz="2400" dirty="0"/>
              <a:t>The relationship between height of firing line and length of spark line can be illustrated using a rope. Because energy cannot be destroyed, the stored energy in an ignition coil must dissipate totally, regardless of engine operating conditions.</a:t>
            </a:r>
          </a:p>
        </p:txBody>
      </p:sp>
    </p:spTree>
    <p:extLst>
      <p:ext uri="{BB962C8B-B14F-4D97-AF65-F5344CB8AC3E}">
        <p14:creationId xmlns:p14="http://schemas.microsoft.com/office/powerpoint/2010/main" val="1466435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0508"/>
            <a:ext cx="8229600" cy="1030581"/>
          </a:xfrm>
        </p:spPr>
        <p:txBody>
          <a:bodyPr>
            <a:noAutofit/>
          </a:bodyPr>
          <a:lstStyle/>
          <a:p>
            <a:r>
              <a:rPr lang="en-US" dirty="0"/>
              <a:t>Scope Testing a Waste-Spark Ignition System</a:t>
            </a:r>
          </a:p>
        </p:txBody>
      </p:sp>
      <p:sp>
        <p:nvSpPr>
          <p:cNvPr id="4" name="Content Placeholder 3"/>
          <p:cNvSpPr>
            <a:spLocks noGrp="1"/>
          </p:cNvSpPr>
          <p:nvPr>
            <p:ph idx="1"/>
          </p:nvPr>
        </p:nvSpPr>
        <p:spPr>
          <a:xfrm>
            <a:off x="457200" y="1371599"/>
            <a:ext cx="8229600" cy="2971801"/>
          </a:xfrm>
        </p:spPr>
        <p:txBody>
          <a:bodyPr>
            <a:noAutofit/>
          </a:bodyPr>
          <a:lstStyle/>
          <a:p>
            <a:r>
              <a:rPr lang="en-US" sz="2400" dirty="0"/>
              <a:t>A handheld digital storage oscilloscope can be used to check the pattern of each individual cylinder.</a:t>
            </a:r>
          </a:p>
          <a:p>
            <a:r>
              <a:rPr lang="en-US" sz="2400" dirty="0"/>
              <a:t>Some larger scopes are able to display both power and waste-spark waveforms.</a:t>
            </a:r>
          </a:p>
          <a:p>
            <a:r>
              <a:rPr lang="en-US" sz="2400" dirty="0"/>
              <a:t>Because the waste spark does not require as high a voltage level as the cylinder on the power stroke, the waste form is normally lower.</a:t>
            </a:r>
          </a:p>
        </p:txBody>
      </p:sp>
    </p:spTree>
    <p:extLst>
      <p:ext uri="{BB962C8B-B14F-4D97-AF65-F5344CB8AC3E}">
        <p14:creationId xmlns:p14="http://schemas.microsoft.com/office/powerpoint/2010/main" val="8391706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69.29 Dual-Trace DSO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599"/>
            <a:ext cx="4694583" cy="47881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011384" cy="4800600"/>
          </a:xfrm>
        </p:spPr>
        <p:txBody>
          <a:bodyPr/>
          <a:lstStyle/>
          <a:p>
            <a:r>
              <a:rPr lang="en-US" sz="2400" dirty="0"/>
              <a:t>A dual-trace scope pattern showing both the power and the waste spark from the same coil (cylinders 1 and 6). Note that the firing line is higher on the cylinder that is under compression (power); otherwise, both patterns are almost identical.</a:t>
            </a:r>
          </a:p>
          <a:p>
            <a:endParaRPr lang="en-US" sz="2400" dirty="0"/>
          </a:p>
        </p:txBody>
      </p:sp>
    </p:spTree>
    <p:extLst>
      <p:ext uri="{BB962C8B-B14F-4D97-AF65-F5344CB8AC3E}">
        <p14:creationId xmlns:p14="http://schemas.microsoft.com/office/powerpoint/2010/main" val="3631320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0508"/>
            <a:ext cx="8229600" cy="1200329"/>
          </a:xfrm>
        </p:spPr>
        <p:txBody>
          <a:bodyPr>
            <a:spAutoFit/>
          </a:bodyPr>
          <a:lstStyle/>
          <a:p>
            <a:r>
              <a:rPr lang="en-US" dirty="0"/>
              <a:t>Scope-testing a Coil-on-plug Ignition System</a:t>
            </a:r>
          </a:p>
        </p:txBody>
      </p:sp>
      <p:sp>
        <p:nvSpPr>
          <p:cNvPr id="4" name="Content Placeholder 3"/>
          <p:cNvSpPr>
            <a:spLocks noGrp="1"/>
          </p:cNvSpPr>
          <p:nvPr>
            <p:ph idx="1"/>
          </p:nvPr>
        </p:nvSpPr>
        <p:spPr>
          <a:xfrm>
            <a:off x="457200" y="1447800"/>
            <a:ext cx="8229600" cy="2693045"/>
          </a:xfrm>
        </p:spPr>
        <p:txBody>
          <a:bodyPr>
            <a:spAutoFit/>
          </a:bodyPr>
          <a:lstStyle/>
          <a:p>
            <a:r>
              <a:rPr lang="en-US" sz="2400" dirty="0"/>
              <a:t>Each individual coil can be shown on a scope and, using the proper cables and adapters.</a:t>
            </a:r>
          </a:p>
          <a:p>
            <a:r>
              <a:rPr lang="en-US" sz="2400" dirty="0"/>
              <a:t>Always follow the scope equipment manufacturer’s instructions.</a:t>
            </a:r>
          </a:p>
          <a:p>
            <a:r>
              <a:rPr lang="en-US" sz="2400" dirty="0"/>
              <a:t>Normal ignition patterns may vary based on manufacturer system designs.</a:t>
            </a:r>
          </a:p>
        </p:txBody>
      </p:sp>
    </p:spTree>
    <p:extLst>
      <p:ext uri="{BB962C8B-B14F-4D97-AF65-F5344CB8AC3E}">
        <p14:creationId xmlns:p14="http://schemas.microsoft.com/office/powerpoint/2010/main" val="429380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69.2 Spark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599"/>
            <a:ext cx="4648200" cy="45591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4154984"/>
          </a:xfrm>
        </p:spPr>
        <p:txBody>
          <a:bodyPr/>
          <a:lstStyle/>
          <a:p>
            <a:r>
              <a:rPr lang="en-US" sz="2400" dirty="0"/>
              <a:t>A close-up showing the recessed center electrode on a spark tester. It is recessed 3/8 inch into the shell and the spark must then jump another 3/8 inch to the shell for a total gap of 3/4 inch</a:t>
            </a:r>
          </a:p>
        </p:txBody>
      </p:sp>
    </p:spTree>
    <p:extLst>
      <p:ext uri="{BB962C8B-B14F-4D97-AF65-F5344CB8AC3E}">
        <p14:creationId xmlns:p14="http://schemas.microsoft.com/office/powerpoint/2010/main" val="42687380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69.30 Three Sparks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3717" y="990600"/>
            <a:ext cx="4999434"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2308324"/>
          </a:xfrm>
        </p:spPr>
        <p:txBody>
          <a:bodyPr/>
          <a:lstStyle/>
          <a:p>
            <a:r>
              <a:rPr lang="en-US" sz="2400" dirty="0"/>
              <a:t>A secondary waveform of a Ford 4.6 liter V-8, showing three sparks occurring at idle speed.</a:t>
            </a:r>
          </a:p>
        </p:txBody>
      </p:sp>
    </p:spTree>
    <p:extLst>
      <p:ext uri="{BB962C8B-B14F-4D97-AF65-F5344CB8AC3E}">
        <p14:creationId xmlns:p14="http://schemas.microsoft.com/office/powerpoint/2010/main" val="845584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Ignition System Symptom Guide</a:t>
            </a:r>
            <a:endParaRPr lang="en-US" sz="2800" dirty="0">
              <a:solidFill>
                <a:srgbClr val="FF0000"/>
              </a:solidFill>
            </a:endParaRP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1008667835"/>
              </p:ext>
            </p:extLst>
          </p:nvPr>
        </p:nvGraphicFramePr>
        <p:xfrm>
          <a:off x="1295400" y="990600"/>
          <a:ext cx="6324600" cy="4843671"/>
        </p:xfrm>
        <a:graphic>
          <a:graphicData uri="http://schemas.openxmlformats.org/drawingml/2006/table">
            <a:tbl>
              <a:tblPr firstRow="1">
                <a:tableStyleId>{3B4B98B0-60AC-42C2-AFA5-B58CD77FA1E5}</a:tableStyleId>
              </a:tblPr>
              <a:tblGrid>
                <a:gridCol w="1558625">
                  <a:extLst>
                    <a:ext uri="{9D8B030D-6E8A-4147-A177-3AD203B41FA5}">
                      <a16:colId xmlns:a16="http://schemas.microsoft.com/office/drawing/2014/main" val="20000"/>
                    </a:ext>
                  </a:extLst>
                </a:gridCol>
                <a:gridCol w="4765975">
                  <a:extLst>
                    <a:ext uri="{9D8B030D-6E8A-4147-A177-3AD203B41FA5}">
                      <a16:colId xmlns:a16="http://schemas.microsoft.com/office/drawing/2014/main" val="20001"/>
                    </a:ext>
                  </a:extLst>
                </a:gridCol>
              </a:tblGrid>
              <a:tr h="254122">
                <a:tc>
                  <a:txBody>
                    <a:bodyPr/>
                    <a:lstStyle/>
                    <a:p>
                      <a:pPr marL="0" marR="0" eaLnBrk="0" hangingPunct="0">
                        <a:lnSpc>
                          <a:spcPct val="107000"/>
                        </a:lnSpc>
                        <a:spcBef>
                          <a:spcPts val="0"/>
                        </a:spcBef>
                        <a:spcAft>
                          <a:spcPts val="0"/>
                        </a:spcAft>
                      </a:pPr>
                      <a:r>
                        <a:rPr lang="en-US" sz="1600" b="1" dirty="0">
                          <a:solidFill>
                            <a:schemeClr val="bg1"/>
                          </a:solidFill>
                          <a:effectLst/>
                        </a:rPr>
                        <a:t>PROBLEM</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tc>
                  <a:txBody>
                    <a:bodyPr/>
                    <a:lstStyle/>
                    <a:p>
                      <a:pPr marL="0" marR="0" eaLnBrk="0" hangingPunct="0">
                        <a:lnSpc>
                          <a:spcPct val="107000"/>
                        </a:lnSpc>
                        <a:spcBef>
                          <a:spcPts val="0"/>
                        </a:spcBef>
                        <a:spcAft>
                          <a:spcPts val="0"/>
                        </a:spcAft>
                      </a:pPr>
                      <a:r>
                        <a:rPr lang="en-US" sz="1600" b="1" dirty="0">
                          <a:solidFill>
                            <a:schemeClr val="bg1"/>
                          </a:solidFill>
                          <a:effectLst/>
                        </a:rPr>
                        <a:t>POSSIBLE CAUSES AND/OR SOLUTIONS</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2"/>
                    </a:solidFill>
                  </a:tcPr>
                </a:tc>
                <a:extLst>
                  <a:ext uri="{0D108BD9-81ED-4DB2-BD59-A6C34878D82A}">
                    <a16:rowId xmlns:a16="http://schemas.microsoft.com/office/drawing/2014/main" val="10000"/>
                  </a:ext>
                </a:extLst>
              </a:tr>
              <a:tr h="1692184">
                <a:tc>
                  <a:txBody>
                    <a:bodyPr/>
                    <a:lstStyle/>
                    <a:p>
                      <a:pPr marL="0" marR="0" eaLnBrk="0" hangingPunct="0">
                        <a:lnSpc>
                          <a:spcPct val="107000"/>
                        </a:lnSpc>
                        <a:spcBef>
                          <a:spcPts val="0"/>
                        </a:spcBef>
                        <a:spcAft>
                          <a:spcPts val="0"/>
                        </a:spcAft>
                      </a:pPr>
                      <a:r>
                        <a:rPr lang="en-US" sz="1600" dirty="0">
                          <a:effectLst/>
                        </a:rPr>
                        <a:t>No spark out of the coil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open in the ignition switch circuit</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defective ignition module (if electronic ignition coil)</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defective pickup coil or Hall- effect switch (if electronic ignition)</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shorted condenser</a:t>
                      </a:r>
                      <a:endParaRPr lang="en-US" sz="1600" dirty="0">
                        <a:effectLst/>
                        <a:latin typeface="Arial Black" panose="020B0A04020102020204" pitchFamily="34" charset="0"/>
                        <a:ea typeface="Calibri" panose="020F0502020204030204" pitchFamily="34" charset="0"/>
                        <a:cs typeface="Arial Black" panose="020B0A04020102020204" pitchFamily="34"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1"/>
                  </a:ext>
                </a:extLst>
              </a:tr>
              <a:tr h="1205181">
                <a:tc>
                  <a:txBody>
                    <a:bodyPr/>
                    <a:lstStyle/>
                    <a:p>
                      <a:pPr marL="0" marR="0" eaLnBrk="0" hangingPunct="0">
                        <a:lnSpc>
                          <a:spcPct val="107000"/>
                        </a:lnSpc>
                        <a:spcBef>
                          <a:spcPts val="0"/>
                        </a:spcBef>
                        <a:spcAft>
                          <a:spcPts val="0"/>
                        </a:spcAft>
                      </a:pPr>
                      <a:r>
                        <a:rPr lang="en-US" sz="1600" dirty="0">
                          <a:effectLst/>
                        </a:rPr>
                        <a:t>Weak spark out of the coil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high-resistance coil wire or spark plug wire</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poor ground between the distributor or module and the engine block</a:t>
                      </a:r>
                      <a:endParaRPr lang="en-US" sz="1600" dirty="0">
                        <a:effectLst/>
                        <a:latin typeface="Arial Black" panose="020B0A04020102020204" pitchFamily="34" charset="0"/>
                        <a:ea typeface="Calibri" panose="020F0502020204030204" pitchFamily="34" charset="0"/>
                        <a:cs typeface="Arial Black" panose="020B0A04020102020204" pitchFamily="34"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2"/>
                  </a:ext>
                </a:extLst>
              </a:tr>
              <a:tr h="1692184">
                <a:tc>
                  <a:txBody>
                    <a:bodyPr/>
                    <a:lstStyle/>
                    <a:p>
                      <a:pPr marL="0" marR="0" eaLnBrk="0" hangingPunct="0">
                        <a:lnSpc>
                          <a:spcPct val="107000"/>
                        </a:lnSpc>
                        <a:spcBef>
                          <a:spcPts val="0"/>
                        </a:spcBef>
                        <a:spcAft>
                          <a:spcPts val="0"/>
                        </a:spcAft>
                      </a:pPr>
                      <a:r>
                        <a:rPr lang="en-US" sz="1600" dirty="0">
                          <a:effectLst/>
                        </a:rPr>
                        <a:t>Engine misfire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defective (open) spark plug wire</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worn or fouled spark plugs</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defective pickup coil</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defective module</a:t>
                      </a:r>
                    </a:p>
                    <a:p>
                      <a:pPr marL="342900" marR="0" lvl="0" indent="-342900" eaLnBrk="0" hangingPunct="0">
                        <a:lnSpc>
                          <a:spcPct val="107000"/>
                        </a:lnSpc>
                        <a:spcBef>
                          <a:spcPts val="0"/>
                        </a:spcBef>
                        <a:spcAft>
                          <a:spcPts val="0"/>
                        </a:spcAft>
                        <a:buClr>
                          <a:srgbClr val="231F20"/>
                        </a:buClr>
                        <a:buSzPts val="900"/>
                        <a:buFont typeface="Arial" panose="020B0604020202020204" pitchFamily="34" charset="0"/>
                        <a:buChar char="•"/>
                      </a:pPr>
                      <a:r>
                        <a:rPr lang="en-US" sz="1600" dirty="0">
                          <a:effectLst/>
                        </a:rPr>
                        <a:t>Possible poor electrical connections at the pickup coil and/or module</a:t>
                      </a:r>
                      <a:endParaRPr lang="en-US" sz="1600" dirty="0">
                        <a:effectLst/>
                        <a:latin typeface="Arial Black" panose="020B0A04020102020204" pitchFamily="34" charset="0"/>
                        <a:ea typeface="Calibri" panose="020F0502020204030204" pitchFamily="34" charset="0"/>
                        <a:cs typeface="Arial Black" panose="020B0A04020102020204" pitchFamily="34"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375263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are the sections of a secondary ignition scope pattern?</a:t>
            </a:r>
          </a:p>
        </p:txBody>
      </p:sp>
    </p:spTree>
    <p:extLst>
      <p:ext uri="{BB962C8B-B14F-4D97-AF65-F5344CB8AC3E}">
        <p14:creationId xmlns:p14="http://schemas.microsoft.com/office/powerpoint/2010/main" val="1543447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377"/>
            <a:ext cx="8229600" cy="646331"/>
          </a:xfrm>
        </p:spPr>
        <p:txBody>
          <a:bodyPr>
            <a:spAutoFit/>
          </a:bodyPr>
          <a:lstStyle/>
          <a:p>
            <a:r>
              <a:rPr lang="en-US" dirty="0"/>
              <a:t>Answer 3</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Firing line, spark line, intermediate section, and dwell section.</a:t>
            </a:r>
          </a:p>
        </p:txBody>
      </p:sp>
    </p:spTree>
    <p:extLst>
      <p:ext uri="{BB962C8B-B14F-4D97-AF65-F5344CB8AC3E}">
        <p14:creationId xmlns:p14="http://schemas.microsoft.com/office/powerpoint/2010/main" val="3625403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Spark Plug Wire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spark_plug_wire_ch70">
            <a:hlinkClick r:id="" action="ppaction://media"/>
            <a:extLst>
              <a:ext uri="{FF2B5EF4-FFF2-40B4-BE49-F238E27FC236}">
                <a16:creationId xmlns:a16="http://schemas.microsoft.com/office/drawing/2014/main" id="{84C67850-7B41-4143-3BDA-089DCE940B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226698"/>
            <a:ext cx="9062936" cy="5097902"/>
          </a:xfrm>
          <a:prstGeom prst="rect">
            <a:avLst/>
          </a:prstGeom>
        </p:spPr>
      </p:pic>
    </p:spTree>
    <p:extLst>
      <p:ext uri="{BB962C8B-B14F-4D97-AF65-F5344CB8AC3E}">
        <p14:creationId xmlns:p14="http://schemas.microsoft.com/office/powerpoint/2010/main" val="152699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3"/>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93875"/>
            <a:ext cx="8229600" cy="834925"/>
          </a:xfrm>
        </p:spPr>
        <p:txBody>
          <a:bodyPr>
            <a:spAutoFit/>
          </a:bodyPr>
          <a:lstStyle/>
          <a:p>
            <a:pPr marL="0" indent="0">
              <a:buNone/>
            </a:pPr>
            <a:r>
              <a:rPr lang="en-US" sz="2400" dirty="0"/>
              <a:t>Why should a spark tester be used to check for spark, rather than a standard spark plug?</a:t>
            </a:r>
          </a:p>
        </p:txBody>
      </p:sp>
    </p:spTree>
    <p:extLst>
      <p:ext uri="{BB962C8B-B14F-4D97-AF65-F5344CB8AC3E}">
        <p14:creationId xmlns:p14="http://schemas.microsoft.com/office/powerpoint/2010/main" val="369902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7052"/>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93875"/>
            <a:ext cx="8229600" cy="834925"/>
          </a:xfrm>
        </p:spPr>
        <p:txBody>
          <a:bodyPr>
            <a:spAutoFit/>
          </a:bodyPr>
          <a:lstStyle/>
          <a:p>
            <a:pPr marL="0" indent="0">
              <a:buNone/>
            </a:pPr>
            <a:r>
              <a:rPr lang="en-US" sz="2400" dirty="0"/>
              <a:t>The spark must jump across a larger gap to more effectively test the system. </a:t>
            </a:r>
          </a:p>
        </p:txBody>
      </p:sp>
    </p:spTree>
    <p:extLst>
      <p:ext uri="{BB962C8B-B14F-4D97-AF65-F5344CB8AC3E}">
        <p14:creationId xmlns:p14="http://schemas.microsoft.com/office/powerpoint/2010/main" val="2556515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957"/>
            <a:ext cx="8229600" cy="1200329"/>
          </a:xfrm>
        </p:spPr>
        <p:txBody>
          <a:bodyPr>
            <a:spAutoFit/>
          </a:bodyPr>
          <a:lstStyle/>
          <a:p>
            <a:r>
              <a:rPr lang="en-US" dirty="0"/>
              <a:t>Electronic Ignition Troubleshooting Procedure</a:t>
            </a:r>
            <a:endParaRPr lang="en-US" sz="2800" dirty="0"/>
          </a:p>
        </p:txBody>
      </p:sp>
      <p:sp>
        <p:nvSpPr>
          <p:cNvPr id="4" name="Content Placeholder 3"/>
          <p:cNvSpPr>
            <a:spLocks noGrp="1"/>
          </p:cNvSpPr>
          <p:nvPr>
            <p:ph idx="1"/>
          </p:nvPr>
        </p:nvSpPr>
        <p:spPr>
          <a:xfrm>
            <a:off x="457200" y="1451075"/>
            <a:ext cx="8229600" cy="2892325"/>
          </a:xfrm>
        </p:spPr>
        <p:txBody>
          <a:bodyPr>
            <a:spAutoFit/>
          </a:bodyPr>
          <a:lstStyle/>
          <a:p>
            <a:r>
              <a:rPr lang="en-US" sz="2400" dirty="0"/>
              <a:t>Turn the ignition on (engine off) and, using either a voltmeter or a test light, test for battery voltage available at the positive terminal of the ignition coil.</a:t>
            </a:r>
          </a:p>
          <a:p>
            <a:r>
              <a:rPr lang="en-US" sz="2400" dirty="0"/>
              <a:t>Connect the voltmeter or test light to the negative side of the coil and crank the engine. The voltmeter should fluctuate or the test light should blink, indicating that the primary coil current is being turned on and off.</a:t>
            </a:r>
          </a:p>
        </p:txBody>
      </p:sp>
    </p:spTree>
    <p:extLst>
      <p:ext uri="{BB962C8B-B14F-4D97-AF65-F5344CB8AC3E}">
        <p14:creationId xmlns:p14="http://schemas.microsoft.com/office/powerpoint/2010/main" val="1016902007"/>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25635</TotalTime>
  <Words>3781</Words>
  <Application>Microsoft Office PowerPoint</Application>
  <PresentationFormat>On-screen Show (4:3)</PresentationFormat>
  <Paragraphs>362</Paragraphs>
  <Slides>66</Slides>
  <Notes>64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Arial Black</vt:lpstr>
      <vt:lpstr>Calibri</vt:lpstr>
      <vt:lpstr>Times New Roman</vt:lpstr>
      <vt:lpstr>Verdana</vt:lpstr>
      <vt:lpstr>Wingdings</vt:lpstr>
      <vt:lpstr>508 Lecture</vt:lpstr>
      <vt:lpstr>Automotive Technology: Principles, Diagnosis, and Service</vt:lpstr>
      <vt:lpstr>Learning Objectives (1 of 2)</vt:lpstr>
      <vt:lpstr>Learning Objectives (2 of 2)</vt:lpstr>
      <vt:lpstr>Checking for Spark</vt:lpstr>
      <vt:lpstr>Figure 69.1 Testing for Spark</vt:lpstr>
      <vt:lpstr>Figure 69.2 Spark Tester</vt:lpstr>
      <vt:lpstr>Question 1: ?</vt:lpstr>
      <vt:lpstr>Answer 1</vt:lpstr>
      <vt:lpstr>Electronic Ignition Troubleshooting Procedure</vt:lpstr>
      <vt:lpstr>Ignition Coil Testing Using an Ohmmeter</vt:lpstr>
      <vt:lpstr>Figure 69.3 Coil Testing</vt:lpstr>
      <vt:lpstr>Animation: Ignition Coil, Measure Resistance (Animation will automatically start)</vt:lpstr>
      <vt:lpstr>Testing Magnetic Sensors</vt:lpstr>
      <vt:lpstr>Figure 69.4 CKP Sensor Testing</vt:lpstr>
      <vt:lpstr>Animation: Crankshaft Position Sensor Test (Animation will automatically start)</vt:lpstr>
      <vt:lpstr>Question 2: ?</vt:lpstr>
      <vt:lpstr>Answer 2</vt:lpstr>
      <vt:lpstr>Testing Hall-Effect Sensors</vt:lpstr>
      <vt:lpstr>Animation: Hall-Effect Sensor (Animation will automatically start)</vt:lpstr>
      <vt:lpstr>Figure 69.5 Hall-Effect Testing</vt:lpstr>
      <vt:lpstr>Figure 69.6 Coil Track</vt:lpstr>
      <vt:lpstr>Figure 69.7 Tech Tip</vt:lpstr>
      <vt:lpstr>Ignition System Diagnosis Using Visual Inspection</vt:lpstr>
      <vt:lpstr>Testing for Poor Performance</vt:lpstr>
      <vt:lpstr>Figure 69.8 DIS Testing</vt:lpstr>
      <vt:lpstr>Secondary Ignition Inspection</vt:lpstr>
      <vt:lpstr>Figure 69.9 COP Inspection</vt:lpstr>
      <vt:lpstr>Figure 69.10 Waste-Spark Inspection</vt:lpstr>
      <vt:lpstr>Figure 69.11 Corroded Terminals</vt:lpstr>
      <vt:lpstr>Figure 69.12 Misfire Cause</vt:lpstr>
      <vt:lpstr>Figure 69.13 Wire Resistance</vt:lpstr>
      <vt:lpstr>Figure 69.14 Boot Pliers</vt:lpstr>
      <vt:lpstr>Figure 69.15 Plug Wire Comb</vt:lpstr>
      <vt:lpstr>Spark Plug Service</vt:lpstr>
      <vt:lpstr>Figure 69.16 Spark Plug Service</vt:lpstr>
      <vt:lpstr>Figure 69.17 Thread Chaser</vt:lpstr>
      <vt:lpstr>Figure 69.18 Longer Socket</vt:lpstr>
      <vt:lpstr>Figure 69.19 Normal Plug Wear</vt:lpstr>
      <vt:lpstr>Figure 69.20 Oil Fouled</vt:lpstr>
      <vt:lpstr>Figure 69.21 Blown Head Gasket </vt:lpstr>
      <vt:lpstr>Figure 69.22 Fuel Soaked</vt:lpstr>
      <vt:lpstr>Chart 69-1 Tightening Torque</vt:lpstr>
      <vt:lpstr>Quick/Easy Secondary Ignition Tests</vt:lpstr>
      <vt:lpstr>Figure 69.23 Water Spray Test</vt:lpstr>
      <vt:lpstr>Figure 69.24 Scope-Testing</vt:lpstr>
      <vt:lpstr>Figure 69.25 COP Ignition</vt:lpstr>
      <vt:lpstr>Chart 69.2 Spark Line </vt:lpstr>
      <vt:lpstr>Scope-Testing Ignition System (1 of 6)</vt:lpstr>
      <vt:lpstr>Scope-Testing Ignition System (2 of 6)</vt:lpstr>
      <vt:lpstr>Scope-Testing Ignition System (3 of 6)</vt:lpstr>
      <vt:lpstr>Scope-Testing Ignition System (4 of 6)</vt:lpstr>
      <vt:lpstr>Scope-Testing Ignition System (5 of 6)</vt:lpstr>
      <vt:lpstr>Scope-Testing Ignition System (6 of 6)</vt:lpstr>
      <vt:lpstr>Figure 69.26 Downward Spark Line</vt:lpstr>
      <vt:lpstr>Figure 69.27 Upward Slop Spark Line</vt:lpstr>
      <vt:lpstr>Figure 69.28 Rope Length</vt:lpstr>
      <vt:lpstr>Scope Testing a Waste-Spark Ignition System</vt:lpstr>
      <vt:lpstr>Figure 69.29 Dual-Trace DSO</vt:lpstr>
      <vt:lpstr>Scope-testing a Coil-on-plug Ignition System</vt:lpstr>
      <vt:lpstr>Figure 69.30 Three Sparks</vt:lpstr>
      <vt:lpstr>Ignition System Symptom Guide</vt:lpstr>
      <vt:lpstr>Question 3: ?</vt:lpstr>
      <vt:lpstr>Answer 3</vt:lpstr>
      <vt:lpstr>Animation: Test Spark Plug Wire (Animation will automatically start)</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72, Ignition System Diagnosis and Service</dc:title>
  <dc:subject>2612-Automotive - Core</dc:subject>
  <dc:creator>James D. Halderman</dc:creator>
  <cp:keywords>CONTAINS NOTES</cp:keywords>
  <cp:lastModifiedBy>Glen Plants</cp:lastModifiedBy>
  <cp:revision>4682</cp:revision>
  <dcterms:created xsi:type="dcterms:W3CDTF">2014-07-14T20:04:21Z</dcterms:created>
  <dcterms:modified xsi:type="dcterms:W3CDTF">2023-06-20T14:22:09Z</dcterms:modified>
</cp:coreProperties>
</file>