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1184" r:id="rId2"/>
    <p:sldId id="1110" r:id="rId3"/>
    <p:sldId id="1149" r:id="rId4"/>
    <p:sldId id="1112" r:id="rId5"/>
    <p:sldId id="1190" r:id="rId6"/>
    <p:sldId id="1191" r:id="rId7"/>
    <p:sldId id="1114" r:id="rId8"/>
    <p:sldId id="1151" r:id="rId9"/>
    <p:sldId id="1152" r:id="rId10"/>
    <p:sldId id="1153" r:id="rId11"/>
    <p:sldId id="1154" r:id="rId12"/>
    <p:sldId id="1192" r:id="rId13"/>
    <p:sldId id="1193" r:id="rId14"/>
    <p:sldId id="1188" r:id="rId15"/>
    <p:sldId id="1194" r:id="rId16"/>
    <p:sldId id="1116" r:id="rId17"/>
    <p:sldId id="1117" r:id="rId18"/>
    <p:sldId id="1118" r:id="rId19"/>
    <p:sldId id="1157" r:id="rId20"/>
    <p:sldId id="1119" r:id="rId21"/>
    <p:sldId id="1195" r:id="rId22"/>
    <p:sldId id="1196" r:id="rId23"/>
    <p:sldId id="1410" r:id="rId24"/>
    <p:sldId id="1197" r:id="rId25"/>
    <p:sldId id="1198" r:id="rId26"/>
    <p:sldId id="1130" r:id="rId27"/>
    <p:sldId id="1131" r:id="rId28"/>
    <p:sldId id="1132" r:id="rId29"/>
    <p:sldId id="1160" r:id="rId30"/>
    <p:sldId id="1411" r:id="rId31"/>
    <p:sldId id="1189" r:id="rId32"/>
    <p:sldId id="1200" r:id="rId33"/>
    <p:sldId id="1143" r:id="rId34"/>
    <p:sldId id="1205" r:id="rId35"/>
    <p:sldId id="1412" r:id="rId36"/>
    <p:sldId id="1413" r:id="rId37"/>
    <p:sldId id="1145" r:id="rId38"/>
    <p:sldId id="1414" r:id="rId39"/>
    <p:sldId id="1207" r:id="rId40"/>
    <p:sldId id="1208" r:id="rId41"/>
    <p:sldId id="1209" r:id="rId42"/>
    <p:sldId id="1175" r:id="rId43"/>
    <p:sldId id="1213" r:id="rId44"/>
    <p:sldId id="1214" r:id="rId45"/>
    <p:sldId id="1178" r:id="rId46"/>
    <p:sldId id="1215" r:id="rId47"/>
    <p:sldId id="1216" r:id="rId48"/>
    <p:sldId id="1147" r:id="rId49"/>
    <p:sldId id="1148" r:id="rId50"/>
    <p:sldId id="1181" r:id="rId51"/>
    <p:sldId id="1217" r:id="rId52"/>
    <p:sldId id="1218" r:id="rId53"/>
    <p:sldId id="1392" r:id="rId54"/>
    <p:sldId id="1076"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Editorial Integra" initials="CE" lastIdx="7" clrIdx="1"/>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99" autoAdjust="0"/>
    <p:restoredTop sz="81818" autoAdjust="0"/>
  </p:normalViewPr>
  <p:slideViewPr>
    <p:cSldViewPr>
      <p:cViewPr varScale="1">
        <p:scale>
          <a:sx n="94" d="100"/>
          <a:sy n="94" d="100"/>
        </p:scale>
        <p:origin x="2034" y="78"/>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79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6/20/2023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6/20/2023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41913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95628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45295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37033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66488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44478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The Tachometer Trick</a:t>
            </a:r>
          </a:p>
          <a:p>
            <a:r>
              <a:rPr lang="en-US" sz="1400" b="0" i="0" u="none" strike="noStrike" kern="1200" baseline="0" dirty="0">
                <a:solidFill>
                  <a:schemeClr val="tx1"/>
                </a:solidFill>
                <a:latin typeface="+mn-lt"/>
                <a:ea typeface="+mn-ea"/>
                <a:cs typeface="+mn-cs"/>
              </a:rPr>
              <a:t>When diagnosing a no-start or intermittent misfire condition, check the operation of the tachometer. If the tachometer does not indicate engine speed (no-start condition) or drops toward zero (engine misfire), the problem is due to a defect in the </a:t>
            </a:r>
            <a:r>
              <a:rPr lang="en-US" sz="1400" b="0" i="1" u="none" strike="noStrike" kern="1200" baseline="0" dirty="0">
                <a:solidFill>
                  <a:schemeClr val="tx1"/>
                </a:solidFill>
                <a:latin typeface="+mn-lt"/>
                <a:ea typeface="+mn-ea"/>
                <a:cs typeface="+mn-cs"/>
              </a:rPr>
              <a:t>primary </a:t>
            </a:r>
            <a:r>
              <a:rPr lang="en-US" sz="1400" b="0" i="0" u="none" strike="noStrike" kern="1200" baseline="0" dirty="0">
                <a:solidFill>
                  <a:schemeClr val="tx1"/>
                </a:solidFill>
                <a:latin typeface="+mn-lt"/>
                <a:ea typeface="+mn-ea"/>
                <a:cs typeface="+mn-cs"/>
              </a:rPr>
              <a:t>ignition circuit. The tachometer gets its signal from the pulsing of the primary winding of the ignition</a:t>
            </a:r>
          </a:p>
          <a:p>
            <a:r>
              <a:rPr lang="en-US" sz="1400" b="0" i="0" u="none" strike="noStrike" kern="1200" baseline="0" dirty="0">
                <a:solidFill>
                  <a:schemeClr val="tx1"/>
                </a:solidFill>
                <a:latin typeface="+mn-lt"/>
                <a:ea typeface="+mn-ea"/>
                <a:cs typeface="+mn-cs"/>
              </a:rPr>
              <a:t>coil or the crankshaft position (CKP) sensor. The following components in the primary circuit could cause the tachometer to not work when the engine is cranking:</a:t>
            </a:r>
          </a:p>
          <a:p>
            <a:pPr marL="285750" indent="-285750">
              <a:buFont typeface="Arial" panose="020B0604020202020204" pitchFamily="34" charset="0"/>
              <a:buChar char="•"/>
            </a:pPr>
            <a:r>
              <a:rPr lang="en-US" sz="1400" b="0" i="0" u="none" strike="noStrike" kern="1200" baseline="0" dirty="0">
                <a:solidFill>
                  <a:schemeClr val="tx1"/>
                </a:solidFill>
                <a:latin typeface="+mn-lt"/>
                <a:ea typeface="+mn-ea"/>
                <a:cs typeface="+mn-cs"/>
              </a:rPr>
              <a:t>Pickup coil</a:t>
            </a:r>
          </a:p>
          <a:p>
            <a:pPr marL="285750" indent="-285750">
              <a:buFont typeface="Arial" panose="020B0604020202020204" pitchFamily="34" charset="0"/>
              <a:buChar char="•"/>
            </a:pPr>
            <a:r>
              <a:rPr lang="en-US" sz="1400" b="0" i="0" u="none" strike="noStrike" kern="1200" baseline="0" dirty="0">
                <a:solidFill>
                  <a:schemeClr val="tx1"/>
                </a:solidFill>
                <a:latin typeface="+mn-lt"/>
                <a:ea typeface="+mn-ea"/>
                <a:cs typeface="+mn-cs"/>
              </a:rPr>
              <a:t>Crankshaft position sensor</a:t>
            </a:r>
          </a:p>
          <a:p>
            <a:pPr marL="285750" indent="-285750">
              <a:buFont typeface="Arial" panose="020B0604020202020204" pitchFamily="34" charset="0"/>
              <a:buChar char="•"/>
            </a:pPr>
            <a:r>
              <a:rPr lang="en-US" sz="1400" b="0" i="0" u="none" strike="noStrike" kern="1200" baseline="0" dirty="0">
                <a:solidFill>
                  <a:schemeClr val="tx1"/>
                </a:solidFill>
                <a:latin typeface="+mn-lt"/>
                <a:ea typeface="+mn-ea"/>
                <a:cs typeface="+mn-cs"/>
              </a:rPr>
              <a:t>Ignition module (igniter)</a:t>
            </a:r>
          </a:p>
          <a:p>
            <a:pPr marL="285750" indent="-285750">
              <a:buFont typeface="Arial" panose="020B0604020202020204" pitchFamily="34" charset="0"/>
              <a:buChar char="•"/>
            </a:pPr>
            <a:r>
              <a:rPr lang="en-US" sz="1400" b="0" i="0" u="none" strike="noStrike" kern="1200" baseline="0" dirty="0">
                <a:solidFill>
                  <a:schemeClr val="tx1"/>
                </a:solidFill>
                <a:latin typeface="+mn-lt"/>
                <a:ea typeface="+mn-ea"/>
                <a:cs typeface="+mn-cs"/>
              </a:rPr>
              <a:t>Coil primary wiring</a:t>
            </a:r>
          </a:p>
          <a:p>
            <a:r>
              <a:rPr lang="en-US" sz="1400" b="0" i="0" u="none" strike="noStrike" kern="1200" baseline="0" dirty="0">
                <a:solidFill>
                  <a:schemeClr val="tx1"/>
                </a:solidFill>
                <a:latin typeface="+mn-lt"/>
                <a:ea typeface="+mn-ea"/>
                <a:cs typeface="+mn-cs"/>
              </a:rPr>
              <a:t>If the vehicle is not equipped with a tachometer, connect a scan tool and monitor engine RPM. Remember the following:</a:t>
            </a:r>
          </a:p>
          <a:p>
            <a:r>
              <a:rPr lang="en-US" sz="1400" b="0" i="0" u="none" strike="noStrike" kern="1200" baseline="0" dirty="0">
                <a:solidFill>
                  <a:schemeClr val="tx1"/>
                </a:solidFill>
                <a:latin typeface="+mn-lt"/>
                <a:ea typeface="+mn-ea"/>
                <a:cs typeface="+mn-cs"/>
              </a:rPr>
              <a:t>No tachometer reading means the problem is in the primary ignition circuit.</a:t>
            </a:r>
          </a:p>
          <a:p>
            <a:r>
              <a:rPr lang="en-US" sz="1400" b="0" i="0" u="none" strike="noStrike" kern="1200" baseline="0" dirty="0">
                <a:solidFill>
                  <a:schemeClr val="tx1"/>
                </a:solidFill>
                <a:latin typeface="+mn-lt"/>
                <a:ea typeface="+mn-ea"/>
                <a:cs typeface="+mn-cs"/>
              </a:rPr>
              <a:t>Tachometer reading okay means the problem is in the secondary ignition circuit or is a fuel-related problem.</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1084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3402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2496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22086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024139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Odds Fire Straight</a:t>
            </a:r>
          </a:p>
          <a:p>
            <a:r>
              <a:rPr lang="en-US" sz="1400" b="0" i="0" u="none" strike="noStrike" kern="1200" baseline="0" dirty="0">
                <a:solidFill>
                  <a:schemeClr val="tx1"/>
                </a:solidFill>
                <a:latin typeface="+mn-lt"/>
                <a:ea typeface="+mn-ea"/>
                <a:cs typeface="+mn-cs"/>
              </a:rPr>
              <a:t>Waste-spark ignition systems fire two spark plugs at the same time. Most vehicle manufacturers use a waste-spark system that fires the odd-numbered</a:t>
            </a:r>
          </a:p>
          <a:p>
            <a:r>
              <a:rPr lang="en-US" sz="1400" b="0" i="0" u="none" strike="noStrike" kern="1200" baseline="0" dirty="0">
                <a:solidFill>
                  <a:schemeClr val="tx1"/>
                </a:solidFill>
                <a:latin typeface="+mn-lt"/>
                <a:ea typeface="+mn-ea"/>
                <a:cs typeface="+mn-cs"/>
              </a:rPr>
              <a:t>cylinders (1, 3, and 5) by straight polarity (current flow from the top of the spark plug through the gap and to the ground electrode). The even-numbered -cylinders (2, 4, and 6) are fired reverse polarity, meaning that the spark jumps from the side electrode to the -center electrode. Some vehicle manufacturers equip their vehicles with platinum plugs with the expansive -platinum alloy only on one electrode as follows:</a:t>
            </a:r>
          </a:p>
          <a:p>
            <a:r>
              <a:rPr lang="en-US" sz="1400" b="0" i="0" u="none" strike="noStrike" kern="1200" baseline="0" dirty="0">
                <a:solidFill>
                  <a:schemeClr val="tx1"/>
                </a:solidFill>
                <a:latin typeface="+mn-lt"/>
                <a:ea typeface="+mn-ea"/>
                <a:cs typeface="+mn-cs"/>
              </a:rPr>
              <a:t>On odd-numbered cylinders (1, 3, 5), the platinum is on the center electrode.</a:t>
            </a:r>
          </a:p>
          <a:p>
            <a:r>
              <a:rPr lang="en-US" sz="1400" b="0" i="0" u="none" strike="noStrike" kern="1200" baseline="0" dirty="0">
                <a:solidFill>
                  <a:schemeClr val="tx1"/>
                </a:solidFill>
                <a:latin typeface="+mn-lt"/>
                <a:ea typeface="+mn-ea"/>
                <a:cs typeface="+mn-cs"/>
              </a:rPr>
              <a:t>On even-numbered cylinders (2, 4, 6), the platinum is on the ground electrode.</a:t>
            </a:r>
          </a:p>
          <a:p>
            <a:r>
              <a:rPr lang="en-US" sz="1400" b="0" i="0" u="none" strike="noStrike" kern="1200" baseline="0" dirty="0">
                <a:solidFill>
                  <a:schemeClr val="tx1"/>
                </a:solidFill>
                <a:latin typeface="+mn-lt"/>
                <a:ea typeface="+mn-ea"/>
                <a:cs typeface="+mn-cs"/>
              </a:rPr>
              <a:t>Replacement spark plugs use platinum on both electrodes (double platinum) and can, therefore, be placed in any cylinder location.</a:t>
            </a:r>
          </a:p>
          <a:p>
            <a:pPr marL="0" marR="0" lvl="0" indent="0" algn="l" rtl="0">
              <a:lnSpc>
                <a:spcPct val="100000"/>
              </a:lnSpc>
              <a:spcBef>
                <a:spcPts val="0"/>
              </a:spcBef>
              <a:spcAft>
                <a:spcPts val="0"/>
              </a:spcAft>
              <a:buClr>
                <a:schemeClr val="dk1"/>
              </a:buClr>
              <a:buSzPct val="25000"/>
              <a:buFont typeface="Arial"/>
              <a:buNone/>
            </a:pPr>
            <a:endParaRPr sz="14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488445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6397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24457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0" i="0" u="none" strike="noStrike" kern="1200" baseline="0" dirty="0">
                <a:solidFill>
                  <a:schemeClr val="tx1"/>
                </a:solidFill>
                <a:latin typeface="+mn-lt"/>
                <a:ea typeface="+mn-ea"/>
                <a:cs typeface="+mn-cs"/>
              </a:rPr>
              <a:t>WARNING Never Disconnect a Spark Plug Wire When the Engine Is Running!</a:t>
            </a:r>
          </a:p>
          <a:p>
            <a:r>
              <a:rPr lang="en-US" sz="1400" b="0" i="0" u="none" strike="noStrike" kern="1200" baseline="0" dirty="0">
                <a:solidFill>
                  <a:schemeClr val="tx1"/>
                </a:solidFill>
                <a:latin typeface="+mn-lt"/>
                <a:ea typeface="+mn-ea"/>
                <a:cs typeface="+mn-cs"/>
              </a:rPr>
              <a:t>Ignition systems produce a high-voltage pulse necessary to ignite a lean air–fuel mixture. If you disconnect a spark plug wire when the engine is running, this high-voltage spark could cause personal injury or damage to the ignition coil and/or ignition module.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309859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880351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404169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10982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866831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019796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21669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972538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79490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24506300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17035712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s://jameshalderman.com/a8_vid_lib_page/"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hyperlink" Target="https://jameshalderman.com/a8_anim_lib_page/"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68</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Ignition System Parts and Operation</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1989900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562"/>
            <a:ext cx="8229600" cy="646331"/>
          </a:xfrm>
        </p:spPr>
        <p:txBody>
          <a:bodyPr>
            <a:spAutoFit/>
          </a:bodyPr>
          <a:lstStyle/>
          <a:p>
            <a:r>
              <a:rPr lang="en-US" dirty="0"/>
              <a:t>Ignition Coils </a:t>
            </a:r>
            <a:r>
              <a:rPr lang="en-US" sz="2800" dirty="0"/>
              <a:t>(3 of 4)</a:t>
            </a:r>
          </a:p>
        </p:txBody>
      </p:sp>
      <p:sp>
        <p:nvSpPr>
          <p:cNvPr id="4" name="Content Placeholder 3"/>
          <p:cNvSpPr>
            <a:spLocks noGrp="1"/>
          </p:cNvSpPr>
          <p:nvPr>
            <p:ph idx="1"/>
          </p:nvPr>
        </p:nvSpPr>
        <p:spPr>
          <a:xfrm>
            <a:off x="457200" y="1024384"/>
            <a:ext cx="8229600" cy="4462760"/>
          </a:xfrm>
        </p:spPr>
        <p:txBody>
          <a:bodyPr>
            <a:spAutoFit/>
          </a:bodyPr>
          <a:lstStyle/>
          <a:p>
            <a:r>
              <a:rPr lang="en-US" sz="2400" dirty="0"/>
              <a:t>How Ignition Coils Create 40,000 Volts</a:t>
            </a:r>
          </a:p>
          <a:p>
            <a:pPr lvl="1"/>
            <a:r>
              <a:rPr lang="en-US" sz="2400" dirty="0"/>
              <a:t>All ignition systems use electromagnetic induction to produce a high-voltage spark </a:t>
            </a:r>
          </a:p>
          <a:p>
            <a:pPr lvl="1"/>
            <a:r>
              <a:rPr lang="en-US" sz="2400" dirty="0"/>
              <a:t>magnetic field in an ignition coil produced by current flowing through primary windings</a:t>
            </a:r>
          </a:p>
          <a:p>
            <a:pPr lvl="1"/>
            <a:r>
              <a:rPr lang="en-US" sz="2400" dirty="0"/>
              <a:t>When primary coil winding ground return path connection is opened, magnetic field collapses and induces a voltage of 250 to 400 volts in primary winding of the coil </a:t>
            </a:r>
          </a:p>
          <a:p>
            <a:pPr lvl="1"/>
            <a:r>
              <a:rPr lang="en-US" sz="2400" dirty="0"/>
              <a:t>High-voltage (20,000 to 40,000 volts) low-amperage (20 to 80 mA) current in the secondary coil windings.</a:t>
            </a:r>
          </a:p>
        </p:txBody>
      </p:sp>
    </p:spTree>
    <p:extLst>
      <p:ext uri="{BB962C8B-B14F-4D97-AF65-F5344CB8AC3E}">
        <p14:creationId xmlns:p14="http://schemas.microsoft.com/office/powerpoint/2010/main" val="951314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Ignition Coils </a:t>
            </a:r>
            <a:r>
              <a:rPr lang="en-US" sz="2800" dirty="0"/>
              <a:t>(4 of 4)</a:t>
            </a:r>
          </a:p>
        </p:txBody>
      </p:sp>
      <p:sp>
        <p:nvSpPr>
          <p:cNvPr id="4" name="Content Placeholder 3"/>
          <p:cNvSpPr>
            <a:spLocks noGrp="1"/>
          </p:cNvSpPr>
          <p:nvPr>
            <p:ph idx="1"/>
          </p:nvPr>
        </p:nvSpPr>
        <p:spPr>
          <a:xfrm>
            <a:off x="457200" y="993874"/>
            <a:ext cx="8229600" cy="4721126"/>
          </a:xfrm>
        </p:spPr>
        <p:txBody>
          <a:bodyPr>
            <a:spAutoFit/>
          </a:bodyPr>
          <a:lstStyle/>
          <a:p>
            <a:r>
              <a:rPr lang="en-US" sz="2400" dirty="0"/>
              <a:t>Primary Ignition Circuit</a:t>
            </a:r>
          </a:p>
          <a:p>
            <a:pPr lvl="1"/>
            <a:r>
              <a:rPr lang="en-US" sz="2400" dirty="0"/>
              <a:t>Battery, ignition switch</a:t>
            </a:r>
          </a:p>
          <a:p>
            <a:pPr lvl="1"/>
            <a:r>
              <a:rPr lang="en-US" sz="2400" dirty="0"/>
              <a:t>Primary windings of coil</a:t>
            </a:r>
          </a:p>
          <a:p>
            <a:pPr lvl="1"/>
            <a:r>
              <a:rPr lang="en-US" sz="2400" dirty="0"/>
              <a:t>Pickup coil ( cranks sensor)</a:t>
            </a:r>
          </a:p>
          <a:p>
            <a:pPr lvl="1"/>
            <a:r>
              <a:rPr lang="en-US" sz="2400" dirty="0"/>
              <a:t>Ignition module (igniter)</a:t>
            </a:r>
          </a:p>
          <a:p>
            <a:pPr lvl="1"/>
            <a:r>
              <a:rPr lang="en-US" sz="2400" spc="-300" dirty="0"/>
              <a:t>P C </a:t>
            </a:r>
            <a:r>
              <a:rPr lang="en-US" sz="2400" dirty="0"/>
              <a:t>M</a:t>
            </a:r>
          </a:p>
          <a:p>
            <a:r>
              <a:rPr lang="en-US" sz="2400" dirty="0"/>
              <a:t>Secondary Ignition Circuit</a:t>
            </a:r>
          </a:p>
          <a:p>
            <a:pPr lvl="1"/>
            <a:r>
              <a:rPr lang="en-US" sz="2400" dirty="0"/>
              <a:t>Secondary windings of coil</a:t>
            </a:r>
          </a:p>
          <a:p>
            <a:pPr lvl="1"/>
            <a:r>
              <a:rPr lang="en-US" sz="2400" dirty="0"/>
              <a:t>Distributor cap and rotor (if the vehicle is so equipped)</a:t>
            </a:r>
          </a:p>
          <a:p>
            <a:pPr lvl="1"/>
            <a:r>
              <a:rPr lang="en-US" sz="2400" dirty="0"/>
              <a:t>Spark plug wires and spark plugs</a:t>
            </a:r>
          </a:p>
        </p:txBody>
      </p:sp>
    </p:spTree>
    <p:extLst>
      <p:ext uri="{BB962C8B-B14F-4D97-AF65-F5344CB8AC3E}">
        <p14:creationId xmlns:p14="http://schemas.microsoft.com/office/powerpoint/2010/main" val="276884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68.3 E-Coil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79278" y="1016000"/>
            <a:ext cx="4010091" cy="4927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4154984"/>
          </a:xfrm>
        </p:spPr>
        <p:txBody>
          <a:bodyPr/>
          <a:lstStyle/>
          <a:p>
            <a:r>
              <a:rPr lang="en-US" sz="2400" dirty="0"/>
              <a:t>The steel lamination used in an E coil helps increase the magnetic field strength, which helps the coil produce higher energy output for a more complete combustion in the cylinders</a:t>
            </a:r>
          </a:p>
        </p:txBody>
      </p:sp>
    </p:spTree>
    <p:extLst>
      <p:ext uri="{BB962C8B-B14F-4D97-AF65-F5344CB8AC3E}">
        <p14:creationId xmlns:p14="http://schemas.microsoft.com/office/powerpoint/2010/main" val="2479162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68.4 Primary Inside Secondary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9000" y="990600"/>
            <a:ext cx="5249333" cy="415189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90800" cy="2209800"/>
          </a:xfrm>
        </p:spPr>
        <p:txBody>
          <a:bodyPr/>
          <a:lstStyle/>
          <a:p>
            <a:r>
              <a:rPr lang="en-US" sz="2400" dirty="0"/>
              <a:t>The primary windings are inside the secondary windings on this GM coil</a:t>
            </a:r>
          </a:p>
        </p:txBody>
      </p:sp>
    </p:spTree>
    <p:extLst>
      <p:ext uri="{BB962C8B-B14F-4D97-AF65-F5344CB8AC3E}">
        <p14:creationId xmlns:p14="http://schemas.microsoft.com/office/powerpoint/2010/main" val="4198852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813215"/>
            <a:ext cx="788027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16933"/>
            <a:ext cx="8229600" cy="1754326"/>
          </a:xfrm>
        </p:spPr>
        <p:txBody>
          <a:bodyPr/>
          <a:lstStyle/>
          <a:p>
            <a:r>
              <a:rPr lang="en-US" dirty="0"/>
              <a:t>Frequently Asked Question: How Does the Computer Control the Ignition?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8199" y="2819400"/>
            <a:ext cx="7258050" cy="3046988"/>
          </a:xfrm>
        </p:spPr>
        <p:txBody>
          <a:bodyPr/>
          <a:lstStyle/>
          <a:p>
            <a:r>
              <a:rPr lang="en-US" b="1" dirty="0"/>
              <a:t>How Does the Computer Control the Ignition? </a:t>
            </a:r>
            <a:r>
              <a:rPr lang="en-US" dirty="0"/>
              <a:t>The PCM is the final functioning of the ignition circuits. PCM receives signals from all of the sensors and uses an algorithm to determine the best time to fire spark plugs. E.G. sensors that affect when the spark occurs include ECT sensor—colder the engine, the more spark advance may be needed. Throttle position (TP) sensor—determine where accelerator position is located but also at what rate it is changing. If the accelerator pedal rapidly being depressed, spark timing may be delayed (retarded slightly) to help prevent spark knock. MAP sensor is used to detect engine load. During a heavy load, less spark advance is needed to help prevent spark knock, whereas more spark advance is needed under light load conditions for the engine to achieve maximum fuel economy and the lowest possible exhaust emissions.</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00087" y="1981200"/>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015290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68.5 Ignition Circuit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600"/>
            <a:ext cx="4902636" cy="44453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9464" y="990600"/>
            <a:ext cx="3035736" cy="2667000"/>
          </a:xfrm>
        </p:spPr>
        <p:txBody>
          <a:bodyPr/>
          <a:lstStyle/>
          <a:p>
            <a:r>
              <a:rPr lang="en-US" sz="2400" dirty="0"/>
              <a:t>The primary ignition system is used to trigger and, therefore, create the secondary (high-voltage) spark from the ignition coil</a:t>
            </a:r>
          </a:p>
        </p:txBody>
      </p:sp>
    </p:spTree>
    <p:extLst>
      <p:ext uri="{BB962C8B-B14F-4D97-AF65-F5344CB8AC3E}">
        <p14:creationId xmlns:p14="http://schemas.microsoft.com/office/powerpoint/2010/main" val="2349592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Question 1: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What are the components of the secondary ignition circuit?</a:t>
            </a:r>
          </a:p>
        </p:txBody>
      </p:sp>
    </p:spTree>
    <p:extLst>
      <p:ext uri="{BB962C8B-B14F-4D97-AF65-F5344CB8AC3E}">
        <p14:creationId xmlns:p14="http://schemas.microsoft.com/office/powerpoint/2010/main" val="3699023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Answer 1</a:t>
            </a:r>
            <a:endParaRPr lang="en-US" sz="2800" dirty="0"/>
          </a:p>
        </p:txBody>
      </p:sp>
      <p:sp>
        <p:nvSpPr>
          <p:cNvPr id="4" name="Content Placeholder 3"/>
          <p:cNvSpPr>
            <a:spLocks noGrp="1"/>
          </p:cNvSpPr>
          <p:nvPr>
            <p:ph idx="1"/>
          </p:nvPr>
        </p:nvSpPr>
        <p:spPr>
          <a:xfrm>
            <a:off x="457200" y="993875"/>
            <a:ext cx="8229600" cy="834925"/>
          </a:xfrm>
        </p:spPr>
        <p:txBody>
          <a:bodyPr>
            <a:spAutoFit/>
          </a:bodyPr>
          <a:lstStyle/>
          <a:p>
            <a:pPr marL="0" indent="0">
              <a:buNone/>
            </a:pPr>
            <a:r>
              <a:rPr lang="en-US" sz="2400" dirty="0"/>
              <a:t>The secondary side of the coil, the cap and rotor (if used), the spark plug wires, and the spark plugs. </a:t>
            </a:r>
          </a:p>
        </p:txBody>
      </p:sp>
    </p:spTree>
    <p:extLst>
      <p:ext uri="{BB962C8B-B14F-4D97-AF65-F5344CB8AC3E}">
        <p14:creationId xmlns:p14="http://schemas.microsoft.com/office/powerpoint/2010/main" val="2556515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Ignition Switch and Triggering</a:t>
            </a:r>
            <a:endParaRPr lang="en-US" sz="2800" dirty="0"/>
          </a:p>
        </p:txBody>
      </p:sp>
      <p:sp>
        <p:nvSpPr>
          <p:cNvPr id="4" name="Content Placeholder 3"/>
          <p:cNvSpPr>
            <a:spLocks noGrp="1"/>
          </p:cNvSpPr>
          <p:nvPr>
            <p:ph idx="1"/>
          </p:nvPr>
        </p:nvSpPr>
        <p:spPr>
          <a:xfrm>
            <a:off x="457200" y="993875"/>
            <a:ext cx="8229600" cy="3293209"/>
          </a:xfrm>
        </p:spPr>
        <p:txBody>
          <a:bodyPr>
            <a:spAutoFit/>
          </a:bodyPr>
          <a:lstStyle/>
          <a:p>
            <a:r>
              <a:rPr lang="en-US" sz="2400" dirty="0"/>
              <a:t>Turning on/off of primary circuit is called switching.</a:t>
            </a:r>
          </a:p>
          <a:p>
            <a:r>
              <a:rPr lang="en-US" sz="2400" dirty="0"/>
              <a:t>Unit that does switching is electronic switch, such as a power transistor.</a:t>
            </a:r>
          </a:p>
          <a:p>
            <a:r>
              <a:rPr lang="en-US" sz="2400" dirty="0"/>
              <a:t>Power transistor can be located in:</a:t>
            </a:r>
          </a:p>
          <a:p>
            <a:pPr lvl="1"/>
            <a:r>
              <a:rPr lang="en-US" sz="2400" dirty="0"/>
              <a:t>In the powertrain control module (</a:t>
            </a:r>
            <a:r>
              <a:rPr lang="en-US" sz="2400" spc="-300" dirty="0"/>
              <a:t>P C </a:t>
            </a:r>
            <a:r>
              <a:rPr lang="en-US" sz="2400" dirty="0"/>
              <a:t>M)</a:t>
            </a:r>
          </a:p>
          <a:p>
            <a:pPr lvl="1"/>
            <a:r>
              <a:rPr lang="en-US" sz="2400" dirty="0"/>
              <a:t>In the </a:t>
            </a:r>
            <a:r>
              <a:rPr lang="en-US" sz="2400" spc="-300" dirty="0"/>
              <a:t>I C </a:t>
            </a:r>
            <a:r>
              <a:rPr lang="en-US" sz="2400" dirty="0"/>
              <a:t>M</a:t>
            </a:r>
          </a:p>
          <a:p>
            <a:pPr lvl="1"/>
            <a:r>
              <a:rPr lang="en-US" sz="2400" dirty="0"/>
              <a:t>Part of the coil-on-plug assembly</a:t>
            </a:r>
          </a:p>
        </p:txBody>
      </p:sp>
    </p:spTree>
    <p:extLst>
      <p:ext uri="{BB962C8B-B14F-4D97-AF65-F5344CB8AC3E}">
        <p14:creationId xmlns:p14="http://schemas.microsoft.com/office/powerpoint/2010/main" val="1016902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Primary Circuit Operation</a:t>
            </a:r>
            <a:endParaRPr lang="en-US" sz="2800" dirty="0"/>
          </a:p>
        </p:txBody>
      </p:sp>
      <p:sp>
        <p:nvSpPr>
          <p:cNvPr id="4" name="Content Placeholder 3"/>
          <p:cNvSpPr>
            <a:spLocks noGrp="1"/>
          </p:cNvSpPr>
          <p:nvPr>
            <p:ph idx="1"/>
          </p:nvPr>
        </p:nvSpPr>
        <p:spPr>
          <a:xfrm>
            <a:off x="457200" y="993875"/>
            <a:ext cx="8229600" cy="2816125"/>
          </a:xfrm>
        </p:spPr>
        <p:txBody>
          <a:bodyPr>
            <a:spAutoFit/>
          </a:bodyPr>
          <a:lstStyle/>
          <a:p>
            <a:r>
              <a:rPr lang="en-US" sz="2400" dirty="0"/>
              <a:t>These are used as crankshaft position (</a:t>
            </a:r>
            <a:r>
              <a:rPr lang="en-US" sz="2400" spc="-300" dirty="0"/>
              <a:t>C K </a:t>
            </a:r>
            <a:r>
              <a:rPr lang="en-US" sz="2400" dirty="0"/>
              <a:t>P) sensors or camshaft position (</a:t>
            </a:r>
            <a:r>
              <a:rPr lang="en-US" sz="2400" spc="-300" dirty="0"/>
              <a:t>C M </a:t>
            </a:r>
            <a:r>
              <a:rPr lang="en-US" sz="2400" dirty="0"/>
              <a:t>P) sensors:</a:t>
            </a:r>
          </a:p>
          <a:p>
            <a:pPr lvl="1"/>
            <a:r>
              <a:rPr lang="en-US" sz="2400" dirty="0"/>
              <a:t>Hall-effect switch uses a stationary sensor and rotating trigger wheel (shutter).</a:t>
            </a:r>
          </a:p>
          <a:p>
            <a:pPr lvl="1"/>
            <a:r>
              <a:rPr lang="en-US" sz="2400" dirty="0"/>
              <a:t>Magnetic sensor uses changing strength of magnetic field surrounding a coil of wire to signal module and computer.</a:t>
            </a:r>
          </a:p>
        </p:txBody>
      </p:sp>
    </p:spTree>
    <p:extLst>
      <p:ext uri="{BB962C8B-B14F-4D97-AF65-F5344CB8AC3E}">
        <p14:creationId xmlns:p14="http://schemas.microsoft.com/office/powerpoint/2010/main" val="3101705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1"/>
          </p:nvPr>
        </p:nvSpPr>
        <p:spPr>
          <a:xfrm>
            <a:off x="457200" y="995422"/>
            <a:ext cx="8229600" cy="4393510"/>
          </a:xfrm>
        </p:spPr>
        <p:txBody>
          <a:bodyPr>
            <a:spAutoFit/>
          </a:bodyPr>
          <a:lstStyle/>
          <a:p>
            <a:pPr marL="0" indent="0">
              <a:buNone/>
            </a:pPr>
            <a:r>
              <a:rPr lang="en-US" sz="2400" b="1" dirty="0">
                <a:solidFill>
                  <a:schemeClr val="bg2"/>
                </a:solidFill>
              </a:rPr>
              <a:t>68.1</a:t>
            </a:r>
            <a:r>
              <a:rPr lang="en-US" sz="2400" dirty="0"/>
              <a:t> Discuss ignition systems.</a:t>
            </a:r>
          </a:p>
          <a:p>
            <a:pPr marL="0" indent="0">
              <a:buNone/>
            </a:pPr>
            <a:r>
              <a:rPr lang="en-US" sz="2400" b="1" dirty="0">
                <a:solidFill>
                  <a:schemeClr val="bg2"/>
                </a:solidFill>
              </a:rPr>
              <a:t>68.2 </a:t>
            </a:r>
            <a:r>
              <a:rPr lang="en-US" sz="2400" dirty="0"/>
              <a:t>Discuss ignition coils.</a:t>
            </a:r>
          </a:p>
          <a:p>
            <a:pPr marL="0" indent="0">
              <a:buNone/>
            </a:pPr>
            <a:r>
              <a:rPr lang="en-US" sz="2400" b="1" dirty="0">
                <a:solidFill>
                  <a:schemeClr val="bg2"/>
                </a:solidFill>
              </a:rPr>
              <a:t>68.3 </a:t>
            </a:r>
            <a:r>
              <a:rPr lang="en-US" sz="2400" dirty="0"/>
              <a:t>Discuss ignition switching and triggering.</a:t>
            </a:r>
          </a:p>
          <a:p>
            <a:pPr marL="0" indent="0">
              <a:buNone/>
            </a:pPr>
            <a:r>
              <a:rPr lang="en-US" sz="2400" b="1" dirty="0">
                <a:solidFill>
                  <a:schemeClr val="bg2"/>
                </a:solidFill>
              </a:rPr>
              <a:t>68.4 </a:t>
            </a:r>
            <a:r>
              <a:rPr lang="en-US" sz="2400" dirty="0"/>
              <a:t>Describe ignition system operation.</a:t>
            </a:r>
          </a:p>
          <a:p>
            <a:pPr marL="0" indent="0">
              <a:buNone/>
            </a:pPr>
            <a:r>
              <a:rPr lang="en-US" sz="2400" b="1" dirty="0">
                <a:solidFill>
                  <a:schemeClr val="bg2"/>
                </a:solidFill>
              </a:rPr>
              <a:t>68.5 </a:t>
            </a:r>
            <a:r>
              <a:rPr lang="en-US" sz="2400" dirty="0"/>
              <a:t>Describe the operation of waste-spark ignition systems.</a:t>
            </a:r>
          </a:p>
          <a:p>
            <a:pPr marL="0" indent="0">
              <a:buNone/>
            </a:pPr>
            <a:r>
              <a:rPr lang="en-US" sz="2400" b="1" dirty="0">
                <a:solidFill>
                  <a:schemeClr val="bg2"/>
                </a:solidFill>
              </a:rPr>
              <a:t>68.6 </a:t>
            </a:r>
            <a:r>
              <a:rPr lang="en-US" sz="2400" dirty="0"/>
              <a:t>Describe the operation of coil-on-plug ignition systems.</a:t>
            </a:r>
          </a:p>
          <a:p>
            <a:pPr marL="0" indent="0">
              <a:buNone/>
            </a:pPr>
            <a:r>
              <a:rPr lang="en-US" sz="2400" b="1" dirty="0">
                <a:solidFill>
                  <a:schemeClr val="bg2"/>
                </a:solidFill>
              </a:rPr>
              <a:t>68.7 </a:t>
            </a:r>
            <a:r>
              <a:rPr lang="en-US" sz="2400" dirty="0"/>
              <a:t>Discuss ignition timing.</a:t>
            </a:r>
          </a:p>
          <a:p>
            <a:pPr marL="0" indent="0">
              <a:buNone/>
            </a:pPr>
            <a:r>
              <a:rPr lang="en-US" sz="2400" dirty="0"/>
              <a:t>.</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7716"/>
            <a:ext cx="8229600" cy="1451372"/>
          </a:xfrm>
        </p:spPr>
        <p:txBody>
          <a:bodyPr>
            <a:noAutofit/>
          </a:bodyPr>
          <a:lstStyle/>
          <a:p>
            <a:r>
              <a:rPr lang="en-US" sz="3200" dirty="0"/>
              <a:t>Figure 71.6</a:t>
            </a:r>
          </a:p>
        </p:txBody>
      </p:sp>
      <p:pic>
        <p:nvPicPr>
          <p:cNvPr id="6146" name="Picture 2" descr="The Sensor has 3 pins:&#10;• First is connected to power of +5 V&#10;• Second is signal out. It is also connected to power pin with a 1000 Ohm resister.&#10;• Third pin is 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503" y="1998517"/>
            <a:ext cx="7935226" cy="400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371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68.6 Hall-Effect Switch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03979" y="979332"/>
            <a:ext cx="7336041" cy="4191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334000"/>
            <a:ext cx="7543800" cy="707886"/>
          </a:xfrm>
        </p:spPr>
        <p:txBody>
          <a:bodyPr/>
          <a:lstStyle/>
          <a:p>
            <a:r>
              <a:rPr lang="en-US" sz="2000" dirty="0"/>
              <a:t>A Hall-effect sensor produces a digital on-off voltage signal whether it is used with a blade or a notched wheel</a:t>
            </a:r>
          </a:p>
        </p:txBody>
      </p:sp>
    </p:spTree>
    <p:extLst>
      <p:ext uri="{BB962C8B-B14F-4D97-AF65-F5344CB8AC3E}">
        <p14:creationId xmlns:p14="http://schemas.microsoft.com/office/powerpoint/2010/main" val="2916668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68.7 Hall-effect Sensor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56869" y="990600"/>
            <a:ext cx="4529931" cy="3962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4133" y="1028171"/>
            <a:ext cx="3564467" cy="5262979"/>
          </a:xfrm>
        </p:spPr>
        <p:txBody>
          <a:bodyPr/>
          <a:lstStyle/>
          <a:p>
            <a:r>
              <a:rPr lang="en-US" sz="2400" dirty="0"/>
              <a:t>Hall-effect camshaft reference sensor and crankshaft position sensor have electronic circuit built in that creates 0- to 5-volt signal, shown at bottom. These Hall-effect sensors have 3 wires: a power supply (8 volts) from computer (controller); a signal (0 to 5 volts); and a signal ground</a:t>
            </a:r>
          </a:p>
        </p:txBody>
      </p:sp>
    </p:spTree>
    <p:extLst>
      <p:ext uri="{BB962C8B-B14F-4D97-AF65-F5344CB8AC3E}">
        <p14:creationId xmlns:p14="http://schemas.microsoft.com/office/powerpoint/2010/main" val="335614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Hall-Effect Sensor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Hall-effect_Sensor-Chapter_70-A8">
            <a:hlinkClick r:id="" action="ppaction://media"/>
            <a:extLst>
              <a:ext uri="{FF2B5EF4-FFF2-40B4-BE49-F238E27FC236}">
                <a16:creationId xmlns:a16="http://schemas.microsoft.com/office/drawing/2014/main" id="{6423B839-7990-FB66-10C1-C0BA02E12D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88013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68.8 Magnetic Sensor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24400" y="990600"/>
            <a:ext cx="3588459" cy="503827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810000" cy="5262979"/>
          </a:xfrm>
        </p:spPr>
        <p:txBody>
          <a:bodyPr/>
          <a:lstStyle/>
          <a:p>
            <a:r>
              <a:rPr lang="en-US" sz="2400" dirty="0"/>
              <a:t>Magnetic sensor uses a permanent magnet surrounded by a coil of wire. The notches of the crankshaft (or camshaft) create a variable magnetic field strength around the coil. When a metallic section is close to the sensor, the magnetic field is stronger because metal is a better conductor of magnetic lines of force than air.</a:t>
            </a:r>
          </a:p>
        </p:txBody>
      </p:sp>
    </p:spTree>
    <p:extLst>
      <p:ext uri="{BB962C8B-B14F-4D97-AF65-F5344CB8AC3E}">
        <p14:creationId xmlns:p14="http://schemas.microsoft.com/office/powerpoint/2010/main" val="1273947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68.9 CKP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599"/>
            <a:ext cx="4896888" cy="43730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19400" cy="1200329"/>
          </a:xfrm>
        </p:spPr>
        <p:txBody>
          <a:bodyPr/>
          <a:lstStyle/>
          <a:p>
            <a:r>
              <a:rPr lang="en-US" sz="2400" dirty="0"/>
              <a:t>A typical magnetic crankshaft position sensor</a:t>
            </a:r>
          </a:p>
        </p:txBody>
      </p:sp>
    </p:spTree>
    <p:extLst>
      <p:ext uri="{BB962C8B-B14F-4D97-AF65-F5344CB8AC3E}">
        <p14:creationId xmlns:p14="http://schemas.microsoft.com/office/powerpoint/2010/main" val="1888891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553998"/>
          </a:xfrm>
        </p:spPr>
        <p:txBody>
          <a:bodyPr>
            <a:noAutofit/>
          </a:bodyPr>
          <a:lstStyle/>
          <a:p>
            <a:r>
              <a:rPr lang="en-US" dirty="0"/>
              <a:t>Question 2: ?</a:t>
            </a:r>
          </a:p>
        </p:txBody>
      </p:sp>
      <p:sp>
        <p:nvSpPr>
          <p:cNvPr id="4" name="Content Placeholder 3"/>
          <p:cNvSpPr>
            <a:spLocks noGrp="1"/>
          </p:cNvSpPr>
          <p:nvPr>
            <p:ph idx="1"/>
          </p:nvPr>
        </p:nvSpPr>
        <p:spPr>
          <a:xfrm>
            <a:off x="457200" y="993875"/>
            <a:ext cx="8229600" cy="377725"/>
          </a:xfrm>
        </p:spPr>
        <p:txBody>
          <a:bodyPr>
            <a:noAutofit/>
          </a:bodyPr>
          <a:lstStyle/>
          <a:p>
            <a:pPr marL="0" indent="0">
              <a:buNone/>
            </a:pPr>
            <a:r>
              <a:rPr lang="en-US" sz="2400" dirty="0"/>
              <a:t>What are the two type of crankshaft sensors?</a:t>
            </a:r>
          </a:p>
        </p:txBody>
      </p:sp>
    </p:spTree>
    <p:extLst>
      <p:ext uri="{BB962C8B-B14F-4D97-AF65-F5344CB8AC3E}">
        <p14:creationId xmlns:p14="http://schemas.microsoft.com/office/powerpoint/2010/main" val="4171660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Answer 2</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Hall-effect and magnetic sensors.</a:t>
            </a:r>
          </a:p>
        </p:txBody>
      </p:sp>
    </p:spTree>
    <p:extLst>
      <p:ext uri="{BB962C8B-B14F-4D97-AF65-F5344CB8AC3E}">
        <p14:creationId xmlns:p14="http://schemas.microsoft.com/office/powerpoint/2010/main" val="1287932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Distributor Ignition Systems </a:t>
            </a:r>
            <a:r>
              <a:rPr lang="en-US" sz="2800" dirty="0"/>
              <a:t>(1 of 2)</a:t>
            </a:r>
          </a:p>
        </p:txBody>
      </p:sp>
      <p:sp>
        <p:nvSpPr>
          <p:cNvPr id="4" name="Content Placeholder 3"/>
          <p:cNvSpPr>
            <a:spLocks noGrp="1"/>
          </p:cNvSpPr>
          <p:nvPr>
            <p:ph idx="1"/>
          </p:nvPr>
        </p:nvSpPr>
        <p:spPr>
          <a:xfrm>
            <a:off x="457200" y="993875"/>
            <a:ext cx="8229600" cy="3654325"/>
          </a:xfrm>
        </p:spPr>
        <p:txBody>
          <a:bodyPr>
            <a:spAutoFit/>
          </a:bodyPr>
          <a:lstStyle/>
          <a:p>
            <a:r>
              <a:rPr lang="en-US" sz="2400" dirty="0"/>
              <a:t>Purpose and Function</a:t>
            </a:r>
          </a:p>
          <a:p>
            <a:pPr lvl="1"/>
            <a:r>
              <a:rPr lang="en-US" sz="2400" dirty="0"/>
              <a:t>To distribute the high-voltage spark from the ignition coil to the spark plugs located at each cylinder</a:t>
            </a:r>
          </a:p>
          <a:p>
            <a:pPr lvl="1"/>
            <a:r>
              <a:rPr lang="en-US" sz="2400" dirty="0"/>
              <a:t>To provide a method for switching the primary ignition circuit, first using mechanical points and later using a sensor</a:t>
            </a:r>
          </a:p>
          <a:p>
            <a:pPr lvl="1"/>
            <a:r>
              <a:rPr lang="en-US" sz="2400" dirty="0"/>
              <a:t>The distributor is driven by a gear from the end of the camshaft inside the engine that rotates at the same speed as the camshaft, which is half crankshaft speed.</a:t>
            </a:r>
          </a:p>
        </p:txBody>
      </p:sp>
    </p:spTree>
    <p:extLst>
      <p:ext uri="{BB962C8B-B14F-4D97-AF65-F5344CB8AC3E}">
        <p14:creationId xmlns:p14="http://schemas.microsoft.com/office/powerpoint/2010/main" val="2400729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7872"/>
            <a:ext cx="8229600" cy="646331"/>
          </a:xfrm>
        </p:spPr>
        <p:txBody>
          <a:bodyPr>
            <a:spAutoFit/>
          </a:bodyPr>
          <a:lstStyle/>
          <a:p>
            <a:r>
              <a:rPr lang="en-US" dirty="0"/>
              <a:t>Distributor Ignition Systems </a:t>
            </a:r>
            <a:r>
              <a:rPr lang="en-US" sz="2800" dirty="0"/>
              <a:t>(2 of 2)</a:t>
            </a:r>
          </a:p>
        </p:txBody>
      </p:sp>
      <p:sp>
        <p:nvSpPr>
          <p:cNvPr id="4" name="Content Placeholder 3"/>
          <p:cNvSpPr>
            <a:spLocks noGrp="1"/>
          </p:cNvSpPr>
          <p:nvPr>
            <p:ph idx="1"/>
          </p:nvPr>
        </p:nvSpPr>
        <p:spPr>
          <a:xfrm>
            <a:off x="457200" y="1014695"/>
            <a:ext cx="8229600" cy="3023905"/>
          </a:xfrm>
        </p:spPr>
        <p:txBody>
          <a:bodyPr>
            <a:spAutoFit/>
          </a:bodyPr>
          <a:lstStyle/>
          <a:p>
            <a:r>
              <a:rPr lang="en-US" sz="2400" dirty="0"/>
              <a:t>Distributor Cap and Rotor</a:t>
            </a:r>
          </a:p>
          <a:p>
            <a:pPr lvl="1"/>
            <a:r>
              <a:rPr lang="en-US" sz="2400" dirty="0"/>
              <a:t>The high-voltage pulse from the ignition coil enters the distributor cap and is sent to the individual spark plug wires by the rotating rotor.</a:t>
            </a:r>
          </a:p>
          <a:p>
            <a:r>
              <a:rPr lang="en-US" sz="2400" dirty="0"/>
              <a:t>Firing Order</a:t>
            </a:r>
          </a:p>
          <a:p>
            <a:pPr lvl="1"/>
            <a:r>
              <a:rPr lang="en-US" sz="2400" dirty="0"/>
              <a:t>Firing order means the order that the spark is distributed to the correct spark plug at the right time.</a:t>
            </a:r>
          </a:p>
        </p:txBody>
      </p:sp>
    </p:spTree>
    <p:extLst>
      <p:ext uri="{BB962C8B-B14F-4D97-AF65-F5344CB8AC3E}">
        <p14:creationId xmlns:p14="http://schemas.microsoft.com/office/powerpoint/2010/main" val="3396375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Learning Objectives </a:t>
            </a:r>
            <a:r>
              <a:rPr lang="en-US" sz="2800" dirty="0"/>
              <a:t>(2 of 2)0</a:t>
            </a:r>
          </a:p>
        </p:txBody>
      </p:sp>
      <p:sp>
        <p:nvSpPr>
          <p:cNvPr id="4" name="Content Placeholder 3"/>
          <p:cNvSpPr>
            <a:spLocks noGrp="1"/>
          </p:cNvSpPr>
          <p:nvPr>
            <p:ph idx="1"/>
          </p:nvPr>
        </p:nvSpPr>
        <p:spPr>
          <a:xfrm>
            <a:off x="457200" y="1007533"/>
            <a:ext cx="8229600" cy="1023357"/>
          </a:xfrm>
        </p:spPr>
        <p:txBody>
          <a:bodyPr>
            <a:spAutoFit/>
          </a:bodyPr>
          <a:lstStyle/>
          <a:p>
            <a:pPr marL="0" indent="0">
              <a:buNone/>
            </a:pPr>
            <a:r>
              <a:rPr lang="en-US" sz="2400" b="1" dirty="0">
                <a:solidFill>
                  <a:schemeClr val="bg2"/>
                </a:solidFill>
              </a:rPr>
              <a:t>68.8 </a:t>
            </a:r>
            <a:r>
              <a:rPr lang="en-US" sz="2400" dirty="0"/>
              <a:t>Discuss knock sensors.</a:t>
            </a:r>
          </a:p>
          <a:p>
            <a:pPr marL="0" indent="0">
              <a:buNone/>
            </a:pPr>
            <a:r>
              <a:rPr lang="en-US" sz="2400" b="1" dirty="0">
                <a:solidFill>
                  <a:schemeClr val="bg2"/>
                </a:solidFill>
              </a:rPr>
              <a:t>68.9 </a:t>
            </a:r>
            <a:r>
              <a:rPr lang="en-US" sz="2400" dirty="0"/>
              <a:t>Describe the different types of spark plugs</a:t>
            </a:r>
          </a:p>
        </p:txBody>
      </p:sp>
    </p:spTree>
    <p:extLst>
      <p:ext uri="{BB962C8B-B14F-4D97-AF65-F5344CB8AC3E}">
        <p14:creationId xmlns:p14="http://schemas.microsoft.com/office/powerpoint/2010/main" val="3463388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Ignition System, Distributor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gnition_System_Distributor">
            <a:hlinkClick r:id="" action="ppaction://media"/>
            <a:extLst>
              <a:ext uri="{FF2B5EF4-FFF2-40B4-BE49-F238E27FC236}">
                <a16:creationId xmlns:a16="http://schemas.microsoft.com/office/drawing/2014/main" id="{98D62D5E-1873-77DC-77BE-B81648DD69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65860"/>
            <a:ext cx="9144000" cy="5143500"/>
          </a:xfrm>
          <a:prstGeom prst="rect">
            <a:avLst/>
          </a:prstGeom>
        </p:spPr>
      </p:pic>
    </p:spTree>
    <p:extLst>
      <p:ext uri="{BB962C8B-B14F-4D97-AF65-F5344CB8AC3E}">
        <p14:creationId xmlns:p14="http://schemas.microsoft.com/office/powerpoint/2010/main" val="264601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Is Meant by the Firing Order?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8200" y="2660187"/>
            <a:ext cx="7258050" cy="3978012"/>
          </a:xfrm>
        </p:spPr>
        <p:txBody>
          <a:bodyPr/>
          <a:lstStyle/>
          <a:p>
            <a:r>
              <a:rPr lang="en-US" sz="2400" b="1" dirty="0"/>
              <a:t>What Is Meant by the Firing Order? </a:t>
            </a:r>
            <a:r>
              <a:rPr lang="en-US" sz="2400" dirty="0"/>
              <a:t>Firing order means the order that the spark is distributed to the correct spark plug at the right time. The firing order of an engine is determined by crankshaft and camshaft design. The firing order is determined by the location of the spark plug wires in the distributor cap of an engine equipped with a distributor. The firing order is often cast into the intake manifold for easy reference. </a:t>
            </a:r>
            <a:r>
              <a:rPr lang="en-US" sz="2400" b="1" dirty="0"/>
              <a:t>See Figure 68–10</a:t>
            </a:r>
            <a:r>
              <a:rPr lang="en-US" sz="2400" dirty="0"/>
              <a:t>.</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816616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68.10 Firing Order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19200" y="999067"/>
            <a:ext cx="6705600" cy="39618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118874"/>
            <a:ext cx="7543800" cy="830997"/>
          </a:xfrm>
        </p:spPr>
        <p:txBody>
          <a:bodyPr/>
          <a:lstStyle/>
          <a:p>
            <a:r>
              <a:rPr lang="en-US" sz="2400" dirty="0"/>
              <a:t>The firing order is cast or stamped on intake manifold on most engines that have a distributor ignition</a:t>
            </a:r>
          </a:p>
        </p:txBody>
      </p:sp>
    </p:spTree>
    <p:extLst>
      <p:ext uri="{BB962C8B-B14F-4D97-AF65-F5344CB8AC3E}">
        <p14:creationId xmlns:p14="http://schemas.microsoft.com/office/powerpoint/2010/main" val="3871512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646331"/>
          </a:xfrm>
        </p:spPr>
        <p:txBody>
          <a:bodyPr>
            <a:spAutoFit/>
          </a:bodyPr>
          <a:lstStyle/>
          <a:p>
            <a:r>
              <a:rPr lang="en-US" dirty="0"/>
              <a:t>Waste-Spark Ignition Systems</a:t>
            </a:r>
            <a:endParaRPr lang="en-US" sz="2800" dirty="0"/>
          </a:p>
        </p:txBody>
      </p:sp>
      <p:sp>
        <p:nvSpPr>
          <p:cNvPr id="4" name="Content Placeholder 3"/>
          <p:cNvSpPr>
            <a:spLocks noGrp="1"/>
          </p:cNvSpPr>
          <p:nvPr>
            <p:ph idx="1"/>
          </p:nvPr>
        </p:nvSpPr>
        <p:spPr>
          <a:xfrm>
            <a:off x="457200" y="1015670"/>
            <a:ext cx="8229600" cy="3048000"/>
          </a:xfrm>
        </p:spPr>
        <p:txBody>
          <a:bodyPr>
            <a:spAutoFit/>
          </a:bodyPr>
          <a:lstStyle/>
          <a:p>
            <a:r>
              <a:rPr lang="en-US" sz="2400" dirty="0"/>
              <a:t>Waste-spark ignition is another name for distributorless ignition system (</a:t>
            </a:r>
            <a:r>
              <a:rPr lang="en-US" sz="2400" spc="-300" dirty="0"/>
              <a:t>D I </a:t>
            </a:r>
            <a:r>
              <a:rPr lang="en-US" sz="2400" dirty="0"/>
              <a:t>S) or electronic ignition (</a:t>
            </a:r>
            <a:r>
              <a:rPr lang="en-US" sz="2400" spc="-300" dirty="0"/>
              <a:t>E </a:t>
            </a:r>
            <a:r>
              <a:rPr lang="en-US" sz="2400" dirty="0"/>
              <a:t>I).</a:t>
            </a:r>
          </a:p>
          <a:p>
            <a:r>
              <a:rPr lang="en-US" sz="2400" dirty="0"/>
              <a:t>Each end of the secondary winding is connected to a cylinder exactly opposite the other in the firing order, which is called a companion (paired) cylinder.</a:t>
            </a:r>
          </a:p>
          <a:p>
            <a:r>
              <a:rPr lang="en-US" sz="2400" dirty="0"/>
              <a:t>This means that both spark plugs fire at the same time (within nanoseconds of each other).</a:t>
            </a:r>
          </a:p>
        </p:txBody>
      </p:sp>
    </p:spTree>
    <p:extLst>
      <p:ext uri="{BB962C8B-B14F-4D97-AF65-F5344CB8AC3E}">
        <p14:creationId xmlns:p14="http://schemas.microsoft.com/office/powerpoint/2010/main" val="2360201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68.11 Waste Spark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1001" y="990599"/>
            <a:ext cx="4367452" cy="52083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352800" cy="4401205"/>
          </a:xfrm>
        </p:spPr>
        <p:txBody>
          <a:bodyPr/>
          <a:lstStyle/>
          <a:p>
            <a:r>
              <a:rPr lang="en-US" sz="2000" dirty="0"/>
              <a:t>Waste-spark system fires one cylinder while its piston is on compression stroke and into paired or companion cylinders while it is on exhaust stroke. In a typical engine, it</a:t>
            </a:r>
            <a:br>
              <a:rPr lang="en-US" sz="2000" dirty="0"/>
            </a:br>
            <a:r>
              <a:rPr lang="en-US" sz="2000" dirty="0"/>
              <a:t>requires only about 2 to 3 kv to fire cylinder on the exhaust strokes. The remaining coil energy is available to fire the spark plug under compression (typically about 8 to 12 kv).</a:t>
            </a:r>
          </a:p>
        </p:txBody>
      </p:sp>
    </p:spTree>
    <p:extLst>
      <p:ext uri="{BB962C8B-B14F-4D97-AF65-F5344CB8AC3E}">
        <p14:creationId xmlns:p14="http://schemas.microsoft.com/office/powerpoint/2010/main" val="1379828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Waste-Spark Ignition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aste_Spark_Ignition_System">
            <a:hlinkClick r:id="" action="ppaction://media"/>
            <a:extLst>
              <a:ext uri="{FF2B5EF4-FFF2-40B4-BE49-F238E27FC236}">
                <a16:creationId xmlns:a16="http://schemas.microsoft.com/office/drawing/2014/main" id="{97084A96-6F9F-F64A-2E3D-464CB07AD3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062135"/>
            <a:ext cx="8991600" cy="5057775"/>
          </a:xfrm>
          <a:prstGeom prst="rect">
            <a:avLst/>
          </a:prstGeom>
        </p:spPr>
      </p:pic>
    </p:spTree>
    <p:extLst>
      <p:ext uri="{BB962C8B-B14F-4D97-AF65-F5344CB8AC3E}">
        <p14:creationId xmlns:p14="http://schemas.microsoft.com/office/powerpoint/2010/main" val="273511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Wasted Spark Ignition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aste_Spark_Ignition_System">
            <a:hlinkClick r:id="" action="ppaction://media"/>
            <a:extLst>
              <a:ext uri="{FF2B5EF4-FFF2-40B4-BE49-F238E27FC236}">
                <a16:creationId xmlns:a16="http://schemas.microsoft.com/office/drawing/2014/main" id="{DAA14925-DA4D-3502-CD8A-9909EC8629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42999"/>
            <a:ext cx="9070135" cy="5101951"/>
          </a:xfrm>
          <a:prstGeom prst="rect">
            <a:avLst/>
          </a:prstGeom>
        </p:spPr>
      </p:pic>
    </p:spTree>
    <p:extLst>
      <p:ext uri="{BB962C8B-B14F-4D97-AF65-F5344CB8AC3E}">
        <p14:creationId xmlns:p14="http://schemas.microsoft.com/office/powerpoint/2010/main" val="254800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175"/>
            <a:ext cx="8229600" cy="646331"/>
          </a:xfrm>
        </p:spPr>
        <p:txBody>
          <a:bodyPr>
            <a:spAutoFit/>
          </a:bodyPr>
          <a:lstStyle/>
          <a:p>
            <a:r>
              <a:rPr lang="en-US" dirty="0"/>
              <a:t>Coil-on-Plug Ignition</a:t>
            </a:r>
          </a:p>
        </p:txBody>
      </p:sp>
      <p:sp>
        <p:nvSpPr>
          <p:cNvPr id="4" name="Content Placeholder 3"/>
          <p:cNvSpPr>
            <a:spLocks noGrp="1"/>
          </p:cNvSpPr>
          <p:nvPr>
            <p:ph idx="1"/>
          </p:nvPr>
        </p:nvSpPr>
        <p:spPr>
          <a:xfrm>
            <a:off x="457200" y="990601"/>
            <a:ext cx="8229600" cy="4031873"/>
          </a:xfrm>
        </p:spPr>
        <p:txBody>
          <a:bodyPr>
            <a:spAutoFit/>
          </a:bodyPr>
          <a:lstStyle/>
          <a:p>
            <a:r>
              <a:rPr lang="en-US" sz="2400" dirty="0"/>
              <a:t>Coil-On-Plug (</a:t>
            </a:r>
            <a:r>
              <a:rPr lang="en-US" sz="2400" spc="-300" dirty="0"/>
              <a:t>C O </a:t>
            </a:r>
            <a:r>
              <a:rPr lang="en-US" sz="2400" dirty="0"/>
              <a:t>P) uses 1 ignition coil for each plug.</a:t>
            </a:r>
          </a:p>
          <a:p>
            <a:r>
              <a:rPr lang="en-US" sz="2400" dirty="0"/>
              <a:t>2 basic types of </a:t>
            </a:r>
            <a:r>
              <a:rPr lang="en-US" sz="2400" spc="-300" dirty="0"/>
              <a:t>C O </a:t>
            </a:r>
            <a:r>
              <a:rPr lang="en-US" sz="2400" dirty="0"/>
              <a:t>P ignition:</a:t>
            </a:r>
          </a:p>
          <a:p>
            <a:pPr lvl="1"/>
            <a:r>
              <a:rPr lang="en-US" sz="2400" dirty="0"/>
              <a:t>Two-wire —uses vehicle computer to control firing of the ignition coil.</a:t>
            </a:r>
          </a:p>
          <a:p>
            <a:pPr lvl="1"/>
            <a:r>
              <a:rPr lang="en-US" sz="2400" dirty="0"/>
              <a:t>Three-wire —design includes an ignition module at each coil.</a:t>
            </a:r>
          </a:p>
          <a:p>
            <a:r>
              <a:rPr lang="en-US" sz="2400" dirty="0"/>
              <a:t>Compression-Sensing Ignition</a:t>
            </a:r>
          </a:p>
          <a:p>
            <a:pPr lvl="1"/>
            <a:r>
              <a:rPr lang="en-US" sz="2400" dirty="0"/>
              <a:t>Uses the voltage required to fire the cylinders to determine cylinder position.</a:t>
            </a:r>
          </a:p>
        </p:txBody>
      </p:sp>
    </p:spTree>
    <p:extLst>
      <p:ext uri="{BB962C8B-B14F-4D97-AF65-F5344CB8AC3E}">
        <p14:creationId xmlns:p14="http://schemas.microsoft.com/office/powerpoint/2010/main" val="1053008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Coil-On-Plug Ignition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il_on_plug_operation">
            <a:hlinkClick r:id="" action="ppaction://media"/>
            <a:extLst>
              <a:ext uri="{FF2B5EF4-FFF2-40B4-BE49-F238E27FC236}">
                <a16:creationId xmlns:a16="http://schemas.microsoft.com/office/drawing/2014/main" id="{7598F8A9-FAD5-B24F-8018-BB541F075F5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16723"/>
            <a:ext cx="9144000" cy="5143500"/>
          </a:xfrm>
          <a:prstGeom prst="rect">
            <a:avLst/>
          </a:prstGeom>
        </p:spPr>
      </p:pic>
    </p:spTree>
    <p:extLst>
      <p:ext uri="{BB962C8B-B14F-4D97-AF65-F5344CB8AC3E}">
        <p14:creationId xmlns:p14="http://schemas.microsoft.com/office/powerpoint/2010/main" val="306407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68.12 Two-Wire COP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0" y="1016492"/>
            <a:ext cx="4616669" cy="509425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16492"/>
            <a:ext cx="3352800" cy="3403108"/>
          </a:xfrm>
        </p:spPr>
        <p:txBody>
          <a:bodyPr/>
          <a:lstStyle/>
          <a:p>
            <a:r>
              <a:rPr lang="en-US" sz="2400" dirty="0"/>
              <a:t>Typical two-wire coil-on-plug ignition system showing the triggering and the switching being performed by the PCM from input from the crankshaft position sensor</a:t>
            </a:r>
          </a:p>
        </p:txBody>
      </p:sp>
    </p:spTree>
    <p:extLst>
      <p:ext uri="{BB962C8B-B14F-4D97-AF65-F5344CB8AC3E}">
        <p14:creationId xmlns:p14="http://schemas.microsoft.com/office/powerpoint/2010/main" val="543148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Ignition Systems </a:t>
            </a:r>
          </a:p>
        </p:txBody>
      </p:sp>
      <p:sp>
        <p:nvSpPr>
          <p:cNvPr id="4" name="Content Placeholder 3"/>
          <p:cNvSpPr>
            <a:spLocks noGrp="1"/>
          </p:cNvSpPr>
          <p:nvPr>
            <p:ph idx="1"/>
          </p:nvPr>
        </p:nvSpPr>
        <p:spPr>
          <a:xfrm>
            <a:off x="457200" y="1003399"/>
            <a:ext cx="8229600" cy="4559201"/>
          </a:xfrm>
        </p:spPr>
        <p:txBody>
          <a:bodyPr>
            <a:spAutoFit/>
          </a:bodyPr>
          <a:lstStyle/>
          <a:p>
            <a:r>
              <a:rPr lang="en-US" sz="2400" dirty="0"/>
              <a:t>Purpose and Function</a:t>
            </a:r>
          </a:p>
          <a:p>
            <a:pPr lvl="1"/>
            <a:r>
              <a:rPr lang="en-US" sz="2400" dirty="0"/>
              <a:t>The ignition system includes components and wiring necessary to create and distribute a high voltage (up to 40,000 volts or more) and send to the spark plug.</a:t>
            </a:r>
          </a:p>
          <a:p>
            <a:r>
              <a:rPr lang="en-US" sz="2400" dirty="0"/>
              <a:t>Background</a:t>
            </a:r>
          </a:p>
          <a:p>
            <a:pPr lvl="1"/>
            <a:r>
              <a:rPr lang="en-US" sz="2400" dirty="0"/>
              <a:t>Before the mid-1970s, ignition systems used a mechanically opened set of contact points to make and break the electrical connection to ground.</a:t>
            </a:r>
          </a:p>
          <a:p>
            <a:pPr lvl="1"/>
            <a:r>
              <a:rPr lang="en-US" sz="2400" dirty="0"/>
              <a:t>Since the mid-1970s, ignition systems have used sensors, such as a pickup coil and reluctor (trigger wheel), to trigger or signal an electronic module.</a:t>
            </a:r>
          </a:p>
        </p:txBody>
      </p:sp>
    </p:spTree>
    <p:extLst>
      <p:ext uri="{BB962C8B-B14F-4D97-AF65-F5344CB8AC3E}">
        <p14:creationId xmlns:p14="http://schemas.microsoft.com/office/powerpoint/2010/main" val="2315987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68.13 COP with VVT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2473" y="1027946"/>
            <a:ext cx="5062265" cy="41536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90800" cy="4114800"/>
          </a:xfrm>
        </p:spPr>
        <p:txBody>
          <a:bodyPr/>
          <a:lstStyle/>
          <a:p>
            <a:r>
              <a:rPr lang="en-US" sz="2400" dirty="0"/>
              <a:t>An overhead camshaft engine equipped with variable valve timing on both the intake and exhaust camshafts and coil-on-plug ignition</a:t>
            </a:r>
          </a:p>
        </p:txBody>
      </p:sp>
    </p:spTree>
    <p:extLst>
      <p:ext uri="{BB962C8B-B14F-4D97-AF65-F5344CB8AC3E}">
        <p14:creationId xmlns:p14="http://schemas.microsoft.com/office/powerpoint/2010/main" val="1125176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68.14 Hemi-Engine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46736" y="1027946"/>
            <a:ext cx="5248002" cy="43060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67000" cy="4495800"/>
          </a:xfrm>
        </p:spPr>
        <p:txBody>
          <a:bodyPr/>
          <a:lstStyle/>
          <a:p>
            <a:r>
              <a:rPr lang="en-US" sz="2400" dirty="0"/>
              <a:t>Chrysler Hemi V-8 that has 2 spark plugs per cylinder. The coil on top of one spark fires that plug plus, through a spark plug wire, fires a plug in the companion cylinder</a:t>
            </a:r>
          </a:p>
        </p:txBody>
      </p:sp>
    </p:spTree>
    <p:extLst>
      <p:ext uri="{BB962C8B-B14F-4D97-AF65-F5344CB8AC3E}">
        <p14:creationId xmlns:p14="http://schemas.microsoft.com/office/powerpoint/2010/main" val="1421004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8585"/>
            <a:ext cx="8229600" cy="646331"/>
          </a:xfrm>
        </p:spPr>
        <p:txBody>
          <a:bodyPr>
            <a:spAutoFit/>
          </a:bodyPr>
          <a:lstStyle/>
          <a:p>
            <a:r>
              <a:rPr lang="en-US" dirty="0"/>
              <a:t>Ignition Timing</a:t>
            </a:r>
          </a:p>
        </p:txBody>
      </p:sp>
      <p:sp>
        <p:nvSpPr>
          <p:cNvPr id="4" name="Content Placeholder 3"/>
          <p:cNvSpPr>
            <a:spLocks noGrp="1"/>
          </p:cNvSpPr>
          <p:nvPr>
            <p:ph idx="1"/>
          </p:nvPr>
        </p:nvSpPr>
        <p:spPr>
          <a:xfrm>
            <a:off x="457200" y="972011"/>
            <a:ext cx="8229600" cy="4285789"/>
          </a:xfrm>
        </p:spPr>
        <p:txBody>
          <a:bodyPr>
            <a:spAutoFit/>
          </a:bodyPr>
          <a:lstStyle/>
          <a:p>
            <a:r>
              <a:rPr lang="en-US" sz="2400" dirty="0"/>
              <a:t>The Need for Spark Advance</a:t>
            </a:r>
          </a:p>
          <a:p>
            <a:pPr lvl="1"/>
            <a:r>
              <a:rPr lang="en-US" sz="2400" dirty="0"/>
              <a:t>Ignition timing refers to when spark plug fires in relation to piston position.</a:t>
            </a:r>
          </a:p>
          <a:p>
            <a:pPr lvl="1"/>
            <a:r>
              <a:rPr lang="en-US" sz="2400" dirty="0"/>
              <a:t>As engine rotates faster, spark plug firing event must occur sooner.</a:t>
            </a:r>
          </a:p>
          <a:p>
            <a:r>
              <a:rPr lang="en-US" sz="2400" dirty="0"/>
              <a:t>Initial Timing</a:t>
            </a:r>
          </a:p>
          <a:p>
            <a:pPr lvl="1"/>
            <a:r>
              <a:rPr lang="en-US" sz="2400" dirty="0"/>
              <a:t>If engine is equipped with a distributor, it may be possible to adjust base or the initial timing.</a:t>
            </a:r>
          </a:p>
          <a:p>
            <a:pPr lvl="1"/>
            <a:r>
              <a:rPr lang="en-US" sz="2400" dirty="0"/>
              <a:t>Ignition timing does change as timing chain or gear wears.</a:t>
            </a:r>
          </a:p>
        </p:txBody>
      </p:sp>
    </p:spTree>
    <p:extLst>
      <p:ext uri="{BB962C8B-B14F-4D97-AF65-F5344CB8AC3E}">
        <p14:creationId xmlns:p14="http://schemas.microsoft.com/office/powerpoint/2010/main" val="19079749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68.15 Initial Timing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2504" y="1075810"/>
            <a:ext cx="5042234" cy="402959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67000" cy="3416320"/>
          </a:xfrm>
        </p:spPr>
        <p:txBody>
          <a:bodyPr/>
          <a:lstStyle/>
          <a:p>
            <a:r>
              <a:rPr lang="en-US" sz="2400" dirty="0"/>
              <a:t>The initial timing is where the spark plug fires at idle speed. The computer then advances the timing based on engine speed and other factors</a:t>
            </a:r>
          </a:p>
        </p:txBody>
      </p:sp>
    </p:spTree>
    <p:extLst>
      <p:ext uri="{BB962C8B-B14F-4D97-AF65-F5344CB8AC3E}">
        <p14:creationId xmlns:p14="http://schemas.microsoft.com/office/powerpoint/2010/main" val="2097563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68.16 Timing Marks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0" y="989276"/>
            <a:ext cx="3823965" cy="520710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2308324"/>
          </a:xfrm>
        </p:spPr>
        <p:txBody>
          <a:bodyPr/>
          <a:lstStyle/>
          <a:p>
            <a:r>
              <a:rPr lang="en-US" sz="2400" dirty="0"/>
              <a:t>Ignition timing marks are found on the harmonic balancers that are equipped with distributor ignition</a:t>
            </a:r>
          </a:p>
        </p:txBody>
      </p:sp>
    </p:spTree>
    <p:extLst>
      <p:ext uri="{BB962C8B-B14F-4D97-AF65-F5344CB8AC3E}">
        <p14:creationId xmlns:p14="http://schemas.microsoft.com/office/powerpoint/2010/main" val="123954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2053"/>
            <a:ext cx="8229600" cy="646331"/>
          </a:xfrm>
        </p:spPr>
        <p:txBody>
          <a:bodyPr>
            <a:spAutoFit/>
          </a:bodyPr>
          <a:lstStyle/>
          <a:p>
            <a:r>
              <a:rPr lang="en-US" dirty="0"/>
              <a:t>Knock Sensors</a:t>
            </a:r>
          </a:p>
        </p:txBody>
      </p:sp>
      <p:sp>
        <p:nvSpPr>
          <p:cNvPr id="4" name="Content Placeholder 3"/>
          <p:cNvSpPr>
            <a:spLocks noGrp="1"/>
          </p:cNvSpPr>
          <p:nvPr>
            <p:ph idx="1"/>
          </p:nvPr>
        </p:nvSpPr>
        <p:spPr>
          <a:xfrm>
            <a:off x="457200" y="975479"/>
            <a:ext cx="8229600" cy="3139321"/>
          </a:xfrm>
        </p:spPr>
        <p:txBody>
          <a:bodyPr>
            <a:spAutoFit/>
          </a:bodyPr>
          <a:lstStyle/>
          <a:p>
            <a:r>
              <a:rPr lang="en-US" sz="2400" dirty="0"/>
              <a:t>Knock sensors are used to detect abnormal combustion.</a:t>
            </a:r>
          </a:p>
          <a:p>
            <a:r>
              <a:rPr lang="en-US" sz="2400" dirty="0"/>
              <a:t>Inside the knock sensor is a piezoelectric element that generates a voltage when pressure or a vibration is applied to the unit.</a:t>
            </a:r>
          </a:p>
          <a:p>
            <a:r>
              <a:rPr lang="en-US" sz="2400" dirty="0"/>
              <a:t>Diagnosing the Knock Sensor</a:t>
            </a:r>
          </a:p>
          <a:p>
            <a:pPr lvl="1"/>
            <a:r>
              <a:rPr lang="en-US" sz="2400" dirty="0"/>
              <a:t>A scan tool is used to read diagnostic trouble codes and check the functionality of the knock sensor.</a:t>
            </a:r>
          </a:p>
        </p:txBody>
      </p:sp>
    </p:spTree>
    <p:extLst>
      <p:ext uri="{BB962C8B-B14F-4D97-AF65-F5344CB8AC3E}">
        <p14:creationId xmlns:p14="http://schemas.microsoft.com/office/powerpoint/2010/main" val="1901103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68.17 Knock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0" y="1019502"/>
            <a:ext cx="4538553" cy="513344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2308324"/>
          </a:xfrm>
        </p:spPr>
        <p:txBody>
          <a:bodyPr/>
          <a:lstStyle/>
          <a:p>
            <a:r>
              <a:rPr lang="en-US" sz="2400" dirty="0"/>
              <a:t>A knock sensor that is used by the powertrain control module (PCM) to detect engine detonation</a:t>
            </a:r>
          </a:p>
        </p:txBody>
      </p:sp>
    </p:spTree>
    <p:extLst>
      <p:ext uri="{BB962C8B-B14F-4D97-AF65-F5344CB8AC3E}">
        <p14:creationId xmlns:p14="http://schemas.microsoft.com/office/powerpoint/2010/main" val="29435050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68.18 Knock Waveform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990600"/>
            <a:ext cx="4106917" cy="457781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505200" cy="4893647"/>
          </a:xfrm>
        </p:spPr>
        <p:txBody>
          <a:bodyPr/>
          <a:lstStyle/>
          <a:p>
            <a:r>
              <a:rPr lang="en-US" sz="2400" dirty="0"/>
              <a:t>A typical waveform from a knock sensor during a spark knock event. This signal is sent to the computer, which in turn retards the ignition timing. This timing retard is accomplished by an output command from the computer to either a spark advance control unit or directly to the ignition module.</a:t>
            </a:r>
          </a:p>
        </p:txBody>
      </p:sp>
    </p:spTree>
    <p:extLst>
      <p:ext uri="{BB962C8B-B14F-4D97-AF65-F5344CB8AC3E}">
        <p14:creationId xmlns:p14="http://schemas.microsoft.com/office/powerpoint/2010/main" val="21188643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2709"/>
            <a:ext cx="8229600" cy="646331"/>
          </a:xfrm>
        </p:spPr>
        <p:txBody>
          <a:bodyPr>
            <a:spAutoFit/>
          </a:bodyPr>
          <a:lstStyle/>
          <a:p>
            <a:r>
              <a:rPr lang="en-US" dirty="0"/>
              <a:t>Question 3: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What is the purpose of the knock sensor?</a:t>
            </a:r>
          </a:p>
        </p:txBody>
      </p:sp>
    </p:spTree>
    <p:extLst>
      <p:ext uri="{BB962C8B-B14F-4D97-AF65-F5344CB8AC3E}">
        <p14:creationId xmlns:p14="http://schemas.microsoft.com/office/powerpoint/2010/main" val="1543447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2709"/>
            <a:ext cx="8229600" cy="646331"/>
          </a:xfrm>
        </p:spPr>
        <p:txBody>
          <a:bodyPr>
            <a:spAutoFit/>
          </a:bodyPr>
          <a:lstStyle/>
          <a:p>
            <a:r>
              <a:rPr lang="en-US" dirty="0"/>
              <a:t>Answer 3</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To detect abnormal combustion.</a:t>
            </a:r>
          </a:p>
        </p:txBody>
      </p:sp>
    </p:spTree>
    <p:extLst>
      <p:ext uri="{BB962C8B-B14F-4D97-AF65-F5344CB8AC3E}">
        <p14:creationId xmlns:p14="http://schemas.microsoft.com/office/powerpoint/2010/main" val="3625403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68.1 Point-Type Ignition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89247" y="999067"/>
            <a:ext cx="4997553" cy="36798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65200"/>
            <a:ext cx="2819400" cy="2463800"/>
          </a:xfrm>
        </p:spPr>
        <p:txBody>
          <a:bodyPr/>
          <a:lstStyle/>
          <a:p>
            <a:r>
              <a:rPr lang="en-US" sz="2400" dirty="0"/>
              <a:t>A point-type ignition system showing the distributor cam, which opens the points</a:t>
            </a:r>
          </a:p>
        </p:txBody>
      </p:sp>
    </p:spTree>
    <p:extLst>
      <p:ext uri="{BB962C8B-B14F-4D97-AF65-F5344CB8AC3E}">
        <p14:creationId xmlns:p14="http://schemas.microsoft.com/office/powerpoint/2010/main" val="2777356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175"/>
            <a:ext cx="8229600" cy="523875"/>
          </a:xfrm>
        </p:spPr>
        <p:txBody>
          <a:bodyPr>
            <a:noAutofit/>
          </a:bodyPr>
          <a:lstStyle/>
          <a:p>
            <a:r>
              <a:rPr lang="en-US" dirty="0"/>
              <a:t>Spark Plugs</a:t>
            </a:r>
          </a:p>
        </p:txBody>
      </p:sp>
      <p:sp>
        <p:nvSpPr>
          <p:cNvPr id="4" name="Content Placeholder 3"/>
          <p:cNvSpPr>
            <a:spLocks noGrp="1"/>
          </p:cNvSpPr>
          <p:nvPr>
            <p:ph idx="1"/>
          </p:nvPr>
        </p:nvSpPr>
        <p:spPr>
          <a:xfrm>
            <a:off x="457200" y="990601"/>
            <a:ext cx="8229600" cy="4876799"/>
          </a:xfrm>
        </p:spPr>
        <p:txBody>
          <a:bodyPr>
            <a:noAutofit/>
          </a:bodyPr>
          <a:lstStyle/>
          <a:p>
            <a:r>
              <a:rPr lang="en-US" sz="2400" dirty="0"/>
              <a:t>Spark plugs classified by reach, heat range, type of seat.</a:t>
            </a:r>
          </a:p>
          <a:p>
            <a:r>
              <a:rPr lang="en-US" sz="2400" dirty="0"/>
              <a:t>Resistor Spark Plugs</a:t>
            </a:r>
          </a:p>
          <a:p>
            <a:pPr lvl="1"/>
            <a:r>
              <a:rPr lang="en-US" sz="2400" dirty="0"/>
              <a:t>Includes a resistor in the center electrode, which helps to reduce electromagnetic noise.</a:t>
            </a:r>
          </a:p>
          <a:p>
            <a:r>
              <a:rPr lang="en-US" sz="2400" dirty="0"/>
              <a:t>Platinum Spark Plugs</a:t>
            </a:r>
          </a:p>
          <a:p>
            <a:pPr lvl="1"/>
            <a:r>
              <a:rPr lang="en-US" sz="2400" dirty="0"/>
              <a:t>Small amount of the precious metal platinum welded onto each electrode.</a:t>
            </a:r>
          </a:p>
          <a:p>
            <a:r>
              <a:rPr lang="en-US" sz="2400" dirty="0"/>
              <a:t>Iridium Spark Plugs</a:t>
            </a:r>
          </a:p>
          <a:p>
            <a:pPr lvl="1"/>
            <a:r>
              <a:rPr lang="en-US" sz="2400" dirty="0"/>
              <a:t>Small amount of iridium welded onto the tip of a small center electrode.</a:t>
            </a:r>
          </a:p>
        </p:txBody>
      </p:sp>
    </p:spTree>
    <p:extLst>
      <p:ext uri="{BB962C8B-B14F-4D97-AF65-F5344CB8AC3E}">
        <p14:creationId xmlns:p14="http://schemas.microsoft.com/office/powerpoint/2010/main" val="495241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68.19 Spark Plug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51172" y="1014928"/>
            <a:ext cx="5096106" cy="500487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990600"/>
            <a:ext cx="2209800" cy="1295400"/>
          </a:xfrm>
        </p:spPr>
        <p:txBody>
          <a:bodyPr/>
          <a:lstStyle/>
          <a:p>
            <a:r>
              <a:rPr lang="en-US" sz="2400" dirty="0"/>
              <a:t>Parts of a Typical spark plug</a:t>
            </a:r>
          </a:p>
        </p:txBody>
      </p:sp>
    </p:spTree>
    <p:extLst>
      <p:ext uri="{BB962C8B-B14F-4D97-AF65-F5344CB8AC3E}">
        <p14:creationId xmlns:p14="http://schemas.microsoft.com/office/powerpoint/2010/main" val="14933886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68.20 Heat Range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905000" y="990600"/>
            <a:ext cx="5334000" cy="39223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029200"/>
            <a:ext cx="7543800" cy="1200329"/>
          </a:xfrm>
        </p:spPr>
        <p:txBody>
          <a:bodyPr/>
          <a:lstStyle/>
          <a:p>
            <a:r>
              <a:rPr lang="en-US" sz="2400" dirty="0"/>
              <a:t>The heat range of a spark plug is determined by the distance the heat has to flow from the tip to the cylinder head</a:t>
            </a:r>
          </a:p>
        </p:txBody>
      </p:sp>
    </p:spTree>
    <p:extLst>
      <p:ext uri="{BB962C8B-B14F-4D97-AF65-F5344CB8AC3E}">
        <p14:creationId xmlns:p14="http://schemas.microsoft.com/office/powerpoint/2010/main" val="39298451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Performance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(A8) Engine Performance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(A8) Engine Performance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68.2 Married Coil</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76800" y="1024466"/>
            <a:ext cx="3581553" cy="518987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352800" cy="5262979"/>
          </a:xfrm>
        </p:spPr>
        <p:txBody>
          <a:bodyPr/>
          <a:lstStyle/>
          <a:p>
            <a:r>
              <a:rPr lang="en-US" sz="2400" dirty="0"/>
              <a:t>Some ignition coils are electrically connected, called married (top figure), whereas others use separate primary and secondary windings, called divorced (lower figure). The polarity (positive or negative) of a coil is determined by the direction in which the coil is wound</a:t>
            </a:r>
          </a:p>
        </p:txBody>
      </p:sp>
    </p:spTree>
    <p:extLst>
      <p:ext uri="{BB962C8B-B14F-4D97-AF65-F5344CB8AC3E}">
        <p14:creationId xmlns:p14="http://schemas.microsoft.com/office/powerpoint/2010/main" val="1483983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2737"/>
            <a:ext cx="8229600" cy="646331"/>
          </a:xfrm>
        </p:spPr>
        <p:txBody>
          <a:bodyPr>
            <a:spAutoFit/>
          </a:bodyPr>
          <a:lstStyle/>
          <a:p>
            <a:r>
              <a:rPr lang="en-US" dirty="0"/>
              <a:t>Ignition System Operation</a:t>
            </a:r>
          </a:p>
        </p:txBody>
      </p:sp>
      <p:sp>
        <p:nvSpPr>
          <p:cNvPr id="4" name="Content Placeholder 3"/>
          <p:cNvSpPr>
            <a:spLocks noGrp="1"/>
          </p:cNvSpPr>
          <p:nvPr>
            <p:ph idx="1"/>
          </p:nvPr>
        </p:nvSpPr>
        <p:spPr>
          <a:xfrm>
            <a:off x="457200" y="999559"/>
            <a:ext cx="8229600" cy="3801041"/>
          </a:xfrm>
        </p:spPr>
        <p:txBody>
          <a:bodyPr>
            <a:spAutoFit/>
          </a:bodyPr>
          <a:lstStyle/>
          <a:p>
            <a:r>
              <a:rPr lang="en-US" sz="2400" dirty="0"/>
              <a:t>All ignition systems apply voltage close to battery voltage (12 volts) to positive side of ignition coil and pulse negative side to ground.</a:t>
            </a:r>
          </a:p>
          <a:p>
            <a:r>
              <a:rPr lang="en-US" sz="2400" dirty="0"/>
              <a:t>When coil negative lead is grounded, primary (low-voltage) circuit of coil is complete and a magnetic field is created around coil windings.</a:t>
            </a:r>
          </a:p>
          <a:p>
            <a:r>
              <a:rPr lang="en-US" sz="2400" dirty="0"/>
              <a:t>When circuit is opened, magnetic field collapses and induces a high-voltage spark in secondary winding of ignition coil.</a:t>
            </a:r>
          </a:p>
        </p:txBody>
      </p:sp>
    </p:spTree>
    <p:extLst>
      <p:ext uri="{BB962C8B-B14F-4D97-AF65-F5344CB8AC3E}">
        <p14:creationId xmlns:p14="http://schemas.microsoft.com/office/powerpoint/2010/main" val="2629982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1389"/>
            <a:ext cx="8229600" cy="646331"/>
          </a:xfrm>
        </p:spPr>
        <p:txBody>
          <a:bodyPr>
            <a:spAutoFit/>
          </a:bodyPr>
          <a:lstStyle/>
          <a:p>
            <a:r>
              <a:rPr lang="en-US" dirty="0"/>
              <a:t>Ignition Coils </a:t>
            </a:r>
            <a:r>
              <a:rPr lang="en-US" sz="2800" dirty="0"/>
              <a:t>(1 of 4)</a:t>
            </a:r>
          </a:p>
        </p:txBody>
      </p:sp>
      <p:sp>
        <p:nvSpPr>
          <p:cNvPr id="4" name="Content Placeholder 3"/>
          <p:cNvSpPr>
            <a:spLocks noGrp="1"/>
          </p:cNvSpPr>
          <p:nvPr>
            <p:ph idx="1"/>
          </p:nvPr>
        </p:nvSpPr>
        <p:spPr>
          <a:xfrm>
            <a:off x="457200" y="1048211"/>
            <a:ext cx="8229600" cy="4285789"/>
          </a:xfrm>
        </p:spPr>
        <p:txBody>
          <a:bodyPr>
            <a:spAutoFit/>
          </a:bodyPr>
          <a:lstStyle/>
          <a:p>
            <a:r>
              <a:rPr lang="en-US" sz="2400" dirty="0"/>
              <a:t>Purpose and Function</a:t>
            </a:r>
          </a:p>
          <a:p>
            <a:pPr lvl="1"/>
            <a:r>
              <a:rPr lang="en-US" sz="2400" dirty="0"/>
              <a:t>The coil creates a high-voltage spark by electromagnetic induction.</a:t>
            </a:r>
          </a:p>
          <a:p>
            <a:r>
              <a:rPr lang="en-US" sz="2400" dirty="0"/>
              <a:t>Coil Construction</a:t>
            </a:r>
          </a:p>
          <a:p>
            <a:pPr lvl="1"/>
            <a:r>
              <a:rPr lang="en-US" sz="2400" dirty="0"/>
              <a:t>The center of an ignition coil contains a core of laminated soft iron (thin strips of soft iron).</a:t>
            </a:r>
          </a:p>
          <a:p>
            <a:pPr lvl="1"/>
            <a:r>
              <a:rPr lang="en-US" sz="2400" dirty="0"/>
              <a:t>Surrounding the laminated core are the secondary windings.</a:t>
            </a:r>
          </a:p>
          <a:p>
            <a:pPr lvl="1"/>
            <a:r>
              <a:rPr lang="en-US" sz="2400" dirty="0"/>
              <a:t>Surrounding the secondary windings are the primary windings.</a:t>
            </a:r>
          </a:p>
        </p:txBody>
      </p:sp>
    </p:spTree>
    <p:extLst>
      <p:ext uri="{BB962C8B-B14F-4D97-AF65-F5344CB8AC3E}">
        <p14:creationId xmlns:p14="http://schemas.microsoft.com/office/powerpoint/2010/main" val="316504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1210"/>
            <a:ext cx="8229600" cy="646331"/>
          </a:xfrm>
        </p:spPr>
        <p:txBody>
          <a:bodyPr>
            <a:spAutoFit/>
          </a:bodyPr>
          <a:lstStyle/>
          <a:p>
            <a:r>
              <a:rPr lang="en-US" dirty="0"/>
              <a:t>Ignition Coils </a:t>
            </a:r>
            <a:r>
              <a:rPr lang="en-US" sz="2800" dirty="0"/>
              <a:t>(2 of 4)</a:t>
            </a:r>
          </a:p>
        </p:txBody>
      </p:sp>
      <p:sp>
        <p:nvSpPr>
          <p:cNvPr id="4" name="Content Placeholder 3"/>
          <p:cNvSpPr>
            <a:spLocks noGrp="1"/>
          </p:cNvSpPr>
          <p:nvPr>
            <p:ph idx="1"/>
          </p:nvPr>
        </p:nvSpPr>
        <p:spPr>
          <a:xfrm>
            <a:off x="457200" y="1038032"/>
            <a:ext cx="8229600" cy="3762568"/>
          </a:xfrm>
        </p:spPr>
        <p:txBody>
          <a:bodyPr>
            <a:spAutoFit/>
          </a:bodyPr>
          <a:lstStyle/>
          <a:p>
            <a:r>
              <a:rPr lang="en-US" sz="2400" dirty="0"/>
              <a:t>Self-Induction</a:t>
            </a:r>
          </a:p>
          <a:p>
            <a:pPr lvl="1"/>
            <a:r>
              <a:rPr lang="en-US" sz="2400" dirty="0"/>
              <a:t>When current starts to flow into a coil, an opposing current is created in the windings of the coil. This opposing current generation is caused by self-induction and is called inductive reactance.</a:t>
            </a:r>
          </a:p>
          <a:p>
            <a:r>
              <a:rPr lang="en-US" sz="2400" dirty="0"/>
              <a:t>Mutual Induction</a:t>
            </a:r>
          </a:p>
          <a:p>
            <a:pPr lvl="1"/>
            <a:r>
              <a:rPr lang="en-US" sz="2400" dirty="0"/>
              <a:t>The current flowing in one coil winding induces a voltage in the adjacent coil winding when a change occurs.</a:t>
            </a:r>
          </a:p>
        </p:txBody>
      </p:sp>
    </p:spTree>
    <p:extLst>
      <p:ext uri="{BB962C8B-B14F-4D97-AF65-F5344CB8AC3E}">
        <p14:creationId xmlns:p14="http://schemas.microsoft.com/office/powerpoint/2010/main" val="3897810227"/>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25024</TotalTime>
  <Words>2823</Words>
  <Application>Microsoft Office PowerPoint</Application>
  <PresentationFormat>On-screen Show (4:3)</PresentationFormat>
  <Paragraphs>249</Paragraphs>
  <Slides>54</Slides>
  <Notes>54</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Times New Roman</vt:lpstr>
      <vt:lpstr>Verdana</vt:lpstr>
      <vt:lpstr>Wingdings</vt:lpstr>
      <vt:lpstr>508 Lecture</vt:lpstr>
      <vt:lpstr>Automotive Technology: Principles, Diagnosis, and Service</vt:lpstr>
      <vt:lpstr>Learning Objectives (1 of 2)</vt:lpstr>
      <vt:lpstr>Learning Objectives (2 of 2)0</vt:lpstr>
      <vt:lpstr>Ignition Systems </vt:lpstr>
      <vt:lpstr>Figure 68.1 Point-Type Ignition</vt:lpstr>
      <vt:lpstr>Figure 68.2 Married Coil</vt:lpstr>
      <vt:lpstr>Ignition System Operation</vt:lpstr>
      <vt:lpstr>Ignition Coils (1 of 4)</vt:lpstr>
      <vt:lpstr>Ignition Coils (2 of 4)</vt:lpstr>
      <vt:lpstr>Ignition Coils (3 of 4)</vt:lpstr>
      <vt:lpstr>Ignition Coils (4 of 4)</vt:lpstr>
      <vt:lpstr>Figure 68.3 E-Coil</vt:lpstr>
      <vt:lpstr>Figure 68.4 Primary Inside Secondary</vt:lpstr>
      <vt:lpstr>Frequently Asked Question: How Does the Computer Control the Ignition?   </vt:lpstr>
      <vt:lpstr>Figure 68.5 Ignition Circuit</vt:lpstr>
      <vt:lpstr>Question 1: ?</vt:lpstr>
      <vt:lpstr>Answer 1</vt:lpstr>
      <vt:lpstr>Ignition Switch and Triggering</vt:lpstr>
      <vt:lpstr>Primary Circuit Operation</vt:lpstr>
      <vt:lpstr>Figure 71.6</vt:lpstr>
      <vt:lpstr>Figure 68.6 Hall-Effect Switch</vt:lpstr>
      <vt:lpstr>Figure 68.7 Hall-effect Sensor </vt:lpstr>
      <vt:lpstr>Animation: Hall-Effect Sensor (Animation will automatically start)</vt:lpstr>
      <vt:lpstr>Figure 68.8 Magnetic Sensor </vt:lpstr>
      <vt:lpstr>Figure 68.9 CKP Sensor</vt:lpstr>
      <vt:lpstr>Question 2: ?</vt:lpstr>
      <vt:lpstr>Answer 2</vt:lpstr>
      <vt:lpstr>Distributor Ignition Systems (1 of 2)</vt:lpstr>
      <vt:lpstr>Distributor Ignition Systems (2 of 2)</vt:lpstr>
      <vt:lpstr>Animation: Ignition System, Distributor (Animation will automatically start)</vt:lpstr>
      <vt:lpstr>Frequently Asked Question: What Is Meant by the Firing Order?   </vt:lpstr>
      <vt:lpstr>Figure 68.10 Firing Order</vt:lpstr>
      <vt:lpstr>Waste-Spark Ignition Systems</vt:lpstr>
      <vt:lpstr>Figure 68.11 Waste Spark</vt:lpstr>
      <vt:lpstr>Animation: Waste-Spark Ignition System (Animation will automatically start)</vt:lpstr>
      <vt:lpstr>Animation: Wasted Spark Ignition System (Animation will automatically start)</vt:lpstr>
      <vt:lpstr>Coil-on-Plug Ignition</vt:lpstr>
      <vt:lpstr>Animation: Coil-On-Plug Ignition System (Animation will automatically start)</vt:lpstr>
      <vt:lpstr>Figure 68.12 Two-Wire COP</vt:lpstr>
      <vt:lpstr>Figure 68.13 COP with VVT</vt:lpstr>
      <vt:lpstr>Figure 68.14 Hemi-Engine</vt:lpstr>
      <vt:lpstr>Ignition Timing</vt:lpstr>
      <vt:lpstr>Figure 68.15 Initial Timing</vt:lpstr>
      <vt:lpstr>Figure 68.16 Timing Marks</vt:lpstr>
      <vt:lpstr>Knock Sensors</vt:lpstr>
      <vt:lpstr>Figure 68.17 Knock Sensor</vt:lpstr>
      <vt:lpstr>Figure 68.18 Knock Waveform</vt:lpstr>
      <vt:lpstr>Question 3: ?</vt:lpstr>
      <vt:lpstr>Answer 3</vt:lpstr>
      <vt:lpstr>Spark Plugs</vt:lpstr>
      <vt:lpstr>Figure 68.19 Spark Plug</vt:lpstr>
      <vt:lpstr>Figure 68.20 Heat Range</vt:lpstr>
      <vt:lpstr>Engine Performance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71, Ignition System Components and Operation</dc:title>
  <dc:subject>2612-Automotive - Core</dc:subject>
  <dc:creator>James D. Halderman</dc:creator>
  <cp:keywords>CONTAINS NOTES</cp:keywords>
  <cp:lastModifiedBy>Glen Plants</cp:lastModifiedBy>
  <cp:revision>4668</cp:revision>
  <dcterms:created xsi:type="dcterms:W3CDTF">2014-07-14T20:04:21Z</dcterms:created>
  <dcterms:modified xsi:type="dcterms:W3CDTF">2023-06-20T14:03:49Z</dcterms:modified>
</cp:coreProperties>
</file>