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1210" r:id="rId2"/>
    <p:sldId id="1110" r:id="rId3"/>
    <p:sldId id="1264" r:id="rId4"/>
    <p:sldId id="1163" r:id="rId5"/>
    <p:sldId id="1165" r:id="rId6"/>
    <p:sldId id="1166" r:id="rId7"/>
    <p:sldId id="1262" r:id="rId8"/>
    <p:sldId id="1168" r:id="rId9"/>
    <p:sldId id="1169" r:id="rId10"/>
    <p:sldId id="1284" r:id="rId11"/>
    <p:sldId id="1265" r:id="rId12"/>
    <p:sldId id="1263" r:id="rId13"/>
    <p:sldId id="1172" r:id="rId14"/>
    <p:sldId id="1173" r:id="rId15"/>
    <p:sldId id="1174" r:id="rId16"/>
    <p:sldId id="1175" r:id="rId17"/>
    <p:sldId id="1266" r:id="rId18"/>
    <p:sldId id="1267" r:id="rId19"/>
    <p:sldId id="1178" r:id="rId20"/>
    <p:sldId id="1179" r:id="rId21"/>
    <p:sldId id="1180" r:id="rId22"/>
    <p:sldId id="1269" r:id="rId23"/>
    <p:sldId id="1270" r:id="rId24"/>
    <p:sldId id="1271" r:id="rId25"/>
    <p:sldId id="1398" r:id="rId26"/>
    <p:sldId id="1183" r:id="rId27"/>
    <p:sldId id="1286" r:id="rId28"/>
    <p:sldId id="1285" r:id="rId29"/>
    <p:sldId id="1185" r:id="rId30"/>
    <p:sldId id="1272" r:id="rId31"/>
    <p:sldId id="1187" r:id="rId32"/>
    <p:sldId id="1188" r:id="rId33"/>
    <p:sldId id="1289" r:id="rId34"/>
    <p:sldId id="1290" r:id="rId35"/>
    <p:sldId id="1291" r:id="rId36"/>
    <p:sldId id="1288" r:id="rId37"/>
    <p:sldId id="1273" r:id="rId38"/>
    <p:sldId id="1191" r:id="rId39"/>
    <p:sldId id="1292" r:id="rId40"/>
    <p:sldId id="1401" r:id="rId41"/>
    <p:sldId id="1402" r:id="rId42"/>
    <p:sldId id="1403" r:id="rId43"/>
    <p:sldId id="1293" r:id="rId44"/>
    <p:sldId id="1294" r:id="rId45"/>
    <p:sldId id="1287" r:id="rId46"/>
    <p:sldId id="1274" r:id="rId47"/>
    <p:sldId id="1400" r:id="rId48"/>
    <p:sldId id="1295" r:id="rId49"/>
    <p:sldId id="1276" r:id="rId50"/>
    <p:sldId id="1202" r:id="rId51"/>
    <p:sldId id="1277" r:id="rId52"/>
    <p:sldId id="1297" r:id="rId53"/>
    <p:sldId id="1213" r:id="rId54"/>
    <p:sldId id="1311" r:id="rId55"/>
    <p:sldId id="1215" r:id="rId56"/>
    <p:sldId id="1216" r:id="rId57"/>
    <p:sldId id="1300" r:id="rId58"/>
    <p:sldId id="1399" r:id="rId59"/>
    <p:sldId id="1218" r:id="rId60"/>
    <p:sldId id="1219" r:id="rId61"/>
    <p:sldId id="1220" r:id="rId62"/>
    <p:sldId id="1221" r:id="rId63"/>
    <p:sldId id="1405" r:id="rId64"/>
    <p:sldId id="1244" r:id="rId65"/>
    <p:sldId id="1314" r:id="rId66"/>
    <p:sldId id="1315" r:id="rId67"/>
    <p:sldId id="1313" r:id="rId68"/>
    <p:sldId id="1312" r:id="rId69"/>
    <p:sldId id="1316" r:id="rId70"/>
    <p:sldId id="1317" r:id="rId71"/>
    <p:sldId id="1227" r:id="rId72"/>
    <p:sldId id="1228" r:id="rId73"/>
    <p:sldId id="1232" r:id="rId74"/>
    <p:sldId id="1321" r:id="rId75"/>
    <p:sldId id="1404" r:id="rId76"/>
    <p:sldId id="1234" r:id="rId77"/>
    <p:sldId id="1235" r:id="rId78"/>
    <p:sldId id="1320" r:id="rId79"/>
    <p:sldId id="1322" r:id="rId80"/>
    <p:sldId id="1332" r:id="rId81"/>
    <p:sldId id="1323" r:id="rId82"/>
    <p:sldId id="1324" r:id="rId83"/>
    <p:sldId id="1406" r:id="rId84"/>
    <p:sldId id="1247" r:id="rId85"/>
    <p:sldId id="1248" r:id="rId86"/>
    <p:sldId id="1249" r:id="rId87"/>
    <p:sldId id="1250" r:id="rId88"/>
    <p:sldId id="1325" r:id="rId89"/>
    <p:sldId id="1326" r:id="rId90"/>
    <p:sldId id="1409" r:id="rId91"/>
    <p:sldId id="1408" r:id="rId92"/>
    <p:sldId id="1407" r:id="rId93"/>
    <p:sldId id="1254" r:id="rId94"/>
    <p:sldId id="1255" r:id="rId95"/>
    <p:sldId id="1257" r:id="rId96"/>
    <p:sldId id="1334" r:id="rId97"/>
    <p:sldId id="1302" r:id="rId98"/>
    <p:sldId id="1333" r:id="rId99"/>
    <p:sldId id="1331" r:id="rId100"/>
    <p:sldId id="1410" r:id="rId101"/>
    <p:sldId id="1298" r:id="rId102"/>
    <p:sldId id="1335" r:id="rId103"/>
    <p:sldId id="1336" r:id="rId104"/>
    <p:sldId id="1305" r:id="rId105"/>
    <p:sldId id="1339" r:id="rId106"/>
    <p:sldId id="1309" r:id="rId107"/>
    <p:sldId id="1337" r:id="rId108"/>
    <p:sldId id="1392" r:id="rId109"/>
    <p:sldId id="1338"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2" autoAdjust="0"/>
    <p:restoredTop sz="93684" autoAdjust="0"/>
  </p:normalViewPr>
  <p:slideViewPr>
    <p:cSldViewPr>
      <p:cViewPr varScale="1">
        <p:scale>
          <a:sx n="107" d="100"/>
          <a:sy n="107" d="100"/>
        </p:scale>
        <p:origin x="1530" y="10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441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8258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101</a:t>
            </a:fld>
            <a:endParaRPr lang="en-US" dirty="0"/>
          </a:p>
        </p:txBody>
      </p:sp>
    </p:spTree>
    <p:extLst>
      <p:ext uri="{BB962C8B-B14F-4D97-AF65-F5344CB8AC3E}">
        <p14:creationId xmlns:p14="http://schemas.microsoft.com/office/powerpoint/2010/main" val="7478397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24967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71204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29217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68260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600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024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016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882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1914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7591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5918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3204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0336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Horsepower and Fuel Flow</a:t>
            </a:r>
          </a:p>
          <a:p>
            <a:r>
              <a:rPr lang="en-US" sz="1200" b="0" i="0" u="none" strike="noStrike" kern="1200" baseline="0" dirty="0">
                <a:solidFill>
                  <a:schemeClr val="tx1"/>
                </a:solidFill>
                <a:latin typeface="+mn-lt"/>
                <a:ea typeface="+mn-ea"/>
                <a:cs typeface="+mn-cs"/>
              </a:rPr>
              <a:t>To produce 1 hp, the engine must be supplied with 0.50 lb of fuel per hour (lb/hr). Fuel injectors are rated in pounds per hour. For example, a V-8 engine equipped with 25 lb/hr fuel injectors could produce 50 hp per cylinder (per injector) or 400 hp. Even if the cylinder head or block is modified to produce more</a:t>
            </a:r>
          </a:p>
          <a:p>
            <a:r>
              <a:rPr lang="en-US" sz="1200" b="0" i="0" u="none" strike="noStrike" kern="1200" baseline="0" dirty="0">
                <a:solidFill>
                  <a:schemeClr val="tx1"/>
                </a:solidFill>
                <a:latin typeface="+mn-lt"/>
                <a:ea typeface="+mn-ea"/>
                <a:cs typeface="+mn-cs"/>
              </a:rPr>
              <a:t>horsepower, the limiting factor may be the injector flow rate.</a:t>
            </a:r>
          </a:p>
          <a:p>
            <a:r>
              <a:rPr lang="en-US" sz="1200" b="0" i="0" u="none" strike="noStrike" kern="1200" baseline="0" dirty="0">
                <a:solidFill>
                  <a:schemeClr val="tx1"/>
                </a:solidFill>
                <a:latin typeface="+mn-lt"/>
                <a:ea typeface="+mn-ea"/>
                <a:cs typeface="+mn-cs"/>
              </a:rPr>
              <a:t>The following are flow rates and resulting horsepower for a V-8 engine:</a:t>
            </a:r>
          </a:p>
          <a:p>
            <a:pPr lvl="1"/>
            <a:r>
              <a:rPr lang="en-US" sz="1200" b="0" i="0" u="none" strike="noStrike" kern="1200" baseline="0" dirty="0">
                <a:solidFill>
                  <a:schemeClr val="tx1"/>
                </a:solidFill>
                <a:latin typeface="+mn-lt"/>
                <a:ea typeface="+mn-ea"/>
                <a:cs typeface="+mn-cs"/>
              </a:rPr>
              <a:t>30 lb/hr: 60 hp per cylinder, or 480 hp</a:t>
            </a:r>
          </a:p>
          <a:p>
            <a:pPr lvl="1"/>
            <a:r>
              <a:rPr lang="en-US" sz="1200" b="0" i="0" u="none" strike="noStrike" kern="1200" baseline="0" dirty="0">
                <a:solidFill>
                  <a:schemeClr val="tx1"/>
                </a:solidFill>
                <a:latin typeface="+mn-lt"/>
                <a:ea typeface="+mn-ea"/>
                <a:cs typeface="+mn-cs"/>
              </a:rPr>
              <a:t>35 lb/hr: 70 hp per cylinder, or 560 hp</a:t>
            </a:r>
          </a:p>
          <a:p>
            <a:pPr lvl="1"/>
            <a:r>
              <a:rPr lang="en-US" sz="1200" b="0" i="0" u="none" strike="noStrike" kern="1200" baseline="0" dirty="0">
                <a:solidFill>
                  <a:schemeClr val="tx1"/>
                </a:solidFill>
                <a:latin typeface="+mn-lt"/>
                <a:ea typeface="+mn-ea"/>
                <a:cs typeface="+mn-cs"/>
              </a:rPr>
              <a:t>40 lb/hr: 80 hp per cylinder, or 640 hp</a:t>
            </a:r>
          </a:p>
          <a:p>
            <a:r>
              <a:rPr lang="en-US" sz="1200" b="0" i="0" u="none" strike="noStrike" kern="1200" baseline="0" dirty="0">
                <a:solidFill>
                  <a:schemeClr val="tx1"/>
                </a:solidFill>
                <a:latin typeface="+mn-lt"/>
                <a:ea typeface="+mn-ea"/>
                <a:cs typeface="+mn-cs"/>
              </a:rPr>
              <a:t>Of course, injector flow rate is only one of many variables that affect power output. Installing larger injectors without other major engine modifications could decrease engine output and drastically increase exhaust emissions.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1253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934813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2624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8325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570869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840046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9131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609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349934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762255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3801638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1091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3985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6109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The Sniff Test</a:t>
            </a:r>
          </a:p>
          <a:p>
            <a:r>
              <a:rPr lang="en-US" sz="1400" b="0" i="0" u="none" strike="noStrike" kern="1200" baseline="0" dirty="0">
                <a:solidFill>
                  <a:schemeClr val="tx1"/>
                </a:solidFill>
                <a:latin typeface="+mn-lt"/>
                <a:ea typeface="+mn-ea"/>
                <a:cs typeface="+mn-cs"/>
              </a:rPr>
              <a:t>Problems can occur with stale gasoline from which the lighter parts of the gasoline have evaporated. Stale gasoline usually results in a no-start situation. If stale gasoline is suspected, sniff it. If it smells rancid, replace it with fresh gasoline.</a:t>
            </a:r>
          </a:p>
          <a:p>
            <a:r>
              <a:rPr lang="en-US" sz="1400" b="0" i="0" u="none" strike="noStrike" kern="1200" baseline="0" dirty="0">
                <a:solidFill>
                  <a:schemeClr val="tx1"/>
                </a:solidFill>
                <a:latin typeface="+mn-lt"/>
                <a:ea typeface="+mn-ea"/>
                <a:cs typeface="+mn-cs"/>
              </a:rPr>
              <a:t>NOTE: If storing a vehicle, boat, or lawnmower over the winter, put some gasoline stabilizer into the gasoline to reduce the evaporation and separation that can occur during storage. Gasoline stabilizer is frequently available at most automotive parts stores</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429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7900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Do Not Overfill the Fuel Tank</a:t>
            </a:r>
          </a:p>
          <a:p>
            <a:r>
              <a:rPr lang="en-US" sz="1400" b="0" i="0" u="none" strike="noStrike" kern="1200" baseline="0" dirty="0">
                <a:solidFill>
                  <a:schemeClr val="tx1"/>
                </a:solidFill>
                <a:latin typeface="+mn-lt"/>
                <a:ea typeface="+mn-ea"/>
                <a:cs typeface="+mn-cs"/>
              </a:rPr>
              <a:t>Gasoline fuel tanks have an expansion volume area at the top. The volume of this expansion area is equal to 10% to 15% of the volume of the tank. This area is normally not filled with gasoline, but rather is designed to provide a place for the gasoline to expand into, if the vehicle is parked in the hot sun and the gasoline expands. This prevents raw gasoline from escaping from the fuel system. Valves in the evaporative system control how much vapor is sent to the charcoal canister. This volume area could be filled with gasoline if the fuel is slowly pumped into the tank. Since it can hold an extra 10% (2 gallons in a 20 gallon tank), some people deliberately try to fill the tank completely. When this expansion volume is filled, liquid fuel (rather than vapors) can be drawn into the charcoal canister. When the purge valve opens, liquid fuel can be drawn into the engine, causing an excessively rich air–fuel mixture. Not only can this liquid fuel harm vapor recovery parts, but overfilling the gas tank could also cause the vehicle to fail an exhaust emission test, particularly during an enhanced test when the tank could be purged while on the rollers.</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0258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3610462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6542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702402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3438602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a:t>
            </a:r>
            <a:r>
              <a:rPr lang="en-US" sz="1400" b="1" i="0" u="sng" strike="noStrike" cap="none" baseline="0" dirty="0">
                <a:solidFill>
                  <a:schemeClr val="dk1"/>
                </a:solidFill>
                <a:latin typeface="Arial"/>
                <a:ea typeface="Arial"/>
                <a:cs typeface="Arial"/>
                <a:sym typeface="Arial"/>
              </a:rPr>
              <a:t> </a:t>
            </a:r>
            <a:r>
              <a:rPr lang="en-US" sz="1400" b="1" i="0" u="sng" strike="noStrike" kern="1200" baseline="0" dirty="0">
                <a:solidFill>
                  <a:schemeClr val="tx1"/>
                </a:solidFill>
                <a:latin typeface="+mn-lt"/>
                <a:ea typeface="+mn-ea"/>
                <a:cs typeface="+mn-cs"/>
              </a:rPr>
              <a:t>Purchase a Flex Fuel Vehicle</a:t>
            </a:r>
          </a:p>
          <a:p>
            <a:r>
              <a:rPr lang="en-US" sz="1200" b="0" i="0" u="none" strike="noStrike" kern="1200" baseline="0" dirty="0">
                <a:solidFill>
                  <a:schemeClr val="tx1"/>
                </a:solidFill>
                <a:latin typeface="+mn-lt"/>
                <a:ea typeface="+mn-ea"/>
                <a:cs typeface="+mn-cs"/>
              </a:rPr>
              <a:t>If purchasing a new or used vehicle, try to find a flex fuel vehicle. Even though you may not want to use E85, a flex fuel vehicle has a more robust fuel system than a conventional fuel system designed for gasoline or E10. The enhanced fuel system components and materials usually include Stainless steel fuel rail</a:t>
            </a:r>
          </a:p>
          <a:p>
            <a:r>
              <a:rPr lang="en-US" sz="1200" b="0" i="0" u="none" strike="noStrike" kern="1200" baseline="0" dirty="0">
                <a:solidFill>
                  <a:schemeClr val="tx1"/>
                </a:solidFill>
                <a:latin typeface="+mn-lt"/>
                <a:ea typeface="+mn-ea"/>
                <a:cs typeface="+mn-cs"/>
              </a:rPr>
              <a:t>Graphite commutator bars instead of copper in the fuel pump motor (ethanol can oxidize into acetic acid, which can corrode copper)</a:t>
            </a:r>
          </a:p>
          <a:p>
            <a:r>
              <a:rPr lang="en-US" sz="1200" b="0" i="0" u="none" strike="noStrike" kern="1200" baseline="0" dirty="0">
                <a:solidFill>
                  <a:schemeClr val="tx1"/>
                </a:solidFill>
                <a:latin typeface="+mn-lt"/>
                <a:ea typeface="+mn-ea"/>
                <a:cs typeface="+mn-cs"/>
              </a:rPr>
              <a:t>Diamond like carbon (DLC) corrosion-resistant fuel injectors Alcohol resistant O-rings and hoses.  The cost of a flex fuel vehicle compared with the same vehicle designed to operate on gasoline is a no-cost or a low-cost option.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2351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347801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3473683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4015665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dirty="0"/>
              <a:t>See Chart 67-2 on page</a:t>
            </a:r>
            <a:r>
              <a:rPr lang="en-US" sz="1400" b="1" i="0" u="sng" baseline="0" dirty="0"/>
              <a:t> 809: The characteristics of alternative fuels compared to regular unleaded gasoline show that all have advantages and disadvantages.</a:t>
            </a:r>
            <a:endParaRPr lang="en-US" sz="1400" b="1" i="0" u="sng"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772633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163370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55152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6614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0403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2406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766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98229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49986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5326560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7570055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38388663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90379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42425111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2428455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9923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272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21849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07436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22759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348315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38047561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3234599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7524111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57606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560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93</a:t>
            </a:fld>
            <a:endParaRPr lang="en-US" dirty="0"/>
          </a:p>
        </p:txBody>
      </p:sp>
    </p:spTree>
    <p:extLst>
      <p:ext uri="{BB962C8B-B14F-4D97-AF65-F5344CB8AC3E}">
        <p14:creationId xmlns:p14="http://schemas.microsoft.com/office/powerpoint/2010/main" val="24230511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11219978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39562117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2487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14032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I Thought Biodiesel Was Vegetable Oil?</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Biodiesel is vegetable oil with the glycerin component removed by means of reacting the vegetable oil with a catalyst. The resulting hydrocarbon esters are 16 to 18 carbon atoms in length, almost identical to the petroleum diesel fuel atoms. This allows the use of biodiesel fuel in a diesel engine with no modifications needed. Biodiesel-powered vehicles do not need a second fuel tank, whereas vehicles powered with vegetable oil do.</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There are three main types of fuel used in diesel engines: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Petroleum diesel, a fossil hydrocarbon with a carbon chain length of about 16 carbon atoms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Biodiesel, a hydrocarbon with a carbon chain length of 16 to 18 carbon atoms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Vegetable oil, a triglyceride with a glycerin component joining three hydrocarbon chains of 16 to 18 carbon atoms each, called straight vegetable oil (SVO)</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Other terms used when describing vegetable oil include the following: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Pure plant oil (PPO), a term most often used in Europe to describe SVO</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Waste vegetable oil (WVO), which could include animal or fish oils from cooking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Used cooking oil (UCO), a term used when the oil may or may not be pure vegetable oil Vegetable oil is not liquid enough at common ambient temperatures for use in a diesel engine fuel delivery system designed for the lower viscosity petroleum diesel fuel. Vegetable oil needs to be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heated to obtain a similar viscosity to biodiesel and petroleum diesel. This means a heat source needs to be provided before the fuel can be used in a diesel engine. This is achieved by starting on petroleum diesel or biodiesel fuel until the engine heat can be used to sufficiently warm a tank containing the vegetable oil. It also requires purging the fuel system of vegetable oil with petroleum diesel or biodiesel fuel prior to stopping the engine to avoid the vegetable oil thickening and solidifying in the fuel system away from the heated tank. The use of vegetable oil in its natural state does, however, eliminate the need to remove the glycerin component. Many vehicle and diesel engine fuel system suppliers permit the use of biodiesel fuel that is certified as meeting testing standards. None permit the use of vegetable oil in its natural state.</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02298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9342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3" name="Date Placeholder 2"/>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6/20/2023</a:t>
            </a:fld>
            <a:endParaRPr lang="en-US" dirty="0"/>
          </a:p>
        </p:txBody>
      </p:sp>
      <p:sp>
        <p:nvSpPr>
          <p:cNvPr id="5" name="Slide Number Placeholder 4"/>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9916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A9DF6EFB-3F44-496C-A842-1E0B3D3B975A}" type="datetimeFigureOut">
              <a:rPr lang="en-US" smtClean="0"/>
              <a:pPr/>
              <a:t>6/20/2023</a:t>
            </a:fld>
            <a:endParaRPr lang="en-US" dirty="0"/>
          </a:p>
        </p:txBody>
      </p:sp>
      <p:sp>
        <p:nvSpPr>
          <p:cNvPr id="4" name="Slide Number Placeholder 3"/>
          <p:cNvSpPr>
            <a:spLocks noGrp="1"/>
          </p:cNvSpPr>
          <p:nvPr>
            <p:ph type="sldNum" sz="quarter" idx="12"/>
          </p:nvPr>
        </p:nvSpPr>
        <p:spPr>
          <a:xfrm>
            <a:off x="8469312" y="113072"/>
            <a:ext cx="551783" cy="182880"/>
          </a:xfrm>
          <a:prstGeom prst="rect">
            <a:avLst/>
          </a:prstGeom>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41848894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53140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81190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9" r:id="rId2"/>
    <p:sldLayoutId id="2147483655" r:id="rId3"/>
    <p:sldLayoutId id="2147483667" r:id="rId4"/>
    <p:sldLayoutId id="2147483668" r:id="rId5"/>
    <p:sldLayoutId id="2147483670"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5.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7.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8.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1.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2.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3.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de-DE" dirty="0"/>
              <a:t>Gasoline, Alternative Fuels and Diesel Fuels</a:t>
            </a:r>
            <a:endParaRPr lang="en-US" dirty="0"/>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706895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 Pig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990600"/>
            <a:ext cx="6553200" cy="45245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639259"/>
            <a:ext cx="7543800" cy="646331"/>
          </a:xfrm>
        </p:spPr>
        <p:txBody>
          <a:bodyPr/>
          <a:lstStyle/>
          <a:p>
            <a:r>
              <a:rPr lang="en-US" sz="1800" dirty="0"/>
              <a:t>A pig is a plug-like device that is placed in a pipeline to separate two types or grades of fuel.</a:t>
            </a:r>
          </a:p>
        </p:txBody>
      </p:sp>
    </p:spTree>
    <p:extLst>
      <p:ext uri="{BB962C8B-B14F-4D97-AF65-F5344CB8AC3E}">
        <p14:creationId xmlns:p14="http://schemas.microsoft.com/office/powerpoint/2010/main" val="5149339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Biodiesel Production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iodiesel_Production">
            <a:hlinkClick r:id="" action="ppaction://media"/>
            <a:extLst>
              <a:ext uri="{FF2B5EF4-FFF2-40B4-BE49-F238E27FC236}">
                <a16:creationId xmlns:a16="http://schemas.microsoft.com/office/drawing/2014/main" id="{8AA57CB8-0FFA-8FE5-5426-CF0B6BACD6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974" y="1066799"/>
            <a:ext cx="9014132" cy="5070449"/>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0239"/>
            <a:ext cx="8229600" cy="1298509"/>
          </a:xfrm>
        </p:spPr>
        <p:txBody>
          <a:bodyPr>
            <a:noAutofit/>
          </a:bodyPr>
          <a:lstStyle/>
          <a:p>
            <a:pPr algn="ctr"/>
            <a:r>
              <a:rPr lang="en-IN" sz="4400" dirty="0"/>
              <a:t>Testing for Alcohol Content in Gasoline</a:t>
            </a:r>
            <a:endParaRPr lang="en-US" sz="4400" dirty="0"/>
          </a:p>
        </p:txBody>
      </p:sp>
    </p:spTree>
    <p:extLst>
      <p:ext uri="{BB962C8B-B14F-4D97-AF65-F5344CB8AC3E}">
        <p14:creationId xmlns:p14="http://schemas.microsoft.com/office/powerpoint/2010/main" val="34245158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 Special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3820"/>
            <a:ext cx="5029200" cy="38585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352800"/>
          </a:xfrm>
        </p:spPr>
        <p:txBody>
          <a:bodyPr/>
          <a:lstStyle/>
          <a:p>
            <a:r>
              <a:rPr lang="en-US" sz="2400" dirty="0"/>
              <a:t>A fuel composition tester (SPX Kent-Moore J-44175) is the recommended tool, by General Motors, to use to test the alcohol content of gasoline</a:t>
            </a:r>
          </a:p>
        </p:txBody>
      </p:sp>
    </p:spTree>
    <p:extLst>
      <p:ext uri="{BB962C8B-B14F-4D97-AF65-F5344CB8AC3E}">
        <p14:creationId xmlns:p14="http://schemas.microsoft.com/office/powerpoint/2010/main" val="399006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2. Battery Powered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6660" y="1012065"/>
            <a:ext cx="4960140" cy="38055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3505200"/>
          </a:xfrm>
        </p:spPr>
        <p:txBody>
          <a:bodyPr/>
          <a:lstStyle/>
          <a:p>
            <a:r>
              <a:rPr lang="en-US" sz="2400" dirty="0"/>
              <a:t>2. This battery-powered tester uses light-emitting diodes (LEDS), meter lead terminals, and two small openings for the fuel sample</a:t>
            </a:r>
          </a:p>
        </p:txBody>
      </p:sp>
    </p:spTree>
    <p:extLst>
      <p:ext uri="{BB962C8B-B14F-4D97-AF65-F5344CB8AC3E}">
        <p14:creationId xmlns:p14="http://schemas.microsoft.com/office/powerpoint/2010/main" val="3191310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3. Measuring Air Frequency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76349" y="990600"/>
            <a:ext cx="4729769" cy="36288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3. The first step is to verify the proper operation of the tester by measuring the air frequency by selecting AC hertz on the meter. The air frequency should be between 35 and  48 Hz</a:t>
            </a:r>
          </a:p>
        </p:txBody>
      </p:sp>
    </p:spTree>
    <p:extLst>
      <p:ext uri="{BB962C8B-B14F-4D97-AF65-F5344CB8AC3E}">
        <p14:creationId xmlns:p14="http://schemas.microsoft.com/office/powerpoint/2010/main" val="32817215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85" y="228600"/>
            <a:ext cx="8229600" cy="646331"/>
          </a:xfrm>
        </p:spPr>
        <p:txBody>
          <a:bodyPr/>
          <a:lstStyle/>
          <a:p>
            <a:r>
              <a:rPr lang="en-US" dirty="0"/>
              <a:t>4.Pour in Gasoline </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86200" y="990600"/>
            <a:ext cx="4800600" cy="3683177"/>
          </a:xfrm>
        </p:spPr>
      </p:pic>
      <p:sp>
        <p:nvSpPr>
          <p:cNvPr id="4" name="Content Placeholder 3"/>
          <p:cNvSpPr>
            <a:spLocks noGrp="1"/>
          </p:cNvSpPr>
          <p:nvPr>
            <p:ph sz="quarter" idx="15"/>
          </p:nvPr>
        </p:nvSpPr>
        <p:spPr>
          <a:xfrm>
            <a:off x="518375" y="990600"/>
            <a:ext cx="3215425" cy="2667000"/>
          </a:xfrm>
        </p:spPr>
        <p:txBody>
          <a:bodyPr/>
          <a:lstStyle/>
          <a:p>
            <a:r>
              <a:rPr lang="en-US" sz="2400" dirty="0"/>
              <a:t>4. After verifying that the tester is capable of correctly reading the air frequency, gasoline is poured into the testing cell of the tool.</a:t>
            </a:r>
          </a:p>
        </p:txBody>
      </p:sp>
    </p:spTree>
    <p:extLst>
      <p:ext uri="{BB962C8B-B14F-4D97-AF65-F5344CB8AC3E}">
        <p14:creationId xmlns:p14="http://schemas.microsoft.com/office/powerpoint/2010/main" val="19580570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5. Record AC Frequency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7342" y="1023870"/>
            <a:ext cx="5059458" cy="38817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4572000"/>
          </a:xfrm>
        </p:spPr>
        <p:txBody>
          <a:bodyPr/>
          <a:lstStyle/>
          <a:p>
            <a:r>
              <a:rPr lang="en-US" sz="2400" dirty="0"/>
              <a:t>5. Record the A  frequency as shown on the meter and subtract 50 from the reading (e.g., 60.50 - 50.00 = 10.5). This number (10.5) is the percentage of alcohol in the gasoline sample</a:t>
            </a:r>
          </a:p>
        </p:txBody>
      </p:sp>
    </p:spTree>
    <p:extLst>
      <p:ext uri="{BB962C8B-B14F-4D97-AF65-F5344CB8AC3E}">
        <p14:creationId xmlns:p14="http://schemas.microsoft.com/office/powerpoint/2010/main" val="2464578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918"/>
            <a:ext cx="8229600" cy="646331"/>
          </a:xfrm>
        </p:spPr>
        <p:txBody>
          <a:bodyPr/>
          <a:lstStyle/>
          <a:p>
            <a:r>
              <a:rPr lang="en-US" dirty="0"/>
              <a:t>6. Reading Increases  </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97974" y="1008845"/>
            <a:ext cx="5158775" cy="3957980"/>
          </a:xfrm>
        </p:spPr>
      </p:pic>
      <p:sp>
        <p:nvSpPr>
          <p:cNvPr id="4" name="Content Placeholder 3"/>
          <p:cNvSpPr>
            <a:spLocks noGrp="1"/>
          </p:cNvSpPr>
          <p:nvPr>
            <p:ph sz="quarter" idx="15"/>
          </p:nvPr>
        </p:nvSpPr>
        <p:spPr>
          <a:xfrm>
            <a:off x="487251" y="925372"/>
            <a:ext cx="2713149" cy="2427427"/>
          </a:xfrm>
        </p:spPr>
        <p:txBody>
          <a:bodyPr/>
          <a:lstStyle/>
          <a:p>
            <a:r>
              <a:rPr lang="en-US" sz="2400" dirty="0"/>
              <a:t>6. Adding additional amounts of ethyl alcohol (ethanol) increases the frequency reading</a:t>
            </a:r>
          </a:p>
        </p:txBody>
      </p:sp>
    </p:spTree>
    <p:extLst>
      <p:ext uri="{BB962C8B-B14F-4D97-AF65-F5344CB8AC3E}">
        <p14:creationId xmlns:p14="http://schemas.microsoft.com/office/powerpoint/2010/main" val="22166044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97793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67.3 RVP Kit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8309" y="1157670"/>
            <a:ext cx="4976429" cy="37953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893647"/>
          </a:xfrm>
        </p:spPr>
        <p:txBody>
          <a:bodyPr/>
          <a:lstStyle/>
          <a:p>
            <a:r>
              <a:rPr lang="en-US" sz="2400" dirty="0"/>
              <a:t>A gasoline testing kit, including an insulated container where water at 100°F (38°C) is used to heat a container holding a small sample of gasoline. The reading on the pressure gauge is the Reid vapor pressure (RVP)</a:t>
            </a:r>
          </a:p>
        </p:txBody>
      </p:sp>
    </p:spTree>
    <p:extLst>
      <p:ext uri="{BB962C8B-B14F-4D97-AF65-F5344CB8AC3E}">
        <p14:creationId xmlns:p14="http://schemas.microsoft.com/office/powerpoint/2010/main" val="332114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Why Do I Get Lower Gas Mileage in the Winter?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854901"/>
          </a:xfrm>
        </p:spPr>
        <p:txBody>
          <a:bodyPr/>
          <a:lstStyle/>
          <a:p>
            <a:r>
              <a:rPr lang="en-US" sz="1800" b="1" dirty="0"/>
              <a:t>Why Do I Get Lower Gas Mileage in the Winter? </a:t>
            </a:r>
            <a:r>
              <a:rPr lang="en-US" sz="1800" dirty="0"/>
              <a:t>Several factors cause the engine to use more fuel in the winter than in the summer: Gasoline that is blended for use in cold climates is designed for ease of starting and contains fewer heavy molecules, which contribute to fuel economy. The heat content of winter gasoline is lower than summer-blend gasoline.  In cold temperatures, all lubricants are stiff, causing more resistance. These lubricants include the engine oil, as well as the transmission and differential gear lubricants.  Heat from the engine is radiated into the outside air more rapidly when the temperature is cold, resulting in longer run time until the engine has reached normal operating temperature. Road conditions, such as ice and snow, can cause tire slippage or additional drag on the vehicle.</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27681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3"/>
            <a:ext cx="8229600" cy="646331"/>
          </a:xfrm>
        </p:spPr>
        <p:txBody>
          <a:bodyPr>
            <a:spAutoFit/>
          </a:bodyPr>
          <a:lstStyle/>
          <a:p>
            <a:r>
              <a:rPr lang="en-US" dirty="0"/>
              <a:t>Question 1: ?</a:t>
            </a:r>
            <a:endParaRPr lang="en-US" sz="2000" dirty="0"/>
          </a:p>
        </p:txBody>
      </p:sp>
      <p:sp>
        <p:nvSpPr>
          <p:cNvPr id="4" name="Content Placeholder 3"/>
          <p:cNvSpPr>
            <a:spLocks noGrp="1"/>
          </p:cNvSpPr>
          <p:nvPr>
            <p:ph idx="1"/>
          </p:nvPr>
        </p:nvSpPr>
        <p:spPr>
          <a:xfrm>
            <a:off x="457200" y="990599"/>
            <a:ext cx="8229600" cy="457201"/>
          </a:xfrm>
        </p:spPr>
        <p:txBody>
          <a:bodyPr>
            <a:spAutoFit/>
          </a:bodyPr>
          <a:lstStyle/>
          <a:p>
            <a:pPr marL="0" indent="0">
              <a:buNone/>
            </a:pPr>
            <a:r>
              <a:rPr lang="en-IN" sz="2400" dirty="0"/>
              <a:t>What is Reid vapor pressure?</a:t>
            </a:r>
          </a:p>
        </p:txBody>
      </p:sp>
    </p:spTree>
    <p:extLst>
      <p:ext uri="{BB962C8B-B14F-4D97-AF65-F5344CB8AC3E}">
        <p14:creationId xmlns:p14="http://schemas.microsoft.com/office/powerpoint/2010/main" val="1800404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endParaRPr lang="en-US" sz="2000" dirty="0"/>
          </a:p>
        </p:txBody>
      </p:sp>
      <p:sp>
        <p:nvSpPr>
          <p:cNvPr id="4" name="Content Placeholder 3"/>
          <p:cNvSpPr>
            <a:spLocks noGrp="1"/>
          </p:cNvSpPr>
          <p:nvPr>
            <p:ph idx="1"/>
          </p:nvPr>
        </p:nvSpPr>
        <p:spPr>
          <a:xfrm>
            <a:off x="457200" y="934876"/>
            <a:ext cx="8229600" cy="830997"/>
          </a:xfrm>
        </p:spPr>
        <p:txBody>
          <a:bodyPr>
            <a:spAutoFit/>
          </a:bodyPr>
          <a:lstStyle/>
          <a:p>
            <a:pPr marL="0" indent="0">
              <a:buNone/>
            </a:pPr>
            <a:r>
              <a:rPr lang="en-IN" sz="2400" dirty="0"/>
              <a:t>Reid vapor pressure (</a:t>
            </a:r>
            <a:r>
              <a:rPr lang="en-IN" sz="2400" spc="-300" dirty="0"/>
              <a:t>R V </a:t>
            </a:r>
            <a:r>
              <a:rPr lang="en-IN" sz="2400" dirty="0"/>
              <a:t>P) is the pressure of the vapor above the fuel when the fuel is at 100°F (38°C).</a:t>
            </a:r>
          </a:p>
        </p:txBody>
      </p:sp>
    </p:spTree>
    <p:extLst>
      <p:ext uri="{BB962C8B-B14F-4D97-AF65-F5344CB8AC3E}">
        <p14:creationId xmlns:p14="http://schemas.microsoft.com/office/powerpoint/2010/main" val="340508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3"/>
            <a:ext cx="8229600" cy="646331"/>
          </a:xfrm>
        </p:spPr>
        <p:txBody>
          <a:bodyPr>
            <a:spAutoFit/>
          </a:bodyPr>
          <a:lstStyle/>
          <a:p>
            <a:r>
              <a:rPr lang="en-IN" dirty="0"/>
              <a:t>Gasoline Combustion Process </a:t>
            </a:r>
            <a:r>
              <a:rPr lang="en-IN" sz="2800" dirty="0"/>
              <a:t>(1 of 2)</a:t>
            </a:r>
            <a:endParaRPr lang="en-US" sz="2000" dirty="0"/>
          </a:p>
        </p:txBody>
      </p:sp>
      <p:sp>
        <p:nvSpPr>
          <p:cNvPr id="4" name="Content Placeholder 3"/>
          <p:cNvSpPr>
            <a:spLocks noGrp="1"/>
          </p:cNvSpPr>
          <p:nvPr>
            <p:ph idx="1"/>
          </p:nvPr>
        </p:nvSpPr>
        <p:spPr>
          <a:xfrm>
            <a:off x="457200" y="990599"/>
            <a:ext cx="8229600" cy="3393237"/>
          </a:xfrm>
        </p:spPr>
        <p:txBody>
          <a:bodyPr>
            <a:spAutoFit/>
          </a:bodyPr>
          <a:lstStyle/>
          <a:p>
            <a:r>
              <a:rPr lang="en-IN" sz="2400" dirty="0"/>
              <a:t>Chemical Reactions</a:t>
            </a:r>
          </a:p>
          <a:p>
            <a:pPr lvl="1"/>
            <a:r>
              <a:rPr lang="en-IN" sz="2400" dirty="0"/>
              <a:t>Combustion involves chemical combination of oxygen (O</a:t>
            </a:r>
            <a:r>
              <a:rPr lang="en-IN" sz="2400" baseline="-25000" dirty="0"/>
              <a:t>2</a:t>
            </a:r>
            <a:r>
              <a:rPr lang="en-IN" sz="2400" dirty="0"/>
              <a:t>) from air (about 21% of the atmosphere) with hydrogen and carbon from fuel.</a:t>
            </a:r>
          </a:p>
          <a:p>
            <a:r>
              <a:rPr lang="en-IN" sz="2400" dirty="0"/>
              <a:t>Heat Energy</a:t>
            </a:r>
          </a:p>
          <a:p>
            <a:pPr lvl="1"/>
            <a:r>
              <a:rPr lang="en-IN" sz="2400" dirty="0"/>
              <a:t>Heat produced by combustion process measured in British thermal units (</a:t>
            </a:r>
            <a:r>
              <a:rPr lang="en-IN" sz="2400" spc="-300" dirty="0"/>
              <a:t>B T U </a:t>
            </a:r>
            <a:r>
              <a:rPr lang="en-IN" sz="2400" dirty="0"/>
              <a:t>s). One </a:t>
            </a:r>
            <a:r>
              <a:rPr lang="en-IN" sz="2400" spc="-300" dirty="0"/>
              <a:t>B T </a:t>
            </a:r>
            <a:r>
              <a:rPr lang="en-IN" sz="2400" dirty="0"/>
              <a:t>U is the amount of heat required to raise one pound of water 1</a:t>
            </a:r>
            <a:r>
              <a:rPr lang="en-IN" sz="2400" dirty="0">
                <a:sym typeface="Symbol"/>
              </a:rPr>
              <a:t></a:t>
            </a:r>
            <a:r>
              <a:rPr lang="en-IN" sz="2400" dirty="0"/>
              <a:t>F.</a:t>
            </a:r>
          </a:p>
        </p:txBody>
      </p:sp>
    </p:spTree>
    <p:extLst>
      <p:ext uri="{BB962C8B-B14F-4D97-AF65-F5344CB8AC3E}">
        <p14:creationId xmlns:p14="http://schemas.microsoft.com/office/powerpoint/2010/main" val="114939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3"/>
            <a:ext cx="8229600" cy="646331"/>
          </a:xfrm>
        </p:spPr>
        <p:txBody>
          <a:bodyPr>
            <a:spAutoFit/>
          </a:bodyPr>
          <a:lstStyle/>
          <a:p>
            <a:r>
              <a:rPr lang="en-IN" dirty="0"/>
              <a:t>Gasoline Combustion Process </a:t>
            </a:r>
            <a:r>
              <a:rPr lang="en-IN" sz="2800" dirty="0"/>
              <a:t>(2 of 2)</a:t>
            </a:r>
            <a:endParaRPr lang="en-US" sz="2000" dirty="0"/>
          </a:p>
        </p:txBody>
      </p:sp>
      <p:sp>
        <p:nvSpPr>
          <p:cNvPr id="4" name="Content Placeholder 3"/>
          <p:cNvSpPr>
            <a:spLocks noGrp="1"/>
          </p:cNvSpPr>
          <p:nvPr>
            <p:ph idx="1"/>
          </p:nvPr>
        </p:nvSpPr>
        <p:spPr>
          <a:xfrm>
            <a:off x="457200" y="990599"/>
            <a:ext cx="8229600" cy="3733801"/>
          </a:xfrm>
        </p:spPr>
        <p:txBody>
          <a:bodyPr>
            <a:spAutoFit/>
          </a:bodyPr>
          <a:lstStyle/>
          <a:p>
            <a:r>
              <a:rPr lang="en-IN" sz="2400" dirty="0"/>
              <a:t>Air–Fuel Ratios</a:t>
            </a:r>
          </a:p>
          <a:p>
            <a:pPr lvl="1"/>
            <a:r>
              <a:rPr lang="en-IN" sz="2400" dirty="0"/>
              <a:t>Air–fuel ratio is proportion by weight of air and gasoline that injection system mixes, as needed, for engine combustion.</a:t>
            </a:r>
          </a:p>
          <a:p>
            <a:r>
              <a:rPr lang="en-IN" sz="2400" dirty="0"/>
              <a:t>Stoichiometric Air–Fuel Ratio</a:t>
            </a:r>
          </a:p>
          <a:p>
            <a:pPr lvl="1"/>
            <a:r>
              <a:rPr lang="en-IN" sz="2400" dirty="0"/>
              <a:t>Ideal mixture or ratio (14.7 to 1) at which all of fuel combines with all of the oxygen in air and burns completely is called stoichiometric ratio, a chemically perfect combination. </a:t>
            </a:r>
          </a:p>
        </p:txBody>
      </p:sp>
    </p:spTree>
    <p:extLst>
      <p:ext uri="{BB962C8B-B14F-4D97-AF65-F5344CB8AC3E}">
        <p14:creationId xmlns:p14="http://schemas.microsoft.com/office/powerpoint/2010/main" val="3161030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67.4 Stoichiometric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917296" cy="46854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1828800"/>
          </a:xfrm>
        </p:spPr>
        <p:txBody>
          <a:bodyPr/>
          <a:lstStyle/>
          <a:p>
            <a:r>
              <a:rPr lang="en-US" sz="2400" dirty="0"/>
              <a:t>An engine does not run if the air–fuel mixture is either too rich or too lean</a:t>
            </a:r>
          </a:p>
        </p:txBody>
      </p:sp>
    </p:spTree>
    <p:extLst>
      <p:ext uri="{BB962C8B-B14F-4D97-AF65-F5344CB8AC3E}">
        <p14:creationId xmlns:p14="http://schemas.microsoft.com/office/powerpoint/2010/main" val="265908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67.5 Three-Way Catalyst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599"/>
            <a:ext cx="4789766" cy="46860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3352800"/>
          </a:xfrm>
        </p:spPr>
        <p:txBody>
          <a:bodyPr/>
          <a:lstStyle/>
          <a:p>
            <a:r>
              <a:rPr lang="en-US" sz="2400" dirty="0"/>
              <a:t>A three-way catalytic converter operates most efficiently when the air–fuel ratio is between 14.65 to 1 and 14.75 to 1</a:t>
            </a:r>
          </a:p>
        </p:txBody>
      </p:sp>
    </p:spTree>
    <p:extLst>
      <p:ext uri="{BB962C8B-B14F-4D97-AF65-F5344CB8AC3E}">
        <p14:creationId xmlns:p14="http://schemas.microsoft.com/office/powerpoint/2010/main" val="85236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3"/>
            <a:ext cx="8229600" cy="646331"/>
          </a:xfrm>
        </p:spPr>
        <p:txBody>
          <a:bodyPr>
            <a:spAutoFit/>
          </a:bodyPr>
          <a:lstStyle/>
          <a:p>
            <a:r>
              <a:rPr lang="en-US" dirty="0"/>
              <a:t>Question 2: ?</a:t>
            </a:r>
            <a:endParaRPr lang="en-US" sz="2000" dirty="0"/>
          </a:p>
        </p:txBody>
      </p:sp>
      <p:sp>
        <p:nvSpPr>
          <p:cNvPr id="4" name="Content Placeholder 3"/>
          <p:cNvSpPr>
            <a:spLocks noGrp="1"/>
          </p:cNvSpPr>
          <p:nvPr>
            <p:ph idx="1"/>
          </p:nvPr>
        </p:nvSpPr>
        <p:spPr>
          <a:xfrm>
            <a:off x="457200" y="990599"/>
            <a:ext cx="8229600" cy="457201"/>
          </a:xfrm>
        </p:spPr>
        <p:txBody>
          <a:bodyPr>
            <a:spAutoFit/>
          </a:bodyPr>
          <a:lstStyle/>
          <a:p>
            <a:pPr marL="0" indent="0">
              <a:buNone/>
            </a:pPr>
            <a:r>
              <a:rPr lang="en-IN" sz="2400" dirty="0"/>
              <a:t>What is stoichiometric ratio?</a:t>
            </a:r>
          </a:p>
        </p:txBody>
      </p:sp>
    </p:spTree>
    <p:extLst>
      <p:ext uri="{BB962C8B-B14F-4D97-AF65-F5344CB8AC3E}">
        <p14:creationId xmlns:p14="http://schemas.microsoft.com/office/powerpoint/2010/main" val="1740788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95423"/>
            <a:ext cx="8229600" cy="4201150"/>
          </a:xfrm>
        </p:spPr>
        <p:txBody>
          <a:bodyPr>
            <a:spAutoFit/>
          </a:bodyPr>
          <a:lstStyle/>
          <a:p>
            <a:pPr marL="704850" indent="-704850">
              <a:buNone/>
            </a:pPr>
            <a:r>
              <a:rPr lang="en-US" sz="2400" b="1" dirty="0">
                <a:solidFill>
                  <a:schemeClr val="bg2"/>
                </a:solidFill>
              </a:rPr>
              <a:t>67.1</a:t>
            </a:r>
            <a:r>
              <a:rPr lang="en-US" sz="2400" dirty="0"/>
              <a:t> Discuss the characteristics of gasoline and refining of gasoline.</a:t>
            </a:r>
          </a:p>
          <a:p>
            <a:pPr marL="0" indent="0">
              <a:buNone/>
            </a:pPr>
            <a:r>
              <a:rPr lang="en-US" sz="2400" b="1" dirty="0">
                <a:solidFill>
                  <a:schemeClr val="bg2"/>
                </a:solidFill>
              </a:rPr>
              <a:t>67.2 </a:t>
            </a:r>
            <a:r>
              <a:rPr lang="en-US" sz="2400" dirty="0"/>
              <a:t>Discuss the volatility of gasoline.</a:t>
            </a:r>
          </a:p>
          <a:p>
            <a:pPr marL="0" indent="0">
              <a:buNone/>
            </a:pPr>
            <a:r>
              <a:rPr lang="en-US" sz="2400" b="1" dirty="0">
                <a:solidFill>
                  <a:schemeClr val="bg2"/>
                </a:solidFill>
              </a:rPr>
              <a:t>67.3 </a:t>
            </a:r>
            <a:r>
              <a:rPr lang="en-US" sz="2400" dirty="0"/>
              <a:t>Explain air–fuel ratios.</a:t>
            </a:r>
          </a:p>
          <a:p>
            <a:pPr marL="0" indent="0">
              <a:buNone/>
            </a:pPr>
            <a:r>
              <a:rPr lang="en-US" sz="2400" b="1" dirty="0">
                <a:solidFill>
                  <a:schemeClr val="bg2"/>
                </a:solidFill>
              </a:rPr>
              <a:t>67.4 </a:t>
            </a:r>
            <a:r>
              <a:rPr lang="en-US" sz="2400" dirty="0"/>
              <a:t>Explain normal and abnormal combustion.</a:t>
            </a:r>
          </a:p>
          <a:p>
            <a:pPr marL="0" indent="0">
              <a:buNone/>
            </a:pPr>
            <a:r>
              <a:rPr lang="en-US" sz="2400" b="1" dirty="0">
                <a:solidFill>
                  <a:schemeClr val="bg2"/>
                </a:solidFill>
              </a:rPr>
              <a:t>67.5 </a:t>
            </a:r>
            <a:r>
              <a:rPr lang="en-US" sz="2400" dirty="0"/>
              <a:t>Explain octane rating.</a:t>
            </a:r>
          </a:p>
          <a:p>
            <a:pPr marL="0" indent="0">
              <a:buNone/>
            </a:pPr>
            <a:r>
              <a:rPr lang="en-US" sz="2400" b="1" dirty="0">
                <a:solidFill>
                  <a:schemeClr val="bg2"/>
                </a:solidFill>
              </a:rPr>
              <a:t>67.6 </a:t>
            </a:r>
            <a:r>
              <a:rPr lang="en-US" sz="2400" dirty="0"/>
              <a:t>Discuss gasoline additives.</a:t>
            </a:r>
          </a:p>
          <a:p>
            <a:pPr marL="0" indent="0">
              <a:buNone/>
            </a:pPr>
            <a:r>
              <a:rPr lang="en-US" sz="2400" b="1" dirty="0">
                <a:solidFill>
                  <a:schemeClr val="bg2"/>
                </a:solidFill>
              </a:rPr>
              <a:t>67.7 </a:t>
            </a:r>
            <a:r>
              <a:rPr lang="en-US" sz="2400" dirty="0"/>
              <a:t>Discuss testing gasoline for alcohol content.</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Answer 2</a:t>
            </a:r>
            <a:endParaRPr lang="en-US" sz="2000" dirty="0"/>
          </a:p>
        </p:txBody>
      </p:sp>
      <p:sp>
        <p:nvSpPr>
          <p:cNvPr id="4" name="Content Placeholder 3"/>
          <p:cNvSpPr>
            <a:spLocks noGrp="1"/>
          </p:cNvSpPr>
          <p:nvPr>
            <p:ph idx="1"/>
          </p:nvPr>
        </p:nvSpPr>
        <p:spPr>
          <a:xfrm>
            <a:off x="457200" y="914399"/>
            <a:ext cx="8229600" cy="457201"/>
          </a:xfrm>
        </p:spPr>
        <p:txBody>
          <a:bodyPr>
            <a:spAutoFit/>
          </a:bodyPr>
          <a:lstStyle/>
          <a:p>
            <a:pPr marL="0" indent="0">
              <a:buNone/>
            </a:pPr>
            <a:r>
              <a:rPr lang="en-IN" sz="2400" dirty="0"/>
              <a:t>An air–furl mixture of approximately 14.7:1.</a:t>
            </a:r>
          </a:p>
        </p:txBody>
      </p:sp>
    </p:spTree>
    <p:extLst>
      <p:ext uri="{BB962C8B-B14F-4D97-AF65-F5344CB8AC3E}">
        <p14:creationId xmlns:p14="http://schemas.microsoft.com/office/powerpoint/2010/main" val="3967044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t>Normal and Abnormal Combustion</a:t>
            </a:r>
            <a:endParaRPr lang="en-US" sz="2000" dirty="0"/>
          </a:p>
        </p:txBody>
      </p:sp>
      <p:sp>
        <p:nvSpPr>
          <p:cNvPr id="4" name="Content Placeholder 3"/>
          <p:cNvSpPr>
            <a:spLocks noGrp="1"/>
          </p:cNvSpPr>
          <p:nvPr>
            <p:ph idx="1"/>
          </p:nvPr>
        </p:nvSpPr>
        <p:spPr>
          <a:xfrm>
            <a:off x="457200" y="973667"/>
            <a:ext cx="8229600" cy="3393237"/>
          </a:xfrm>
        </p:spPr>
        <p:txBody>
          <a:bodyPr>
            <a:spAutoFit/>
          </a:bodyPr>
          <a:lstStyle/>
          <a:p>
            <a:r>
              <a:rPr lang="en-IN" sz="2400" dirty="0"/>
              <a:t>Normal Combustion</a:t>
            </a:r>
          </a:p>
          <a:p>
            <a:pPr lvl="1"/>
            <a:r>
              <a:rPr lang="en-IN" sz="2400" dirty="0"/>
              <a:t>Normal combustion occurs smoothly and progresses across combustion chamber from point of ignition.</a:t>
            </a:r>
          </a:p>
          <a:p>
            <a:r>
              <a:rPr lang="en-IN" sz="2400" dirty="0"/>
              <a:t>Abnormal Combustion</a:t>
            </a:r>
          </a:p>
          <a:p>
            <a:pPr lvl="1"/>
            <a:r>
              <a:rPr lang="en-IN" sz="2400" dirty="0"/>
              <a:t>Engine knock (detonation, spark knock, or ping) is a metallic noise an engine makes, usually during acceleration, resulting from abnormal or uncontrolled combustion inside the cylinder.</a:t>
            </a:r>
          </a:p>
        </p:txBody>
      </p:sp>
    </p:spTree>
    <p:extLst>
      <p:ext uri="{BB962C8B-B14F-4D97-AF65-F5344CB8AC3E}">
        <p14:creationId xmlns:p14="http://schemas.microsoft.com/office/powerpoint/2010/main" val="97794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67.6 Normal Combustion</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1016" y="990600"/>
            <a:ext cx="7447484" cy="27855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2858" y="4191000"/>
            <a:ext cx="7543800" cy="830997"/>
          </a:xfrm>
        </p:spPr>
        <p:txBody>
          <a:bodyPr/>
          <a:lstStyle/>
          <a:p>
            <a:r>
              <a:rPr lang="en-US" sz="2400" dirty="0"/>
              <a:t>Normal combustion is a smooth, controlled burning of the air–fuel mixture</a:t>
            </a:r>
          </a:p>
        </p:txBody>
      </p:sp>
    </p:spTree>
    <p:extLst>
      <p:ext uri="{BB962C8B-B14F-4D97-AF65-F5344CB8AC3E}">
        <p14:creationId xmlns:p14="http://schemas.microsoft.com/office/powerpoint/2010/main" val="3532522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67.7 Detonation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6146" y="1066800"/>
            <a:ext cx="7411707" cy="2743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010336"/>
            <a:ext cx="7620000" cy="830997"/>
          </a:xfrm>
        </p:spPr>
        <p:txBody>
          <a:bodyPr/>
          <a:lstStyle/>
          <a:p>
            <a:r>
              <a:rPr lang="en-US" sz="2400" dirty="0"/>
              <a:t>Detonation is a secondary ignition of the air–fuel mixture. It is also called spark knock or pinging</a:t>
            </a:r>
          </a:p>
        </p:txBody>
      </p:sp>
    </p:spTree>
    <p:extLst>
      <p:ext uri="{BB962C8B-B14F-4D97-AF65-F5344CB8AC3E}">
        <p14:creationId xmlns:p14="http://schemas.microsoft.com/office/powerpoint/2010/main" val="1683117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67.8 Octane Ratings on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1080" y="1027946"/>
            <a:ext cx="4783658" cy="39250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3785652"/>
          </a:xfrm>
        </p:spPr>
        <p:txBody>
          <a:bodyPr/>
          <a:lstStyle/>
          <a:p>
            <a:r>
              <a:rPr lang="en-US" sz="2400" dirty="0"/>
              <a:t>A pump showing regular with a pump octane of 87, plus rated at 89, and premium rated at 93. These ratings can vary with brand, as well as in different parts of the country</a:t>
            </a:r>
          </a:p>
        </p:txBody>
      </p:sp>
    </p:spTree>
    <p:extLst>
      <p:ext uri="{BB962C8B-B14F-4D97-AF65-F5344CB8AC3E}">
        <p14:creationId xmlns:p14="http://schemas.microsoft.com/office/powerpoint/2010/main" val="584552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Nozzles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_Nozzles">
            <a:hlinkClick r:id="" action="ppaction://media"/>
            <a:extLst>
              <a:ext uri="{FF2B5EF4-FFF2-40B4-BE49-F238E27FC236}">
                <a16:creationId xmlns:a16="http://schemas.microsoft.com/office/drawing/2014/main" id="{751D639D-8729-6A5B-49FF-05F989B59A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239" y="1270875"/>
            <a:ext cx="8965321" cy="5042993"/>
          </a:xfrm>
          <a:prstGeom prst="rect">
            <a:avLst/>
          </a:prstGeom>
        </p:spPr>
      </p:pic>
    </p:spTree>
    <p:extLst>
      <p:ext uri="{BB962C8B-B14F-4D97-AF65-F5344CB8AC3E}">
        <p14:creationId xmlns:p14="http://schemas.microsoft.com/office/powerpoint/2010/main" val="197114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t>Octane Ratings</a:t>
            </a:r>
            <a:endParaRPr lang="en-US" sz="2000" dirty="0"/>
          </a:p>
        </p:txBody>
      </p:sp>
      <p:sp>
        <p:nvSpPr>
          <p:cNvPr id="4" name="Content Placeholder 3"/>
          <p:cNvSpPr>
            <a:spLocks noGrp="1"/>
          </p:cNvSpPr>
          <p:nvPr>
            <p:ph idx="1"/>
          </p:nvPr>
        </p:nvSpPr>
        <p:spPr>
          <a:xfrm>
            <a:off x="457200" y="990600"/>
            <a:ext cx="8229600" cy="2131353"/>
          </a:xfrm>
        </p:spPr>
        <p:txBody>
          <a:bodyPr>
            <a:spAutoFit/>
          </a:bodyPr>
          <a:lstStyle/>
          <a:p>
            <a:r>
              <a:rPr lang="en-IN" sz="2400" dirty="0"/>
              <a:t>The two basic methods used to rate gasoline for antiknock properties (octane rating) are the </a:t>
            </a:r>
            <a:r>
              <a:rPr lang="en-IN" sz="2400" i="1" dirty="0"/>
              <a:t>research method</a:t>
            </a:r>
            <a:r>
              <a:rPr lang="en-IN" sz="2400" dirty="0"/>
              <a:t> and the </a:t>
            </a:r>
            <a:r>
              <a:rPr lang="en-IN" sz="2400" i="1" dirty="0"/>
              <a:t>motor method</a:t>
            </a:r>
            <a:r>
              <a:rPr lang="en-IN" sz="2400" dirty="0"/>
              <a:t>.</a:t>
            </a:r>
          </a:p>
          <a:p>
            <a:r>
              <a:rPr lang="en-IN" sz="2400" dirty="0"/>
              <a:t>Octane rating posted on pumps in US is the average of the two methods and is referred to as        (</a:t>
            </a:r>
            <a:r>
              <a:rPr lang="en-IN" sz="2400" i="1" dirty="0"/>
              <a:t>R</a:t>
            </a:r>
            <a:r>
              <a:rPr lang="en-IN" sz="2400" dirty="0"/>
              <a:t> + </a:t>
            </a:r>
            <a:r>
              <a:rPr lang="en-IN" sz="2400" i="1" dirty="0"/>
              <a:t>M</a:t>
            </a:r>
            <a:r>
              <a:rPr lang="en-IN" sz="2400" dirty="0"/>
              <a:t>) ÷ 2.</a:t>
            </a:r>
          </a:p>
        </p:txBody>
      </p:sp>
    </p:spTree>
    <p:extLst>
      <p:ext uri="{BB962C8B-B14F-4D97-AF65-F5344CB8AC3E}">
        <p14:creationId xmlns:p14="http://schemas.microsoft.com/office/powerpoint/2010/main" val="36242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Chart 67.1 Octane Rating</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2520223208"/>
              </p:ext>
            </p:extLst>
          </p:nvPr>
        </p:nvGraphicFramePr>
        <p:xfrm>
          <a:off x="914400" y="1143000"/>
          <a:ext cx="7162800" cy="2877049"/>
        </p:xfrm>
        <a:graphic>
          <a:graphicData uri="http://schemas.openxmlformats.org/drawingml/2006/table">
            <a:tbl>
              <a:tblPr firstRow="1"/>
              <a:tblGrid>
                <a:gridCol w="4456038">
                  <a:extLst>
                    <a:ext uri="{9D8B030D-6E8A-4147-A177-3AD203B41FA5}">
                      <a16:colId xmlns:a16="http://schemas.microsoft.com/office/drawing/2014/main" val="20000"/>
                    </a:ext>
                  </a:extLst>
                </a:gridCol>
                <a:gridCol w="2706762">
                  <a:extLst>
                    <a:ext uri="{9D8B030D-6E8A-4147-A177-3AD203B41FA5}">
                      <a16:colId xmlns:a16="http://schemas.microsoft.com/office/drawing/2014/main" val="20001"/>
                    </a:ext>
                  </a:extLst>
                </a:gridCol>
              </a:tblGrid>
              <a:tr h="914400">
                <a:tc>
                  <a:txBody>
                    <a:bodyPr/>
                    <a:lstStyle/>
                    <a:p>
                      <a:pPr marL="0" marR="0" eaLnBrk="0" hangingPunct="0">
                        <a:lnSpc>
                          <a:spcPct val="107000"/>
                        </a:lnSpc>
                        <a:spcBef>
                          <a:spcPts val="0"/>
                        </a:spcBef>
                        <a:spcAft>
                          <a:spcPts val="0"/>
                        </a:spcAft>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GRADES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OCTANE RATING</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18875">
                <a:tc>
                  <a:txBody>
                    <a:bodyPr/>
                    <a:lstStyle/>
                    <a:p>
                      <a:pPr marL="0" marR="0" eaLnBrk="0" hangingPunct="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Regular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87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618875">
                <a:tc>
                  <a:txBody>
                    <a:bodyPr/>
                    <a:lstStyle/>
                    <a:p>
                      <a:pPr marL="0" marR="0" eaLnBrk="0" hangingPunct="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Midgrade (also called Plus)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89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724899">
                <a:tc>
                  <a:txBody>
                    <a:bodyPr/>
                    <a:lstStyle/>
                    <a:p>
                      <a:pPr marL="0" marR="0" eaLnBrk="0" hangingPunct="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Premium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91 or higher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3"/>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343400"/>
            <a:ext cx="7620000" cy="830997"/>
          </a:xfrm>
        </p:spPr>
        <p:txBody>
          <a:bodyPr/>
          <a:lstStyle/>
          <a:p>
            <a:r>
              <a:rPr lang="en-US" sz="2400" dirty="0"/>
              <a:t>The octane rating displayed on the fuel pumps can vary depending on climate.</a:t>
            </a:r>
          </a:p>
        </p:txBody>
      </p:sp>
    </p:spTree>
    <p:extLst>
      <p:ext uri="{BB962C8B-B14F-4D97-AF65-F5344CB8AC3E}">
        <p14:creationId xmlns:p14="http://schemas.microsoft.com/office/powerpoint/2010/main" val="1638061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2925"/>
            <a:ext cx="788027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Grade of Gasoline Does the EPA Use When Testing Engines?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4861" y="2895600"/>
            <a:ext cx="7376055" cy="2677656"/>
          </a:xfrm>
        </p:spPr>
        <p:txBody>
          <a:bodyPr/>
          <a:lstStyle/>
          <a:p>
            <a:r>
              <a:rPr lang="en-US" sz="2400" b="1" dirty="0"/>
              <a:t>What Grade of Gasoline Does the EPA Use When Testing Engines?  </a:t>
            </a:r>
            <a:r>
              <a:rPr lang="en-US" sz="2400" dirty="0"/>
              <a:t>Due to the various grades and additives used in commercial fuel, the government (EPA) uses a liquid called indolene, which has a research method octane number of 96.5 and a motor method octane rating of 88, resulting in a (R + M) ÷      2.25.</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4862" y="215525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7610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t>High-Altitude Octane Requirements</a:t>
            </a:r>
            <a:endParaRPr lang="en-US" sz="2000" dirty="0"/>
          </a:p>
        </p:txBody>
      </p:sp>
      <p:sp>
        <p:nvSpPr>
          <p:cNvPr id="4" name="Content Placeholder 3"/>
          <p:cNvSpPr>
            <a:spLocks noGrp="1"/>
          </p:cNvSpPr>
          <p:nvPr>
            <p:ph idx="1"/>
          </p:nvPr>
        </p:nvSpPr>
        <p:spPr>
          <a:xfrm>
            <a:off x="457200" y="990600"/>
            <a:ext cx="8229600" cy="2514601"/>
          </a:xfrm>
        </p:spPr>
        <p:txBody>
          <a:bodyPr>
            <a:spAutoFit/>
          </a:bodyPr>
          <a:lstStyle/>
          <a:p>
            <a:r>
              <a:rPr lang="en-IN" sz="2400" dirty="0"/>
              <a:t>The octane rating of fuel does not need to be as high because the engine cannot take in as much air.</a:t>
            </a:r>
          </a:p>
          <a:p>
            <a:r>
              <a:rPr lang="en-IN" sz="2400" dirty="0"/>
              <a:t>In mountainous areas, gasoline (</a:t>
            </a:r>
            <a:r>
              <a:rPr lang="en-IN" sz="2400" i="1" dirty="0"/>
              <a:t>R </a:t>
            </a:r>
            <a:r>
              <a:rPr lang="en-IN" sz="2400" dirty="0"/>
              <a:t>+ </a:t>
            </a:r>
            <a:r>
              <a:rPr lang="en-IN" sz="2400" i="1" dirty="0"/>
              <a:t>M</a:t>
            </a:r>
            <a:r>
              <a:rPr lang="en-IN" sz="2400" dirty="0"/>
              <a:t>) ÷ 2 octane ratings are two or more numbers lower than normal (according to the </a:t>
            </a:r>
            <a:r>
              <a:rPr lang="en-IN" sz="2400" spc="-300" dirty="0"/>
              <a:t>S A </a:t>
            </a:r>
            <a:r>
              <a:rPr lang="en-IN" sz="2400" dirty="0"/>
              <a:t>E, about one octane number lower per 1,000 feet or 300 meters in altitude).</a:t>
            </a:r>
          </a:p>
        </p:txBody>
      </p:sp>
    </p:spTree>
    <p:extLst>
      <p:ext uri="{BB962C8B-B14F-4D97-AF65-F5344CB8AC3E}">
        <p14:creationId xmlns:p14="http://schemas.microsoft.com/office/powerpoint/2010/main" val="53390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5423"/>
            <a:ext cx="8229600" cy="3831818"/>
          </a:xfrm>
        </p:spPr>
        <p:txBody>
          <a:bodyPr>
            <a:spAutoFit/>
          </a:bodyPr>
          <a:lstStyle/>
          <a:p>
            <a:pPr marL="704850" indent="-704850">
              <a:buNone/>
            </a:pPr>
            <a:r>
              <a:rPr lang="en-US" sz="2400" b="1" dirty="0">
                <a:solidFill>
                  <a:schemeClr val="bg2"/>
                </a:solidFill>
              </a:rPr>
              <a:t>67.8 </a:t>
            </a:r>
            <a:r>
              <a:rPr lang="en-US" sz="2400" dirty="0"/>
              <a:t>Discuss general gasoline recommendations.</a:t>
            </a:r>
          </a:p>
          <a:p>
            <a:pPr marL="704850" indent="-704850">
              <a:buNone/>
            </a:pPr>
            <a:r>
              <a:rPr lang="en-US" sz="2400" b="1" dirty="0">
                <a:solidFill>
                  <a:schemeClr val="bg2"/>
                </a:solidFill>
              </a:rPr>
              <a:t>67.9 </a:t>
            </a:r>
            <a:r>
              <a:rPr lang="en-US" sz="2400" dirty="0"/>
              <a:t>Discuss E85.</a:t>
            </a:r>
          </a:p>
          <a:p>
            <a:pPr marL="0" indent="0">
              <a:buNone/>
            </a:pPr>
            <a:r>
              <a:rPr lang="en-US" sz="2400" b="1" dirty="0">
                <a:solidFill>
                  <a:schemeClr val="bg2"/>
                </a:solidFill>
              </a:rPr>
              <a:t>67.10 </a:t>
            </a:r>
            <a:r>
              <a:rPr lang="en-US" sz="2400" dirty="0"/>
              <a:t>Discuss alternative fuel vehicles.</a:t>
            </a:r>
          </a:p>
          <a:p>
            <a:pPr marL="0" indent="0">
              <a:buNone/>
            </a:pPr>
            <a:r>
              <a:rPr lang="en-US" sz="2400" b="1" dirty="0">
                <a:solidFill>
                  <a:schemeClr val="bg2"/>
                </a:solidFill>
              </a:rPr>
              <a:t>67.11 </a:t>
            </a:r>
            <a:r>
              <a:rPr lang="en-US" sz="2400" dirty="0"/>
              <a:t>Discuss propane.</a:t>
            </a:r>
          </a:p>
          <a:p>
            <a:pPr marL="0" indent="0">
              <a:buNone/>
            </a:pPr>
            <a:r>
              <a:rPr lang="en-US" sz="2400" b="1" dirty="0">
                <a:solidFill>
                  <a:schemeClr val="bg2"/>
                </a:solidFill>
              </a:rPr>
              <a:t>67.12 </a:t>
            </a:r>
            <a:r>
              <a:rPr lang="en-US" sz="2400" dirty="0"/>
              <a:t>Discuss compressed natural gas fuels.</a:t>
            </a:r>
          </a:p>
          <a:p>
            <a:pPr marL="0" indent="0">
              <a:buNone/>
            </a:pPr>
            <a:r>
              <a:rPr lang="en-US" sz="2400" b="1" dirty="0">
                <a:solidFill>
                  <a:schemeClr val="bg2"/>
                </a:solidFill>
              </a:rPr>
              <a:t>67.13 </a:t>
            </a:r>
            <a:r>
              <a:rPr lang="en-US" sz="2400" dirty="0"/>
              <a:t>Discuss diesel fuel.</a:t>
            </a:r>
          </a:p>
          <a:p>
            <a:pPr marL="0" indent="0">
              <a:buNone/>
            </a:pPr>
            <a:r>
              <a:rPr lang="en-US" sz="2400" b="1" dirty="0">
                <a:solidFill>
                  <a:schemeClr val="bg2"/>
                </a:solidFill>
              </a:rPr>
              <a:t>67.14 </a:t>
            </a:r>
            <a:r>
              <a:rPr lang="en-US" sz="2400" dirty="0"/>
              <a:t>Discuss biodiesel.</a:t>
            </a:r>
          </a:p>
        </p:txBody>
      </p:sp>
    </p:spTree>
    <p:extLst>
      <p:ext uri="{BB962C8B-B14F-4D97-AF65-F5344CB8AC3E}">
        <p14:creationId xmlns:p14="http://schemas.microsoft.com/office/powerpoint/2010/main" val="1332306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67.9 High Altitude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2473" y="1027946"/>
            <a:ext cx="5062265" cy="41536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2743200"/>
          </a:xfrm>
        </p:spPr>
        <p:txBody>
          <a:bodyPr/>
          <a:lstStyle/>
          <a:p>
            <a:r>
              <a:rPr lang="en-US" sz="2400" dirty="0"/>
              <a:t>The posted octane rating in most high-altitude areas shows regular at 85 instead of the usual 87</a:t>
            </a:r>
          </a:p>
        </p:txBody>
      </p:sp>
    </p:spTree>
    <p:extLst>
      <p:ext uri="{BB962C8B-B14F-4D97-AF65-F5344CB8AC3E}">
        <p14:creationId xmlns:p14="http://schemas.microsoft.com/office/powerpoint/2010/main" val="1189812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Question 3: ?</a:t>
            </a:r>
            <a:endParaRPr lang="en-US" sz="2000" dirty="0"/>
          </a:p>
        </p:txBody>
      </p:sp>
      <p:sp>
        <p:nvSpPr>
          <p:cNvPr id="4" name="Content Placeholder 3"/>
          <p:cNvSpPr>
            <a:spLocks noGrp="1"/>
          </p:cNvSpPr>
          <p:nvPr>
            <p:ph idx="1"/>
          </p:nvPr>
        </p:nvSpPr>
        <p:spPr>
          <a:xfrm>
            <a:off x="457200" y="914399"/>
            <a:ext cx="8229600" cy="457201"/>
          </a:xfrm>
        </p:spPr>
        <p:txBody>
          <a:bodyPr>
            <a:spAutoFit/>
          </a:bodyPr>
          <a:lstStyle/>
          <a:p>
            <a:pPr marL="0" indent="0">
              <a:buNone/>
            </a:pPr>
            <a:r>
              <a:rPr lang="en-IN" sz="2400" dirty="0"/>
              <a:t>Why does the octane level in gasoline vary with altitude?</a:t>
            </a:r>
          </a:p>
        </p:txBody>
      </p:sp>
    </p:spTree>
    <p:extLst>
      <p:ext uri="{BB962C8B-B14F-4D97-AF65-F5344CB8AC3E}">
        <p14:creationId xmlns:p14="http://schemas.microsoft.com/office/powerpoint/2010/main" val="4265280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Answer 3</a:t>
            </a:r>
            <a:endParaRPr lang="en-US" sz="2000" dirty="0"/>
          </a:p>
        </p:txBody>
      </p:sp>
      <p:sp>
        <p:nvSpPr>
          <p:cNvPr id="4" name="Content Placeholder 3"/>
          <p:cNvSpPr>
            <a:spLocks noGrp="1"/>
          </p:cNvSpPr>
          <p:nvPr>
            <p:ph idx="1"/>
          </p:nvPr>
        </p:nvSpPr>
        <p:spPr>
          <a:xfrm>
            <a:off x="457200" y="914399"/>
            <a:ext cx="8229600" cy="457201"/>
          </a:xfrm>
        </p:spPr>
        <p:txBody>
          <a:bodyPr>
            <a:spAutoFit/>
          </a:bodyPr>
          <a:lstStyle/>
          <a:p>
            <a:pPr marL="0" indent="0">
              <a:buNone/>
            </a:pPr>
            <a:r>
              <a:rPr lang="en-IN" sz="2400" dirty="0"/>
              <a:t>At higher altitude, the air is less dense.</a:t>
            </a:r>
          </a:p>
        </p:txBody>
      </p:sp>
    </p:spTree>
    <p:extLst>
      <p:ext uri="{BB962C8B-B14F-4D97-AF65-F5344CB8AC3E}">
        <p14:creationId xmlns:p14="http://schemas.microsoft.com/office/powerpoint/2010/main" val="207746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67.10 Ethanol Blend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5342" y="1027946"/>
            <a:ext cx="4969396" cy="4077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524315"/>
          </a:xfrm>
        </p:spPr>
        <p:txBody>
          <a:bodyPr/>
          <a:lstStyle/>
          <a:p>
            <a:r>
              <a:rPr lang="en-US" sz="2400" dirty="0"/>
              <a:t>This fuel pump indicates that the gasoline is blended with 10% ethanol (ethyl alcohol) and can be used in any gasoline vehicle. E85 contains 85% ethanol and can only be used in vehicles specifically designed to use it.</a:t>
            </a:r>
          </a:p>
        </p:txBody>
      </p:sp>
    </p:spTree>
    <p:extLst>
      <p:ext uri="{BB962C8B-B14F-4D97-AF65-F5344CB8AC3E}">
        <p14:creationId xmlns:p14="http://schemas.microsoft.com/office/powerpoint/2010/main" val="3695232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4"/>
            <a:ext cx="8229600" cy="646331"/>
          </a:xfrm>
        </p:spPr>
        <p:txBody>
          <a:bodyPr>
            <a:spAutoFit/>
          </a:bodyPr>
          <a:lstStyle/>
          <a:p>
            <a:r>
              <a:rPr lang="en-IN" dirty="0"/>
              <a:t>Gasoline Additives </a:t>
            </a:r>
            <a:r>
              <a:rPr lang="en-IN" sz="2800" dirty="0"/>
              <a:t>(1 of 2)</a:t>
            </a:r>
            <a:endParaRPr lang="en-US" sz="1600" dirty="0"/>
          </a:p>
        </p:txBody>
      </p:sp>
      <p:sp>
        <p:nvSpPr>
          <p:cNvPr id="4" name="Content Placeholder 3"/>
          <p:cNvSpPr>
            <a:spLocks noGrp="1"/>
          </p:cNvSpPr>
          <p:nvPr>
            <p:ph idx="1"/>
          </p:nvPr>
        </p:nvSpPr>
        <p:spPr>
          <a:xfrm>
            <a:off x="457200" y="990600"/>
            <a:ext cx="8229600" cy="4285789"/>
          </a:xfrm>
        </p:spPr>
        <p:txBody>
          <a:bodyPr>
            <a:spAutoFit/>
          </a:bodyPr>
          <a:lstStyle/>
          <a:p>
            <a:r>
              <a:rPr lang="en-IN" sz="2400" dirty="0"/>
              <a:t>Dye</a:t>
            </a:r>
          </a:p>
          <a:p>
            <a:pPr lvl="1"/>
            <a:r>
              <a:rPr lang="en-IN" sz="2400" dirty="0"/>
              <a:t>Dye is usually added to gasoline at the distributor to help identify the grade and/or brand of fuel.</a:t>
            </a:r>
          </a:p>
          <a:p>
            <a:r>
              <a:rPr lang="en-IN" sz="2400" dirty="0"/>
              <a:t>Octane Improver Additives</a:t>
            </a:r>
          </a:p>
          <a:p>
            <a:pPr lvl="1"/>
            <a:r>
              <a:rPr lang="en-IN" sz="2400" dirty="0"/>
              <a:t>Aromatic hydrocarbons (hydrocarbons containing the benzene ring), such as xylene and toluene</a:t>
            </a:r>
          </a:p>
          <a:p>
            <a:pPr lvl="1"/>
            <a:r>
              <a:rPr lang="en-IN" sz="2400" dirty="0"/>
              <a:t>Alcohols, such as ethanol (ethyl alcohol), methanol (methyl alcohol), and tertiary butyl alcohol (</a:t>
            </a:r>
            <a:r>
              <a:rPr lang="en-IN" sz="2400" spc="-300" dirty="0"/>
              <a:t>T B </a:t>
            </a:r>
            <a:r>
              <a:rPr lang="en-IN" sz="2400" dirty="0"/>
              <a:t>A)</a:t>
            </a:r>
          </a:p>
          <a:p>
            <a:pPr lvl="1"/>
            <a:r>
              <a:rPr lang="en-IN" sz="2400" dirty="0"/>
              <a:t>Metallic compounds, such as methylcyclopentadienyl manganese tricarbonyl (</a:t>
            </a:r>
            <a:r>
              <a:rPr lang="en-IN" sz="2400" spc="-300" dirty="0"/>
              <a:t>M M </a:t>
            </a:r>
            <a:r>
              <a:rPr lang="en-IN" sz="2400" dirty="0"/>
              <a:t>T)</a:t>
            </a:r>
          </a:p>
        </p:txBody>
      </p:sp>
    </p:spTree>
    <p:extLst>
      <p:ext uri="{BB962C8B-B14F-4D97-AF65-F5344CB8AC3E}">
        <p14:creationId xmlns:p14="http://schemas.microsoft.com/office/powerpoint/2010/main" val="3184209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3104"/>
            <a:ext cx="8229600" cy="646331"/>
          </a:xfrm>
        </p:spPr>
        <p:txBody>
          <a:bodyPr>
            <a:spAutoFit/>
          </a:bodyPr>
          <a:lstStyle/>
          <a:p>
            <a:r>
              <a:rPr lang="en-IN" dirty="0"/>
              <a:t>Gasoline Additives </a:t>
            </a:r>
            <a:r>
              <a:rPr lang="en-IN" sz="2800" dirty="0"/>
              <a:t>(2 of 2)</a:t>
            </a:r>
            <a:endParaRPr lang="en-US" sz="1600" dirty="0"/>
          </a:p>
        </p:txBody>
      </p:sp>
      <p:sp>
        <p:nvSpPr>
          <p:cNvPr id="4" name="Content Placeholder 3"/>
          <p:cNvSpPr>
            <a:spLocks noGrp="1"/>
          </p:cNvSpPr>
          <p:nvPr>
            <p:ph idx="1"/>
          </p:nvPr>
        </p:nvSpPr>
        <p:spPr>
          <a:xfrm>
            <a:off x="457200" y="989380"/>
            <a:ext cx="8229600" cy="3277820"/>
          </a:xfrm>
        </p:spPr>
        <p:txBody>
          <a:bodyPr>
            <a:spAutoFit/>
          </a:bodyPr>
          <a:lstStyle/>
          <a:p>
            <a:r>
              <a:rPr lang="en-IN" sz="2400" dirty="0"/>
              <a:t>Oxygenated Fuel Additives</a:t>
            </a:r>
          </a:p>
          <a:p>
            <a:pPr lvl="1"/>
            <a:r>
              <a:rPr lang="en-IN" sz="2400" dirty="0"/>
              <a:t>Methyl tertiary butyl (</a:t>
            </a:r>
            <a:r>
              <a:rPr lang="en-IN" sz="2400" spc="-300" dirty="0"/>
              <a:t>M T B </a:t>
            </a:r>
            <a:r>
              <a:rPr lang="en-IN" sz="2400" dirty="0"/>
              <a:t>E)</a:t>
            </a:r>
            <a:r>
              <a:rPr lang="en-US" sz="2400" dirty="0"/>
              <a:t>—</a:t>
            </a:r>
            <a:r>
              <a:rPr lang="en-IN" sz="2400" dirty="0"/>
              <a:t>Now phased out due to health concerns</a:t>
            </a:r>
          </a:p>
          <a:p>
            <a:pPr lvl="1"/>
            <a:r>
              <a:rPr lang="en-IN" sz="2400" dirty="0"/>
              <a:t>Tertiary-amyl methyl ether (</a:t>
            </a:r>
            <a:r>
              <a:rPr lang="en-IN" sz="2400" spc="-300" dirty="0"/>
              <a:t>T A M </a:t>
            </a:r>
            <a:r>
              <a:rPr lang="en-IN" sz="2400" dirty="0"/>
              <a:t>E)</a:t>
            </a:r>
            <a:r>
              <a:rPr lang="en-US" sz="2400" dirty="0"/>
              <a:t>—</a:t>
            </a:r>
            <a:r>
              <a:rPr lang="en-IN" sz="2400" dirty="0"/>
              <a:t>An oxygen atom bonded to two carbon atoms and is added to gasoline to provide oxygen to the fuel</a:t>
            </a:r>
          </a:p>
          <a:p>
            <a:pPr lvl="1"/>
            <a:r>
              <a:rPr lang="en-IN" sz="2400" dirty="0"/>
              <a:t>Ethanol (ethyl alcohol)</a:t>
            </a:r>
            <a:r>
              <a:rPr lang="en-US" sz="2400" dirty="0"/>
              <a:t>—</a:t>
            </a:r>
            <a:r>
              <a:rPr lang="en-IN" sz="2400" dirty="0"/>
              <a:t>The addition of ethanol at a rate of 10% adds 3.5% oxygen by weight</a:t>
            </a:r>
          </a:p>
        </p:txBody>
      </p:sp>
    </p:spTree>
    <p:extLst>
      <p:ext uri="{BB962C8B-B14F-4D97-AF65-F5344CB8AC3E}">
        <p14:creationId xmlns:p14="http://schemas.microsoft.com/office/powerpoint/2010/main" val="2814042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Meant by “Phase Separation”?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2643254"/>
            <a:ext cx="7334250" cy="3477875"/>
          </a:xfrm>
        </p:spPr>
        <p:txBody>
          <a:bodyPr/>
          <a:lstStyle/>
          <a:p>
            <a:r>
              <a:rPr lang="en-US" sz="2000" b="1" dirty="0"/>
              <a:t>What Is Meant by “Phase Separation”? </a:t>
            </a:r>
            <a:r>
              <a:rPr lang="en-US" sz="2000" dirty="0"/>
              <a:t>All alcohols absorb water, and the alcohol–water mixture can separate from the gasoline and sink to the bottom of the fuel tank. This process is called phase separation. To help avoid engine performance problems, try to keep at least a quarter tank of fuel at all times, especially during seasons when there is a wide temperature span between daytime highs and nighttime lows. These conditions can cause moisture to accumulate in the fuel tank as a result of condensation of the moisture in the air. Keeping the fuel tank full reduces the amount of air and moisture in the tank. See Figure 67–11.</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089326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67.11 Phase Separation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1001486"/>
            <a:ext cx="3723322" cy="51154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29000" cy="3416320"/>
          </a:xfrm>
        </p:spPr>
        <p:txBody>
          <a:bodyPr/>
          <a:lstStyle/>
          <a:p>
            <a:r>
              <a:rPr lang="en-US" sz="2400" dirty="0"/>
              <a:t>A container with gasoline containing alcohol. Notice the separation line where the alcohol–water mixture separated from the gasoline and sank to the bottom</a:t>
            </a:r>
          </a:p>
        </p:txBody>
      </p:sp>
    </p:spTree>
    <p:extLst>
      <p:ext uri="{BB962C8B-B14F-4D97-AF65-F5344CB8AC3E}">
        <p14:creationId xmlns:p14="http://schemas.microsoft.com/office/powerpoint/2010/main" val="3007481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50"/>
            <a:ext cx="8229600" cy="1074826"/>
          </a:xfrm>
        </p:spPr>
        <p:txBody>
          <a:bodyPr>
            <a:noAutofit/>
          </a:bodyPr>
          <a:lstStyle/>
          <a:p>
            <a:r>
              <a:rPr lang="en-IN" dirty="0"/>
              <a:t>Figure 68.10 E10 is 10% ethanol and 90% gasoline</a:t>
            </a:r>
            <a:endParaRPr lang="en-US" dirty="0"/>
          </a:p>
        </p:txBody>
      </p:sp>
      <p:pic>
        <p:nvPicPr>
          <p:cNvPr id="8194" name="Picture 2" descr="A figure shows 10 percent ethanol unleaded gasoline pump with an octane rating of 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650" y="1426501"/>
            <a:ext cx="6214701" cy="467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653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t>Gasoline Blending</a:t>
            </a:r>
            <a:endParaRPr lang="en-US" sz="1600" dirty="0"/>
          </a:p>
        </p:txBody>
      </p:sp>
      <p:sp>
        <p:nvSpPr>
          <p:cNvPr id="4" name="Content Placeholder 3"/>
          <p:cNvSpPr>
            <a:spLocks noGrp="1"/>
          </p:cNvSpPr>
          <p:nvPr>
            <p:ph idx="1"/>
          </p:nvPr>
        </p:nvSpPr>
        <p:spPr>
          <a:xfrm>
            <a:off x="457200" y="979714"/>
            <a:ext cx="8229600" cy="3801041"/>
          </a:xfrm>
        </p:spPr>
        <p:txBody>
          <a:bodyPr>
            <a:spAutoFit/>
          </a:bodyPr>
          <a:lstStyle/>
          <a:p>
            <a:r>
              <a:rPr lang="en-IN" sz="2400" dirty="0"/>
              <a:t>Inline Blending: Gasoline and ethanol are mixed in a storage tank or in the tank of a transport truck while it is being filled.</a:t>
            </a:r>
          </a:p>
          <a:p>
            <a:r>
              <a:rPr lang="en-IN" sz="2400" dirty="0"/>
              <a:t>Sequential Blending: At the terminal a measured amount of ethanol is added to the tank truck followed by a measured amount of gasoline.</a:t>
            </a:r>
          </a:p>
          <a:p>
            <a:r>
              <a:rPr lang="en-IN" sz="2400" dirty="0"/>
              <a:t>Splash Blending: Splash blending can be done at the retail outlet or distributor and involves separate purchases of ethanol and gasoline.</a:t>
            </a:r>
          </a:p>
        </p:txBody>
      </p:sp>
    </p:spTree>
    <p:extLst>
      <p:ext uri="{BB962C8B-B14F-4D97-AF65-F5344CB8AC3E}">
        <p14:creationId xmlns:p14="http://schemas.microsoft.com/office/powerpoint/2010/main" val="266603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886"/>
            <a:ext cx="8229600" cy="646331"/>
          </a:xfrm>
        </p:spPr>
        <p:txBody>
          <a:bodyPr>
            <a:spAutoFit/>
          </a:bodyPr>
          <a:lstStyle/>
          <a:p>
            <a:r>
              <a:rPr lang="en-US" dirty="0"/>
              <a:t>Gasoline</a:t>
            </a:r>
            <a:endParaRPr lang="en-US" sz="2800" dirty="0"/>
          </a:p>
        </p:txBody>
      </p:sp>
      <p:sp>
        <p:nvSpPr>
          <p:cNvPr id="4" name="Content Placeholder 3"/>
          <p:cNvSpPr>
            <a:spLocks noGrp="1"/>
          </p:cNvSpPr>
          <p:nvPr>
            <p:ph idx="1"/>
          </p:nvPr>
        </p:nvSpPr>
        <p:spPr>
          <a:xfrm>
            <a:off x="457200" y="990600"/>
            <a:ext cx="8229600" cy="3393237"/>
          </a:xfrm>
        </p:spPr>
        <p:txBody>
          <a:bodyPr>
            <a:spAutoFit/>
          </a:bodyPr>
          <a:lstStyle/>
          <a:p>
            <a:r>
              <a:rPr lang="en-US" sz="2400" dirty="0"/>
              <a:t>Definition</a:t>
            </a:r>
          </a:p>
          <a:p>
            <a:pPr lvl="1"/>
            <a:r>
              <a:rPr lang="en-US" sz="2400" dirty="0"/>
              <a:t>Gasoline describes a complex mixture of various hydrocarbons refined from crude petroleum oil for use as a fuel in engines.</a:t>
            </a:r>
          </a:p>
          <a:p>
            <a:r>
              <a:rPr lang="en-US" sz="2400" dirty="0"/>
              <a:t>Chemical Composition</a:t>
            </a:r>
          </a:p>
          <a:p>
            <a:pPr lvl="1"/>
            <a:r>
              <a:rPr lang="en-US" sz="2400" dirty="0"/>
              <a:t>Methane, ethane, propane, butane, pentane, hexane, heptane, octane; depending on the number of carbon atoms.</a:t>
            </a:r>
          </a:p>
        </p:txBody>
      </p:sp>
    </p:spTree>
    <p:extLst>
      <p:ext uri="{BB962C8B-B14F-4D97-AF65-F5344CB8AC3E}">
        <p14:creationId xmlns:p14="http://schemas.microsoft.com/office/powerpoint/2010/main" val="1675457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In-Line Fuel Blending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_Blending_In-Line-Chapter_66-A8">
            <a:hlinkClick r:id="" action="ppaction://media"/>
            <a:extLst>
              <a:ext uri="{FF2B5EF4-FFF2-40B4-BE49-F238E27FC236}">
                <a16:creationId xmlns:a16="http://schemas.microsoft.com/office/drawing/2014/main" id="{EBE9FC19-27C9-FDC0-6EC0-BE843CAFF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59" y="1165412"/>
            <a:ext cx="9070135" cy="5101951"/>
          </a:xfrm>
          <a:prstGeom prst="rect">
            <a:avLst/>
          </a:prstGeom>
        </p:spPr>
      </p:pic>
    </p:spTree>
    <p:extLst>
      <p:ext uri="{BB962C8B-B14F-4D97-AF65-F5344CB8AC3E}">
        <p14:creationId xmlns:p14="http://schemas.microsoft.com/office/powerpoint/2010/main" val="389254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Sequential Fuel Blending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_Blending_Sequential-Chapter_66-A8">
            <a:hlinkClick r:id="" action="ppaction://media"/>
            <a:extLst>
              <a:ext uri="{FF2B5EF4-FFF2-40B4-BE49-F238E27FC236}">
                <a16:creationId xmlns:a16="http://schemas.microsoft.com/office/drawing/2014/main" id="{C790BB4F-D7C5-28CF-2629-C0F4FB3715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2" y="1142999"/>
            <a:ext cx="9070135" cy="5101951"/>
          </a:xfrm>
          <a:prstGeom prst="rect">
            <a:avLst/>
          </a:prstGeom>
        </p:spPr>
      </p:pic>
    </p:spTree>
    <p:extLst>
      <p:ext uri="{BB962C8B-B14F-4D97-AF65-F5344CB8AC3E}">
        <p14:creationId xmlns:p14="http://schemas.microsoft.com/office/powerpoint/2010/main" val="204142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Splash Fuel Blending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_Blending_Splash-Chapter_66-A8">
            <a:hlinkClick r:id="" action="ppaction://media"/>
            <a:extLst>
              <a:ext uri="{FF2B5EF4-FFF2-40B4-BE49-F238E27FC236}">
                <a16:creationId xmlns:a16="http://schemas.microsoft.com/office/drawing/2014/main" id="{53CFD669-4EEB-8D2F-7061-497E973753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60381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4"/>
            <a:ext cx="8229600" cy="646331"/>
          </a:xfrm>
        </p:spPr>
        <p:txBody>
          <a:bodyPr>
            <a:spAutoFit/>
          </a:bodyPr>
          <a:lstStyle/>
          <a:p>
            <a:r>
              <a:rPr lang="en-IN" dirty="0"/>
              <a:t>Reformulated Gasoline</a:t>
            </a:r>
            <a:endParaRPr lang="en-US" sz="1600" dirty="0"/>
          </a:p>
        </p:txBody>
      </p:sp>
      <p:sp>
        <p:nvSpPr>
          <p:cNvPr id="4" name="Content Placeholder 3"/>
          <p:cNvSpPr>
            <a:spLocks noGrp="1"/>
          </p:cNvSpPr>
          <p:nvPr>
            <p:ph idx="1"/>
          </p:nvPr>
        </p:nvSpPr>
        <p:spPr>
          <a:xfrm>
            <a:off x="457200" y="990600"/>
            <a:ext cx="8229600" cy="3277820"/>
          </a:xfrm>
        </p:spPr>
        <p:txBody>
          <a:bodyPr>
            <a:spAutoFit/>
          </a:bodyPr>
          <a:lstStyle/>
          <a:p>
            <a:r>
              <a:rPr lang="en-IN" sz="2400" dirty="0"/>
              <a:t>Reformulated gasoline (</a:t>
            </a:r>
            <a:r>
              <a:rPr lang="en-IN" sz="2400" spc="-300" dirty="0"/>
              <a:t>R F </a:t>
            </a:r>
            <a:r>
              <a:rPr lang="en-IN" sz="2400" dirty="0"/>
              <a:t>G) is manufactured to help reduce emissions.</a:t>
            </a:r>
          </a:p>
          <a:p>
            <a:pPr lvl="1"/>
            <a:r>
              <a:rPr lang="en-IN" sz="2400" dirty="0"/>
              <a:t>The additives contain at least 2% oxygen by weight and the additive benzene is reduced to a maximum of 1% by volume.</a:t>
            </a:r>
          </a:p>
          <a:p>
            <a:pPr lvl="1"/>
            <a:r>
              <a:rPr lang="en-IN" sz="2400" dirty="0"/>
              <a:t>Reduce light compounds such as butane and propane.</a:t>
            </a:r>
          </a:p>
          <a:p>
            <a:pPr lvl="1"/>
            <a:r>
              <a:rPr lang="en-IN" sz="2400" dirty="0"/>
              <a:t>Refineries eliminate heavy compounds with high boiling points, such as aromatics and olefins.</a:t>
            </a:r>
          </a:p>
        </p:txBody>
      </p:sp>
    </p:spTree>
    <p:extLst>
      <p:ext uri="{BB962C8B-B14F-4D97-AF65-F5344CB8AC3E}">
        <p14:creationId xmlns:p14="http://schemas.microsoft.com/office/powerpoint/2010/main" val="4128266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t>Testing Gasoline for Alcohol Content</a:t>
            </a:r>
            <a:endParaRPr lang="en-US" sz="1600" dirty="0"/>
          </a:p>
        </p:txBody>
      </p:sp>
      <p:sp>
        <p:nvSpPr>
          <p:cNvPr id="4" name="Content Placeholder 3"/>
          <p:cNvSpPr>
            <a:spLocks noGrp="1"/>
          </p:cNvSpPr>
          <p:nvPr>
            <p:ph idx="1"/>
          </p:nvPr>
        </p:nvSpPr>
        <p:spPr>
          <a:xfrm>
            <a:off x="457200" y="990600"/>
            <a:ext cx="8229600" cy="4201150"/>
          </a:xfrm>
        </p:spPr>
        <p:txBody>
          <a:bodyPr>
            <a:spAutoFit/>
          </a:bodyPr>
          <a:lstStyle/>
          <a:p>
            <a:r>
              <a:rPr lang="en-IN" sz="2400" dirty="0"/>
              <a:t>Pour suspect gasoline into a graduated cylinder.</a:t>
            </a:r>
          </a:p>
          <a:p>
            <a:r>
              <a:rPr lang="en-IN" sz="2400" dirty="0"/>
              <a:t>Fill the graduated cylinder to the 90 mL mark.</a:t>
            </a:r>
          </a:p>
          <a:p>
            <a:r>
              <a:rPr lang="en-IN" sz="2400" dirty="0"/>
              <a:t>Add 10 mL of water to the graduated cylinder.</a:t>
            </a:r>
          </a:p>
          <a:p>
            <a:r>
              <a:rPr lang="en-IN" sz="2400" dirty="0"/>
              <a:t>Shake vigorously the cylinder for one minute.</a:t>
            </a:r>
          </a:p>
          <a:p>
            <a:r>
              <a:rPr lang="en-IN" sz="2400" dirty="0"/>
              <a:t>Let it stand for two minutes.</a:t>
            </a:r>
          </a:p>
          <a:p>
            <a:r>
              <a:rPr lang="en-IN" sz="2400" dirty="0"/>
              <a:t>Take a reading at the boundary between the two liquids.</a:t>
            </a:r>
          </a:p>
          <a:p>
            <a:r>
              <a:rPr lang="en-IN" sz="2400" dirty="0"/>
              <a:t>For percent of alcohol in gasoline, subtract 10 mL from the reading.</a:t>
            </a:r>
          </a:p>
        </p:txBody>
      </p:sp>
    </p:spTree>
    <p:extLst>
      <p:ext uri="{BB962C8B-B14F-4D97-AF65-F5344CB8AC3E}">
        <p14:creationId xmlns:p14="http://schemas.microsoft.com/office/powerpoint/2010/main" val="4213366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Is Water Heavier than Gasoline?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4657" y="2614054"/>
            <a:ext cx="7258050" cy="3239348"/>
          </a:xfrm>
        </p:spPr>
        <p:txBody>
          <a:bodyPr/>
          <a:lstStyle/>
          <a:p>
            <a:r>
              <a:rPr lang="en-US" sz="2400" b="1" dirty="0"/>
              <a:t>Is Water Heavier than Gasoline? </a:t>
            </a:r>
            <a:r>
              <a:rPr lang="en-US" sz="2400" dirty="0"/>
              <a:t>Yes. Water weighs about 8 lb per gallon, whereas gasoline weighs about 6 lb per gallon. The density as measured by specific gravity includes the following: Water = 1.000 (the baseline for specific  gravity) Gasoline = 0.730 to 0.760 This means that any water that gets into the fuel tank will sink to the bottom.</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958152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67.12 Alcohol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05000" y="995423"/>
            <a:ext cx="5334000" cy="37556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4880059"/>
            <a:ext cx="7543800" cy="1317171"/>
          </a:xfrm>
        </p:spPr>
        <p:txBody>
          <a:bodyPr/>
          <a:lstStyle/>
          <a:p>
            <a:r>
              <a:rPr lang="en-US" sz="2400" dirty="0"/>
              <a:t>Checking gasoline for alcohol involves using a graduated cylinder and adding water to check if the alcohol absorbs the water</a:t>
            </a:r>
          </a:p>
        </p:txBody>
      </p:sp>
    </p:spTree>
    <p:extLst>
      <p:ext uri="{BB962C8B-B14F-4D97-AF65-F5344CB8AC3E}">
        <p14:creationId xmlns:p14="http://schemas.microsoft.com/office/powerpoint/2010/main" val="1259640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Check Gasoline for Alcohol Content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eck_gas_for_alcohol">
            <a:hlinkClick r:id="" action="ppaction://media"/>
            <a:extLst>
              <a:ext uri="{FF2B5EF4-FFF2-40B4-BE49-F238E27FC236}">
                <a16:creationId xmlns:a16="http://schemas.microsoft.com/office/drawing/2014/main" id="{2DF0BB17-0B1E-D5DC-12B8-C52D7E1FDB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41614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“Top-Tier” Gasoline?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410450" cy="3224146"/>
          </a:xfrm>
        </p:spPr>
        <p:txBody>
          <a:bodyPr/>
          <a:lstStyle/>
          <a:p>
            <a:r>
              <a:rPr lang="en-US" sz="2000" b="1" dirty="0"/>
              <a:t>What Is “Top-Tier” Gasoline? </a:t>
            </a:r>
            <a:r>
              <a:rPr lang="en-US" sz="2000" dirty="0"/>
              <a:t>Top-tier gasoline has specific standards for quality, including enough detergent to keep all intake valves clean. Four automobile manufacturers (BMW, General Motors, Honda, and Toyota) developed the standards. Top-tier gasoline exceeds the quality standards developed by the World Wide Fuel Charter (WWFC) in 2002 by vehicle and engine manufacturers. The gasoline companies that agreed to make fuel that matches or exceeds the standards as a top-tier fuel include ChevronTexaco, Shell, and ConocoPhillips. Figure 67–13.</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60057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67.13 Top Tier Gasoline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599"/>
            <a:ext cx="4436080" cy="4453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Not all top-tier gas stations mention that they are top-tier like this station. For more information and the list of top-tier gasoline stations, visit www.toptiergas.com</a:t>
            </a:r>
          </a:p>
        </p:txBody>
      </p:sp>
    </p:spTree>
    <p:extLst>
      <p:ext uri="{BB962C8B-B14F-4D97-AF65-F5344CB8AC3E}">
        <p14:creationId xmlns:p14="http://schemas.microsoft.com/office/powerpoint/2010/main" val="413367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1654"/>
            <a:ext cx="8229600" cy="646331"/>
          </a:xfrm>
        </p:spPr>
        <p:txBody>
          <a:bodyPr>
            <a:spAutoFit/>
          </a:bodyPr>
          <a:lstStyle/>
          <a:p>
            <a:r>
              <a:rPr lang="en-US" dirty="0"/>
              <a:t>Refining </a:t>
            </a:r>
            <a:r>
              <a:rPr lang="en-US" sz="2800" dirty="0"/>
              <a:t>(1 of 2)</a:t>
            </a:r>
            <a:endParaRPr lang="en-US" sz="2000" dirty="0"/>
          </a:p>
        </p:txBody>
      </p:sp>
      <p:sp>
        <p:nvSpPr>
          <p:cNvPr id="4" name="Content Placeholder 3"/>
          <p:cNvSpPr>
            <a:spLocks noGrp="1"/>
          </p:cNvSpPr>
          <p:nvPr>
            <p:ph idx="1"/>
          </p:nvPr>
        </p:nvSpPr>
        <p:spPr>
          <a:xfrm>
            <a:off x="457200" y="947931"/>
            <a:ext cx="8229600" cy="3624069"/>
          </a:xfrm>
        </p:spPr>
        <p:txBody>
          <a:bodyPr>
            <a:spAutoFit/>
          </a:bodyPr>
          <a:lstStyle/>
          <a:p>
            <a:r>
              <a:rPr lang="en-IN" sz="2400" dirty="0"/>
              <a:t>Types of Crude Oil</a:t>
            </a:r>
          </a:p>
          <a:p>
            <a:pPr lvl="1"/>
            <a:r>
              <a:rPr lang="en-IN" sz="2400" dirty="0"/>
              <a:t>Thin crude oil</a:t>
            </a:r>
            <a:r>
              <a:rPr lang="en-US" sz="2400" dirty="0"/>
              <a:t>—</a:t>
            </a:r>
            <a:r>
              <a:rPr lang="en-IN" sz="2400" dirty="0"/>
              <a:t>called high-gravity crude</a:t>
            </a:r>
          </a:p>
          <a:p>
            <a:pPr lvl="1"/>
            <a:r>
              <a:rPr lang="en-IN" sz="2400" dirty="0"/>
              <a:t>Thick crude oil</a:t>
            </a:r>
            <a:r>
              <a:rPr lang="en-US" sz="2400" dirty="0"/>
              <a:t>—</a:t>
            </a:r>
            <a:r>
              <a:rPr lang="en-IN" sz="2400" dirty="0"/>
              <a:t>called low-gravity crude</a:t>
            </a:r>
          </a:p>
          <a:p>
            <a:pPr lvl="1"/>
            <a:r>
              <a:rPr lang="en-IN" sz="2400" dirty="0"/>
              <a:t>Low-sulphur crude</a:t>
            </a:r>
            <a:r>
              <a:rPr lang="en-US" sz="2400" dirty="0"/>
              <a:t>—</a:t>
            </a:r>
            <a:r>
              <a:rPr lang="en-IN" sz="2400" dirty="0"/>
              <a:t>called sweet crude</a:t>
            </a:r>
          </a:p>
          <a:p>
            <a:pPr lvl="1"/>
            <a:r>
              <a:rPr lang="en-IN" sz="2400" dirty="0"/>
              <a:t>High-sulphur crude</a:t>
            </a:r>
            <a:r>
              <a:rPr lang="en-US" sz="2400" dirty="0"/>
              <a:t>—</a:t>
            </a:r>
            <a:r>
              <a:rPr lang="en-IN" sz="2400" dirty="0"/>
              <a:t>called sour crude</a:t>
            </a:r>
          </a:p>
          <a:p>
            <a:r>
              <a:rPr lang="en-IN" sz="2400" dirty="0"/>
              <a:t>Distillation</a:t>
            </a:r>
          </a:p>
          <a:p>
            <a:pPr lvl="1"/>
            <a:r>
              <a:rPr lang="en-IN" sz="2400" dirty="0"/>
              <a:t>The crude is separated into different products by boiling.</a:t>
            </a:r>
          </a:p>
        </p:txBody>
      </p:sp>
    </p:spTree>
    <p:extLst>
      <p:ext uri="{BB962C8B-B14F-4D97-AF65-F5344CB8AC3E}">
        <p14:creationId xmlns:p14="http://schemas.microsoft.com/office/powerpoint/2010/main" val="3444885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t>General Gasoline Recommendations</a:t>
            </a:r>
            <a:endParaRPr lang="en-US" sz="1600" dirty="0"/>
          </a:p>
        </p:txBody>
      </p:sp>
      <p:sp>
        <p:nvSpPr>
          <p:cNvPr id="4" name="Content Placeholder 3"/>
          <p:cNvSpPr>
            <a:spLocks noGrp="1"/>
          </p:cNvSpPr>
          <p:nvPr>
            <p:ph idx="1"/>
          </p:nvPr>
        </p:nvSpPr>
        <p:spPr>
          <a:xfrm>
            <a:off x="457200" y="990600"/>
            <a:ext cx="8229600" cy="3048001"/>
          </a:xfrm>
        </p:spPr>
        <p:txBody>
          <a:bodyPr>
            <a:spAutoFit/>
          </a:bodyPr>
          <a:lstStyle/>
          <a:p>
            <a:r>
              <a:rPr lang="en-IN" sz="2400" dirty="0"/>
              <a:t>Purchase fuel from a busy station.</a:t>
            </a:r>
          </a:p>
          <a:p>
            <a:r>
              <a:rPr lang="en-IN" sz="2400" dirty="0"/>
              <a:t>Keep the fuel tank above one-quarter full.</a:t>
            </a:r>
          </a:p>
          <a:p>
            <a:r>
              <a:rPr lang="en-IN" sz="2400" dirty="0"/>
              <a:t>Do not purchase fuel with a higher octane rating than is necessary.</a:t>
            </a:r>
          </a:p>
          <a:p>
            <a:r>
              <a:rPr lang="en-IN" sz="2400" dirty="0"/>
              <a:t>Do not overfill the gas tank.</a:t>
            </a:r>
          </a:p>
          <a:p>
            <a:r>
              <a:rPr lang="en-IN" sz="2400" dirty="0"/>
              <a:t>Be careful when filling gasoline containers.</a:t>
            </a:r>
          </a:p>
        </p:txBody>
      </p:sp>
    </p:spTree>
    <p:extLst>
      <p:ext uri="{BB962C8B-B14F-4D97-AF65-F5344CB8AC3E}">
        <p14:creationId xmlns:p14="http://schemas.microsoft.com/office/powerpoint/2010/main" val="4260373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67.14 Warnings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599"/>
            <a:ext cx="3874868" cy="50438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8086" y="981347"/>
            <a:ext cx="3722914" cy="5343253"/>
          </a:xfrm>
        </p:spPr>
        <p:txBody>
          <a:bodyPr/>
          <a:lstStyle/>
          <a:p>
            <a:r>
              <a:rPr lang="en-US" sz="2000" dirty="0"/>
              <a:t>Many gasoline service stations have signs posted warning customers to place plastic fuel containers on ground while filling. If placed in trunk or pickup truck bed equipped with a plastic liner, static electricity could build up during fueling and discharge from container to metal nozzle, creating a spark and possible explosion. Some service stations have warning signs not to use cell phones while fueling to help avoid the possibility of an accidental spark creating a fire hazard.</a:t>
            </a:r>
          </a:p>
        </p:txBody>
      </p:sp>
    </p:spTree>
    <p:extLst>
      <p:ext uri="{BB962C8B-B14F-4D97-AF65-F5344CB8AC3E}">
        <p14:creationId xmlns:p14="http://schemas.microsoft.com/office/powerpoint/2010/main" val="3108023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752599"/>
            <a:ext cx="7880279" cy="457200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58890"/>
            <a:ext cx="8229600" cy="1754326"/>
          </a:xfrm>
        </p:spPr>
        <p:txBody>
          <a:bodyPr/>
          <a:lstStyle/>
          <a:p>
            <a:r>
              <a:rPr lang="en-US" dirty="0"/>
              <a:t>Frequently Asked Question: Why Should I Keep Fuel Gauge above ¼ Tank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2663570"/>
            <a:ext cx="7534275" cy="3477875"/>
          </a:xfrm>
        </p:spPr>
        <p:txBody>
          <a:bodyPr/>
          <a:lstStyle/>
          <a:p>
            <a:r>
              <a:rPr lang="en-US" sz="2000" b="1" dirty="0"/>
              <a:t>Why Should I Keep the Fuel Gauge above One- Quarter Tank</a:t>
            </a:r>
            <a:r>
              <a:rPr lang="en-US" sz="2000" dirty="0"/>
              <a:t>? fuel pickup inside fuel tank can help keep water from being drawn into fuel system unless water is all that is left at bottom of tank. Moisture inside fuel tank can condense, causing liquid water to drop to bottom of fuel tank. (water heavier than gas, 8 pound per gallon for water, 6 pound per gallon for gasoline.) If alcohol- blended gasoline used, alcohol can absorb water and alcohol–water combination can be burned. When fuel level is low, fuel pump will draw from this  alcohol/water. Alcohol and water do not burn as well as gasoline, driveability problems can occur such as stalling, rough idle, hard starting, and missing.</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50817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Ethanol</a:t>
            </a:r>
          </a:p>
        </p:txBody>
      </p:sp>
      <p:sp>
        <p:nvSpPr>
          <p:cNvPr id="4" name="Content Placeholder 3"/>
          <p:cNvSpPr>
            <a:spLocks noGrp="1"/>
          </p:cNvSpPr>
          <p:nvPr>
            <p:ph idx="1"/>
          </p:nvPr>
        </p:nvSpPr>
        <p:spPr>
          <a:xfrm>
            <a:off x="457200" y="1003399"/>
            <a:ext cx="8229600" cy="3873401"/>
          </a:xfrm>
        </p:spPr>
        <p:txBody>
          <a:bodyPr>
            <a:spAutoFit/>
          </a:bodyPr>
          <a:lstStyle/>
          <a:p>
            <a:r>
              <a:rPr lang="en-US" sz="2400" dirty="0"/>
              <a:t>Ethanol Terminology</a:t>
            </a:r>
          </a:p>
          <a:p>
            <a:pPr lvl="1"/>
            <a:r>
              <a:rPr lang="en-US" sz="2400" dirty="0"/>
              <a:t>Ethanol is also called ethyl alcohol or grain alcohol, because it is usually made from grain.</a:t>
            </a:r>
          </a:p>
          <a:p>
            <a:r>
              <a:rPr lang="en-US" sz="2400" dirty="0"/>
              <a:t>Ethanol Production</a:t>
            </a:r>
          </a:p>
          <a:p>
            <a:pPr lvl="1"/>
            <a:r>
              <a:rPr lang="en-US" sz="2400" dirty="0"/>
              <a:t>Conventional ethanol is derived from grains, such as corn, wheat, or soybeans.</a:t>
            </a:r>
          </a:p>
          <a:p>
            <a:pPr lvl="1"/>
            <a:r>
              <a:rPr lang="en-US" sz="2400" dirty="0"/>
              <a:t>Ethanol can be made by the dry mill process, in which the starch portion of the corn is fermented into sugar and then distilled into alcohol.</a:t>
            </a:r>
          </a:p>
        </p:txBody>
      </p:sp>
    </p:spTree>
    <p:extLst>
      <p:ext uri="{BB962C8B-B14F-4D97-AF65-F5344CB8AC3E}">
        <p14:creationId xmlns:p14="http://schemas.microsoft.com/office/powerpoint/2010/main" val="2392269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67.15 Ethanol Molecule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72274" y="1012371"/>
            <a:ext cx="6599452"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257800"/>
            <a:ext cx="7620000" cy="830997"/>
          </a:xfrm>
        </p:spPr>
        <p:txBody>
          <a:bodyPr/>
          <a:lstStyle/>
          <a:p>
            <a:r>
              <a:rPr lang="en-US" sz="2400" dirty="0"/>
              <a:t>The ethanol molecule showing two carbon atoms, six hydrogen atoms, and one oxygen atom</a:t>
            </a:r>
          </a:p>
        </p:txBody>
      </p:sp>
    </p:spTree>
    <p:extLst>
      <p:ext uri="{BB962C8B-B14F-4D97-AF65-F5344CB8AC3E}">
        <p14:creationId xmlns:p14="http://schemas.microsoft.com/office/powerpoint/2010/main" val="2141574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3"/>
            <a:ext cx="8229600" cy="646331"/>
          </a:xfrm>
        </p:spPr>
        <p:txBody>
          <a:bodyPr>
            <a:spAutoFit/>
          </a:bodyPr>
          <a:lstStyle/>
          <a:p>
            <a:r>
              <a:rPr lang="en-US" dirty="0"/>
              <a:t>Cellulose Ethanol</a:t>
            </a:r>
          </a:p>
        </p:txBody>
      </p:sp>
      <p:sp>
        <p:nvSpPr>
          <p:cNvPr id="4" name="Content Placeholder 3"/>
          <p:cNvSpPr>
            <a:spLocks noGrp="1"/>
          </p:cNvSpPr>
          <p:nvPr>
            <p:ph idx="1"/>
          </p:nvPr>
        </p:nvSpPr>
        <p:spPr>
          <a:xfrm>
            <a:off x="457200" y="993875"/>
            <a:ext cx="8229600" cy="4340125"/>
          </a:xfrm>
        </p:spPr>
        <p:txBody>
          <a:bodyPr>
            <a:spAutoFit/>
          </a:bodyPr>
          <a:lstStyle/>
          <a:p>
            <a:r>
              <a:rPr lang="en-US" sz="2400" dirty="0"/>
              <a:t>Terminology</a:t>
            </a:r>
          </a:p>
          <a:p>
            <a:pPr lvl="1"/>
            <a:r>
              <a:rPr lang="en-US" sz="2400" dirty="0"/>
              <a:t>Cellulose ethanol can be produced from a wide variety of cellulose biomass feedstock, including:</a:t>
            </a:r>
          </a:p>
          <a:p>
            <a:pPr lvl="2"/>
            <a:r>
              <a:rPr lang="en-US" sz="2400" dirty="0"/>
              <a:t>Agricultural plant wastes (corn stalks, cereal straws)</a:t>
            </a:r>
          </a:p>
          <a:p>
            <a:pPr lvl="2"/>
            <a:r>
              <a:rPr lang="en-US" sz="2400" dirty="0"/>
              <a:t>Plant wastes from industrial processes (sawdust, paper pulp)</a:t>
            </a:r>
          </a:p>
          <a:p>
            <a:pPr lvl="2"/>
            <a:r>
              <a:rPr lang="en-US" sz="2400" dirty="0"/>
              <a:t>Energy crops grown specifically for fuel production</a:t>
            </a:r>
          </a:p>
          <a:p>
            <a:r>
              <a:rPr lang="en-US" sz="2400" dirty="0"/>
              <a:t>Refining Cellulose Biomass</a:t>
            </a:r>
          </a:p>
          <a:p>
            <a:pPr lvl="1"/>
            <a:r>
              <a:rPr lang="en-US" sz="2400" dirty="0"/>
              <a:t>Involves extracting fermentable sugars from the feedstock</a:t>
            </a:r>
          </a:p>
        </p:txBody>
      </p:sp>
    </p:spTree>
    <p:extLst>
      <p:ext uri="{BB962C8B-B14F-4D97-AF65-F5344CB8AC3E}">
        <p14:creationId xmlns:p14="http://schemas.microsoft.com/office/powerpoint/2010/main" val="521980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1"/>
            <a:ext cx="8229600" cy="646331"/>
          </a:xfrm>
        </p:spPr>
        <p:txBody>
          <a:bodyPr>
            <a:spAutoFit/>
          </a:bodyPr>
          <a:lstStyle/>
          <a:p>
            <a:r>
              <a:rPr lang="en-US" dirty="0"/>
              <a:t>E85</a:t>
            </a:r>
          </a:p>
        </p:txBody>
      </p:sp>
      <p:sp>
        <p:nvSpPr>
          <p:cNvPr id="4" name="Content Placeholder 3"/>
          <p:cNvSpPr>
            <a:spLocks noGrp="1"/>
          </p:cNvSpPr>
          <p:nvPr>
            <p:ph idx="1"/>
          </p:nvPr>
        </p:nvSpPr>
        <p:spPr>
          <a:xfrm>
            <a:off x="457200" y="993874"/>
            <a:ext cx="8229600" cy="3273326"/>
          </a:xfrm>
        </p:spPr>
        <p:txBody>
          <a:bodyPr>
            <a:spAutoFit/>
          </a:bodyPr>
          <a:lstStyle/>
          <a:p>
            <a:r>
              <a:rPr lang="en-US" sz="2400" dirty="0"/>
              <a:t>What Is E85?</a:t>
            </a:r>
          </a:p>
          <a:p>
            <a:pPr lvl="1"/>
            <a:r>
              <a:rPr lang="en-US" sz="2400" dirty="0"/>
              <a:t>E85 is composed of 85% ethanol and 15% gasoline.</a:t>
            </a:r>
          </a:p>
          <a:p>
            <a:pPr lvl="1"/>
            <a:r>
              <a:rPr lang="en-US" sz="2400" dirty="0"/>
              <a:t>E85 has an octane rating of about 100 to 105.</a:t>
            </a:r>
          </a:p>
          <a:p>
            <a:r>
              <a:rPr lang="en-US" sz="2400" dirty="0"/>
              <a:t>Heat Energy of E85</a:t>
            </a:r>
          </a:p>
          <a:p>
            <a:pPr lvl="1"/>
            <a:r>
              <a:rPr lang="en-US" sz="2400" dirty="0"/>
              <a:t>E85 has less heat energy than gasoline.</a:t>
            </a:r>
          </a:p>
          <a:p>
            <a:pPr lvl="1"/>
            <a:r>
              <a:rPr lang="en-US" sz="2400" dirty="0"/>
              <a:t>Gasoline = 114,000 </a:t>
            </a:r>
            <a:r>
              <a:rPr lang="en-US" sz="2400" spc="-300" dirty="0"/>
              <a:t>B T U </a:t>
            </a:r>
            <a:r>
              <a:rPr lang="en-US" sz="2400" dirty="0"/>
              <a:t>s per gallon</a:t>
            </a:r>
          </a:p>
          <a:p>
            <a:pPr lvl="1"/>
            <a:r>
              <a:rPr lang="en-US" sz="2400" dirty="0"/>
              <a:t>E85 = 87,000 </a:t>
            </a:r>
            <a:r>
              <a:rPr lang="en-US" sz="2400" spc="-300" dirty="0"/>
              <a:t>B T U </a:t>
            </a:r>
            <a:r>
              <a:rPr lang="en-US" sz="2400" dirty="0"/>
              <a:t>s per gallon</a:t>
            </a:r>
          </a:p>
        </p:txBody>
      </p:sp>
    </p:spTree>
    <p:extLst>
      <p:ext uri="{BB962C8B-B14F-4D97-AF65-F5344CB8AC3E}">
        <p14:creationId xmlns:p14="http://schemas.microsoft.com/office/powerpoint/2010/main" val="1170689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67.16 E85</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1027947"/>
            <a:ext cx="5570538" cy="45706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1524000"/>
          </a:xfrm>
        </p:spPr>
        <p:txBody>
          <a:bodyPr/>
          <a:lstStyle/>
          <a:p>
            <a:r>
              <a:rPr lang="en-US" sz="2400" dirty="0"/>
              <a:t>E85 has 85% ethanol mixed with 15% gasoline</a:t>
            </a:r>
          </a:p>
        </p:txBody>
      </p:sp>
    </p:spTree>
    <p:extLst>
      <p:ext uri="{BB962C8B-B14F-4D97-AF65-F5344CB8AC3E}">
        <p14:creationId xmlns:p14="http://schemas.microsoft.com/office/powerpoint/2010/main" val="1851093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Common Ethanol Fuel Mixtures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mmon Ethanol Fuel Mixrures">
            <a:hlinkClick r:id="" action="ppaction://media"/>
            <a:extLst>
              <a:ext uri="{FF2B5EF4-FFF2-40B4-BE49-F238E27FC236}">
                <a16:creationId xmlns:a16="http://schemas.microsoft.com/office/drawing/2014/main" id="{D76D3D2E-0FE5-2594-4A01-3A04F60121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066800"/>
            <a:ext cx="7924800" cy="4923261"/>
          </a:xfrm>
          <a:prstGeom prst="rect">
            <a:avLst/>
          </a:prstGeom>
        </p:spPr>
      </p:pic>
    </p:spTree>
    <p:extLst>
      <p:ext uri="{BB962C8B-B14F-4D97-AF65-F5344CB8AC3E}">
        <p14:creationId xmlns:p14="http://schemas.microsoft.com/office/powerpoint/2010/main" val="38079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4: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E85?</a:t>
            </a:r>
          </a:p>
        </p:txBody>
      </p:sp>
    </p:spTree>
    <p:extLst>
      <p:ext uri="{BB962C8B-B14F-4D97-AF65-F5344CB8AC3E}">
        <p14:creationId xmlns:p14="http://schemas.microsoft.com/office/powerpoint/2010/main" val="1723740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240"/>
            <a:ext cx="8229600" cy="646331"/>
          </a:xfrm>
        </p:spPr>
        <p:txBody>
          <a:bodyPr>
            <a:spAutoFit/>
          </a:bodyPr>
          <a:lstStyle/>
          <a:p>
            <a:r>
              <a:rPr lang="en-US" dirty="0"/>
              <a:t>Refining </a:t>
            </a:r>
            <a:r>
              <a:rPr lang="en-US" sz="2800" dirty="0"/>
              <a:t>(2 of 2)</a:t>
            </a:r>
            <a:endParaRPr lang="en-US" sz="2000" dirty="0"/>
          </a:p>
        </p:txBody>
      </p:sp>
      <p:sp>
        <p:nvSpPr>
          <p:cNvPr id="4" name="Content Placeholder 3"/>
          <p:cNvSpPr>
            <a:spLocks noGrp="1"/>
          </p:cNvSpPr>
          <p:nvPr>
            <p:ph idx="1"/>
          </p:nvPr>
        </p:nvSpPr>
        <p:spPr>
          <a:xfrm>
            <a:off x="440267" y="990600"/>
            <a:ext cx="8229600" cy="3647152"/>
          </a:xfrm>
        </p:spPr>
        <p:txBody>
          <a:bodyPr>
            <a:spAutoFit/>
          </a:bodyPr>
          <a:lstStyle/>
          <a:p>
            <a:r>
              <a:rPr lang="en-US" sz="2400" dirty="0"/>
              <a:t>Cracking</a:t>
            </a:r>
          </a:p>
          <a:p>
            <a:pPr lvl="1"/>
            <a:r>
              <a:rPr lang="en-US" sz="2400" dirty="0"/>
              <a:t>Hydrocarbons with higher boiling points cracked into lower boiling hydrocarbons by treating them to very high temperatures.</a:t>
            </a:r>
          </a:p>
          <a:p>
            <a:pPr lvl="1"/>
            <a:r>
              <a:rPr lang="en-US" sz="2400" dirty="0"/>
              <a:t>Instead of high heat, today cracking is performed using a catalyst and is called catalytic cracking.</a:t>
            </a:r>
          </a:p>
          <a:p>
            <a:pPr lvl="1"/>
            <a:r>
              <a:rPr lang="en-US" sz="2400" dirty="0"/>
              <a:t>Hydrocracking similar to catalytic cracking in that it uses a catalyst, but the catalyst is in a hydrogen atmosphere.</a:t>
            </a:r>
          </a:p>
        </p:txBody>
      </p:sp>
    </p:spTree>
    <p:extLst>
      <p:ext uri="{BB962C8B-B14F-4D97-AF65-F5344CB8AC3E}">
        <p14:creationId xmlns:p14="http://schemas.microsoft.com/office/powerpoint/2010/main" val="2869094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4</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85% gasoline and 15% ethanol.</a:t>
            </a:r>
          </a:p>
        </p:txBody>
      </p:sp>
    </p:spTree>
    <p:extLst>
      <p:ext uri="{BB962C8B-B14F-4D97-AF65-F5344CB8AC3E}">
        <p14:creationId xmlns:p14="http://schemas.microsoft.com/office/powerpoint/2010/main" val="4078266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Alternative-fuel Vehicles </a:t>
            </a:r>
            <a:r>
              <a:rPr lang="en-US" sz="2800" dirty="0"/>
              <a:t>(1 of 2)</a:t>
            </a:r>
          </a:p>
        </p:txBody>
      </p:sp>
      <p:sp>
        <p:nvSpPr>
          <p:cNvPr id="4" name="Content Placeholder 3"/>
          <p:cNvSpPr>
            <a:spLocks noGrp="1"/>
          </p:cNvSpPr>
          <p:nvPr>
            <p:ph idx="1"/>
          </p:nvPr>
        </p:nvSpPr>
        <p:spPr>
          <a:xfrm>
            <a:off x="457200" y="993875"/>
            <a:ext cx="8229600" cy="3806725"/>
          </a:xfrm>
        </p:spPr>
        <p:txBody>
          <a:bodyPr>
            <a:spAutoFit/>
          </a:bodyPr>
          <a:lstStyle/>
          <a:p>
            <a:r>
              <a:rPr lang="en-US" sz="2400" dirty="0"/>
              <a:t>Vehicles equipped with this capability are commonly referred to as alternative-fuel vehicles (</a:t>
            </a:r>
            <a:r>
              <a:rPr lang="en-US" sz="2400" spc="-300" dirty="0"/>
              <a:t>A F V </a:t>
            </a:r>
            <a:r>
              <a:rPr lang="en-US" sz="2400" dirty="0"/>
              <a:t>s), flex fuels, and flexible fuel vehicles (</a:t>
            </a:r>
            <a:r>
              <a:rPr lang="en-US" sz="2400" spc="-300" dirty="0"/>
              <a:t>F F V </a:t>
            </a:r>
            <a:r>
              <a:rPr lang="en-US" sz="2400" dirty="0"/>
              <a:t>s).</a:t>
            </a:r>
          </a:p>
          <a:p>
            <a:r>
              <a:rPr lang="en-US" sz="2400" dirty="0"/>
              <a:t>E85 Fuel System Requirements</a:t>
            </a:r>
          </a:p>
          <a:p>
            <a:pPr lvl="1"/>
            <a:r>
              <a:rPr lang="en-US" sz="2400" dirty="0"/>
              <a:t>Fuel compensation sensor that measures both the percentage of ethanol blend and the temperature of the fuel.</a:t>
            </a:r>
          </a:p>
          <a:p>
            <a:pPr lvl="1"/>
            <a:r>
              <a:rPr lang="en-US" sz="2400" dirty="0"/>
              <a:t>Sensorless flex-fuel systems rely on feedback from the oxygen sensor to detect lean condition.</a:t>
            </a:r>
          </a:p>
        </p:txBody>
      </p:sp>
    </p:spTree>
    <p:extLst>
      <p:ext uri="{BB962C8B-B14F-4D97-AF65-F5344CB8AC3E}">
        <p14:creationId xmlns:p14="http://schemas.microsoft.com/office/powerpoint/2010/main" val="3862596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476"/>
            <a:ext cx="8229600" cy="646331"/>
          </a:xfrm>
        </p:spPr>
        <p:txBody>
          <a:bodyPr>
            <a:spAutoFit/>
          </a:bodyPr>
          <a:lstStyle/>
          <a:p>
            <a:r>
              <a:rPr lang="en-US" dirty="0"/>
              <a:t>Alternative-fuel Vehicles </a:t>
            </a:r>
            <a:r>
              <a:rPr lang="en-US" sz="2800" dirty="0"/>
              <a:t>(2 of 2)</a:t>
            </a:r>
          </a:p>
        </p:txBody>
      </p:sp>
      <p:sp>
        <p:nvSpPr>
          <p:cNvPr id="4" name="Content Placeholder 3"/>
          <p:cNvSpPr>
            <a:spLocks noGrp="1"/>
          </p:cNvSpPr>
          <p:nvPr>
            <p:ph idx="1"/>
          </p:nvPr>
        </p:nvSpPr>
        <p:spPr>
          <a:xfrm>
            <a:off x="457200" y="965299"/>
            <a:ext cx="8229600" cy="2246769"/>
          </a:xfrm>
        </p:spPr>
        <p:txBody>
          <a:bodyPr>
            <a:spAutoFit/>
          </a:bodyPr>
          <a:lstStyle/>
          <a:p>
            <a:r>
              <a:rPr lang="en-US" sz="2400" dirty="0"/>
              <a:t>Flex-Fuel Vehicle Identification</a:t>
            </a:r>
          </a:p>
          <a:p>
            <a:pPr lvl="1"/>
            <a:r>
              <a:rPr lang="en-US" sz="2400" dirty="0"/>
              <a:t>Emblems on the side, front, and/or rear of the vehicle</a:t>
            </a:r>
          </a:p>
          <a:p>
            <a:pPr lvl="1"/>
            <a:r>
              <a:rPr lang="en-US" sz="2400" dirty="0"/>
              <a:t>Yellow fuel cap showing E85/gasoline</a:t>
            </a:r>
          </a:p>
          <a:p>
            <a:pPr lvl="1"/>
            <a:r>
              <a:rPr lang="en-US" sz="2400" dirty="0"/>
              <a:t>Vehicle Emission Control Information (</a:t>
            </a:r>
            <a:r>
              <a:rPr lang="en-US" sz="2400" spc="-300" dirty="0"/>
              <a:t>V E C </a:t>
            </a:r>
            <a:r>
              <a:rPr lang="en-US" sz="2400" dirty="0"/>
              <a:t>I) label </a:t>
            </a:r>
          </a:p>
          <a:p>
            <a:pPr lvl="1"/>
            <a:r>
              <a:rPr lang="en-US" sz="2400" dirty="0"/>
              <a:t>Vehicle identification number (</a:t>
            </a:r>
            <a:r>
              <a:rPr lang="en-US" sz="2400" spc="-300" dirty="0"/>
              <a:t>V I </a:t>
            </a:r>
            <a:r>
              <a:rPr lang="en-US" sz="2400" dirty="0"/>
              <a:t>N)</a:t>
            </a:r>
          </a:p>
        </p:txBody>
      </p:sp>
    </p:spTree>
    <p:extLst>
      <p:ext uri="{BB962C8B-B14F-4D97-AF65-F5344CB8AC3E}">
        <p14:creationId xmlns:p14="http://schemas.microsoft.com/office/powerpoint/2010/main" val="3642295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Alternate Fuel Dispenser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lt_Fuel_Nozzle">
            <a:hlinkClick r:id="" action="ppaction://media"/>
            <a:extLst>
              <a:ext uri="{FF2B5EF4-FFF2-40B4-BE49-F238E27FC236}">
                <a16:creationId xmlns:a16="http://schemas.microsoft.com/office/drawing/2014/main" id="{4BA24FA5-1CF2-B9B1-0FFB-86AD920F1B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83" y="1183340"/>
            <a:ext cx="8998418" cy="5061610"/>
          </a:xfrm>
          <a:prstGeom prst="rect">
            <a:avLst/>
          </a:prstGeom>
        </p:spPr>
      </p:pic>
    </p:spTree>
    <p:extLst>
      <p:ext uri="{BB962C8B-B14F-4D97-AF65-F5344CB8AC3E}">
        <p14:creationId xmlns:p14="http://schemas.microsoft.com/office/powerpoint/2010/main" val="384474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247"/>
            <a:ext cx="8229600" cy="1061809"/>
          </a:xfrm>
        </p:spPr>
        <p:txBody>
          <a:bodyPr>
            <a:noAutofit/>
          </a:bodyPr>
          <a:lstStyle/>
          <a:p>
            <a:r>
              <a:rPr lang="en-US" dirty="0"/>
              <a:t>Safety Procedures When Working with Alternative Fuels</a:t>
            </a:r>
          </a:p>
        </p:txBody>
      </p:sp>
      <p:sp>
        <p:nvSpPr>
          <p:cNvPr id="4" name="Content Placeholder 3"/>
          <p:cNvSpPr>
            <a:spLocks noGrp="1"/>
          </p:cNvSpPr>
          <p:nvPr>
            <p:ph idx="1"/>
          </p:nvPr>
        </p:nvSpPr>
        <p:spPr>
          <a:xfrm>
            <a:off x="457200" y="1458687"/>
            <a:ext cx="8229600" cy="4408713"/>
          </a:xfrm>
        </p:spPr>
        <p:txBody>
          <a:bodyPr>
            <a:noAutofit/>
          </a:bodyPr>
          <a:lstStyle/>
          <a:p>
            <a:r>
              <a:rPr lang="en-US" sz="2400" dirty="0"/>
              <a:t>Safety glasses and/or face shield</a:t>
            </a:r>
          </a:p>
          <a:p>
            <a:r>
              <a:rPr lang="en-US" sz="2400" dirty="0"/>
              <a:t>Protective gloves</a:t>
            </a:r>
          </a:p>
          <a:p>
            <a:r>
              <a:rPr lang="en-US" sz="2400" dirty="0"/>
              <a:t>Long-sleeved shirt and pants</a:t>
            </a:r>
          </a:p>
          <a:p>
            <a:r>
              <a:rPr lang="en-US" sz="2400" dirty="0"/>
              <a:t>If any fuel gets on skin, area should be washed </a:t>
            </a:r>
          </a:p>
          <a:p>
            <a:r>
              <a:rPr lang="en-US" sz="2400" dirty="0"/>
              <a:t>If fuel spills on clothing, change into clean clothing</a:t>
            </a:r>
          </a:p>
          <a:p>
            <a:r>
              <a:rPr lang="en-US" sz="2400" dirty="0"/>
              <a:t>If fuel spills on a painted surface, flush surface with water and air dry.</a:t>
            </a:r>
          </a:p>
          <a:p>
            <a:r>
              <a:rPr lang="en-US" sz="2400" dirty="0"/>
              <a:t>Always vent the exhaust to the outside.</a:t>
            </a:r>
          </a:p>
        </p:txBody>
      </p:sp>
    </p:spTree>
    <p:extLst>
      <p:ext uri="{BB962C8B-B14F-4D97-AF65-F5344CB8AC3E}">
        <p14:creationId xmlns:p14="http://schemas.microsoft.com/office/powerpoint/2010/main" val="3437750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67.17</a:t>
            </a:r>
            <a:r>
              <a:rPr lang="en-US" sz="2800" dirty="0"/>
              <a:t> </a:t>
            </a:r>
            <a:r>
              <a:rPr lang="en-US" dirty="0"/>
              <a:t>Variable Fuel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0496" y="990600"/>
            <a:ext cx="4523647" cy="41756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9856" y="990600"/>
            <a:ext cx="3320143" cy="3785652"/>
          </a:xfrm>
        </p:spPr>
        <p:txBody>
          <a:bodyPr/>
          <a:lstStyle/>
          <a:p>
            <a:r>
              <a:rPr lang="en-US" sz="2400" dirty="0"/>
              <a:t>The location of the variable fuel sensor can vary, depending on the make and model of vehicle, but it is always in the fuel line between the fuel tank and the fuel injectors</a:t>
            </a:r>
          </a:p>
        </p:txBody>
      </p:sp>
    </p:spTree>
    <p:extLst>
      <p:ext uri="{BB962C8B-B14F-4D97-AF65-F5344CB8AC3E}">
        <p14:creationId xmlns:p14="http://schemas.microsoft.com/office/powerpoint/2010/main" val="35789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67.18 Cutaway Fuel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2560" y="990600"/>
            <a:ext cx="5238154" cy="4800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09800" cy="1905000"/>
          </a:xfrm>
        </p:spPr>
        <p:txBody>
          <a:bodyPr/>
          <a:lstStyle/>
          <a:p>
            <a:r>
              <a:rPr lang="en-US" sz="2400" dirty="0"/>
              <a:t>A cutaway view of a typical variable fuel sensor</a:t>
            </a:r>
          </a:p>
        </p:txBody>
      </p:sp>
    </p:spTree>
    <p:extLst>
      <p:ext uri="{BB962C8B-B14F-4D97-AF65-F5344CB8AC3E}">
        <p14:creationId xmlns:p14="http://schemas.microsoft.com/office/powerpoint/2010/main" val="1698713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92122"/>
            <a:ext cx="7880279" cy="4393928"/>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663522"/>
          </a:xfrm>
        </p:spPr>
        <p:txBody>
          <a:bodyPr/>
          <a:lstStyle/>
          <a:p>
            <a:r>
              <a:rPr lang="en-US" dirty="0"/>
              <a:t>Frequently Asked Question: How Does a Sensorless Flex Fuel System Work?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39178" y="2847959"/>
            <a:ext cx="7259220" cy="3416320"/>
          </a:xfrm>
        </p:spPr>
        <p:txBody>
          <a:bodyPr/>
          <a:lstStyle/>
          <a:p>
            <a:pPr marL="0" indent="0">
              <a:buNone/>
            </a:pPr>
            <a:r>
              <a:rPr lang="en-US" sz="2400" b="1" dirty="0"/>
              <a:t>How Does a Sensorless Flex Fuel System Work? </a:t>
            </a:r>
            <a:r>
              <a:rPr lang="en-US" sz="2400" dirty="0"/>
              <a:t>Many GM flex fuel vehicles do not use a fuel compensation sensor and instead use the oxygen sensor to detect the presence of the lean mixture and the extra oxygen in the fuel. The PCM then adjusts the injector pulse width and the ignition timing to optimize engine operation to use of E85. Called a virtual flexible fuel vehicle (V-FFV). It can operate on pure gasoline or blends up to 85% ethanol.</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4862" y="198120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67766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2925"/>
            <a:ext cx="788027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How Long Can Oxygenated Fuel Be Stored before All of the Oxygen Escapes?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3912" y="2918817"/>
            <a:ext cx="7410450" cy="3046988"/>
          </a:xfrm>
        </p:spPr>
        <p:txBody>
          <a:bodyPr/>
          <a:lstStyle/>
          <a:p>
            <a:r>
              <a:rPr lang="en-US" sz="2400" b="1" dirty="0"/>
              <a:t>How Long Can Oxygenated Fuel Be Stored before All of the Oxygen Escapes?  </a:t>
            </a:r>
            <a:r>
              <a:rPr lang="en-US" sz="2400" dirty="0"/>
              <a:t>The oxygen in oxygenated fuels, such as E10 and E85, is not in a gaseous state like the CO2 in soft drinks.  The oxygen is part of the molecule of ethanol or other oxygenates and does not bubble out of the fuel.  Oxygenated fuels, like any fuel, have a shelf life of about 90 days.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213360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867734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67.19 Yellow Fuel Cap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9605" y="1027946"/>
            <a:ext cx="5155133" cy="42298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68829"/>
            <a:ext cx="2667000" cy="1938992"/>
          </a:xfrm>
        </p:spPr>
        <p:txBody>
          <a:bodyPr/>
          <a:lstStyle/>
          <a:p>
            <a:r>
              <a:rPr lang="en-US" sz="2400" dirty="0"/>
              <a:t>A flex-fuel vehicle often has a yellow gas cap, which is labeled “E85/Gasoline”</a:t>
            </a:r>
          </a:p>
        </p:txBody>
      </p:sp>
    </p:spTree>
    <p:extLst>
      <p:ext uri="{BB962C8B-B14F-4D97-AF65-F5344CB8AC3E}">
        <p14:creationId xmlns:p14="http://schemas.microsoft.com/office/powerpoint/2010/main" val="331283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67.1 Oil Refining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65200"/>
            <a:ext cx="4555615" cy="51832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The crude oil refining showing most of the major steps and processes</a:t>
            </a:r>
          </a:p>
        </p:txBody>
      </p:sp>
    </p:spTree>
    <p:extLst>
      <p:ext uri="{BB962C8B-B14F-4D97-AF65-F5344CB8AC3E}">
        <p14:creationId xmlns:p14="http://schemas.microsoft.com/office/powerpoint/2010/main" val="1800272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67.20 FFV VECI Sticker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399" y="1001486"/>
            <a:ext cx="7364965" cy="40277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164223"/>
            <a:ext cx="7441164" cy="1007978"/>
          </a:xfrm>
        </p:spPr>
        <p:txBody>
          <a:bodyPr/>
          <a:lstStyle/>
          <a:p>
            <a:r>
              <a:rPr lang="en-US" sz="2000" dirty="0"/>
              <a:t>This flexible fuel vehicle (FFV) vehicle emission control information (VECI) sticker located under the hood indicates that it can operate on either gasoline or ethanol.</a:t>
            </a:r>
          </a:p>
        </p:txBody>
      </p:sp>
    </p:spTree>
    <p:extLst>
      <p:ext uri="{BB962C8B-B14F-4D97-AF65-F5344CB8AC3E}">
        <p14:creationId xmlns:p14="http://schemas.microsoft.com/office/powerpoint/2010/main" val="1530420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5: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How is a flexible fuel vehicle identified?</a:t>
            </a:r>
          </a:p>
        </p:txBody>
      </p:sp>
    </p:spTree>
    <p:extLst>
      <p:ext uri="{BB962C8B-B14F-4D97-AF65-F5344CB8AC3E}">
        <p14:creationId xmlns:p14="http://schemas.microsoft.com/office/powerpoint/2010/main" val="3372473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5</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The vehicle can be identified by the fuel cap, the </a:t>
            </a:r>
            <a:r>
              <a:rPr lang="en-US" sz="2400" spc="-300" dirty="0"/>
              <a:t>V I </a:t>
            </a:r>
            <a:r>
              <a:rPr lang="en-US" sz="2400" dirty="0"/>
              <a:t>N number, the emissions sticker, or the badging on the sides.</a:t>
            </a:r>
          </a:p>
        </p:txBody>
      </p:sp>
    </p:spTree>
    <p:extLst>
      <p:ext uri="{BB962C8B-B14F-4D97-AF65-F5344CB8AC3E}">
        <p14:creationId xmlns:p14="http://schemas.microsoft.com/office/powerpoint/2010/main" val="660915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6071"/>
            <a:ext cx="8229600" cy="646331"/>
          </a:xfrm>
        </p:spPr>
        <p:txBody>
          <a:bodyPr>
            <a:spAutoFit/>
          </a:bodyPr>
          <a:lstStyle/>
          <a:p>
            <a:r>
              <a:rPr lang="en-US" dirty="0"/>
              <a:t>Propane</a:t>
            </a:r>
            <a:endParaRPr lang="en-US" sz="2800" dirty="0"/>
          </a:p>
        </p:txBody>
      </p:sp>
      <p:sp>
        <p:nvSpPr>
          <p:cNvPr id="4" name="Content Placeholder 3"/>
          <p:cNvSpPr>
            <a:spLocks noGrp="1"/>
          </p:cNvSpPr>
          <p:nvPr>
            <p:ph idx="1"/>
          </p:nvPr>
        </p:nvSpPr>
        <p:spPr>
          <a:xfrm>
            <a:off x="457200" y="998071"/>
            <a:ext cx="8229600" cy="3954929"/>
          </a:xfrm>
        </p:spPr>
        <p:txBody>
          <a:bodyPr>
            <a:spAutoFit/>
          </a:bodyPr>
          <a:lstStyle/>
          <a:p>
            <a:r>
              <a:rPr lang="en-US" sz="2400" dirty="0"/>
              <a:t>When sold as a fuel, it is also known as liquefied petroleum gas (</a:t>
            </a:r>
            <a:r>
              <a:rPr lang="en-US" sz="2400" spc="-300" dirty="0"/>
              <a:t>L P </a:t>
            </a:r>
            <a:r>
              <a:rPr lang="en-US" sz="2400" dirty="0"/>
              <a:t>G) or </a:t>
            </a:r>
            <a:r>
              <a:rPr lang="en-US" sz="2400" spc="-300" dirty="0"/>
              <a:t>L </a:t>
            </a:r>
            <a:r>
              <a:rPr lang="en-US" sz="2400" dirty="0"/>
              <a:t>P gas.</a:t>
            </a:r>
          </a:p>
          <a:p>
            <a:r>
              <a:rPr lang="en-US" sz="2400" dirty="0"/>
              <a:t>Advantages of Propane</a:t>
            </a:r>
          </a:p>
          <a:p>
            <a:pPr lvl="1"/>
            <a:r>
              <a:rPr lang="en-US" sz="2400" dirty="0"/>
              <a:t>Reduced emissions, low cost, improved cold start ability, and lower maintenance costs</a:t>
            </a:r>
          </a:p>
          <a:p>
            <a:r>
              <a:rPr lang="en-US" sz="2400" dirty="0"/>
              <a:t>Disadvantages of Propane</a:t>
            </a:r>
          </a:p>
          <a:p>
            <a:pPr lvl="1"/>
            <a:r>
              <a:rPr lang="en-US" sz="2400" dirty="0"/>
              <a:t>Required space for storage tanks, fewer </a:t>
            </a:r>
            <a:r>
              <a:rPr lang="en-US" sz="2400" spc="-300" dirty="0"/>
              <a:t>B T U </a:t>
            </a:r>
            <a:r>
              <a:rPr lang="en-US" sz="2400" dirty="0"/>
              <a:t>s per gallon than gasoline, higher initial costs, and limited refueling stations</a:t>
            </a:r>
          </a:p>
        </p:txBody>
      </p:sp>
    </p:spTree>
    <p:extLst>
      <p:ext uri="{BB962C8B-B14F-4D97-AF65-F5344CB8AC3E}">
        <p14:creationId xmlns:p14="http://schemas.microsoft.com/office/powerpoint/2010/main" val="1123807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67.21 Propane Tank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27947"/>
            <a:ext cx="5189538" cy="42580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1600200"/>
          </a:xfrm>
        </p:spPr>
        <p:txBody>
          <a:bodyPr/>
          <a:lstStyle/>
          <a:p>
            <a:r>
              <a:rPr lang="en-US" sz="2400" dirty="0"/>
              <a:t>Propane fuel storage tank in the trunk of a Ford taxi</a:t>
            </a:r>
          </a:p>
        </p:txBody>
      </p:sp>
    </p:spTree>
    <p:extLst>
      <p:ext uri="{BB962C8B-B14F-4D97-AF65-F5344CB8AC3E}">
        <p14:creationId xmlns:p14="http://schemas.microsoft.com/office/powerpoint/2010/main" val="806715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Propane Fuel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ropane_Fuel_Sys">
            <a:hlinkClick r:id="" action="ppaction://media"/>
            <a:extLst>
              <a:ext uri="{FF2B5EF4-FFF2-40B4-BE49-F238E27FC236}">
                <a16:creationId xmlns:a16="http://schemas.microsoft.com/office/drawing/2014/main" id="{6B0751CE-BF46-53D5-F466-6D8B4361AF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8741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954"/>
            <a:ext cx="8229600" cy="646331"/>
          </a:xfrm>
        </p:spPr>
        <p:txBody>
          <a:bodyPr>
            <a:spAutoFit/>
          </a:bodyPr>
          <a:lstStyle/>
          <a:p>
            <a:r>
              <a:rPr lang="en-US" dirty="0"/>
              <a:t>Compressed Natural Gas (</a:t>
            </a:r>
            <a:r>
              <a:rPr lang="en-US" spc="-450" dirty="0"/>
              <a:t>C N </a:t>
            </a:r>
            <a:r>
              <a:rPr lang="en-US" dirty="0"/>
              <a:t>G) </a:t>
            </a:r>
            <a:r>
              <a:rPr lang="en-US" sz="2800" dirty="0"/>
              <a:t>(1 of 2)</a:t>
            </a:r>
            <a:endParaRPr lang="en-US" dirty="0"/>
          </a:p>
        </p:txBody>
      </p:sp>
      <p:sp>
        <p:nvSpPr>
          <p:cNvPr id="4" name="Content Placeholder 3"/>
          <p:cNvSpPr>
            <a:spLocks noGrp="1"/>
          </p:cNvSpPr>
          <p:nvPr>
            <p:ph idx="1"/>
          </p:nvPr>
        </p:nvSpPr>
        <p:spPr>
          <a:xfrm>
            <a:off x="457200" y="989380"/>
            <a:ext cx="8229600" cy="2908489"/>
          </a:xfrm>
        </p:spPr>
        <p:txBody>
          <a:bodyPr>
            <a:spAutoFit/>
          </a:bodyPr>
          <a:lstStyle/>
          <a:p>
            <a:r>
              <a:rPr lang="en-US" sz="2400" spc="-300" dirty="0"/>
              <a:t>C N </a:t>
            </a:r>
            <a:r>
              <a:rPr lang="en-US" sz="2400" dirty="0"/>
              <a:t>G Vehicle Design</a:t>
            </a:r>
          </a:p>
          <a:p>
            <a:pPr lvl="1"/>
            <a:r>
              <a:rPr lang="en-US" sz="2400" dirty="0"/>
              <a:t>Vehicles using this fuel are often referred to as natural gas vehicles (</a:t>
            </a:r>
            <a:r>
              <a:rPr lang="en-US" sz="2400" spc="-300" dirty="0"/>
              <a:t>N G V </a:t>
            </a:r>
            <a:r>
              <a:rPr lang="en-US" sz="2400" dirty="0"/>
              <a:t>s).</a:t>
            </a:r>
          </a:p>
          <a:p>
            <a:pPr lvl="1"/>
            <a:r>
              <a:rPr lang="en-US" sz="2400" dirty="0"/>
              <a:t>Natural gas has to be compressed to about 3,000 </a:t>
            </a:r>
            <a:r>
              <a:rPr lang="en-US" sz="2400" spc="-300" dirty="0"/>
              <a:t>P S </a:t>
            </a:r>
            <a:r>
              <a:rPr lang="en-US" sz="2400" dirty="0"/>
              <a:t>I (20,000 kPa).</a:t>
            </a:r>
          </a:p>
          <a:p>
            <a:pPr lvl="1"/>
            <a:r>
              <a:rPr lang="en-US" sz="2400" dirty="0"/>
              <a:t>Weight and cost of storage container is a major factor when it comes to preparing vehicle to run on </a:t>
            </a:r>
            <a:r>
              <a:rPr lang="en-US" sz="2400" spc="-300" dirty="0"/>
              <a:t>C N </a:t>
            </a:r>
            <a:r>
              <a:rPr lang="en-US" sz="2400" dirty="0"/>
              <a:t>G.</a:t>
            </a:r>
          </a:p>
        </p:txBody>
      </p:sp>
    </p:spTree>
    <p:extLst>
      <p:ext uri="{BB962C8B-B14F-4D97-AF65-F5344CB8AC3E}">
        <p14:creationId xmlns:p14="http://schemas.microsoft.com/office/powerpoint/2010/main" val="2820852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Compressed Natural Gas (</a:t>
            </a:r>
            <a:r>
              <a:rPr lang="en-US" spc="-450" dirty="0"/>
              <a:t>C N </a:t>
            </a:r>
            <a:r>
              <a:rPr lang="en-US" dirty="0"/>
              <a:t>G) </a:t>
            </a:r>
            <a:r>
              <a:rPr lang="en-US" sz="2800" dirty="0"/>
              <a:t>(2 of 2)</a:t>
            </a:r>
            <a:endParaRPr lang="en-US" dirty="0"/>
          </a:p>
        </p:txBody>
      </p:sp>
      <p:sp>
        <p:nvSpPr>
          <p:cNvPr id="4" name="Content Placeholder 3"/>
          <p:cNvSpPr>
            <a:spLocks noGrp="1"/>
          </p:cNvSpPr>
          <p:nvPr>
            <p:ph idx="1"/>
          </p:nvPr>
        </p:nvSpPr>
        <p:spPr>
          <a:xfrm>
            <a:off x="457200" y="990601"/>
            <a:ext cx="8229600" cy="4724399"/>
          </a:xfrm>
        </p:spPr>
        <p:txBody>
          <a:bodyPr>
            <a:spAutoFit/>
          </a:bodyPr>
          <a:lstStyle/>
          <a:p>
            <a:r>
              <a:rPr lang="en-US" sz="2400" spc="-300" dirty="0"/>
              <a:t>C N </a:t>
            </a:r>
            <a:r>
              <a:rPr lang="en-US" sz="2400" dirty="0"/>
              <a:t>G Composition</a:t>
            </a:r>
          </a:p>
          <a:p>
            <a:pPr lvl="1"/>
            <a:r>
              <a:rPr lang="en-US" sz="2400" dirty="0"/>
              <a:t>Compressed natural gas is made of methane, propane, ethane, n-butane, carbon dioxide, and nitrogen.</a:t>
            </a:r>
          </a:p>
          <a:p>
            <a:pPr lvl="1"/>
            <a:r>
              <a:rPr lang="en-US" sz="2400" dirty="0"/>
              <a:t>Once it is processed, it is at least 93% methane.</a:t>
            </a:r>
          </a:p>
          <a:p>
            <a:r>
              <a:rPr lang="en-US" sz="2400" spc="-300" dirty="0"/>
              <a:t>C N </a:t>
            </a:r>
            <a:r>
              <a:rPr lang="en-US" sz="2400" dirty="0"/>
              <a:t>G Fuel Systems</a:t>
            </a:r>
          </a:p>
          <a:p>
            <a:pPr lvl="1"/>
            <a:r>
              <a:rPr lang="en-US" sz="2400" spc="-300" dirty="0"/>
              <a:t>C N </a:t>
            </a:r>
            <a:r>
              <a:rPr lang="en-US" sz="2400" dirty="0"/>
              <a:t>G tank has 3,600 </a:t>
            </a:r>
            <a:r>
              <a:rPr lang="en-US" sz="2400" spc="-300" dirty="0"/>
              <a:t>P S </a:t>
            </a:r>
            <a:r>
              <a:rPr lang="en-US" sz="2400" dirty="0"/>
              <a:t>I of pressure in tank.</a:t>
            </a:r>
          </a:p>
          <a:p>
            <a:pPr lvl="1"/>
            <a:r>
              <a:rPr lang="en-US" sz="2400" dirty="0"/>
              <a:t>High-pressure regulator reduces high-pressure </a:t>
            </a:r>
            <a:r>
              <a:rPr lang="en-US" sz="2400" spc="-300" dirty="0"/>
              <a:t>C N </a:t>
            </a:r>
            <a:r>
              <a:rPr lang="en-US" sz="2400" dirty="0"/>
              <a:t>G to approximately 170 </a:t>
            </a:r>
            <a:r>
              <a:rPr lang="en-US" sz="2400" spc="-300" dirty="0"/>
              <a:t>P S </a:t>
            </a:r>
            <a:r>
              <a:rPr lang="en-US" sz="2400" dirty="0"/>
              <a:t>I.</a:t>
            </a:r>
          </a:p>
          <a:p>
            <a:pPr lvl="1"/>
            <a:r>
              <a:rPr lang="en-US" sz="2400" dirty="0"/>
              <a:t>Two-stage regulator first reduces pressure to 4 to 6 </a:t>
            </a:r>
            <a:r>
              <a:rPr lang="en-US" sz="2400" spc="-300" dirty="0"/>
              <a:t>P S </a:t>
            </a:r>
            <a:r>
              <a:rPr lang="en-US" sz="2400" dirty="0"/>
              <a:t>I in 1</a:t>
            </a:r>
            <a:r>
              <a:rPr lang="en-US" sz="2400" baseline="30000" dirty="0"/>
              <a:t>st</a:t>
            </a:r>
            <a:r>
              <a:rPr lang="en-US" sz="2400" dirty="0"/>
              <a:t> stage and then to 4.5 to 7 inches of water in 2</a:t>
            </a:r>
            <a:r>
              <a:rPr lang="en-US" sz="2400" baseline="30000" dirty="0"/>
              <a:t>nd</a:t>
            </a:r>
            <a:r>
              <a:rPr lang="en-US" sz="2400" dirty="0"/>
              <a:t> stage.</a:t>
            </a:r>
          </a:p>
        </p:txBody>
      </p:sp>
    </p:spTree>
    <p:extLst>
      <p:ext uri="{BB962C8B-B14F-4D97-AF65-F5344CB8AC3E}">
        <p14:creationId xmlns:p14="http://schemas.microsoft.com/office/powerpoint/2010/main" val="156398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67.22 Blue CNG Sticker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27947"/>
            <a:ext cx="5037138" cy="41330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2743200"/>
          </a:xfrm>
        </p:spPr>
        <p:txBody>
          <a:bodyPr/>
          <a:lstStyle/>
          <a:p>
            <a:r>
              <a:rPr lang="en-US" sz="2400" dirty="0"/>
              <a:t>The blue sticker on the rear of this vehicle indicates that it is designed to use compressed natural gas</a:t>
            </a:r>
          </a:p>
        </p:txBody>
      </p:sp>
    </p:spTree>
    <p:extLst>
      <p:ext uri="{BB962C8B-B14F-4D97-AF65-F5344CB8AC3E}">
        <p14:creationId xmlns:p14="http://schemas.microsoft.com/office/powerpoint/2010/main" val="3349948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67.23 CNG Storage Tank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0099" y="1027946"/>
            <a:ext cx="5094639" cy="41802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9857" y="1001486"/>
            <a:ext cx="3011384" cy="4093428"/>
          </a:xfrm>
        </p:spPr>
        <p:txBody>
          <a:bodyPr/>
          <a:lstStyle/>
          <a:p>
            <a:r>
              <a:rPr lang="en-US" sz="2000" dirty="0"/>
              <a:t>CNG storage tank from a Honda Civic GX shown with the fixture used to support it while it is being removed or installed in the vehicle. Honda specifies that three technicians be used to remove or install the tank through the rear door of the vehicle due to the size and weight of the tank</a:t>
            </a:r>
          </a:p>
        </p:txBody>
      </p:sp>
    </p:spTree>
    <p:extLst>
      <p:ext uri="{BB962C8B-B14F-4D97-AF65-F5344CB8AC3E}">
        <p14:creationId xmlns:p14="http://schemas.microsoft.com/office/powerpoint/2010/main" val="1219452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519"/>
            <a:ext cx="8229600" cy="646331"/>
          </a:xfrm>
        </p:spPr>
        <p:txBody>
          <a:bodyPr>
            <a:spAutoFit/>
          </a:bodyPr>
          <a:lstStyle/>
          <a:p>
            <a:r>
              <a:rPr lang="en-US" dirty="0"/>
              <a:t>Volatility </a:t>
            </a:r>
            <a:r>
              <a:rPr lang="en-US" sz="2800" dirty="0"/>
              <a:t>(1 of 2)</a:t>
            </a:r>
            <a:endParaRPr lang="en-US" sz="2000" dirty="0"/>
          </a:p>
        </p:txBody>
      </p:sp>
      <p:sp>
        <p:nvSpPr>
          <p:cNvPr id="4" name="Content Placeholder 3"/>
          <p:cNvSpPr>
            <a:spLocks noGrp="1"/>
          </p:cNvSpPr>
          <p:nvPr>
            <p:ph idx="1"/>
          </p:nvPr>
        </p:nvSpPr>
        <p:spPr>
          <a:xfrm>
            <a:off x="457200" y="932795"/>
            <a:ext cx="8229600" cy="4401205"/>
          </a:xfrm>
        </p:spPr>
        <p:txBody>
          <a:bodyPr>
            <a:spAutoFit/>
          </a:bodyPr>
          <a:lstStyle/>
          <a:p>
            <a:r>
              <a:rPr lang="en-US" sz="2400" dirty="0"/>
              <a:t>Definition of Volatility</a:t>
            </a:r>
          </a:p>
          <a:p>
            <a:pPr lvl="1"/>
            <a:r>
              <a:rPr lang="en-US" sz="2400" dirty="0"/>
              <a:t>Volatility describes how easily the gasoline evaporates (forms a vapor).</a:t>
            </a:r>
          </a:p>
          <a:p>
            <a:r>
              <a:rPr lang="en-US" sz="2400" dirty="0"/>
              <a:t>Reid Vapor Pressure (</a:t>
            </a:r>
            <a:r>
              <a:rPr lang="en-US" sz="2400" spc="-300" dirty="0"/>
              <a:t>R V </a:t>
            </a:r>
            <a:r>
              <a:rPr lang="en-US" sz="2400" dirty="0"/>
              <a:t>P)</a:t>
            </a:r>
          </a:p>
          <a:p>
            <a:pPr lvl="1"/>
            <a:r>
              <a:rPr lang="en-US" sz="2400" dirty="0"/>
              <a:t>Reid vapor pressure (</a:t>
            </a:r>
            <a:r>
              <a:rPr lang="en-US" sz="2400" spc="-300" dirty="0"/>
              <a:t>R V </a:t>
            </a:r>
            <a:r>
              <a:rPr lang="en-US" sz="2400" dirty="0"/>
              <a:t>P) is the pressure of the vapor above the fuel when the fuel is at 100°F (38°C).</a:t>
            </a:r>
          </a:p>
          <a:p>
            <a:r>
              <a:rPr lang="en-US" sz="2400" dirty="0"/>
              <a:t>Seasonal Blending</a:t>
            </a:r>
          </a:p>
          <a:p>
            <a:pPr lvl="1"/>
            <a:r>
              <a:rPr lang="en-US" sz="2400" dirty="0"/>
              <a:t>The adjustment of the </a:t>
            </a:r>
            <a:r>
              <a:rPr lang="en-US" sz="2400" spc="-300" dirty="0"/>
              <a:t>R V </a:t>
            </a:r>
            <a:r>
              <a:rPr lang="en-US" sz="2400" dirty="0"/>
              <a:t>P according to the season to match the vaporization rate with the temperature and improve starting.</a:t>
            </a:r>
          </a:p>
        </p:txBody>
      </p:sp>
    </p:spTree>
    <p:extLst>
      <p:ext uri="{BB962C8B-B14F-4D97-AF65-F5344CB8AC3E}">
        <p14:creationId xmlns:p14="http://schemas.microsoft.com/office/powerpoint/2010/main" val="3840775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2925"/>
            <a:ext cx="788027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Is the Amount of CNG is Equal to Gasoline?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6428" y="2869730"/>
            <a:ext cx="7458075" cy="3416320"/>
          </a:xfrm>
        </p:spPr>
        <p:txBody>
          <a:bodyPr/>
          <a:lstStyle/>
          <a:p>
            <a:r>
              <a:rPr lang="en-US" sz="2400" b="1" dirty="0"/>
              <a:t>What Is the Amount of CNG is Equal to Gasoline? </a:t>
            </a:r>
            <a:r>
              <a:rPr lang="en-US" sz="2400" dirty="0"/>
              <a:t>To achieve the amount of energy of 1 gallon of gasoline, 122 ft 3 of compressed natural gas (CNG) is needed. While the octane rating of CNG is much higher than gasoline (130 octane), using CNG instead of gasoline in the same engine would result in a 10% to 20% reduction of power due to the lower heat energy that is released when CNG is burned in engine.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38199" y="2129928"/>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03695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67.24 CNG Injectors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78262" y="990600"/>
            <a:ext cx="4808538" cy="39454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The fuel injectors used on this Honda Civic GXC  CNG engine are designed to flow gaseous fuel instead of liquid fuel and cannot be interchanged with any other type of injector</a:t>
            </a:r>
          </a:p>
        </p:txBody>
      </p:sp>
    </p:spTree>
    <p:extLst>
      <p:ext uri="{BB962C8B-B14F-4D97-AF65-F5344CB8AC3E}">
        <p14:creationId xmlns:p14="http://schemas.microsoft.com/office/powerpoint/2010/main" val="1003152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67.25 CNG Pump</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2473" y="1027946"/>
            <a:ext cx="5062265" cy="41536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832092"/>
          </a:xfrm>
        </p:spPr>
        <p:txBody>
          <a:bodyPr/>
          <a:lstStyle/>
          <a:p>
            <a:r>
              <a:rPr lang="en-US" sz="2800" dirty="0"/>
              <a:t>CNG pump is capable of supplying compressed natural gas at either 3,000 PSI or 3,600 PSI. The price per gallon is higher for the higher pressure</a:t>
            </a:r>
          </a:p>
        </p:txBody>
      </p:sp>
    </p:spTree>
    <p:extLst>
      <p:ext uri="{BB962C8B-B14F-4D97-AF65-F5344CB8AC3E}">
        <p14:creationId xmlns:p14="http://schemas.microsoft.com/office/powerpoint/2010/main" val="3694782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Compressed Natural Gas, CNG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NG_Vehicle">
            <a:hlinkClick r:id="" action="ppaction://media"/>
            <a:extLst>
              <a:ext uri="{FF2B5EF4-FFF2-40B4-BE49-F238E27FC236}">
                <a16:creationId xmlns:a16="http://schemas.microsoft.com/office/drawing/2014/main" id="{06191218-2C58-45D3-813D-89C379D454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89" y="1112916"/>
            <a:ext cx="8982021" cy="5052387"/>
          </a:xfrm>
          <a:prstGeom prst="rect">
            <a:avLst/>
          </a:prstGeom>
        </p:spPr>
      </p:pic>
    </p:spTree>
    <p:extLst>
      <p:ext uri="{BB962C8B-B14F-4D97-AF65-F5344CB8AC3E}">
        <p14:creationId xmlns:p14="http://schemas.microsoft.com/office/powerpoint/2010/main" val="138614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Diesel Fuel </a:t>
            </a:r>
            <a:r>
              <a:rPr lang="en-US" sz="2800" dirty="0"/>
              <a:t>(1 of 4 )</a:t>
            </a:r>
            <a:endParaRPr lang="en-US" dirty="0"/>
          </a:p>
        </p:txBody>
      </p:sp>
      <p:sp>
        <p:nvSpPr>
          <p:cNvPr id="4" name="Content Placeholder 3"/>
          <p:cNvSpPr>
            <a:spLocks noGrp="1"/>
          </p:cNvSpPr>
          <p:nvPr>
            <p:ph idx="1"/>
          </p:nvPr>
        </p:nvSpPr>
        <p:spPr>
          <a:xfrm>
            <a:off x="457200" y="1003399"/>
            <a:ext cx="8229600" cy="3993401"/>
          </a:xfrm>
        </p:spPr>
        <p:txBody>
          <a:bodyPr>
            <a:spAutoFit/>
          </a:bodyPr>
          <a:lstStyle/>
          <a:p>
            <a:r>
              <a:rPr lang="en-US" sz="2400" dirty="0"/>
              <a:t>Features of Diesel Fuel</a:t>
            </a:r>
          </a:p>
          <a:p>
            <a:pPr lvl="1"/>
            <a:r>
              <a:rPr lang="en-US" sz="2400" dirty="0"/>
              <a:t>Diesel fuel contains 12% more heat energy than the same amount of gasoline.</a:t>
            </a:r>
          </a:p>
          <a:p>
            <a:pPr lvl="1"/>
            <a:r>
              <a:rPr lang="en-US" sz="2400" dirty="0"/>
              <a:t>Fuel in diesel engine is not ignited with a spark but is ignited by heat generated by high compression.</a:t>
            </a:r>
          </a:p>
          <a:p>
            <a:r>
              <a:rPr lang="en-US" sz="2400" dirty="0"/>
              <a:t>Diesel Fuel Requirements</a:t>
            </a:r>
          </a:p>
          <a:p>
            <a:pPr lvl="1"/>
            <a:r>
              <a:rPr lang="en-US" sz="2400" dirty="0"/>
              <a:t>Cleanliness</a:t>
            </a:r>
          </a:p>
          <a:p>
            <a:pPr lvl="1"/>
            <a:r>
              <a:rPr lang="en-US" sz="2400" dirty="0"/>
              <a:t>Low-temperature fluidity</a:t>
            </a:r>
          </a:p>
          <a:p>
            <a:pPr lvl="1"/>
            <a:r>
              <a:rPr lang="en-US" sz="2400" dirty="0"/>
              <a:t>Cloud point</a:t>
            </a:r>
          </a:p>
        </p:txBody>
      </p:sp>
    </p:spTree>
    <p:extLst>
      <p:ext uri="{BB962C8B-B14F-4D97-AF65-F5344CB8AC3E}">
        <p14:creationId xmlns:p14="http://schemas.microsoft.com/office/powerpoint/2010/main" val="4181391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904"/>
            <a:ext cx="8229600" cy="646331"/>
          </a:xfrm>
        </p:spPr>
        <p:txBody>
          <a:bodyPr>
            <a:spAutoFit/>
          </a:bodyPr>
          <a:lstStyle/>
          <a:p>
            <a:r>
              <a:rPr lang="en-US" dirty="0"/>
              <a:t>Diesel Fuel </a:t>
            </a:r>
            <a:r>
              <a:rPr lang="en-US" sz="2800" dirty="0"/>
              <a:t>(2 of 4 )</a:t>
            </a:r>
            <a:endParaRPr lang="en-US" dirty="0"/>
          </a:p>
        </p:txBody>
      </p:sp>
      <p:sp>
        <p:nvSpPr>
          <p:cNvPr id="4" name="Content Placeholder 3"/>
          <p:cNvSpPr>
            <a:spLocks noGrp="1"/>
          </p:cNvSpPr>
          <p:nvPr>
            <p:ph idx="1"/>
          </p:nvPr>
        </p:nvSpPr>
        <p:spPr>
          <a:xfrm>
            <a:off x="457200" y="1008251"/>
            <a:ext cx="8229600" cy="3739485"/>
          </a:xfrm>
        </p:spPr>
        <p:txBody>
          <a:bodyPr>
            <a:spAutoFit/>
          </a:bodyPr>
          <a:lstStyle/>
          <a:p>
            <a:r>
              <a:rPr lang="en-US" sz="2400" dirty="0"/>
              <a:t>Cetane Number</a:t>
            </a:r>
          </a:p>
          <a:p>
            <a:pPr lvl="1"/>
            <a:r>
              <a:rPr lang="en-US" sz="2400" dirty="0"/>
              <a:t>Measure of ease with which the fuel can be ignited.</a:t>
            </a:r>
          </a:p>
          <a:p>
            <a:pPr lvl="1"/>
            <a:r>
              <a:rPr lang="en-US" sz="2400" dirty="0"/>
              <a:t>Should be between 45 and 50.</a:t>
            </a:r>
          </a:p>
          <a:p>
            <a:r>
              <a:rPr lang="en-US" sz="2400" dirty="0"/>
              <a:t>Sulfur Content</a:t>
            </a:r>
          </a:p>
          <a:p>
            <a:pPr lvl="1"/>
            <a:r>
              <a:rPr lang="en-US" sz="2400" dirty="0"/>
              <a:t>Federal regulations on sulfur content require less than 15 parts per million (</a:t>
            </a:r>
            <a:r>
              <a:rPr lang="en-US" sz="2400" spc="-300" dirty="0"/>
              <a:t>P P </a:t>
            </a:r>
            <a:r>
              <a:rPr lang="en-US" sz="2400" dirty="0"/>
              <a:t>M).</a:t>
            </a:r>
          </a:p>
          <a:p>
            <a:r>
              <a:rPr lang="en-US" sz="2400" dirty="0"/>
              <a:t>Diesel Fuel Color</a:t>
            </a:r>
          </a:p>
          <a:p>
            <a:pPr lvl="1"/>
            <a:r>
              <a:rPr lang="en-US" sz="2400" dirty="0"/>
              <a:t>Used to identify on-road versus off-road use</a:t>
            </a:r>
          </a:p>
        </p:txBody>
      </p:sp>
    </p:spTree>
    <p:extLst>
      <p:ext uri="{BB962C8B-B14F-4D97-AF65-F5344CB8AC3E}">
        <p14:creationId xmlns:p14="http://schemas.microsoft.com/office/powerpoint/2010/main" val="2432097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Diesel Fuel </a:t>
            </a:r>
            <a:r>
              <a:rPr lang="en-US" sz="2800" dirty="0"/>
              <a:t>(3 of 4 )</a:t>
            </a:r>
            <a:endParaRPr lang="en-US" dirty="0"/>
          </a:p>
        </p:txBody>
      </p:sp>
      <p:sp>
        <p:nvSpPr>
          <p:cNvPr id="4" name="Content Placeholder 3"/>
          <p:cNvSpPr>
            <a:spLocks noGrp="1"/>
          </p:cNvSpPr>
          <p:nvPr>
            <p:ph idx="1"/>
          </p:nvPr>
        </p:nvSpPr>
        <p:spPr>
          <a:xfrm>
            <a:off x="457200" y="1003399"/>
            <a:ext cx="8229600" cy="3470181"/>
          </a:xfrm>
        </p:spPr>
        <p:txBody>
          <a:bodyPr>
            <a:spAutoFit/>
          </a:bodyPr>
          <a:lstStyle/>
          <a:p>
            <a:r>
              <a:rPr lang="en-US" sz="2400" dirty="0"/>
              <a:t>Grades of Diesel Fuel</a:t>
            </a:r>
          </a:p>
          <a:p>
            <a:pPr lvl="1"/>
            <a:r>
              <a:rPr lang="en-US" sz="2400" dirty="0"/>
              <a:t>Grade #1: lowest boiling point and the lowest cloud and pour points, as well as a lower </a:t>
            </a:r>
            <a:r>
              <a:rPr lang="en-US" sz="2400" spc="-300" dirty="0"/>
              <a:t>B T </a:t>
            </a:r>
            <a:r>
              <a:rPr lang="en-US" sz="2400" dirty="0"/>
              <a:t>U content.</a:t>
            </a:r>
          </a:p>
          <a:p>
            <a:pPr lvl="1"/>
            <a:r>
              <a:rPr lang="en-US" sz="2400" dirty="0"/>
              <a:t>Grade #2: higher boiling point, cloud point, and pour point as compared with grade #1. Commonly used.</a:t>
            </a:r>
          </a:p>
          <a:p>
            <a:r>
              <a:rPr lang="en-US" sz="2400" dirty="0"/>
              <a:t>Diesel Fuel Specific Gravity Testing</a:t>
            </a:r>
          </a:p>
          <a:p>
            <a:pPr lvl="1"/>
            <a:r>
              <a:rPr lang="en-US" sz="2400" dirty="0"/>
              <a:t>The density or specific gravity of diesel fuel is measured in units of </a:t>
            </a:r>
            <a:r>
              <a:rPr lang="en-US" sz="2400" spc="-300" dirty="0"/>
              <a:t>A P </a:t>
            </a:r>
            <a:r>
              <a:rPr lang="en-US" sz="2400" dirty="0"/>
              <a:t>I gravity.</a:t>
            </a:r>
          </a:p>
        </p:txBody>
      </p:sp>
    </p:spTree>
    <p:extLst>
      <p:ext uri="{BB962C8B-B14F-4D97-AF65-F5344CB8AC3E}">
        <p14:creationId xmlns:p14="http://schemas.microsoft.com/office/powerpoint/2010/main" val="147345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821"/>
            <a:ext cx="8229600" cy="646331"/>
          </a:xfrm>
        </p:spPr>
        <p:txBody>
          <a:bodyPr>
            <a:spAutoFit/>
          </a:bodyPr>
          <a:lstStyle/>
          <a:p>
            <a:r>
              <a:rPr lang="en-US" dirty="0"/>
              <a:t>Diesel Fuel </a:t>
            </a:r>
            <a:r>
              <a:rPr lang="en-US" sz="2800" dirty="0"/>
              <a:t>(4 of 4 )</a:t>
            </a:r>
            <a:endParaRPr lang="en-US" dirty="0"/>
          </a:p>
        </p:txBody>
      </p:sp>
      <p:sp>
        <p:nvSpPr>
          <p:cNvPr id="4" name="Content Placeholder 3"/>
          <p:cNvSpPr>
            <a:spLocks noGrp="1"/>
          </p:cNvSpPr>
          <p:nvPr>
            <p:ph idx="1"/>
          </p:nvPr>
        </p:nvSpPr>
        <p:spPr>
          <a:xfrm>
            <a:off x="457200" y="985168"/>
            <a:ext cx="8229600" cy="4208844"/>
          </a:xfrm>
        </p:spPr>
        <p:txBody>
          <a:bodyPr>
            <a:spAutoFit/>
          </a:bodyPr>
          <a:lstStyle/>
          <a:p>
            <a:r>
              <a:rPr lang="en-US" sz="2400" dirty="0"/>
              <a:t>Diesel Fuel Heaters</a:t>
            </a:r>
          </a:p>
          <a:p>
            <a:pPr lvl="1"/>
            <a:r>
              <a:rPr lang="en-US" sz="2400" dirty="0"/>
              <a:t>Diesel fuel heaters, either coolant or electric, help prevent power loss and stalling in cold weather. </a:t>
            </a:r>
          </a:p>
          <a:p>
            <a:pPr lvl="1"/>
            <a:r>
              <a:rPr lang="en-US" sz="2400" dirty="0"/>
              <a:t>Heater is placed in fuel line between tank and primary filter to keep the fuel from gelling.</a:t>
            </a:r>
          </a:p>
          <a:p>
            <a:r>
              <a:rPr lang="en-US" sz="2400" dirty="0"/>
              <a:t>Ultra-Low-Sulfur Diesel Fuel</a:t>
            </a:r>
          </a:p>
          <a:p>
            <a:pPr lvl="1"/>
            <a:r>
              <a:rPr lang="en-US" sz="2400" dirty="0"/>
              <a:t>Diesel engines manufactured to 2007 or newer standards must use ultra-low-sulfur diesel fuel (</a:t>
            </a:r>
            <a:r>
              <a:rPr lang="en-US" sz="2400" spc="-300" dirty="0"/>
              <a:t>U L </a:t>
            </a:r>
            <a:r>
              <a:rPr lang="en-US" sz="2400" dirty="0"/>
              <a:t>SD) containing less than 15 PPM of sulfur compared to the older, low sulfur specification of 500 </a:t>
            </a:r>
            <a:r>
              <a:rPr lang="en-US" sz="2400" spc="-300" dirty="0"/>
              <a:t>P P </a:t>
            </a:r>
            <a:r>
              <a:rPr lang="en-US" sz="2400" dirty="0"/>
              <a:t>M.</a:t>
            </a:r>
          </a:p>
        </p:txBody>
      </p:sp>
    </p:spTree>
    <p:extLst>
      <p:ext uri="{BB962C8B-B14F-4D97-AF65-F5344CB8AC3E}">
        <p14:creationId xmlns:p14="http://schemas.microsoft.com/office/powerpoint/2010/main" val="27160858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67.26 Diesel Fuels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91200" y="990599"/>
            <a:ext cx="2470135" cy="5197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733800" cy="5455340"/>
          </a:xfrm>
        </p:spPr>
        <p:txBody>
          <a:bodyPr/>
          <a:lstStyle/>
          <a:p>
            <a:r>
              <a:rPr lang="en-US" sz="2400" dirty="0"/>
              <a:t>(a) Regular diesel fuel on the left has a clear or greenish tint, whereas fuel for off-road use is tinted red for identification. (b) This fuel pump in a farming area clearly states the red diesel fuel is for off-road use only because it is not taxed.</a:t>
            </a:r>
          </a:p>
          <a:p>
            <a:endParaRPr lang="en-US" sz="2400" dirty="0"/>
          </a:p>
        </p:txBody>
      </p:sp>
    </p:spTree>
    <p:extLst>
      <p:ext uri="{BB962C8B-B14F-4D97-AF65-F5344CB8AC3E}">
        <p14:creationId xmlns:p14="http://schemas.microsoft.com/office/powerpoint/2010/main" val="659006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67.27 Diesel Fuel Hydrometer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43600" y="990600"/>
            <a:ext cx="1833765" cy="52944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5029200" cy="1569660"/>
          </a:xfrm>
        </p:spPr>
        <p:txBody>
          <a:bodyPr/>
          <a:lstStyle/>
          <a:p>
            <a:r>
              <a:rPr lang="en-US" sz="2400" dirty="0"/>
              <a:t>Testing the A PI viscosity of a diesel fuel sample using a hydrometer</a:t>
            </a:r>
          </a:p>
        </p:txBody>
      </p:sp>
    </p:spTree>
    <p:extLst>
      <p:ext uri="{BB962C8B-B14F-4D97-AF65-F5344CB8AC3E}">
        <p14:creationId xmlns:p14="http://schemas.microsoft.com/office/powerpoint/2010/main" val="1791928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519"/>
            <a:ext cx="8229600" cy="646331"/>
          </a:xfrm>
        </p:spPr>
        <p:txBody>
          <a:bodyPr>
            <a:spAutoFit/>
          </a:bodyPr>
          <a:lstStyle/>
          <a:p>
            <a:r>
              <a:rPr lang="en-US" dirty="0"/>
              <a:t>Volatility </a:t>
            </a:r>
            <a:r>
              <a:rPr lang="en-US" sz="2800" dirty="0"/>
              <a:t>(2 of 2)</a:t>
            </a:r>
            <a:endParaRPr lang="en-US" sz="2000" dirty="0"/>
          </a:p>
        </p:txBody>
      </p:sp>
      <p:sp>
        <p:nvSpPr>
          <p:cNvPr id="4" name="Content Placeholder 3"/>
          <p:cNvSpPr>
            <a:spLocks noGrp="1"/>
          </p:cNvSpPr>
          <p:nvPr>
            <p:ph idx="1"/>
          </p:nvPr>
        </p:nvSpPr>
        <p:spPr>
          <a:xfrm>
            <a:off x="457200" y="932795"/>
            <a:ext cx="8229600" cy="4401205"/>
          </a:xfrm>
        </p:spPr>
        <p:txBody>
          <a:bodyPr>
            <a:spAutoFit/>
          </a:bodyPr>
          <a:lstStyle/>
          <a:p>
            <a:r>
              <a:rPr lang="en-US" sz="2400" dirty="0"/>
              <a:t>Distillation Curve</a:t>
            </a:r>
          </a:p>
          <a:p>
            <a:pPr lvl="1"/>
            <a:r>
              <a:rPr lang="en-US" sz="2400" dirty="0"/>
              <a:t>Another method of classifying gasoline volatility is the distillation curve.</a:t>
            </a:r>
          </a:p>
          <a:p>
            <a:r>
              <a:rPr lang="en-US" sz="2400" dirty="0"/>
              <a:t>Driveability Index</a:t>
            </a:r>
          </a:p>
          <a:p>
            <a:pPr lvl="1"/>
            <a:r>
              <a:rPr lang="en-US" sz="2400" dirty="0"/>
              <a:t>To predict cold weather driveability, an index was created called the driveability index, also called the distillation index (</a:t>
            </a:r>
            <a:r>
              <a:rPr lang="en-US" sz="2400" spc="-300" dirty="0"/>
              <a:t>D </a:t>
            </a:r>
            <a:r>
              <a:rPr lang="en-US" sz="2400" dirty="0"/>
              <a:t>I).</a:t>
            </a:r>
          </a:p>
          <a:p>
            <a:r>
              <a:rPr lang="en-US" sz="2400" dirty="0"/>
              <a:t>Volatility Related Problems</a:t>
            </a:r>
          </a:p>
          <a:p>
            <a:pPr lvl="1"/>
            <a:r>
              <a:rPr lang="en-US" sz="2400" dirty="0"/>
              <a:t>Incorrect </a:t>
            </a:r>
            <a:r>
              <a:rPr lang="en-US" sz="2400" spc="-300" dirty="0"/>
              <a:t>R V </a:t>
            </a:r>
            <a:r>
              <a:rPr lang="en-US" sz="2400" dirty="0"/>
              <a:t>P can cause rough idle, stalling, hesitation on acceleration, and surging.</a:t>
            </a:r>
          </a:p>
        </p:txBody>
      </p:sp>
    </p:spTree>
    <p:extLst>
      <p:ext uri="{BB962C8B-B14F-4D97-AF65-F5344CB8AC3E}">
        <p14:creationId xmlns:p14="http://schemas.microsoft.com/office/powerpoint/2010/main" val="9356455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Diesel Fuel Viscosity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uring_Diesel_Fuel_Viscosity">
            <a:hlinkClick r:id="" action="ppaction://media"/>
            <a:extLst>
              <a:ext uri="{FF2B5EF4-FFF2-40B4-BE49-F238E27FC236}">
                <a16:creationId xmlns:a16="http://schemas.microsoft.com/office/drawing/2014/main" id="{1C905D2D-277A-3063-DA9A-229AF72BC2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41285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Diesel Fuel and Water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Fuel_and_Water">
            <a:hlinkClick r:id="" action="ppaction://media"/>
            <a:extLst>
              <a:ext uri="{FF2B5EF4-FFF2-40B4-BE49-F238E27FC236}">
                <a16:creationId xmlns:a16="http://schemas.microsoft.com/office/drawing/2014/main" id="{A182D5B0-6F47-FF00-FCB7-221DBE8992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48795"/>
            <a:ext cx="9067800" cy="5100638"/>
          </a:xfrm>
          <a:prstGeom prst="rect">
            <a:avLst/>
          </a:prstGeom>
        </p:spPr>
      </p:pic>
    </p:spTree>
    <p:extLst>
      <p:ext uri="{BB962C8B-B14F-4D97-AF65-F5344CB8AC3E}">
        <p14:creationId xmlns:p14="http://schemas.microsoft.com/office/powerpoint/2010/main" val="419490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Diesel Fuel &amp; Sulfur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Fuel_&amp;_Sulfer">
            <a:hlinkClick r:id="" action="ppaction://media"/>
            <a:extLst>
              <a:ext uri="{FF2B5EF4-FFF2-40B4-BE49-F238E27FC236}">
                <a16:creationId xmlns:a16="http://schemas.microsoft.com/office/drawing/2014/main" id="{8C1121DE-12C5-20D2-6012-F9DABD56A3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06711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6: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cetane number?</a:t>
            </a:r>
          </a:p>
        </p:txBody>
      </p:sp>
    </p:spTree>
    <p:extLst>
      <p:ext uri="{BB962C8B-B14F-4D97-AF65-F5344CB8AC3E}">
        <p14:creationId xmlns:p14="http://schemas.microsoft.com/office/powerpoint/2010/main" val="2453669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Answer 6</a:t>
            </a:r>
            <a:endParaRPr lang="en-US" sz="2800" dirty="0"/>
          </a:p>
        </p:txBody>
      </p:sp>
      <p:sp>
        <p:nvSpPr>
          <p:cNvPr id="4" name="Content Placeholder 3"/>
          <p:cNvSpPr>
            <a:spLocks noGrp="1"/>
          </p:cNvSpPr>
          <p:nvPr>
            <p:ph idx="1"/>
          </p:nvPr>
        </p:nvSpPr>
        <p:spPr>
          <a:xfrm>
            <a:off x="457200" y="993875"/>
            <a:ext cx="8229600" cy="834925"/>
          </a:xfrm>
        </p:spPr>
        <p:txBody>
          <a:bodyPr>
            <a:spAutoFit/>
          </a:bodyPr>
          <a:lstStyle/>
          <a:p>
            <a:pPr marL="0" indent="0">
              <a:buNone/>
            </a:pPr>
            <a:r>
              <a:rPr lang="en-US" sz="2400" dirty="0"/>
              <a:t>Cetane number is a measure of the ease with which the fuel can be ignited.</a:t>
            </a:r>
          </a:p>
        </p:txBody>
      </p:sp>
    </p:spTree>
    <p:extLst>
      <p:ext uri="{BB962C8B-B14F-4D97-AF65-F5344CB8AC3E}">
        <p14:creationId xmlns:p14="http://schemas.microsoft.com/office/powerpoint/2010/main" val="38506968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Biodiesel</a:t>
            </a:r>
            <a:endParaRPr lang="en-US" sz="2800" dirty="0"/>
          </a:p>
        </p:txBody>
      </p:sp>
      <p:sp>
        <p:nvSpPr>
          <p:cNvPr id="4" name="Content Placeholder 3"/>
          <p:cNvSpPr>
            <a:spLocks noGrp="1"/>
          </p:cNvSpPr>
          <p:nvPr>
            <p:ph idx="1"/>
          </p:nvPr>
        </p:nvSpPr>
        <p:spPr>
          <a:xfrm>
            <a:off x="457200" y="993875"/>
            <a:ext cx="8229600" cy="4208844"/>
          </a:xfrm>
        </p:spPr>
        <p:txBody>
          <a:bodyPr>
            <a:spAutoFit/>
          </a:bodyPr>
          <a:lstStyle/>
          <a:p>
            <a:r>
              <a:rPr lang="en-US" sz="2400" dirty="0"/>
              <a:t>Definition of Biodiesel</a:t>
            </a:r>
          </a:p>
          <a:p>
            <a:pPr lvl="1"/>
            <a:r>
              <a:rPr lang="en-US" sz="2400" dirty="0"/>
              <a:t>Biodiesel defined as mono-alkyl esters of long-chain fatty acids derived from vegetable oils or animal fats  </a:t>
            </a:r>
          </a:p>
          <a:p>
            <a:pPr lvl="1"/>
            <a:r>
              <a:rPr lang="en-US" sz="2400" dirty="0"/>
              <a:t>Conform to </a:t>
            </a:r>
            <a:r>
              <a:rPr lang="en-US" sz="2400" spc="-300" dirty="0"/>
              <a:t>A S T </a:t>
            </a:r>
            <a:r>
              <a:rPr lang="en-US" sz="2400" dirty="0"/>
              <a:t>M D6751 specifications for use in diesel engines.</a:t>
            </a:r>
          </a:p>
          <a:p>
            <a:r>
              <a:rPr lang="en-US" sz="2400" dirty="0"/>
              <a:t>Biodiesel Blends</a:t>
            </a:r>
          </a:p>
          <a:p>
            <a:pPr lvl="1"/>
            <a:r>
              <a:rPr lang="en-US" sz="2400" dirty="0"/>
              <a:t>Biodiesel blends are denoted as “</a:t>
            </a:r>
            <a:r>
              <a:rPr lang="en-US" sz="2400" spc="-300" dirty="0"/>
              <a:t>B X </a:t>
            </a:r>
            <a:r>
              <a:rPr lang="en-US" sz="2400" dirty="0"/>
              <a:t>X” with “</a:t>
            </a:r>
            <a:r>
              <a:rPr lang="en-US" sz="2400" spc="-300" dirty="0"/>
              <a:t>X </a:t>
            </a:r>
            <a:r>
              <a:rPr lang="en-US" sz="2400" dirty="0"/>
              <a:t>X,” representing the percentage of biodiesel contained in the blend (i.e., B20 is 20% biodiesel, 80% petroleum diesel).</a:t>
            </a:r>
          </a:p>
        </p:txBody>
      </p:sp>
    </p:spTree>
    <p:extLst>
      <p:ext uri="{BB962C8B-B14F-4D97-AF65-F5344CB8AC3E}">
        <p14:creationId xmlns:p14="http://schemas.microsoft.com/office/powerpoint/2010/main" val="4266036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0" y="1428929"/>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Are the Pump Nozzle Sizes?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3771" y="2486633"/>
            <a:ext cx="7410450" cy="2308324"/>
          </a:xfrm>
        </p:spPr>
        <p:txBody>
          <a:bodyPr/>
          <a:lstStyle/>
          <a:p>
            <a:r>
              <a:rPr lang="en-US" sz="2400" b="1" dirty="0"/>
              <a:t>What Are the Pump Nozzle Sizes? </a:t>
            </a:r>
            <a:r>
              <a:rPr lang="en-US" sz="2400" dirty="0"/>
              <a:t>Unleaded gasoline nozzles are smaller than those used for diesel fuel to help prevent fueling errors. However, it is still possible to fuel a diesel vehicle with gasoline. </a:t>
            </a:r>
            <a:r>
              <a:rPr lang="en-US" sz="2400" b="1" dirty="0"/>
              <a:t>SEE CHART 67–3 </a:t>
            </a:r>
            <a:r>
              <a:rPr lang="en-US" sz="2400" dirty="0"/>
              <a:t>for the sizes and colors used for fuel pump nozzles.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83771" y="167026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5781927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Chart 67.3 Pump Nozzle Sizes</a:t>
            </a: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3888223488"/>
              </p:ext>
            </p:extLst>
          </p:nvPr>
        </p:nvGraphicFramePr>
        <p:xfrm>
          <a:off x="990600" y="1012371"/>
          <a:ext cx="7086600" cy="3726339"/>
        </p:xfrm>
        <a:graphic>
          <a:graphicData uri="http://schemas.openxmlformats.org/drawingml/2006/table">
            <a:tbl>
              <a:tblPr firstRow="1"/>
              <a:tblGrid>
                <a:gridCol w="1744347">
                  <a:extLst>
                    <a:ext uri="{9D8B030D-6E8A-4147-A177-3AD203B41FA5}">
                      <a16:colId xmlns:a16="http://schemas.microsoft.com/office/drawing/2014/main" val="20000"/>
                    </a:ext>
                  </a:extLst>
                </a:gridCol>
                <a:gridCol w="2550562">
                  <a:extLst>
                    <a:ext uri="{9D8B030D-6E8A-4147-A177-3AD203B41FA5}">
                      <a16:colId xmlns:a16="http://schemas.microsoft.com/office/drawing/2014/main" val="20001"/>
                    </a:ext>
                  </a:extLst>
                </a:gridCol>
                <a:gridCol w="2791691">
                  <a:extLst>
                    <a:ext uri="{9D8B030D-6E8A-4147-A177-3AD203B41FA5}">
                      <a16:colId xmlns:a16="http://schemas.microsoft.com/office/drawing/2014/main" val="20002"/>
                    </a:ext>
                  </a:extLst>
                </a:gridCol>
              </a:tblGrid>
              <a:tr h="1060913">
                <a:tc>
                  <a:txBody>
                    <a:bodyPr/>
                    <a:lstStyle/>
                    <a:p>
                      <a:pPr marL="0" marR="0" eaLnBrk="0" hangingPunct="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FUEL</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NOZZLE DIAMETER</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PUMP HANDLE COLOR (VARIES–NO ESTABLISHED STANDARD)</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30456">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Gasoline</a:t>
                      </a: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13/16 inch (21 mm)</a:t>
                      </a: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Black, red, white, green, or blue</a:t>
                      </a: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530456">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E10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13/16 inch (21 mm)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Black, red, white, green, or blue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67576">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E85</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13/16 inch (21 mm)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Yellow or black</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530456">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Diesel fuel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15/16 inch (24 mm)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Yellow, green, or black</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67576">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Biodiesel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15/16 inch (24 mm)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Green</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538906">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Truckstop diesel</a:t>
                      </a:r>
                    </a:p>
                  </a:txBody>
                  <a:tcPr marL="0" marR="0" marT="0" marB="0">
                    <a:lnL>
                      <a:noFill/>
                    </a:lnL>
                    <a:lnR>
                      <a:noFill/>
                    </a:lnR>
                    <a:lnT w="12700" cap="flat" cmpd="sng" algn="ctr">
                      <a:solidFill>
                        <a:srgbClr val="A7A9AC"/>
                      </a:solidFill>
                      <a:prstDash val="solid"/>
                      <a:round/>
                      <a:headEnd type="none" w="med" len="med"/>
                      <a:tailEnd type="none" w="med" len="med"/>
                    </a:lnT>
                    <a:lnB w="19050" cap="flat" cmpd="sng" algn="ctr">
                      <a:solidFill>
                        <a:srgbClr val="EAF5E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 1/4 or 1 1/2 inch </a:t>
                      </a:r>
                    </a:p>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(32 or 38 mm)</a:t>
                      </a:r>
                    </a:p>
                  </a:txBody>
                  <a:tcPr marL="0" marR="0" marT="0" marB="0">
                    <a:lnL>
                      <a:noFill/>
                    </a:lnL>
                    <a:lnR>
                      <a:noFill/>
                    </a:lnR>
                    <a:lnT w="12700" cap="flat" cmpd="sng" algn="ctr">
                      <a:solidFill>
                        <a:srgbClr val="A7A9AC"/>
                      </a:solidFill>
                      <a:prstDash val="solid"/>
                      <a:round/>
                      <a:headEnd type="none" w="med" len="med"/>
                      <a:tailEnd type="none" w="med" len="med"/>
                    </a:lnT>
                    <a:lnB w="19050" cap="flat" cmpd="sng" algn="ctr">
                      <a:solidFill>
                        <a:srgbClr val="EAF5E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Varies</a:t>
                      </a:r>
                    </a:p>
                  </a:txBody>
                  <a:tcPr marL="0" marR="0" marT="0" marB="0">
                    <a:lnL>
                      <a:noFill/>
                    </a:lnL>
                    <a:lnR>
                      <a:noFill/>
                    </a:lnR>
                    <a:lnT w="12700" cap="flat" cmpd="sng" algn="ctr">
                      <a:solidFill>
                        <a:srgbClr val="A7A9AC"/>
                      </a:solidFill>
                      <a:prstDash val="solid"/>
                      <a:round/>
                      <a:headEnd type="none" w="med" len="med"/>
                      <a:tailEnd type="none" w="med" len="med"/>
                    </a:lnT>
                    <a:lnB w="19050" cap="flat" cmpd="sng" algn="ctr">
                      <a:solidFill>
                        <a:srgbClr val="EAF5E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001161"/>
            <a:ext cx="7620000" cy="1323439"/>
          </a:xfrm>
        </p:spPr>
        <p:txBody>
          <a:bodyPr/>
          <a:lstStyle/>
          <a:p>
            <a:r>
              <a:rPr lang="en-US" sz="2000" dirty="0"/>
              <a:t>Fuel pump nozzle size is standardized except for use by over-the-road truck stops where high fuel volumes and speedy refills require larger nozzle sizes compared to passenger vehicle filling station nozzles.</a:t>
            </a:r>
          </a:p>
        </p:txBody>
      </p:sp>
    </p:spTree>
    <p:extLst>
      <p:ext uri="{BB962C8B-B14F-4D97-AF65-F5344CB8AC3E}">
        <p14:creationId xmlns:p14="http://schemas.microsoft.com/office/powerpoint/2010/main" val="12049040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0886"/>
            <a:ext cx="8229600" cy="1802330"/>
          </a:xfrm>
        </p:spPr>
        <p:txBody>
          <a:bodyPr/>
          <a:lstStyle/>
          <a:p>
            <a:r>
              <a:rPr lang="en-US" dirty="0"/>
              <a:t>Frequently Asked Question: I Thought Biodiesel Was Vegetable Oil?</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994" y="2791406"/>
            <a:ext cx="7370799" cy="3554819"/>
          </a:xfrm>
        </p:spPr>
        <p:txBody>
          <a:bodyPr/>
          <a:lstStyle/>
          <a:p>
            <a:r>
              <a:rPr lang="en-US" sz="2000" b="1" dirty="0"/>
              <a:t>I Thought Biodiesel Was Vegetable Oil? </a:t>
            </a:r>
            <a:r>
              <a:rPr lang="en-US" sz="2000" dirty="0"/>
              <a:t>Biodiesel is vegetable oil with the glycerin component removed by means of reacting the vegetable oil with a catalyst. The resulting hydrocarbon esters are 16 to 18 carbon atoms in length, almost identical to the petroleum diesel fuel atoms.  Many vehicle and diesel engine fuel system suppliers permit the use of biodiesel fuel that is certified as meeting testing standards. None permit the use of vegetable oil in its natural state.</a:t>
            </a:r>
          </a:p>
          <a:p>
            <a:r>
              <a:rPr lang="en-US" sz="2000" b="1" u="sng" dirty="0"/>
              <a:t>Complete Text In Notes Section</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1651" y="192729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41991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67.28 Bio-Diesel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5" y="990599"/>
            <a:ext cx="4512658" cy="48201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A pump decal indicating that the biodiesel fuel is ultra-low-sulfur diesel (ULSD) and must be used in 2007 and newer diesel vehicles</a:t>
            </a:r>
          </a:p>
        </p:txBody>
      </p:sp>
    </p:spTree>
    <p:extLst>
      <p:ext uri="{BB962C8B-B14F-4D97-AF65-F5344CB8AC3E}">
        <p14:creationId xmlns:p14="http://schemas.microsoft.com/office/powerpoint/2010/main" val="3622220562"/>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25114</TotalTime>
  <Words>6360</Words>
  <Application>Microsoft Office PowerPoint</Application>
  <PresentationFormat>On-screen Show (4:3)</PresentationFormat>
  <Paragraphs>521</Paragraphs>
  <Slides>109</Slides>
  <Notes>107</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Arial</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Gasoline</vt:lpstr>
      <vt:lpstr>Refining (1 of 2)</vt:lpstr>
      <vt:lpstr>Refining (2 of 2)</vt:lpstr>
      <vt:lpstr>Figure 67.1 Oil Refining</vt:lpstr>
      <vt:lpstr>Volatility (1 of 2)</vt:lpstr>
      <vt:lpstr>Volatility (2 of 2)</vt:lpstr>
      <vt:lpstr>Figure 67.2 Pig</vt:lpstr>
      <vt:lpstr>Figure 67.3 RVP Kit</vt:lpstr>
      <vt:lpstr>Frequently Asked Question: Why Do I Get Lower Gas Mileage in the Winter?   </vt:lpstr>
      <vt:lpstr>Question 1: ?</vt:lpstr>
      <vt:lpstr>Answer 1</vt:lpstr>
      <vt:lpstr>Gasoline Combustion Process (1 of 2)</vt:lpstr>
      <vt:lpstr>Gasoline Combustion Process (2 of 2)</vt:lpstr>
      <vt:lpstr>Figure 67.4 Stoichiometric Ratio</vt:lpstr>
      <vt:lpstr>Figure 67.5 Three-Way Catalyst</vt:lpstr>
      <vt:lpstr>Question 2: ?</vt:lpstr>
      <vt:lpstr>Answer 2</vt:lpstr>
      <vt:lpstr>Normal and Abnormal Combustion</vt:lpstr>
      <vt:lpstr>Figure 67.6 Normal Combustion</vt:lpstr>
      <vt:lpstr>Figure 67.7 Detonation</vt:lpstr>
      <vt:lpstr>Figure 67.8 Octane Ratings on Pump</vt:lpstr>
      <vt:lpstr>Animation: Fuel Nozzles (Animation will automatically start)</vt:lpstr>
      <vt:lpstr>Octane Ratings</vt:lpstr>
      <vt:lpstr>Chart 67.1 Octane Rating</vt:lpstr>
      <vt:lpstr>Frequently Asked Question: What Grade of Gasoline Does the EPA Use When Testing Engines?   </vt:lpstr>
      <vt:lpstr>High-Altitude Octane Requirements</vt:lpstr>
      <vt:lpstr>Figure 67.9 High Altitude</vt:lpstr>
      <vt:lpstr>Question 3: ?</vt:lpstr>
      <vt:lpstr>Answer 3</vt:lpstr>
      <vt:lpstr>Figure 67.10 Ethanol Blend</vt:lpstr>
      <vt:lpstr>Gasoline Additives (1 of 2)</vt:lpstr>
      <vt:lpstr>Gasoline Additives (2 of 2)</vt:lpstr>
      <vt:lpstr>Frequently Asked Question: What Is Meant by “Phase Separation”?   </vt:lpstr>
      <vt:lpstr>Figure 67.11 Phase Separation</vt:lpstr>
      <vt:lpstr>Figure 68.10 E10 is 10% ethanol and 90% gasoline</vt:lpstr>
      <vt:lpstr>Gasoline Blending</vt:lpstr>
      <vt:lpstr>Animation: In-Line Fuel Blending (Animation will automatically start)</vt:lpstr>
      <vt:lpstr>Animation: Sequential Fuel Blending (Animation will automatically start)</vt:lpstr>
      <vt:lpstr>Animation: Splash Fuel Blending (Animation will automatically start)</vt:lpstr>
      <vt:lpstr>Reformulated Gasoline</vt:lpstr>
      <vt:lpstr>Testing Gasoline for Alcohol Content</vt:lpstr>
      <vt:lpstr>Frequently Asked Question: Is Water Heavier than Gasoline?   </vt:lpstr>
      <vt:lpstr>Figure 67.12 Alcohol Testing</vt:lpstr>
      <vt:lpstr>Animation: Check Gasoline for Alcohol Content (Animation will automatically start)</vt:lpstr>
      <vt:lpstr>Frequently Asked Question: What Is “Top-Tier” Gasoline?   </vt:lpstr>
      <vt:lpstr>Figure 67.13 Top Tier Gasoline </vt:lpstr>
      <vt:lpstr>General Gasoline Recommendations</vt:lpstr>
      <vt:lpstr>Figure 67.14 Warnings</vt:lpstr>
      <vt:lpstr>Frequently Asked Question: Why Should I Keep Fuel Gauge above ¼ Tank   </vt:lpstr>
      <vt:lpstr>Ethanol</vt:lpstr>
      <vt:lpstr>Figure 67.15 Ethanol Molecule </vt:lpstr>
      <vt:lpstr>Cellulose Ethanol</vt:lpstr>
      <vt:lpstr>E85</vt:lpstr>
      <vt:lpstr>Figure 67.16 E85</vt:lpstr>
      <vt:lpstr>Animation: Common Ethanol Fuel Mixtures (Animation will automatically start)</vt:lpstr>
      <vt:lpstr>Question 4: ?</vt:lpstr>
      <vt:lpstr>Answer 4</vt:lpstr>
      <vt:lpstr>Alternative-fuel Vehicles (1 of 2)</vt:lpstr>
      <vt:lpstr>Alternative-fuel Vehicles (2 of 2)</vt:lpstr>
      <vt:lpstr>Animation: Alternate Fuel Dispenser (Animation will automatically start)</vt:lpstr>
      <vt:lpstr>Safety Procedures When Working with Alternative Fuels</vt:lpstr>
      <vt:lpstr>Figure 67.17 Variable Fuel Sensor </vt:lpstr>
      <vt:lpstr>Figure 67.18 Cutaway Fuel Sensor</vt:lpstr>
      <vt:lpstr>Frequently Asked Question: How Does a Sensorless Flex Fuel System Work?   </vt:lpstr>
      <vt:lpstr>Frequently Asked Question: How Long Can Oxygenated Fuel Be Stored before All of the Oxygen Escapes?   </vt:lpstr>
      <vt:lpstr>Figure 67.19 Yellow Fuel Cap</vt:lpstr>
      <vt:lpstr>Figure 67.20 FFV VECI Sticker</vt:lpstr>
      <vt:lpstr>Question 5: ?</vt:lpstr>
      <vt:lpstr>Answer 5</vt:lpstr>
      <vt:lpstr>Propane</vt:lpstr>
      <vt:lpstr>Figure 67.21 Propane Tank</vt:lpstr>
      <vt:lpstr>Animation: Propane Fuel System (Animation will automatically start)</vt:lpstr>
      <vt:lpstr>Compressed Natural Gas (C N G) (1 of 2)</vt:lpstr>
      <vt:lpstr>Compressed Natural Gas (C N G) (2 of 2)</vt:lpstr>
      <vt:lpstr>Figure 67.22 Blue CNG Sticker</vt:lpstr>
      <vt:lpstr>Figure 67.23 CNG Storage Tank</vt:lpstr>
      <vt:lpstr>Frequently Asked Question: What Is the Amount of CNG is Equal to Gasoline?    </vt:lpstr>
      <vt:lpstr>Figure 67.24 CNG Injectors</vt:lpstr>
      <vt:lpstr>Figure 67.25 CNG Pump</vt:lpstr>
      <vt:lpstr>Animation: Compressed Natural Gas, CNG Vehicle (Animation will automatically start)</vt:lpstr>
      <vt:lpstr>Diesel Fuel (1 of 4 )</vt:lpstr>
      <vt:lpstr>Diesel Fuel (2 of 4 )</vt:lpstr>
      <vt:lpstr>Diesel Fuel (3 of 4 )</vt:lpstr>
      <vt:lpstr>Diesel Fuel (4 of 4 )</vt:lpstr>
      <vt:lpstr>Figure 67.26 Diesel Fuels</vt:lpstr>
      <vt:lpstr>Figure 67.27 Diesel Fuel Hydrometer</vt:lpstr>
      <vt:lpstr>Animation: Diesel Fuel Viscosity (Animation will automatically start)</vt:lpstr>
      <vt:lpstr>Animation: Diesel Fuel and Water (Animation will automatically start)</vt:lpstr>
      <vt:lpstr>Animation: Diesel Fuel &amp; Sulfur (Animation will automatically start)</vt:lpstr>
      <vt:lpstr>Question 6: ?</vt:lpstr>
      <vt:lpstr>Answer 6</vt:lpstr>
      <vt:lpstr>Biodiesel</vt:lpstr>
      <vt:lpstr>Frequently Asked Question: What Are the Pump Nozzle Sizes?  </vt:lpstr>
      <vt:lpstr>Chart 67.3 Pump Nozzle Sizes</vt:lpstr>
      <vt:lpstr>Frequently Asked Question: I Thought Biodiesel Was Vegetable Oil?    </vt:lpstr>
      <vt:lpstr>Figure 67.28 Bio-Diesel Pump</vt:lpstr>
      <vt:lpstr>Animation: Biodiesel Production (Animation will automatically start)</vt:lpstr>
      <vt:lpstr>Testing for Alcohol Content in Gasoline</vt:lpstr>
      <vt:lpstr>1. Special Tool</vt:lpstr>
      <vt:lpstr>2. Battery Powered Tester</vt:lpstr>
      <vt:lpstr>3. Measuring Air Frequency</vt:lpstr>
      <vt:lpstr>4.Pour in Gasoline </vt:lpstr>
      <vt:lpstr>5. Record AC Frequency</vt:lpstr>
      <vt:lpstr>6. Reading Increases  </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68, Gasoline</dc:title>
  <dc:subject>2612-Automotive - Core</dc:subject>
  <dc:creator>James D. Halderman</dc:creator>
  <cp:keywords>CONTAINS NOTES</cp:keywords>
  <cp:lastModifiedBy>Glen Plants</cp:lastModifiedBy>
  <cp:revision>4747</cp:revision>
  <dcterms:created xsi:type="dcterms:W3CDTF">2014-07-14T20:04:21Z</dcterms:created>
  <dcterms:modified xsi:type="dcterms:W3CDTF">2023-06-20T13:46:10Z</dcterms:modified>
</cp:coreProperties>
</file>