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handoutMasterIdLst>
    <p:handoutMasterId r:id="rId75"/>
  </p:handoutMasterIdLst>
  <p:sldIdLst>
    <p:sldId id="1192" r:id="rId2"/>
    <p:sldId id="1110" r:id="rId3"/>
    <p:sldId id="1195" r:id="rId4"/>
    <p:sldId id="1197" r:id="rId5"/>
    <p:sldId id="1395" r:id="rId6"/>
    <p:sldId id="1236" r:id="rId7"/>
    <p:sldId id="1194" r:id="rId8"/>
    <p:sldId id="1196" r:id="rId9"/>
    <p:sldId id="1193" r:id="rId10"/>
    <p:sldId id="1203" r:id="rId11"/>
    <p:sldId id="1202" r:id="rId12"/>
    <p:sldId id="1201" r:id="rId13"/>
    <p:sldId id="1200" r:id="rId14"/>
    <p:sldId id="1238" r:id="rId15"/>
    <p:sldId id="1398" r:id="rId16"/>
    <p:sldId id="1239" r:id="rId17"/>
    <p:sldId id="1199" r:id="rId18"/>
    <p:sldId id="1210" r:id="rId19"/>
    <p:sldId id="1209" r:id="rId20"/>
    <p:sldId id="1208" r:id="rId21"/>
    <p:sldId id="1207" r:id="rId22"/>
    <p:sldId id="1206" r:id="rId23"/>
    <p:sldId id="1397" r:id="rId24"/>
    <p:sldId id="1205" r:id="rId25"/>
    <p:sldId id="1396" r:id="rId26"/>
    <p:sldId id="1204" r:id="rId27"/>
    <p:sldId id="1237" r:id="rId28"/>
    <p:sldId id="1240" r:id="rId29"/>
    <p:sldId id="1215" r:id="rId30"/>
    <p:sldId id="1399" r:id="rId31"/>
    <p:sldId id="1214" r:id="rId32"/>
    <p:sldId id="1213" r:id="rId33"/>
    <p:sldId id="1241" r:id="rId34"/>
    <p:sldId id="1212" r:id="rId35"/>
    <p:sldId id="1400" r:id="rId36"/>
    <p:sldId id="1211" r:id="rId37"/>
    <p:sldId id="1164" r:id="rId38"/>
    <p:sldId id="1170" r:id="rId39"/>
    <p:sldId id="1176" r:id="rId40"/>
    <p:sldId id="1401" r:id="rId41"/>
    <p:sldId id="1181" r:id="rId42"/>
    <p:sldId id="1182" r:id="rId43"/>
    <p:sldId id="1187" r:id="rId44"/>
    <p:sldId id="1190" r:id="rId45"/>
    <p:sldId id="1191" r:id="rId46"/>
    <p:sldId id="1242" r:id="rId47"/>
    <p:sldId id="1198" r:id="rId48"/>
    <p:sldId id="1219" r:id="rId49"/>
    <p:sldId id="1402" r:id="rId50"/>
    <p:sldId id="1220" r:id="rId51"/>
    <p:sldId id="1235" r:id="rId52"/>
    <p:sldId id="1234" r:id="rId53"/>
    <p:sldId id="1233" r:id="rId54"/>
    <p:sldId id="1232" r:id="rId55"/>
    <p:sldId id="1231" r:id="rId56"/>
    <p:sldId id="1230" r:id="rId57"/>
    <p:sldId id="1229" r:id="rId58"/>
    <p:sldId id="1228" r:id="rId59"/>
    <p:sldId id="1227" r:id="rId60"/>
    <p:sldId id="1226" r:id="rId61"/>
    <p:sldId id="1225" r:id="rId62"/>
    <p:sldId id="1224" r:id="rId63"/>
    <p:sldId id="1403" r:id="rId64"/>
    <p:sldId id="1223" r:id="rId65"/>
    <p:sldId id="1222" r:id="rId66"/>
    <p:sldId id="1404" r:id="rId67"/>
    <p:sldId id="1221" r:id="rId68"/>
    <p:sldId id="1405" r:id="rId69"/>
    <p:sldId id="1406" r:id="rId70"/>
    <p:sldId id="1407" r:id="rId71"/>
    <p:sldId id="1392" r:id="rId72"/>
    <p:sldId id="1076"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76" userDrawn="1">
          <p15:clr>
            <a:srgbClr val="A4A3A4"/>
          </p15:clr>
        </p15:guide>
        <p15:guide id="2" pos="2880">
          <p15:clr>
            <a:srgbClr val="A4A3A4"/>
          </p15:clr>
        </p15:guide>
        <p15:guide id="3" orient="horz" pos="3984">
          <p15:clr>
            <a:srgbClr val="A4A3A4"/>
          </p15:clr>
        </p15:guide>
        <p15:guide id="4" orient="horz" pos="528" userDrawn="1">
          <p15:clr>
            <a:srgbClr val="A4A3A4"/>
          </p15:clr>
        </p15:guide>
        <p15:guide id="5" orient="horz" pos="144">
          <p15:clr>
            <a:srgbClr val="A4A3A4"/>
          </p15:clr>
        </p15:guide>
        <p15:guide id="6" orient="horz" pos="912">
          <p15:clr>
            <a:srgbClr val="A4A3A4"/>
          </p15:clr>
        </p15:guide>
        <p15:guide id="8" orient="horz" pos="1248">
          <p15:clr>
            <a:srgbClr val="A4A3A4"/>
          </p15:clr>
        </p15:guide>
        <p15:guide id="9" pos="288">
          <p15:clr>
            <a:srgbClr val="A4A3A4"/>
          </p15:clr>
        </p15:guide>
        <p15:guide id="10"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Author" initials="A" lastIdx="1" clrIdx="1"/>
  <p:cmAuthor id="3" name="Glen Plants" initials="GP" lastIdx="1" clrIdx="2">
    <p:extLst>
      <p:ext uri="{19B8F6BF-5375-455C-9EA6-DF929625EA0E}">
        <p15:presenceInfo xmlns:p15="http://schemas.microsoft.com/office/powerpoint/2012/main" userId="4ec3827b4726852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16" autoAdjust="0"/>
    <p:restoredTop sz="85961" autoAdjust="0"/>
  </p:normalViewPr>
  <p:slideViewPr>
    <p:cSldViewPr>
      <p:cViewPr varScale="1">
        <p:scale>
          <a:sx n="98" d="100"/>
          <a:sy n="98" d="100"/>
        </p:scale>
        <p:origin x="1758" y="90"/>
      </p:cViewPr>
      <p:guideLst>
        <p:guide orient="horz" pos="576"/>
        <p:guide pos="2880"/>
        <p:guide orient="horz" pos="3984"/>
        <p:guide orient="horz" pos="528"/>
        <p:guide orient="horz" pos="144"/>
        <p:guide orient="horz" pos="912"/>
        <p:guide orient="horz" pos="1248"/>
        <p:guide pos="288"/>
        <p:guide pos="5472"/>
      </p:guideLst>
    </p:cSldViewPr>
  </p:slideViewPr>
  <p:outlineViewPr>
    <p:cViewPr>
      <p:scale>
        <a:sx n="25" d="100"/>
        <a:sy n="25" d="100"/>
      </p:scale>
      <p:origin x="0" y="7944"/>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02-18T16:06:38.854" idx="1">
    <p:pos x="10" y="10"/>
    <p:text>NEED CUURENT BOOK COVER IMAGE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6/20/2023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6/20/2023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03935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Water on the Carpet? Check the Evaporator Water Drain</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If the evaporator water drip tube becomes clogged</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with mud, leaves, or debris, water will build up inside</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the evaporator housing and spill out onto the carpet</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on the passenger side. Customers often think that the</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windshield or door seals are leaking. Most evaporator</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water drains are not visible unless the vehicle is</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hoisted. ● SEE FIGURE 66–4.</a:t>
            </a:r>
            <a:endParaRPr sz="14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46471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67460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91972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80676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70428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72004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68692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515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21229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505892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97099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773901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948428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TECH TIP: </a:t>
            </a:r>
            <a:r>
              <a:rPr lang="en-US" sz="1400" b="1" i="0" u="sng" strike="noStrike" kern="1200" baseline="0" dirty="0">
                <a:solidFill>
                  <a:schemeClr val="tx1"/>
                </a:solidFill>
                <a:latin typeface="+mn-lt"/>
                <a:ea typeface="+mn-ea"/>
                <a:cs typeface="+mn-cs"/>
              </a:rPr>
              <a:t>The Clogged Orifice Tube Test</a:t>
            </a:r>
          </a:p>
          <a:p>
            <a:r>
              <a:rPr lang="en-US" sz="1200" b="0" i="0" u="none" strike="noStrike" kern="1200" baseline="0" dirty="0">
                <a:solidFill>
                  <a:schemeClr val="tx1"/>
                </a:solidFill>
                <a:latin typeface="+mn-lt"/>
                <a:ea typeface="+mn-ea"/>
                <a:cs typeface="+mn-cs"/>
              </a:rPr>
              <a:t>A clogged orifice tube is a common air-conditioning system failure. When the orifice tube becomes clogged, it blocks the flow of refrigerant through the evaporator, which causes a reduced cooling of the passenger compartment. To check for a possible restriction in the system, follow these easy steps:</a:t>
            </a:r>
          </a:p>
          <a:p>
            <a:r>
              <a:rPr lang="en-US" sz="1200" b="0" i="0" u="none" strike="noStrike" kern="1200" baseline="0" dirty="0">
                <a:solidFill>
                  <a:schemeClr val="tx1"/>
                </a:solidFill>
                <a:latin typeface="+mn-lt"/>
                <a:ea typeface="+mn-ea"/>
                <a:cs typeface="+mn-cs"/>
              </a:rPr>
              <a:t>STEP 1 Connect the A/C pressure gauge to both low- and high-side pressure fittings.</a:t>
            </a:r>
          </a:p>
          <a:p>
            <a:r>
              <a:rPr lang="en-US" sz="1200" b="0" i="0" u="none" strike="noStrike" kern="1200" baseline="0" dirty="0">
                <a:solidFill>
                  <a:schemeClr val="tx1"/>
                </a:solidFill>
                <a:latin typeface="+mn-lt"/>
                <a:ea typeface="+mn-ea"/>
                <a:cs typeface="+mn-cs"/>
              </a:rPr>
              <a:t>STEP 2 Operate the A/C system for 5 minutes to 10 minutes.</a:t>
            </a:r>
          </a:p>
          <a:p>
            <a:r>
              <a:rPr lang="en-US" sz="1200" b="0" i="0" u="none" strike="noStrike" kern="1200" baseline="0" dirty="0">
                <a:solidFill>
                  <a:schemeClr val="tx1"/>
                </a:solidFill>
                <a:latin typeface="+mn-lt"/>
                <a:ea typeface="+mn-ea"/>
                <a:cs typeface="+mn-cs"/>
              </a:rPr>
              <a:t>STEP 3 Shut off the A/C system and watch the pressure gauges. If the pressures do not equalize quickly, there is a restriction in the system. Normal time needed to equalize is often 15 seconds to 30 seconds, depending on the amount of refrigerant. </a:t>
            </a:r>
            <a:r>
              <a:rPr lang="en-US" sz="1200" b="1" i="0" u="none" strike="noStrike" kern="1200" baseline="0" dirty="0">
                <a:solidFill>
                  <a:schemeClr val="tx1"/>
                </a:solidFill>
                <a:latin typeface="+mn-lt"/>
                <a:ea typeface="+mn-ea"/>
                <a:cs typeface="+mn-cs"/>
              </a:rPr>
              <a:t>SEE FIGURE 88-16</a:t>
            </a:r>
            <a:endParaRPr lang="en-US" sz="1200" b="1" i="0" u="none" strike="noStrike" kern="1200" baseline="30000" dirty="0">
              <a:solidFill>
                <a:schemeClr val="tx1"/>
              </a:solidFill>
              <a:latin typeface="+mn-lt"/>
              <a:ea typeface="+mn-ea"/>
              <a:cs typeface="+mn-cs"/>
            </a:endParaRP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218066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197575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31665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25750963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mn-lt"/>
                <a:ea typeface="+mn-ea"/>
                <a:cs typeface="+mn-cs"/>
              </a:rPr>
              <a:t>STEP 1  Visually inspect the system to ensure good condition, install a gauge set, and operate the system to bring it up to operating temperatures. Check for proper operation and note any needed repairs. Record the high-side pressure for later comparison.</a:t>
            </a:r>
          </a:p>
          <a:p>
            <a:r>
              <a:rPr lang="en-US" sz="1200" b="0" i="0" u="none" strike="noStrike" kern="1200" baseline="0" dirty="0">
                <a:solidFill>
                  <a:schemeClr val="tx1"/>
                </a:solidFill>
                <a:latin typeface="+mn-lt"/>
                <a:ea typeface="+mn-ea"/>
                <a:cs typeface="+mn-cs"/>
              </a:rPr>
              <a:t>STEP 2  Recover the R-12 from the system and remove as much oil-dissolved R-12 as possible.</a:t>
            </a:r>
          </a:p>
          <a:p>
            <a:r>
              <a:rPr lang="en-US" sz="1200" b="0" i="0" u="none" strike="noStrike" kern="1200" baseline="0" dirty="0">
                <a:solidFill>
                  <a:schemeClr val="tx1"/>
                </a:solidFill>
                <a:latin typeface="+mn-lt"/>
                <a:ea typeface="+mn-ea"/>
                <a:cs typeface="+mn-cs"/>
              </a:rPr>
              <a:t>STEP 3  Make any repairs to the system to cure problems that were found in step 1.</a:t>
            </a:r>
          </a:p>
          <a:p>
            <a:r>
              <a:rPr lang="en-US" sz="1200" b="0" i="0" u="none" strike="noStrike" kern="1200" baseline="0" dirty="0">
                <a:solidFill>
                  <a:schemeClr val="tx1"/>
                </a:solidFill>
                <a:latin typeface="+mn-lt"/>
                <a:ea typeface="+mn-ea"/>
                <a:cs typeface="+mn-cs"/>
              </a:rPr>
              <a:t>STEP 4  If the compressor failed, remove the failed compressor, flush the system and/or install a high-side filter, and install the replacement compressor along with a new accumulator or receiver–drier.</a:t>
            </a:r>
          </a:p>
          <a:p>
            <a:r>
              <a:rPr lang="en-US" sz="1200" b="0" i="0" u="none" strike="noStrike" kern="1200" baseline="0" dirty="0">
                <a:solidFill>
                  <a:schemeClr val="tx1"/>
                </a:solidFill>
                <a:latin typeface="+mn-lt"/>
                <a:ea typeface="+mn-ea"/>
                <a:cs typeface="+mn-cs"/>
              </a:rPr>
              <a:t>STEP 5  Check the system to determine whether a high-pressure relief valve is used. If it has one, a high-pressure cutoff switch must be installed to stop the compressor before pressure relief valve release pressures occur. The switch is installed so it senses high-side pressure and is wired into the clutch circuit or relay so it can interrupt clutch operation.</a:t>
            </a:r>
          </a:p>
          <a:p>
            <a:r>
              <a:rPr lang="en-US" sz="1200" b="0" i="0" u="none" strike="noStrike" kern="1200" baseline="0" dirty="0">
                <a:solidFill>
                  <a:schemeClr val="tx1"/>
                </a:solidFill>
                <a:latin typeface="+mn-lt"/>
                <a:ea typeface="+mn-ea"/>
                <a:cs typeface="+mn-cs"/>
              </a:rPr>
              <a:t>STEP 6  If directed, replace the receiver–drier or accumulator.</a:t>
            </a:r>
          </a:p>
          <a:p>
            <a:r>
              <a:rPr lang="en-US" sz="1200" b="0" i="0" u="none" strike="noStrike" kern="1200" baseline="0" dirty="0">
                <a:solidFill>
                  <a:schemeClr val="tx1"/>
                </a:solidFill>
                <a:latin typeface="+mn-lt"/>
                <a:ea typeface="+mn-ea"/>
                <a:cs typeface="+mn-cs"/>
              </a:rPr>
              <a:t>STEP 7  Replace any line-fitting O-rings on connections that were disturbed, or as directed.</a:t>
            </a:r>
          </a:p>
          <a:p>
            <a:r>
              <a:rPr lang="en-US" sz="1200" b="0" i="0" u="none" strike="noStrike" kern="1200" baseline="0" dirty="0">
                <a:solidFill>
                  <a:schemeClr val="tx1"/>
                </a:solidFill>
                <a:latin typeface="+mn-lt"/>
                <a:ea typeface="+mn-ea"/>
                <a:cs typeface="+mn-cs"/>
              </a:rPr>
              <a:t>STEP 8  Replace any switches and valves as directed.</a:t>
            </a:r>
          </a:p>
          <a:p>
            <a:r>
              <a:rPr lang="en-US" sz="1200" b="0" i="0" u="none" strike="noStrike" kern="1200" baseline="0" dirty="0">
                <a:solidFill>
                  <a:schemeClr val="tx1"/>
                </a:solidFill>
                <a:latin typeface="+mn-lt"/>
                <a:ea typeface="+mn-ea"/>
                <a:cs typeface="+mn-cs"/>
              </a:rPr>
              <a:t>STEP 9  Add the proper type and amount of oil—ester or PAG—into the compressor oil fill port or suction port. If the accumulator or receiver–driver is replaced, pour part of the oil into the inlet port.</a:t>
            </a:r>
          </a:p>
          <a:p>
            <a:r>
              <a:rPr lang="en-US" sz="1200" b="0" i="0" u="none" strike="noStrike" kern="1200" baseline="0" dirty="0">
                <a:solidFill>
                  <a:schemeClr val="tx1"/>
                </a:solidFill>
                <a:latin typeface="+mn-lt"/>
                <a:ea typeface="+mn-ea"/>
                <a:cs typeface="+mn-cs"/>
              </a:rPr>
              <a:t>STEP 10 Install the R-134a service fittings. Old Schrader valves that remain in service should be replaced with new R-134a valves.</a:t>
            </a:r>
          </a:p>
          <a:p>
            <a:r>
              <a:rPr lang="en-US" sz="1200" b="0" i="0" u="none" strike="noStrike" kern="1200" baseline="0" dirty="0">
                <a:solidFill>
                  <a:schemeClr val="tx1"/>
                </a:solidFill>
                <a:latin typeface="+mn-lt"/>
                <a:ea typeface="+mn-ea"/>
                <a:cs typeface="+mn-cs"/>
              </a:rPr>
              <a:t>STEP 11 Fill out and install the identifying decal to properly identify the system. The old label must be rendered unreadable.</a:t>
            </a:r>
          </a:p>
          <a:p>
            <a:r>
              <a:rPr lang="en-US" sz="1200" b="0" i="0" u="none" strike="noStrike" kern="1200" baseline="0" dirty="0">
                <a:solidFill>
                  <a:schemeClr val="tx1"/>
                </a:solidFill>
                <a:latin typeface="+mn-lt"/>
                <a:ea typeface="+mn-ea"/>
                <a:cs typeface="+mn-cs"/>
              </a:rPr>
              <a:t>STEP 12 Connect a vacuum pump to the system and pull a minimum vacuum of 29 inch Hg (500 microns) for at least 30 minutes to evacuate the system.</a:t>
            </a:r>
          </a:p>
          <a:p>
            <a:r>
              <a:rPr lang="en-US" sz="1200" b="0" i="0" u="none" strike="noStrike" kern="1200" baseline="0" dirty="0">
                <a:solidFill>
                  <a:schemeClr val="tx1"/>
                </a:solidFill>
                <a:latin typeface="+mn-lt"/>
                <a:ea typeface="+mn-ea"/>
                <a:cs typeface="+mn-cs"/>
              </a:rPr>
              <a:t>STEP 13 Recharge the system using R-134a. Charge the system with 80% to 90% of the specified amount of R-12. STEP 14 Operate the system and check for proper operation, paying careful attention to the high-side pressure. STEP 15 Test for leaks.</a:t>
            </a:r>
          </a:p>
          <a:p>
            <a:r>
              <a:rPr lang="en-US" sz="1200" b="0" i="0" u="none" strike="noStrike" kern="1200" baseline="0" dirty="0">
                <a:solidFill>
                  <a:schemeClr val="tx1"/>
                </a:solidFill>
                <a:latin typeface="+mn-lt"/>
                <a:ea typeface="+mn-ea"/>
                <a:cs typeface="+mn-cs"/>
              </a:rPr>
              <a:t> FREQUENTLY ASKED QUESTION</a:t>
            </a:r>
          </a:p>
          <a:p>
            <a:r>
              <a:rPr lang="en-US" sz="1200" b="0" i="0" u="none" strike="noStrike" kern="1200" baseline="0" dirty="0">
                <a:solidFill>
                  <a:schemeClr val="tx1"/>
                </a:solidFill>
                <a:latin typeface="+mn-lt"/>
                <a:ea typeface="+mn-ea"/>
                <a:cs typeface="+mn-cs"/>
              </a:rPr>
              <a:t>M66_</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442140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3219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73155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848671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787245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69</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71</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2249392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36782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TECH TIP:  </a:t>
            </a:r>
            <a:r>
              <a:rPr lang="en-US" sz="1400" b="1" i="0" u="sng" strike="noStrike" kern="1200" baseline="0" dirty="0">
                <a:solidFill>
                  <a:schemeClr val="tx1"/>
                </a:solidFill>
                <a:latin typeface="+mn-lt"/>
                <a:ea typeface="+mn-ea"/>
                <a:cs typeface="+mn-cs"/>
              </a:rPr>
              <a:t>Broken Condenser Line?—Check the Engine Mounts!</a:t>
            </a:r>
          </a:p>
          <a:p>
            <a:r>
              <a:rPr lang="en-US" sz="1200" b="0" i="0" u="none" strike="noStrike" kern="1200" baseline="0" dirty="0">
                <a:solidFill>
                  <a:schemeClr val="tx1"/>
                </a:solidFill>
                <a:latin typeface="+mn-lt"/>
                <a:ea typeface="+mn-ea"/>
                <a:cs typeface="+mn-cs"/>
              </a:rPr>
              <a:t>Most air-conditioning systems use aluminum and flexible rubber lines between the compressor and the condenser. Because the compressor is mounted on and driven by the engine and the condenser is mounted to the body, these lines can break if the engine mounts are defective. The rubber hoses attached between the aluminum fittings of the compressor and condenser are designed to absorb normal engine movement. Worn engine mounts would allow the engine to move too much. Aluminum lines cannot be flexed without crushing and breaking.  Therefore, the wise technician will carefully inspect and replace any and all worn engine mounts if a broken aluminum condenser line is discovered to prevent a premature failure of a replacement condenser.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81631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96386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604794"/>
            <a:ext cx="8229600" cy="707856"/>
          </a:xfrm>
          <a:prstGeom prst="rect">
            <a:avLst/>
          </a:prstGeom>
          <a:noFill/>
          <a:ln>
            <a:noFill/>
          </a:ln>
        </p:spPr>
        <p:txBody>
          <a:bodyPr lIns="91425" tIns="91425" rIns="91425" bIns="91425" anchor="b"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9" name="Shape 49"/>
          <p:cNvSpPr txBox="1">
            <a:spLocks noGrp="1"/>
          </p:cNvSpPr>
          <p:nvPr>
            <p:ph type="body" idx="1"/>
          </p:nvPr>
        </p:nvSpPr>
        <p:spPr>
          <a:xfrm>
            <a:off x="457200" y="1600200"/>
            <a:ext cx="8229600" cy="430857"/>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mj-lt"/>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Tree>
    <p:extLst>
      <p:ext uri="{BB962C8B-B14F-4D97-AF65-F5344CB8AC3E}">
        <p14:creationId xmlns:p14="http://schemas.microsoft.com/office/powerpoint/2010/main" val="252623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2635573572"/>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5796890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654"/>
            <a:ext cx="8229600" cy="646331"/>
          </a:xfrm>
          <a:prstGeom prst="rect">
            <a:avLst/>
          </a:prstGeom>
        </p:spPr>
        <p:txBody>
          <a:bodyPr vert="horz" lIns="0" tIns="45720" rIns="0" bIns="45720" rtlCol="0" anchor="t" anchorCtr="0">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nchor="t" anchorCtr="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7" r:id="rId3"/>
    <p:sldLayoutId id="2147483668" r:id="rId4"/>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9.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1.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4.pn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8.png"/><Relationship Id="rId4"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30.png"/><Relationship Id="rId4"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33.png"/><Relationship Id="rId4"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47.png"/><Relationship Id="rId4" Type="http://schemas.openxmlformats.org/officeDocument/2006/relationships/notesSlide" Target="../notesSlides/notesSlide45.xml"/></Relationships>
</file>

<file path=ppt/slides/_rels/slide6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50.png"/><Relationship Id="rId4" Type="http://schemas.openxmlformats.org/officeDocument/2006/relationships/notesSlide" Target="../notesSlides/notesSlide46.xml"/></Relationships>
</file>

<file path=ppt/slides/_rels/slide6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52.png"/><Relationship Id="rId4" Type="http://schemas.openxmlformats.org/officeDocument/2006/relationships/notesSlide" Target="../notesSlides/notesSlide48.xml"/></Relationships>
</file>

<file path=ppt/slides/_rels/slide7.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53.png"/><Relationship Id="rId4" Type="http://schemas.openxmlformats.org/officeDocument/2006/relationships/notesSlide" Target="../notesSlides/notesSlide49.xml"/></Relationships>
</file>

<file path=ppt/slides/_rels/slide71.xml.rels><?xml version="1.0" encoding="UTF-8" standalone="yes"?>
<Relationships xmlns="http://schemas.openxmlformats.org/package/2006/relationships"><Relationship Id="rId3" Type="http://schemas.openxmlformats.org/officeDocument/2006/relationships/hyperlink" Target="https://jameshalderman.com/a7_vid_lib_page/" TargetMode="External"/><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hyperlink" Target="https://jameshalderman.com/a7_anim_lib_page/"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5.sv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66</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Air-Conditioning System Diagnosis and Service </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2060613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66.4 Tech Tip Water on Carpet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03829" y="917264"/>
            <a:ext cx="5369719" cy="41910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17264"/>
            <a:ext cx="2438400" cy="3046988"/>
          </a:xfrm>
        </p:spPr>
        <p:txBody>
          <a:bodyPr/>
          <a:lstStyle/>
          <a:p>
            <a:r>
              <a:rPr lang="en-US" sz="2400" dirty="0"/>
              <a:t>Check the condensate drain to be sure it is open if there is water on the carpet on the passenger side.</a:t>
            </a:r>
          </a:p>
        </p:txBody>
      </p:sp>
    </p:spTree>
    <p:extLst>
      <p:ext uri="{BB962C8B-B14F-4D97-AF65-F5344CB8AC3E}">
        <p14:creationId xmlns:p14="http://schemas.microsoft.com/office/powerpoint/2010/main" val="1117044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66.5 Scan Tool Diagnosis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93280" y="914399"/>
            <a:ext cx="5293520" cy="434340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914400"/>
            <a:ext cx="2743200" cy="3416320"/>
          </a:xfrm>
        </p:spPr>
        <p:txBody>
          <a:bodyPr/>
          <a:lstStyle/>
          <a:p>
            <a:r>
              <a:rPr lang="en-US" sz="2400" dirty="0"/>
              <a:t>Under “Body” on most scan tools, select “HVAC Control Module” for access to the HVAC-related data and diagnostic trouble codes.</a:t>
            </a:r>
          </a:p>
        </p:txBody>
      </p:sp>
    </p:spTree>
    <p:extLst>
      <p:ext uri="{BB962C8B-B14F-4D97-AF65-F5344CB8AC3E}">
        <p14:creationId xmlns:p14="http://schemas.microsoft.com/office/powerpoint/2010/main" val="4032867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66.6 TSB Search</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7184" y="931332"/>
            <a:ext cx="5015016" cy="411488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34645"/>
            <a:ext cx="2819400" cy="3785652"/>
          </a:xfrm>
        </p:spPr>
        <p:txBody>
          <a:bodyPr/>
          <a:lstStyle/>
          <a:p>
            <a:r>
              <a:rPr lang="en-US" sz="2400" dirty="0"/>
              <a:t>After checking for stored DTCs, the wise technician checks service information for any technical service bulletins that may relate to the vehicle being serviced.</a:t>
            </a:r>
          </a:p>
        </p:txBody>
      </p:sp>
    </p:spTree>
    <p:extLst>
      <p:ext uri="{BB962C8B-B14F-4D97-AF65-F5344CB8AC3E}">
        <p14:creationId xmlns:p14="http://schemas.microsoft.com/office/powerpoint/2010/main" val="1196822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66.7 Temp Gauge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53060" y="944217"/>
            <a:ext cx="5433740" cy="445845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4889"/>
            <a:ext cx="2514600" cy="1972621"/>
          </a:xfrm>
        </p:spPr>
        <p:txBody>
          <a:bodyPr/>
          <a:lstStyle/>
          <a:p>
            <a:r>
              <a:rPr lang="en-US" sz="2400" dirty="0"/>
              <a:t>A digital thermometer checking the duct (vent) temperature.</a:t>
            </a:r>
          </a:p>
        </p:txBody>
      </p:sp>
    </p:spTree>
    <p:extLst>
      <p:ext uri="{BB962C8B-B14F-4D97-AF65-F5344CB8AC3E}">
        <p14:creationId xmlns:p14="http://schemas.microsoft.com/office/powerpoint/2010/main" val="4206844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46331"/>
          </a:xfrm>
        </p:spPr>
        <p:txBody>
          <a:bodyPr/>
          <a:lstStyle/>
          <a:p>
            <a:r>
              <a:rPr lang="en-US" dirty="0"/>
              <a:t>Chart 66.1 Pressure Gauge Readings</a:t>
            </a:r>
          </a:p>
        </p:txBody>
      </p:sp>
      <p:sp>
        <p:nvSpPr>
          <p:cNvPr id="4" name="Content Placeholder 3"/>
          <p:cNvSpPr>
            <a:spLocks noGrp="1"/>
          </p:cNvSpPr>
          <p:nvPr>
            <p:ph sz="quarter" idx="15"/>
          </p:nvPr>
        </p:nvSpPr>
        <p:spPr>
          <a:xfrm>
            <a:off x="952500" y="5257800"/>
            <a:ext cx="7239000" cy="400110"/>
          </a:xfrm>
        </p:spPr>
        <p:txBody>
          <a:bodyPr/>
          <a:lstStyle/>
          <a:p>
            <a:r>
              <a:rPr lang="en-US" sz="2000" dirty="0"/>
              <a:t>Pressure gauge readings and possible causes.</a:t>
            </a:r>
          </a:p>
        </p:txBody>
      </p:sp>
      <p:graphicFrame>
        <p:nvGraphicFramePr>
          <p:cNvPr id="5" name="Content Placeholder 4"/>
          <p:cNvGraphicFramePr>
            <a:graphicFrameLocks noGrp="1"/>
          </p:cNvGraphicFramePr>
          <p:nvPr>
            <p:ph sz="quarter" idx="13"/>
            <p:extLst>
              <p:ext uri="{D42A27DB-BD31-4B8C-83A1-F6EECF244321}">
                <p14:modId xmlns:p14="http://schemas.microsoft.com/office/powerpoint/2010/main" val="1052857645"/>
              </p:ext>
            </p:extLst>
          </p:nvPr>
        </p:nvGraphicFramePr>
        <p:xfrm>
          <a:off x="1905000" y="1219200"/>
          <a:ext cx="5614670" cy="3512555"/>
        </p:xfrm>
        <a:graphic>
          <a:graphicData uri="http://schemas.openxmlformats.org/drawingml/2006/table">
            <a:tbl>
              <a:tblPr firstRow="1"/>
              <a:tblGrid>
                <a:gridCol w="1238184">
                  <a:extLst>
                    <a:ext uri="{9D8B030D-6E8A-4147-A177-3AD203B41FA5}">
                      <a16:colId xmlns:a16="http://schemas.microsoft.com/office/drawing/2014/main" val="20000"/>
                    </a:ext>
                  </a:extLst>
                </a:gridCol>
                <a:gridCol w="1464184">
                  <a:extLst>
                    <a:ext uri="{9D8B030D-6E8A-4147-A177-3AD203B41FA5}">
                      <a16:colId xmlns:a16="http://schemas.microsoft.com/office/drawing/2014/main" val="20001"/>
                    </a:ext>
                  </a:extLst>
                </a:gridCol>
                <a:gridCol w="2912302">
                  <a:extLst>
                    <a:ext uri="{9D8B030D-6E8A-4147-A177-3AD203B41FA5}">
                      <a16:colId xmlns:a16="http://schemas.microsoft.com/office/drawing/2014/main" val="20002"/>
                    </a:ext>
                  </a:extLst>
                </a:gridCol>
              </a:tblGrid>
              <a:tr h="693792">
                <a:tc>
                  <a:txBody>
                    <a:bodyPr/>
                    <a:lstStyle/>
                    <a:p>
                      <a:pPr marL="0" marR="0" eaLnBrk="0" hangingPunct="0">
                        <a:lnSpc>
                          <a:spcPct val="107000"/>
                        </a:lnSpc>
                        <a:spcBef>
                          <a:spcPts val="0"/>
                        </a:spcBef>
                        <a:spcAft>
                          <a:spcPts val="0"/>
                        </a:spcAft>
                      </a:pPr>
                      <a:r>
                        <a:rPr lang="en-US" sz="1600" dirty="0">
                          <a:solidFill>
                            <a:schemeClr val="bg1"/>
                          </a:solidFill>
                          <a:effectLst/>
                          <a:latin typeface="+mn-lt"/>
                          <a:ea typeface="Calibri" panose="020F0502020204030204" pitchFamily="34" charset="0"/>
                          <a:cs typeface="Times New Roman" panose="02020603050405020304" pitchFamily="18" charset="0"/>
                        </a:rPr>
                        <a:t> </a:t>
                      </a:r>
                    </a:p>
                    <a:p>
                      <a:pPr marL="0" marR="0" eaLnBrk="0" hangingPunct="0">
                        <a:lnSpc>
                          <a:spcPct val="107000"/>
                        </a:lnSpc>
                        <a:spcBef>
                          <a:spcPts val="0"/>
                        </a:spcBef>
                        <a:spcAft>
                          <a:spcPts val="0"/>
                        </a:spcAft>
                      </a:pPr>
                      <a:r>
                        <a:rPr lang="en-US" sz="1600" b="1" dirty="0">
                          <a:solidFill>
                            <a:schemeClr val="bg1"/>
                          </a:solidFill>
                          <a:effectLst/>
                          <a:latin typeface="+mn-lt"/>
                          <a:ea typeface="Calibri" panose="020F0502020204030204" pitchFamily="34" charset="0"/>
                          <a:cs typeface="Times New Roman" panose="02020603050405020304" pitchFamily="18" charset="0"/>
                        </a:rPr>
                        <a:t>LOW SIDE</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0" marR="0" eaLnBrk="0" hangingPunct="0">
                        <a:lnSpc>
                          <a:spcPct val="107000"/>
                        </a:lnSpc>
                        <a:spcBef>
                          <a:spcPts val="0"/>
                        </a:spcBef>
                        <a:spcAft>
                          <a:spcPts val="0"/>
                        </a:spcAft>
                      </a:pPr>
                      <a:r>
                        <a:rPr lang="en-US" sz="1600" dirty="0">
                          <a:solidFill>
                            <a:schemeClr val="bg1"/>
                          </a:solidFill>
                          <a:effectLst/>
                          <a:latin typeface="+mn-lt"/>
                          <a:ea typeface="Calibri" panose="020F0502020204030204" pitchFamily="34" charset="0"/>
                          <a:cs typeface="Times New Roman" panose="02020603050405020304" pitchFamily="18" charset="0"/>
                        </a:rPr>
                        <a:t> </a:t>
                      </a:r>
                    </a:p>
                    <a:p>
                      <a:pPr marL="0" marR="0" eaLnBrk="0" hangingPunct="0">
                        <a:lnSpc>
                          <a:spcPct val="107000"/>
                        </a:lnSpc>
                        <a:spcBef>
                          <a:spcPts val="0"/>
                        </a:spcBef>
                        <a:spcAft>
                          <a:spcPts val="0"/>
                        </a:spcAft>
                      </a:pPr>
                      <a:r>
                        <a:rPr lang="en-US" sz="1600" b="1" dirty="0">
                          <a:solidFill>
                            <a:schemeClr val="bg1"/>
                          </a:solidFill>
                          <a:effectLst/>
                          <a:latin typeface="+mn-lt"/>
                          <a:ea typeface="Calibri" panose="020F0502020204030204" pitchFamily="34" charset="0"/>
                          <a:cs typeface="Times New Roman" panose="02020603050405020304" pitchFamily="18" charset="0"/>
                        </a:rPr>
                        <a:t>HIGH SIDE</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0" marR="0" eaLnBrk="0" hangingPunct="0">
                        <a:lnSpc>
                          <a:spcPct val="107000"/>
                        </a:lnSpc>
                        <a:spcBef>
                          <a:spcPts val="0"/>
                        </a:spcBef>
                        <a:spcAft>
                          <a:spcPts val="0"/>
                        </a:spcAft>
                      </a:pPr>
                      <a:r>
                        <a:rPr lang="en-US" sz="1600" b="1" dirty="0">
                          <a:solidFill>
                            <a:schemeClr val="bg1"/>
                          </a:solidFill>
                          <a:effectLst/>
                          <a:latin typeface="+mn-lt"/>
                          <a:ea typeface="Calibri" panose="020F0502020204030204" pitchFamily="34" charset="0"/>
                          <a:cs typeface="Times New Roman" panose="02020603050405020304" pitchFamily="18" charset="0"/>
                        </a:rPr>
                        <a:t>CONDITION (POSSIBLE CAUSE)</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347510">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25–35 PSI</a:t>
                      </a: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170–200 PSI</a:t>
                      </a: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Normal</a:t>
                      </a: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1"/>
                  </a:ext>
                </a:extLst>
              </a:tr>
              <a:tr h="346897">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Low</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Low</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Low refrigerant charge level</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2"/>
                  </a:ext>
                </a:extLst>
              </a:tr>
              <a:tr h="346897">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Low</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High</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Restriction in high-side line</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3"/>
                  </a:ext>
                </a:extLst>
              </a:tr>
              <a:tr h="1040689">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High</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High</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System is overcharged Expansion valve stuck open</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4"/>
                  </a:ext>
                </a:extLst>
              </a:tr>
              <a:tr h="736770">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High</a:t>
                      </a: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Low</a:t>
                      </a: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Restriction in the low-side line</a:t>
                      </a: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214744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Importance of Proper Charge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c_proper_charge_level">
            <a:hlinkClick r:id="" action="ppaction://media"/>
            <a:extLst>
              <a:ext uri="{FF2B5EF4-FFF2-40B4-BE49-F238E27FC236}">
                <a16:creationId xmlns:a16="http://schemas.microsoft.com/office/drawing/2014/main" id="{3193CE37-E047-9951-DF0B-B3DC09D5445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1855" y="1073970"/>
            <a:ext cx="8743545" cy="4918244"/>
          </a:xfrm>
          <a:prstGeom prst="rect">
            <a:avLst/>
          </a:prstGeom>
        </p:spPr>
      </p:pic>
    </p:spTree>
    <p:extLst>
      <p:ext uri="{BB962C8B-B14F-4D97-AF65-F5344CB8AC3E}">
        <p14:creationId xmlns:p14="http://schemas.microsoft.com/office/powerpoint/2010/main" val="144200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474304"/>
            <a:ext cx="788027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200329"/>
          </a:xfrm>
        </p:spPr>
        <p:txBody>
          <a:bodyPr/>
          <a:lstStyle/>
          <a:p>
            <a:r>
              <a:rPr lang="en-US" dirty="0"/>
              <a:t>Frequently Asked Question: What is the Yellow Hose Used For?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45215" y="2488096"/>
            <a:ext cx="7543800" cy="4016484"/>
          </a:xfrm>
        </p:spPr>
        <p:txBody>
          <a:bodyPr/>
          <a:lstStyle/>
          <a:p>
            <a:r>
              <a:rPr lang="en-US" sz="2000" b="1" dirty="0"/>
              <a:t>What is the Yellow Hose Used For?  </a:t>
            </a:r>
            <a:r>
              <a:rPr lang="en-US" sz="2000" dirty="0"/>
              <a:t>The center (yellow hose) port to the utility chamber (hose) is to</a:t>
            </a:r>
          </a:p>
          <a:p>
            <a:r>
              <a:rPr lang="en-US" sz="2000" dirty="0"/>
              <a:t>■ Add or remove refrigerant</a:t>
            </a:r>
          </a:p>
          <a:p>
            <a:r>
              <a:rPr lang="en-US" sz="2000" dirty="0"/>
              <a:t>■ Pull a vacuum on the system</a:t>
            </a:r>
          </a:p>
          <a:p>
            <a:r>
              <a:rPr lang="en-US" sz="2000" dirty="0"/>
              <a:t>■ Transfer refrigerant to cylinder.</a:t>
            </a:r>
          </a:p>
          <a:p>
            <a:r>
              <a:rPr lang="en-US" sz="2000" dirty="0"/>
              <a:t>The utility hose is where these accessories are connected. </a:t>
            </a:r>
            <a:r>
              <a:rPr lang="en-US" sz="2000" b="1" dirty="0"/>
              <a:t>SEE FIGURE 66–8</a:t>
            </a:r>
          </a:p>
          <a:p>
            <a:endParaRPr lang="en-US" sz="2000" dirty="0"/>
          </a:p>
          <a:p>
            <a:endParaRPr lang="en-US" sz="20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801651" y="1680257"/>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245134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66.8 Gauge Set Yellow Hose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68584" y="914399"/>
            <a:ext cx="5201283" cy="492550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858284"/>
            <a:ext cx="2819400" cy="4856715"/>
          </a:xfrm>
        </p:spPr>
        <p:txBody>
          <a:bodyPr/>
          <a:lstStyle/>
          <a:p>
            <a:r>
              <a:rPr lang="en-US" sz="2400" dirty="0"/>
              <a:t>The center, yellow hose is used to connect the air-conditioning system to a vacuum pump or refrigerant cans. When the hose is not being used, it should be attached to the blanks fitting to seal the system.</a:t>
            </a:r>
          </a:p>
        </p:txBody>
      </p:sp>
    </p:spTree>
    <p:extLst>
      <p:ext uri="{BB962C8B-B14F-4D97-AF65-F5344CB8AC3E}">
        <p14:creationId xmlns:p14="http://schemas.microsoft.com/office/powerpoint/2010/main" val="1572887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66.9 Normal R-134a Readings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51615" y="914400"/>
            <a:ext cx="7240770" cy="38608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90599" y="5029200"/>
            <a:ext cx="7201785" cy="1015663"/>
          </a:xfrm>
        </p:spPr>
        <p:txBody>
          <a:bodyPr/>
          <a:lstStyle/>
          <a:p>
            <a:r>
              <a:rPr lang="en-US" sz="2000" dirty="0"/>
              <a:t>Normal R-134a A/C pressures. High humidity and airflow velocity across the evaporator and condenser will affect the pressure readings.</a:t>
            </a:r>
          </a:p>
        </p:txBody>
      </p:sp>
    </p:spTree>
    <p:extLst>
      <p:ext uri="{BB962C8B-B14F-4D97-AF65-F5344CB8AC3E}">
        <p14:creationId xmlns:p14="http://schemas.microsoft.com/office/powerpoint/2010/main" val="3053485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66.10 Static Pressure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08760" y="914400"/>
            <a:ext cx="6126480" cy="437349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90600" y="5457160"/>
            <a:ext cx="7162800" cy="830997"/>
          </a:xfrm>
        </p:spPr>
        <p:txBody>
          <a:bodyPr/>
          <a:lstStyle/>
          <a:p>
            <a:r>
              <a:rPr lang="en-US" sz="2400" dirty="0"/>
              <a:t>Static pressure with the A/C not operating and the system equalized.</a:t>
            </a:r>
          </a:p>
        </p:txBody>
      </p:sp>
    </p:spTree>
    <p:extLst>
      <p:ext uri="{BB962C8B-B14F-4D97-AF65-F5344CB8AC3E}">
        <p14:creationId xmlns:p14="http://schemas.microsoft.com/office/powerpoint/2010/main" val="2437109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US" dirty="0"/>
              <a:t>Learning Objectives </a:t>
            </a:r>
            <a:r>
              <a:rPr lang="en-US" sz="2800" dirty="0"/>
              <a:t>(1 of 2)</a:t>
            </a:r>
          </a:p>
        </p:txBody>
      </p:sp>
      <p:sp>
        <p:nvSpPr>
          <p:cNvPr id="4" name="Content Placeholder 3"/>
          <p:cNvSpPr>
            <a:spLocks noGrp="1"/>
          </p:cNvSpPr>
          <p:nvPr>
            <p:ph idx="1"/>
          </p:nvPr>
        </p:nvSpPr>
        <p:spPr>
          <a:xfrm>
            <a:off x="457200" y="917675"/>
            <a:ext cx="8229600" cy="4939814"/>
          </a:xfrm>
        </p:spPr>
        <p:txBody>
          <a:bodyPr>
            <a:spAutoFit/>
          </a:bodyPr>
          <a:lstStyle/>
          <a:p>
            <a:pPr marL="667512" indent="-667512">
              <a:buNone/>
            </a:pPr>
            <a:r>
              <a:rPr lang="en-US" sz="2400" b="1" dirty="0">
                <a:solidFill>
                  <a:schemeClr val="bg2"/>
                </a:solidFill>
              </a:rPr>
              <a:t>66.1</a:t>
            </a:r>
            <a:r>
              <a:rPr lang="en-US" sz="2400" dirty="0"/>
              <a:t> Describe the eight-step diagnostic procedure for an A/C system.</a:t>
            </a:r>
          </a:p>
          <a:p>
            <a:pPr marL="667512" indent="-667512">
              <a:buNone/>
            </a:pPr>
            <a:r>
              <a:rPr lang="en-US" sz="2400" b="1" dirty="0">
                <a:solidFill>
                  <a:schemeClr val="bg2"/>
                </a:solidFill>
              </a:rPr>
              <a:t>66.2 </a:t>
            </a:r>
            <a:r>
              <a:rPr lang="en-US" sz="2400" dirty="0"/>
              <a:t>Discuss the importance of verifying the customer concern.</a:t>
            </a:r>
          </a:p>
          <a:p>
            <a:pPr marL="667512" indent="-667512">
              <a:buNone/>
            </a:pPr>
            <a:r>
              <a:rPr lang="en-US" sz="2400" b="1" dirty="0">
                <a:solidFill>
                  <a:schemeClr val="bg2"/>
                </a:solidFill>
              </a:rPr>
              <a:t>66.3 </a:t>
            </a:r>
            <a:r>
              <a:rPr lang="en-US" sz="2400" dirty="0"/>
              <a:t>Describe the visual inspection.</a:t>
            </a:r>
          </a:p>
          <a:p>
            <a:pPr marL="667512" indent="-667512">
              <a:buNone/>
            </a:pPr>
            <a:r>
              <a:rPr lang="en-US" sz="2400" b="1" dirty="0">
                <a:solidFill>
                  <a:schemeClr val="bg2"/>
                </a:solidFill>
              </a:rPr>
              <a:t>66.4 </a:t>
            </a:r>
            <a:r>
              <a:rPr lang="en-US" sz="2400" dirty="0"/>
              <a:t>Explain how to check DTCs.</a:t>
            </a:r>
          </a:p>
          <a:p>
            <a:pPr marL="667512" indent="-667512">
              <a:buNone/>
            </a:pPr>
            <a:r>
              <a:rPr lang="en-US" sz="2400" b="1" dirty="0">
                <a:solidFill>
                  <a:schemeClr val="bg2"/>
                </a:solidFill>
              </a:rPr>
              <a:t>66.5 </a:t>
            </a:r>
            <a:r>
              <a:rPr lang="en-US" sz="2400" dirty="0"/>
              <a:t>Explain how to check TSBs.</a:t>
            </a:r>
          </a:p>
          <a:p>
            <a:pPr marL="667512" indent="-667512">
              <a:buNone/>
            </a:pPr>
            <a:r>
              <a:rPr lang="en-US" sz="2400" b="1" dirty="0">
                <a:solidFill>
                  <a:schemeClr val="bg2"/>
                </a:solidFill>
              </a:rPr>
              <a:t>66.6 </a:t>
            </a:r>
            <a:r>
              <a:rPr lang="en-US" sz="2400" dirty="0"/>
              <a:t>Discuss how to perform an A/C performance test.</a:t>
            </a:r>
          </a:p>
          <a:p>
            <a:pPr marL="667512" indent="-667512">
              <a:buNone/>
            </a:pPr>
            <a:r>
              <a:rPr lang="en-US" sz="2400" b="1" dirty="0">
                <a:solidFill>
                  <a:schemeClr val="bg2"/>
                </a:solidFill>
              </a:rPr>
              <a:t>66.7 </a:t>
            </a:r>
            <a:r>
              <a:rPr lang="en-US" sz="2400" dirty="0"/>
              <a:t>Describe how to find the root cause of a customer concern.</a:t>
            </a:r>
          </a:p>
        </p:txBody>
      </p:sp>
    </p:spTree>
    <p:extLst>
      <p:ext uri="{BB962C8B-B14F-4D97-AF65-F5344CB8AC3E}">
        <p14:creationId xmlns:p14="http://schemas.microsoft.com/office/powerpoint/2010/main" val="343660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66.11 System Not Equalized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08760" y="914400"/>
            <a:ext cx="6126480" cy="440939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38200" y="5506855"/>
            <a:ext cx="7467600" cy="707886"/>
          </a:xfrm>
        </p:spPr>
        <p:txBody>
          <a:bodyPr/>
          <a:lstStyle/>
          <a:p>
            <a:r>
              <a:rPr lang="en-US" sz="2000" dirty="0"/>
              <a:t>Static pressure with the A/C not operating and the system NOT equalized.</a:t>
            </a:r>
          </a:p>
        </p:txBody>
      </p:sp>
    </p:spTree>
    <p:extLst>
      <p:ext uri="{BB962C8B-B14F-4D97-AF65-F5344CB8AC3E}">
        <p14:creationId xmlns:p14="http://schemas.microsoft.com/office/powerpoint/2010/main" val="4062855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66.12 Empty of Refrigerant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08760" y="939800"/>
            <a:ext cx="6126480" cy="380512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90600" y="4953000"/>
            <a:ext cx="7162800" cy="1323439"/>
          </a:xfrm>
        </p:spPr>
        <p:txBody>
          <a:bodyPr/>
          <a:lstStyle/>
          <a:p>
            <a:r>
              <a:rPr lang="en-US" sz="2000" dirty="0"/>
              <a:t>If the system is empty of refrigerant, both pressure gauge readings will show zero or very low. The A/C clutch will not engage, and if forced to engage the lack of refrigerant will damage the compressor.</a:t>
            </a:r>
          </a:p>
        </p:txBody>
      </p:sp>
    </p:spTree>
    <p:extLst>
      <p:ext uri="{BB962C8B-B14F-4D97-AF65-F5344CB8AC3E}">
        <p14:creationId xmlns:p14="http://schemas.microsoft.com/office/powerpoint/2010/main" val="2477880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66.13 Undercharged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828800" y="931333"/>
            <a:ext cx="5486400" cy="416771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52500" y="5334000"/>
            <a:ext cx="7239000" cy="830997"/>
          </a:xfrm>
        </p:spPr>
        <p:txBody>
          <a:bodyPr/>
          <a:lstStyle/>
          <a:p>
            <a:r>
              <a:rPr lang="en-US" sz="2400" dirty="0"/>
              <a:t>When both low- and high-side pressures are low, the system is undercharged with refrigerant</a:t>
            </a:r>
          </a:p>
        </p:txBody>
      </p:sp>
    </p:spTree>
    <p:extLst>
      <p:ext uri="{BB962C8B-B14F-4D97-AF65-F5344CB8AC3E}">
        <p14:creationId xmlns:p14="http://schemas.microsoft.com/office/powerpoint/2010/main" val="201231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A/C Pressure Checks, Low Pressure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c_pres_chk_low_pres">
            <a:hlinkClick r:id="" action="ppaction://media"/>
            <a:extLst>
              <a:ext uri="{FF2B5EF4-FFF2-40B4-BE49-F238E27FC236}">
                <a16:creationId xmlns:a16="http://schemas.microsoft.com/office/drawing/2014/main" id="{3DAC559F-87F6-91D2-53BC-F0CB4AA39AB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389444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2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66.14 Overcharged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828800" y="914400"/>
            <a:ext cx="5486400" cy="416358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5257800"/>
            <a:ext cx="7620000" cy="830997"/>
          </a:xfrm>
        </p:spPr>
        <p:txBody>
          <a:bodyPr/>
          <a:lstStyle/>
          <a:p>
            <a:r>
              <a:rPr lang="en-US" sz="2400" dirty="0"/>
              <a:t>Both low- and high-side pressures higher than normal indicate that system is overcharged with refrigerant</a:t>
            </a:r>
          </a:p>
        </p:txBody>
      </p:sp>
    </p:spTree>
    <p:extLst>
      <p:ext uri="{BB962C8B-B14F-4D97-AF65-F5344CB8AC3E}">
        <p14:creationId xmlns:p14="http://schemas.microsoft.com/office/powerpoint/2010/main" val="39374105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A/C Pressure Checks, Excess Pressure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c_pres_chk_exc_pres">
            <a:hlinkClick r:id="" action="ppaction://media"/>
            <a:extLst>
              <a:ext uri="{FF2B5EF4-FFF2-40B4-BE49-F238E27FC236}">
                <a16:creationId xmlns:a16="http://schemas.microsoft.com/office/drawing/2014/main" id="{CA20A5A6-8764-52BF-AA30-BBCB20BC34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323" y="1063352"/>
            <a:ext cx="9070135" cy="5101951"/>
          </a:xfrm>
          <a:prstGeom prst="rect">
            <a:avLst/>
          </a:prstGeom>
        </p:spPr>
      </p:pic>
    </p:spTree>
    <p:extLst>
      <p:ext uri="{BB962C8B-B14F-4D97-AF65-F5344CB8AC3E}">
        <p14:creationId xmlns:p14="http://schemas.microsoft.com/office/powerpoint/2010/main" val="174352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66.15 Restriction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828800" y="914400"/>
            <a:ext cx="5486400" cy="415948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0100" y="5257800"/>
            <a:ext cx="7543800" cy="830997"/>
          </a:xfrm>
        </p:spPr>
        <p:txBody>
          <a:bodyPr/>
          <a:lstStyle/>
          <a:p>
            <a:r>
              <a:rPr lang="en-US" sz="2400" dirty="0"/>
              <a:t>Lack of proper airflow across the condenser is usually the cause of this condition</a:t>
            </a:r>
          </a:p>
        </p:txBody>
      </p:sp>
    </p:spTree>
    <p:extLst>
      <p:ext uri="{BB962C8B-B14F-4D97-AF65-F5344CB8AC3E}">
        <p14:creationId xmlns:p14="http://schemas.microsoft.com/office/powerpoint/2010/main" val="10082651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46331"/>
          </a:xfrm>
        </p:spPr>
        <p:txBody>
          <a:bodyPr/>
          <a:lstStyle/>
          <a:p>
            <a:r>
              <a:rPr lang="en-US" dirty="0"/>
              <a:t>Chart 66.2 Pressure Temperature</a:t>
            </a:r>
          </a:p>
        </p:txBody>
      </p:sp>
      <p:graphicFrame>
        <p:nvGraphicFramePr>
          <p:cNvPr id="6" name="Content Placeholder 5"/>
          <p:cNvGraphicFramePr>
            <a:graphicFrameLocks noGrp="1"/>
          </p:cNvGraphicFramePr>
          <p:nvPr>
            <p:ph sz="quarter" idx="13"/>
            <p:extLst>
              <p:ext uri="{D42A27DB-BD31-4B8C-83A1-F6EECF244321}">
                <p14:modId xmlns:p14="http://schemas.microsoft.com/office/powerpoint/2010/main" val="4290336845"/>
              </p:ext>
            </p:extLst>
          </p:nvPr>
        </p:nvGraphicFramePr>
        <p:xfrm>
          <a:off x="1524000" y="1143000"/>
          <a:ext cx="6096000" cy="4159662"/>
        </p:xfrm>
        <a:graphic>
          <a:graphicData uri="http://schemas.openxmlformats.org/drawingml/2006/table">
            <a:tbl>
              <a:tblPr firstRow="1"/>
              <a:tblGrid>
                <a:gridCol w="1855439">
                  <a:extLst>
                    <a:ext uri="{9D8B030D-6E8A-4147-A177-3AD203B41FA5}">
                      <a16:colId xmlns:a16="http://schemas.microsoft.com/office/drawing/2014/main" val="20000"/>
                    </a:ext>
                  </a:extLst>
                </a:gridCol>
                <a:gridCol w="1268761">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tblGrid>
              <a:tr h="846793">
                <a:tc>
                  <a:txBody>
                    <a:bodyPr/>
                    <a:lstStyle/>
                    <a:p>
                      <a:pPr marL="0" marR="0" eaLnBrk="0" hangingPunct="0">
                        <a:lnSpc>
                          <a:spcPct val="107000"/>
                        </a:lnSpc>
                        <a:spcBef>
                          <a:spcPts val="0"/>
                        </a:spcBef>
                        <a:spcAft>
                          <a:spcPts val="0"/>
                        </a:spcAft>
                      </a:pPr>
                      <a:r>
                        <a:rPr lang="en-US" sz="1600" b="1" dirty="0">
                          <a:solidFill>
                            <a:schemeClr val="bg1"/>
                          </a:solidFill>
                          <a:effectLst/>
                          <a:latin typeface="+mn-lt"/>
                          <a:ea typeface="Calibri" panose="020F0502020204030204" pitchFamily="34" charset="0"/>
                          <a:cs typeface="Times New Roman" panose="02020603050405020304" pitchFamily="18" charset="0"/>
                        </a:rPr>
                        <a:t>AMBIENT AIR TEMPERATURE</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0" marR="0" eaLnBrk="0" hangingPunct="0">
                        <a:lnSpc>
                          <a:spcPct val="107000"/>
                        </a:lnSpc>
                        <a:spcBef>
                          <a:spcPts val="0"/>
                        </a:spcBef>
                        <a:spcAft>
                          <a:spcPts val="0"/>
                        </a:spcAft>
                      </a:pPr>
                      <a:r>
                        <a:rPr lang="en-US" sz="1600" dirty="0">
                          <a:solidFill>
                            <a:schemeClr val="bg1"/>
                          </a:solidFill>
                          <a:effectLst/>
                          <a:latin typeface="+mn-lt"/>
                          <a:ea typeface="Calibri" panose="020F0502020204030204" pitchFamily="34" charset="0"/>
                          <a:cs typeface="Times New Roman" panose="02020603050405020304" pitchFamily="18" charset="0"/>
                        </a:rPr>
                        <a:t> </a:t>
                      </a:r>
                    </a:p>
                    <a:p>
                      <a:pPr marL="0" marR="0" eaLnBrk="0" hangingPunct="0">
                        <a:lnSpc>
                          <a:spcPct val="107000"/>
                        </a:lnSpc>
                        <a:spcBef>
                          <a:spcPts val="0"/>
                        </a:spcBef>
                        <a:spcAft>
                          <a:spcPts val="0"/>
                        </a:spcAft>
                      </a:pPr>
                      <a:r>
                        <a:rPr lang="en-US" sz="1600" b="1" dirty="0">
                          <a:solidFill>
                            <a:schemeClr val="bg1"/>
                          </a:solidFill>
                          <a:effectLst/>
                          <a:latin typeface="+mn-lt"/>
                          <a:ea typeface="Calibri" panose="020F0502020204030204" pitchFamily="34" charset="0"/>
                          <a:cs typeface="Times New Roman" panose="02020603050405020304" pitchFamily="18" charset="0"/>
                        </a:rPr>
                        <a:t>HUMIDITY</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0" marR="0" eaLnBrk="0" hangingPunct="0">
                        <a:lnSpc>
                          <a:spcPct val="107000"/>
                        </a:lnSpc>
                        <a:spcBef>
                          <a:spcPts val="0"/>
                        </a:spcBef>
                        <a:spcAft>
                          <a:spcPts val="0"/>
                        </a:spcAft>
                      </a:pPr>
                      <a:r>
                        <a:rPr lang="en-US" sz="1600" b="1" dirty="0">
                          <a:solidFill>
                            <a:schemeClr val="bg1"/>
                          </a:solidFill>
                          <a:effectLst/>
                          <a:latin typeface="+mn-lt"/>
                          <a:ea typeface="Calibri" panose="020F0502020204030204" pitchFamily="34" charset="0"/>
                          <a:cs typeface="Times New Roman" panose="02020603050405020304" pitchFamily="18" charset="0"/>
                        </a:rPr>
                        <a:t>LOW-SIDE PRESSURE (PSI)</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0" marR="0" eaLnBrk="0" hangingPunct="0">
                        <a:lnSpc>
                          <a:spcPct val="107000"/>
                        </a:lnSpc>
                        <a:spcBef>
                          <a:spcPts val="0"/>
                        </a:spcBef>
                        <a:spcAft>
                          <a:spcPts val="0"/>
                        </a:spcAft>
                      </a:pPr>
                      <a:r>
                        <a:rPr lang="en-US" sz="1600" b="1" dirty="0">
                          <a:solidFill>
                            <a:schemeClr val="bg1"/>
                          </a:solidFill>
                          <a:effectLst/>
                          <a:latin typeface="+mn-lt"/>
                          <a:ea typeface="Calibri" panose="020F0502020204030204" pitchFamily="34" charset="0"/>
                          <a:cs typeface="Times New Roman" panose="02020603050405020304" pitchFamily="18" charset="0"/>
                        </a:rPr>
                        <a:t>HIGH-SIDE PRESSURE (PSI)</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335244">
                <a:tc>
                  <a:txBody>
                    <a:bodyPr/>
                    <a:lstStyle/>
                    <a:p>
                      <a:pPr marL="0" marR="0" eaLnBrk="0" hangingPunct="0">
                        <a:lnSpc>
                          <a:spcPct val="107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70</a:t>
                      </a:r>
                      <a:r>
                        <a:rPr lang="en-US" sz="1600" dirty="0">
                          <a:effectLst/>
                          <a:latin typeface="+mn-lt"/>
                          <a:ea typeface="Calibri" panose="020F0502020204030204" pitchFamily="34" charset="0"/>
                          <a:cs typeface="Times New Roman" panose="02020603050405020304" pitchFamily="18" charset="0"/>
                        </a:rPr>
                        <a:t>°</a:t>
                      </a:r>
                      <a:r>
                        <a:rPr lang="en-US" sz="1600" b="1" dirty="0">
                          <a:effectLst/>
                          <a:latin typeface="+mn-lt"/>
                          <a:ea typeface="Calibri" panose="020F0502020204030204" pitchFamily="34" charset="0"/>
                          <a:cs typeface="Times New Roman" panose="02020603050405020304" pitchFamily="18" charset="0"/>
                        </a:rPr>
                        <a:t>F/21</a:t>
                      </a:r>
                      <a:r>
                        <a:rPr lang="en-US" sz="1600" dirty="0">
                          <a:effectLst/>
                          <a:latin typeface="+mn-lt"/>
                          <a:ea typeface="Calibri" panose="020F0502020204030204" pitchFamily="34" charset="0"/>
                          <a:cs typeface="Times New Roman" panose="02020603050405020304" pitchFamily="18" charset="0"/>
                        </a:rPr>
                        <a:t>°</a:t>
                      </a:r>
                      <a:r>
                        <a:rPr lang="en-US" sz="1600" b="1" dirty="0">
                          <a:effectLst/>
                          <a:latin typeface="+mn-lt"/>
                          <a:ea typeface="Calibri" panose="020F0502020204030204" pitchFamily="34" charset="0"/>
                          <a:cs typeface="Times New Roman" panose="02020603050405020304" pitchFamily="18" charset="0"/>
                        </a:rPr>
                        <a:t>C</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Low</a:t>
                      </a: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25–30</a:t>
                      </a: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140–190</a:t>
                      </a: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1"/>
                  </a:ext>
                </a:extLst>
              </a:tr>
              <a:tr h="309963">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 </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High</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28–35</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165–220</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2"/>
                  </a:ext>
                </a:extLst>
              </a:tr>
              <a:tr h="335244">
                <a:tc>
                  <a:txBody>
                    <a:bodyPr/>
                    <a:lstStyle/>
                    <a:p>
                      <a:pPr marL="0" marR="0" eaLnBrk="0" hangingPunct="0">
                        <a:lnSpc>
                          <a:spcPct val="107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80</a:t>
                      </a:r>
                      <a:r>
                        <a:rPr lang="en-US" sz="1600" dirty="0">
                          <a:effectLst/>
                          <a:latin typeface="+mn-lt"/>
                          <a:ea typeface="Calibri" panose="020F0502020204030204" pitchFamily="34" charset="0"/>
                          <a:cs typeface="Times New Roman" panose="02020603050405020304" pitchFamily="18" charset="0"/>
                        </a:rPr>
                        <a:t>°</a:t>
                      </a:r>
                      <a:r>
                        <a:rPr lang="en-US" sz="1600" b="1" dirty="0">
                          <a:effectLst/>
                          <a:latin typeface="+mn-lt"/>
                          <a:ea typeface="Calibri" panose="020F0502020204030204" pitchFamily="34" charset="0"/>
                          <a:cs typeface="Times New Roman" panose="02020603050405020304" pitchFamily="18" charset="0"/>
                        </a:rPr>
                        <a:t>F/27</a:t>
                      </a:r>
                      <a:r>
                        <a:rPr lang="en-US" sz="1600" dirty="0">
                          <a:effectLst/>
                          <a:latin typeface="+mn-lt"/>
                          <a:ea typeface="Calibri" panose="020F0502020204030204" pitchFamily="34" charset="0"/>
                          <a:cs typeface="Times New Roman" panose="02020603050405020304" pitchFamily="18" charset="0"/>
                        </a:rPr>
                        <a:t>°</a:t>
                      </a:r>
                      <a:r>
                        <a:rPr lang="en-US" sz="1600" b="1" dirty="0">
                          <a:effectLst/>
                          <a:latin typeface="+mn-lt"/>
                          <a:ea typeface="Calibri" panose="020F0502020204030204" pitchFamily="34" charset="0"/>
                          <a:cs typeface="Times New Roman" panose="02020603050405020304" pitchFamily="18" charset="0"/>
                        </a:rPr>
                        <a:t>C</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Low</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26–33</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150–200</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3"/>
                  </a:ext>
                </a:extLst>
              </a:tr>
              <a:tr h="309963">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 </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High</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30–36</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190–260</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4"/>
                  </a:ext>
                </a:extLst>
              </a:tr>
              <a:tr h="335244">
                <a:tc>
                  <a:txBody>
                    <a:bodyPr/>
                    <a:lstStyle/>
                    <a:p>
                      <a:pPr marL="0" marR="0" eaLnBrk="0" hangingPunct="0">
                        <a:lnSpc>
                          <a:spcPct val="107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90</a:t>
                      </a:r>
                      <a:r>
                        <a:rPr lang="en-US" sz="1600" dirty="0">
                          <a:effectLst/>
                          <a:latin typeface="+mn-lt"/>
                          <a:ea typeface="Calibri" panose="020F0502020204030204" pitchFamily="34" charset="0"/>
                          <a:cs typeface="Times New Roman" panose="02020603050405020304" pitchFamily="18" charset="0"/>
                        </a:rPr>
                        <a:t>°</a:t>
                      </a:r>
                      <a:r>
                        <a:rPr lang="en-US" sz="1600" b="1" dirty="0">
                          <a:effectLst/>
                          <a:latin typeface="+mn-lt"/>
                          <a:ea typeface="Calibri" panose="020F0502020204030204" pitchFamily="34" charset="0"/>
                          <a:cs typeface="Times New Roman" panose="02020603050405020304" pitchFamily="18" charset="0"/>
                        </a:rPr>
                        <a:t>F/32</a:t>
                      </a:r>
                      <a:r>
                        <a:rPr lang="en-US" sz="1600" dirty="0">
                          <a:effectLst/>
                          <a:latin typeface="+mn-lt"/>
                          <a:ea typeface="Calibri" panose="020F0502020204030204" pitchFamily="34" charset="0"/>
                          <a:cs typeface="Times New Roman" panose="02020603050405020304" pitchFamily="18" charset="0"/>
                        </a:rPr>
                        <a:t>°</a:t>
                      </a:r>
                      <a:r>
                        <a:rPr lang="en-US" sz="1600" b="1" dirty="0">
                          <a:effectLst/>
                          <a:latin typeface="+mn-lt"/>
                          <a:ea typeface="Calibri" panose="020F0502020204030204" pitchFamily="34" charset="0"/>
                          <a:cs typeface="Times New Roman" panose="02020603050405020304" pitchFamily="18" charset="0"/>
                        </a:rPr>
                        <a:t>C</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Low</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31–37</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170–220</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5"/>
                  </a:ext>
                </a:extLst>
              </a:tr>
              <a:tr h="309963">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 </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High</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37–45</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210–290</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6"/>
                  </a:ext>
                </a:extLst>
              </a:tr>
              <a:tr h="335244">
                <a:tc>
                  <a:txBody>
                    <a:bodyPr/>
                    <a:lstStyle/>
                    <a:p>
                      <a:pPr marL="0" marR="0" eaLnBrk="0" hangingPunct="0">
                        <a:lnSpc>
                          <a:spcPct val="107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100</a:t>
                      </a:r>
                      <a:r>
                        <a:rPr lang="en-US" sz="1600" dirty="0">
                          <a:effectLst/>
                          <a:latin typeface="+mn-lt"/>
                          <a:ea typeface="Calibri" panose="020F0502020204030204" pitchFamily="34" charset="0"/>
                          <a:cs typeface="Times New Roman" panose="02020603050405020304" pitchFamily="18" charset="0"/>
                        </a:rPr>
                        <a:t>°</a:t>
                      </a:r>
                      <a:r>
                        <a:rPr lang="en-US" sz="1600" b="1" dirty="0">
                          <a:effectLst/>
                          <a:latin typeface="+mn-lt"/>
                          <a:ea typeface="Calibri" panose="020F0502020204030204" pitchFamily="34" charset="0"/>
                          <a:cs typeface="Times New Roman" panose="02020603050405020304" pitchFamily="18" charset="0"/>
                        </a:rPr>
                        <a:t>F/38</a:t>
                      </a:r>
                      <a:r>
                        <a:rPr lang="en-US" sz="1600" dirty="0">
                          <a:effectLst/>
                          <a:latin typeface="+mn-lt"/>
                          <a:ea typeface="Calibri" panose="020F0502020204030204" pitchFamily="34" charset="0"/>
                          <a:cs typeface="Times New Roman" panose="02020603050405020304" pitchFamily="18" charset="0"/>
                        </a:rPr>
                        <a:t>°</a:t>
                      </a:r>
                      <a:r>
                        <a:rPr lang="en-US" sz="1600" b="1" dirty="0">
                          <a:effectLst/>
                          <a:latin typeface="+mn-lt"/>
                          <a:ea typeface="Calibri" panose="020F0502020204030204" pitchFamily="34" charset="0"/>
                          <a:cs typeface="Times New Roman" panose="02020603050405020304" pitchFamily="18" charset="0"/>
                        </a:rPr>
                        <a:t>C</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Low</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35–44</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195–245</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7"/>
                  </a:ext>
                </a:extLst>
              </a:tr>
              <a:tr h="309963">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 </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High</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38–48</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230–320</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8"/>
                  </a:ext>
                </a:extLst>
              </a:tr>
              <a:tr h="335244">
                <a:tc>
                  <a:txBody>
                    <a:bodyPr/>
                    <a:lstStyle/>
                    <a:p>
                      <a:pPr marL="0" marR="0" eaLnBrk="0" hangingPunct="0">
                        <a:lnSpc>
                          <a:spcPct val="107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110</a:t>
                      </a:r>
                      <a:r>
                        <a:rPr lang="en-US" sz="1600" dirty="0">
                          <a:effectLst/>
                          <a:latin typeface="+mn-lt"/>
                          <a:ea typeface="Calibri" panose="020F0502020204030204" pitchFamily="34" charset="0"/>
                          <a:cs typeface="Times New Roman" panose="02020603050405020304" pitchFamily="18" charset="0"/>
                        </a:rPr>
                        <a:t>°</a:t>
                      </a:r>
                      <a:r>
                        <a:rPr lang="en-US" sz="1600" b="1" dirty="0">
                          <a:effectLst/>
                          <a:latin typeface="+mn-lt"/>
                          <a:ea typeface="Calibri" panose="020F0502020204030204" pitchFamily="34" charset="0"/>
                          <a:cs typeface="Times New Roman" panose="02020603050405020304" pitchFamily="18" charset="0"/>
                        </a:rPr>
                        <a:t>F/43</a:t>
                      </a:r>
                      <a:r>
                        <a:rPr lang="en-US" sz="1600" dirty="0">
                          <a:effectLst/>
                          <a:latin typeface="+mn-lt"/>
                          <a:ea typeface="Calibri" panose="020F0502020204030204" pitchFamily="34" charset="0"/>
                          <a:cs typeface="Times New Roman" panose="02020603050405020304" pitchFamily="18" charset="0"/>
                        </a:rPr>
                        <a:t>°</a:t>
                      </a:r>
                      <a:r>
                        <a:rPr lang="en-US" sz="1600" b="1" dirty="0">
                          <a:effectLst/>
                          <a:latin typeface="+mn-lt"/>
                          <a:ea typeface="Calibri" panose="020F0502020204030204" pitchFamily="34" charset="0"/>
                          <a:cs typeface="Times New Roman" panose="02020603050405020304" pitchFamily="18" charset="0"/>
                        </a:rPr>
                        <a:t>C</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Low</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40–50</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235–285</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9"/>
                  </a:ext>
                </a:extLst>
              </a:tr>
              <a:tr h="396797">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 </a:t>
                      </a: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High</a:t>
                      </a: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42–52</a:t>
                      </a: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0" eaLnBrk="0" hangingPunct="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260–350</a:t>
                      </a: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extLst>
                  <a:ext uri="{0D108BD9-81ED-4DB2-BD59-A6C34878D82A}">
                    <a16:rowId xmlns:a16="http://schemas.microsoft.com/office/drawing/2014/main" val="10010"/>
                  </a:ext>
                </a:extLst>
              </a:tr>
            </a:tbl>
          </a:graphicData>
        </a:graphic>
      </p:graphicFrame>
      <p:sp>
        <p:nvSpPr>
          <p:cNvPr id="4" name="Content Placeholder 3"/>
          <p:cNvSpPr>
            <a:spLocks noGrp="1"/>
          </p:cNvSpPr>
          <p:nvPr>
            <p:ph sz="quarter" idx="15"/>
          </p:nvPr>
        </p:nvSpPr>
        <p:spPr>
          <a:xfrm>
            <a:off x="952500" y="5486400"/>
            <a:ext cx="7239000" cy="710863"/>
          </a:xfrm>
        </p:spPr>
        <p:txBody>
          <a:bodyPr/>
          <a:lstStyle/>
          <a:p>
            <a:r>
              <a:rPr lang="en-US" sz="2000" dirty="0"/>
              <a:t>The average R-134a pressure–temperature readings during a performance test. The pressures for R-1234yy will be similar.</a:t>
            </a:r>
          </a:p>
        </p:txBody>
      </p:sp>
    </p:spTree>
    <p:extLst>
      <p:ext uri="{BB962C8B-B14F-4D97-AF65-F5344CB8AC3E}">
        <p14:creationId xmlns:p14="http://schemas.microsoft.com/office/powerpoint/2010/main" val="34563150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46331"/>
          </a:xfrm>
        </p:spPr>
        <p:txBody>
          <a:bodyPr/>
          <a:lstStyle/>
          <a:p>
            <a:r>
              <a:rPr lang="en-US" dirty="0"/>
              <a:t>Chart 66.3 A/C Diagnostic Chart </a:t>
            </a:r>
          </a:p>
        </p:txBody>
      </p:sp>
      <p:sp>
        <p:nvSpPr>
          <p:cNvPr id="4" name="Content Placeholder 3"/>
          <p:cNvSpPr>
            <a:spLocks noGrp="1"/>
          </p:cNvSpPr>
          <p:nvPr>
            <p:ph sz="quarter" idx="15"/>
          </p:nvPr>
        </p:nvSpPr>
        <p:spPr>
          <a:xfrm>
            <a:off x="945875" y="5562600"/>
            <a:ext cx="7239000" cy="707886"/>
          </a:xfrm>
        </p:spPr>
        <p:txBody>
          <a:bodyPr/>
          <a:lstStyle/>
          <a:p>
            <a:r>
              <a:rPr lang="en-US" sz="2000" dirty="0"/>
              <a:t>Diagnostic chart that can help determine the root cause of a lack-of-cooling customer concern.</a:t>
            </a:r>
          </a:p>
        </p:txBody>
      </p:sp>
      <p:graphicFrame>
        <p:nvGraphicFramePr>
          <p:cNvPr id="5" name="Content Placeholder 4"/>
          <p:cNvGraphicFramePr>
            <a:graphicFrameLocks noGrp="1"/>
          </p:cNvGraphicFramePr>
          <p:nvPr>
            <p:ph sz="quarter" idx="13"/>
            <p:extLst>
              <p:ext uri="{D42A27DB-BD31-4B8C-83A1-F6EECF244321}">
                <p14:modId xmlns:p14="http://schemas.microsoft.com/office/powerpoint/2010/main" val="466283956"/>
              </p:ext>
            </p:extLst>
          </p:nvPr>
        </p:nvGraphicFramePr>
        <p:xfrm>
          <a:off x="952501" y="914400"/>
          <a:ext cx="7239000" cy="4384339"/>
        </p:xfrm>
        <a:graphic>
          <a:graphicData uri="http://schemas.openxmlformats.org/drawingml/2006/table">
            <a:tbl>
              <a:tblPr firstRow="1"/>
              <a:tblGrid>
                <a:gridCol w="1260381">
                  <a:extLst>
                    <a:ext uri="{9D8B030D-6E8A-4147-A177-3AD203B41FA5}">
                      <a16:colId xmlns:a16="http://schemas.microsoft.com/office/drawing/2014/main" val="20000"/>
                    </a:ext>
                  </a:extLst>
                </a:gridCol>
                <a:gridCol w="1230371">
                  <a:extLst>
                    <a:ext uri="{9D8B030D-6E8A-4147-A177-3AD203B41FA5}">
                      <a16:colId xmlns:a16="http://schemas.microsoft.com/office/drawing/2014/main" val="20001"/>
                    </a:ext>
                  </a:extLst>
                </a:gridCol>
                <a:gridCol w="1721427">
                  <a:extLst>
                    <a:ext uri="{9D8B030D-6E8A-4147-A177-3AD203B41FA5}">
                      <a16:colId xmlns:a16="http://schemas.microsoft.com/office/drawing/2014/main" val="20002"/>
                    </a:ext>
                  </a:extLst>
                </a:gridCol>
                <a:gridCol w="3026821">
                  <a:extLst>
                    <a:ext uri="{9D8B030D-6E8A-4147-A177-3AD203B41FA5}">
                      <a16:colId xmlns:a16="http://schemas.microsoft.com/office/drawing/2014/main" val="20003"/>
                    </a:ext>
                  </a:extLst>
                </a:gridCol>
              </a:tblGrid>
              <a:tr h="1077387">
                <a:tc>
                  <a:txBody>
                    <a:bodyPr/>
                    <a:lstStyle/>
                    <a:p>
                      <a:pPr marL="0" marR="0" eaLnBrk="0" hangingPunct="0">
                        <a:lnSpc>
                          <a:spcPct val="107000"/>
                        </a:lnSpc>
                        <a:spcBef>
                          <a:spcPts val="0"/>
                        </a:spcBef>
                        <a:spcAft>
                          <a:spcPts val="0"/>
                        </a:spcAft>
                      </a:pPr>
                      <a:r>
                        <a:rPr lang="en-US" sz="1800" dirty="0">
                          <a:solidFill>
                            <a:schemeClr val="bg1"/>
                          </a:solidFill>
                          <a:effectLst/>
                          <a:latin typeface="+mn-lt"/>
                          <a:ea typeface="Calibri" panose="020F0502020204030204" pitchFamily="34" charset="0"/>
                          <a:cs typeface="Times New Roman" panose="02020603050405020304" pitchFamily="18" charset="0"/>
                        </a:rPr>
                        <a:t> </a:t>
                      </a:r>
                    </a:p>
                    <a:p>
                      <a:pPr marL="0" marR="0" eaLnBrk="0" hangingPunct="0">
                        <a:lnSpc>
                          <a:spcPct val="107000"/>
                        </a:lnSpc>
                        <a:spcBef>
                          <a:spcPts val="0"/>
                        </a:spcBef>
                        <a:spcAft>
                          <a:spcPts val="0"/>
                        </a:spcAft>
                      </a:pPr>
                      <a:r>
                        <a:rPr lang="en-US" sz="1800" b="1" dirty="0">
                          <a:solidFill>
                            <a:schemeClr val="bg1"/>
                          </a:solidFill>
                          <a:effectLst/>
                          <a:latin typeface="+mn-lt"/>
                          <a:ea typeface="Calibri" panose="020F0502020204030204" pitchFamily="34" charset="0"/>
                          <a:cs typeface="Times New Roman" panose="02020603050405020304" pitchFamily="18" charset="0"/>
                        </a:rPr>
                        <a:t>LOW SIDE</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0" marR="0" eaLnBrk="0" hangingPunct="0">
                        <a:lnSpc>
                          <a:spcPct val="107000"/>
                        </a:lnSpc>
                        <a:spcBef>
                          <a:spcPts val="0"/>
                        </a:spcBef>
                        <a:spcAft>
                          <a:spcPts val="0"/>
                        </a:spcAft>
                      </a:pPr>
                      <a:r>
                        <a:rPr lang="en-US" sz="1800" dirty="0">
                          <a:solidFill>
                            <a:schemeClr val="bg1"/>
                          </a:solidFill>
                          <a:effectLst/>
                          <a:latin typeface="+mn-lt"/>
                          <a:ea typeface="Calibri" panose="020F0502020204030204" pitchFamily="34" charset="0"/>
                          <a:cs typeface="Times New Roman" panose="02020603050405020304" pitchFamily="18" charset="0"/>
                        </a:rPr>
                        <a:t> </a:t>
                      </a:r>
                    </a:p>
                    <a:p>
                      <a:pPr marL="0" marR="0" eaLnBrk="0" hangingPunct="0">
                        <a:lnSpc>
                          <a:spcPct val="107000"/>
                        </a:lnSpc>
                        <a:spcBef>
                          <a:spcPts val="0"/>
                        </a:spcBef>
                        <a:spcAft>
                          <a:spcPts val="0"/>
                        </a:spcAft>
                      </a:pPr>
                      <a:r>
                        <a:rPr lang="en-US" sz="1800" b="1" dirty="0">
                          <a:solidFill>
                            <a:schemeClr val="bg1"/>
                          </a:solidFill>
                          <a:effectLst/>
                          <a:latin typeface="+mn-lt"/>
                          <a:ea typeface="Calibri" panose="020F0502020204030204" pitchFamily="34" charset="0"/>
                          <a:cs typeface="Times New Roman" panose="02020603050405020304" pitchFamily="18" charset="0"/>
                        </a:rPr>
                        <a:t>HIGH SIDE</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0" marR="0" eaLnBrk="0" hangingPunct="0">
                        <a:lnSpc>
                          <a:spcPct val="107000"/>
                        </a:lnSpc>
                        <a:spcBef>
                          <a:spcPts val="0"/>
                        </a:spcBef>
                        <a:spcAft>
                          <a:spcPts val="0"/>
                        </a:spcAft>
                      </a:pPr>
                      <a:r>
                        <a:rPr lang="en-US" sz="1800" b="1" dirty="0">
                          <a:solidFill>
                            <a:schemeClr val="bg1"/>
                          </a:solidFill>
                          <a:effectLst/>
                          <a:latin typeface="+mn-lt"/>
                          <a:ea typeface="Calibri" panose="020F0502020204030204" pitchFamily="34" charset="0"/>
                          <a:cs typeface="Times New Roman" panose="02020603050405020304" pitchFamily="18" charset="0"/>
                        </a:rPr>
                        <a:t>DUCT (VENT) TEMP</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0" marR="0" eaLnBrk="0" hangingPunct="0">
                        <a:lnSpc>
                          <a:spcPct val="107000"/>
                        </a:lnSpc>
                        <a:spcBef>
                          <a:spcPts val="0"/>
                        </a:spcBef>
                        <a:spcAft>
                          <a:spcPts val="0"/>
                        </a:spcAft>
                      </a:pPr>
                      <a:r>
                        <a:rPr lang="en-US" sz="1800" dirty="0">
                          <a:solidFill>
                            <a:schemeClr val="bg1"/>
                          </a:solidFill>
                          <a:effectLst/>
                          <a:latin typeface="+mn-lt"/>
                          <a:ea typeface="Calibri" panose="020F0502020204030204" pitchFamily="34" charset="0"/>
                          <a:cs typeface="Times New Roman" panose="02020603050405020304" pitchFamily="18" charset="0"/>
                        </a:rPr>
                        <a:t> </a:t>
                      </a:r>
                    </a:p>
                    <a:p>
                      <a:pPr marL="0" marR="0" eaLnBrk="0" hangingPunct="0">
                        <a:lnSpc>
                          <a:spcPct val="107000"/>
                        </a:lnSpc>
                        <a:spcBef>
                          <a:spcPts val="0"/>
                        </a:spcBef>
                        <a:spcAft>
                          <a:spcPts val="0"/>
                        </a:spcAft>
                      </a:pPr>
                      <a:r>
                        <a:rPr lang="en-US" sz="1800" b="1" dirty="0">
                          <a:solidFill>
                            <a:schemeClr val="bg1"/>
                          </a:solidFill>
                          <a:effectLst/>
                          <a:latin typeface="+mn-lt"/>
                          <a:ea typeface="Calibri" panose="020F0502020204030204" pitchFamily="34" charset="0"/>
                          <a:cs typeface="Times New Roman" panose="02020603050405020304" pitchFamily="18" charset="0"/>
                        </a:rPr>
                        <a:t>POSSIBLE CAUSE</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269824">
                <a:tc>
                  <a:txBody>
                    <a:bodyPr/>
                    <a:lstStyle/>
                    <a:p>
                      <a:pPr marL="0" marR="0" eaLnBrk="0" hangingPunct="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Normal</a:t>
                      </a: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Normal</a:t>
                      </a: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Cold/normal</a:t>
                      </a: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Operating as designed</a:t>
                      </a: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1"/>
                  </a:ext>
                </a:extLst>
              </a:tr>
              <a:tr h="269348">
                <a:tc>
                  <a:txBody>
                    <a:bodyPr/>
                    <a:lstStyle/>
                    <a:p>
                      <a:pPr marL="0" marR="0" eaLnBrk="0" hangingPunct="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Low</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Low</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Warm</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Low refrigerant charge</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2"/>
                  </a:ext>
                </a:extLst>
              </a:tr>
              <a:tr h="269348">
                <a:tc>
                  <a:txBody>
                    <a:bodyPr/>
                    <a:lstStyle/>
                    <a:p>
                      <a:pPr marL="0" marR="0" eaLnBrk="0" hangingPunct="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High</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High</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Warm</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Overcharged</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3"/>
                  </a:ext>
                </a:extLst>
              </a:tr>
              <a:tr h="538694">
                <a:tc>
                  <a:txBody>
                    <a:bodyPr/>
                    <a:lstStyle/>
                    <a:p>
                      <a:pPr marL="0" marR="0" eaLnBrk="0" hangingPunct="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High</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High</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Slightly cool</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Overcharged or air in the system</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4"/>
                  </a:ext>
                </a:extLst>
              </a:tr>
              <a:tr h="269348">
                <a:tc>
                  <a:txBody>
                    <a:bodyPr/>
                    <a:lstStyle/>
                    <a:p>
                      <a:pPr marL="0" marR="0" eaLnBrk="0" hangingPunct="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Normal</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Normal</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Warm</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Moisture in the system</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5"/>
                  </a:ext>
                </a:extLst>
              </a:tr>
              <a:tr h="269348">
                <a:tc>
                  <a:txBody>
                    <a:bodyPr/>
                    <a:lstStyle/>
                    <a:p>
                      <a:pPr marL="0" marR="0" eaLnBrk="0" hangingPunct="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Low</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Low</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Warm</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High side restriction</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6"/>
                  </a:ext>
                </a:extLst>
              </a:tr>
              <a:tr h="808041">
                <a:tc>
                  <a:txBody>
                    <a:bodyPr/>
                    <a:lstStyle/>
                    <a:p>
                      <a:pPr marL="0" marR="0" eaLnBrk="0" hangingPunct="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Low</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Low</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Warm</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eaLnBrk="0" hangingPunct="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Expansion valve stuck closed or orifice tube clogged</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7"/>
                  </a:ext>
                </a:extLst>
              </a:tr>
              <a:tr h="572064">
                <a:tc>
                  <a:txBody>
                    <a:bodyPr/>
                    <a:lstStyle/>
                    <a:p>
                      <a:pPr marL="0" marR="0" eaLnBrk="0" hangingPunct="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High</a:t>
                      </a: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0" eaLnBrk="0" hangingPunct="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Low</a:t>
                      </a: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0" eaLnBrk="0" hangingPunct="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Warm</a:t>
                      </a: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0" eaLnBrk="0" hangingPunct="0">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Compressor or control valve failure</a:t>
                      </a: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6954819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66.16 Orifice Clogged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81121" y="931333"/>
            <a:ext cx="7181757" cy="28194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72654" y="4191000"/>
            <a:ext cx="7190224" cy="830997"/>
          </a:xfrm>
        </p:spPr>
        <p:txBody>
          <a:bodyPr/>
          <a:lstStyle/>
          <a:p>
            <a:r>
              <a:rPr lang="en-US" sz="2400" dirty="0"/>
              <a:t>A new orifice tube (top) compared to a clogged orifice tube (bottom).</a:t>
            </a:r>
          </a:p>
        </p:txBody>
      </p:sp>
    </p:spTree>
    <p:extLst>
      <p:ext uri="{BB962C8B-B14F-4D97-AF65-F5344CB8AC3E}">
        <p14:creationId xmlns:p14="http://schemas.microsoft.com/office/powerpoint/2010/main" val="1365003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US" dirty="0"/>
              <a:t>Learning Objectives </a:t>
            </a:r>
            <a:r>
              <a:rPr lang="en-US" sz="2800" dirty="0"/>
              <a:t>(2 of 2)</a:t>
            </a:r>
          </a:p>
        </p:txBody>
      </p:sp>
      <p:sp>
        <p:nvSpPr>
          <p:cNvPr id="4" name="Content Placeholder 3"/>
          <p:cNvSpPr>
            <a:spLocks noGrp="1"/>
          </p:cNvSpPr>
          <p:nvPr>
            <p:ph idx="1"/>
          </p:nvPr>
        </p:nvSpPr>
        <p:spPr>
          <a:xfrm>
            <a:off x="457200" y="917675"/>
            <a:ext cx="8229600" cy="2146742"/>
          </a:xfrm>
        </p:spPr>
        <p:txBody>
          <a:bodyPr>
            <a:spAutoFit/>
          </a:bodyPr>
          <a:lstStyle/>
          <a:p>
            <a:pPr marL="667512" indent="-667512">
              <a:buNone/>
            </a:pPr>
            <a:r>
              <a:rPr lang="en-US" sz="2400" b="1" dirty="0">
                <a:solidFill>
                  <a:schemeClr val="bg2"/>
                </a:solidFill>
              </a:rPr>
              <a:t>66.8 </a:t>
            </a:r>
            <a:r>
              <a:rPr lang="en-US" sz="2400" dirty="0"/>
              <a:t>Describe how to address system odor issues.</a:t>
            </a:r>
          </a:p>
          <a:p>
            <a:pPr marL="667512" indent="-667512">
              <a:buNone/>
            </a:pPr>
            <a:r>
              <a:rPr lang="en-US" sz="2400" b="1" dirty="0">
                <a:solidFill>
                  <a:schemeClr val="bg2"/>
                </a:solidFill>
              </a:rPr>
              <a:t>66.9 </a:t>
            </a:r>
            <a:r>
              <a:rPr lang="en-US" sz="2400" dirty="0"/>
              <a:t>Describe how to address noise issues.</a:t>
            </a:r>
          </a:p>
          <a:p>
            <a:pPr marL="667512" indent="-667512">
              <a:buNone/>
            </a:pPr>
            <a:r>
              <a:rPr lang="en-US" sz="2400" b="1" dirty="0">
                <a:solidFill>
                  <a:schemeClr val="bg2"/>
                </a:solidFill>
              </a:rPr>
              <a:t>66.10 </a:t>
            </a:r>
            <a:r>
              <a:rPr lang="en-US" sz="2400" dirty="0"/>
              <a:t>Describe how to repair a problem in an A/C system.</a:t>
            </a:r>
          </a:p>
          <a:p>
            <a:pPr marL="667512" indent="-667512">
              <a:buNone/>
            </a:pPr>
            <a:r>
              <a:rPr lang="en-US" sz="2400" b="1" dirty="0">
                <a:solidFill>
                  <a:schemeClr val="bg2"/>
                </a:solidFill>
              </a:rPr>
              <a:t>66.11 </a:t>
            </a:r>
            <a:r>
              <a:rPr lang="en-US" sz="2400" dirty="0"/>
              <a:t>Explain how to locate refrigerant leaks</a:t>
            </a:r>
            <a:r>
              <a:rPr lang="en-US" sz="2400" b="1" dirty="0">
                <a:solidFill>
                  <a:srgbClr val="005A70"/>
                </a:solidFill>
              </a:rPr>
              <a:t>.</a:t>
            </a:r>
            <a:endParaRPr lang="en-US" sz="2400" dirty="0"/>
          </a:p>
        </p:txBody>
      </p:sp>
    </p:spTree>
    <p:extLst>
      <p:ext uri="{BB962C8B-B14F-4D97-AF65-F5344CB8AC3E}">
        <p14:creationId xmlns:p14="http://schemas.microsoft.com/office/powerpoint/2010/main" val="22483399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Remove &amp; Replace Orifice Tube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orifice_tube_remove_replace">
            <a:hlinkClick r:id="" action="ppaction://media"/>
            <a:extLst>
              <a:ext uri="{FF2B5EF4-FFF2-40B4-BE49-F238E27FC236}">
                <a16:creationId xmlns:a16="http://schemas.microsoft.com/office/drawing/2014/main" id="{7CD5547B-5DD5-5715-1C99-80E3E22B528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21803"/>
            <a:ext cx="9144000" cy="5143500"/>
          </a:xfrm>
          <a:prstGeom prst="rect">
            <a:avLst/>
          </a:prstGeom>
        </p:spPr>
      </p:pic>
    </p:spTree>
    <p:extLst>
      <p:ext uri="{BB962C8B-B14F-4D97-AF65-F5344CB8AC3E}">
        <p14:creationId xmlns:p14="http://schemas.microsoft.com/office/powerpoint/2010/main" val="197826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66.17 Duct Cleaner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257800" y="914400"/>
            <a:ext cx="2697882" cy="523225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26774" y="891209"/>
            <a:ext cx="4038600" cy="4893647"/>
          </a:xfrm>
        </p:spPr>
        <p:txBody>
          <a:bodyPr/>
          <a:lstStyle/>
          <a:p>
            <a:r>
              <a:rPr lang="en-US" sz="2400" dirty="0"/>
              <a:t>(a) A spray can of mold and mildew eliminator available at local parts stores and used on the evaporator before installing it into the vehicle is good insurance against HVAC-related odors. (b) Spraying the clear liquid mold and mildew eliminator onto the surface of the replacement evaporator prior to installation.</a:t>
            </a:r>
          </a:p>
        </p:txBody>
      </p:sp>
    </p:spTree>
    <p:extLst>
      <p:ext uri="{BB962C8B-B14F-4D97-AF65-F5344CB8AC3E}">
        <p14:creationId xmlns:p14="http://schemas.microsoft.com/office/powerpoint/2010/main" val="1595417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66.18 Visual Inspection Find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28762" y="948267"/>
            <a:ext cx="5066506" cy="415713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48267"/>
            <a:ext cx="3011384" cy="2308324"/>
          </a:xfrm>
        </p:spPr>
        <p:txBody>
          <a:bodyPr/>
          <a:lstStyle/>
          <a:p>
            <a:r>
              <a:rPr lang="en-US" sz="2400" dirty="0"/>
              <a:t>A through visual inspection is used to locate refrigerant leaks by looking for oily areas usually near fittings.</a:t>
            </a:r>
          </a:p>
        </p:txBody>
      </p:sp>
    </p:spTree>
    <p:extLst>
      <p:ext uri="{BB962C8B-B14F-4D97-AF65-F5344CB8AC3E}">
        <p14:creationId xmlns:p14="http://schemas.microsoft.com/office/powerpoint/2010/main" val="35677195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2348080"/>
            <a:ext cx="7880279" cy="3784393"/>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3989" y="76199"/>
            <a:ext cx="8229600" cy="2271881"/>
          </a:xfrm>
        </p:spPr>
        <p:txBody>
          <a:bodyPr/>
          <a:lstStyle/>
          <a:p>
            <a:r>
              <a:rPr lang="en-US" dirty="0"/>
              <a:t>Frequently Asked Question: What Is the Procedure to Retrofit an Air-Conditioning System from R-12 to R-134a?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8833" y="3276600"/>
            <a:ext cx="7543800" cy="1569660"/>
          </a:xfrm>
        </p:spPr>
        <p:txBody>
          <a:bodyPr/>
          <a:lstStyle/>
          <a:p>
            <a:r>
              <a:rPr lang="en-US" sz="2400" b="1" dirty="0"/>
              <a:t>What Is the Procedure to Retrofit an Air-Conditioning System from R-12 to R-134a? </a:t>
            </a:r>
            <a:r>
              <a:rPr lang="en-US" sz="2400" dirty="0"/>
              <a:t>To retrofit a system, perform the following steps listed in the Notes Section</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804862" y="2348079"/>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0423453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66.19 Leak Testing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05201" y="914400"/>
            <a:ext cx="5181600" cy="442655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2819400" cy="3785652"/>
          </a:xfrm>
        </p:spPr>
        <p:txBody>
          <a:bodyPr/>
          <a:lstStyle/>
          <a:p>
            <a:r>
              <a:rPr lang="en-US" sz="2400" dirty="0"/>
              <a:t>An electronic leak detector being used to locate a possible leak in a system. For best results, move the detector probe completely around each fitting and connection.</a:t>
            </a:r>
          </a:p>
        </p:txBody>
      </p:sp>
    </p:spTree>
    <p:extLst>
      <p:ext uri="{BB962C8B-B14F-4D97-AF65-F5344CB8AC3E}">
        <p14:creationId xmlns:p14="http://schemas.microsoft.com/office/powerpoint/2010/main" val="2499544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Refrigerant Leak Detector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refrigerant_leak_detector_operation">
            <a:hlinkClick r:id="" action="ppaction://media"/>
            <a:extLst>
              <a:ext uri="{FF2B5EF4-FFF2-40B4-BE49-F238E27FC236}">
                <a16:creationId xmlns:a16="http://schemas.microsoft.com/office/drawing/2014/main" id="{237B068A-7D83-5E68-09CB-1EE99898A18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 y="1022073"/>
            <a:ext cx="9029700" cy="5079206"/>
          </a:xfrm>
          <a:prstGeom prst="rect">
            <a:avLst/>
          </a:prstGeom>
        </p:spPr>
      </p:pic>
    </p:spTree>
    <p:extLst>
      <p:ext uri="{BB962C8B-B14F-4D97-AF65-F5344CB8AC3E}">
        <p14:creationId xmlns:p14="http://schemas.microsoft.com/office/powerpoint/2010/main" val="64420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66.20 Black Light and Dye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57582" y="914400"/>
            <a:ext cx="5412285" cy="43434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14400"/>
            <a:ext cx="2514600" cy="3046988"/>
          </a:xfrm>
        </p:spPr>
        <p:txBody>
          <a:bodyPr/>
          <a:lstStyle/>
          <a:p>
            <a:r>
              <a:rPr lang="en-US" sz="2400" dirty="0"/>
              <a:t>A black light being used to look for refrigerant leaks after a fluorescent dye was installed in the system</a:t>
            </a:r>
          </a:p>
        </p:txBody>
      </p:sp>
    </p:spTree>
    <p:extLst>
      <p:ext uri="{BB962C8B-B14F-4D97-AF65-F5344CB8AC3E}">
        <p14:creationId xmlns:p14="http://schemas.microsoft.com/office/powerpoint/2010/main" val="37389514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8123"/>
            <a:ext cx="8229600" cy="488629"/>
          </a:xfrm>
        </p:spPr>
        <p:txBody>
          <a:bodyPr>
            <a:noAutofit/>
          </a:bodyPr>
          <a:lstStyle/>
          <a:p>
            <a:r>
              <a:rPr lang="en-US" dirty="0"/>
              <a:t>Heater Diagnosis</a:t>
            </a:r>
            <a:endParaRPr lang="en-US" sz="2800" dirty="0"/>
          </a:p>
        </p:txBody>
      </p:sp>
      <p:sp>
        <p:nvSpPr>
          <p:cNvPr id="4" name="Content Placeholder 3"/>
          <p:cNvSpPr>
            <a:spLocks noGrp="1"/>
          </p:cNvSpPr>
          <p:nvPr>
            <p:ph idx="1"/>
          </p:nvPr>
        </p:nvSpPr>
        <p:spPr>
          <a:xfrm>
            <a:off x="457200" y="914400"/>
            <a:ext cx="8229600" cy="4352925"/>
          </a:xfrm>
        </p:spPr>
        <p:txBody>
          <a:bodyPr>
            <a:noAutofit/>
          </a:bodyPr>
          <a:lstStyle/>
          <a:p>
            <a:r>
              <a:rPr lang="en-US" sz="2400" dirty="0"/>
              <a:t>Thermostat Diagnosis</a:t>
            </a:r>
          </a:p>
          <a:p>
            <a:pPr lvl="1"/>
            <a:r>
              <a:rPr lang="en-US" sz="2400" dirty="0"/>
              <a:t>A thermostat that is stuck open will cause the engine to be slow to warm, resulting in poor heat.</a:t>
            </a:r>
          </a:p>
          <a:p>
            <a:r>
              <a:rPr lang="en-US" sz="2400" dirty="0"/>
              <a:t>Heater Core</a:t>
            </a:r>
          </a:p>
          <a:p>
            <a:pPr lvl="1"/>
            <a:r>
              <a:rPr lang="en-US" sz="2400" dirty="0"/>
              <a:t>If both heater hoses are not hot, the heater control valve may be defective.</a:t>
            </a:r>
          </a:p>
          <a:p>
            <a:pPr lvl="1"/>
            <a:r>
              <a:rPr lang="en-US" sz="2400" dirty="0"/>
              <a:t>A restricted heater core can cause a lack of heat.</a:t>
            </a:r>
          </a:p>
          <a:p>
            <a:r>
              <a:rPr lang="en-US" sz="2400" dirty="0"/>
              <a:t>Coolant Level</a:t>
            </a:r>
          </a:p>
          <a:p>
            <a:pPr lvl="1"/>
            <a:r>
              <a:rPr lang="en-US" sz="2400" dirty="0"/>
              <a:t>Make sure the cooling system is full and no air pockets exist.</a:t>
            </a:r>
          </a:p>
        </p:txBody>
      </p:sp>
    </p:spTree>
    <p:extLst>
      <p:ext uri="{BB962C8B-B14F-4D97-AF65-F5344CB8AC3E}">
        <p14:creationId xmlns:p14="http://schemas.microsoft.com/office/powerpoint/2010/main" val="12642703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8123"/>
            <a:ext cx="8229600" cy="488629"/>
          </a:xfrm>
        </p:spPr>
        <p:txBody>
          <a:bodyPr>
            <a:noAutofit/>
          </a:bodyPr>
          <a:lstStyle/>
          <a:p>
            <a:r>
              <a:rPr lang="en-US" dirty="0"/>
              <a:t>Checking </a:t>
            </a:r>
            <a:r>
              <a:rPr lang="en-US" spc="-450" dirty="0"/>
              <a:t>A </a:t>
            </a:r>
            <a:r>
              <a:rPr lang="en-US" dirty="0"/>
              <a:t>C System Performance</a:t>
            </a:r>
            <a:endParaRPr lang="en-US" dirty="0">
              <a:solidFill>
                <a:schemeClr val="bg2"/>
              </a:solidFill>
            </a:endParaRPr>
          </a:p>
        </p:txBody>
      </p:sp>
      <p:sp>
        <p:nvSpPr>
          <p:cNvPr id="4" name="Content Placeholder 3"/>
          <p:cNvSpPr>
            <a:spLocks noGrp="1"/>
          </p:cNvSpPr>
          <p:nvPr>
            <p:ph idx="1"/>
          </p:nvPr>
        </p:nvSpPr>
        <p:spPr>
          <a:xfrm>
            <a:off x="457200" y="914400"/>
            <a:ext cx="8229600" cy="3771900"/>
          </a:xfrm>
        </p:spPr>
        <p:txBody>
          <a:bodyPr>
            <a:noAutofit/>
          </a:bodyPr>
          <a:lstStyle/>
          <a:p>
            <a:pPr>
              <a:tabLst>
                <a:tab pos="1314450" algn="l"/>
              </a:tabLst>
            </a:pPr>
            <a:r>
              <a:rPr lang="en-US" sz="2400" dirty="0"/>
              <a:t>Step 1: Operate the system at 1,500</a:t>
            </a:r>
            <a:r>
              <a:rPr lang="en-US" sz="2400" dirty="0">
                <a:latin typeface="Arial"/>
                <a:cs typeface="Arial"/>
              </a:rPr>
              <a:t>−</a:t>
            </a:r>
            <a:r>
              <a:rPr lang="en-US" sz="2400" dirty="0"/>
              <a:t>2,000 </a:t>
            </a:r>
            <a:r>
              <a:rPr lang="en-US" sz="2400" spc="-350" dirty="0"/>
              <a:t>P R </a:t>
            </a:r>
            <a:r>
              <a:rPr lang="en-US" sz="2400" dirty="0"/>
              <a:t>M for 5 	minutes.</a:t>
            </a:r>
          </a:p>
          <a:p>
            <a:r>
              <a:rPr lang="en-US" sz="2400" dirty="0"/>
              <a:t>Step 2: Verify the compressor clutch is engaged.</a:t>
            </a:r>
          </a:p>
          <a:p>
            <a:pPr defTabSz="1314450"/>
            <a:r>
              <a:rPr lang="en-US" sz="2400" dirty="0"/>
              <a:t>Step 3: Measure the air temperature at the center outlet. 	Should be 35°F to 45°F.</a:t>
            </a:r>
          </a:p>
          <a:p>
            <a:r>
              <a:rPr lang="en-US" sz="2400" dirty="0"/>
              <a:t>Step 4: Identify the refrigerant.</a:t>
            </a:r>
          </a:p>
          <a:p>
            <a:pPr defTabSz="1304925"/>
            <a:r>
              <a:rPr lang="en-US" sz="2400" dirty="0"/>
              <a:t>Step 5: Connect pressure gauges and obtain low- and 	high-pressure readings.</a:t>
            </a:r>
          </a:p>
        </p:txBody>
      </p:sp>
    </p:spTree>
    <p:extLst>
      <p:ext uri="{BB962C8B-B14F-4D97-AF65-F5344CB8AC3E}">
        <p14:creationId xmlns:p14="http://schemas.microsoft.com/office/powerpoint/2010/main" val="33315872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3350"/>
            <a:ext cx="8229600" cy="566572"/>
          </a:xfrm>
        </p:spPr>
        <p:txBody>
          <a:bodyPr>
            <a:noAutofit/>
          </a:bodyPr>
          <a:lstStyle/>
          <a:p>
            <a:r>
              <a:rPr lang="en-US" sz="3200" dirty="0"/>
              <a:t>Temperature and Pressure Measurements</a:t>
            </a:r>
            <a:endParaRPr lang="en-US" sz="3200" dirty="0">
              <a:solidFill>
                <a:schemeClr val="bg2"/>
              </a:solidFill>
            </a:endParaRPr>
          </a:p>
        </p:txBody>
      </p:sp>
      <p:sp>
        <p:nvSpPr>
          <p:cNvPr id="4" name="Content Placeholder 3"/>
          <p:cNvSpPr>
            <a:spLocks noGrp="1"/>
          </p:cNvSpPr>
          <p:nvPr>
            <p:ph idx="1"/>
          </p:nvPr>
        </p:nvSpPr>
        <p:spPr>
          <a:xfrm>
            <a:off x="457200" y="914400"/>
            <a:ext cx="8229600" cy="3143250"/>
          </a:xfrm>
        </p:spPr>
        <p:txBody>
          <a:bodyPr>
            <a:noAutofit/>
          </a:bodyPr>
          <a:lstStyle/>
          <a:p>
            <a:r>
              <a:rPr lang="en-US" sz="2400" dirty="0"/>
              <a:t>Temperature and pressure are directly related.</a:t>
            </a:r>
          </a:p>
          <a:p>
            <a:r>
              <a:rPr lang="en-US" sz="2400" dirty="0"/>
              <a:t>The high side pressure is directly related to the amount of heat that needs to be removed at the condenser.</a:t>
            </a:r>
          </a:p>
          <a:p>
            <a:r>
              <a:rPr lang="en-US" sz="2400" dirty="0"/>
              <a:t>The low side pressure indicates the boiling point of the refrigerant in the evaporator.</a:t>
            </a:r>
          </a:p>
          <a:p>
            <a:r>
              <a:rPr lang="en-US" sz="2400" dirty="0"/>
              <a:t>Low refrigerant levels, a lack of air flow and contaminated refrigerant can affect these values.</a:t>
            </a:r>
          </a:p>
        </p:txBody>
      </p:sp>
    </p:spTree>
    <p:extLst>
      <p:ext uri="{BB962C8B-B14F-4D97-AF65-F5344CB8AC3E}">
        <p14:creationId xmlns:p14="http://schemas.microsoft.com/office/powerpoint/2010/main" val="3108155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66.1 Diagnostic Steps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43400" y="1075379"/>
            <a:ext cx="4151616" cy="507713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117713"/>
            <a:ext cx="3011384" cy="2677656"/>
          </a:xfrm>
        </p:spPr>
        <p:txBody>
          <a:bodyPr/>
          <a:lstStyle/>
          <a:p>
            <a:r>
              <a:rPr lang="en-US" sz="2400" dirty="0"/>
              <a:t>Step #1 is to verify the customer concern or problem. If the problem cannot be verified, then the repair cannot be verified.</a:t>
            </a:r>
          </a:p>
        </p:txBody>
      </p:sp>
    </p:spTree>
    <p:extLst>
      <p:ext uri="{BB962C8B-B14F-4D97-AF65-F5344CB8AC3E}">
        <p14:creationId xmlns:p14="http://schemas.microsoft.com/office/powerpoint/2010/main" val="34451722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A/C Performance Test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c_performance_test">
            <a:hlinkClick r:id="" action="ppaction://media"/>
            <a:extLst>
              <a:ext uri="{FF2B5EF4-FFF2-40B4-BE49-F238E27FC236}">
                <a16:creationId xmlns:a16="http://schemas.microsoft.com/office/drawing/2014/main" id="{EDE9C888-B3CD-9F43-FA7B-58FDD2A14D2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994" y="1199550"/>
            <a:ext cx="8984012" cy="5053507"/>
          </a:xfrm>
          <a:prstGeom prst="rect">
            <a:avLst/>
          </a:prstGeom>
        </p:spPr>
      </p:pic>
    </p:spTree>
    <p:extLst>
      <p:ext uri="{BB962C8B-B14F-4D97-AF65-F5344CB8AC3E}">
        <p14:creationId xmlns:p14="http://schemas.microsoft.com/office/powerpoint/2010/main" val="205490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8123"/>
            <a:ext cx="8229600" cy="488629"/>
          </a:xfrm>
        </p:spPr>
        <p:txBody>
          <a:bodyPr>
            <a:noAutofit/>
          </a:bodyPr>
          <a:lstStyle/>
          <a:p>
            <a:r>
              <a:rPr lang="en-US" dirty="0">
                <a:solidFill>
                  <a:schemeClr val="bg2"/>
                </a:solidFill>
              </a:rPr>
              <a:t>Question 2: ?</a:t>
            </a:r>
          </a:p>
        </p:txBody>
      </p:sp>
      <p:sp>
        <p:nvSpPr>
          <p:cNvPr id="4" name="Content Placeholder 3"/>
          <p:cNvSpPr>
            <a:spLocks noGrp="1"/>
          </p:cNvSpPr>
          <p:nvPr>
            <p:ph idx="1"/>
          </p:nvPr>
        </p:nvSpPr>
        <p:spPr>
          <a:xfrm>
            <a:off x="457200" y="914400"/>
            <a:ext cx="8229600" cy="761999"/>
          </a:xfrm>
        </p:spPr>
        <p:txBody>
          <a:bodyPr>
            <a:noAutofit/>
          </a:bodyPr>
          <a:lstStyle/>
          <a:p>
            <a:pPr marL="0" indent="0">
              <a:buNone/>
            </a:pPr>
            <a:r>
              <a:rPr lang="en-US" sz="2400" dirty="0">
                <a:solidFill>
                  <a:srgbClr val="000000"/>
                </a:solidFill>
              </a:rPr>
              <a:t>What affect will low refrigerant levels have on the pressure readings?</a:t>
            </a:r>
          </a:p>
        </p:txBody>
      </p:sp>
    </p:spTree>
    <p:extLst>
      <p:ext uri="{BB962C8B-B14F-4D97-AF65-F5344CB8AC3E}">
        <p14:creationId xmlns:p14="http://schemas.microsoft.com/office/powerpoint/2010/main" val="8215330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8123"/>
            <a:ext cx="8229600" cy="488629"/>
          </a:xfrm>
        </p:spPr>
        <p:txBody>
          <a:bodyPr>
            <a:noAutofit/>
          </a:bodyPr>
          <a:lstStyle/>
          <a:p>
            <a:r>
              <a:rPr lang="en-US" dirty="0">
                <a:solidFill>
                  <a:schemeClr val="bg2"/>
                </a:solidFill>
              </a:rPr>
              <a:t>Answer 2</a:t>
            </a:r>
          </a:p>
        </p:txBody>
      </p:sp>
      <p:sp>
        <p:nvSpPr>
          <p:cNvPr id="4" name="Content Placeholder 3"/>
          <p:cNvSpPr>
            <a:spLocks noGrp="1"/>
          </p:cNvSpPr>
          <p:nvPr>
            <p:ph idx="1"/>
          </p:nvPr>
        </p:nvSpPr>
        <p:spPr>
          <a:xfrm>
            <a:off x="457200" y="914401"/>
            <a:ext cx="8229600" cy="419100"/>
          </a:xfrm>
        </p:spPr>
        <p:txBody>
          <a:bodyPr>
            <a:noAutofit/>
          </a:bodyPr>
          <a:lstStyle/>
          <a:p>
            <a:pPr marL="0" indent="0">
              <a:buNone/>
            </a:pPr>
            <a:r>
              <a:rPr lang="en-US" sz="2400" dirty="0">
                <a:solidFill>
                  <a:srgbClr val="000000"/>
                </a:solidFill>
              </a:rPr>
              <a:t>The low- and high-pressure readings will both read low.</a:t>
            </a:r>
          </a:p>
        </p:txBody>
      </p:sp>
    </p:spTree>
    <p:extLst>
      <p:ext uri="{BB962C8B-B14F-4D97-AF65-F5344CB8AC3E}">
        <p14:creationId xmlns:p14="http://schemas.microsoft.com/office/powerpoint/2010/main" val="4931863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8123"/>
            <a:ext cx="8229600" cy="488629"/>
          </a:xfrm>
        </p:spPr>
        <p:txBody>
          <a:bodyPr>
            <a:noAutofit/>
          </a:bodyPr>
          <a:lstStyle/>
          <a:p>
            <a:r>
              <a:rPr lang="en-US" dirty="0"/>
              <a:t>Leak Detection</a:t>
            </a:r>
            <a:endParaRPr lang="en-US" dirty="0">
              <a:solidFill>
                <a:schemeClr val="bg2"/>
              </a:solidFill>
            </a:endParaRPr>
          </a:p>
        </p:txBody>
      </p:sp>
      <p:sp>
        <p:nvSpPr>
          <p:cNvPr id="4" name="Content Placeholder 3"/>
          <p:cNvSpPr>
            <a:spLocks noGrp="1"/>
          </p:cNvSpPr>
          <p:nvPr>
            <p:ph idx="1"/>
          </p:nvPr>
        </p:nvSpPr>
        <p:spPr>
          <a:xfrm>
            <a:off x="457200" y="914400"/>
            <a:ext cx="8229600" cy="2114549"/>
          </a:xfrm>
        </p:spPr>
        <p:txBody>
          <a:bodyPr>
            <a:noAutofit/>
          </a:bodyPr>
          <a:lstStyle/>
          <a:p>
            <a:r>
              <a:rPr lang="en-US" sz="2400" dirty="0"/>
              <a:t>Visual inspection</a:t>
            </a:r>
          </a:p>
          <a:p>
            <a:r>
              <a:rPr lang="en-US" sz="2400" dirty="0"/>
              <a:t>Electronic leak detector</a:t>
            </a:r>
          </a:p>
          <a:p>
            <a:r>
              <a:rPr lang="en-US" sz="2400" dirty="0"/>
              <a:t>Dye in the refrigerant</a:t>
            </a:r>
          </a:p>
          <a:p>
            <a:r>
              <a:rPr lang="en-US" sz="2400" dirty="0"/>
              <a:t>Soap solution</a:t>
            </a:r>
          </a:p>
        </p:txBody>
      </p:sp>
    </p:spTree>
    <p:extLst>
      <p:ext uri="{BB962C8B-B14F-4D97-AF65-F5344CB8AC3E}">
        <p14:creationId xmlns:p14="http://schemas.microsoft.com/office/powerpoint/2010/main" val="5905246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91526"/>
            <a:ext cx="8229600" cy="646331"/>
          </a:xfrm>
        </p:spPr>
        <p:txBody>
          <a:bodyPr>
            <a:spAutoFit/>
          </a:bodyPr>
          <a:lstStyle/>
          <a:p>
            <a:r>
              <a:rPr lang="en-US" dirty="0">
                <a:solidFill>
                  <a:schemeClr val="bg2"/>
                </a:solidFill>
              </a:rPr>
              <a:t>Question 1: ?</a:t>
            </a:r>
          </a:p>
        </p:txBody>
      </p:sp>
      <p:sp>
        <p:nvSpPr>
          <p:cNvPr id="4" name="Content Placeholder 3"/>
          <p:cNvSpPr>
            <a:spLocks noGrp="1"/>
          </p:cNvSpPr>
          <p:nvPr>
            <p:ph idx="1"/>
          </p:nvPr>
        </p:nvSpPr>
        <p:spPr>
          <a:xfrm>
            <a:off x="457200" y="997803"/>
            <a:ext cx="8229600" cy="830997"/>
          </a:xfrm>
        </p:spPr>
        <p:txBody>
          <a:bodyPr>
            <a:spAutoFit/>
          </a:bodyPr>
          <a:lstStyle/>
          <a:p>
            <a:pPr marL="0" indent="0">
              <a:buNone/>
            </a:pPr>
            <a:r>
              <a:rPr lang="en-US" sz="2400" dirty="0"/>
              <a:t>What are the various methods that can be used to detect refrigerant leaks?</a:t>
            </a:r>
            <a:endParaRPr lang="en-US" sz="2400" dirty="0">
              <a:solidFill>
                <a:srgbClr val="000000"/>
              </a:solidFill>
            </a:endParaRPr>
          </a:p>
        </p:txBody>
      </p:sp>
    </p:spTree>
    <p:extLst>
      <p:ext uri="{BB962C8B-B14F-4D97-AF65-F5344CB8AC3E}">
        <p14:creationId xmlns:p14="http://schemas.microsoft.com/office/powerpoint/2010/main" val="2473509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91526"/>
            <a:ext cx="8229600" cy="646331"/>
          </a:xfrm>
        </p:spPr>
        <p:txBody>
          <a:bodyPr>
            <a:spAutoFit/>
          </a:bodyPr>
          <a:lstStyle/>
          <a:p>
            <a:r>
              <a:rPr lang="en-US" dirty="0"/>
              <a:t>Answer 1</a:t>
            </a:r>
            <a:endParaRPr lang="en-US" dirty="0">
              <a:solidFill>
                <a:schemeClr val="bg2"/>
              </a:solidFill>
            </a:endParaRPr>
          </a:p>
        </p:txBody>
      </p:sp>
      <p:sp>
        <p:nvSpPr>
          <p:cNvPr id="4" name="Content Placeholder 3"/>
          <p:cNvSpPr>
            <a:spLocks noGrp="1"/>
          </p:cNvSpPr>
          <p:nvPr>
            <p:ph idx="1"/>
          </p:nvPr>
        </p:nvSpPr>
        <p:spPr>
          <a:xfrm>
            <a:off x="457200" y="997803"/>
            <a:ext cx="8229600" cy="830997"/>
          </a:xfrm>
        </p:spPr>
        <p:txBody>
          <a:bodyPr>
            <a:spAutoFit/>
          </a:bodyPr>
          <a:lstStyle/>
          <a:p>
            <a:pPr marL="0" indent="0">
              <a:buNone/>
            </a:pPr>
            <a:r>
              <a:rPr lang="en-US" sz="2400" dirty="0">
                <a:solidFill>
                  <a:srgbClr val="000000"/>
                </a:solidFill>
              </a:rPr>
              <a:t>Visual inspection, electronic leak detector, dye in the refrigerant, and soap solution.</a:t>
            </a:r>
          </a:p>
        </p:txBody>
      </p:sp>
    </p:spTree>
    <p:extLst>
      <p:ext uri="{BB962C8B-B14F-4D97-AF65-F5344CB8AC3E}">
        <p14:creationId xmlns:p14="http://schemas.microsoft.com/office/powerpoint/2010/main" val="24329619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1200"/>
            <a:ext cx="8229600" cy="1754296"/>
          </a:xfrm>
        </p:spPr>
        <p:txBody>
          <a:bodyPr/>
          <a:lstStyle/>
          <a:p>
            <a:pPr algn="ctr"/>
            <a:r>
              <a:rPr lang="en-US" dirty="0"/>
              <a:t>Lack Of Cooling Diagnosis And Repair Steps</a:t>
            </a:r>
            <a:br>
              <a:rPr lang="en-US" dirty="0"/>
            </a:br>
            <a:endParaRPr lang="en-US" dirty="0"/>
          </a:p>
        </p:txBody>
      </p:sp>
    </p:spTree>
    <p:extLst>
      <p:ext uri="{BB962C8B-B14F-4D97-AF65-F5344CB8AC3E}">
        <p14:creationId xmlns:p14="http://schemas.microsoft.com/office/powerpoint/2010/main" val="21759052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1. Leak Testing</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2" y="914400"/>
            <a:ext cx="4484688" cy="367189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14400"/>
            <a:ext cx="3011384" cy="3416320"/>
          </a:xfrm>
        </p:spPr>
        <p:txBody>
          <a:bodyPr/>
          <a:lstStyle/>
          <a:p>
            <a:r>
              <a:rPr lang="en-US" sz="2400" dirty="0"/>
              <a:t>The lack of cooling was diagnosed using a leak detector, which showed the evaporator was leaking when tested at the condensate drain.</a:t>
            </a:r>
          </a:p>
        </p:txBody>
      </p:sp>
    </p:spTree>
    <p:extLst>
      <p:ext uri="{BB962C8B-B14F-4D97-AF65-F5344CB8AC3E}">
        <p14:creationId xmlns:p14="http://schemas.microsoft.com/office/powerpoint/2010/main" val="32933723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46331"/>
          </a:xfrm>
        </p:spPr>
        <p:txBody>
          <a:bodyPr/>
          <a:lstStyle/>
          <a:p>
            <a:r>
              <a:rPr lang="en-US" dirty="0"/>
              <a:t>2.Recover Refrigerant</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429001" y="955670"/>
            <a:ext cx="5257799" cy="4304893"/>
          </a:xfrm>
        </p:spPr>
      </p:pic>
      <p:sp>
        <p:nvSpPr>
          <p:cNvPr id="4" name="Content Placeholder 3"/>
          <p:cNvSpPr>
            <a:spLocks noGrp="1"/>
          </p:cNvSpPr>
          <p:nvPr>
            <p:ph sz="quarter" idx="15"/>
          </p:nvPr>
        </p:nvSpPr>
        <p:spPr>
          <a:xfrm>
            <a:off x="457200" y="955670"/>
            <a:ext cx="2895600" cy="2776954"/>
          </a:xfrm>
        </p:spPr>
        <p:txBody>
          <a:bodyPr/>
          <a:lstStyle/>
          <a:p>
            <a:r>
              <a:rPr lang="en-US" sz="2400" dirty="0"/>
              <a:t>The recovery process was started by connecting an RRR machine to the high-side fitting.</a:t>
            </a:r>
          </a:p>
        </p:txBody>
      </p:sp>
    </p:spTree>
    <p:extLst>
      <p:ext uri="{BB962C8B-B14F-4D97-AF65-F5344CB8AC3E}">
        <p14:creationId xmlns:p14="http://schemas.microsoft.com/office/powerpoint/2010/main" val="7769112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Refrigerant Service, Recovery</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refrigerant_service_recovery">
            <a:hlinkClick r:id="" action="ppaction://media"/>
            <a:extLst>
              <a:ext uri="{FF2B5EF4-FFF2-40B4-BE49-F238E27FC236}">
                <a16:creationId xmlns:a16="http://schemas.microsoft.com/office/drawing/2014/main" id="{12DB907B-4070-FB93-47A7-6D9263E71C2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250" y="1128959"/>
            <a:ext cx="8953500" cy="5036344"/>
          </a:xfrm>
          <a:prstGeom prst="rect">
            <a:avLst/>
          </a:prstGeom>
        </p:spPr>
      </p:pic>
    </p:spTree>
    <p:extLst>
      <p:ext uri="{BB962C8B-B14F-4D97-AF65-F5344CB8AC3E}">
        <p14:creationId xmlns:p14="http://schemas.microsoft.com/office/powerpoint/2010/main" val="15861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7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8-Step Diagnostic Procedure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8_Step_Diag_Proced-Chapter_88-A8">
            <a:hlinkClick r:id="" action="ppaction://media"/>
            <a:extLst>
              <a:ext uri="{FF2B5EF4-FFF2-40B4-BE49-F238E27FC236}">
                <a16:creationId xmlns:a16="http://schemas.microsoft.com/office/drawing/2014/main" id="{721CAB30-B5D8-84A9-B269-7FC2A6A0033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9220" y="1197499"/>
            <a:ext cx="8782652" cy="4940242"/>
          </a:xfrm>
          <a:prstGeom prst="rect">
            <a:avLst/>
          </a:prstGeom>
        </p:spPr>
      </p:pic>
    </p:spTree>
    <p:extLst>
      <p:ext uri="{BB962C8B-B14F-4D97-AF65-F5344CB8AC3E}">
        <p14:creationId xmlns:p14="http://schemas.microsoft.com/office/powerpoint/2010/main" val="36974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46331"/>
          </a:xfrm>
        </p:spPr>
        <p:txBody>
          <a:bodyPr/>
          <a:lstStyle/>
          <a:p>
            <a:r>
              <a:rPr lang="en-US" dirty="0"/>
              <a:t>3. Low Side Connection</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505201" y="955670"/>
            <a:ext cx="5181600" cy="4242504"/>
          </a:xfrm>
        </p:spPr>
      </p:pic>
      <p:sp>
        <p:nvSpPr>
          <p:cNvPr id="4" name="Content Placeholder 3"/>
          <p:cNvSpPr>
            <a:spLocks noGrp="1"/>
          </p:cNvSpPr>
          <p:nvPr>
            <p:ph sz="quarter" idx="15"/>
          </p:nvPr>
        </p:nvSpPr>
        <p:spPr>
          <a:xfrm>
            <a:off x="533401" y="1109246"/>
            <a:ext cx="2667000" cy="1938754"/>
          </a:xfrm>
        </p:spPr>
        <p:txBody>
          <a:bodyPr/>
          <a:lstStyle/>
          <a:p>
            <a:r>
              <a:rPr lang="en-US" sz="2400" dirty="0"/>
              <a:t>The low-side fitting was connected and the recovery was begun.</a:t>
            </a:r>
          </a:p>
        </p:txBody>
      </p:sp>
    </p:spTree>
    <p:extLst>
      <p:ext uri="{BB962C8B-B14F-4D97-AF65-F5344CB8AC3E}">
        <p14:creationId xmlns:p14="http://schemas.microsoft.com/office/powerpoint/2010/main" val="24871068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46331"/>
          </a:xfrm>
        </p:spPr>
        <p:txBody>
          <a:bodyPr/>
          <a:lstStyle/>
          <a:p>
            <a:r>
              <a:rPr lang="en-US" dirty="0"/>
              <a:t>4. Small Amount of Refrigerant Left</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618511" y="955670"/>
            <a:ext cx="5068290" cy="4149730"/>
          </a:xfrm>
        </p:spPr>
      </p:pic>
      <p:sp>
        <p:nvSpPr>
          <p:cNvPr id="4" name="Content Placeholder 3"/>
          <p:cNvSpPr>
            <a:spLocks noGrp="1"/>
          </p:cNvSpPr>
          <p:nvPr>
            <p:ph sz="quarter" idx="15"/>
          </p:nvPr>
        </p:nvSpPr>
        <p:spPr>
          <a:xfrm>
            <a:off x="474133" y="965200"/>
            <a:ext cx="2878667" cy="1930400"/>
          </a:xfrm>
        </p:spPr>
        <p:txBody>
          <a:bodyPr/>
          <a:lstStyle/>
          <a:p>
            <a:r>
              <a:rPr lang="en-US" sz="2400" dirty="0"/>
              <a:t>Very little refrigerant was left in the system (0.1 pound) but it was recovered.</a:t>
            </a:r>
          </a:p>
        </p:txBody>
      </p:sp>
    </p:spTree>
    <p:extLst>
      <p:ext uri="{BB962C8B-B14F-4D97-AF65-F5344CB8AC3E}">
        <p14:creationId xmlns:p14="http://schemas.microsoft.com/office/powerpoint/2010/main" val="18201407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46331"/>
          </a:xfrm>
        </p:spPr>
        <p:txBody>
          <a:bodyPr/>
          <a:lstStyle/>
          <a:p>
            <a:r>
              <a:rPr lang="en-US" dirty="0"/>
              <a:t>5. Lines Removed</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706283" y="955670"/>
            <a:ext cx="4980517" cy="4077864"/>
          </a:xfrm>
        </p:spPr>
      </p:pic>
      <p:sp>
        <p:nvSpPr>
          <p:cNvPr id="4" name="Content Placeholder 3"/>
          <p:cNvSpPr>
            <a:spLocks noGrp="1"/>
          </p:cNvSpPr>
          <p:nvPr>
            <p:ph sz="quarter" idx="15"/>
          </p:nvPr>
        </p:nvSpPr>
        <p:spPr>
          <a:xfrm>
            <a:off x="533400" y="1109246"/>
            <a:ext cx="3172883" cy="1200329"/>
          </a:xfrm>
        </p:spPr>
        <p:txBody>
          <a:bodyPr/>
          <a:lstStyle/>
          <a:p>
            <a:r>
              <a:rPr lang="en-US" sz="2400" dirty="0"/>
              <a:t>The lines to the accumulator were removed.</a:t>
            </a:r>
          </a:p>
        </p:txBody>
      </p:sp>
    </p:spTree>
    <p:extLst>
      <p:ext uri="{BB962C8B-B14F-4D97-AF65-F5344CB8AC3E}">
        <p14:creationId xmlns:p14="http://schemas.microsoft.com/office/powerpoint/2010/main" val="31193032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46331"/>
          </a:xfrm>
        </p:spPr>
        <p:txBody>
          <a:bodyPr/>
          <a:lstStyle/>
          <a:p>
            <a:r>
              <a:rPr lang="en-US" dirty="0"/>
              <a:t>6. Lines Disconnected </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506921" y="914400"/>
            <a:ext cx="5179879" cy="3581400"/>
          </a:xfrm>
        </p:spPr>
      </p:pic>
      <p:sp>
        <p:nvSpPr>
          <p:cNvPr id="4" name="Content Placeholder 3"/>
          <p:cNvSpPr>
            <a:spLocks noGrp="1"/>
          </p:cNvSpPr>
          <p:nvPr>
            <p:ph sz="quarter" idx="15"/>
          </p:nvPr>
        </p:nvSpPr>
        <p:spPr>
          <a:xfrm>
            <a:off x="533401" y="1109246"/>
            <a:ext cx="2667000" cy="2472154"/>
          </a:xfrm>
        </p:spPr>
        <p:txBody>
          <a:bodyPr/>
          <a:lstStyle/>
          <a:p>
            <a:r>
              <a:rPr lang="en-US" sz="2400" dirty="0"/>
              <a:t>The lines to the evaporator were disconnected using a quick connect tool to release the fitting.</a:t>
            </a:r>
          </a:p>
        </p:txBody>
      </p:sp>
    </p:spTree>
    <p:extLst>
      <p:ext uri="{BB962C8B-B14F-4D97-AF65-F5344CB8AC3E}">
        <p14:creationId xmlns:p14="http://schemas.microsoft.com/office/powerpoint/2010/main" val="18049906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46331"/>
          </a:xfrm>
        </p:spPr>
        <p:txBody>
          <a:bodyPr/>
          <a:lstStyle/>
          <a:p>
            <a:r>
              <a:rPr lang="en-US" dirty="0"/>
              <a:t>7. HVAC Case Nuts Removed</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657601" y="955670"/>
            <a:ext cx="5029200" cy="4117724"/>
          </a:xfrm>
        </p:spPr>
      </p:pic>
      <p:sp>
        <p:nvSpPr>
          <p:cNvPr id="4" name="Content Placeholder 3"/>
          <p:cNvSpPr>
            <a:spLocks noGrp="1"/>
          </p:cNvSpPr>
          <p:nvPr>
            <p:ph sz="quarter" idx="15"/>
          </p:nvPr>
        </p:nvSpPr>
        <p:spPr>
          <a:xfrm>
            <a:off x="474133" y="938737"/>
            <a:ext cx="2819400" cy="3785652"/>
          </a:xfrm>
        </p:spPr>
        <p:txBody>
          <a:bodyPr/>
          <a:lstStyle/>
          <a:p>
            <a:r>
              <a:rPr lang="en-US" sz="2400" dirty="0"/>
              <a:t>The retaining nuts were removed that held the HVAC case to the bulkhead from under the hood. In one case, the entire stud came out instead of just the nut.</a:t>
            </a:r>
          </a:p>
        </p:txBody>
      </p:sp>
    </p:spTree>
    <p:extLst>
      <p:ext uri="{BB962C8B-B14F-4D97-AF65-F5344CB8AC3E}">
        <p14:creationId xmlns:p14="http://schemas.microsoft.com/office/powerpoint/2010/main" val="26151423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46331"/>
          </a:xfrm>
        </p:spPr>
        <p:txBody>
          <a:bodyPr/>
          <a:lstStyle/>
          <a:p>
            <a:r>
              <a:rPr lang="en-US" dirty="0"/>
              <a:t>8. Disconnect Battery</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657601" y="955670"/>
            <a:ext cx="5029200" cy="4117724"/>
          </a:xfrm>
        </p:spPr>
      </p:pic>
      <p:sp>
        <p:nvSpPr>
          <p:cNvPr id="4" name="Content Placeholder 3"/>
          <p:cNvSpPr>
            <a:spLocks noGrp="1"/>
          </p:cNvSpPr>
          <p:nvPr>
            <p:ph sz="quarter" idx="15"/>
          </p:nvPr>
        </p:nvSpPr>
        <p:spPr>
          <a:xfrm>
            <a:off x="474133" y="914400"/>
            <a:ext cx="2954867" cy="2677656"/>
          </a:xfrm>
        </p:spPr>
        <p:txBody>
          <a:bodyPr/>
          <a:lstStyle/>
          <a:p>
            <a:r>
              <a:rPr lang="en-US" sz="2400" dirty="0"/>
              <a:t>Before going into the passenger compartment, the negative battery cable was disconnected from the battery.</a:t>
            </a:r>
          </a:p>
        </p:txBody>
      </p:sp>
    </p:spTree>
    <p:extLst>
      <p:ext uri="{BB962C8B-B14F-4D97-AF65-F5344CB8AC3E}">
        <p14:creationId xmlns:p14="http://schemas.microsoft.com/office/powerpoint/2010/main" val="12231364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46331"/>
          </a:xfrm>
        </p:spPr>
        <p:txBody>
          <a:bodyPr/>
          <a:lstStyle/>
          <a:p>
            <a:r>
              <a:rPr lang="en-US" dirty="0"/>
              <a:t>9. SRS Disconnect</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200401" y="955670"/>
            <a:ext cx="5486400" cy="4492063"/>
          </a:xfrm>
        </p:spPr>
      </p:pic>
      <p:sp>
        <p:nvSpPr>
          <p:cNvPr id="4" name="Content Placeholder 3"/>
          <p:cNvSpPr>
            <a:spLocks noGrp="1"/>
          </p:cNvSpPr>
          <p:nvPr>
            <p:ph sz="quarter" idx="15"/>
          </p:nvPr>
        </p:nvSpPr>
        <p:spPr>
          <a:xfrm>
            <a:off x="533400" y="931333"/>
            <a:ext cx="2438400" cy="3785652"/>
          </a:xfrm>
        </p:spPr>
        <p:txBody>
          <a:bodyPr/>
          <a:lstStyle/>
          <a:p>
            <a:r>
              <a:rPr lang="en-US" sz="2400" dirty="0"/>
              <a:t>The dash assembly is being removed, and this process includes disconnecting the airbag wiring connectors.</a:t>
            </a:r>
          </a:p>
        </p:txBody>
      </p:sp>
    </p:spTree>
    <p:extLst>
      <p:ext uri="{BB962C8B-B14F-4D97-AF65-F5344CB8AC3E}">
        <p14:creationId xmlns:p14="http://schemas.microsoft.com/office/powerpoint/2010/main" val="28213082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46331"/>
          </a:xfrm>
        </p:spPr>
        <p:txBody>
          <a:bodyPr/>
          <a:lstStyle/>
          <a:p>
            <a:r>
              <a:rPr lang="en-US" dirty="0"/>
              <a:t>10. Remove Cluster</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505201" y="914400"/>
            <a:ext cx="5181600" cy="4242504"/>
          </a:xfrm>
        </p:spPr>
      </p:pic>
      <p:sp>
        <p:nvSpPr>
          <p:cNvPr id="4" name="Content Placeholder 3"/>
          <p:cNvSpPr>
            <a:spLocks noGrp="1"/>
          </p:cNvSpPr>
          <p:nvPr>
            <p:ph sz="quarter" idx="15"/>
          </p:nvPr>
        </p:nvSpPr>
        <p:spPr>
          <a:xfrm>
            <a:off x="533401" y="1109246"/>
            <a:ext cx="2743200" cy="2308324"/>
          </a:xfrm>
        </p:spPr>
        <p:txBody>
          <a:bodyPr/>
          <a:lstStyle/>
          <a:p>
            <a:r>
              <a:rPr lang="en-US" sz="2400" dirty="0"/>
              <a:t>Driver/passenger side of the dash is removed to gain access to the additional fasteners.</a:t>
            </a:r>
          </a:p>
        </p:txBody>
      </p:sp>
    </p:spTree>
    <p:extLst>
      <p:ext uri="{BB962C8B-B14F-4D97-AF65-F5344CB8AC3E}">
        <p14:creationId xmlns:p14="http://schemas.microsoft.com/office/powerpoint/2010/main" val="1129224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46331"/>
          </a:xfrm>
        </p:spPr>
        <p:txBody>
          <a:bodyPr/>
          <a:lstStyle/>
          <a:p>
            <a:r>
              <a:rPr lang="en-US" dirty="0"/>
              <a:t>11. Lower Steering Column</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525443" y="955670"/>
            <a:ext cx="5161358" cy="4225930"/>
          </a:xfrm>
        </p:spPr>
      </p:pic>
      <p:sp>
        <p:nvSpPr>
          <p:cNvPr id="4" name="Content Placeholder 3"/>
          <p:cNvSpPr>
            <a:spLocks noGrp="1"/>
          </p:cNvSpPr>
          <p:nvPr>
            <p:ph sz="quarter" idx="15"/>
          </p:nvPr>
        </p:nvSpPr>
        <p:spPr>
          <a:xfrm>
            <a:off x="491067" y="930270"/>
            <a:ext cx="2819400" cy="5262979"/>
          </a:xfrm>
        </p:spPr>
        <p:txBody>
          <a:bodyPr/>
          <a:lstStyle/>
          <a:p>
            <a:r>
              <a:rPr lang="en-US" sz="2400" dirty="0"/>
              <a:t>The two retaining fasteners that hold the steering The entire dash assembly is being gently removed. column to the dash are removed and the steering column lowered into the seat, which is protected using a fender cover.</a:t>
            </a:r>
          </a:p>
        </p:txBody>
      </p:sp>
    </p:spTree>
    <p:extLst>
      <p:ext uri="{BB962C8B-B14F-4D97-AF65-F5344CB8AC3E}">
        <p14:creationId xmlns:p14="http://schemas.microsoft.com/office/powerpoint/2010/main" val="22191118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46331"/>
          </a:xfrm>
        </p:spPr>
        <p:txBody>
          <a:bodyPr/>
          <a:lstStyle/>
          <a:p>
            <a:r>
              <a:rPr lang="en-US" dirty="0"/>
              <a:t>12. Entire Dash Removed</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200401" y="955670"/>
            <a:ext cx="5486399" cy="4492062"/>
          </a:xfrm>
        </p:spPr>
      </p:pic>
      <p:sp>
        <p:nvSpPr>
          <p:cNvPr id="4" name="Content Placeholder 3"/>
          <p:cNvSpPr>
            <a:spLocks noGrp="1"/>
          </p:cNvSpPr>
          <p:nvPr>
            <p:ph sz="quarter" idx="15"/>
          </p:nvPr>
        </p:nvSpPr>
        <p:spPr>
          <a:xfrm>
            <a:off x="533401" y="1109246"/>
            <a:ext cx="2667000" cy="1481554"/>
          </a:xfrm>
        </p:spPr>
        <p:txBody>
          <a:bodyPr/>
          <a:lstStyle/>
          <a:p>
            <a:r>
              <a:rPr lang="en-US" sz="2400" dirty="0"/>
              <a:t>The entire dash assembly is being gently removed</a:t>
            </a:r>
          </a:p>
        </p:txBody>
      </p:sp>
    </p:spTree>
    <p:extLst>
      <p:ext uri="{BB962C8B-B14F-4D97-AF65-F5344CB8AC3E}">
        <p14:creationId xmlns:p14="http://schemas.microsoft.com/office/powerpoint/2010/main" val="1361026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5748"/>
            <a:ext cx="8229600" cy="646331"/>
          </a:xfrm>
        </p:spPr>
        <p:txBody>
          <a:bodyPr>
            <a:spAutoFit/>
          </a:bodyPr>
          <a:lstStyle/>
          <a:p>
            <a:r>
              <a:rPr lang="en-US" spc="-450" dirty="0"/>
              <a:t>H V A </a:t>
            </a:r>
            <a:r>
              <a:rPr lang="en-US" dirty="0"/>
              <a:t>C Diagnostic Procedure</a:t>
            </a:r>
            <a:endParaRPr lang="en-US" sz="2800" dirty="0"/>
          </a:p>
        </p:txBody>
      </p:sp>
      <p:sp>
        <p:nvSpPr>
          <p:cNvPr id="4" name="Content Placeholder 3"/>
          <p:cNvSpPr>
            <a:spLocks noGrp="1"/>
          </p:cNvSpPr>
          <p:nvPr>
            <p:ph idx="1"/>
          </p:nvPr>
        </p:nvSpPr>
        <p:spPr>
          <a:xfrm>
            <a:off x="457200" y="962025"/>
            <a:ext cx="8229600" cy="3270126"/>
          </a:xfrm>
        </p:spPr>
        <p:txBody>
          <a:bodyPr>
            <a:spAutoFit/>
          </a:bodyPr>
          <a:lstStyle/>
          <a:p>
            <a:r>
              <a:rPr lang="en-IN" sz="2400" dirty="0"/>
              <a:t>Step 1: Verify the customer complaint (concern).</a:t>
            </a:r>
          </a:p>
          <a:p>
            <a:r>
              <a:rPr lang="en-IN" sz="2400" dirty="0"/>
              <a:t>Step 2: Do a thorough visual inspection.</a:t>
            </a:r>
          </a:p>
          <a:p>
            <a:r>
              <a:rPr lang="en-IN" sz="2400" dirty="0"/>
              <a:t>Step 3: Check for diagnostic trouble codes.</a:t>
            </a:r>
          </a:p>
          <a:p>
            <a:pPr>
              <a:tabLst>
                <a:tab pos="1314450" algn="l"/>
              </a:tabLst>
            </a:pPr>
            <a:r>
              <a:rPr lang="en-IN" sz="2400" dirty="0"/>
              <a:t>Step 4: Check for related </a:t>
            </a:r>
            <a:r>
              <a:rPr lang="en-IN" sz="2400" spc="-350" dirty="0"/>
              <a:t>T S B </a:t>
            </a:r>
            <a:r>
              <a:rPr lang="en-IN" sz="2400" dirty="0"/>
              <a:t>s.</a:t>
            </a:r>
          </a:p>
          <a:p>
            <a:r>
              <a:rPr lang="en-IN" sz="2400" dirty="0"/>
              <a:t>Step 5: Determine the root cause.</a:t>
            </a:r>
          </a:p>
          <a:p>
            <a:r>
              <a:rPr lang="en-IN" sz="2400" dirty="0"/>
              <a:t>Step 6: Verify the repair.</a:t>
            </a:r>
          </a:p>
        </p:txBody>
      </p:sp>
    </p:spTree>
    <p:extLst>
      <p:ext uri="{BB962C8B-B14F-4D97-AF65-F5344CB8AC3E}">
        <p14:creationId xmlns:p14="http://schemas.microsoft.com/office/powerpoint/2010/main" val="10714666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46331"/>
          </a:xfrm>
        </p:spPr>
        <p:txBody>
          <a:bodyPr/>
          <a:lstStyle/>
          <a:p>
            <a:r>
              <a:rPr lang="en-US" dirty="0"/>
              <a:t>13. HVAC Case Removed</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276601" y="955670"/>
            <a:ext cx="5410200" cy="4429673"/>
          </a:xfrm>
        </p:spPr>
      </p:pic>
      <p:sp>
        <p:nvSpPr>
          <p:cNvPr id="4" name="Content Placeholder 3"/>
          <p:cNvSpPr>
            <a:spLocks noGrp="1"/>
          </p:cNvSpPr>
          <p:nvPr>
            <p:ph sz="quarter" idx="15"/>
          </p:nvPr>
        </p:nvSpPr>
        <p:spPr>
          <a:xfrm>
            <a:off x="533400" y="914400"/>
            <a:ext cx="2590800" cy="2308324"/>
          </a:xfrm>
        </p:spPr>
        <p:txBody>
          <a:bodyPr/>
          <a:lstStyle/>
          <a:p>
            <a:r>
              <a:rPr lang="en-US" sz="2400" dirty="0"/>
              <a:t>The HVAC case is being disassembled after being removed from the vehicle.</a:t>
            </a:r>
          </a:p>
        </p:txBody>
      </p:sp>
    </p:spTree>
    <p:extLst>
      <p:ext uri="{BB962C8B-B14F-4D97-AF65-F5344CB8AC3E}">
        <p14:creationId xmlns:p14="http://schemas.microsoft.com/office/powerpoint/2010/main" val="36055635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46331"/>
          </a:xfrm>
        </p:spPr>
        <p:txBody>
          <a:bodyPr/>
          <a:lstStyle/>
          <a:p>
            <a:r>
              <a:rPr lang="en-US" dirty="0"/>
              <a:t>14. Evaporator Removed</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657601" y="955670"/>
            <a:ext cx="5029200" cy="4117724"/>
          </a:xfrm>
        </p:spPr>
      </p:pic>
      <p:sp>
        <p:nvSpPr>
          <p:cNvPr id="4" name="Content Placeholder 3"/>
          <p:cNvSpPr>
            <a:spLocks noGrp="1"/>
          </p:cNvSpPr>
          <p:nvPr>
            <p:ph sz="quarter" idx="15"/>
          </p:nvPr>
        </p:nvSpPr>
        <p:spPr>
          <a:xfrm>
            <a:off x="609600" y="955670"/>
            <a:ext cx="2895600" cy="2677656"/>
          </a:xfrm>
        </p:spPr>
        <p:txBody>
          <a:bodyPr/>
          <a:lstStyle/>
          <a:p>
            <a:r>
              <a:rPr lang="en-US" sz="2400" dirty="0"/>
              <a:t>The evaporator is removed, and it shows signs of leaking. The root cause of the lack of cooling has been found.</a:t>
            </a:r>
          </a:p>
        </p:txBody>
      </p:sp>
    </p:spTree>
    <p:extLst>
      <p:ext uri="{BB962C8B-B14F-4D97-AF65-F5344CB8AC3E}">
        <p14:creationId xmlns:p14="http://schemas.microsoft.com/office/powerpoint/2010/main" val="42273279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46331"/>
          </a:xfrm>
        </p:spPr>
        <p:txBody>
          <a:bodyPr/>
          <a:lstStyle/>
          <a:p>
            <a:r>
              <a:rPr lang="en-US" dirty="0"/>
              <a:t>15. Heater Core Removed</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525443" y="955670"/>
            <a:ext cx="5161358" cy="4225930"/>
          </a:xfrm>
        </p:spPr>
      </p:pic>
      <p:sp>
        <p:nvSpPr>
          <p:cNvPr id="4" name="Content Placeholder 3"/>
          <p:cNvSpPr>
            <a:spLocks noGrp="1"/>
          </p:cNvSpPr>
          <p:nvPr>
            <p:ph sz="quarter" idx="15"/>
          </p:nvPr>
        </p:nvSpPr>
        <p:spPr>
          <a:xfrm>
            <a:off x="533400" y="914400"/>
            <a:ext cx="2667000" cy="3416320"/>
          </a:xfrm>
        </p:spPr>
        <p:txBody>
          <a:bodyPr/>
          <a:lstStyle/>
          <a:p>
            <a:r>
              <a:rPr lang="en-US" sz="2400" dirty="0"/>
              <a:t>The heater core was also removed and replaced at the same time as insurance against possible future leaks from this unit.</a:t>
            </a:r>
          </a:p>
        </p:txBody>
      </p:sp>
    </p:spTree>
    <p:extLst>
      <p:ext uri="{BB962C8B-B14F-4D97-AF65-F5344CB8AC3E}">
        <p14:creationId xmlns:p14="http://schemas.microsoft.com/office/powerpoint/2010/main" val="12277352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Remove &amp; Replace Heater Core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heater_core_remove_replace">
            <a:hlinkClick r:id="" action="ppaction://media"/>
            <a:extLst>
              <a:ext uri="{FF2B5EF4-FFF2-40B4-BE49-F238E27FC236}">
                <a16:creationId xmlns:a16="http://schemas.microsoft.com/office/drawing/2014/main" id="{B0464222-FFC2-A044-2A9E-28D57742E2D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994" y="1271093"/>
            <a:ext cx="8984012" cy="5053507"/>
          </a:xfrm>
          <a:prstGeom prst="rect">
            <a:avLst/>
          </a:prstGeom>
        </p:spPr>
      </p:pic>
    </p:spTree>
    <p:extLst>
      <p:ext uri="{BB962C8B-B14F-4D97-AF65-F5344CB8AC3E}">
        <p14:creationId xmlns:p14="http://schemas.microsoft.com/office/powerpoint/2010/main" val="18676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5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46331"/>
          </a:xfrm>
        </p:spPr>
        <p:txBody>
          <a:bodyPr/>
          <a:lstStyle/>
          <a:p>
            <a:r>
              <a:rPr lang="en-US" dirty="0"/>
              <a:t>16. HVAC Case Installed</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352801" y="955670"/>
            <a:ext cx="5334000" cy="4367283"/>
          </a:xfrm>
        </p:spPr>
      </p:pic>
      <p:sp>
        <p:nvSpPr>
          <p:cNvPr id="4" name="Content Placeholder 3"/>
          <p:cNvSpPr>
            <a:spLocks noGrp="1"/>
          </p:cNvSpPr>
          <p:nvPr>
            <p:ph sz="quarter" idx="15"/>
          </p:nvPr>
        </p:nvSpPr>
        <p:spPr>
          <a:xfrm>
            <a:off x="533400" y="955670"/>
            <a:ext cx="2667000" cy="1938992"/>
          </a:xfrm>
        </p:spPr>
        <p:txBody>
          <a:bodyPr/>
          <a:lstStyle/>
          <a:p>
            <a:r>
              <a:rPr lang="en-US" sz="2400" dirty="0"/>
              <a:t>The reassembled HVAC case is now being installed back into the vehicle.</a:t>
            </a:r>
          </a:p>
        </p:txBody>
      </p:sp>
    </p:spTree>
    <p:extLst>
      <p:ext uri="{BB962C8B-B14F-4D97-AF65-F5344CB8AC3E}">
        <p14:creationId xmlns:p14="http://schemas.microsoft.com/office/powerpoint/2010/main" val="27114482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46331"/>
          </a:xfrm>
        </p:spPr>
        <p:txBody>
          <a:bodyPr/>
          <a:lstStyle/>
          <a:p>
            <a:r>
              <a:rPr lang="en-US" dirty="0"/>
              <a:t>17. New Accumulator Installed</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429001" y="955670"/>
            <a:ext cx="5257800" cy="4304894"/>
          </a:xfrm>
        </p:spPr>
      </p:pic>
      <p:sp>
        <p:nvSpPr>
          <p:cNvPr id="4" name="Content Placeholder 3"/>
          <p:cNvSpPr>
            <a:spLocks noGrp="1"/>
          </p:cNvSpPr>
          <p:nvPr>
            <p:ph sz="quarter" idx="15"/>
          </p:nvPr>
        </p:nvSpPr>
        <p:spPr>
          <a:xfrm>
            <a:off x="457201" y="947203"/>
            <a:ext cx="2743200" cy="1384995"/>
          </a:xfrm>
        </p:spPr>
        <p:txBody>
          <a:bodyPr/>
          <a:lstStyle/>
          <a:p>
            <a:r>
              <a:rPr lang="en-US" sz="2800" dirty="0"/>
              <a:t>A new accumulator is installed.</a:t>
            </a:r>
          </a:p>
        </p:txBody>
      </p:sp>
    </p:spTree>
    <p:extLst>
      <p:ext uri="{BB962C8B-B14F-4D97-AF65-F5344CB8AC3E}">
        <p14:creationId xmlns:p14="http://schemas.microsoft.com/office/powerpoint/2010/main" val="29512719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Remove &amp; Replace Accumulator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ccumulator_remove_replace">
            <a:hlinkClick r:id="" action="ppaction://media"/>
            <a:extLst>
              <a:ext uri="{FF2B5EF4-FFF2-40B4-BE49-F238E27FC236}">
                <a16:creationId xmlns:a16="http://schemas.microsoft.com/office/drawing/2014/main" id="{5B1069BE-9728-403D-5207-84E0ADD96F0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2788" y="1262987"/>
            <a:ext cx="8998423" cy="5061613"/>
          </a:xfrm>
          <a:prstGeom prst="rect">
            <a:avLst/>
          </a:prstGeom>
        </p:spPr>
      </p:pic>
    </p:spTree>
    <p:extLst>
      <p:ext uri="{BB962C8B-B14F-4D97-AF65-F5344CB8AC3E}">
        <p14:creationId xmlns:p14="http://schemas.microsoft.com/office/powerpoint/2010/main" val="170923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46331"/>
          </a:xfrm>
        </p:spPr>
        <p:txBody>
          <a:bodyPr/>
          <a:lstStyle/>
          <a:p>
            <a:r>
              <a:rPr lang="en-US" dirty="0"/>
              <a:t>18. Evacuated and Recharged</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343401" y="914400"/>
            <a:ext cx="5377266" cy="3707372"/>
          </a:xfrm>
        </p:spPr>
      </p:pic>
      <p:sp>
        <p:nvSpPr>
          <p:cNvPr id="4" name="Content Placeholder 3"/>
          <p:cNvSpPr>
            <a:spLocks noGrp="1"/>
          </p:cNvSpPr>
          <p:nvPr>
            <p:ph sz="quarter" idx="15"/>
          </p:nvPr>
        </p:nvSpPr>
        <p:spPr>
          <a:xfrm>
            <a:off x="457200" y="914400"/>
            <a:ext cx="2514599" cy="5262979"/>
          </a:xfrm>
        </p:spPr>
        <p:txBody>
          <a:bodyPr/>
          <a:lstStyle/>
          <a:p>
            <a:r>
              <a:rPr lang="en-US" sz="2400" dirty="0"/>
              <a:t>The system was evacuated and charged to the specified amount, and the pressure gauge and temperature reading indicated that the system was restored to like-new performance.</a:t>
            </a:r>
          </a:p>
        </p:txBody>
      </p:sp>
    </p:spTree>
    <p:extLst>
      <p:ext uri="{BB962C8B-B14F-4D97-AF65-F5344CB8AC3E}">
        <p14:creationId xmlns:p14="http://schemas.microsoft.com/office/powerpoint/2010/main" val="27388812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286000"/>
            <a:ext cx="8229600" cy="584775"/>
          </a:xfrm>
        </p:spPr>
        <p:txBody>
          <a:bodyPr wrap="square" tIns="45720" bIns="45720">
            <a:spAutoFit/>
          </a:bodyPr>
          <a:lstStyle/>
          <a:p>
            <a:pPr algn="ctr"/>
            <a:r>
              <a:rPr lang="en-US" sz="3200" dirty="0"/>
              <a:t>Additional Related Animations</a:t>
            </a:r>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36861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Vacuum Pump Maintenance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vacuum_pump_maintenance">
            <a:hlinkClick r:id="" action="ppaction://media"/>
            <a:extLst>
              <a:ext uri="{FF2B5EF4-FFF2-40B4-BE49-F238E27FC236}">
                <a16:creationId xmlns:a16="http://schemas.microsoft.com/office/drawing/2014/main" id="{BBD03B2B-F7CA-9058-DD2C-088F6D9E7CA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167472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627881"/>
            <a:ext cx="788027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200329"/>
          </a:xfrm>
        </p:spPr>
        <p:txBody>
          <a:bodyPr/>
          <a:lstStyle/>
          <a:p>
            <a:r>
              <a:rPr lang="en-US" dirty="0"/>
              <a:t>Frequently Asked Question: What Does “Short Cycling” Mean?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50" y="2643254"/>
            <a:ext cx="7543800" cy="3670236"/>
          </a:xfrm>
        </p:spPr>
        <p:txBody>
          <a:bodyPr/>
          <a:lstStyle/>
          <a:p>
            <a:r>
              <a:rPr lang="en-US" sz="2000" b="1" dirty="0"/>
              <a:t>What Does “Short Cycling” Mean? </a:t>
            </a:r>
            <a:r>
              <a:rPr lang="en-US" sz="2000" dirty="0"/>
              <a:t>If the system is low on refrigerant, it will short cycle, or rapidly cycle on and off. This is the result of the compressor pulling the refrigerant out of the low side quickly to open either the cycling switch or the low-pressure switch. With the compressor off, the flow into the evaporator raises the pressure enough to reclose the switch and restart the compressor. With a normal charge, the low-side pressure should be 15 PSI to 35 PSI and the clutch should be on for 45 seconds to 90 seconds and be off for only about 15 seconds to 30 seconds.</a:t>
            </a:r>
          </a:p>
          <a:p>
            <a:endParaRPr lang="en-US" sz="20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2000" y="1813216"/>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3395613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AC Does Not Blow Cold</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C_Does_Not_Blow_Cold">
            <a:hlinkClick r:id="" action="ppaction://media"/>
            <a:extLst>
              <a:ext uri="{FF2B5EF4-FFF2-40B4-BE49-F238E27FC236}">
                <a16:creationId xmlns:a16="http://schemas.microsoft.com/office/drawing/2014/main" id="{808860F6-93A7-2B5F-926A-4A31EB754F6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94966"/>
            <a:ext cx="9144000" cy="5143500"/>
          </a:xfrm>
          <a:prstGeom prst="rect">
            <a:avLst/>
          </a:prstGeom>
        </p:spPr>
      </p:pic>
    </p:spTree>
    <p:extLst>
      <p:ext uri="{BB962C8B-B14F-4D97-AF65-F5344CB8AC3E}">
        <p14:creationId xmlns:p14="http://schemas.microsoft.com/office/powerpoint/2010/main" val="69731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7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Heating and Air Conditioning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(A7) Heating &amp; Air Conditioning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33353"/>
            <a:ext cx="8305800" cy="430887"/>
          </a:xfrm>
          <a:prstGeom prst="rect">
            <a:avLst/>
          </a:prstGeom>
          <a:noFill/>
        </p:spPr>
        <p:txBody>
          <a:bodyPr wrap="square" rtlCol="0">
            <a:spAutoFit/>
          </a:bodyPr>
          <a:lstStyle/>
          <a:p>
            <a:r>
              <a:rPr lang="en-US" sz="2200" dirty="0"/>
              <a:t>Animations Link: </a:t>
            </a:r>
            <a:r>
              <a:rPr lang="en-US" sz="2200" dirty="0">
                <a:hlinkClick r:id="rId4"/>
              </a:rPr>
              <a:t>(A7) Heating &amp; Air Conditioning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66.2 Visual Inspection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72000" y="914399"/>
            <a:ext cx="3716416" cy="526606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066800"/>
            <a:ext cx="3011384" cy="3785652"/>
          </a:xfrm>
        </p:spPr>
        <p:txBody>
          <a:bodyPr/>
          <a:lstStyle/>
          <a:p>
            <a:r>
              <a:rPr lang="en-US" sz="2400" dirty="0"/>
              <a:t>A visual inspection checks all of the visible, underhood components for possible wear or damage. The under-dash components are checked for noise and proper airflow.</a:t>
            </a:r>
          </a:p>
        </p:txBody>
      </p:sp>
    </p:spTree>
    <p:extLst>
      <p:ext uri="{BB962C8B-B14F-4D97-AF65-F5344CB8AC3E}">
        <p14:creationId xmlns:p14="http://schemas.microsoft.com/office/powerpoint/2010/main" val="696629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66.3 Line Temp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52122" y="914400"/>
            <a:ext cx="3750636" cy="524679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75379"/>
            <a:ext cx="3200400" cy="3785652"/>
          </a:xfrm>
        </p:spPr>
        <p:txBody>
          <a:bodyPr/>
          <a:lstStyle/>
          <a:p>
            <a:r>
              <a:rPr lang="en-US" sz="2400" dirty="0"/>
              <a:t>When a system is operating properly, the suction line to the compressor should be cool, and the discharge line should be hot to very hot. The liquid lines should also be hot.</a:t>
            </a:r>
          </a:p>
        </p:txBody>
      </p:sp>
    </p:spTree>
    <p:extLst>
      <p:ext uri="{BB962C8B-B14F-4D97-AF65-F5344CB8AC3E}">
        <p14:creationId xmlns:p14="http://schemas.microsoft.com/office/powerpoint/2010/main" val="1557056966"/>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25043</TotalTime>
  <Words>3177</Words>
  <Application>Microsoft Office PowerPoint</Application>
  <PresentationFormat>On-screen Show (4:3)</PresentationFormat>
  <Paragraphs>357</Paragraphs>
  <Slides>72</Slides>
  <Notes>51</Notes>
  <HiddenSlides>0</HiddenSlides>
  <MMClips>12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72</vt:i4>
      </vt:variant>
    </vt:vector>
  </HeadingPairs>
  <TitlesOfParts>
    <vt:vector size="79" baseType="lpstr">
      <vt:lpstr>Arial</vt:lpstr>
      <vt:lpstr>Arial(Body)</vt:lpstr>
      <vt:lpstr>Noto Sans Symbols</vt:lpstr>
      <vt:lpstr>Times New Roman</vt:lpstr>
      <vt:lpstr>Verdana</vt:lpstr>
      <vt:lpstr>Wingdings</vt:lpstr>
      <vt:lpstr>508 Lecture</vt:lpstr>
      <vt:lpstr>Automotive Technology: Principles, Diagnosis, and Service</vt:lpstr>
      <vt:lpstr>Learning Objectives (1 of 2)</vt:lpstr>
      <vt:lpstr>Learning Objectives (2 of 2)</vt:lpstr>
      <vt:lpstr>Figure 66.1 Diagnostic Steps</vt:lpstr>
      <vt:lpstr>Animation: 8-Step Diagnostic Procedure (Animation will automatically start)</vt:lpstr>
      <vt:lpstr>H V A C Diagnostic Procedure</vt:lpstr>
      <vt:lpstr>Frequently Asked Question: What Does “Short Cycling” Mean?   </vt:lpstr>
      <vt:lpstr>Figure 66.2 Visual Inspection</vt:lpstr>
      <vt:lpstr>Figure 66.3 Line Temp</vt:lpstr>
      <vt:lpstr>Figure 66.4 Tech Tip Water on Carpet</vt:lpstr>
      <vt:lpstr>Figure 66.5 Scan Tool Diagnosis</vt:lpstr>
      <vt:lpstr>Figure 66.6 TSB Search</vt:lpstr>
      <vt:lpstr>Figure 66.7 Temp Gauge</vt:lpstr>
      <vt:lpstr>Chart 66.1 Pressure Gauge Readings</vt:lpstr>
      <vt:lpstr>Animation: Importance of Proper Charge (Animation will automatically start)</vt:lpstr>
      <vt:lpstr>Frequently Asked Question: What is the Yellow Hose Used For?    </vt:lpstr>
      <vt:lpstr>Figure 66.8 Gauge Set Yellow Hose</vt:lpstr>
      <vt:lpstr>Figure 66.9 Normal R-134a Readings</vt:lpstr>
      <vt:lpstr>Figure 66.10 Static Pressure</vt:lpstr>
      <vt:lpstr>Figure 66.11 System Not Equalized</vt:lpstr>
      <vt:lpstr>Figure 66.12 Empty of Refrigerant</vt:lpstr>
      <vt:lpstr>Figure 66.13 Undercharged</vt:lpstr>
      <vt:lpstr>Animation: A/C Pressure Checks, Low Pressure (Animation will automatically start)</vt:lpstr>
      <vt:lpstr>Figure 66.14 Overcharged</vt:lpstr>
      <vt:lpstr>Animation: A/C Pressure Checks, Excess Pressure (Animation will automatically start)</vt:lpstr>
      <vt:lpstr>Figure 66.15 Restriction</vt:lpstr>
      <vt:lpstr>Chart 66.2 Pressure Temperature</vt:lpstr>
      <vt:lpstr>Chart 66.3 A/C Diagnostic Chart </vt:lpstr>
      <vt:lpstr>Figure 66.16 Orifice Clogged</vt:lpstr>
      <vt:lpstr>Animation: Remove &amp; Replace Orifice Tube (Animation will automatically start)</vt:lpstr>
      <vt:lpstr>Figure 66.17 Duct Cleaner</vt:lpstr>
      <vt:lpstr>Figure 66.18 Visual Inspection Find</vt:lpstr>
      <vt:lpstr>Frequently Asked Question: What Is the Procedure to Retrofit an Air-Conditioning System from R-12 to R-134a?      </vt:lpstr>
      <vt:lpstr>Figure 66.19 Leak Testing</vt:lpstr>
      <vt:lpstr>Animation: Refrigerant Leak Detector (Animation will automatically start)</vt:lpstr>
      <vt:lpstr>Figure 66.20 Black Light and Dye</vt:lpstr>
      <vt:lpstr>Heater Diagnosis</vt:lpstr>
      <vt:lpstr>Checking A C System Performance</vt:lpstr>
      <vt:lpstr>Temperature and Pressure Measurements</vt:lpstr>
      <vt:lpstr>Animation: A/C Performance Test (Animation will automatically start)</vt:lpstr>
      <vt:lpstr>Question 2: ?</vt:lpstr>
      <vt:lpstr>Answer 2</vt:lpstr>
      <vt:lpstr>Leak Detection</vt:lpstr>
      <vt:lpstr>Question 1: ?</vt:lpstr>
      <vt:lpstr>Answer 1</vt:lpstr>
      <vt:lpstr>Lack Of Cooling Diagnosis And Repair Steps </vt:lpstr>
      <vt:lpstr>1. Leak Testing</vt:lpstr>
      <vt:lpstr>2.Recover Refrigerant</vt:lpstr>
      <vt:lpstr>Animation: Refrigerant Service, Recovery (Animation will automatically start)</vt:lpstr>
      <vt:lpstr>3. Low Side Connection</vt:lpstr>
      <vt:lpstr>4. Small Amount of Refrigerant Left</vt:lpstr>
      <vt:lpstr>5. Lines Removed</vt:lpstr>
      <vt:lpstr>6. Lines Disconnected </vt:lpstr>
      <vt:lpstr>7. HVAC Case Nuts Removed</vt:lpstr>
      <vt:lpstr>8. Disconnect Battery</vt:lpstr>
      <vt:lpstr>9. SRS Disconnect</vt:lpstr>
      <vt:lpstr>10. Remove Cluster</vt:lpstr>
      <vt:lpstr>11. Lower Steering Column</vt:lpstr>
      <vt:lpstr>12. Entire Dash Removed</vt:lpstr>
      <vt:lpstr>13. HVAC Case Removed</vt:lpstr>
      <vt:lpstr>14. Evaporator Removed</vt:lpstr>
      <vt:lpstr>15. Heater Core Removed</vt:lpstr>
      <vt:lpstr>Animation: Remove &amp; Replace Heater Core (Animation will automatically start)</vt:lpstr>
      <vt:lpstr>16. HVAC Case Installed</vt:lpstr>
      <vt:lpstr>17. New Accumulator Installed</vt:lpstr>
      <vt:lpstr>Animation: Remove &amp; Replace Accumulator (Animation will automatically start)</vt:lpstr>
      <vt:lpstr>18. Evacuated and Recharged</vt:lpstr>
      <vt:lpstr>Additional Related Animations</vt:lpstr>
      <vt:lpstr>Animation: Vacuum Pump Maintenance (Animation will automatically start)</vt:lpstr>
      <vt:lpstr>Animation: AC Does Not Blow Cold (Animation will automatically start)</vt:lpstr>
      <vt:lpstr>Heating and Air Conditioning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66,  Heating and Air-conditioning System Diagnosis</dc:title>
  <dc:subject>2612-Automotive - Core</dc:subject>
  <dc:creator>James D. Halderman</dc:creator>
  <cp:keywords>Automotive</cp:keywords>
  <cp:lastModifiedBy>Glen Plants</cp:lastModifiedBy>
  <cp:revision>4744</cp:revision>
  <dcterms:created xsi:type="dcterms:W3CDTF">2014-07-14T20:04:21Z</dcterms:created>
  <dcterms:modified xsi:type="dcterms:W3CDTF">2023-06-20T12:18:35Z</dcterms:modified>
</cp:coreProperties>
</file>