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1200" r:id="rId2"/>
    <p:sldId id="1110" r:id="rId3"/>
    <p:sldId id="1205" r:id="rId4"/>
    <p:sldId id="1168" r:id="rId5"/>
    <p:sldId id="1169" r:id="rId6"/>
    <p:sldId id="1206" r:id="rId7"/>
    <p:sldId id="1207" r:id="rId8"/>
    <p:sldId id="1208" r:id="rId9"/>
    <p:sldId id="1381" r:id="rId10"/>
    <p:sldId id="1395" r:id="rId11"/>
    <p:sldId id="1215" r:id="rId12"/>
    <p:sldId id="1229" r:id="rId13"/>
    <p:sldId id="1214" r:id="rId14"/>
    <p:sldId id="1393" r:id="rId15"/>
    <p:sldId id="1394" r:id="rId16"/>
    <p:sldId id="1213" r:id="rId17"/>
    <p:sldId id="1216" r:id="rId18"/>
    <p:sldId id="1217" r:id="rId19"/>
    <p:sldId id="1212" r:id="rId20"/>
    <p:sldId id="1211" r:id="rId21"/>
    <p:sldId id="1210" r:id="rId22"/>
    <p:sldId id="1224" r:id="rId23"/>
    <p:sldId id="1225" r:id="rId24"/>
    <p:sldId id="1236" r:id="rId25"/>
    <p:sldId id="1237" r:id="rId26"/>
    <p:sldId id="1209" r:id="rId27"/>
    <p:sldId id="1219" r:id="rId28"/>
    <p:sldId id="1220" r:id="rId29"/>
    <p:sldId id="1221" r:id="rId30"/>
    <p:sldId id="1222" r:id="rId31"/>
    <p:sldId id="1228" r:id="rId32"/>
    <p:sldId id="1227" r:id="rId33"/>
    <p:sldId id="1179" r:id="rId34"/>
    <p:sldId id="1223" r:id="rId35"/>
    <p:sldId id="1230" r:id="rId36"/>
    <p:sldId id="1231" r:id="rId37"/>
    <p:sldId id="1226" r:id="rId38"/>
    <p:sldId id="1235" r:id="rId39"/>
    <p:sldId id="1182" r:id="rId40"/>
    <p:sldId id="1185" r:id="rId41"/>
    <p:sldId id="1234" r:id="rId42"/>
    <p:sldId id="1233" r:id="rId43"/>
    <p:sldId id="1232" r:id="rId44"/>
    <p:sldId id="1396" r:id="rId45"/>
    <p:sldId id="1400" r:id="rId46"/>
    <p:sldId id="1397" r:id="rId47"/>
    <p:sldId id="1399" r:id="rId48"/>
    <p:sldId id="1398" r:id="rId49"/>
    <p:sldId id="1392" r:id="rId50"/>
    <p:sldId id="107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8" autoAdjust="0"/>
    <p:restoredTop sz="71807" autoAdjust="0"/>
  </p:normalViewPr>
  <p:slideViewPr>
    <p:cSldViewPr>
      <p:cViewPr varScale="1">
        <p:scale>
          <a:sx n="82" d="100"/>
          <a:sy n="82" d="100"/>
        </p:scale>
        <p:origin x="2280" y="90"/>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8404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7632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Any refrigerant that contains </a:t>
            </a:r>
            <a:r>
              <a:rPr lang="en-US" sz="1400" b="1" i="0" u="sng" strike="noStrike" kern="1200" baseline="0" dirty="0">
                <a:solidFill>
                  <a:schemeClr val="tx1"/>
                </a:solidFill>
                <a:latin typeface="+mn-lt"/>
                <a:ea typeface="+mn-ea"/>
                <a:cs typeface="+mn-cs"/>
              </a:rPr>
              <a:t>non-condensable gases (NCG), </a:t>
            </a:r>
            <a:r>
              <a:rPr lang="en-US" sz="1400" b="0" i="0" u="none" strike="noStrike" kern="1200" baseline="0" dirty="0">
                <a:solidFill>
                  <a:schemeClr val="tx1"/>
                </a:solidFill>
                <a:latin typeface="+mn-lt"/>
                <a:ea typeface="+mn-ea"/>
                <a:cs typeface="+mn-cs"/>
              </a:rPr>
              <a:t>usually air, or with 2% or greater of another material (foreign refrigerant) is considered contaminated. If the contamination is greater than 5%, problems such as excessive high-side pressures and incorrect clutch cycling rate result. Other unseen problems of oil breakdown, seal deterioration, or compressor wear can also occur. NCG contamination can be reduced by recycling the refrigerant, purging the air out, or diluting the contaminated refrigerant with pure refrigerant. Contamination from a foreign refrigerant requires that the refrigerant be sent off for reclaiming or disposal.</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968874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HFC-134a systems use quick-disconnect fittings that are larger than those used for C F C-12 systems</a:t>
            </a:r>
          </a:p>
          <a:p>
            <a:r>
              <a:rPr lang="en-US" sz="1400" b="0" i="0" u="none" strike="noStrike" baseline="0" dirty="0">
                <a:solidFill>
                  <a:srgbClr val="231F20"/>
                </a:solidFill>
                <a:latin typeface="+mn-lt"/>
              </a:rPr>
              <a:t>Most refrigerant recovery units are made as part of the recovery, recycling, and recharging (RRR) machine and contain two service hoses (a low and high side) that are connected to the system service ports. For R-134a systems, confirm that the service connector knurled knob is turned fully counterclockwise. Then slide the quick connect collar up the hose and press the fitting onto the system service fitting and release the collar. It should “snap into place” and not be able to be removed. Slowly tighten the knurled knob until fully opened. See Figure 65-4</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19897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49680" algn="just"/>
            <a:r>
              <a:rPr lang="en-US" sz="1400" b="0" i="0" u="none" strike="noStrike" baseline="0" dirty="0">
                <a:solidFill>
                  <a:srgbClr val="231F20"/>
                </a:solidFill>
                <a:latin typeface="+mn-lt"/>
              </a:rPr>
              <a:t>Recovering the refrigerant from a system usually includes the following steps:</a:t>
            </a:r>
          </a:p>
          <a:p>
            <a:pPr marR="49670" algn="just"/>
            <a:r>
              <a:rPr lang="en-US" sz="1400" b="0" i="0" u="none" strike="noStrike" baseline="0" dirty="0">
                <a:solidFill>
                  <a:srgbClr val="231F20"/>
                </a:solidFill>
                <a:latin typeface="+mn-lt"/>
              </a:rPr>
              <a:t>STEP 1 Identify the refrigerant in the system.</a:t>
            </a:r>
          </a:p>
          <a:p>
            <a:pPr marR="49670" algn="just"/>
            <a:r>
              <a:rPr lang="en-US" sz="1400" b="0" i="0" u="none" strike="noStrike" baseline="0" dirty="0">
                <a:solidFill>
                  <a:srgbClr val="231F20"/>
                </a:solidFill>
                <a:latin typeface="+mn-lt"/>
              </a:rPr>
              <a:t>STEP 2 Connect the recovery unit to the system following the instructions of the manufacturer.</a:t>
            </a:r>
          </a:p>
          <a:p>
            <a:pPr marR="49670" algn="just"/>
            <a:r>
              <a:rPr lang="en-US" sz="1400" b="0" i="0" u="none" strike="noStrike" baseline="0" dirty="0">
                <a:solidFill>
                  <a:srgbClr val="231F20"/>
                </a:solidFill>
                <a:latin typeface="+mn-lt"/>
              </a:rPr>
              <a:t>STEP 3 Open the required valves and turn the machine on to start the recovery process, following the instructions of the machine’s manufacturer.</a:t>
            </a:r>
          </a:p>
          <a:p>
            <a:pPr marR="49680" algn="just"/>
            <a:r>
              <a:rPr lang="en-US" sz="1400" b="0" i="0" u="none" strike="noStrike" baseline="0" dirty="0">
                <a:solidFill>
                  <a:srgbClr val="231F20"/>
                </a:solidFill>
                <a:latin typeface="+mn-lt"/>
              </a:rPr>
              <a:t>STEP 4 Continue the recovery until the machine shuts off or the pressure reading has dropped into a vacuum.</a:t>
            </a:r>
          </a:p>
          <a:p>
            <a:pPr marR="49660" algn="just"/>
            <a:r>
              <a:rPr lang="en-US" sz="1400" b="0" i="0" u="none" strike="noStrike" baseline="0" dirty="0">
                <a:solidFill>
                  <a:srgbClr val="231F20"/>
                </a:solidFill>
                <a:latin typeface="+mn-lt"/>
              </a:rPr>
              <a:t>STEP 5 Verify completion of recovery by shutting off all valves and watching the system pressure. If pressure rises above 0 PSI within 5 minutes, repeat steps 4 and 5 to recover the remaining refrigerant.</a:t>
            </a:r>
          </a:p>
          <a:p>
            <a:pPr marR="49670" algn="just"/>
            <a:r>
              <a:rPr lang="en-US" sz="1400" b="0" i="0" u="none" strike="noStrike" baseline="0" dirty="0">
                <a:solidFill>
                  <a:srgbClr val="231F20"/>
                </a:solidFill>
                <a:latin typeface="+mn-lt"/>
              </a:rPr>
              <a:t>STEP 6 Drain, measure, and record the amount of oil removed from the system with the refrigerant and dispose of properly. This amount of new oil should be added during the recharging process. See Figure 65-5</a:t>
            </a:r>
            <a:r>
              <a:rPr lang="en-US" sz="1200" b="0" i="0" u="none" strike="noStrike" baseline="30000" dirty="0">
                <a:solidFill>
                  <a:srgbClr val="231F20"/>
                </a:solidFill>
                <a:latin typeface="Arial" panose="020B0604020202020204" pitchFamily="34" charset="0"/>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9931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1049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766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Some units can perform the recycling process in a single pass from the storage container through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 cleaning process and back to the storage container. These machines often complete the recycling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process while the sys- tem is being evacuated. Others require several passes, and the recovery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process continues to circulate the refrigerant as long as necessary. ● SEE FIGURE 65–6.</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 recycling machine is dedicated to a particular type of refrigerant, and a recycled blend can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only be recharged back into the vehicle it came from or another vehicle from the same fleet.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5371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baseline="0" dirty="0">
                <a:solidFill>
                  <a:srgbClr val="231F20"/>
                </a:solidFill>
                <a:latin typeface="+mn-lt"/>
              </a:rPr>
              <a:t>To recycle a refrigerant, perform the following steps:</a:t>
            </a:r>
          </a:p>
          <a:p>
            <a:pPr marR="53350" algn="just"/>
            <a:r>
              <a:rPr lang="en-US" sz="1400" b="0" i="0" u="none" strike="noStrike" baseline="0" dirty="0">
                <a:solidFill>
                  <a:srgbClr val="231F20"/>
                </a:solidFill>
                <a:latin typeface="+mn-lt"/>
              </a:rPr>
              <a:t>STEP 1 Open the valves or perform the programming steps re-quired by the machine manufacturer and turn on the machine.</a:t>
            </a:r>
          </a:p>
          <a:p>
            <a:pPr marR="53330" algn="just"/>
            <a:r>
              <a:rPr lang="en-US" sz="1400" b="0" i="0" u="none" strike="noStrike" baseline="0" dirty="0">
                <a:solidFill>
                  <a:srgbClr val="231F20"/>
                </a:solidFill>
                <a:latin typeface="+mn-lt"/>
              </a:rPr>
              <a:t>STEP 2 The machine operates until excess foreign particles and water have been removed or for a programmed length of time and shuts off. Check the moisture indicator to ensure that the refrigerant is dry. If the machine does not shut off in the proper amount of time, its internal filters or desiccant probably require service. SEE FIGURE 65-7 </a:t>
            </a:r>
            <a:r>
              <a:rPr lang="en-US" sz="1400" b="0" i="0" u="none" strike="noStrike" baseline="0" dirty="0">
                <a:solidFill>
                  <a:srgbClr val="A3654C"/>
                </a:solidFill>
                <a:latin typeface="+mn-lt"/>
              </a:rPr>
              <a:t>NOTE: Sometimes all of the air will not be removed in one recycling pass. Repeat the recycling as needed to remove all of the excess air.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6319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kern="1200" baseline="0" dirty="0">
                <a:solidFill>
                  <a:schemeClr val="tx1"/>
                </a:solidFill>
                <a:latin typeface="+mn-lt"/>
                <a:ea typeface="+mn-ea"/>
                <a:cs typeface="+mn-cs"/>
              </a:rPr>
              <a:t>Flushing is using a liquid or a gas to clean the inside passages of an air-conditioning system. When a compressor fails, it usually sends solid compressor particles into the high and possibly the low sides, which can plug the condenser passages and orifice tube or TXV. It is always a good practice to check the orifice tube or TXV filter screen for debris when there is a compressor failure and to flush the system, install a filter, or both before completing the job. Flushing is done by pumping a liquid material through the passages in a reverse or normal flow direction. A gas, such as shop air or nitrogen, is not really effective in removing solid material. Flushing agents can be a commercial flushing solution, liquid refrigerant, or very lightweight ester oil. However, ester oil has very little or no solvent action and remaining ester oil might be difficult to remove from the system. NOTE: Manufacturers may not warranty a replacement com-pressor if the accumulator and orifice tube or receiver–drier</a:t>
            </a:r>
          </a:p>
          <a:p>
            <a:r>
              <a:rPr lang="en-US" sz="1400" b="0" i="0" u="none" strike="noStrike" kern="1200" baseline="0" dirty="0">
                <a:solidFill>
                  <a:schemeClr val="tx1"/>
                </a:solidFill>
                <a:latin typeface="+mn-lt"/>
                <a:ea typeface="+mn-ea"/>
                <a:cs typeface="+mn-cs"/>
              </a:rPr>
              <a:t>is not also replaced.</a:t>
            </a:r>
          </a:p>
          <a:p>
            <a:endParaRPr lang="en-US" sz="1400" b="1" i="0" u="sng" strike="noStrike" kern="1200" baseline="0" dirty="0">
              <a:solidFill>
                <a:schemeClr val="tx1"/>
              </a:solidFill>
              <a:latin typeface="+mn-lt"/>
              <a:ea typeface="+mn-ea"/>
              <a:cs typeface="+mn-cs"/>
            </a:endParaRPr>
          </a:p>
          <a:p>
            <a:r>
              <a:rPr lang="en-US" sz="1400" b="1" i="0" u="sng" strike="noStrike" kern="1200" baseline="0" dirty="0">
                <a:solidFill>
                  <a:schemeClr val="tx1"/>
                </a:solidFill>
                <a:latin typeface="+mn-lt"/>
                <a:ea typeface="+mn-ea"/>
                <a:cs typeface="+mn-cs"/>
              </a:rPr>
              <a:t>TECH TIP: The Coffee Filter Trick</a:t>
            </a:r>
          </a:p>
          <a:p>
            <a:r>
              <a:rPr lang="en-US" sz="1400" b="0" i="0" u="none" strike="noStrike" kern="1200" baseline="0" dirty="0">
                <a:solidFill>
                  <a:schemeClr val="tx1"/>
                </a:solidFill>
                <a:latin typeface="+mn-lt"/>
                <a:ea typeface="+mn-ea"/>
                <a:cs typeface="+mn-cs"/>
              </a:rPr>
              <a:t>Some technicians place a paper coffee filter to catch the debris in the flush material going to the catch container. This allows them to inspect the material being flushed from the system and to determine the effectiveness of the flushing process.</a:t>
            </a:r>
          </a:p>
          <a:p>
            <a:endParaRPr lang="en-US" sz="1400" b="0" i="0" u="none" strike="noStrike" kern="1200" baseline="0" dirty="0">
              <a:solidFill>
                <a:schemeClr val="tx1"/>
              </a:solidFill>
              <a:latin typeface="+mn-lt"/>
              <a:ea typeface="+mn-ea"/>
              <a:cs typeface="+mn-cs"/>
            </a:endParaRPr>
          </a:p>
          <a:p>
            <a:endParaRPr lang="en-US" sz="1400" b="0" i="0" u="none" strike="noStrike" kern="1200" baseline="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395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2145086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289953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4192595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87937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27092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877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0789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0202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3357802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2333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401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1567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2616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9689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5955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48422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To evaporate any trapped moisture in the system, a vacuum of at least 29 inches of mercury (inch Hg) is needed. At shops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located at higher elevations, the gauge reading will naturally be lower.</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1228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See Chart 65-4 on page 778 for Some of the most commonly needed unit conversions.  </a:t>
            </a:r>
          </a:p>
          <a:p>
            <a:r>
              <a:rPr lang="en-US" sz="1400" b="1" i="0" u="sng" strike="noStrike" cap="none" dirty="0">
                <a:solidFill>
                  <a:schemeClr val="dk1"/>
                </a:solidFill>
                <a:latin typeface="+mn-lt"/>
                <a:ea typeface="Arial"/>
                <a:cs typeface="Arial"/>
                <a:sym typeface="Arial"/>
              </a:rPr>
              <a:t>TECH TIP: </a:t>
            </a:r>
            <a:r>
              <a:rPr lang="en-US" sz="1400" b="1" i="0" u="sng" strike="noStrike" kern="1200" baseline="0" dirty="0">
                <a:solidFill>
                  <a:schemeClr val="tx1"/>
                </a:solidFill>
                <a:latin typeface="+mn-lt"/>
                <a:ea typeface="+mn-ea"/>
                <a:cs typeface="+mn-cs"/>
              </a:rPr>
              <a:t>Check the Scale for Accuracy</a:t>
            </a:r>
          </a:p>
          <a:p>
            <a:r>
              <a:rPr lang="en-US" sz="1400" b="0" i="0" u="none" strike="noStrike" kern="1200" baseline="0" dirty="0">
                <a:solidFill>
                  <a:schemeClr val="tx1"/>
                </a:solidFill>
                <a:latin typeface="+mn-lt"/>
                <a:ea typeface="+mn-ea"/>
                <a:cs typeface="+mn-cs"/>
              </a:rPr>
              <a:t>Most charging scales can be calibrated to ensure accuracy. If a known amount of weight is placed on the scale, the weight indicator should show the correct amount of charge. If a test weight is not available use:</a:t>
            </a:r>
          </a:p>
          <a:p>
            <a:r>
              <a:rPr lang="en-US" sz="1400" b="0" i="0" u="none" strike="noStrike" kern="1200" baseline="0" dirty="0">
                <a:solidFill>
                  <a:schemeClr val="tx1"/>
                </a:solidFill>
                <a:latin typeface="+mn-lt"/>
                <a:ea typeface="+mn-ea"/>
                <a:cs typeface="+mn-cs"/>
              </a:rPr>
              <a:t>9 pennies weigh 1 ounce</a:t>
            </a:r>
          </a:p>
          <a:p>
            <a:r>
              <a:rPr lang="en-US" sz="1400" b="0" i="0" u="none" strike="noStrike" kern="1200" baseline="0" dirty="0">
                <a:solidFill>
                  <a:schemeClr val="tx1"/>
                </a:solidFill>
                <a:latin typeface="+mn-lt"/>
                <a:ea typeface="+mn-ea"/>
                <a:cs typeface="+mn-cs"/>
              </a:rPr>
              <a:t>27 pennies weigh 3 ounces</a:t>
            </a:r>
          </a:p>
          <a:p>
            <a:pPr marL="0" marR="0" lvl="0" indent="0" algn="l" rtl="0">
              <a:lnSpc>
                <a:spcPct val="100000"/>
              </a:lnSpc>
              <a:spcBef>
                <a:spcPts val="0"/>
              </a:spcBef>
              <a:spcAft>
                <a:spcPts val="0"/>
              </a:spcAft>
              <a:buClr>
                <a:schemeClr val="dk1"/>
              </a:buClr>
              <a:buSzPct val="25000"/>
              <a:buFont typeface="Arial"/>
              <a:buNone/>
            </a:pPr>
            <a:endParaRPr sz="16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2657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8281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Type II is a stop-leak chemical that hardens when it contacts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moisture as it escapes, which results in sealing the leak.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Type II sealants have hardened and caused plugging inside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system and service machines. The sealant is purchased as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kit that includes the sealant with a valve and short adapter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hose. The absence of moisture inside the A/C system along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with the heat and pressure prevent the sealant from hardening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inside the system. ● SEE FIGURE 65–19.</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4992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2250181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SAFETY: technicians that work on or around automotive air-conditioning systems should adhere to the following best practices for safety:</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Obtain, read, and understand the safety data sheet (SDS) information regarding the refrigerant being used.</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Work in well-ventilated area.</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Wear safety goggles or safety glasses with side shields to guard against eye exposure to refrigerant. ● SEE FIGURE 65–1.</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Avoid breathing refrigerant or refrigerant oil vapor.</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 Avoid direct exposure to refrigerant because it can cause frostbite or difficulty breathing if exposed to vapors. Consult medical advice immediately if exposed.</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Arial"/>
                <a:ea typeface="Arial"/>
                <a:cs typeface="Arial"/>
                <a:sym typeface="Arial"/>
              </a:rPr>
              <a:t>SEE page 767 and 768</a:t>
            </a:r>
            <a:r>
              <a:rPr lang="en-US" sz="1400" b="0" i="0" u="none" strike="noStrike" cap="none" baseline="0" dirty="0">
                <a:solidFill>
                  <a:schemeClr val="dk1"/>
                </a:solidFill>
                <a:latin typeface="Arial"/>
                <a:ea typeface="Arial"/>
                <a:cs typeface="Arial"/>
                <a:sym typeface="Arial"/>
              </a:rPr>
              <a:t> for SAE standards</a:t>
            </a: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262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Cross contamination is almost impossible to detect without the use of an electronic refrigerant identifier. An identifier meeting SAE standard J1771 should be used on any system using R12 or R134a. For R1234yf system, the refrigerant identifier should meet SAE standard J2843 (built into the RRR machine) or J2912 if a separate identifier is used. ● SEE FIGURE 65–2</a:t>
            </a:r>
            <a:r>
              <a:rPr lang="en-US" sz="1200" b="0" i="0" u="none" strike="noStrike" cap="none" dirty="0">
                <a:solidFill>
                  <a:schemeClr val="dk1"/>
                </a:solidFill>
                <a:latin typeface="+mn-lt"/>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05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49670" algn="just"/>
            <a:r>
              <a:rPr lang="en-US" sz="1400" b="0" i="0" u="none" strike="noStrike" baseline="0" dirty="0">
                <a:solidFill>
                  <a:srgbClr val="231F20"/>
                </a:solidFill>
                <a:latin typeface="+mj-lt"/>
              </a:rPr>
              <a:t>STEP 1  The first step on all identifiers is a calibration process. Most units do not allow connection to the low-side line until the identifier shows what to do on the display.</a:t>
            </a:r>
          </a:p>
          <a:p>
            <a:pPr marR="49670" algn="just"/>
            <a:r>
              <a:rPr lang="en-US" sz="1400" b="0" i="0" u="none" strike="noStrike" baseline="0" dirty="0">
                <a:solidFill>
                  <a:srgbClr val="231F20"/>
                </a:solidFill>
                <a:latin typeface="+mj-lt"/>
              </a:rPr>
              <a:t>STEP 2 With the engine and the system shut off, connect the identifier to the low-side service port using the correct hose assembly for the system’s refrigerant type.</a:t>
            </a:r>
          </a:p>
          <a:p>
            <a:pPr marR="49660" algn="just"/>
            <a:r>
              <a:rPr lang="en-US" sz="1400" b="0" i="0" u="none" strike="noStrike" baseline="0" dirty="0">
                <a:solidFill>
                  <a:srgbClr val="231F20"/>
                </a:solidFill>
                <a:latin typeface="+mj-lt"/>
              </a:rPr>
              <a:t>STEP 3 Check the filter on the identifier for the incoming gas. It will show a color change when it needs to be changed.</a:t>
            </a:r>
          </a:p>
          <a:p>
            <a:pPr marR="49660" algn="just"/>
            <a:r>
              <a:rPr lang="en-US" sz="1400" b="0" i="0" u="none" strike="noStrike" baseline="0" dirty="0">
                <a:solidFill>
                  <a:srgbClr val="231F20"/>
                </a:solidFill>
                <a:latin typeface="+mj-lt"/>
              </a:rPr>
              <a:t>STEP 4  Allow a gas sample to enter the unit. Some units include a warning device to make sure liquid refrigerant does not enter it. Many units include a warning device to indicate a flammable refrigerant.</a:t>
            </a:r>
          </a:p>
          <a:p>
            <a:pPr marR="49660" algn="just"/>
            <a:r>
              <a:rPr lang="en-US" sz="1400" b="0" i="0" u="none" strike="noStrike" baseline="0" dirty="0">
                <a:solidFill>
                  <a:srgbClr val="231F20"/>
                </a:solidFill>
                <a:latin typeface="+mj-lt"/>
              </a:rPr>
              <a:t>STEP 5  Read the display to determine the nature of the refrigerant. Some units allow printing of the results at that time. If the refrigerant is good or is contaminated with air, it can be safely recovered and recycled.</a:t>
            </a:r>
          </a:p>
          <a:p>
            <a:pPr marR="49660" algn="just"/>
            <a:r>
              <a:rPr lang="en-US" sz="1400" b="0" i="0" u="none" strike="noStrike" baseline="0" dirty="0">
                <a:solidFill>
                  <a:srgbClr val="231F20"/>
                </a:solidFill>
                <a:latin typeface="+mj-lt"/>
              </a:rPr>
              <a:t>STEP 6  When the analysis is complete, some units display instructions to disconnect the sampling hose and then bleed out the gas that was sampled. If the hose is not disconnected when prompted, the identifier can bleed all of the refrigerant from the system. Figure 65-3</a:t>
            </a:r>
            <a:endParaRPr lang="en-US" sz="1400" b="0" i="0" u="none" strike="noStrike" baseline="30000" dirty="0">
              <a:solidFill>
                <a:srgbClr val="231F20"/>
              </a:solidFill>
              <a:latin typeface="+mj-lt"/>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408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416121699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090910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8.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0.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hyperlink" Target="https://jameshalderman.com/a7_vid_lib_page/"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s://jameshalderman.com/a7_anim_lib_pag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65</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Refrigerant Recovery, Recycling, and Recharging</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946101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Identify Refrigerant, Economy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dentify_refrigerant_economy">
            <a:hlinkClick r:id="" action="ppaction://media"/>
            <a:extLst>
              <a:ext uri="{FF2B5EF4-FFF2-40B4-BE49-F238E27FC236}">
                <a16:creationId xmlns:a16="http://schemas.microsoft.com/office/drawing/2014/main" id="{869F93C5-39CE-C71B-978A-1D46EDEB19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3697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04999"/>
            <a:ext cx="7975529" cy="43810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1754326"/>
          </a:xfrm>
        </p:spPr>
        <p:txBody>
          <a:bodyPr/>
          <a:lstStyle/>
          <a:p>
            <a:r>
              <a:rPr lang="en-US" dirty="0"/>
              <a:t>Frequently Asked Question: Why Evacuate an Air-Conditioning System?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869731"/>
            <a:ext cx="7667625" cy="3416320"/>
          </a:xfrm>
        </p:spPr>
        <p:txBody>
          <a:bodyPr/>
          <a:lstStyle/>
          <a:p>
            <a:r>
              <a:rPr lang="en-US" sz="1800" b="1" dirty="0"/>
              <a:t>Why Evacuate an Air-Conditioning System? </a:t>
            </a:r>
            <a:r>
              <a:rPr lang="en-US" sz="1800" dirty="0"/>
              <a:t>Evacuation is used to not only remove and measure the amount of refrigerant that was in the system, but to remove any air that may have been trapped in the system during a previous repair or service procedure. Air in the system can be the root cause of many air- conditioning problems including the following causes: Higher than normal operating pressures. Higher than normal condenser temperatures, Reduced air-conditioning performance (air is not a good medium for the transfer of heat), and Noisy compressor operation. Evacuation is also a way to remove moisture from the air-conditioning system. Moisture in the refrigerant system degrades the lubricant that can lead to compressor failure. Therefore, for all of these reasons, evacuation is a needed service procedure.</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87351" y="1999859"/>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266195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2219"/>
            <a:ext cx="8229600" cy="646331"/>
          </a:xfrm>
        </p:spPr>
        <p:txBody>
          <a:bodyPr>
            <a:spAutoFit/>
          </a:bodyPr>
          <a:lstStyle/>
          <a:p>
            <a:r>
              <a:rPr lang="en-US" dirty="0"/>
              <a:t>Noncondensable Gasses</a:t>
            </a:r>
            <a:endParaRPr lang="en-US" sz="2800" dirty="0">
              <a:solidFill>
                <a:schemeClr val="bg2"/>
              </a:solidFill>
            </a:endParaRPr>
          </a:p>
        </p:txBody>
      </p:sp>
      <p:sp>
        <p:nvSpPr>
          <p:cNvPr id="4" name="Content Placeholder 3"/>
          <p:cNvSpPr>
            <a:spLocks noGrp="1"/>
          </p:cNvSpPr>
          <p:nvPr>
            <p:ph idx="1"/>
          </p:nvPr>
        </p:nvSpPr>
        <p:spPr>
          <a:xfrm>
            <a:off x="457200" y="938495"/>
            <a:ext cx="8229600" cy="2654573"/>
          </a:xfrm>
        </p:spPr>
        <p:txBody>
          <a:bodyPr>
            <a:spAutoFit/>
          </a:bodyPr>
          <a:lstStyle/>
          <a:p>
            <a:r>
              <a:rPr lang="en-US" sz="2400" dirty="0"/>
              <a:t>Refrigerant should be checked for the presence of air, which is called a noncondensable gas.</a:t>
            </a:r>
          </a:p>
          <a:p>
            <a:r>
              <a:rPr lang="en-US" sz="2400" dirty="0"/>
              <a:t>There are 2 ways to determine if there is air (noncondensable gas) in the refrigerant, including:</a:t>
            </a:r>
          </a:p>
          <a:p>
            <a:pPr lvl="1"/>
            <a:r>
              <a:rPr lang="en-US" sz="2400" dirty="0"/>
              <a:t>Use refrigerant identifier</a:t>
            </a:r>
          </a:p>
          <a:p>
            <a:pPr lvl="1"/>
            <a:r>
              <a:rPr lang="en-US" sz="2400" dirty="0"/>
              <a:t>Measure temperature and pressure of refrigerant</a:t>
            </a:r>
          </a:p>
        </p:txBody>
      </p:sp>
    </p:spTree>
    <p:extLst>
      <p:ext uri="{BB962C8B-B14F-4D97-AF65-F5344CB8AC3E}">
        <p14:creationId xmlns:p14="http://schemas.microsoft.com/office/powerpoint/2010/main" val="1508598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65.4 Quick-Disconnect Fittings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4200" y="1053347"/>
            <a:ext cx="5562601" cy="45641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438400" cy="1193800"/>
          </a:xfrm>
        </p:spPr>
        <p:txBody>
          <a:bodyPr/>
          <a:lstStyle/>
          <a:p>
            <a:r>
              <a:rPr lang="en-US" sz="2400" dirty="0"/>
              <a:t>Installing the hoses to an RRR machine.</a:t>
            </a:r>
          </a:p>
        </p:txBody>
      </p:sp>
    </p:spTree>
    <p:extLst>
      <p:ext uri="{BB962C8B-B14F-4D97-AF65-F5344CB8AC3E}">
        <p14:creationId xmlns:p14="http://schemas.microsoft.com/office/powerpoint/2010/main" val="2389559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Service Fitting and Manual Coupler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ervice_fitting_manual_coupler">
            <a:hlinkClick r:id="" action="ppaction://media"/>
            <a:extLst>
              <a:ext uri="{FF2B5EF4-FFF2-40B4-BE49-F238E27FC236}">
                <a16:creationId xmlns:a16="http://schemas.microsoft.com/office/drawing/2014/main" id="{22D9950E-E78D-C755-4035-FBC2C8D2EE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98357"/>
            <a:ext cx="9144000" cy="5143500"/>
          </a:xfrm>
          <a:prstGeom prst="rect">
            <a:avLst/>
          </a:prstGeom>
        </p:spPr>
      </p:pic>
    </p:spTree>
    <p:extLst>
      <p:ext uri="{BB962C8B-B14F-4D97-AF65-F5344CB8AC3E}">
        <p14:creationId xmlns:p14="http://schemas.microsoft.com/office/powerpoint/2010/main" val="206075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Service Fitting and Quick-Connect Coupler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ervice_fitting_quick_connect_coupler">
            <a:hlinkClick r:id="" action="ppaction://media"/>
            <a:extLst>
              <a:ext uri="{FF2B5EF4-FFF2-40B4-BE49-F238E27FC236}">
                <a16:creationId xmlns:a16="http://schemas.microsoft.com/office/drawing/2014/main" id="{B6933DE3-C8ED-519A-CC77-22EB3CAC38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9263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65.5 Oil Container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71600" y="1054832"/>
            <a:ext cx="6400800" cy="39192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2626" y="5105400"/>
            <a:ext cx="7579373" cy="1200329"/>
          </a:xfrm>
        </p:spPr>
        <p:txBody>
          <a:bodyPr/>
          <a:lstStyle/>
          <a:p>
            <a:r>
              <a:rPr lang="en-US" sz="2400" dirty="0"/>
              <a:t>During the recovery process, oil from the system is separated into a container so the technician will know how much oil was removed.</a:t>
            </a:r>
          </a:p>
        </p:txBody>
      </p:sp>
    </p:spTree>
    <p:extLst>
      <p:ext uri="{BB962C8B-B14F-4D97-AF65-F5344CB8AC3E}">
        <p14:creationId xmlns:p14="http://schemas.microsoft.com/office/powerpoint/2010/main" val="1265086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81199"/>
            <a:ext cx="7975529" cy="43048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1754326"/>
          </a:xfrm>
        </p:spPr>
        <p:txBody>
          <a:bodyPr/>
          <a:lstStyle/>
          <a:p>
            <a:r>
              <a:rPr lang="en-US" dirty="0"/>
              <a:t>Frequently Asked Question: What Is the Difference between Recycling and Reclaiming?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2883" y="2869730"/>
            <a:ext cx="7534275" cy="3416320"/>
          </a:xfrm>
        </p:spPr>
        <p:txBody>
          <a:bodyPr/>
          <a:lstStyle/>
          <a:p>
            <a:pPr marL="0" indent="0">
              <a:buNone/>
            </a:pPr>
            <a:r>
              <a:rPr lang="en-US" sz="2400" b="1" dirty="0"/>
              <a:t>What Is the Difference between Recycling and Reclaiming? </a:t>
            </a:r>
            <a:r>
              <a:rPr lang="en-US" sz="2400" dirty="0"/>
              <a:t>These terms are almost interchangeability but there is a difference.  </a:t>
            </a:r>
            <a:r>
              <a:rPr lang="en-US" sz="2400" b="1" dirty="0"/>
              <a:t>Recycled refrigerant</a:t>
            </a:r>
            <a:r>
              <a:rPr lang="en-US" sz="2400" dirty="0"/>
              <a:t>—Refrigerant that has been processed at a service facility (shop or dealership) by using recycling equipment that is SAE certified.  • </a:t>
            </a:r>
            <a:r>
              <a:rPr lang="en-US" sz="2400" b="1" dirty="0"/>
              <a:t>Reclaimed refrigerant—Refrigerant </a:t>
            </a:r>
            <a:r>
              <a:rPr lang="en-US" sz="2400" dirty="0"/>
              <a:t>that has been sent out to EPA-certified reclamation facility where it has been processed and certified as if it were new refrigerant.</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71512" y="208327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492707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23" y="1503958"/>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1200329"/>
          </a:xfrm>
        </p:spPr>
        <p:txBody>
          <a:bodyPr/>
          <a:lstStyle/>
          <a:p>
            <a:r>
              <a:rPr lang="en-US" dirty="0"/>
              <a:t>Frequently Asked Question: What Are the Concerns about Small Cans?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0576" y="2420775"/>
            <a:ext cx="7605712" cy="3693319"/>
          </a:xfrm>
        </p:spPr>
        <p:txBody>
          <a:bodyPr/>
          <a:lstStyle/>
          <a:p>
            <a:r>
              <a:rPr lang="en-US" sz="1800" b="1" dirty="0"/>
              <a:t>What Are the Concerns about Small Cans? </a:t>
            </a:r>
            <a:r>
              <a:rPr lang="en-US" sz="1800" dirty="0"/>
              <a:t>At one time, refrigerants were commonly sold in small cans that contained 12 oz or 15 oz of  refrigerant. Refrigerant is available in larger containers, usually 10 or 30 pounds and these are commonly used by service shops. Small cans are commonly used by do-it- yourself (DIY) vehicle owners. There are concerns that DIY service often results in the wasting or release of a substantial amount of unused refrigerant for several reasons: A tendency to not repair refrigerant leaks and in- stead just add additional refrigerant to the leaking system. Partially charged systems are topped off, so they probably end up over- or undercharged. A small can may not have the correct amount of refrigerant for the system, so charging is often stopped before the can is empty. • The remaining refrigerant in the can will probably leak out over time.</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00576" y="17145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688506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65.6 Single Pass Machine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867400" y="1032042"/>
            <a:ext cx="2509244" cy="51664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886200" cy="4154984"/>
          </a:xfrm>
        </p:spPr>
        <p:txBody>
          <a:bodyPr/>
          <a:lstStyle/>
          <a:p>
            <a:r>
              <a:rPr lang="en-US" sz="2400" dirty="0"/>
              <a:t>A single-pass recycling machine (a) cleans and filters the refrigerant as it is being recovered. A multipass machine (b) recovers the refrigerant in one operation and then cycles the refrigerant through filters and separators in another operation.</a:t>
            </a:r>
          </a:p>
        </p:txBody>
      </p:sp>
    </p:spTree>
    <p:extLst>
      <p:ext uri="{BB962C8B-B14F-4D97-AF65-F5344CB8AC3E}">
        <p14:creationId xmlns:p14="http://schemas.microsoft.com/office/powerpoint/2010/main" val="351454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(1 of 2)</a:t>
            </a:r>
            <a:endParaRPr lang="en-US" sz="2000" dirty="0"/>
          </a:p>
        </p:txBody>
      </p:sp>
      <p:sp>
        <p:nvSpPr>
          <p:cNvPr id="4" name="Content Placeholder 3"/>
          <p:cNvSpPr>
            <a:spLocks noGrp="1"/>
          </p:cNvSpPr>
          <p:nvPr>
            <p:ph idx="1"/>
          </p:nvPr>
        </p:nvSpPr>
        <p:spPr>
          <a:xfrm>
            <a:off x="457200" y="982133"/>
            <a:ext cx="8229600" cy="4201150"/>
          </a:xfrm>
        </p:spPr>
        <p:txBody>
          <a:bodyPr>
            <a:spAutoFit/>
          </a:bodyPr>
          <a:lstStyle/>
          <a:p>
            <a:pPr marL="704850" indent="-704850">
              <a:buNone/>
            </a:pPr>
            <a:r>
              <a:rPr lang="en-US" sz="2400" b="1" dirty="0">
                <a:solidFill>
                  <a:schemeClr val="bg2"/>
                </a:solidFill>
              </a:rPr>
              <a:t>65.1 </a:t>
            </a:r>
            <a:r>
              <a:rPr lang="en-US" sz="2400" dirty="0"/>
              <a:t>Explain A/C service safety practices.</a:t>
            </a:r>
          </a:p>
          <a:p>
            <a:pPr marL="704850" indent="-704850">
              <a:buNone/>
            </a:pPr>
            <a:r>
              <a:rPr lang="en-US" sz="2400" b="1" dirty="0">
                <a:solidFill>
                  <a:schemeClr val="bg2"/>
                </a:solidFill>
              </a:rPr>
              <a:t>65.2 </a:t>
            </a:r>
            <a:r>
              <a:rPr lang="en-US" sz="2400" dirty="0"/>
              <a:t>Explain SAE J standards.</a:t>
            </a:r>
          </a:p>
          <a:p>
            <a:pPr marL="704850" indent="-704850">
              <a:buNone/>
            </a:pPr>
            <a:r>
              <a:rPr lang="en-US" sz="2400" b="1" dirty="0">
                <a:solidFill>
                  <a:schemeClr val="bg2"/>
                </a:solidFill>
              </a:rPr>
              <a:t>65.3 </a:t>
            </a:r>
            <a:r>
              <a:rPr lang="en-US" sz="2400" dirty="0"/>
              <a:t>Discuss the procedure for identifying refrigerants in an A/C system.</a:t>
            </a:r>
          </a:p>
          <a:p>
            <a:pPr marL="704850" indent="-704850">
              <a:buNone/>
            </a:pPr>
            <a:r>
              <a:rPr lang="en-US" sz="2400" b="1" dirty="0">
                <a:solidFill>
                  <a:schemeClr val="bg2"/>
                </a:solidFill>
              </a:rPr>
              <a:t>65.4 </a:t>
            </a:r>
            <a:r>
              <a:rPr lang="en-US" sz="2400" dirty="0"/>
              <a:t>Describe the steps involved in A/C servicing.</a:t>
            </a:r>
          </a:p>
          <a:p>
            <a:pPr marL="704850" indent="-704850">
              <a:buNone/>
            </a:pPr>
            <a:r>
              <a:rPr lang="en-US" sz="2400" b="1" dirty="0">
                <a:solidFill>
                  <a:schemeClr val="bg2"/>
                </a:solidFill>
              </a:rPr>
              <a:t>65.5 </a:t>
            </a:r>
            <a:r>
              <a:rPr lang="en-US" sz="2400" dirty="0"/>
              <a:t>Explain the procedure for refrigerant recovery.</a:t>
            </a:r>
          </a:p>
          <a:p>
            <a:pPr marL="704850" indent="-704850">
              <a:buNone/>
            </a:pPr>
            <a:r>
              <a:rPr lang="en-US" sz="2400" b="1" dirty="0">
                <a:solidFill>
                  <a:schemeClr val="bg2"/>
                </a:solidFill>
              </a:rPr>
              <a:t>65.6</a:t>
            </a:r>
            <a:r>
              <a:rPr lang="en-US" sz="2400" dirty="0"/>
              <a:t> Explain the procedure for recycling refrigerant.</a:t>
            </a:r>
          </a:p>
          <a:p>
            <a:pPr marL="704850" indent="-704850">
              <a:buNone/>
            </a:pPr>
            <a:r>
              <a:rPr lang="en-US" sz="2400" b="1" dirty="0">
                <a:solidFill>
                  <a:schemeClr val="bg2"/>
                </a:solidFill>
              </a:rPr>
              <a:t>65.7 </a:t>
            </a:r>
            <a:r>
              <a:rPr lang="en-US" sz="2400" dirty="0"/>
              <a:t>Discuss the purpose of flushing an A/C system.</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65.7 Recycle Machine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8621"/>
            <a:ext cx="4078172" cy="50844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95600" cy="2677656"/>
          </a:xfrm>
        </p:spPr>
        <p:txBody>
          <a:bodyPr/>
          <a:lstStyle/>
          <a:p>
            <a:r>
              <a:rPr lang="en-US" sz="2400" dirty="0"/>
              <a:t>Recycling machines have a filter and desiccant that must be replaced after a certain amount of use.</a:t>
            </a:r>
          </a:p>
        </p:txBody>
      </p:sp>
    </p:spTree>
    <p:extLst>
      <p:ext uri="{BB962C8B-B14F-4D97-AF65-F5344CB8AC3E}">
        <p14:creationId xmlns:p14="http://schemas.microsoft.com/office/powerpoint/2010/main" val="1621790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65.8 Flushing A/C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0919" y="1033478"/>
            <a:ext cx="4725882" cy="39195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5274" y="990600"/>
            <a:ext cx="3172326" cy="5334000"/>
          </a:xfrm>
        </p:spPr>
        <p:txBody>
          <a:bodyPr/>
          <a:lstStyle/>
          <a:p>
            <a:r>
              <a:rPr lang="en-US" sz="2000" dirty="0"/>
              <a:t>Portions of an A/C system can be flushed to remove debris and excess oil. Adapters are used to connect a flushing unit, which pumps the flushing material through the components. Most flushing machines are fully automated, meaning that it will vacuum, flush, recover, recycle, vacuum, and purge the cleaning solvent all automatically.</a:t>
            </a:r>
          </a:p>
        </p:txBody>
      </p:sp>
    </p:spTree>
    <p:extLst>
      <p:ext uri="{BB962C8B-B14F-4D97-AF65-F5344CB8AC3E}">
        <p14:creationId xmlns:p14="http://schemas.microsoft.com/office/powerpoint/2010/main" val="2686995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1526"/>
            <a:ext cx="8229600" cy="646331"/>
          </a:xfrm>
        </p:spPr>
        <p:txBody>
          <a:bodyPr>
            <a:spAutoFit/>
          </a:bodyPr>
          <a:lstStyle/>
          <a:p>
            <a:r>
              <a:rPr lang="en-US" dirty="0">
                <a:solidFill>
                  <a:schemeClr val="bg2"/>
                </a:solidFill>
              </a:rPr>
              <a:t>Question 1: ?</a:t>
            </a:r>
            <a:endParaRPr lang="en-US" sz="2800" dirty="0">
              <a:solidFill>
                <a:schemeClr val="bg2"/>
              </a:solidFill>
            </a:endParaRP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Why should a refrigerant identifier be used before recovering the refrigerant?</a:t>
            </a:r>
            <a:endParaRPr lang="en-US" sz="2400" dirty="0">
              <a:solidFill>
                <a:srgbClr val="000000"/>
              </a:solidFill>
            </a:endParaRPr>
          </a:p>
        </p:txBody>
      </p:sp>
    </p:spTree>
    <p:extLst>
      <p:ext uri="{BB962C8B-B14F-4D97-AF65-F5344CB8AC3E}">
        <p14:creationId xmlns:p14="http://schemas.microsoft.com/office/powerpoint/2010/main" val="2883478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t>Answer 1</a:t>
            </a:r>
            <a:endParaRPr lang="en-US" sz="2800"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To detect the presence of contaminated refrigerant or sealer.</a:t>
            </a:r>
          </a:p>
        </p:txBody>
      </p:sp>
    </p:spTree>
    <p:extLst>
      <p:ext uri="{BB962C8B-B14F-4D97-AF65-F5344CB8AC3E}">
        <p14:creationId xmlns:p14="http://schemas.microsoft.com/office/powerpoint/2010/main" val="2512633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solidFill>
                  <a:schemeClr val="bg2"/>
                </a:solidFill>
              </a:rPr>
              <a:t>Question 2: ?</a:t>
            </a:r>
            <a:endParaRPr lang="en-US" sz="2800"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two ways a noncondensable gas can be identified?</a:t>
            </a:r>
          </a:p>
        </p:txBody>
      </p:sp>
    </p:spTree>
    <p:extLst>
      <p:ext uri="{BB962C8B-B14F-4D97-AF65-F5344CB8AC3E}">
        <p14:creationId xmlns:p14="http://schemas.microsoft.com/office/powerpoint/2010/main" val="1405358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1526"/>
            <a:ext cx="8229600" cy="646331"/>
          </a:xfrm>
        </p:spPr>
        <p:txBody>
          <a:bodyPr>
            <a:spAutoFit/>
          </a:bodyPr>
          <a:lstStyle/>
          <a:p>
            <a:r>
              <a:rPr lang="en-US" dirty="0"/>
              <a:t>Answer 2</a:t>
            </a:r>
            <a:endParaRPr lang="en-US" sz="2800" dirty="0">
              <a:solidFill>
                <a:schemeClr val="bg2"/>
              </a:solidFill>
            </a:endParaRP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A refrigerant identifier or by measuring the refrigerant temperature and pressure.</a:t>
            </a:r>
          </a:p>
        </p:txBody>
      </p:sp>
    </p:spTree>
    <p:extLst>
      <p:ext uri="{BB962C8B-B14F-4D97-AF65-F5344CB8AC3E}">
        <p14:creationId xmlns:p14="http://schemas.microsoft.com/office/powerpoint/2010/main" val="4010659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65.9 O-Rings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0200" y="1014663"/>
            <a:ext cx="5943600" cy="35232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4953000"/>
            <a:ext cx="7924800" cy="1200329"/>
          </a:xfrm>
        </p:spPr>
        <p:txBody>
          <a:bodyPr/>
          <a:lstStyle/>
          <a:p>
            <a:r>
              <a:rPr lang="en-US" sz="2400" dirty="0"/>
              <a:t>O-rings are made of neoprene rubber or highly saturated nitriles (HSN) to withstand high temperatures and flexing. O-rings be changed during a retrofit procedure</a:t>
            </a:r>
          </a:p>
        </p:txBody>
      </p:sp>
    </p:spTree>
    <p:extLst>
      <p:ext uri="{BB962C8B-B14F-4D97-AF65-F5344CB8AC3E}">
        <p14:creationId xmlns:p14="http://schemas.microsoft.com/office/powerpoint/2010/main" val="2127374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65.10 Ford Spring Fitting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5241" y="990600"/>
            <a:ext cx="6553517" cy="3404756"/>
          </a:xfrm>
        </p:spPr>
      </p:pic>
    </p:spTree>
    <p:extLst>
      <p:ext uri="{BB962C8B-B14F-4D97-AF65-F5344CB8AC3E}">
        <p14:creationId xmlns:p14="http://schemas.microsoft.com/office/powerpoint/2010/main" val="1577361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65.11 Special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80466" y="1014663"/>
            <a:ext cx="7383067" cy="30642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73633" y="4648200"/>
            <a:ext cx="7196734" cy="830997"/>
          </a:xfrm>
        </p:spPr>
        <p:txBody>
          <a:bodyPr/>
          <a:lstStyle/>
          <a:p>
            <a:r>
              <a:rPr lang="en-US" sz="2400" dirty="0"/>
              <a:t>A special tool is needed to remove and install this spring-lock coupling.</a:t>
            </a:r>
          </a:p>
        </p:txBody>
      </p:sp>
    </p:spTree>
    <p:extLst>
      <p:ext uri="{BB962C8B-B14F-4D97-AF65-F5344CB8AC3E}">
        <p14:creationId xmlns:p14="http://schemas.microsoft.com/office/powerpoint/2010/main" val="1964696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65.12</a:t>
            </a:r>
            <a:r>
              <a:rPr lang="en-US" sz="2800" dirty="0"/>
              <a:t> </a:t>
            </a:r>
            <a:r>
              <a:rPr lang="en-US" dirty="0"/>
              <a:t>Depressor Pin </a:t>
            </a:r>
            <a:endParaRPr lang="en-US"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994610"/>
            <a:ext cx="3295143" cy="51964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86200" cy="3046988"/>
          </a:xfrm>
        </p:spPr>
        <p:txBody>
          <a:bodyPr/>
          <a:lstStyle/>
          <a:p>
            <a:r>
              <a:rPr lang="en-US" sz="2400" dirty="0"/>
              <a:t>A depressor pin on the gauge set opens the Schrader valve when the connection is almost completely tightened. This prevents accidental refrigerant discharge.</a:t>
            </a:r>
          </a:p>
        </p:txBody>
      </p:sp>
    </p:spTree>
    <p:extLst>
      <p:ext uri="{BB962C8B-B14F-4D97-AF65-F5344CB8AC3E}">
        <p14:creationId xmlns:p14="http://schemas.microsoft.com/office/powerpoint/2010/main" val="472624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2305"/>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89127"/>
            <a:ext cx="8229600" cy="2516073"/>
          </a:xfrm>
        </p:spPr>
        <p:txBody>
          <a:bodyPr>
            <a:spAutoFit/>
          </a:bodyPr>
          <a:lstStyle/>
          <a:p>
            <a:pPr marL="704850" indent="-704850">
              <a:buNone/>
            </a:pPr>
            <a:r>
              <a:rPr lang="en-US" sz="2400" b="1" dirty="0">
                <a:solidFill>
                  <a:schemeClr val="bg2"/>
                </a:solidFill>
              </a:rPr>
              <a:t>65.8 </a:t>
            </a:r>
            <a:r>
              <a:rPr lang="en-US" sz="2400" dirty="0"/>
              <a:t>Describe component replacement including in-line filter and refrigerant oil.</a:t>
            </a:r>
          </a:p>
          <a:p>
            <a:pPr marL="704850" indent="-704850">
              <a:buNone/>
            </a:pPr>
            <a:r>
              <a:rPr lang="en-US" sz="2400" b="1" dirty="0">
                <a:solidFill>
                  <a:schemeClr val="bg2"/>
                </a:solidFill>
              </a:rPr>
              <a:t>65.9 </a:t>
            </a:r>
            <a:r>
              <a:rPr lang="en-US" sz="2400" dirty="0"/>
              <a:t>Explain the procedure for evacuating an A/C system.</a:t>
            </a:r>
          </a:p>
          <a:p>
            <a:pPr marL="704850" indent="-704850">
              <a:buNone/>
            </a:pPr>
            <a:r>
              <a:rPr lang="en-US" sz="2400" b="1" dirty="0">
                <a:solidFill>
                  <a:schemeClr val="bg2"/>
                </a:solidFill>
              </a:rPr>
              <a:t>65.10 </a:t>
            </a:r>
            <a:r>
              <a:rPr lang="en-US" sz="2400" dirty="0"/>
              <a:t>Explain the procedure for recharging an A/C system.</a:t>
            </a:r>
          </a:p>
          <a:p>
            <a:pPr marL="704850" indent="-704850">
              <a:buNone/>
            </a:pPr>
            <a:r>
              <a:rPr lang="en-US" sz="2400" b="1" dirty="0">
                <a:solidFill>
                  <a:schemeClr val="bg2"/>
                </a:solidFill>
              </a:rPr>
              <a:t>65.11 </a:t>
            </a:r>
            <a:r>
              <a:rPr lang="en-US" sz="2400" dirty="0"/>
              <a:t>Discuss sealants and stop leaks</a:t>
            </a:r>
            <a:r>
              <a:rPr lang="en-US" sz="2400" b="1" dirty="0">
                <a:solidFill>
                  <a:schemeClr val="bg2"/>
                </a:solidFill>
              </a:rPr>
              <a:t>.</a:t>
            </a:r>
            <a:endParaRPr lang="en-US" sz="2400" dirty="0"/>
          </a:p>
        </p:txBody>
      </p:sp>
    </p:spTree>
    <p:extLst>
      <p:ext uri="{BB962C8B-B14F-4D97-AF65-F5344CB8AC3E}">
        <p14:creationId xmlns:p14="http://schemas.microsoft.com/office/powerpoint/2010/main" val="3053582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65.13 Aftermarket Filter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7513" y="990600"/>
            <a:ext cx="5080397" cy="5181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0140" y="990600"/>
            <a:ext cx="3011384" cy="3785652"/>
          </a:xfrm>
        </p:spPr>
        <p:txBody>
          <a:bodyPr/>
          <a:lstStyle/>
          <a:p>
            <a:r>
              <a:rPr lang="en-US" sz="2400" dirty="0"/>
              <a:t>A typical aftermarket filter is installed in the suction line at the entrance to the compressor that is designed to catch any debris that could harm the compressor.</a:t>
            </a:r>
          </a:p>
        </p:txBody>
      </p:sp>
    </p:spTree>
    <p:extLst>
      <p:ext uri="{BB962C8B-B14F-4D97-AF65-F5344CB8AC3E}">
        <p14:creationId xmlns:p14="http://schemas.microsoft.com/office/powerpoint/2010/main" val="76213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65.14 Compressor Oil Fill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990600"/>
            <a:ext cx="4800600" cy="44635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011384" cy="4154984"/>
          </a:xfrm>
        </p:spPr>
        <p:txBody>
          <a:bodyPr/>
          <a:lstStyle/>
          <a:p>
            <a:r>
              <a:rPr lang="en-US" sz="2400" dirty="0"/>
              <a:t>Always check service information and/or the instructions that accompany a new replacement compressor to determine the exact type and amount of refrigerant oil for the compressor.</a:t>
            </a:r>
          </a:p>
        </p:txBody>
      </p:sp>
    </p:spTree>
    <p:extLst>
      <p:ext uri="{BB962C8B-B14F-4D97-AF65-F5344CB8AC3E}">
        <p14:creationId xmlns:p14="http://schemas.microsoft.com/office/powerpoint/2010/main" val="3655708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Chart 65.1 Oil Amount</a:t>
            </a:r>
            <a:endParaRPr lang="en-US" sz="2800" dirty="0">
              <a:solidFill>
                <a:srgbClr val="FF0000"/>
              </a:solidFill>
            </a:endParaRP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913333589"/>
              </p:ext>
            </p:extLst>
          </p:nvPr>
        </p:nvGraphicFramePr>
        <p:xfrm>
          <a:off x="762000" y="1059081"/>
          <a:ext cx="7620000" cy="3848510"/>
        </p:xfrm>
        <a:graphic>
          <a:graphicData uri="http://schemas.openxmlformats.org/drawingml/2006/table">
            <a:tbl>
              <a:tblPr firstRow="1"/>
              <a:tblGrid>
                <a:gridCol w="2415166">
                  <a:extLst>
                    <a:ext uri="{9D8B030D-6E8A-4147-A177-3AD203B41FA5}">
                      <a16:colId xmlns:a16="http://schemas.microsoft.com/office/drawing/2014/main" val="20000"/>
                    </a:ext>
                  </a:extLst>
                </a:gridCol>
                <a:gridCol w="2554266">
                  <a:extLst>
                    <a:ext uri="{9D8B030D-6E8A-4147-A177-3AD203B41FA5}">
                      <a16:colId xmlns:a16="http://schemas.microsoft.com/office/drawing/2014/main" val="20001"/>
                    </a:ext>
                  </a:extLst>
                </a:gridCol>
                <a:gridCol w="2650568">
                  <a:extLst>
                    <a:ext uri="{9D8B030D-6E8A-4147-A177-3AD203B41FA5}">
                      <a16:colId xmlns:a16="http://schemas.microsoft.com/office/drawing/2014/main" val="20002"/>
                    </a:ext>
                  </a:extLst>
                </a:gridCol>
              </a:tblGrid>
              <a:tr h="1722722">
                <a:tc>
                  <a:txBody>
                    <a:bodyPr/>
                    <a:lstStyle/>
                    <a:p>
                      <a:pPr marL="0" marR="0" eaLnBrk="0" hangingPunct="0">
                        <a:lnSpc>
                          <a:spcPct val="150000"/>
                        </a:lnSpc>
                        <a:spcBef>
                          <a:spcPts val="0"/>
                        </a:spcBef>
                        <a:spcAft>
                          <a:spcPts val="0"/>
                        </a:spcAft>
                      </a:pPr>
                      <a:r>
                        <a:rPr lang="en-US" sz="2000" dirty="0">
                          <a:solidFill>
                            <a:schemeClr val="bg1"/>
                          </a:solidFill>
                          <a:effectLst/>
                          <a:latin typeface="+mn-lt"/>
                          <a:ea typeface="Calibri" panose="020F0502020204030204" pitchFamily="34" charset="0"/>
                          <a:cs typeface="Times New Roman" panose="02020603050405020304" pitchFamily="18" charset="0"/>
                        </a:rPr>
                        <a:t> </a:t>
                      </a:r>
                    </a:p>
                    <a:p>
                      <a:pPr marL="88900" marR="0" eaLnBrk="0" hangingPunct="0">
                        <a:lnSpc>
                          <a:spcPct val="150000"/>
                        </a:lnSpc>
                        <a:spcBef>
                          <a:spcPts val="0"/>
                        </a:spcBef>
                        <a:spcAft>
                          <a:spcPts val="0"/>
                        </a:spcAft>
                      </a:pPr>
                      <a:r>
                        <a:rPr lang="en-US" sz="2000" b="1" spc="-10" dirty="0">
                          <a:solidFill>
                            <a:schemeClr val="bg1"/>
                          </a:solidFill>
                          <a:effectLst/>
                          <a:latin typeface="+mn-lt"/>
                          <a:ea typeface="Calibri" panose="020F0502020204030204" pitchFamily="34" charset="0"/>
                          <a:cs typeface="Times New Roman" panose="02020603050405020304" pitchFamily="18" charset="0"/>
                        </a:rPr>
                        <a:t>COMPONENT</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149225" marR="67945" indent="-42545" eaLnBrk="0" hangingPunct="0">
                        <a:lnSpc>
                          <a:spcPct val="150000"/>
                        </a:lnSpc>
                        <a:spcBef>
                          <a:spcPts val="515"/>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TYPICAL AMOUNT </a:t>
                      </a:r>
                      <a:r>
                        <a:rPr lang="en-US" sz="2000" b="1" spc="-10" dirty="0">
                          <a:solidFill>
                            <a:schemeClr val="bg1"/>
                          </a:solidFill>
                          <a:effectLst/>
                          <a:latin typeface="+mn-lt"/>
                          <a:ea typeface="Calibri" panose="020F0502020204030204" pitchFamily="34" charset="0"/>
                          <a:cs typeface="Times New Roman" panose="02020603050405020304" pitchFamily="18" charset="0"/>
                        </a:rPr>
                        <a:t>OF</a:t>
                      </a:r>
                      <a:r>
                        <a:rPr lang="en-US" sz="2000" b="1" spc="-25" dirty="0">
                          <a:solidFill>
                            <a:schemeClr val="bg1"/>
                          </a:solidFill>
                          <a:effectLst/>
                          <a:latin typeface="+mn-lt"/>
                          <a:ea typeface="Calibri" panose="020F0502020204030204" pitchFamily="34" charset="0"/>
                          <a:cs typeface="Times New Roman" panose="02020603050405020304" pitchFamily="18" charset="0"/>
                        </a:rPr>
                        <a:t> </a:t>
                      </a:r>
                      <a:r>
                        <a:rPr lang="en-US" sz="2000" b="1" spc="-10" dirty="0">
                          <a:solidFill>
                            <a:schemeClr val="bg1"/>
                          </a:solidFill>
                          <a:effectLst/>
                          <a:latin typeface="+mn-lt"/>
                          <a:ea typeface="Calibri" panose="020F0502020204030204" pitchFamily="34" charset="0"/>
                          <a:cs typeface="Times New Roman" panose="02020603050405020304" pitchFamily="18" charset="0"/>
                        </a:rPr>
                        <a:t>OIL</a:t>
                      </a:r>
                      <a:r>
                        <a:rPr lang="en-US" sz="2000" b="1" spc="-15" dirty="0">
                          <a:solidFill>
                            <a:schemeClr val="bg1"/>
                          </a:solidFill>
                          <a:effectLst/>
                          <a:latin typeface="+mn-lt"/>
                          <a:ea typeface="Calibri" panose="020F0502020204030204" pitchFamily="34" charset="0"/>
                          <a:cs typeface="Times New Roman" panose="02020603050405020304" pitchFamily="18" charset="0"/>
                        </a:rPr>
                        <a:t> </a:t>
                      </a:r>
                      <a:r>
                        <a:rPr lang="en-US" sz="2000" b="1" spc="-10" dirty="0">
                          <a:solidFill>
                            <a:schemeClr val="bg1"/>
                          </a:solidFill>
                          <a:effectLst/>
                          <a:latin typeface="+mn-lt"/>
                          <a:ea typeface="Calibri" panose="020F0502020204030204" pitchFamily="34" charset="0"/>
                          <a:cs typeface="Times New Roman" panose="02020603050405020304" pitchFamily="18" charset="0"/>
                        </a:rPr>
                        <a:t>IN</a:t>
                      </a:r>
                      <a:r>
                        <a:rPr lang="en-US" sz="2000" b="1" spc="-15" dirty="0">
                          <a:solidFill>
                            <a:schemeClr val="bg1"/>
                          </a:solidFill>
                          <a:effectLst/>
                          <a:latin typeface="+mn-lt"/>
                          <a:ea typeface="Calibri" panose="020F0502020204030204" pitchFamily="34" charset="0"/>
                          <a:cs typeface="Times New Roman" panose="02020603050405020304" pitchFamily="18" charset="0"/>
                        </a:rPr>
                        <a:t> </a:t>
                      </a:r>
                      <a:r>
                        <a:rPr lang="en-US" sz="2000" b="1" spc="-10" dirty="0">
                          <a:solidFill>
                            <a:schemeClr val="bg1"/>
                          </a:solidFill>
                          <a:effectLst/>
                          <a:latin typeface="+mn-lt"/>
                          <a:ea typeface="Calibri" panose="020F0502020204030204" pitchFamily="34" charset="0"/>
                          <a:cs typeface="Times New Roman" panose="02020603050405020304" pitchFamily="18" charset="0"/>
                        </a:rPr>
                        <a:t>FLUID </a:t>
                      </a:r>
                      <a:r>
                        <a:rPr lang="en-US" sz="2000" b="1" dirty="0">
                          <a:solidFill>
                            <a:schemeClr val="bg1"/>
                          </a:solidFill>
                          <a:effectLst/>
                          <a:latin typeface="+mn-lt"/>
                          <a:ea typeface="Calibri" panose="020F0502020204030204" pitchFamily="34" charset="0"/>
                          <a:cs typeface="Times New Roman" panose="02020603050405020304" pitchFamily="18" charset="0"/>
                        </a:rPr>
                        <a:t>OUNCES</a:t>
                      </a:r>
                      <a:r>
                        <a:rPr lang="en-US" sz="2000" b="1" spc="-25" dirty="0">
                          <a:solidFill>
                            <a:schemeClr val="bg1"/>
                          </a:solidFill>
                          <a:effectLst/>
                          <a:latin typeface="+mn-lt"/>
                          <a:ea typeface="Calibri" panose="020F0502020204030204" pitchFamily="34" charset="0"/>
                          <a:cs typeface="Times New Roman" panose="02020603050405020304" pitchFamily="18" charset="0"/>
                        </a:rPr>
                        <a:t> </a:t>
                      </a:r>
                      <a:r>
                        <a:rPr lang="en-US" sz="2000" b="1" dirty="0">
                          <a:solidFill>
                            <a:schemeClr val="bg1"/>
                          </a:solidFill>
                          <a:effectLst/>
                          <a:latin typeface="+mn-lt"/>
                          <a:ea typeface="Calibri" panose="020F0502020204030204" pitchFamily="34" charset="0"/>
                          <a:cs typeface="Times New Roman" panose="02020603050405020304" pitchFamily="18" charset="0"/>
                        </a:rPr>
                        <a:t>(FL</a:t>
                      </a:r>
                      <a:r>
                        <a:rPr lang="en-US" sz="2000" b="1" spc="-10" dirty="0">
                          <a:solidFill>
                            <a:schemeClr val="bg1"/>
                          </a:solidFill>
                          <a:effectLst/>
                          <a:latin typeface="+mn-lt"/>
                          <a:ea typeface="Calibri" panose="020F0502020204030204" pitchFamily="34" charset="0"/>
                          <a:cs typeface="Times New Roman" panose="02020603050405020304" pitchFamily="18" charset="0"/>
                        </a:rPr>
                        <a:t> </a:t>
                      </a:r>
                      <a:r>
                        <a:rPr lang="en-US" sz="2000" b="1" dirty="0">
                          <a:solidFill>
                            <a:schemeClr val="bg1"/>
                          </a:solidFill>
                          <a:effectLst/>
                          <a:latin typeface="+mn-lt"/>
                          <a:ea typeface="Calibri" panose="020F0502020204030204" pitchFamily="34" charset="0"/>
                          <a:cs typeface="Times New Roman" panose="02020603050405020304" pitchFamily="18" charset="0"/>
                        </a:rPr>
                        <a:t>OZ)</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154940" marR="88265" indent="-635" algn="ctr" eaLnBrk="0" hangingPunct="0">
                        <a:lnSpc>
                          <a:spcPct val="150000"/>
                        </a:lnSpc>
                        <a:spcBef>
                          <a:spcPts val="515"/>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TYPICAL</a:t>
                      </a:r>
                      <a:r>
                        <a:rPr lang="en-US" sz="2000" b="1" spc="-15" dirty="0">
                          <a:solidFill>
                            <a:schemeClr val="bg1"/>
                          </a:solidFill>
                          <a:effectLst/>
                          <a:latin typeface="+mn-lt"/>
                          <a:ea typeface="Calibri" panose="020F0502020204030204" pitchFamily="34" charset="0"/>
                          <a:cs typeface="Times New Roman" panose="02020603050405020304" pitchFamily="18" charset="0"/>
                        </a:rPr>
                        <a:t> </a:t>
                      </a:r>
                      <a:r>
                        <a:rPr lang="en-US" sz="2000" b="1" dirty="0">
                          <a:solidFill>
                            <a:schemeClr val="bg1"/>
                          </a:solidFill>
                          <a:effectLst/>
                          <a:latin typeface="+mn-lt"/>
                          <a:ea typeface="Calibri" panose="020F0502020204030204" pitchFamily="34" charset="0"/>
                          <a:cs typeface="Times New Roman" panose="02020603050405020304" pitchFamily="18" charset="0"/>
                        </a:rPr>
                        <a:t>AMOUNT OF OIL IN CUBIC CENTIMETERS (CC)</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44876">
                <a:tc>
                  <a:txBody>
                    <a:bodyPr/>
                    <a:lstStyle/>
                    <a:p>
                      <a:pPr marL="88900" marR="0" eaLnBrk="0" hangingPunct="0">
                        <a:lnSpc>
                          <a:spcPct val="150000"/>
                        </a:lnSpc>
                        <a:spcBef>
                          <a:spcPts val="60"/>
                        </a:spcBef>
                        <a:spcAft>
                          <a:spcPts val="0"/>
                        </a:spcAft>
                      </a:pPr>
                      <a:r>
                        <a:rPr lang="en-US" sz="2400" spc="-10" dirty="0">
                          <a:solidFill>
                            <a:srgbClr val="231F20"/>
                          </a:solidFill>
                          <a:effectLst/>
                          <a:latin typeface="+mn-lt"/>
                          <a:ea typeface="Calibri" panose="020F0502020204030204" pitchFamily="34" charset="0"/>
                          <a:cs typeface="Times New Roman" panose="02020603050405020304" pitchFamily="18" charset="0"/>
                        </a:rPr>
                        <a:t>Evaporator</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440690" algn="r" eaLnBrk="0" hangingPunct="0">
                        <a:lnSpc>
                          <a:spcPct val="150000"/>
                        </a:lnSpc>
                        <a:spcBef>
                          <a:spcPts val="60"/>
                        </a:spcBef>
                        <a:spcAft>
                          <a:spcPts val="0"/>
                        </a:spcAft>
                      </a:pPr>
                      <a:r>
                        <a:rPr lang="en-US" sz="2400" spc="-20" dirty="0">
                          <a:solidFill>
                            <a:srgbClr val="231F20"/>
                          </a:solidFill>
                          <a:effectLst/>
                          <a:latin typeface="+mn-lt"/>
                          <a:ea typeface="Calibri" panose="020F0502020204030204" pitchFamily="34" charset="0"/>
                          <a:cs typeface="Times New Roman" panose="02020603050405020304" pitchFamily="18" charset="0"/>
                        </a:rPr>
                        <a:t>2.0</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419100" algn="r" eaLnBrk="0" hangingPunct="0">
                        <a:lnSpc>
                          <a:spcPct val="150000"/>
                        </a:lnSpc>
                        <a:spcBef>
                          <a:spcPts val="60"/>
                        </a:spcBef>
                        <a:spcAft>
                          <a:spcPts val="0"/>
                        </a:spcAft>
                      </a:pPr>
                      <a:r>
                        <a:rPr lang="en-US" sz="2400" spc="-30" dirty="0">
                          <a:solidFill>
                            <a:srgbClr val="231F20"/>
                          </a:solidFill>
                          <a:effectLst/>
                          <a:latin typeface="+mn-lt"/>
                          <a:ea typeface="Calibri" panose="020F0502020204030204" pitchFamily="34" charset="0"/>
                          <a:cs typeface="Times New Roman" panose="02020603050405020304" pitchFamily="18" charset="0"/>
                        </a:rPr>
                        <a:t>60</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343658">
                <a:tc>
                  <a:txBody>
                    <a:bodyPr/>
                    <a:lstStyle/>
                    <a:p>
                      <a:pPr marL="88900" marR="0" eaLnBrk="0" hangingPunct="0">
                        <a:lnSpc>
                          <a:spcPct val="150000"/>
                        </a:lnSpc>
                        <a:spcBef>
                          <a:spcPts val="60"/>
                        </a:spcBef>
                        <a:spcAft>
                          <a:spcPts val="0"/>
                        </a:spcAft>
                      </a:pPr>
                      <a:r>
                        <a:rPr lang="en-US" sz="2400" spc="-10" dirty="0">
                          <a:solidFill>
                            <a:srgbClr val="231F20"/>
                          </a:solidFill>
                          <a:effectLst/>
                          <a:latin typeface="+mn-lt"/>
                          <a:ea typeface="Calibri" panose="020F0502020204030204" pitchFamily="34" charset="0"/>
                          <a:cs typeface="Times New Roman" panose="02020603050405020304" pitchFamily="18" charset="0"/>
                        </a:rPr>
                        <a:t>Condenser</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440690" algn="r" eaLnBrk="0" hangingPunct="0">
                        <a:lnSpc>
                          <a:spcPct val="150000"/>
                        </a:lnSpc>
                        <a:spcBef>
                          <a:spcPts val="60"/>
                        </a:spcBef>
                        <a:spcAft>
                          <a:spcPts val="0"/>
                        </a:spcAft>
                      </a:pPr>
                      <a:r>
                        <a:rPr lang="en-US" sz="2400" spc="-20" dirty="0">
                          <a:solidFill>
                            <a:srgbClr val="231F20"/>
                          </a:solidFill>
                          <a:effectLst/>
                          <a:latin typeface="+mn-lt"/>
                          <a:ea typeface="Calibri" panose="020F0502020204030204" pitchFamily="34" charset="0"/>
                          <a:cs typeface="Times New Roman" panose="02020603050405020304" pitchFamily="18" charset="0"/>
                        </a:rPr>
                        <a:t>1.0</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419100" algn="r" eaLnBrk="0" hangingPunct="0">
                        <a:lnSpc>
                          <a:spcPct val="150000"/>
                        </a:lnSpc>
                        <a:spcBef>
                          <a:spcPts val="60"/>
                        </a:spcBef>
                        <a:spcAft>
                          <a:spcPts val="0"/>
                        </a:spcAft>
                      </a:pPr>
                      <a:r>
                        <a:rPr lang="en-US" sz="2400" spc="-30" dirty="0">
                          <a:solidFill>
                            <a:srgbClr val="231F20"/>
                          </a:solidFill>
                          <a:effectLst/>
                          <a:latin typeface="+mn-lt"/>
                          <a:ea typeface="Calibri" panose="020F0502020204030204" pitchFamily="34" charset="0"/>
                          <a:cs typeface="Times New Roman" panose="02020603050405020304" pitchFamily="18" charset="0"/>
                        </a:rPr>
                        <a:t>30</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633695">
                <a:tc>
                  <a:txBody>
                    <a:bodyPr/>
                    <a:lstStyle/>
                    <a:p>
                      <a:pPr marL="88900" marR="0" eaLnBrk="0" hangingPunct="0">
                        <a:lnSpc>
                          <a:spcPct val="150000"/>
                        </a:lnSpc>
                        <a:spcBef>
                          <a:spcPts val="60"/>
                        </a:spcBef>
                        <a:spcAft>
                          <a:spcPts val="0"/>
                        </a:spcAft>
                      </a:pPr>
                      <a:r>
                        <a:rPr lang="en-US" sz="2400" spc="-10" dirty="0">
                          <a:solidFill>
                            <a:srgbClr val="231F20"/>
                          </a:solidFill>
                          <a:effectLst/>
                          <a:latin typeface="+mn-lt"/>
                          <a:ea typeface="Calibri" panose="020F0502020204030204" pitchFamily="34" charset="0"/>
                          <a:cs typeface="Times New Roman" panose="02020603050405020304" pitchFamily="18" charset="0"/>
                        </a:rPr>
                        <a:t>Receiver–Drier</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440690" algn="r" eaLnBrk="0" hangingPunct="0">
                        <a:lnSpc>
                          <a:spcPct val="150000"/>
                        </a:lnSpc>
                        <a:spcBef>
                          <a:spcPts val="60"/>
                        </a:spcBef>
                        <a:spcAft>
                          <a:spcPts val="0"/>
                        </a:spcAft>
                      </a:pPr>
                      <a:r>
                        <a:rPr lang="en-US" sz="2400" spc="-20" dirty="0">
                          <a:solidFill>
                            <a:srgbClr val="231F20"/>
                          </a:solidFill>
                          <a:effectLst/>
                          <a:latin typeface="+mn-lt"/>
                          <a:ea typeface="Calibri" panose="020F0502020204030204" pitchFamily="34" charset="0"/>
                          <a:cs typeface="Times New Roman" panose="02020603050405020304" pitchFamily="18" charset="0"/>
                        </a:rPr>
                        <a:t>0.5</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419100" algn="r" eaLnBrk="0" hangingPunct="0">
                        <a:lnSpc>
                          <a:spcPct val="150000"/>
                        </a:lnSpc>
                        <a:spcBef>
                          <a:spcPts val="60"/>
                        </a:spcBef>
                        <a:spcAft>
                          <a:spcPts val="0"/>
                        </a:spcAft>
                      </a:pPr>
                      <a:r>
                        <a:rPr lang="en-US" sz="2400" spc="-30" dirty="0">
                          <a:solidFill>
                            <a:srgbClr val="231F20"/>
                          </a:solidFill>
                          <a:effectLst/>
                          <a:latin typeface="+mn-lt"/>
                          <a:ea typeface="Calibri" panose="020F0502020204030204" pitchFamily="34" charset="0"/>
                          <a:cs typeface="Times New Roman" panose="02020603050405020304" pitchFamily="18" charset="0"/>
                        </a:rPr>
                        <a:t>15</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439931">
                <a:tc>
                  <a:txBody>
                    <a:bodyPr/>
                    <a:lstStyle/>
                    <a:p>
                      <a:pPr marL="88900" marR="0" eaLnBrk="0" hangingPunct="0">
                        <a:lnSpc>
                          <a:spcPct val="150000"/>
                        </a:lnSpc>
                        <a:spcBef>
                          <a:spcPts val="60"/>
                        </a:spcBef>
                        <a:spcAft>
                          <a:spcPts val="0"/>
                        </a:spcAft>
                      </a:pPr>
                      <a:r>
                        <a:rPr lang="en-US" sz="2400" spc="-10" dirty="0">
                          <a:solidFill>
                            <a:srgbClr val="231F20"/>
                          </a:solidFill>
                          <a:effectLst/>
                          <a:latin typeface="+mn-lt"/>
                          <a:ea typeface="Calibri" panose="020F0502020204030204" pitchFamily="34" charset="0"/>
                          <a:cs typeface="Times New Roman" panose="02020603050405020304" pitchFamily="18" charset="0"/>
                        </a:rPr>
                        <a:t>Accumulator</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440690" algn="r" eaLnBrk="0" hangingPunct="0">
                        <a:lnSpc>
                          <a:spcPct val="150000"/>
                        </a:lnSpc>
                        <a:spcBef>
                          <a:spcPts val="60"/>
                        </a:spcBef>
                        <a:spcAft>
                          <a:spcPts val="0"/>
                        </a:spcAft>
                      </a:pPr>
                      <a:r>
                        <a:rPr lang="en-US" sz="2400" spc="-20" dirty="0">
                          <a:solidFill>
                            <a:srgbClr val="231F20"/>
                          </a:solidFill>
                          <a:effectLst/>
                          <a:latin typeface="+mn-lt"/>
                          <a:ea typeface="Calibri" panose="020F0502020204030204" pitchFamily="34" charset="0"/>
                          <a:cs typeface="Times New Roman" panose="02020603050405020304" pitchFamily="18" charset="0"/>
                        </a:rPr>
                        <a:t>2.0</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419100" algn="r" eaLnBrk="0" hangingPunct="0">
                        <a:lnSpc>
                          <a:spcPct val="150000"/>
                        </a:lnSpc>
                        <a:spcBef>
                          <a:spcPts val="60"/>
                        </a:spcBef>
                        <a:spcAft>
                          <a:spcPts val="0"/>
                        </a:spcAft>
                      </a:pPr>
                      <a:r>
                        <a:rPr lang="en-US" sz="2400" spc="-30" dirty="0">
                          <a:solidFill>
                            <a:srgbClr val="231F20"/>
                          </a:solidFill>
                          <a:effectLst/>
                          <a:latin typeface="+mn-lt"/>
                          <a:ea typeface="Calibri" panose="020F0502020204030204" pitchFamily="34" charset="0"/>
                          <a:cs typeface="Times New Roman" panose="02020603050405020304" pitchFamily="18" charset="0"/>
                        </a:rPr>
                        <a:t>60</a:t>
                      </a:r>
                      <a:endParaRPr lang="en-US" sz="2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4"/>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9837" y="5100208"/>
            <a:ext cx="7744326" cy="1200329"/>
          </a:xfrm>
        </p:spPr>
        <p:txBody>
          <a:bodyPr/>
          <a:lstStyle/>
          <a:p>
            <a:r>
              <a:rPr lang="en-US" sz="2400" dirty="0"/>
              <a:t>The typical amount of refrigerant oil left in component. To convert from ounces to cubic centimeters multiply the ounces by 29.6.</a:t>
            </a:r>
          </a:p>
        </p:txBody>
      </p:sp>
    </p:spTree>
    <p:extLst>
      <p:ext uri="{BB962C8B-B14F-4D97-AF65-F5344CB8AC3E}">
        <p14:creationId xmlns:p14="http://schemas.microsoft.com/office/powerpoint/2010/main" val="2694414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902"/>
            <a:ext cx="8229600" cy="646331"/>
          </a:xfrm>
        </p:spPr>
        <p:txBody>
          <a:bodyPr>
            <a:spAutoFit/>
          </a:bodyPr>
          <a:lstStyle/>
          <a:p>
            <a:r>
              <a:rPr lang="en-US" dirty="0"/>
              <a:t>Evacuation Procedures</a:t>
            </a:r>
            <a:endParaRPr lang="en-US" sz="2800" dirty="0">
              <a:solidFill>
                <a:schemeClr val="bg2"/>
              </a:solidFill>
            </a:endParaRPr>
          </a:p>
        </p:txBody>
      </p:sp>
      <p:sp>
        <p:nvSpPr>
          <p:cNvPr id="4" name="Content Placeholder 3"/>
          <p:cNvSpPr>
            <a:spLocks noGrp="1"/>
          </p:cNvSpPr>
          <p:nvPr>
            <p:ph idx="1"/>
          </p:nvPr>
        </p:nvSpPr>
        <p:spPr>
          <a:xfrm>
            <a:off x="457200" y="981179"/>
            <a:ext cx="8229600" cy="1392689"/>
          </a:xfrm>
        </p:spPr>
        <p:txBody>
          <a:bodyPr>
            <a:spAutoFit/>
          </a:bodyPr>
          <a:lstStyle/>
          <a:p>
            <a:r>
              <a:rPr lang="en-US" sz="2400" dirty="0"/>
              <a:t>Evacuation means that a vacuum is applied to the system to vaporize any moisture that may be in the system.</a:t>
            </a:r>
          </a:p>
          <a:p>
            <a:r>
              <a:rPr lang="en-US" sz="2400" dirty="0"/>
              <a:t>For best results, vacuum should be higher than 29 in. Hg.</a:t>
            </a:r>
          </a:p>
        </p:txBody>
      </p:sp>
    </p:spTree>
    <p:extLst>
      <p:ext uri="{BB962C8B-B14F-4D97-AF65-F5344CB8AC3E}">
        <p14:creationId xmlns:p14="http://schemas.microsoft.com/office/powerpoint/2010/main" val="3045986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65.15 Micro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3635327" cy="51606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200329"/>
          </a:xfrm>
        </p:spPr>
        <p:txBody>
          <a:bodyPr/>
          <a:lstStyle/>
          <a:p>
            <a:r>
              <a:rPr lang="en-US" sz="2400" dirty="0"/>
              <a:t>An air-conditioning vacuum gauge that reads in microns</a:t>
            </a:r>
          </a:p>
        </p:txBody>
      </p:sp>
    </p:spTree>
    <p:extLst>
      <p:ext uri="{BB962C8B-B14F-4D97-AF65-F5344CB8AC3E}">
        <p14:creationId xmlns:p14="http://schemas.microsoft.com/office/powerpoint/2010/main" val="281451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1200329"/>
          </a:xfrm>
        </p:spPr>
        <p:txBody>
          <a:bodyPr/>
          <a:lstStyle/>
          <a:p>
            <a:r>
              <a:rPr lang="en-US" dirty="0"/>
              <a:t>Frequently Asked Question: What is a Micron ?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667625" cy="3885679"/>
          </a:xfrm>
        </p:spPr>
        <p:txBody>
          <a:bodyPr/>
          <a:lstStyle/>
          <a:p>
            <a:r>
              <a:rPr lang="en-US" sz="1800" b="1" dirty="0"/>
              <a:t>What Is a Micron? </a:t>
            </a:r>
            <a:r>
              <a:rPr lang="en-US" sz="1800" dirty="0"/>
              <a:t>A typical vacuum gauge reads in inches of mercury (inch Hg) and the recommended vacuum level needed to remove moisture from the system is a vacuum of 29.2 inch Hg or lower. However, many experts recommend using a vacuum gauge that measures the amount of air remaining in the system rather than just the vacuum.   A micron is one millionth of a meter and there are about 760,000 microns of air at atmospheric pressure. The lower the pressure, the lower the number of microns of air. A vacuum reading of 29.72 inch Hg is about 5,000 microns. Many experts recommend that the micron level be 500 or less for best results. This is particularly important when evacuating a dual-climate control system where two evaporators are use and there are long lengths of refrigerant lines. </a:t>
            </a:r>
            <a:r>
              <a:rPr lang="en-US" sz="1800" b="1" dirty="0"/>
              <a:t>See Chart 65–2</a:t>
            </a:r>
            <a:r>
              <a:rPr lang="en-US" sz="1800" dirty="0"/>
              <a:t>.</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288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013293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Chart 65.2 Micron</a:t>
            </a:r>
            <a:endParaRPr lang="en-US" sz="2800" dirty="0">
              <a:solidFill>
                <a:srgbClr val="FF0000"/>
              </a:solidFill>
            </a:endParaRP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3636852741"/>
              </p:ext>
            </p:extLst>
          </p:nvPr>
        </p:nvGraphicFramePr>
        <p:xfrm>
          <a:off x="3276600" y="1026686"/>
          <a:ext cx="4958419" cy="5145515"/>
        </p:xfrm>
        <a:graphic>
          <a:graphicData uri="http://schemas.openxmlformats.org/drawingml/2006/table">
            <a:tbl>
              <a:tblPr firstRow="1"/>
              <a:tblGrid>
                <a:gridCol w="2115071">
                  <a:extLst>
                    <a:ext uri="{9D8B030D-6E8A-4147-A177-3AD203B41FA5}">
                      <a16:colId xmlns:a16="http://schemas.microsoft.com/office/drawing/2014/main" val="20000"/>
                    </a:ext>
                  </a:extLst>
                </a:gridCol>
                <a:gridCol w="738026">
                  <a:extLst>
                    <a:ext uri="{9D8B030D-6E8A-4147-A177-3AD203B41FA5}">
                      <a16:colId xmlns:a16="http://schemas.microsoft.com/office/drawing/2014/main" val="20001"/>
                    </a:ext>
                  </a:extLst>
                </a:gridCol>
                <a:gridCol w="875280">
                  <a:extLst>
                    <a:ext uri="{9D8B030D-6E8A-4147-A177-3AD203B41FA5}">
                      <a16:colId xmlns:a16="http://schemas.microsoft.com/office/drawing/2014/main" val="20002"/>
                    </a:ext>
                  </a:extLst>
                </a:gridCol>
                <a:gridCol w="1230042">
                  <a:extLst>
                    <a:ext uri="{9D8B030D-6E8A-4147-A177-3AD203B41FA5}">
                      <a16:colId xmlns:a16="http://schemas.microsoft.com/office/drawing/2014/main" val="20003"/>
                    </a:ext>
                  </a:extLst>
                </a:gridCol>
              </a:tblGrid>
              <a:tr h="390561">
                <a:tc>
                  <a:txBody>
                    <a:bodyPr/>
                    <a:lstStyle/>
                    <a:p>
                      <a:pPr marL="0" marR="0" eaLnBrk="0" hangingPunct="0">
                        <a:lnSpc>
                          <a:spcPct val="107000"/>
                        </a:lnSpc>
                        <a:spcBef>
                          <a:spcPts val="0"/>
                        </a:spcBef>
                        <a:spcAft>
                          <a:spcPts val="0"/>
                        </a:spcAft>
                      </a:pPr>
                      <a:r>
                        <a:rPr lang="en-US" sz="9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TEMPERATURE</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eaLnBrk="0" hangingPunct="0">
                        <a:lnSpc>
                          <a:spcPct val="107000"/>
                        </a:lnSpc>
                        <a:spcBef>
                          <a:spcPts val="0"/>
                        </a:spcBef>
                        <a:spcAft>
                          <a:spcPts val="0"/>
                        </a:spcAft>
                      </a:pPr>
                      <a:r>
                        <a:rPr lang="en-US" sz="9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°F/°C</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9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eaLnBrk="0" hangingPunct="0">
                        <a:lnSpc>
                          <a:spcPct val="107000"/>
                        </a:lnSpc>
                        <a:spcBef>
                          <a:spcPts val="0"/>
                        </a:spcBef>
                        <a:spcAft>
                          <a:spcPts val="0"/>
                        </a:spcAft>
                      </a:pPr>
                      <a:r>
                        <a:rPr lang="en-US" sz="9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INCH HG</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9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eaLnBrk="0" hangingPunct="0">
                        <a:lnSpc>
                          <a:spcPct val="107000"/>
                        </a:lnSpc>
                        <a:spcBef>
                          <a:spcPts val="0"/>
                        </a:spcBef>
                        <a:spcAft>
                          <a:spcPts val="0"/>
                        </a:spcAft>
                      </a:pPr>
                      <a:r>
                        <a:rPr lang="en-US" sz="9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MICRONS*</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9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PRESSURE (PSI)</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212/100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759,068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14.7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205/96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5.00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536,000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12.3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194/90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9.81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525,526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10.2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176/80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16.0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355,092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6.9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158/70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20.8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233,680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4.5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140/60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24.1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149,352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122/50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26.4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92,456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7"/>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104/40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27.9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55,118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8"/>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86/30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28.8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31,750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9"/>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80/27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25,400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0"/>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76/24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22,860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1"/>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72/22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20,320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2"/>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69/21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17,780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3"/>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64/18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15,240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4"/>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59/15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12,700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5"/>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53/12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10,160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6"/>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45/7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7,620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7"/>
                  </a:ext>
                </a:extLst>
              </a:tr>
              <a:tr h="212337">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32/0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4,572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8"/>
                  </a:ext>
                </a:extLst>
              </a:tr>
              <a:tr h="233222">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21/ −6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2,540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9"/>
                  </a:ext>
                </a:extLst>
              </a:tr>
              <a:tr h="233222">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6/ −14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29.9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1,270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0"/>
                  </a:ext>
                </a:extLst>
              </a:tr>
              <a:tr h="233222">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−24/ −31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30.0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254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1"/>
                  </a:ext>
                </a:extLst>
              </a:tr>
              <a:tr h="233222">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−35/ −37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30.0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127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800" dirty="0">
                          <a:effectLst/>
                          <a:latin typeface="Arial" panose="020B0604020202020204" pitchFamily="34" charset="0"/>
                          <a:ea typeface="Calibri" panose="020F0502020204030204" pitchFamily="34" charset="0"/>
                          <a:cs typeface="Times New Roman" panose="02020603050405020304" pitchFamily="18" charset="0"/>
                        </a:rPr>
                        <a:t>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2"/>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3189" y="1169402"/>
            <a:ext cx="2290011" cy="2716797"/>
          </a:xfrm>
        </p:spPr>
        <p:txBody>
          <a:bodyPr/>
          <a:lstStyle/>
          <a:p>
            <a:r>
              <a:rPr lang="en-US" sz="2000" dirty="0"/>
              <a:t>* The remaining pressure in the system in microns. Boiling temperature of water at converted pressures</a:t>
            </a:r>
          </a:p>
        </p:txBody>
      </p:sp>
    </p:spTree>
    <p:extLst>
      <p:ext uri="{BB962C8B-B14F-4D97-AF65-F5344CB8AC3E}">
        <p14:creationId xmlns:p14="http://schemas.microsoft.com/office/powerpoint/2010/main" val="3768828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65.16 High Altitude Pressures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63040" y="995895"/>
            <a:ext cx="6217920" cy="41715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5296919"/>
            <a:ext cx="7543800" cy="1015663"/>
          </a:xfrm>
        </p:spPr>
        <p:txBody>
          <a:bodyPr/>
          <a:lstStyle/>
          <a:p>
            <a:r>
              <a:rPr lang="en-US" sz="2000" dirty="0"/>
              <a:t>At sea level, water boils at 212°F (100°C), whereas at top of Pike’s Peak, at 14,000 feet, water boils at 184°F (84°C) because atmospheric pressure is reduced from 14.7 PSI to just 8.32 PSI.</a:t>
            </a:r>
          </a:p>
        </p:txBody>
      </p:sp>
    </p:spTree>
    <p:extLst>
      <p:ext uri="{BB962C8B-B14F-4D97-AF65-F5344CB8AC3E}">
        <p14:creationId xmlns:p14="http://schemas.microsoft.com/office/powerpoint/2010/main" val="2001315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Chart 65.3 Vacuum Levels</a:t>
            </a:r>
            <a:endParaRPr lang="en-US" sz="2800" dirty="0">
              <a:solidFill>
                <a:srgbClr val="FF0000"/>
              </a:solidFill>
            </a:endParaRP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190571490"/>
              </p:ext>
            </p:extLst>
          </p:nvPr>
        </p:nvGraphicFramePr>
        <p:xfrm>
          <a:off x="1752600" y="958516"/>
          <a:ext cx="5638800" cy="4817364"/>
        </p:xfrm>
        <a:graphic>
          <a:graphicData uri="http://schemas.openxmlformats.org/drawingml/2006/table">
            <a:tbl>
              <a:tblPr firstRow="1"/>
              <a:tblGrid>
                <a:gridCol w="3110494">
                  <a:extLst>
                    <a:ext uri="{9D8B030D-6E8A-4147-A177-3AD203B41FA5}">
                      <a16:colId xmlns:a16="http://schemas.microsoft.com/office/drawing/2014/main" val="20000"/>
                    </a:ext>
                  </a:extLst>
                </a:gridCol>
                <a:gridCol w="2528306">
                  <a:extLst>
                    <a:ext uri="{9D8B030D-6E8A-4147-A177-3AD203B41FA5}">
                      <a16:colId xmlns:a16="http://schemas.microsoft.com/office/drawing/2014/main" val="20001"/>
                    </a:ext>
                  </a:extLst>
                </a:gridCol>
              </a:tblGrid>
              <a:tr h="685800">
                <a:tc>
                  <a:txBody>
                    <a:bodyPr/>
                    <a:lstStyle/>
                    <a:p>
                      <a:pPr marL="353060" marR="57150" indent="-290195" algn="ctr" eaLnBrk="0" hangingPunct="0">
                        <a:lnSpc>
                          <a:spcPct val="150000"/>
                        </a:lnSpc>
                        <a:spcBef>
                          <a:spcPts val="515"/>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ALTITUDE ABOVE SEA</a:t>
                      </a:r>
                      <a:r>
                        <a:rPr lang="en-US" sz="1800" b="1" spc="-65"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LEVEL FEET (METERS)</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469265" marR="0" indent="-190500" algn="ctr" eaLnBrk="0" hangingPunct="0">
                        <a:lnSpc>
                          <a:spcPct val="150000"/>
                        </a:lnSpc>
                        <a:spcBef>
                          <a:spcPts val="515"/>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VACUUM READING (INCH HG)</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79567">
                <a:tc>
                  <a:txBody>
                    <a:bodyPr/>
                    <a:lstStyle/>
                    <a:p>
                      <a:pPr marL="553085" marR="767715" algn="ctr" eaLnBrk="0" hangingPunct="0">
                        <a:lnSpc>
                          <a:spcPct val="15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326390" algn="ctr" eaLnBrk="0" hangingPunct="0">
                        <a:lnSpc>
                          <a:spcPct val="15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29.92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278579">
                <a:tc>
                  <a:txBody>
                    <a:bodyPr/>
                    <a:lstStyle/>
                    <a:p>
                      <a:pPr marL="416560" marR="0" eaLnBrk="0" hangingPunct="0">
                        <a:lnSpc>
                          <a:spcPct val="15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1000</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326390" algn="ctr" eaLnBrk="0" hangingPunct="0">
                        <a:lnSpc>
                          <a:spcPct val="15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28.86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278579">
                <a:tc>
                  <a:txBody>
                    <a:bodyPr/>
                    <a:lstStyle/>
                    <a:p>
                      <a:pPr marL="416560" marR="0" eaLnBrk="0" hangingPunct="0">
                        <a:lnSpc>
                          <a:spcPct val="15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2000</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326390" algn="ctr" eaLnBrk="0" hangingPunct="0">
                        <a:lnSpc>
                          <a:spcPct val="15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27.82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278579">
                <a:tc>
                  <a:txBody>
                    <a:bodyPr/>
                    <a:lstStyle/>
                    <a:p>
                      <a:pPr marL="416560" marR="0" eaLnBrk="0" hangingPunct="0">
                        <a:lnSpc>
                          <a:spcPct val="15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3000</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(914)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326390" algn="ctr" eaLnBrk="0" hangingPunct="0">
                        <a:lnSpc>
                          <a:spcPct val="15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26.82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278579">
                <a:tc>
                  <a:txBody>
                    <a:bodyPr/>
                    <a:lstStyle/>
                    <a:p>
                      <a:pPr marL="384175" marR="0" eaLnBrk="0" hangingPunct="0">
                        <a:lnSpc>
                          <a:spcPct val="15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4000</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326390" algn="ctr" eaLnBrk="0" hangingPunct="0">
                        <a:lnSpc>
                          <a:spcPct val="15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25.84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278579">
                <a:tc>
                  <a:txBody>
                    <a:bodyPr/>
                    <a:lstStyle/>
                    <a:p>
                      <a:pPr marL="384175" marR="0" eaLnBrk="0" hangingPunct="0">
                        <a:lnSpc>
                          <a:spcPct val="15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5000</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(1524)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326390" algn="ctr" eaLnBrk="0" hangingPunct="0">
                        <a:lnSpc>
                          <a:spcPct val="15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24.90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278579">
                <a:tc>
                  <a:txBody>
                    <a:bodyPr/>
                    <a:lstStyle/>
                    <a:p>
                      <a:pPr marL="384175" marR="0" eaLnBrk="0" hangingPunct="0">
                        <a:lnSpc>
                          <a:spcPct val="15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6000</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(1829)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326390" algn="ctr" eaLnBrk="0" hangingPunct="0">
                        <a:lnSpc>
                          <a:spcPct val="15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23.99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7"/>
                  </a:ext>
                </a:extLst>
              </a:tr>
              <a:tr h="278579">
                <a:tc>
                  <a:txBody>
                    <a:bodyPr/>
                    <a:lstStyle/>
                    <a:p>
                      <a:pPr marL="384175" marR="0" eaLnBrk="0" hangingPunct="0">
                        <a:lnSpc>
                          <a:spcPct val="15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7000</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(2134)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326390" algn="ctr" eaLnBrk="0" hangingPunct="0">
                        <a:lnSpc>
                          <a:spcPct val="15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23.10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8"/>
                  </a:ext>
                </a:extLst>
              </a:tr>
              <a:tr h="278579">
                <a:tc>
                  <a:txBody>
                    <a:bodyPr/>
                    <a:lstStyle/>
                    <a:p>
                      <a:pPr marL="384175" marR="0" eaLnBrk="0" hangingPunct="0">
                        <a:lnSpc>
                          <a:spcPct val="15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8000</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(2438)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326390" algn="ctr" eaLnBrk="0" hangingPunct="0">
                        <a:lnSpc>
                          <a:spcPct val="15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22.23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9"/>
                  </a:ext>
                </a:extLst>
              </a:tr>
              <a:tr h="278579">
                <a:tc>
                  <a:txBody>
                    <a:bodyPr/>
                    <a:lstStyle/>
                    <a:p>
                      <a:pPr marL="384175" marR="0" eaLnBrk="0" hangingPunct="0">
                        <a:lnSpc>
                          <a:spcPct val="15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9000</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(2743)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326390" algn="ctr" eaLnBrk="0" hangingPunct="0">
                        <a:lnSpc>
                          <a:spcPct val="15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21.39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0"/>
                  </a:ext>
                </a:extLst>
              </a:tr>
              <a:tr h="355632">
                <a:tc>
                  <a:txBody>
                    <a:bodyPr/>
                    <a:lstStyle/>
                    <a:p>
                      <a:pPr marL="335915" marR="0" eaLnBrk="0" hangingPunct="0">
                        <a:lnSpc>
                          <a:spcPct val="150000"/>
                        </a:lnSpc>
                        <a:spcBef>
                          <a:spcPts val="60"/>
                        </a:spcBef>
                        <a:spcAft>
                          <a:spcPts val="0"/>
                        </a:spcAft>
                      </a:pP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10,000</a:t>
                      </a: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(3048)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326390" algn="ctr" eaLnBrk="0" hangingPunct="0">
                        <a:lnSpc>
                          <a:spcPct val="150000"/>
                        </a:lnSpc>
                        <a:spcBef>
                          <a:spcPts val="60"/>
                        </a:spcBef>
                        <a:spcAft>
                          <a:spcPts val="0"/>
                        </a:spcAft>
                      </a:pPr>
                      <a:r>
                        <a:rPr lang="en-US" sz="18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20.58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800079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143"/>
            <a:ext cx="8229600" cy="646331"/>
          </a:xfrm>
        </p:spPr>
        <p:txBody>
          <a:bodyPr>
            <a:spAutoFit/>
          </a:bodyPr>
          <a:lstStyle/>
          <a:p>
            <a:r>
              <a:rPr lang="en-US" dirty="0"/>
              <a:t>Refrigerant Recycling</a:t>
            </a:r>
            <a:endParaRPr lang="en-US" sz="2800" dirty="0">
              <a:solidFill>
                <a:schemeClr val="bg2"/>
              </a:solidFill>
            </a:endParaRPr>
          </a:p>
        </p:txBody>
      </p:sp>
      <p:sp>
        <p:nvSpPr>
          <p:cNvPr id="4" name="Content Placeholder 3"/>
          <p:cNvSpPr>
            <a:spLocks noGrp="1"/>
          </p:cNvSpPr>
          <p:nvPr>
            <p:ph idx="1"/>
          </p:nvPr>
        </p:nvSpPr>
        <p:spPr>
          <a:xfrm>
            <a:off x="457200" y="949419"/>
            <a:ext cx="8229600" cy="3470181"/>
          </a:xfrm>
        </p:spPr>
        <p:txBody>
          <a:bodyPr>
            <a:spAutoFit/>
          </a:bodyPr>
          <a:lstStyle/>
          <a:p>
            <a:r>
              <a:rPr lang="en-US" sz="2400" dirty="0"/>
              <a:t>After the refrigerant has been recovered, it needs to be recycled for further use.</a:t>
            </a:r>
          </a:p>
          <a:p>
            <a:r>
              <a:rPr lang="en-US" sz="2400" dirty="0"/>
              <a:t>Most air-conditioning machines include the ability to recycle the refrigerant to the following </a:t>
            </a:r>
            <a:r>
              <a:rPr lang="en-US" sz="2400" spc="-300" dirty="0"/>
              <a:t>S A </a:t>
            </a:r>
            <a:r>
              <a:rPr lang="en-US" sz="2400" dirty="0"/>
              <a:t>E J1991 specification:</a:t>
            </a:r>
          </a:p>
          <a:p>
            <a:pPr lvl="1"/>
            <a:r>
              <a:rPr lang="en-US" sz="2400" dirty="0"/>
              <a:t>Moisture</a:t>
            </a:r>
          </a:p>
          <a:p>
            <a:pPr lvl="1"/>
            <a:r>
              <a:rPr lang="en-US" sz="2400" dirty="0"/>
              <a:t>Refrigerant oil</a:t>
            </a:r>
          </a:p>
          <a:p>
            <a:pPr lvl="1"/>
            <a:r>
              <a:rPr lang="en-US" sz="2400" dirty="0"/>
              <a:t>Noncondensable gases (air)</a:t>
            </a:r>
          </a:p>
        </p:txBody>
      </p:sp>
    </p:spTree>
    <p:extLst>
      <p:ext uri="{BB962C8B-B14F-4D97-AF65-F5344CB8AC3E}">
        <p14:creationId xmlns:p14="http://schemas.microsoft.com/office/powerpoint/2010/main" val="176828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2920"/>
            <a:ext cx="8229600" cy="1077218"/>
          </a:xfrm>
        </p:spPr>
        <p:txBody>
          <a:bodyPr>
            <a:spAutoFit/>
          </a:bodyPr>
          <a:lstStyle/>
          <a:p>
            <a:r>
              <a:rPr lang="en-US" dirty="0"/>
              <a:t>Refrigerant Recovery Procedures      </a:t>
            </a:r>
            <a:r>
              <a:rPr lang="en-US" sz="2800" dirty="0"/>
              <a:t>(1 of 2) </a:t>
            </a:r>
          </a:p>
        </p:txBody>
      </p:sp>
      <p:sp>
        <p:nvSpPr>
          <p:cNvPr id="4" name="Content Placeholder 3"/>
          <p:cNvSpPr>
            <a:spLocks noGrp="1"/>
          </p:cNvSpPr>
          <p:nvPr>
            <p:ph idx="1"/>
          </p:nvPr>
        </p:nvSpPr>
        <p:spPr>
          <a:xfrm>
            <a:off x="457200" y="1465451"/>
            <a:ext cx="8229600" cy="4108817"/>
          </a:xfrm>
        </p:spPr>
        <p:txBody>
          <a:bodyPr>
            <a:spAutoFit/>
          </a:bodyPr>
          <a:lstStyle/>
          <a:p>
            <a:r>
              <a:rPr lang="en-US" sz="2400" dirty="0"/>
              <a:t>Leak Repair Procedures</a:t>
            </a:r>
          </a:p>
          <a:p>
            <a:pPr lvl="1"/>
            <a:r>
              <a:rPr lang="en-US" sz="2400" dirty="0"/>
              <a:t>After a leak has been found, the refrigerant should be recovered and the faulty part repaired or replaced.</a:t>
            </a:r>
          </a:p>
          <a:p>
            <a:r>
              <a:rPr lang="en-US" sz="2400" dirty="0"/>
              <a:t>Refrigerant Recovery</a:t>
            </a:r>
          </a:p>
          <a:p>
            <a:pPr lvl="1"/>
            <a:r>
              <a:rPr lang="en-US" sz="2400" dirty="0"/>
              <a:t>Refrigerant should be recovered and not allowed to be discharged into the atmosphere.</a:t>
            </a:r>
          </a:p>
          <a:p>
            <a:r>
              <a:rPr lang="en-US" sz="2400" dirty="0"/>
              <a:t>Refrigerant Identification</a:t>
            </a:r>
          </a:p>
          <a:p>
            <a:pPr lvl="1"/>
            <a:r>
              <a:rPr lang="en-US" sz="2400" dirty="0"/>
              <a:t>Refrigerant should be identified before recovered.</a:t>
            </a:r>
          </a:p>
          <a:p>
            <a:pPr lvl="1"/>
            <a:r>
              <a:rPr lang="en-US" sz="2400" dirty="0"/>
              <a:t>Identify the use of sealers.</a:t>
            </a:r>
          </a:p>
        </p:txBody>
      </p:sp>
    </p:spTree>
    <p:extLst>
      <p:ext uri="{BB962C8B-B14F-4D97-AF65-F5344CB8AC3E}">
        <p14:creationId xmlns:p14="http://schemas.microsoft.com/office/powerpoint/2010/main" val="2470710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8278"/>
            <a:ext cx="8229600" cy="646331"/>
          </a:xfrm>
        </p:spPr>
        <p:txBody>
          <a:bodyPr>
            <a:spAutoFit/>
          </a:bodyPr>
          <a:lstStyle/>
          <a:p>
            <a:r>
              <a:rPr lang="en-US" dirty="0"/>
              <a:t>Recharging a System</a:t>
            </a:r>
            <a:endParaRPr lang="en-US" sz="2800" dirty="0">
              <a:solidFill>
                <a:schemeClr val="bg2"/>
              </a:solidFill>
            </a:endParaRPr>
          </a:p>
        </p:txBody>
      </p:sp>
      <p:sp>
        <p:nvSpPr>
          <p:cNvPr id="4" name="Content Placeholder 3"/>
          <p:cNvSpPr>
            <a:spLocks noGrp="1"/>
          </p:cNvSpPr>
          <p:nvPr>
            <p:ph idx="1"/>
          </p:nvPr>
        </p:nvSpPr>
        <p:spPr>
          <a:xfrm>
            <a:off x="465221" y="964555"/>
            <a:ext cx="8229600" cy="2693045"/>
          </a:xfrm>
        </p:spPr>
        <p:txBody>
          <a:bodyPr>
            <a:spAutoFit/>
          </a:bodyPr>
          <a:lstStyle/>
          <a:p>
            <a:r>
              <a:rPr lang="en-IN" sz="2400" dirty="0"/>
              <a:t>After the system has been evacuated, it can be recharged with refrigerant.</a:t>
            </a:r>
          </a:p>
          <a:p>
            <a:r>
              <a:rPr lang="en-IN" sz="2400" dirty="0"/>
              <a:t>Most vehicles have a placard or sticker that indicates the correct amount of refrigerant to use.</a:t>
            </a:r>
          </a:p>
          <a:p>
            <a:r>
              <a:rPr lang="en-IN" sz="2400" dirty="0"/>
              <a:t>Follow operating instructions for the equipment you are using.</a:t>
            </a:r>
          </a:p>
        </p:txBody>
      </p:sp>
    </p:spTree>
    <p:extLst>
      <p:ext uri="{BB962C8B-B14F-4D97-AF65-F5344CB8AC3E}">
        <p14:creationId xmlns:p14="http://schemas.microsoft.com/office/powerpoint/2010/main" val="236977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65.17 A/C Info Decal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27947"/>
            <a:ext cx="4484688" cy="36797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308324"/>
          </a:xfrm>
        </p:spPr>
        <p:txBody>
          <a:bodyPr/>
          <a:lstStyle/>
          <a:p>
            <a:r>
              <a:rPr lang="en-US" sz="2400" dirty="0"/>
              <a:t>The underhood decal states that this vehicle requires 1.81 pounds (0.822 kg) of R-134a refrigerant.</a:t>
            </a:r>
          </a:p>
        </p:txBody>
      </p:sp>
    </p:spTree>
    <p:extLst>
      <p:ext uri="{BB962C8B-B14F-4D97-AF65-F5344CB8AC3E}">
        <p14:creationId xmlns:p14="http://schemas.microsoft.com/office/powerpoint/2010/main" val="1694297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65.18 Calibrated Scale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2473" y="1027946"/>
            <a:ext cx="5062265" cy="41536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3352800"/>
          </a:xfrm>
        </p:spPr>
        <p:txBody>
          <a:bodyPr/>
          <a:lstStyle/>
          <a:p>
            <a:r>
              <a:rPr lang="en-US" sz="2400" dirty="0"/>
              <a:t>The calibrated scale on the RRR machine displayed the exact amount of refrigerant that was specified added to the system (1.81 lb.).</a:t>
            </a:r>
          </a:p>
        </p:txBody>
      </p:sp>
    </p:spTree>
    <p:extLst>
      <p:ext uri="{BB962C8B-B14F-4D97-AF65-F5344CB8AC3E}">
        <p14:creationId xmlns:p14="http://schemas.microsoft.com/office/powerpoint/2010/main" val="253570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65.19 A/C Stop Leak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63979" y="1066800"/>
            <a:ext cx="3836374" cy="50624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429000" cy="3785652"/>
          </a:xfrm>
        </p:spPr>
        <p:txBody>
          <a:bodyPr/>
          <a:lstStyle/>
          <a:p>
            <a:r>
              <a:rPr lang="en-US" sz="2400" dirty="0"/>
              <a:t>Use A/C stop leak with caution. To help prevent sealant from getting into the RRR machine, use a sealant filter. For more information, visit http://www.airsept.com.</a:t>
            </a:r>
          </a:p>
        </p:txBody>
      </p:sp>
    </p:spTree>
    <p:extLst>
      <p:ext uri="{BB962C8B-B14F-4D97-AF65-F5344CB8AC3E}">
        <p14:creationId xmlns:p14="http://schemas.microsoft.com/office/powerpoint/2010/main" val="2812135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Refrigerant Leak Detector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frigerant_leak_detector_operation">
            <a:hlinkClick r:id="" action="ppaction://media"/>
            <a:extLst>
              <a:ext uri="{FF2B5EF4-FFF2-40B4-BE49-F238E27FC236}">
                <a16:creationId xmlns:a16="http://schemas.microsoft.com/office/drawing/2014/main" id="{C51DC7EF-E888-802E-4F4F-1C5D54DCA0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2"/>
            <a:ext cx="8984012" cy="5053507"/>
          </a:xfrm>
          <a:prstGeom prst="rect">
            <a:avLst/>
          </a:prstGeom>
        </p:spPr>
      </p:pic>
    </p:spTree>
    <p:extLst>
      <p:ext uri="{BB962C8B-B14F-4D97-AF65-F5344CB8AC3E}">
        <p14:creationId xmlns:p14="http://schemas.microsoft.com/office/powerpoint/2010/main" val="37465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2124" y="1981200"/>
            <a:ext cx="8410876" cy="461665"/>
          </a:xfrm>
        </p:spPr>
        <p:txBody>
          <a:bodyPr wrap="square" tIns="45720" bIns="45720">
            <a:spAutoFit/>
          </a:bodyPr>
          <a:lstStyle/>
          <a:p>
            <a:r>
              <a:rPr lang="en-US" sz="2400" dirty="0"/>
              <a:t>Animations for Service Evacuation, Recovery, and Charge</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5767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Refrigerant Service, Evacuation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refrigerant_service_evacuation">
            <a:hlinkClick r:id="" action="ppaction://media"/>
            <a:extLst>
              <a:ext uri="{FF2B5EF4-FFF2-40B4-BE49-F238E27FC236}">
                <a16:creationId xmlns:a16="http://schemas.microsoft.com/office/drawing/2014/main" id="{98549526-FF69-8B91-65FA-4FE28A650E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141" y="1142999"/>
            <a:ext cx="9070135" cy="5101951"/>
          </a:xfrm>
          <a:prstGeom prst="rect">
            <a:avLst/>
          </a:prstGeom>
        </p:spPr>
      </p:pic>
    </p:spTree>
    <p:extLst>
      <p:ext uri="{BB962C8B-B14F-4D97-AF65-F5344CB8AC3E}">
        <p14:creationId xmlns:p14="http://schemas.microsoft.com/office/powerpoint/2010/main" val="148552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Refrigerant Service, Recovery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frigerant_service_recovery">
            <a:hlinkClick r:id="" action="ppaction://media"/>
            <a:extLst>
              <a:ext uri="{FF2B5EF4-FFF2-40B4-BE49-F238E27FC236}">
                <a16:creationId xmlns:a16="http://schemas.microsoft.com/office/drawing/2014/main" id="{510F7F91-7646-3755-D185-8EF60F1858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92" y="961338"/>
            <a:ext cx="9144000" cy="5143500"/>
          </a:xfrm>
          <a:prstGeom prst="rect">
            <a:avLst/>
          </a:prstGeom>
        </p:spPr>
      </p:pic>
    </p:spTree>
    <p:extLst>
      <p:ext uri="{BB962C8B-B14F-4D97-AF65-F5344CB8AC3E}">
        <p14:creationId xmlns:p14="http://schemas.microsoft.com/office/powerpoint/2010/main" val="186788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Refrigerant Service, Charge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frigerant_Service_Charge">
            <a:hlinkClick r:id="" action="ppaction://media"/>
            <a:extLst>
              <a:ext uri="{FF2B5EF4-FFF2-40B4-BE49-F238E27FC236}">
                <a16:creationId xmlns:a16="http://schemas.microsoft.com/office/drawing/2014/main" id="{F9AF80AC-69A8-F975-F9C0-3CA3F883A0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97114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Heating and Air Conditioning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(A7) Heating &amp; Air Conditioning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(A7) Heating &amp; Air Conditioning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468"/>
            <a:ext cx="8229600" cy="1077218"/>
          </a:xfrm>
        </p:spPr>
        <p:txBody>
          <a:bodyPr>
            <a:spAutoFit/>
          </a:bodyPr>
          <a:lstStyle/>
          <a:p>
            <a:r>
              <a:rPr lang="en-US" dirty="0"/>
              <a:t>Refrigerant Recovery Procedures      </a:t>
            </a:r>
            <a:r>
              <a:rPr lang="en-US" sz="2800" dirty="0"/>
              <a:t>(2 of 2) </a:t>
            </a:r>
          </a:p>
        </p:txBody>
      </p:sp>
      <p:sp>
        <p:nvSpPr>
          <p:cNvPr id="4" name="Content Placeholder 3"/>
          <p:cNvSpPr>
            <a:spLocks noGrp="1"/>
          </p:cNvSpPr>
          <p:nvPr>
            <p:ph idx="1"/>
          </p:nvPr>
        </p:nvSpPr>
        <p:spPr>
          <a:xfrm>
            <a:off x="457200" y="1523999"/>
            <a:ext cx="8229600" cy="4419601"/>
          </a:xfrm>
        </p:spPr>
        <p:txBody>
          <a:bodyPr>
            <a:spAutoFit/>
          </a:bodyPr>
          <a:lstStyle/>
          <a:p>
            <a:r>
              <a:rPr lang="en-US" sz="2400" dirty="0"/>
              <a:t>Repairs or Replacement of Components</a:t>
            </a:r>
          </a:p>
          <a:p>
            <a:pPr lvl="1"/>
            <a:r>
              <a:rPr lang="en-US" sz="2400" dirty="0"/>
              <a:t>After all refrigerant has been removed from the system, repairs can be accomplished.</a:t>
            </a:r>
          </a:p>
          <a:p>
            <a:r>
              <a:rPr lang="en-US" sz="2400" dirty="0"/>
              <a:t>Refrigerant Line Connections</a:t>
            </a:r>
          </a:p>
          <a:p>
            <a:pPr lvl="1"/>
            <a:r>
              <a:rPr lang="en-US" sz="2400" dirty="0"/>
              <a:t>Refrigerant line connections must be vapor tight, easy to connect and disconnect, and withstand rapid and extreme temperature changes.</a:t>
            </a:r>
          </a:p>
          <a:p>
            <a:r>
              <a:rPr lang="en-US" sz="2400" dirty="0"/>
              <a:t>Service Valves</a:t>
            </a:r>
          </a:p>
          <a:p>
            <a:pPr lvl="1"/>
            <a:r>
              <a:rPr lang="en-US" sz="2400" dirty="0"/>
              <a:t>Service valves and caps with O-rings keep the dirt out and the system sealed. </a:t>
            </a:r>
          </a:p>
        </p:txBody>
      </p:sp>
    </p:spTree>
    <p:extLst>
      <p:ext uri="{BB962C8B-B14F-4D97-AF65-F5344CB8AC3E}">
        <p14:creationId xmlns:p14="http://schemas.microsoft.com/office/powerpoint/2010/main" val="3434453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65.1 Wear PPE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1015999"/>
            <a:ext cx="5094287" cy="35968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667000" cy="3022600"/>
          </a:xfrm>
        </p:spPr>
        <p:txBody>
          <a:bodyPr/>
          <a:lstStyle/>
          <a:p>
            <a:r>
              <a:rPr lang="en-US" sz="2400" dirty="0"/>
              <a:t>Whenever working around refrigerant or chemicals such as dyes, always wear personal protective equipment (PPE) </a:t>
            </a:r>
          </a:p>
        </p:txBody>
      </p:sp>
    </p:spTree>
    <p:extLst>
      <p:ext uri="{BB962C8B-B14F-4D97-AF65-F5344CB8AC3E}">
        <p14:creationId xmlns:p14="http://schemas.microsoft.com/office/powerpoint/2010/main" val="3323596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65.2 Identify Refrigerant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2513" y="1055310"/>
            <a:ext cx="5034288" cy="41262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18868"/>
            <a:ext cx="2895600" cy="4391332"/>
          </a:xfrm>
        </p:spPr>
        <p:txBody>
          <a:bodyPr/>
          <a:lstStyle/>
          <a:p>
            <a:r>
              <a:rPr lang="en-US" sz="2000" dirty="0"/>
              <a:t>A typical refrigerant identification machine. The readout indicates what kind of refrigerant is in the system. If a blend or some other contaminated refrigerant is discovered, it should be recovered and stored in a separate container to keep it from contaminating fresh refrigerant.</a:t>
            </a:r>
          </a:p>
        </p:txBody>
      </p:sp>
    </p:spTree>
    <p:extLst>
      <p:ext uri="{BB962C8B-B14F-4D97-AF65-F5344CB8AC3E}">
        <p14:creationId xmlns:p14="http://schemas.microsoft.com/office/powerpoint/2010/main" val="2622260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65.3 Identification Readout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1" y="1016000"/>
            <a:ext cx="4950058" cy="42956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95600" cy="2500685"/>
          </a:xfrm>
        </p:spPr>
        <p:txBody>
          <a:bodyPr/>
          <a:lstStyle/>
          <a:p>
            <a:r>
              <a:rPr lang="en-US" sz="2400" dirty="0"/>
              <a:t>A typical printout showing that the system has 100% R-1234yf refrigerant in the system.</a:t>
            </a:r>
          </a:p>
          <a:p>
            <a:endParaRPr lang="en-US" sz="2400" dirty="0"/>
          </a:p>
        </p:txBody>
      </p:sp>
    </p:spTree>
    <p:extLst>
      <p:ext uri="{BB962C8B-B14F-4D97-AF65-F5344CB8AC3E}">
        <p14:creationId xmlns:p14="http://schemas.microsoft.com/office/powerpoint/2010/main" val="3985487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Identify Refrigerant, Professional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dentify_refrigerant_pro">
            <a:hlinkClick r:id="" action="ppaction://media"/>
            <a:extLst>
              <a:ext uri="{FF2B5EF4-FFF2-40B4-BE49-F238E27FC236}">
                <a16:creationId xmlns:a16="http://schemas.microsoft.com/office/drawing/2014/main" id="{95FB9A79-A7EF-9006-D252-DC932D8CB5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23" y="1089728"/>
            <a:ext cx="9144000" cy="5143500"/>
          </a:xfrm>
          <a:prstGeom prst="rect">
            <a:avLst/>
          </a:prstGeom>
        </p:spPr>
      </p:pic>
    </p:spTree>
    <p:extLst>
      <p:ext uri="{BB962C8B-B14F-4D97-AF65-F5344CB8AC3E}">
        <p14:creationId xmlns:p14="http://schemas.microsoft.com/office/powerpoint/2010/main" val="344241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24728</TotalTime>
  <Words>3778</Words>
  <Application>Microsoft Office PowerPoint</Application>
  <PresentationFormat>On-screen Show (4:3)</PresentationFormat>
  <Paragraphs>366</Paragraphs>
  <Slides>50</Slides>
  <Notes>50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Times New Roman</vt:lpstr>
      <vt:lpstr>Verdana</vt:lpstr>
      <vt:lpstr>Wingdings</vt:lpstr>
      <vt:lpstr>508 Lecture</vt:lpstr>
      <vt:lpstr>Automotive Technology: Principles, Diagnosis, and Service</vt:lpstr>
      <vt:lpstr>Learning Objectives (1 of 2)</vt:lpstr>
      <vt:lpstr>Learning Objectives (2 of 2)</vt:lpstr>
      <vt:lpstr>Refrigerant Recovery Procedures      (1 of 2) </vt:lpstr>
      <vt:lpstr>Refrigerant Recovery Procedures      (2 of 2) </vt:lpstr>
      <vt:lpstr>Figure 65.1 Wear PPE</vt:lpstr>
      <vt:lpstr>Figure 65.2 Identify Refrigerant</vt:lpstr>
      <vt:lpstr>Figure 65.3 Identification Readout</vt:lpstr>
      <vt:lpstr>Animation: Identify Refrigerant, Professional (Animation will automatically start)</vt:lpstr>
      <vt:lpstr>Animation: Identify Refrigerant, Economy (Animation will automatically start)</vt:lpstr>
      <vt:lpstr>Frequently Asked Question: Why Evacuate an Air-Conditioning System?   </vt:lpstr>
      <vt:lpstr>Noncondensable Gasses</vt:lpstr>
      <vt:lpstr>Figure 65.4 Quick-Disconnect Fittings</vt:lpstr>
      <vt:lpstr>Animation: Service Fitting and Manual Coupler (Animation will automatically start)</vt:lpstr>
      <vt:lpstr>Animation: Service Fitting and Quick-Connect Coupler (Animation will automatically start)</vt:lpstr>
      <vt:lpstr>Figure 65.5 Oil Container</vt:lpstr>
      <vt:lpstr>Frequently Asked Question: What Is the Difference between Recycling and Reclaiming?   </vt:lpstr>
      <vt:lpstr>Frequently Asked Question: What Are the Concerns about Small Cans?   </vt:lpstr>
      <vt:lpstr>Figure 65.6 Single Pass Machine </vt:lpstr>
      <vt:lpstr>Figure 65.7 Recycle Machine </vt:lpstr>
      <vt:lpstr>Figure 65.8 Flushing A/C</vt:lpstr>
      <vt:lpstr>Question 1: ?</vt:lpstr>
      <vt:lpstr>Answer 1</vt:lpstr>
      <vt:lpstr>Question 2: ?</vt:lpstr>
      <vt:lpstr>Answer 2</vt:lpstr>
      <vt:lpstr>Figure 65.9 O-Rings </vt:lpstr>
      <vt:lpstr>Figure 65.10 Ford Spring Fitting</vt:lpstr>
      <vt:lpstr>Figure 65.11 Special tool</vt:lpstr>
      <vt:lpstr>Figure 65.12 Depressor Pin </vt:lpstr>
      <vt:lpstr>Figure 65.13 Aftermarket Filter</vt:lpstr>
      <vt:lpstr>Figure 65.14 Compressor Oil Fill</vt:lpstr>
      <vt:lpstr>Chart 65.1 Oil Amount</vt:lpstr>
      <vt:lpstr>Evacuation Procedures</vt:lpstr>
      <vt:lpstr>Figure 65.15 Micro Gauge </vt:lpstr>
      <vt:lpstr>Frequently Asked Question: What is a Micron ?  </vt:lpstr>
      <vt:lpstr>Chart 65.2 Micron</vt:lpstr>
      <vt:lpstr>Figure 65.16 High Altitude Pressures</vt:lpstr>
      <vt:lpstr>Chart 65.3 Vacuum Levels</vt:lpstr>
      <vt:lpstr>Refrigerant Recycling</vt:lpstr>
      <vt:lpstr>Recharging a System</vt:lpstr>
      <vt:lpstr>Figure 65.17 A/C Info Decal</vt:lpstr>
      <vt:lpstr>Figure 65.18 Calibrated Scale</vt:lpstr>
      <vt:lpstr>Figure 65.19 A/C Stop Leak</vt:lpstr>
      <vt:lpstr>Animation: Refrigerant Leak Detector (Animation will automatically start)</vt:lpstr>
      <vt:lpstr>Animations for Service Evacuation, Recovery, and Charge</vt:lpstr>
      <vt:lpstr>Animation: Refrigerant Service, Evacuation (Animation will automatically start)</vt:lpstr>
      <vt:lpstr>Animation: Refrigerant Service, Recovery (Animation will automatically start)</vt:lpstr>
      <vt:lpstr>Animation: Refrigerant Service, Charge (Animation will automatically start)</vt:lpstr>
      <vt:lpstr>Heating and Air Conditioning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67, Heating and Air-Conditioning System Service</dc:title>
  <dc:subject>2612-Automotive - Core</dc:subject>
  <dc:creator>James D. Halderman</dc:creator>
  <cp:keywords>CONTAINS NOTES</cp:keywords>
  <cp:lastModifiedBy>Glen Plants</cp:lastModifiedBy>
  <cp:revision>4722</cp:revision>
  <dcterms:created xsi:type="dcterms:W3CDTF">2014-07-14T20:04:21Z</dcterms:created>
  <dcterms:modified xsi:type="dcterms:W3CDTF">2023-06-19T20:00:25Z</dcterms:modified>
</cp:coreProperties>
</file>