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41"/>
  </p:notesMasterIdLst>
  <p:handoutMasterIdLst>
    <p:handoutMasterId r:id="rId42"/>
  </p:handoutMasterIdLst>
  <p:sldIdLst>
    <p:sldId id="347" r:id="rId2"/>
    <p:sldId id="332" r:id="rId3"/>
    <p:sldId id="381" r:id="rId4"/>
    <p:sldId id="350" r:id="rId5"/>
    <p:sldId id="382" r:id="rId6"/>
    <p:sldId id="1395" r:id="rId7"/>
    <p:sldId id="348" r:id="rId8"/>
    <p:sldId id="364" r:id="rId9"/>
    <p:sldId id="1382" r:id="rId10"/>
    <p:sldId id="363" r:id="rId11"/>
    <p:sldId id="380" r:id="rId12"/>
    <p:sldId id="362" r:id="rId13"/>
    <p:sldId id="352" r:id="rId14"/>
    <p:sldId id="1383" r:id="rId15"/>
    <p:sldId id="357" r:id="rId16"/>
    <p:sldId id="1384" r:id="rId17"/>
    <p:sldId id="369" r:id="rId18"/>
    <p:sldId id="355" r:id="rId19"/>
    <p:sldId id="383" r:id="rId20"/>
    <p:sldId id="1386" r:id="rId21"/>
    <p:sldId id="367" r:id="rId22"/>
    <p:sldId id="368" r:id="rId23"/>
    <p:sldId id="366" r:id="rId24"/>
    <p:sldId id="365" r:id="rId25"/>
    <p:sldId id="1385" r:id="rId26"/>
    <p:sldId id="379" r:id="rId27"/>
    <p:sldId id="370" r:id="rId28"/>
    <p:sldId id="378" r:id="rId29"/>
    <p:sldId id="374" r:id="rId30"/>
    <p:sldId id="377" r:id="rId31"/>
    <p:sldId id="373" r:id="rId32"/>
    <p:sldId id="358" r:id="rId33"/>
    <p:sldId id="372" r:id="rId34"/>
    <p:sldId id="371" r:id="rId35"/>
    <p:sldId id="375" r:id="rId36"/>
    <p:sldId id="376" r:id="rId37"/>
    <p:sldId id="384" r:id="rId38"/>
    <p:sldId id="1392" r:id="rId39"/>
    <p:sldId id="385" r:id="rId40"/>
  </p:sldIdLst>
  <p:sldSz cx="9144000" cy="6858000" type="screen4x3"/>
  <p:notesSz cx="6858000" cy="9144000"/>
  <p:embeddedFontLs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32"/>
            <p14:sldId id="381"/>
            <p14:sldId id="350"/>
            <p14:sldId id="382"/>
            <p14:sldId id="1395"/>
            <p14:sldId id="348"/>
            <p14:sldId id="364"/>
            <p14:sldId id="1382"/>
            <p14:sldId id="363"/>
            <p14:sldId id="380"/>
            <p14:sldId id="362"/>
            <p14:sldId id="352"/>
            <p14:sldId id="1383"/>
            <p14:sldId id="357"/>
            <p14:sldId id="1384"/>
            <p14:sldId id="369"/>
            <p14:sldId id="355"/>
            <p14:sldId id="383"/>
            <p14:sldId id="1386"/>
            <p14:sldId id="367"/>
            <p14:sldId id="368"/>
            <p14:sldId id="366"/>
            <p14:sldId id="365"/>
            <p14:sldId id="1385"/>
            <p14:sldId id="379"/>
            <p14:sldId id="370"/>
            <p14:sldId id="378"/>
            <p14:sldId id="374"/>
            <p14:sldId id="377"/>
            <p14:sldId id="373"/>
            <p14:sldId id="358"/>
            <p14:sldId id="372"/>
            <p14:sldId id="371"/>
            <p14:sldId id="375"/>
            <p14:sldId id="376"/>
            <p14:sldId id="384"/>
            <p14:sldId id="1392"/>
            <p14:sldId id="385"/>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600" userDrawn="1">
          <p15:clr>
            <a:srgbClr val="A4A3A4"/>
          </p15:clr>
        </p15:guide>
        <p15:guide id="4" orient="horz" pos="168"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86433" autoAdjust="0"/>
  </p:normalViewPr>
  <p:slideViewPr>
    <p:cSldViewPr snapToGrid="0" snapToObjects="1">
      <p:cViewPr varScale="1">
        <p:scale>
          <a:sx n="99" d="100"/>
          <a:sy n="99" d="100"/>
        </p:scale>
        <p:origin x="1578" y="78"/>
      </p:cViewPr>
      <p:guideLst>
        <p:guide orient="horz" pos="4032"/>
        <p:guide pos="264"/>
        <p:guide orient="horz" pos="600"/>
        <p:guide orient="horz" pos="168"/>
        <p:guide pos="5472"/>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Sales Restriction—Section 609 prohibits the sale of small cans (less than 20 pounds) of CFC-12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anyone other than an EPA-certified technician.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Technician Training and Certification—Technicians repairing or servicing CFC-12, HFC-134a,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CO2 , HFC-152a, or HFO-1234yf mobile vehicle air-conditioning systems must be trained and certified by an EPA-approved organization. Certification is obtained by passing an EPA-approved examination.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Approved Equipment—Technicians repairing or servicing air-conditioning systems using CFC-12,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HFC-134a, HFC-152a, CO2 , or HFO-1234yf must use refrigerant recovery equipment that is approved by EPA.</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576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254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5767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429465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869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481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19656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R-1234yf has zero ozone depletion potential and very low global warming potential compared to R-134a. R-744 is even lower but not by much.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588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791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314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Chart 64-2 on page 761: Refrigerant fitting sizes must be unique for each type of refrigerant to help prevent cross contamination.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24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2803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3484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5072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159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gn="just"/>
            <a:endParaRPr lang="en-US" sz="1400" b="0" i="0" u="none" strike="noStrike" baseline="0" dirty="0">
              <a:latin typeface="+mn-lt"/>
            </a:endParaRPr>
          </a:p>
          <a:p>
            <a:pPr marR="53270" algn="just"/>
            <a:r>
              <a:rPr lang="en-US" sz="1400" b="1" i="0" u="none" strike="noStrike" baseline="0" dirty="0">
                <a:solidFill>
                  <a:srgbClr val="007D99"/>
                </a:solidFill>
                <a:latin typeface="+mn-lt"/>
              </a:rPr>
              <a:t>DEFINITION  </a:t>
            </a:r>
            <a:r>
              <a:rPr lang="en-US" sz="1400" b="0" i="0" u="none" strike="noStrike" baseline="0" dirty="0">
                <a:solidFill>
                  <a:srgbClr val="231F20"/>
                </a:solidFill>
                <a:latin typeface="+mn-lt"/>
              </a:rPr>
              <a:t>Carbon dioxide (CO ) is a colorless and odorless gas which is a naturally occurring chemical compound. Carbon dioxide is in the atmosphere as a trace gas at a concentration of about 0.04 percent or 400 parts per million (ppm) by volume. Humans breathe in oxygen and breathe out CO</a:t>
            </a:r>
            <a:r>
              <a:rPr lang="en-US" sz="1400" b="0" i="0" u="none" strike="noStrike" baseline="-25000" dirty="0">
                <a:solidFill>
                  <a:srgbClr val="231F20"/>
                </a:solidFill>
                <a:latin typeface="+mn-lt"/>
              </a:rPr>
              <a:t>2 </a:t>
            </a:r>
            <a:endParaRPr lang="en-US" sz="1400" b="0" i="0" u="none" strike="noStrike" baseline="0" dirty="0">
              <a:solidFill>
                <a:srgbClr val="231F20"/>
              </a:solidFill>
              <a:latin typeface="+mn-lt"/>
            </a:endParaRPr>
          </a:p>
          <a:p>
            <a:pPr algn="just"/>
            <a:endParaRPr lang="en-US" sz="1600" b="0" i="0" u="none" strike="noStrike" baseline="0" dirty="0">
              <a:latin typeface="Arial" panose="020B0604020202020204" pitchFamily="34" charset="0"/>
              <a:cs typeface="Arial" panose="020B0604020202020204" pitchFamily="34" charset="0"/>
            </a:endParaRPr>
          </a:p>
          <a:p>
            <a:pPr marR="53280" algn="just"/>
            <a:r>
              <a:rPr lang="en-US" sz="1400" b="0" i="0" u="none" strike="noStrike" baseline="0" dirty="0">
                <a:solidFill>
                  <a:srgbClr val="231F20"/>
                </a:solidFill>
                <a:latin typeface="+mn-lt"/>
              </a:rPr>
              <a:t>A carbon dioxide (CO ), 2 referred to as R-744 system, is similar to the present-day systems, but operates at extremely high pressure, 7 to 10 times that of an R-134a</a:t>
            </a:r>
          </a:p>
          <a:p>
            <a:pPr marR="53280" algn="just"/>
            <a:r>
              <a:rPr lang="en-US" sz="1400" b="0" i="0" u="none" strike="noStrike" baseline="0" dirty="0">
                <a:solidFill>
                  <a:srgbClr val="231F20"/>
                </a:solidFill>
                <a:latin typeface="+mn-lt"/>
              </a:rPr>
              <a:t>system.at extremely high pressure, 7 to 10 times that of an R-134a system. This pressure puts a large added load on the compressor, heat exchanger, and refrigerant lines. The extremely high pressure requires more power from the engine to operate the compressor and this extra energy causes reduced fuel economy. At this time, a CO2 system is up to 40% less efficient than an R-134a system and can cost about 30% more to produce.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3165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264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15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9183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687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2845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3136599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a:t>
            </a:r>
            <a:r>
              <a:rPr lang="en-US" sz="1200" b="0" i="0" u="none" strike="noStrike" cap="none" baseline="0" dirty="0">
                <a:solidFill>
                  <a:schemeClr val="dk1"/>
                </a:solidFill>
                <a:latin typeface="Arial"/>
                <a:ea typeface="Arial"/>
                <a:cs typeface="Arial"/>
                <a:sym typeface="Arial"/>
              </a:rPr>
              <a:t> Chart 64-3 on page 763: </a:t>
            </a:r>
            <a:r>
              <a:rPr lang="en-US" sz="1200" b="0" i="0" u="none" strike="noStrike" cap="none" dirty="0">
                <a:solidFill>
                  <a:schemeClr val="dk1"/>
                </a:solidFill>
                <a:latin typeface="Arial"/>
                <a:ea typeface="Arial"/>
                <a:cs typeface="Arial"/>
                <a:sym typeface="Arial"/>
              </a:rPr>
              <a:t>If the pressure is at or below the listed values, the refrigerant is acceptable and does not contain any non-condensable gas (air). If the pressure of the refrigerant is higher than the chart indicates, the vapor should be slowly vented from the top of the container into the recovery/recycling machine until the pressure drops to the limit in the chart.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9820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8923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9761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1177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9366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035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67361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184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9490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347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83111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9528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6/20/2023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0590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209532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jameshalderman.com/a7_anim_lib_pag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Refrigerants and Refrigerant Oils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077200" cy="646331"/>
          </a:xfrm>
        </p:spPr>
        <p:txBody>
          <a:bodyPr/>
          <a:lstStyle/>
          <a:p>
            <a:r>
              <a:rPr lang="en-US" dirty="0"/>
              <a:t>Figure 64.3 DOT-4BA400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6863" y="1053347"/>
            <a:ext cx="4997538" cy="41005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74917" cy="1569660"/>
          </a:xfrm>
        </p:spPr>
        <p:txBody>
          <a:bodyPr/>
          <a:lstStyle/>
          <a:p>
            <a:r>
              <a:rPr lang="en-US" sz="2400" dirty="0"/>
              <a:t>The stamped text at the top of this container reads “DOT-4BA400.”</a:t>
            </a:r>
          </a:p>
        </p:txBody>
      </p:sp>
    </p:spTree>
    <p:extLst>
      <p:ext uri="{BB962C8B-B14F-4D97-AF65-F5344CB8AC3E}">
        <p14:creationId xmlns:p14="http://schemas.microsoft.com/office/powerpoint/2010/main" val="21957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81" y="1425646"/>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6364" y="248106"/>
            <a:ext cx="8102565" cy="1200329"/>
          </a:xfrm>
        </p:spPr>
        <p:txBody>
          <a:bodyPr/>
          <a:lstStyle/>
          <a:p>
            <a:r>
              <a:rPr lang="en-US" dirty="0"/>
              <a:t>Frequently Asked Question: How Are Refrigerants Named?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413069"/>
            <a:ext cx="7543800" cy="3693319"/>
          </a:xfrm>
        </p:spPr>
        <p:txBody>
          <a:bodyPr/>
          <a:lstStyle/>
          <a:p>
            <a:r>
              <a:rPr lang="en-US" sz="1800" b="1" dirty="0"/>
              <a:t>How Are Refrigerants Named? </a:t>
            </a:r>
            <a:r>
              <a:rPr lang="en-US" sz="1800" dirty="0"/>
              <a:t> The system is based on the number of carbons, hydrogen, and fluorine atoms in the molecule. Other suffix letters are added for different variations of the molecule. It is a four-character system with the letter “a” added to indicate a nonsymmetrical or asymmetrical molecule. The most common method of numbering system is: C (MINUS 1), H (PLUS 1), and FR-12 has 1 C (1 − 1 = 0), O H (0 + 1 = 1), and 2 F (2), to get 012, or 12.  The R-12 molecule is symmetrical, which means that both sides are the same.  The R-134a molecule is asymmetrical (the reason for the “a” in the name), which means that the left and right sides are different. The chemical name for CFC-12, dichlorodifluoromethane, indicates that the molecule has two (di) chlorine atoms and two fluorine atoms, and the suffix methane indicates there is one carbon atom. Figure 64–4.</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5621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6442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7986156" cy="646331"/>
          </a:xfrm>
        </p:spPr>
        <p:txBody>
          <a:bodyPr/>
          <a:lstStyle/>
          <a:p>
            <a:r>
              <a:rPr lang="en-US" dirty="0"/>
              <a:t>Figure 64.4 Refrigerant Atoms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0826" y="952500"/>
            <a:ext cx="7382348" cy="36551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8322" y="4781351"/>
            <a:ext cx="7382348" cy="1200329"/>
          </a:xfrm>
        </p:spPr>
        <p:txBody>
          <a:bodyPr/>
          <a:lstStyle/>
          <a:p>
            <a:r>
              <a:rPr lang="en-US" sz="2400" dirty="0"/>
              <a:t>R-12 is a combination of 1 carbon, 2 chlorine, and 2 Fluorine atoms. R-134a is a combination of 2 carbon and 4 Fluorine atoms. </a:t>
            </a:r>
          </a:p>
        </p:txBody>
      </p:sp>
    </p:spTree>
    <p:extLst>
      <p:ext uri="{BB962C8B-B14F-4D97-AF65-F5344CB8AC3E}">
        <p14:creationId xmlns:p14="http://schemas.microsoft.com/office/powerpoint/2010/main" val="167635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750"/>
            <a:ext cx="8077200" cy="646331"/>
          </a:xfrm>
        </p:spPr>
        <p:txBody>
          <a:bodyPr wrap="square">
            <a:spAutoFit/>
          </a:bodyPr>
          <a:lstStyle/>
          <a:p>
            <a:r>
              <a:rPr lang="en-US" dirty="0"/>
              <a:t>Refrigerants and the Environment</a:t>
            </a:r>
          </a:p>
        </p:txBody>
      </p:sp>
      <p:sp>
        <p:nvSpPr>
          <p:cNvPr id="4" name="Content Placeholder 3"/>
          <p:cNvSpPr>
            <a:spLocks noGrp="1"/>
          </p:cNvSpPr>
          <p:nvPr>
            <p:ph idx="4294967295"/>
          </p:nvPr>
        </p:nvSpPr>
        <p:spPr>
          <a:xfrm>
            <a:off x="457200" y="1021275"/>
            <a:ext cx="8077200" cy="4378091"/>
          </a:xfrm>
          <a:prstGeom prst="rect">
            <a:avLst/>
          </a:prstGeom>
        </p:spPr>
        <p:txBody>
          <a:bodyPr wrap="square">
            <a:spAutoFit/>
          </a:bodyPr>
          <a:lstStyle/>
          <a:p>
            <a:r>
              <a:rPr lang="en-US" sz="2400" dirty="0"/>
              <a:t>Montreal Protocol</a:t>
            </a:r>
          </a:p>
          <a:p>
            <a:pPr lvl="1"/>
            <a:r>
              <a:rPr lang="en-US" sz="2400" dirty="0"/>
              <a:t>A conference was held in Montreal, Canada, in 1987, where the United States and 22 other countries agreed to limit the production of ozone-depleting refrigerants.</a:t>
            </a:r>
          </a:p>
          <a:p>
            <a:r>
              <a:rPr lang="en-US" sz="2400" dirty="0"/>
              <a:t>Section 609 of the Clean Air Act required the following:</a:t>
            </a:r>
          </a:p>
          <a:p>
            <a:pPr lvl="1"/>
            <a:r>
              <a:rPr lang="en-US" sz="2400" dirty="0"/>
              <a:t>Technicians who work on air conditioning to be trained and certified.</a:t>
            </a:r>
          </a:p>
          <a:p>
            <a:pPr lvl="1"/>
            <a:r>
              <a:rPr lang="en-US" sz="2400" dirty="0"/>
              <a:t>Recovery and recycling equipment must be used.</a:t>
            </a:r>
          </a:p>
          <a:p>
            <a:pPr lvl="1"/>
            <a:r>
              <a:rPr lang="en-US" sz="2400" dirty="0"/>
              <a:t>Each shop must comply with </a:t>
            </a:r>
            <a:r>
              <a:rPr lang="en-US" sz="2400" kern="0" spc="-350" dirty="0"/>
              <a:t>E P </a:t>
            </a:r>
            <a:r>
              <a:rPr lang="en-US" sz="2400" dirty="0"/>
              <a:t>A rules.</a:t>
            </a:r>
          </a:p>
        </p:txBody>
      </p:sp>
    </p:spTree>
    <p:extLst>
      <p:ext uri="{BB962C8B-B14F-4D97-AF65-F5344CB8AC3E}">
        <p14:creationId xmlns:p14="http://schemas.microsoft.com/office/powerpoint/2010/main" val="2937081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Ozone Creation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zone_Creation">
            <a:hlinkClick r:id="" action="ppaction://media"/>
            <a:extLst>
              <a:ext uri="{FF2B5EF4-FFF2-40B4-BE49-F238E27FC236}">
                <a16:creationId xmlns:a16="http://schemas.microsoft.com/office/drawing/2014/main" id="{F503EA3C-FE8F-F67E-D9EF-8F780ABB70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50" y="1193533"/>
            <a:ext cx="8980299" cy="5051418"/>
          </a:xfrm>
          <a:prstGeom prst="rect">
            <a:avLst/>
          </a:prstGeom>
        </p:spPr>
      </p:pic>
    </p:spTree>
    <p:extLst>
      <p:ext uri="{BB962C8B-B14F-4D97-AF65-F5344CB8AC3E}">
        <p14:creationId xmlns:p14="http://schemas.microsoft.com/office/powerpoint/2010/main" val="20481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077200" cy="646331"/>
          </a:xfrm>
        </p:spPr>
        <p:txBody>
          <a:bodyPr/>
          <a:lstStyle/>
          <a:p>
            <a:r>
              <a:rPr lang="en-US" dirty="0"/>
              <a:t>Figure 64.5 Depletion Zone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07727" y="927380"/>
            <a:ext cx="5728544" cy="42348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3850" y="5243615"/>
            <a:ext cx="7496299" cy="860301"/>
          </a:xfrm>
        </p:spPr>
        <p:txBody>
          <a:bodyPr/>
          <a:lstStyle/>
          <a:p>
            <a:r>
              <a:rPr lang="en-US" sz="2400" dirty="0"/>
              <a:t>A depletion of the ozone layer allows more ultraviolet radiation from the sun to reach Earth’s surface</a:t>
            </a:r>
          </a:p>
        </p:txBody>
      </p:sp>
    </p:spTree>
    <p:extLst>
      <p:ext uri="{BB962C8B-B14F-4D97-AF65-F5344CB8AC3E}">
        <p14:creationId xmlns:p14="http://schemas.microsoft.com/office/powerpoint/2010/main" val="187028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High and Low Ozone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igh_and_Low_Ozone">
            <a:hlinkClick r:id="" action="ppaction://media"/>
            <a:extLst>
              <a:ext uri="{FF2B5EF4-FFF2-40B4-BE49-F238E27FC236}">
                <a16:creationId xmlns:a16="http://schemas.microsoft.com/office/drawing/2014/main" id="{365365B9-D6F4-20AB-D4E8-486CB5DA14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371600"/>
            <a:ext cx="9008304" cy="5067171"/>
          </a:xfrm>
          <a:prstGeom prst="rect">
            <a:avLst/>
          </a:prstGeom>
        </p:spPr>
      </p:pic>
    </p:spTree>
    <p:extLst>
      <p:ext uri="{BB962C8B-B14F-4D97-AF65-F5344CB8AC3E}">
        <p14:creationId xmlns:p14="http://schemas.microsoft.com/office/powerpoint/2010/main" val="5725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64.6</a:t>
            </a:r>
            <a:r>
              <a:rPr lang="en-US" sz="2800" dirty="0"/>
              <a:t> </a:t>
            </a:r>
            <a:r>
              <a:rPr lang="en-US" dirty="0"/>
              <a:t>Chlorofluorocarbon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1858" y="1045499"/>
            <a:ext cx="7300283" cy="34077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13856" y="4839854"/>
            <a:ext cx="7208285" cy="830997"/>
          </a:xfrm>
        </p:spPr>
        <p:txBody>
          <a:bodyPr/>
          <a:lstStyle/>
          <a:p>
            <a:r>
              <a:rPr lang="en-US" sz="2400" dirty="0"/>
              <a:t>Chlorofluorocarbon molecules break apart in the atmosphere</a:t>
            </a:r>
          </a:p>
        </p:txBody>
      </p:sp>
    </p:spTree>
    <p:extLst>
      <p:ext uri="{BB962C8B-B14F-4D97-AF65-F5344CB8AC3E}">
        <p14:creationId xmlns:p14="http://schemas.microsoft.com/office/powerpoint/2010/main" val="323980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625"/>
            <a:ext cx="8229600" cy="646331"/>
          </a:xfrm>
        </p:spPr>
        <p:txBody>
          <a:bodyPr>
            <a:spAutoFit/>
          </a:bodyPr>
          <a:lstStyle/>
          <a:p>
            <a:r>
              <a:rPr lang="en-US" kern="0" spc="-500" dirty="0"/>
              <a:t>H F </a:t>
            </a:r>
            <a:r>
              <a:rPr lang="en-US" dirty="0"/>
              <a:t>O-1234</a:t>
            </a:r>
            <a:r>
              <a:rPr lang="en-US" kern="0" spc="-500" dirty="0"/>
              <a:t>Y </a:t>
            </a:r>
            <a:r>
              <a:rPr lang="en-US" dirty="0"/>
              <a:t>F</a:t>
            </a:r>
          </a:p>
        </p:txBody>
      </p:sp>
      <p:sp>
        <p:nvSpPr>
          <p:cNvPr id="4" name="Content Placeholder 3"/>
          <p:cNvSpPr>
            <a:spLocks noGrp="1"/>
          </p:cNvSpPr>
          <p:nvPr>
            <p:ph idx="4294967295"/>
          </p:nvPr>
        </p:nvSpPr>
        <p:spPr>
          <a:xfrm>
            <a:off x="457200" y="1033150"/>
            <a:ext cx="8229600" cy="4939784"/>
          </a:xfrm>
          <a:prstGeom prst="rect">
            <a:avLst/>
          </a:prstGeom>
        </p:spPr>
        <p:txBody>
          <a:bodyPr>
            <a:spAutoFit/>
          </a:bodyPr>
          <a:lstStyle/>
          <a:p>
            <a:r>
              <a:rPr lang="en-US" sz="2400" dirty="0"/>
              <a:t>Description</a:t>
            </a:r>
          </a:p>
          <a:p>
            <a:pPr lvl="1"/>
            <a:r>
              <a:rPr lang="en-US" sz="2400" dirty="0"/>
              <a:t>Also called R1234yf is the refrigerant required in all vehicles starting in </a:t>
            </a:r>
            <a:r>
              <a:rPr lang="en-US" sz="2400" kern="0" spc="-350" dirty="0"/>
              <a:t>M </a:t>
            </a:r>
            <a:r>
              <a:rPr lang="en-US" sz="2400" dirty="0"/>
              <a:t>Y 2021.</a:t>
            </a:r>
          </a:p>
          <a:p>
            <a:r>
              <a:rPr lang="en-US" sz="2400" dirty="0"/>
              <a:t>Ozone Depletion and Global Warming Potential</a:t>
            </a:r>
          </a:p>
          <a:p>
            <a:pPr lvl="1"/>
            <a:r>
              <a:rPr lang="en-US" sz="2400" dirty="0"/>
              <a:t>R1234yf does not deplete the ozone layer, but is believed to have the potential to cause climate change. </a:t>
            </a:r>
          </a:p>
          <a:p>
            <a:r>
              <a:rPr lang="en-US" sz="2400" dirty="0"/>
              <a:t>Flammability</a:t>
            </a:r>
          </a:p>
          <a:p>
            <a:pPr lvl="1"/>
            <a:r>
              <a:rPr lang="en-US" sz="2400" dirty="0"/>
              <a:t>R-1234yf is mildly flammable.</a:t>
            </a:r>
          </a:p>
          <a:p>
            <a:pPr lvl="1"/>
            <a:r>
              <a:rPr lang="en-US" sz="2400" dirty="0"/>
              <a:t>Do not smoke or have an open flame while working on or servicing a vehicle equipped with R-1234yf.</a:t>
            </a:r>
          </a:p>
        </p:txBody>
      </p:sp>
    </p:spTree>
    <p:extLst>
      <p:ext uri="{BB962C8B-B14F-4D97-AF65-F5344CB8AC3E}">
        <p14:creationId xmlns:p14="http://schemas.microsoft.com/office/powerpoint/2010/main" val="225729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745"/>
            <a:ext cx="8229600" cy="772755"/>
          </a:xfrm>
        </p:spPr>
        <p:txBody>
          <a:bodyPr/>
          <a:lstStyle/>
          <a:p>
            <a:r>
              <a:rPr lang="en-US" dirty="0"/>
              <a:t>Chart 64.1 Refrigerants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565114111"/>
              </p:ext>
            </p:extLst>
          </p:nvPr>
        </p:nvGraphicFramePr>
        <p:xfrm>
          <a:off x="1175658" y="952500"/>
          <a:ext cx="6507678" cy="4147082"/>
        </p:xfrm>
        <a:graphic>
          <a:graphicData uri="http://schemas.openxmlformats.org/drawingml/2006/table">
            <a:tbl>
              <a:tblPr firstRow="1"/>
              <a:tblGrid>
                <a:gridCol w="2527537">
                  <a:extLst>
                    <a:ext uri="{9D8B030D-6E8A-4147-A177-3AD203B41FA5}">
                      <a16:colId xmlns:a16="http://schemas.microsoft.com/office/drawing/2014/main" val="20000"/>
                    </a:ext>
                  </a:extLst>
                </a:gridCol>
                <a:gridCol w="2199815">
                  <a:extLst>
                    <a:ext uri="{9D8B030D-6E8A-4147-A177-3AD203B41FA5}">
                      <a16:colId xmlns:a16="http://schemas.microsoft.com/office/drawing/2014/main" val="20001"/>
                    </a:ext>
                  </a:extLst>
                </a:gridCol>
                <a:gridCol w="1780326">
                  <a:extLst>
                    <a:ext uri="{9D8B030D-6E8A-4147-A177-3AD203B41FA5}">
                      <a16:colId xmlns:a16="http://schemas.microsoft.com/office/drawing/2014/main" val="20002"/>
                    </a:ext>
                  </a:extLst>
                </a:gridCol>
              </a:tblGrid>
              <a:tr h="1930066">
                <a:tc>
                  <a:txBody>
                    <a:bodyPr/>
                    <a:lstStyle/>
                    <a:p>
                      <a:pPr marL="0" marR="0">
                        <a:lnSpc>
                          <a:spcPct val="107000"/>
                        </a:lnSpc>
                        <a:spcBef>
                          <a:spcPts val="0"/>
                        </a:spcBef>
                        <a:spcAft>
                          <a:spcPts val="800"/>
                        </a:spcAft>
                      </a:pPr>
                      <a:r>
                        <a:rPr lang="en-US" sz="2400" b="1" dirty="0">
                          <a:solidFill>
                            <a:schemeClr val="bg1"/>
                          </a:solidFill>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dirty="0">
                          <a:solidFill>
                            <a:schemeClr val="bg1"/>
                          </a:solidFill>
                          <a:effectLst/>
                          <a:latin typeface="+mn-lt"/>
                          <a:ea typeface="Calibri" panose="020F0502020204030204" pitchFamily="34" charset="0"/>
                          <a:cs typeface="Times New Roman" panose="02020603050405020304" pitchFamily="18" charset="0"/>
                        </a:rPr>
                        <a:t>REFRIGERANT</a:t>
                      </a: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07000"/>
                        </a:lnSpc>
                        <a:spcBef>
                          <a:spcPts val="0"/>
                        </a:spcBef>
                        <a:spcAft>
                          <a:spcPts val="800"/>
                        </a:spcAft>
                      </a:pPr>
                      <a:r>
                        <a:rPr lang="en-US" sz="2400" b="1" dirty="0">
                          <a:solidFill>
                            <a:schemeClr val="bg1"/>
                          </a:solidFill>
                          <a:effectLst/>
                          <a:latin typeface="+mn-lt"/>
                          <a:ea typeface="Calibri" panose="020F0502020204030204" pitchFamily="34" charset="0"/>
                          <a:cs typeface="Times New Roman" panose="02020603050405020304" pitchFamily="18" charset="0"/>
                        </a:rPr>
                        <a:t>GLOBAL WARMING POTENTIAL (GWP)</a:t>
                      </a: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nSpc>
                          <a:spcPct val="107000"/>
                        </a:lnSpc>
                        <a:spcBef>
                          <a:spcPts val="0"/>
                        </a:spcBef>
                        <a:spcAft>
                          <a:spcPts val="800"/>
                        </a:spcAft>
                      </a:pPr>
                      <a:r>
                        <a:rPr lang="en-US" sz="2400" b="1" dirty="0">
                          <a:solidFill>
                            <a:schemeClr val="bg1"/>
                          </a:solidFill>
                          <a:effectLst/>
                          <a:latin typeface="+mn-lt"/>
                          <a:ea typeface="Calibri" panose="020F0502020204030204" pitchFamily="34" charset="0"/>
                          <a:cs typeface="Times New Roman" panose="02020603050405020304" pitchFamily="18" charset="0"/>
                        </a:rPr>
                        <a:t>OZONE DEPLETION POTENTIAL (ODP)</a:t>
                      </a: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83370">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CFC-12</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10,900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482518">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HFC-134a</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1,430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0.055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482518">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HFO-1234yf</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768610">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R-744 (CO2 )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EAF5E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EAF5E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2400" dirty="0">
                          <a:effectLst/>
                          <a:latin typeface="+mn-lt"/>
                          <a:ea typeface="Calibri" panose="020F0502020204030204" pitchFamily="34" charset="0"/>
                          <a:cs typeface="Times New Roman" panose="02020603050405020304" pitchFamily="18" charset="0"/>
                        </a:rPr>
                        <a:t>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EAF5E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8272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50997"/>
            <a:ext cx="8077200" cy="660392"/>
          </a:xfrm>
        </p:spPr>
        <p:txBody>
          <a:bodyPr wrap="square" lIns="0" tIns="45720" rIns="0" bIns="45720">
            <a:spAutoFit/>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1" y="952500"/>
            <a:ext cx="8077200" cy="4939814"/>
          </a:xfrm>
        </p:spPr>
        <p:txBody>
          <a:bodyPr wrap="square" lIns="0" tIns="45720" rIns="0" bIns="45720">
            <a:spAutoFit/>
          </a:bodyPr>
          <a:lstStyle/>
          <a:p>
            <a:pPr marL="621792" lvl="0" indent="-621792">
              <a:buClr>
                <a:schemeClr val="lt1"/>
              </a:buClr>
              <a:buSzPct val="25000"/>
              <a:buNone/>
            </a:pPr>
            <a:r>
              <a:rPr lang="en-US" sz="2400" b="1" dirty="0">
                <a:solidFill>
                  <a:srgbClr val="007FA3"/>
                </a:solidFill>
              </a:rPr>
              <a:t>64.1 </a:t>
            </a:r>
            <a:r>
              <a:rPr lang="en-US" sz="2400" dirty="0">
                <a:solidFill>
                  <a:schemeClr val="tx1"/>
                </a:solidFill>
              </a:rPr>
              <a:t>List the different types of refrigerants and refrigerant containers.</a:t>
            </a:r>
          </a:p>
          <a:p>
            <a:pPr marL="621792" lvl="0" indent="-621792">
              <a:buClr>
                <a:schemeClr val="lt1"/>
              </a:buClr>
              <a:buSzPct val="25000"/>
              <a:buNone/>
            </a:pPr>
            <a:r>
              <a:rPr lang="en-US" sz="2400" dirty="0">
                <a:solidFill>
                  <a:schemeClr val="tx1"/>
                </a:solidFill>
              </a:rPr>
              <a:t>6</a:t>
            </a:r>
            <a:r>
              <a:rPr lang="en-US" sz="2400" b="1" dirty="0">
                <a:solidFill>
                  <a:srgbClr val="007FA3"/>
                </a:solidFill>
              </a:rPr>
              <a:t>4.2 </a:t>
            </a:r>
            <a:r>
              <a:rPr lang="en-US" sz="2400" dirty="0">
                <a:solidFill>
                  <a:schemeClr val="tx1"/>
                </a:solidFill>
              </a:rPr>
              <a:t>Explain the impact of legislation related to automotive A/C systems.</a:t>
            </a:r>
          </a:p>
          <a:p>
            <a:pPr marL="621792" lvl="0" indent="-621792">
              <a:buClr>
                <a:schemeClr val="lt1"/>
              </a:buClr>
              <a:buSzPct val="25000"/>
              <a:buNone/>
            </a:pPr>
            <a:r>
              <a:rPr lang="en-US" sz="2400" b="1" dirty="0">
                <a:solidFill>
                  <a:srgbClr val="007FA3"/>
                </a:solidFill>
              </a:rPr>
              <a:t>64.3</a:t>
            </a:r>
            <a:r>
              <a:rPr lang="en-US" sz="2400" dirty="0">
                <a:solidFill>
                  <a:schemeClr val="tx1"/>
                </a:solidFill>
              </a:rPr>
              <a:t> Explain the impact of environmental issues related to automotive A/C systems.</a:t>
            </a:r>
          </a:p>
          <a:p>
            <a:pPr marL="621792" lvl="0" indent="-621792">
              <a:buClr>
                <a:schemeClr val="lt1"/>
              </a:buClr>
              <a:buSzPct val="25000"/>
              <a:buNone/>
            </a:pPr>
            <a:r>
              <a:rPr lang="en-US" sz="2400" b="1" dirty="0">
                <a:solidFill>
                  <a:srgbClr val="007FA3"/>
                </a:solidFill>
              </a:rPr>
              <a:t>64.4 </a:t>
            </a:r>
            <a:r>
              <a:rPr lang="en-US" sz="2400" dirty="0">
                <a:solidFill>
                  <a:schemeClr val="tx1"/>
                </a:solidFill>
              </a:rPr>
              <a:t>Discuss HFO-1234yf refrigerant.</a:t>
            </a:r>
          </a:p>
          <a:p>
            <a:pPr marL="621792" lvl="0" indent="-621792">
              <a:buClr>
                <a:schemeClr val="lt1"/>
              </a:buClr>
              <a:buSzPct val="25000"/>
              <a:buNone/>
            </a:pPr>
            <a:r>
              <a:rPr lang="en-US" sz="2400" b="1" dirty="0">
                <a:solidFill>
                  <a:srgbClr val="007FA3"/>
                </a:solidFill>
              </a:rPr>
              <a:t>64.5 </a:t>
            </a:r>
            <a:r>
              <a:rPr lang="en-US" sz="2400" dirty="0">
                <a:solidFill>
                  <a:schemeClr val="tx1"/>
                </a:solidFill>
              </a:rPr>
              <a:t>Describe carbon dioxide as a refrigerant.</a:t>
            </a:r>
          </a:p>
          <a:p>
            <a:pPr marL="621792" lvl="0" indent="-621792">
              <a:buClr>
                <a:schemeClr val="lt1"/>
              </a:buClr>
              <a:buSzPct val="25000"/>
              <a:buNone/>
            </a:pPr>
            <a:r>
              <a:rPr lang="en-US" sz="2400" b="1" dirty="0">
                <a:solidFill>
                  <a:srgbClr val="007FA3"/>
                </a:solidFill>
              </a:rPr>
              <a:t>64.6 </a:t>
            </a:r>
            <a:r>
              <a:rPr lang="en-US" sz="2400" dirty="0">
                <a:solidFill>
                  <a:schemeClr val="tx1"/>
                </a:solidFill>
              </a:rPr>
              <a:t>Describe alternate refrigerants.</a:t>
            </a:r>
          </a:p>
          <a:p>
            <a:pPr marL="621792" lvl="0" indent="-621792">
              <a:buClr>
                <a:schemeClr val="lt1"/>
              </a:buClr>
              <a:buSzPct val="25000"/>
              <a:buNone/>
            </a:pPr>
            <a:r>
              <a:rPr lang="en-US" sz="2400" b="1" dirty="0">
                <a:solidFill>
                  <a:srgbClr val="007FA3"/>
                </a:solidFill>
              </a:rPr>
              <a:t>64.7 </a:t>
            </a:r>
            <a:r>
              <a:rPr lang="en-US" sz="2400" dirty="0">
                <a:solidFill>
                  <a:schemeClr val="tx1"/>
                </a:solidFill>
              </a:rPr>
              <a:t>Explain how to check for non-condensable gases.</a:t>
            </a:r>
            <a:endParaRPr lang="en-US"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Refrigerants R-12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09649C-2B82-4D64-315E-E49B577A55D1}"/>
              </a:ext>
            </a:extLst>
          </p:cNvPr>
          <p:cNvSpPr/>
          <p:nvPr/>
        </p:nvSpPr>
        <p:spPr>
          <a:xfrm>
            <a:off x="1" y="1101451"/>
            <a:ext cx="895148" cy="5063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128C2E-1D64-DD40-9E71-39A6F3F8C658}"/>
              </a:ext>
            </a:extLst>
          </p:cNvPr>
          <p:cNvSpPr/>
          <p:nvPr/>
        </p:nvSpPr>
        <p:spPr>
          <a:xfrm>
            <a:off x="7620000" y="984784"/>
            <a:ext cx="1524000" cy="52601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A4E7BD1-45C1-6841-1A50-06F628DBB0F6}"/>
              </a:ext>
            </a:extLst>
          </p:cNvPr>
          <p:cNvSpPr/>
          <p:nvPr/>
        </p:nvSpPr>
        <p:spPr>
          <a:xfrm rot="16200000">
            <a:off x="4835202" y="-2937200"/>
            <a:ext cx="270148" cy="834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06B4C3-6177-D829-A952-D2D578F2D722}"/>
              </a:ext>
            </a:extLst>
          </p:cNvPr>
          <p:cNvSpPr/>
          <p:nvPr/>
        </p:nvSpPr>
        <p:spPr>
          <a:xfrm rot="16200000">
            <a:off x="4321422" y="1706392"/>
            <a:ext cx="270148" cy="8912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AC_Refrigerants_R-12">
            <a:hlinkClick r:id="" action="ppaction://media"/>
            <a:extLst>
              <a:ext uri="{FF2B5EF4-FFF2-40B4-BE49-F238E27FC236}">
                <a16:creationId xmlns:a16="http://schemas.microsoft.com/office/drawing/2014/main" id="{4294E8BA-DB25-E28A-C303-22B677004A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1220448"/>
            <a:ext cx="9144000" cy="5143500"/>
          </a:xfrm>
          <a:prstGeom prst="rect">
            <a:avLst/>
          </a:prstGeom>
        </p:spPr>
      </p:pic>
    </p:spTree>
    <p:extLst>
      <p:ext uri="{BB962C8B-B14F-4D97-AF65-F5344CB8AC3E}">
        <p14:creationId xmlns:p14="http://schemas.microsoft.com/office/powerpoint/2010/main" val="16595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64.7</a:t>
            </a:r>
            <a:r>
              <a:rPr lang="en-US" sz="2800" dirty="0"/>
              <a:t> </a:t>
            </a:r>
            <a:r>
              <a:rPr lang="en-US" dirty="0"/>
              <a:t>HFO-1234yf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62859" y="952500"/>
            <a:ext cx="4458395"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59378"/>
            <a:ext cx="3268683" cy="1200329"/>
          </a:xfrm>
        </p:spPr>
        <p:txBody>
          <a:bodyPr/>
          <a:lstStyle/>
          <a:p>
            <a:r>
              <a:rPr lang="en-US" sz="2400" dirty="0"/>
              <a:t>The chemical symbol for HFO-1234yf.</a:t>
            </a:r>
          </a:p>
        </p:txBody>
      </p:sp>
    </p:spTree>
    <p:extLst>
      <p:ext uri="{BB962C8B-B14F-4D97-AF65-F5344CB8AC3E}">
        <p14:creationId xmlns:p14="http://schemas.microsoft.com/office/powerpoint/2010/main" val="54464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64.8 HFO-</a:t>
            </a:r>
            <a:r>
              <a:rPr lang="en-US" sz="2800" dirty="0"/>
              <a:t> </a:t>
            </a:r>
            <a:r>
              <a:rPr lang="en-US" dirty="0"/>
              <a:t>R-1234yf</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8270" y="952499"/>
            <a:ext cx="2697774" cy="51797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296" y="959096"/>
            <a:ext cx="4135582" cy="3785652"/>
          </a:xfrm>
        </p:spPr>
        <p:txBody>
          <a:bodyPr/>
          <a:lstStyle/>
          <a:p>
            <a:r>
              <a:rPr lang="en-US" sz="2400" dirty="0"/>
              <a:t>Due to the cost of R-1234yf, most shops will purchase 10 or 20 pound containers compared to the normal 30 pound container that most shops purchased for R-134a</a:t>
            </a:r>
          </a:p>
        </p:txBody>
      </p:sp>
    </p:spTree>
    <p:extLst>
      <p:ext uri="{BB962C8B-B14F-4D97-AF65-F5344CB8AC3E}">
        <p14:creationId xmlns:p14="http://schemas.microsoft.com/office/powerpoint/2010/main" val="3943693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64.9 Operating Pressures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25485" y="952500"/>
            <a:ext cx="5669280" cy="45928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7324" y="5722010"/>
            <a:ext cx="7469352" cy="461665"/>
          </a:xfrm>
        </p:spPr>
        <p:txBody>
          <a:bodyPr/>
          <a:lstStyle/>
          <a:p>
            <a:r>
              <a:rPr lang="en-US" sz="2400" dirty="0"/>
              <a:t>R-134a &amp; R-1234yf have similar operating pressures.</a:t>
            </a:r>
          </a:p>
        </p:txBody>
      </p:sp>
    </p:spTree>
    <p:extLst>
      <p:ext uri="{BB962C8B-B14F-4D97-AF65-F5344CB8AC3E}">
        <p14:creationId xmlns:p14="http://schemas.microsoft.com/office/powerpoint/2010/main" val="374889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64.10 Flammability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80160" y="1092484"/>
            <a:ext cx="6583680" cy="42369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4395" y="5494544"/>
            <a:ext cx="7600208" cy="830997"/>
          </a:xfrm>
        </p:spPr>
        <p:txBody>
          <a:bodyPr/>
          <a:lstStyle/>
          <a:p>
            <a:r>
              <a:rPr lang="en-US" sz="2400" dirty="0"/>
              <a:t>R-1234yf is just mildly flammable as shown at the top right of the chart.</a:t>
            </a:r>
          </a:p>
        </p:txBody>
      </p:sp>
    </p:spTree>
    <p:extLst>
      <p:ext uri="{BB962C8B-B14F-4D97-AF65-F5344CB8AC3E}">
        <p14:creationId xmlns:p14="http://schemas.microsoft.com/office/powerpoint/2010/main" val="6440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Refrigerants HFO-1234yf</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HFO-1234yf">
            <a:hlinkClick r:id="" action="ppaction://media"/>
            <a:extLst>
              <a:ext uri="{FF2B5EF4-FFF2-40B4-BE49-F238E27FC236}">
                <a16:creationId xmlns:a16="http://schemas.microsoft.com/office/drawing/2014/main" id="{F64CD2DF-516F-A558-9B0C-96F5738239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
        <p:nvSpPr>
          <p:cNvPr id="10" name="Rectangle 9">
            <a:extLst>
              <a:ext uri="{FF2B5EF4-FFF2-40B4-BE49-F238E27FC236}">
                <a16:creationId xmlns:a16="http://schemas.microsoft.com/office/drawing/2014/main" id="{ED09649C-2B82-4D64-315E-E49B577A55D1}"/>
              </a:ext>
            </a:extLst>
          </p:cNvPr>
          <p:cNvSpPr/>
          <p:nvPr/>
        </p:nvSpPr>
        <p:spPr>
          <a:xfrm>
            <a:off x="1" y="1101451"/>
            <a:ext cx="895148" cy="5063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C128C2E-1D64-DD40-9E71-39A6F3F8C658}"/>
              </a:ext>
            </a:extLst>
          </p:cNvPr>
          <p:cNvSpPr/>
          <p:nvPr/>
        </p:nvSpPr>
        <p:spPr>
          <a:xfrm>
            <a:off x="7620000" y="984784"/>
            <a:ext cx="1524000" cy="52601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A4E7BD1-45C1-6841-1A50-06F628DBB0F6}"/>
              </a:ext>
            </a:extLst>
          </p:cNvPr>
          <p:cNvSpPr/>
          <p:nvPr/>
        </p:nvSpPr>
        <p:spPr>
          <a:xfrm rot="16200000">
            <a:off x="4835202" y="-2937200"/>
            <a:ext cx="270148" cy="834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06B4C3-6177-D829-A952-D2D578F2D722}"/>
              </a:ext>
            </a:extLst>
          </p:cNvPr>
          <p:cNvSpPr/>
          <p:nvPr/>
        </p:nvSpPr>
        <p:spPr>
          <a:xfrm rot="16200000">
            <a:off x="4321422" y="1706392"/>
            <a:ext cx="270148" cy="8912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45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18805"/>
            <a:ext cx="7975529" cy="4267246"/>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70625"/>
            <a:ext cx="8229600" cy="1754326"/>
          </a:xfrm>
        </p:spPr>
        <p:txBody>
          <a:bodyPr/>
          <a:lstStyle/>
          <a:p>
            <a:r>
              <a:rPr lang="en-US" dirty="0"/>
              <a:t>Frequently Asked Question: Will R134a systems Be Required to Be Retrofitted to R-1234yf?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0562" y="2952013"/>
            <a:ext cx="7543800" cy="3140029"/>
          </a:xfrm>
        </p:spPr>
        <p:txBody>
          <a:bodyPr/>
          <a:lstStyle/>
          <a:p>
            <a:r>
              <a:rPr lang="en-US" sz="2400" b="1" dirty="0"/>
              <a:t>Will R134a systems Be Required to Be Retrofitted to R-1234yf? </a:t>
            </a:r>
            <a:r>
              <a:rPr lang="en-US" sz="2400" dirty="0"/>
              <a:t>No. Currently there is no mandate to retrofit existing systems with R-1234yf. If a vehicle came from the factory with R-1234yf, then this refrigerant, of course, will be used when servicing the vehicle and will require a special machine. There is no need or legal requirement to replace it with any other refrigerant at this time.</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2156960"/>
            <a:ext cx="7667625" cy="601044"/>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59884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64.11 CO</a:t>
            </a:r>
            <a:r>
              <a:rPr lang="en-US" baseline="-25000" dirty="0"/>
              <a:t>2</a:t>
            </a:r>
            <a:r>
              <a:rPr lang="en-US" dirty="0"/>
              <a:t> Refrigerant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8087" y="5105468"/>
            <a:ext cx="7590996" cy="1200329"/>
          </a:xfrm>
        </p:spPr>
        <p:txBody>
          <a:bodyPr/>
          <a:lstStyle/>
          <a:p>
            <a:r>
              <a:rPr lang="en-US" sz="2400" dirty="0"/>
              <a:t>The label on a Toyota Fuel Cell Hybrid Vehicle (FCHV) showing that CO2 (R744) is being used as the refrigerant.</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4916" y="1023752"/>
            <a:ext cx="7374167" cy="3809505"/>
          </a:xfrm>
        </p:spPr>
      </p:pic>
    </p:spTree>
    <p:extLst>
      <p:ext uri="{BB962C8B-B14F-4D97-AF65-F5344CB8AC3E}">
        <p14:creationId xmlns:p14="http://schemas.microsoft.com/office/powerpoint/2010/main" val="328196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2637"/>
            <a:ext cx="8229600" cy="1200329"/>
          </a:xfrm>
        </p:spPr>
        <p:txBody>
          <a:bodyPr/>
          <a:lstStyle/>
          <a:p>
            <a:r>
              <a:rPr lang="en-US" dirty="0"/>
              <a:t>Frequently Asked Question: What Is a Secondary Loop System?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362459"/>
          </a:xfrm>
        </p:spPr>
        <p:txBody>
          <a:bodyPr/>
          <a:lstStyle/>
          <a:p>
            <a:r>
              <a:rPr lang="en-US" sz="2000" b="1" dirty="0"/>
              <a:t>What Is a Secondary Loop System? </a:t>
            </a:r>
            <a:r>
              <a:rPr lang="en-US" sz="2000" dirty="0"/>
              <a:t>Systems that use potentially hazardous refrigerants will probably use a secondary loop. The CO2 or HC portion of the system will be entirely under the hood. A heat exchanger will provide a very cold fluid to connect with a liquid-to-air heat exchanger that will replace the evaporator. These systems might also use refrigerant-leak-sensing devices and a method of venting/dumping the refrigerant into one of the fender wells to prevent a buildup of refrigerant in the passenger area. Figure 64–12.</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03945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64.12 Secondary Loop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8366" y="5096675"/>
            <a:ext cx="7756237" cy="1200329"/>
          </a:xfrm>
        </p:spPr>
        <p:txBody>
          <a:bodyPr/>
          <a:lstStyle/>
          <a:p>
            <a:pPr marL="101600" indent="0">
              <a:buNone/>
            </a:pPr>
            <a:r>
              <a:rPr lang="en-US" sz="1800" dirty="0"/>
              <a:t>A secondary loop A/C system keeps potentially dangerous or flammable refrigerant out of the passenger compartment by using a chiller/heat exchanger to cool an antifreeze and water mixture. This fluid then transfers heat from the cooling core in the air distribution section to the chiller.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52500"/>
            <a:ext cx="5486400" cy="4093367"/>
          </a:xfrm>
        </p:spPr>
      </p:pic>
    </p:spTree>
    <p:extLst>
      <p:ext uri="{BB962C8B-B14F-4D97-AF65-F5344CB8AC3E}">
        <p14:creationId xmlns:p14="http://schemas.microsoft.com/office/powerpoint/2010/main" val="26910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077200" cy="660392"/>
          </a:xfrm>
        </p:spPr>
        <p:txBody>
          <a:bodyPr wrap="square" lIns="0" tIns="45720" rIns="0" bIns="45720">
            <a:spAutoFit/>
          </a:bodyPr>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952500"/>
            <a:ext cx="8077200" cy="1831271"/>
          </a:xfrm>
        </p:spPr>
        <p:txBody>
          <a:bodyPr wrap="square" lIns="0" tIns="45720" rIns="0" bIns="45720">
            <a:spAutoFit/>
          </a:bodyPr>
          <a:lstStyle/>
          <a:p>
            <a:pPr marL="621792" lvl="0" indent="-621792">
              <a:buClr>
                <a:schemeClr val="lt1"/>
              </a:buClr>
              <a:buSzPct val="25000"/>
              <a:buNone/>
            </a:pPr>
            <a:r>
              <a:rPr lang="en-US" sz="2400" b="1" dirty="0">
                <a:solidFill>
                  <a:srgbClr val="007FA3"/>
                </a:solidFill>
              </a:rPr>
              <a:t>64.8 </a:t>
            </a:r>
            <a:r>
              <a:rPr lang="en-US" sz="2400" dirty="0">
                <a:solidFill>
                  <a:schemeClr val="tx1"/>
                </a:solidFill>
              </a:rPr>
              <a:t>Describe refrigerant safety precautions.</a:t>
            </a:r>
          </a:p>
          <a:p>
            <a:pPr marL="621792" lvl="0" indent="-621792">
              <a:buClr>
                <a:schemeClr val="lt1"/>
              </a:buClr>
              <a:buSzPct val="25000"/>
              <a:buNone/>
            </a:pPr>
            <a:r>
              <a:rPr lang="en-US" sz="2400" b="1" dirty="0">
                <a:solidFill>
                  <a:srgbClr val="007FA3"/>
                </a:solidFill>
              </a:rPr>
              <a:t>64.9 </a:t>
            </a:r>
            <a:r>
              <a:rPr lang="en-US" sz="2400" dirty="0">
                <a:solidFill>
                  <a:schemeClr val="tx1"/>
                </a:solidFill>
              </a:rPr>
              <a:t>Discuss the different types and viscosities of refrigerant oils..</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4190896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6700"/>
            <a:ext cx="8229600" cy="1200329"/>
          </a:xfrm>
        </p:spPr>
        <p:txBody>
          <a:bodyPr/>
          <a:lstStyle/>
          <a:p>
            <a:r>
              <a:rPr lang="en-US" dirty="0"/>
              <a:t>Frequently Asked Question: What Is an HC Refrigerant?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70236"/>
          </a:xfrm>
        </p:spPr>
        <p:txBody>
          <a:bodyPr/>
          <a:lstStyle/>
          <a:p>
            <a:r>
              <a:rPr lang="en-US" sz="2000" b="1" dirty="0"/>
              <a:t>What Is an HC Refrigerant? </a:t>
            </a:r>
            <a:r>
              <a:rPr lang="en-US" sz="2000" dirty="0"/>
              <a:t>A hydrocarbon (HC) refrigerant is butane/propane blend that is very flammable. It can be used and will function in present-day A/C systems, but it is too dangerous to use. At the present time, the EPA and 19 states have banned flammable refrigerants. A leak or rupture in the evaporator could easily result in a vehicle explosion. Some hydrocarbon refrigerants are sold to do-it-yourselfers (DIY) and while it can work in either an R-12 or an R-134a system, it would contaminate the system and make future repairs of the system much more difficult. </a:t>
            </a:r>
            <a:r>
              <a:rPr lang="en-US" sz="2000" b="1" dirty="0"/>
              <a:t>Figure 64–13.</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511843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64.13 HC-12a</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2119"/>
            <a:ext cx="2912423" cy="3046988"/>
          </a:xfrm>
        </p:spPr>
        <p:txBody>
          <a:bodyPr/>
          <a:lstStyle/>
          <a:p>
            <a:r>
              <a:rPr lang="en-US" sz="2400" dirty="0"/>
              <a:t>A container of refrigerant, which is a replacement for R-12 or R-134a and contains R-134a but also, butane, a flammable gas.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52168" y="984250"/>
            <a:ext cx="4379303" cy="5095916"/>
          </a:xfrm>
        </p:spPr>
      </p:pic>
    </p:spTree>
    <p:extLst>
      <p:ext uri="{BB962C8B-B14F-4D97-AF65-F5344CB8AC3E}">
        <p14:creationId xmlns:p14="http://schemas.microsoft.com/office/powerpoint/2010/main" val="1349657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750"/>
            <a:ext cx="8229600" cy="646331"/>
          </a:xfrm>
        </p:spPr>
        <p:txBody>
          <a:bodyPr>
            <a:spAutoFit/>
          </a:bodyPr>
          <a:lstStyle/>
          <a:p>
            <a:r>
              <a:rPr lang="en-US" dirty="0"/>
              <a:t>Refrigerant Oils</a:t>
            </a:r>
          </a:p>
        </p:txBody>
      </p:sp>
      <p:sp>
        <p:nvSpPr>
          <p:cNvPr id="4" name="Content Placeholder 3"/>
          <p:cNvSpPr>
            <a:spLocks noGrp="1"/>
          </p:cNvSpPr>
          <p:nvPr>
            <p:ph idx="4294967295"/>
          </p:nvPr>
        </p:nvSpPr>
        <p:spPr>
          <a:xfrm>
            <a:off x="457200" y="1021275"/>
            <a:ext cx="8229600" cy="3347040"/>
          </a:xfrm>
          <a:prstGeom prst="rect">
            <a:avLst/>
          </a:prstGeom>
        </p:spPr>
        <p:txBody>
          <a:bodyPr>
            <a:spAutoFit/>
          </a:bodyPr>
          <a:lstStyle/>
          <a:p>
            <a:r>
              <a:rPr lang="en-US" sz="2400" dirty="0"/>
              <a:t>The oil carried by the refrigerant through the various components is often only source of lubrication for compressor.</a:t>
            </a:r>
          </a:p>
          <a:p>
            <a:r>
              <a:rPr lang="en-US" sz="2400" kern="0" spc="-350" dirty="0"/>
              <a:t>H F </a:t>
            </a:r>
            <a:r>
              <a:rPr lang="en-US" sz="2400" dirty="0"/>
              <a:t>C-134a and </a:t>
            </a:r>
            <a:r>
              <a:rPr lang="en-US" sz="2400" kern="0" spc="-350" dirty="0"/>
              <a:t>H F </a:t>
            </a:r>
            <a:r>
              <a:rPr lang="en-US" sz="2400" dirty="0"/>
              <a:t>O-1234yf systems must use synthetic Polyalkyline glycol, usually referred to as </a:t>
            </a:r>
            <a:r>
              <a:rPr lang="en-US" sz="2400" kern="0" spc="-350" dirty="0"/>
              <a:t>P A </a:t>
            </a:r>
            <a:r>
              <a:rPr lang="en-US" sz="2400" dirty="0"/>
              <a:t>G oil.</a:t>
            </a:r>
          </a:p>
          <a:p>
            <a:r>
              <a:rPr lang="en-US" sz="2400" dirty="0"/>
              <a:t>Viscosity of </a:t>
            </a:r>
            <a:r>
              <a:rPr lang="en-US" sz="2400" kern="0" spc="-350" dirty="0"/>
              <a:t>P A </a:t>
            </a:r>
            <a:r>
              <a:rPr lang="en-US" sz="2400" dirty="0"/>
              <a:t>G oil varies.</a:t>
            </a:r>
          </a:p>
          <a:p>
            <a:r>
              <a:rPr lang="en-US" sz="2400" dirty="0"/>
              <a:t>Always use type and viscosity of oil specified </a:t>
            </a:r>
          </a:p>
        </p:txBody>
      </p:sp>
    </p:spTree>
    <p:extLst>
      <p:ext uri="{BB962C8B-B14F-4D97-AF65-F5344CB8AC3E}">
        <p14:creationId xmlns:p14="http://schemas.microsoft.com/office/powerpoint/2010/main" val="2999096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64.14 Refrigerant Oils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3456" y="1052118"/>
            <a:ext cx="2060368" cy="3163621"/>
          </a:xfrm>
        </p:spPr>
        <p:txBody>
          <a:bodyPr/>
          <a:lstStyle/>
          <a:p>
            <a:r>
              <a:rPr lang="en-US" sz="2400" dirty="0"/>
              <a:t>When recovering refrigerant, the container should be filled to a maximum of about 80%.</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56956" y="952500"/>
            <a:ext cx="5423841" cy="5219938"/>
          </a:xfrm>
        </p:spPr>
      </p:pic>
    </p:spTree>
    <p:extLst>
      <p:ext uri="{BB962C8B-B14F-4D97-AF65-F5344CB8AC3E}">
        <p14:creationId xmlns:p14="http://schemas.microsoft.com/office/powerpoint/2010/main" val="3365895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64.15 PAG 150</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2119"/>
            <a:ext cx="2912423" cy="2677656"/>
          </a:xfrm>
        </p:spPr>
        <p:txBody>
          <a:bodyPr/>
          <a:lstStyle/>
          <a:p>
            <a:r>
              <a:rPr lang="en-US" sz="2400" dirty="0"/>
              <a:t>PAG oil is the type of refrigerant oil specified for use in most R-134a systems and the “150” is the viscosity.</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8790" y="984250"/>
            <a:ext cx="4865610" cy="4989038"/>
          </a:xfrm>
        </p:spPr>
      </p:pic>
    </p:spTree>
    <p:extLst>
      <p:ext uri="{BB962C8B-B14F-4D97-AF65-F5344CB8AC3E}">
        <p14:creationId xmlns:p14="http://schemas.microsoft.com/office/powerpoint/2010/main" val="2651901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Figure 64.16 Underhood Decal</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2119"/>
            <a:ext cx="2998519" cy="4524315"/>
          </a:xfrm>
        </p:spPr>
        <p:txBody>
          <a:bodyPr/>
          <a:lstStyle/>
          <a:p>
            <a:r>
              <a:rPr lang="en-US" sz="2400" dirty="0"/>
              <a:t>This under hood decal gives a Mercedes-Benz part number (A 001 989 08 03) instead of the type and viscosity of refrigerant oil. Service information was needed to determine that it was PAG 46.</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977" y="984250"/>
            <a:ext cx="4355734" cy="3754438"/>
          </a:xfrm>
        </p:spPr>
      </p:pic>
    </p:spTree>
    <p:extLst>
      <p:ext uri="{BB962C8B-B14F-4D97-AF65-F5344CB8AC3E}">
        <p14:creationId xmlns:p14="http://schemas.microsoft.com/office/powerpoint/2010/main" val="4133716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Question 1</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2119"/>
            <a:ext cx="7154883" cy="2246769"/>
          </a:xfrm>
        </p:spPr>
        <p:txBody>
          <a:bodyPr/>
          <a:lstStyle/>
          <a:p>
            <a:r>
              <a:rPr lang="en-US" sz="2400" dirty="0"/>
              <a:t>R-134a is in what color container?</a:t>
            </a:r>
          </a:p>
          <a:p>
            <a:pPr lvl="1"/>
            <a:r>
              <a:rPr lang="en-US" sz="2400" dirty="0"/>
              <a:t>a. Red</a:t>
            </a:r>
          </a:p>
          <a:p>
            <a:pPr lvl="1"/>
            <a:r>
              <a:rPr lang="en-US" sz="2400" dirty="0"/>
              <a:t>b. Light blue</a:t>
            </a:r>
          </a:p>
          <a:p>
            <a:pPr lvl="1"/>
            <a:r>
              <a:rPr lang="en-US" sz="2400" dirty="0"/>
              <a:t>c. White</a:t>
            </a:r>
          </a:p>
          <a:p>
            <a:pPr lvl="1"/>
            <a:r>
              <a:rPr lang="en-US" sz="2400" dirty="0"/>
              <a:t>d. Green</a:t>
            </a:r>
          </a:p>
        </p:txBody>
      </p:sp>
    </p:spTree>
    <p:extLst>
      <p:ext uri="{BB962C8B-B14F-4D97-AF65-F5344CB8AC3E}">
        <p14:creationId xmlns:p14="http://schemas.microsoft.com/office/powerpoint/2010/main" val="3120558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1049"/>
            <a:ext cx="8229600" cy="646331"/>
          </a:xfrm>
        </p:spPr>
        <p:txBody>
          <a:bodyPr/>
          <a:lstStyle/>
          <a:p>
            <a:r>
              <a:rPr lang="en-US" dirty="0"/>
              <a:t>Answer 1</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52119"/>
            <a:ext cx="7154883" cy="1354217"/>
          </a:xfrm>
        </p:spPr>
        <p:txBody>
          <a:bodyPr/>
          <a:lstStyle/>
          <a:p>
            <a:r>
              <a:rPr lang="en-US" sz="2400" dirty="0"/>
              <a:t>R-134a is in what color container?</a:t>
            </a:r>
          </a:p>
          <a:p>
            <a:pPr lvl="1"/>
            <a:r>
              <a:rPr lang="en-US" sz="2400" dirty="0"/>
              <a:t>b. Light blue</a:t>
            </a:r>
          </a:p>
          <a:p>
            <a:pPr lvl="1"/>
            <a:endParaRPr lang="en-US" sz="2400" dirty="0"/>
          </a:p>
        </p:txBody>
      </p:sp>
    </p:spTree>
    <p:extLst>
      <p:ext uri="{BB962C8B-B14F-4D97-AF65-F5344CB8AC3E}">
        <p14:creationId xmlns:p14="http://schemas.microsoft.com/office/powerpoint/2010/main" val="1481346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4389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500"/>
            <a:ext cx="8077200" cy="646331"/>
          </a:xfrm>
        </p:spPr>
        <p:txBody>
          <a:bodyPr wrap="square">
            <a:spAutoFit/>
          </a:bodyPr>
          <a:lstStyle/>
          <a:p>
            <a:r>
              <a:rPr lang="en-US" dirty="0"/>
              <a:t>Refrigerants</a:t>
            </a:r>
          </a:p>
        </p:txBody>
      </p:sp>
      <p:sp>
        <p:nvSpPr>
          <p:cNvPr id="4" name="Content Placeholder 3"/>
          <p:cNvSpPr>
            <a:spLocks noGrp="1"/>
          </p:cNvSpPr>
          <p:nvPr>
            <p:ph idx="4294967295"/>
          </p:nvPr>
        </p:nvSpPr>
        <p:spPr>
          <a:xfrm>
            <a:off x="457200" y="953050"/>
            <a:ext cx="8077200" cy="3539400"/>
          </a:xfrm>
          <a:prstGeom prst="rect">
            <a:avLst/>
          </a:prstGeom>
        </p:spPr>
        <p:txBody>
          <a:bodyPr wrap="square">
            <a:spAutoFit/>
          </a:bodyPr>
          <a:lstStyle/>
          <a:p>
            <a:r>
              <a:rPr lang="en-US" sz="2400" dirty="0"/>
              <a:t>One of the first refrigerants was </a:t>
            </a:r>
            <a:r>
              <a:rPr lang="en-US" sz="2400" kern="0" spc="-350" dirty="0"/>
              <a:t>C F </a:t>
            </a:r>
            <a:r>
              <a:rPr lang="en-US" sz="2400" dirty="0"/>
              <a:t>C-12, commonly referred to as R-12 or by its brand name Freon.</a:t>
            </a:r>
          </a:p>
          <a:p>
            <a:r>
              <a:rPr lang="en-US" sz="2400" kern="0" spc="-350" dirty="0"/>
              <a:t>H F </a:t>
            </a:r>
            <a:r>
              <a:rPr lang="en-US" sz="2400" dirty="0"/>
              <a:t>C-134a, also called R-134a</a:t>
            </a:r>
          </a:p>
          <a:p>
            <a:pPr lvl="1"/>
            <a:r>
              <a:rPr lang="en-US" sz="2400" dirty="0"/>
              <a:t>Replaced ozone-harming </a:t>
            </a:r>
            <a:r>
              <a:rPr lang="en-US" sz="2400" kern="0" spc="-350" dirty="0"/>
              <a:t>C F </a:t>
            </a:r>
            <a:r>
              <a:rPr lang="en-US" sz="2400" dirty="0"/>
              <a:t>C.</a:t>
            </a:r>
          </a:p>
          <a:p>
            <a:r>
              <a:rPr lang="en-US" sz="2400" kern="0" spc="-350" dirty="0"/>
              <a:t>H F </a:t>
            </a:r>
            <a:r>
              <a:rPr lang="en-US" sz="2400" dirty="0"/>
              <a:t>C-134a is a smaller molecule than </a:t>
            </a:r>
            <a:r>
              <a:rPr lang="en-US" sz="2400" kern="0" spc="-350" dirty="0"/>
              <a:t>C F </a:t>
            </a:r>
            <a:r>
              <a:rPr lang="en-US" sz="2400" dirty="0"/>
              <a:t>C-12. </a:t>
            </a:r>
          </a:p>
          <a:p>
            <a:r>
              <a:rPr lang="en-US" sz="2400" dirty="0"/>
              <a:t>Therefore, </a:t>
            </a:r>
            <a:r>
              <a:rPr lang="en-US" sz="2400" kern="0" spc="-350" dirty="0"/>
              <a:t>H F </a:t>
            </a:r>
            <a:r>
              <a:rPr lang="en-US" sz="2400" dirty="0"/>
              <a:t>C-134a can more easily leak out through small holes or openings in the system.</a:t>
            </a:r>
          </a:p>
        </p:txBody>
      </p:sp>
    </p:spTree>
    <p:extLst>
      <p:ext uri="{BB962C8B-B14F-4D97-AF65-F5344CB8AC3E}">
        <p14:creationId xmlns:p14="http://schemas.microsoft.com/office/powerpoint/2010/main" val="356308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799"/>
            <a:ext cx="79755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75337"/>
            <a:ext cx="8089829" cy="1754326"/>
          </a:xfrm>
        </p:spPr>
        <p:txBody>
          <a:bodyPr/>
          <a:lstStyle/>
          <a:p>
            <a:r>
              <a:rPr lang="en-US" dirty="0"/>
              <a:t>Frequently Asked Question: When Was R-12 First Used in Automotive Air-Conditioning Systems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868885"/>
            <a:ext cx="7543800" cy="3293209"/>
          </a:xfrm>
        </p:spPr>
        <p:txBody>
          <a:bodyPr/>
          <a:lstStyle/>
          <a:p>
            <a:r>
              <a:rPr lang="en-US" b="1" dirty="0"/>
              <a:t>When Was R-12 First Used in Automotive Air-Conditioning Systems</a:t>
            </a:r>
            <a:r>
              <a:rPr lang="en-US" dirty="0"/>
              <a:t>? GM created the refrigerant R-12 and marketed it a by the trade name Freon. Freon was first used in refrigerators manufactured by Frigidaire, a division of GM. Packard was the first to install air conditioning in 1939 in their 120, Super-Eight 160 and Custom Super-Eight cars. In 1940, the Cadillac Division of General Motors introduced air conditioning on 1941 models, installing it on some 300 cars. It was not until the 1953 model year that vehicle manufacturers including GM, Chrysler, and Packard introduced a practical system. The early system used an engine-driven compressor with condenser located in front of the radiator as is done today. However, because the evaporator and blower motor assembly was so large, these components were placed in the trunk of the car. A clear plastic tube on each side of the package shelf directed cool air to registers located in the headliner on both sides of the interior.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969935"/>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4717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 System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sys_op">
            <a:hlinkClick r:id="" action="ppaction://media"/>
            <a:extLst>
              <a:ext uri="{FF2B5EF4-FFF2-40B4-BE49-F238E27FC236}">
                <a16:creationId xmlns:a16="http://schemas.microsoft.com/office/drawing/2014/main" id="{554DA93A-3A27-36A5-65A4-06F2BDA367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5445"/>
            <a:ext cx="9144000" cy="5143500"/>
          </a:xfrm>
          <a:prstGeom prst="rect">
            <a:avLst/>
          </a:prstGeom>
        </p:spPr>
      </p:pic>
    </p:spTree>
    <p:extLst>
      <p:ext uri="{BB962C8B-B14F-4D97-AF65-F5344CB8AC3E}">
        <p14:creationId xmlns:p14="http://schemas.microsoft.com/office/powerpoint/2010/main" val="3697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077200" cy="646331"/>
          </a:xfrm>
        </p:spPr>
        <p:txBody>
          <a:bodyPr/>
          <a:lstStyle/>
          <a:p>
            <a:r>
              <a:rPr lang="en-US" dirty="0"/>
              <a:t>Figure 64.1 HFO-1234yf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77642" y="883397"/>
            <a:ext cx="3020517" cy="51780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2308324"/>
          </a:xfrm>
        </p:spPr>
        <p:txBody>
          <a:bodyPr/>
          <a:lstStyle/>
          <a:p>
            <a:r>
              <a:rPr lang="en-US" sz="2400" dirty="0"/>
              <a:t>Because R1234yf is so expensive, many automotive shops purchase this refrigerant in small 12 oz. cans.</a:t>
            </a:r>
          </a:p>
        </p:txBody>
      </p:sp>
    </p:spTree>
    <p:extLst>
      <p:ext uri="{BB962C8B-B14F-4D97-AF65-F5344CB8AC3E}">
        <p14:creationId xmlns:p14="http://schemas.microsoft.com/office/powerpoint/2010/main" val="117249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6700"/>
            <a:ext cx="8077200" cy="646331"/>
          </a:xfrm>
        </p:spPr>
        <p:txBody>
          <a:bodyPr/>
          <a:lstStyle/>
          <a:p>
            <a:r>
              <a:rPr lang="en-US" dirty="0"/>
              <a:t>Figure 64.2 R-134a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8883" y="961430"/>
            <a:ext cx="3439886" cy="52107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61430"/>
            <a:ext cx="4079174" cy="1200329"/>
          </a:xfrm>
        </p:spPr>
        <p:txBody>
          <a:bodyPr/>
          <a:lstStyle/>
          <a:p>
            <a:r>
              <a:rPr lang="en-US" sz="2400" dirty="0"/>
              <a:t>Large 30 pound containers of R-134a are light blue for easy identification.</a:t>
            </a:r>
          </a:p>
        </p:txBody>
      </p:sp>
    </p:spTree>
    <p:extLst>
      <p:ext uri="{BB962C8B-B14F-4D97-AF65-F5344CB8AC3E}">
        <p14:creationId xmlns:p14="http://schemas.microsoft.com/office/powerpoint/2010/main" val="95638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HVAC Refrigerants R-134a</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VAC_Refrigerants_R_134A">
            <a:hlinkClick r:id="" action="ppaction://media"/>
            <a:extLst>
              <a:ext uri="{FF2B5EF4-FFF2-40B4-BE49-F238E27FC236}">
                <a16:creationId xmlns:a16="http://schemas.microsoft.com/office/drawing/2014/main" id="{44D6DDDC-253D-5908-2FC2-FB0DCDA18A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1100"/>
            <a:ext cx="9067800" cy="5143500"/>
          </a:xfrm>
          <a:prstGeom prst="rect">
            <a:avLst/>
          </a:prstGeom>
        </p:spPr>
      </p:pic>
    </p:spTree>
    <p:extLst>
      <p:ext uri="{BB962C8B-B14F-4D97-AF65-F5344CB8AC3E}">
        <p14:creationId xmlns:p14="http://schemas.microsoft.com/office/powerpoint/2010/main" val="106063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2284</Words>
  <Application>Microsoft Office PowerPoint</Application>
  <PresentationFormat>On-screen Show (4:3)</PresentationFormat>
  <Paragraphs>179</Paragraphs>
  <Slides>39</Slides>
  <Notes>39</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Verdana</vt:lpstr>
      <vt:lpstr>Times New Roman</vt:lpstr>
      <vt:lpstr>Arial</vt:lpstr>
      <vt:lpstr>USHE</vt:lpstr>
      <vt:lpstr>Automotive Technology: Principles, Diagnosis, and Service</vt:lpstr>
      <vt:lpstr>Learning Objectives (1 of 2) </vt:lpstr>
      <vt:lpstr>Learning Objectives (2 of 2) </vt:lpstr>
      <vt:lpstr>Refrigerants</vt:lpstr>
      <vt:lpstr>Frequently Asked Question: When Was R-12 First Used in Automotive Air-Conditioning Systems  </vt:lpstr>
      <vt:lpstr>Animation: A/C System Operation (Animation will automatically start)</vt:lpstr>
      <vt:lpstr>Figure 64.1 HFO-1234yf</vt:lpstr>
      <vt:lpstr>Figure 64.2 R-134a</vt:lpstr>
      <vt:lpstr>Animation: HVAC Refrigerants R-134a (Animation will automatically start)</vt:lpstr>
      <vt:lpstr>Figure 64.3 DOT-4BA400 </vt:lpstr>
      <vt:lpstr>Frequently Asked Question: How Are Refrigerants Named?   </vt:lpstr>
      <vt:lpstr>Figure 64.4 Refrigerant Atoms</vt:lpstr>
      <vt:lpstr>Refrigerants and the Environment</vt:lpstr>
      <vt:lpstr>Animation: Ozone Creation (Animation will automatically start)</vt:lpstr>
      <vt:lpstr>Figure 64.5 Depletion Zone</vt:lpstr>
      <vt:lpstr>Animation: High and Low Ozone (Animation will automatically start)</vt:lpstr>
      <vt:lpstr>Figure 64.6 Chlorofluorocarbon </vt:lpstr>
      <vt:lpstr>H F O-1234Y F</vt:lpstr>
      <vt:lpstr>Chart 64.1 Refrigerants</vt:lpstr>
      <vt:lpstr>Animation: HVAC Refrigerants R-12 (Animation will automatically start)</vt:lpstr>
      <vt:lpstr>Figure 64.7 HFO-1234yf Symbol</vt:lpstr>
      <vt:lpstr>Figure 64.8 HFO- R-1234yf</vt:lpstr>
      <vt:lpstr>Figure 64.9 Operating Pressures</vt:lpstr>
      <vt:lpstr>Figure 64.10 Flammability</vt:lpstr>
      <vt:lpstr>Animation: HVAC Refrigerants HFO-1234yf (Animation will automatically start)</vt:lpstr>
      <vt:lpstr>Frequently Asked Question: Will R134a systems Be Required to Be Retrofitted to R-1234yf?  </vt:lpstr>
      <vt:lpstr>Figure 64.11 CO2 Refrigerant </vt:lpstr>
      <vt:lpstr>Frequently Asked Question: What Is a Secondary Loop System?   </vt:lpstr>
      <vt:lpstr>Figure 64.12 Secondary Loop System</vt:lpstr>
      <vt:lpstr>Frequently Asked Question: What Is an HC Refrigerant?   </vt:lpstr>
      <vt:lpstr>Figure 64.13 HC-12a</vt:lpstr>
      <vt:lpstr>Refrigerant Oils</vt:lpstr>
      <vt:lpstr>Figure 64.14 Refrigerant Oils</vt:lpstr>
      <vt:lpstr>Figure 64.15 PAG 150</vt:lpstr>
      <vt:lpstr>Figure 64.16 Underhood Decal</vt:lpstr>
      <vt:lpstr>Question 1</vt:lpstr>
      <vt:lpstr>Answer 1</vt:lpstr>
      <vt:lpstr>Heating and Air Conditioning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2023-06-20T12:19:53Z</dcterms:modified>
</cp:coreProperties>
</file>