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1192" r:id="rId2"/>
    <p:sldId id="1110" r:id="rId3"/>
    <p:sldId id="1160" r:id="rId4"/>
    <p:sldId id="1161" r:id="rId5"/>
    <p:sldId id="1162" r:id="rId6"/>
    <p:sldId id="1164" r:id="rId7"/>
    <p:sldId id="1388" r:id="rId8"/>
    <p:sldId id="1197" r:id="rId9"/>
    <p:sldId id="1198" r:id="rId10"/>
    <p:sldId id="1199" r:id="rId11"/>
    <p:sldId id="1200" r:id="rId12"/>
    <p:sldId id="1202" r:id="rId13"/>
    <p:sldId id="1389" r:id="rId14"/>
    <p:sldId id="1201" r:id="rId15"/>
    <p:sldId id="1203" r:id="rId16"/>
    <p:sldId id="1381" r:id="rId17"/>
    <p:sldId id="1165" r:id="rId18"/>
    <p:sldId id="1166" r:id="rId19"/>
    <p:sldId id="1204" r:id="rId20"/>
    <p:sldId id="1205" r:id="rId21"/>
    <p:sldId id="1168" r:id="rId22"/>
    <p:sldId id="1209" r:id="rId23"/>
    <p:sldId id="1208" r:id="rId24"/>
    <p:sldId id="1384" r:id="rId25"/>
    <p:sldId id="1210" r:id="rId26"/>
    <p:sldId id="1207" r:id="rId27"/>
    <p:sldId id="1217" r:id="rId28"/>
    <p:sldId id="1385" r:id="rId29"/>
    <p:sldId id="1212" r:id="rId30"/>
    <p:sldId id="1206" r:id="rId31"/>
    <p:sldId id="1214" r:id="rId32"/>
    <p:sldId id="1215" r:id="rId33"/>
    <p:sldId id="1387" r:id="rId34"/>
    <p:sldId id="1386" r:id="rId35"/>
    <p:sldId id="1211" r:id="rId36"/>
    <p:sldId id="1216" r:id="rId37"/>
    <p:sldId id="1218" r:id="rId38"/>
    <p:sldId id="107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 id="3" name="Glen Plants" initials="GP" lastIdx="1" clrIdx="2">
    <p:extLst>
      <p:ext uri="{19B8F6BF-5375-455C-9EA6-DF929625EA0E}">
        <p15:presenceInfo xmlns:p15="http://schemas.microsoft.com/office/powerpoint/2012/main" userId="4ec3827b4726852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3" autoAdjust="0"/>
    <p:restoredTop sz="85961" autoAdjust="0"/>
  </p:normalViewPr>
  <p:slideViewPr>
    <p:cSldViewPr>
      <p:cViewPr varScale="1">
        <p:scale>
          <a:sx n="98" d="100"/>
          <a:sy n="98" d="100"/>
        </p:scale>
        <p:origin x="1752" y="90"/>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6355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70861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7334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5321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mn-lt"/>
                <a:ea typeface="+mn-ea"/>
                <a:cs typeface="+mn-cs"/>
              </a:rPr>
              <a:t>ENGINE COOLANT TEMPERATURE SENSOR The </a:t>
            </a:r>
            <a:r>
              <a:rPr lang="en-US" sz="1200" b="1" i="0" u="none" strike="noStrike" kern="1200" baseline="0" dirty="0">
                <a:solidFill>
                  <a:schemeClr val="tx1"/>
                </a:solidFill>
                <a:latin typeface="+mn-lt"/>
                <a:ea typeface="+mn-ea"/>
                <a:cs typeface="+mn-cs"/>
              </a:rPr>
              <a:t>engine</a:t>
            </a:r>
          </a:p>
          <a:p>
            <a:r>
              <a:rPr lang="en-US" sz="1200" b="1" i="0" u="none" strike="noStrike" kern="1200" baseline="0" dirty="0">
                <a:solidFill>
                  <a:schemeClr val="tx1"/>
                </a:solidFill>
                <a:latin typeface="+mn-lt"/>
                <a:ea typeface="+mn-ea"/>
                <a:cs typeface="+mn-cs"/>
              </a:rPr>
              <a:t>coolant temperature (ECT) sensor </a:t>
            </a:r>
            <a:r>
              <a:rPr lang="en-US" sz="1200" b="0" i="0" u="none" strike="noStrike" kern="1200" baseline="0" dirty="0">
                <a:solidFill>
                  <a:schemeClr val="tx1"/>
                </a:solidFill>
                <a:latin typeface="+mn-lt"/>
                <a:ea typeface="+mn-ea"/>
                <a:cs typeface="+mn-cs"/>
              </a:rPr>
              <a:t>is a thermistor and measures</a:t>
            </a:r>
          </a:p>
          <a:p>
            <a:r>
              <a:rPr lang="en-US" sz="1200" b="0" i="0" u="none" strike="noStrike" kern="1200" baseline="0" dirty="0">
                <a:solidFill>
                  <a:schemeClr val="tx1"/>
                </a:solidFill>
                <a:latin typeface="+mn-lt"/>
                <a:ea typeface="+mn-ea"/>
                <a:cs typeface="+mn-cs"/>
              </a:rPr>
              <a:t>the temperature of the engine coolant and is usually</a:t>
            </a:r>
          </a:p>
          <a:p>
            <a:r>
              <a:rPr lang="en-US" sz="1200" b="0" i="0" u="none" strike="noStrike" kern="1200" baseline="0" dirty="0">
                <a:solidFill>
                  <a:schemeClr val="tx1"/>
                </a:solidFill>
                <a:latin typeface="+mn-lt"/>
                <a:ea typeface="+mn-ea"/>
                <a:cs typeface="+mn-cs"/>
              </a:rPr>
              <a:t>located near the engine thermostat. The ECT sensor is used to</a:t>
            </a:r>
          </a:p>
          <a:p>
            <a:r>
              <a:rPr lang="en-US" sz="1200" b="0" i="0" u="none" strike="noStrike" kern="1200" baseline="0" dirty="0">
                <a:solidFill>
                  <a:schemeClr val="tx1"/>
                </a:solidFill>
                <a:latin typeface="+mn-lt"/>
                <a:ea typeface="+mn-ea"/>
                <a:cs typeface="+mn-cs"/>
              </a:rPr>
              <a:t>keep the system from turning on the heater before the coolant</a:t>
            </a:r>
          </a:p>
          <a:p>
            <a:r>
              <a:rPr lang="en-US" sz="1200" b="0" i="0" u="none" strike="noStrike" kern="1200" baseline="0" dirty="0">
                <a:solidFill>
                  <a:schemeClr val="tx1"/>
                </a:solidFill>
                <a:latin typeface="+mn-lt"/>
                <a:ea typeface="+mn-ea"/>
                <a:cs typeface="+mn-cs"/>
              </a:rPr>
              <a:t>is warmed up, which is often called </a:t>
            </a:r>
            <a:r>
              <a:rPr lang="en-US" sz="1200" b="0" i="1" u="none" strike="noStrike" kern="1200" baseline="0" dirty="0">
                <a:solidFill>
                  <a:schemeClr val="tx1"/>
                </a:solidFill>
                <a:latin typeface="+mn-lt"/>
                <a:ea typeface="+mn-ea"/>
                <a:cs typeface="+mn-cs"/>
              </a:rPr>
              <a:t>cold engine lockout. </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SEE</a:t>
            </a:r>
          </a:p>
          <a:p>
            <a:r>
              <a:rPr lang="en-US" sz="1200" b="1" i="0" u="none" strike="noStrike" kern="1200" baseline="0" dirty="0">
                <a:solidFill>
                  <a:schemeClr val="tx1"/>
                </a:solidFill>
                <a:latin typeface="+mn-lt"/>
                <a:ea typeface="+mn-ea"/>
                <a:cs typeface="+mn-cs"/>
              </a:rPr>
              <a:t>FIGURE 63–6</a:t>
            </a:r>
            <a:r>
              <a:rPr lang="en-US" sz="1200" b="0" i="0" u="none" strike="noStrike" kern="1200" baseline="0" dirty="0">
                <a:solidFill>
                  <a:schemeClr val="tx1"/>
                </a:solidFill>
                <a:latin typeface="+mn-lt"/>
                <a:ea typeface="+mn-ea"/>
                <a:cs typeface="+mn-cs"/>
              </a:rPr>
              <a: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6605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0" i="0" u="none" strike="noStrike" kern="1200" baseline="0" dirty="0">
                <a:solidFill>
                  <a:schemeClr val="tx1"/>
                </a:solidFill>
                <a:latin typeface="+mn-lt"/>
                <a:ea typeface="+mn-ea"/>
                <a:cs typeface="+mn-cs"/>
              </a:rPr>
              <a:t>A few vehicles that are equipped with a global positioning system (GPS) for navigation will have a sun position strategy that tracks the angle of the sunlight entering the vehicle. Cooler in-vehicle temperatures are required if the vehicle is positioned so sunlight enters through the windshield or side windows. ● SEE FIGURE 63–7</a:t>
            </a:r>
            <a:r>
              <a:rPr lang="en-US" sz="1200" b="0" i="0" u="none" strike="noStrike" kern="1200" baseline="0" dirty="0">
                <a:solidFill>
                  <a:schemeClr val="tx1"/>
                </a:solidFill>
                <a:latin typeface="+mn-lt"/>
                <a:ea typeface="+mn-ea"/>
                <a:cs typeface="+mn-cs"/>
              </a:rPr>
              <a:t>.</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4406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0157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2970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4685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9865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kern="1200" baseline="0" dirty="0">
                <a:solidFill>
                  <a:schemeClr val="tx1"/>
                </a:solidFill>
                <a:latin typeface="+mn-lt"/>
                <a:ea typeface="+mn-ea"/>
                <a:cs typeface="+mn-cs"/>
              </a:rPr>
              <a:t>See Chart 63.2 fro DTCs</a:t>
            </a:r>
          </a:p>
          <a:p>
            <a:r>
              <a:rPr lang="en-US" sz="1400" b="0" i="0" u="none" strike="noStrike" kern="1200" baseline="0" dirty="0">
                <a:solidFill>
                  <a:schemeClr val="tx1"/>
                </a:solidFill>
                <a:latin typeface="+mn-lt"/>
                <a:ea typeface="+mn-ea"/>
                <a:cs typeface="+mn-cs"/>
              </a:rPr>
              <a:t>If a fault occurs in the automatic climatic system, check service information for the specified procedure to follow for the vehicle being checked. Most vehicle service information includes the following steps:</a:t>
            </a:r>
          </a:p>
          <a:p>
            <a:r>
              <a:rPr lang="en-US" sz="1400" b="1" i="0" u="none" strike="noStrike" kern="1200" baseline="0" dirty="0">
                <a:solidFill>
                  <a:schemeClr val="tx1"/>
                </a:solidFill>
                <a:latin typeface="+mn-lt"/>
                <a:ea typeface="+mn-ea"/>
                <a:cs typeface="+mn-cs"/>
              </a:rPr>
              <a:t>STEP 1 </a:t>
            </a:r>
            <a:r>
              <a:rPr lang="en-US" sz="1400" b="0" i="0" u="none" strike="noStrike" kern="1200" baseline="0" dirty="0">
                <a:solidFill>
                  <a:schemeClr val="tx1"/>
                </a:solidFill>
                <a:latin typeface="+mn-lt"/>
                <a:ea typeface="+mn-ea"/>
                <a:cs typeface="+mn-cs"/>
              </a:rPr>
              <a:t>Verify the customer concern. Check that the customer is operating the system correctly. For example, most au- tomatic systems cannot detect when the defrosters are needed so most systems have a control that turns on the defroster(s).</a:t>
            </a:r>
          </a:p>
          <a:p>
            <a:r>
              <a:rPr lang="en-US" sz="1400" b="1" i="0" u="none" strike="noStrike" kern="1200" baseline="0" dirty="0">
                <a:solidFill>
                  <a:schemeClr val="tx1"/>
                </a:solidFill>
                <a:latin typeface="+mn-lt"/>
                <a:ea typeface="+mn-ea"/>
                <a:cs typeface="+mn-cs"/>
              </a:rPr>
              <a:t>STEP 2 </a:t>
            </a:r>
            <a:r>
              <a:rPr lang="en-US" sz="1400" b="0" i="0" u="none" strike="noStrike" kern="1200" baseline="0" dirty="0">
                <a:solidFill>
                  <a:schemeClr val="tx1"/>
                </a:solidFill>
                <a:latin typeface="+mn-lt"/>
                <a:ea typeface="+mn-ea"/>
                <a:cs typeface="+mn-cs"/>
              </a:rPr>
              <a:t>Perform a thorough visual inspection of the heating and cooling system for any obvious faults.</a:t>
            </a:r>
          </a:p>
          <a:p>
            <a:r>
              <a:rPr lang="en-US" sz="1400" b="1" i="0" u="none" strike="noStrike" kern="1200" baseline="0" dirty="0">
                <a:solidFill>
                  <a:schemeClr val="tx1"/>
                </a:solidFill>
                <a:latin typeface="+mn-lt"/>
                <a:ea typeface="+mn-ea"/>
                <a:cs typeface="+mn-cs"/>
              </a:rPr>
              <a:t>STEP 3 </a:t>
            </a:r>
            <a:r>
              <a:rPr lang="en-US" sz="1400" b="0" i="0" u="none" strike="noStrike" kern="1200" baseline="0" dirty="0">
                <a:solidFill>
                  <a:schemeClr val="tx1"/>
                </a:solidFill>
                <a:latin typeface="+mn-lt"/>
                <a:ea typeface="+mn-ea"/>
                <a:cs typeface="+mn-cs"/>
              </a:rPr>
              <a:t>Use a factory scan tool or a factory level aftermarket scan tool and check for diagnostic trouble codes (DTCs).</a:t>
            </a:r>
          </a:p>
          <a:p>
            <a:r>
              <a:rPr lang="en-US" sz="1400" b="0" i="0" u="none" strike="noStrike" kern="1200" baseline="0" dirty="0">
                <a:solidFill>
                  <a:schemeClr val="tx1"/>
                </a:solidFill>
                <a:latin typeface="+mn-lt"/>
                <a:ea typeface="+mn-ea"/>
                <a:cs typeface="+mn-cs"/>
              </a:rPr>
              <a:t>NOTE: Older systems can be accessed using the buttons on the control panel and then the DTCs and system data are dis- played. Check service information for the exact procedures to follow for the vehicle being serviced.</a:t>
            </a:r>
          </a:p>
          <a:p>
            <a:r>
              <a:rPr lang="en-US" sz="1400" b="1" i="0" u="none" strike="noStrike" kern="1200" baseline="0" dirty="0">
                <a:solidFill>
                  <a:schemeClr val="tx1"/>
                </a:solidFill>
                <a:latin typeface="+mn-lt"/>
                <a:ea typeface="+mn-ea"/>
                <a:cs typeface="+mn-cs"/>
              </a:rPr>
              <a:t>STEP 4 </a:t>
            </a:r>
            <a:r>
              <a:rPr lang="en-US" sz="1400" b="0" i="0" u="none" strike="noStrike" kern="1200" baseline="0" dirty="0">
                <a:solidFill>
                  <a:schemeClr val="tx1"/>
                </a:solidFill>
                <a:latin typeface="+mn-lt"/>
                <a:ea typeface="+mn-ea"/>
                <a:cs typeface="+mn-cs"/>
              </a:rPr>
              <a:t>If there are stored DTCs, follow service information instructions for diagnosing the system. </a:t>
            </a:r>
          </a:p>
          <a:p>
            <a:r>
              <a:rPr lang="en-US" sz="1400" b="1" i="0" u="none" strike="noStrike" kern="1200" baseline="0" dirty="0">
                <a:solidFill>
                  <a:schemeClr val="tx1"/>
                </a:solidFill>
                <a:latin typeface="+mn-lt"/>
                <a:ea typeface="+mn-ea"/>
                <a:cs typeface="+mn-cs"/>
              </a:rPr>
              <a:t>STEP 5 </a:t>
            </a:r>
            <a:r>
              <a:rPr lang="en-US" sz="1400" b="0" i="0" u="none" strike="noStrike" kern="1200" baseline="0" dirty="0">
                <a:solidFill>
                  <a:schemeClr val="tx1"/>
                </a:solidFill>
                <a:latin typeface="+mn-lt"/>
                <a:ea typeface="+mn-ea"/>
                <a:cs typeface="+mn-cs"/>
              </a:rPr>
              <a:t>If there are no stored DTCs, check scan tool data for post areas in the system.</a:t>
            </a:r>
          </a:p>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0282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91166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2446459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t>Heating. A heat pump system heats the cabin using the temperature difference between a  refrigerant and the outside air making it possible to heat the vehicle cabin with less power than heating the air. When the heater is in use, the external condenser absorbs heat from the atmosphere and the compressor is used to compress it into a high- temperature gas. The cabin is heated as the hot air flows into the cabin out of the heating ducts. Heat pumps do not create heat, but instead they move heat. Heat can be moved using less electricity than it takes  to heat the air in the cabin using resistive elements.</a:t>
            </a:r>
          </a:p>
          <a:p>
            <a:pPr marL="171450" indent="-171450">
              <a:buFont typeface="Arial" panose="020B0604020202020204" pitchFamily="34" charset="0"/>
              <a:buChar char="•"/>
            </a:pPr>
            <a:r>
              <a:rPr lang="en-US" sz="1400" dirty="0"/>
              <a:t>Cooling. In the summer, heat is absorbed from inside the cabin and released outside by the external condenser, similar to that conventional air-conditioning works. </a:t>
            </a:r>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273225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1673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04389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764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140132245"/>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676610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0803671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 id="2147483669" r:id="rId5"/>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9.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3.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jameshalderman.com/a7_vid_lib_page/"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hyperlink" Target="https://jameshalderman.com/a7_anim_lib_pag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63</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Automatic Air-Conditioning and Heat Pump Systems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2406000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63.3 Outside Temp Display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1" y="1053347"/>
            <a:ext cx="5029200" cy="41265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3717090"/>
          </a:xfrm>
        </p:spPr>
        <p:txBody>
          <a:bodyPr/>
          <a:lstStyle/>
          <a:p>
            <a:r>
              <a:rPr lang="en-US" sz="2400" dirty="0"/>
              <a:t>The outside air temperature is displayed on the navigation screen on this vehicle and uses the information from outside air temperature sensor.</a:t>
            </a:r>
          </a:p>
        </p:txBody>
      </p:sp>
    </p:spTree>
    <p:extLst>
      <p:ext uri="{BB962C8B-B14F-4D97-AF65-F5344CB8AC3E}">
        <p14:creationId xmlns:p14="http://schemas.microsoft.com/office/powerpoint/2010/main" val="3915842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63.4 Temperature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62156" y="993913"/>
            <a:ext cx="6219688" cy="42638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83095" y="5486400"/>
            <a:ext cx="7977809" cy="707886"/>
          </a:xfrm>
        </p:spPr>
        <p:txBody>
          <a:bodyPr/>
          <a:lstStyle/>
          <a:p>
            <a:r>
              <a:rPr lang="en-US" sz="2000" dirty="0"/>
              <a:t>Airflow from the blower causes airflow to flow past the in-vehicle temperature sensor.</a:t>
            </a:r>
          </a:p>
        </p:txBody>
      </p:sp>
    </p:spTree>
    <p:extLst>
      <p:ext uri="{BB962C8B-B14F-4D97-AF65-F5344CB8AC3E}">
        <p14:creationId xmlns:p14="http://schemas.microsoft.com/office/powerpoint/2010/main" val="3038454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63.5 Sun Load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0765" y="990600"/>
            <a:ext cx="5266035" cy="4191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514600" cy="2489200"/>
          </a:xfrm>
        </p:spPr>
        <p:txBody>
          <a:bodyPr/>
          <a:lstStyle/>
          <a:p>
            <a:r>
              <a:rPr lang="en-US" sz="2400" dirty="0"/>
              <a:t>Sun load sensors are usually located at the top of the instrument panel.</a:t>
            </a:r>
          </a:p>
        </p:txBody>
      </p:sp>
    </p:spTree>
    <p:extLst>
      <p:ext uri="{BB962C8B-B14F-4D97-AF65-F5344CB8AC3E}">
        <p14:creationId xmlns:p14="http://schemas.microsoft.com/office/powerpoint/2010/main" val="2559331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ATC: Sun Load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tc_sun_load">
            <a:hlinkClick r:id="" action="ppaction://media"/>
            <a:extLst>
              <a:ext uri="{FF2B5EF4-FFF2-40B4-BE49-F238E27FC236}">
                <a16:creationId xmlns:a16="http://schemas.microsoft.com/office/drawing/2014/main" id="{281B6A7E-CB01-EC24-A6F4-3ED5FCF1BF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83714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63.6 ECT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68430" y="990600"/>
            <a:ext cx="5018370" cy="41176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4154984"/>
          </a:xfrm>
        </p:spPr>
        <p:txBody>
          <a:bodyPr/>
          <a:lstStyle/>
          <a:p>
            <a:r>
              <a:rPr lang="en-US" sz="2400" dirty="0"/>
              <a:t>The engine coolant temperature (ECT) sensor is usually located near the engine thermostat so it can accurately measure the temperature of the coolant.</a:t>
            </a:r>
          </a:p>
        </p:txBody>
      </p:sp>
    </p:spTree>
    <p:extLst>
      <p:ext uri="{BB962C8B-B14F-4D97-AF65-F5344CB8AC3E}">
        <p14:creationId xmlns:p14="http://schemas.microsoft.com/office/powerpoint/2010/main" val="3237733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646331"/>
          </a:xfrm>
        </p:spPr>
        <p:txBody>
          <a:bodyPr/>
          <a:lstStyle/>
          <a:p>
            <a:r>
              <a:rPr lang="en-US" dirty="0"/>
              <a:t>Chart 63.1 Pressure &amp; Causes</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601470346"/>
              </p:ext>
            </p:extLst>
          </p:nvPr>
        </p:nvGraphicFramePr>
        <p:xfrm>
          <a:off x="857249" y="991185"/>
          <a:ext cx="7429501" cy="2677160"/>
        </p:xfrm>
        <a:graphic>
          <a:graphicData uri="http://schemas.openxmlformats.org/drawingml/2006/table">
            <a:tbl>
              <a:tblPr firstRow="1"/>
              <a:tblGrid>
                <a:gridCol w="1681087">
                  <a:extLst>
                    <a:ext uri="{9D8B030D-6E8A-4147-A177-3AD203B41FA5}">
                      <a16:colId xmlns:a16="http://schemas.microsoft.com/office/drawing/2014/main" val="20000"/>
                    </a:ext>
                  </a:extLst>
                </a:gridCol>
                <a:gridCol w="1738089">
                  <a:extLst>
                    <a:ext uri="{9D8B030D-6E8A-4147-A177-3AD203B41FA5}">
                      <a16:colId xmlns:a16="http://schemas.microsoft.com/office/drawing/2014/main" val="20001"/>
                    </a:ext>
                  </a:extLst>
                </a:gridCol>
                <a:gridCol w="4010325">
                  <a:extLst>
                    <a:ext uri="{9D8B030D-6E8A-4147-A177-3AD203B41FA5}">
                      <a16:colId xmlns:a16="http://schemas.microsoft.com/office/drawing/2014/main" val="20002"/>
                    </a:ext>
                  </a:extLst>
                </a:gridCol>
              </a:tblGrid>
              <a:tr h="356235">
                <a:tc>
                  <a:txBody>
                    <a:bodyPr/>
                    <a:lstStyle/>
                    <a:p>
                      <a:pPr marL="0" marR="0">
                        <a:lnSpc>
                          <a:spcPct val="150000"/>
                        </a:lnSpc>
                        <a:spcBef>
                          <a:spcPts val="0"/>
                        </a:spcBef>
                        <a:spcAft>
                          <a:spcPts val="800"/>
                        </a:spcAft>
                      </a:pPr>
                      <a:r>
                        <a:rPr lang="en-US" sz="1800" b="1" dirty="0">
                          <a:solidFill>
                            <a:schemeClr val="bg1"/>
                          </a:solidFill>
                          <a:effectLst/>
                          <a:latin typeface="+mn-lt"/>
                          <a:ea typeface="Calibri" panose="020F0502020204030204" pitchFamily="34" charset="0"/>
                          <a:cs typeface="Times New Roman" panose="02020603050405020304" pitchFamily="18" charset="0"/>
                        </a:rPr>
                        <a:t>LOW SIDE PRESSURE</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a:lnSpc>
                          <a:spcPct val="150000"/>
                        </a:lnSpc>
                        <a:spcBef>
                          <a:spcPts val="0"/>
                        </a:spcBef>
                        <a:spcAft>
                          <a:spcPts val="800"/>
                        </a:spcAft>
                      </a:pPr>
                      <a:r>
                        <a:rPr lang="en-US" sz="1800" b="1" dirty="0">
                          <a:solidFill>
                            <a:schemeClr val="bg1"/>
                          </a:solidFill>
                          <a:effectLst/>
                          <a:latin typeface="+mn-lt"/>
                          <a:ea typeface="Calibri" panose="020F0502020204030204" pitchFamily="34" charset="0"/>
                          <a:cs typeface="Times New Roman" panose="02020603050405020304" pitchFamily="18" charset="0"/>
                        </a:rPr>
                        <a:t>HIGH SIDE PRESSURE</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a:lnSpc>
                          <a:spcPct val="150000"/>
                        </a:lnSpc>
                        <a:spcBef>
                          <a:spcPts val="0"/>
                        </a:spcBef>
                        <a:spcAft>
                          <a:spcPts val="800"/>
                        </a:spcAft>
                      </a:pPr>
                      <a:r>
                        <a:rPr lang="en-US" sz="1800" dirty="0">
                          <a:solidFill>
                            <a:schemeClr val="bg1"/>
                          </a:solidFill>
                          <a:effectLst/>
                          <a:latin typeface="+mn-lt"/>
                          <a:ea typeface="Calibri" panose="020F0502020204030204" pitchFamily="34" charset="0"/>
                          <a:cs typeface="Times New Roman" panose="02020603050405020304" pitchFamily="18" charset="0"/>
                        </a:rPr>
                        <a:t> </a:t>
                      </a:r>
                    </a:p>
                    <a:p>
                      <a:pPr marL="0" marR="0">
                        <a:lnSpc>
                          <a:spcPct val="150000"/>
                        </a:lnSpc>
                        <a:spcBef>
                          <a:spcPts val="0"/>
                        </a:spcBef>
                        <a:spcAft>
                          <a:spcPts val="800"/>
                        </a:spcAft>
                      </a:pPr>
                      <a:r>
                        <a:rPr lang="en-US" sz="1800" b="1" dirty="0">
                          <a:solidFill>
                            <a:schemeClr val="bg1"/>
                          </a:solidFill>
                          <a:effectLst/>
                          <a:latin typeface="+mn-lt"/>
                          <a:ea typeface="Calibri" panose="020F0502020204030204" pitchFamily="34" charset="0"/>
                          <a:cs typeface="Times New Roman" panose="02020603050405020304" pitchFamily="18" charset="0"/>
                        </a:rPr>
                        <a:t>CONDITION</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79705">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25–35 PSI</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170–200 PSI</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Normal operation</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179070">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Low refrigerant charge level</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179070">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Restriction in high-side line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179070">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System is overcharged</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228600">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a:lnSpc>
                          <a:spcPct val="150000"/>
                        </a:lnSpc>
                        <a:spcBef>
                          <a:spcPts val="0"/>
                        </a:spcBef>
                        <a:spcAft>
                          <a:spcPts val="800"/>
                        </a:spcAft>
                      </a:pPr>
                      <a:r>
                        <a:rPr lang="en-US" sz="1800" dirty="0">
                          <a:effectLst/>
                          <a:latin typeface="+mn-lt"/>
                          <a:ea typeface="Calibri" panose="020F0502020204030204" pitchFamily="34" charset="0"/>
                          <a:cs typeface="Times New Roman" panose="02020603050405020304" pitchFamily="18" charset="0"/>
                        </a:rPr>
                        <a:t>Restriction in the low-side line</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5"/>
                  </a:ext>
                </a:extLst>
              </a:tr>
            </a:tbl>
          </a:graphicData>
        </a:graphic>
      </p:graphicFrame>
      <p:sp>
        <p:nvSpPr>
          <p:cNvPr id="5" name="Content Placeholder 4"/>
          <p:cNvSpPr>
            <a:spLocks noGrp="1"/>
          </p:cNvSpPr>
          <p:nvPr>
            <p:ph sz="quarter" idx="14"/>
          </p:nvPr>
        </p:nvSpPr>
        <p:spPr>
          <a:xfrm>
            <a:off x="457200" y="4038600"/>
            <a:ext cx="8229600" cy="1569660"/>
          </a:xfrm>
        </p:spPr>
        <p:txBody>
          <a:bodyPr/>
          <a:lstStyle/>
          <a:p>
            <a:r>
              <a:rPr lang="en-US" sz="2400" dirty="0"/>
              <a:t>Sample refrigerant system pressures and possible causes as shown from the pressure sensors and displayed on a scan tool. Check service information for the exact procedures to follow if the pressures are not correct. </a:t>
            </a:r>
          </a:p>
        </p:txBody>
      </p:sp>
    </p:spTree>
    <p:extLst>
      <p:ext uri="{BB962C8B-B14F-4D97-AF65-F5344CB8AC3E}">
        <p14:creationId xmlns:p14="http://schemas.microsoft.com/office/powerpoint/2010/main" val="4112798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Test Engine Coolant Temperature, ECT,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est_engine_coolant_temp_ect_sensor_ch72">
            <a:hlinkClick r:id="" action="ppaction://media"/>
            <a:extLst>
              <a:ext uri="{FF2B5EF4-FFF2-40B4-BE49-F238E27FC236}">
                <a16:creationId xmlns:a16="http://schemas.microsoft.com/office/drawing/2014/main" id="{10893378-35DE-0EB9-519A-2FFBCFDA33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314552"/>
            <a:ext cx="8811638" cy="4956546"/>
          </a:xfrm>
          <a:prstGeom prst="rect">
            <a:avLst/>
          </a:prstGeom>
        </p:spPr>
      </p:pic>
    </p:spTree>
    <p:extLst>
      <p:ext uri="{BB962C8B-B14F-4D97-AF65-F5344CB8AC3E}">
        <p14:creationId xmlns:p14="http://schemas.microsoft.com/office/powerpoint/2010/main" val="344241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Question 1: ?</a:t>
            </a:r>
            <a:endParaRPr lang="en-US" sz="1600" dirty="0">
              <a:solidFill>
                <a:schemeClr val="bg2"/>
              </a:solidFill>
            </a:endParaRPr>
          </a:p>
        </p:txBody>
      </p:sp>
      <p:sp>
        <p:nvSpPr>
          <p:cNvPr id="4" name="Content Placeholder 3"/>
          <p:cNvSpPr>
            <a:spLocks noGrp="1"/>
          </p:cNvSpPr>
          <p:nvPr>
            <p:ph idx="1"/>
          </p:nvPr>
        </p:nvSpPr>
        <p:spPr>
          <a:xfrm>
            <a:off x="457200" y="917674"/>
            <a:ext cx="8229600" cy="369332"/>
          </a:xfrm>
        </p:spPr>
        <p:txBody>
          <a:bodyPr>
            <a:noAutofit/>
          </a:bodyPr>
          <a:lstStyle/>
          <a:p>
            <a:pPr marL="0" indent="0">
              <a:buNone/>
            </a:pPr>
            <a:r>
              <a:rPr lang="en-US" sz="2400" dirty="0"/>
              <a:t>Automatic air-conditioning systems include which sensors?</a:t>
            </a:r>
            <a:endParaRPr lang="en-US" sz="2400" dirty="0">
              <a:solidFill>
                <a:srgbClr val="000000"/>
              </a:solidFill>
            </a:endParaRPr>
          </a:p>
        </p:txBody>
      </p:sp>
    </p:spTree>
    <p:extLst>
      <p:ext uri="{BB962C8B-B14F-4D97-AF65-F5344CB8AC3E}">
        <p14:creationId xmlns:p14="http://schemas.microsoft.com/office/powerpoint/2010/main" val="863873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Answer 1</a:t>
            </a:r>
            <a:endParaRPr lang="en-US" sz="1600" dirty="0">
              <a:solidFill>
                <a:schemeClr val="bg2"/>
              </a:solidFill>
            </a:endParaRPr>
          </a:p>
        </p:txBody>
      </p:sp>
      <p:sp>
        <p:nvSpPr>
          <p:cNvPr id="4" name="Content Placeholder 3"/>
          <p:cNvSpPr>
            <a:spLocks noGrp="1"/>
          </p:cNvSpPr>
          <p:nvPr>
            <p:ph idx="1"/>
          </p:nvPr>
        </p:nvSpPr>
        <p:spPr>
          <a:xfrm>
            <a:off x="457200" y="917674"/>
            <a:ext cx="8229600" cy="1107996"/>
          </a:xfrm>
        </p:spPr>
        <p:txBody>
          <a:bodyPr>
            <a:noAutofit/>
          </a:bodyPr>
          <a:lstStyle/>
          <a:p>
            <a:pPr marL="0" indent="0">
              <a:buNone/>
            </a:pPr>
            <a:r>
              <a:rPr lang="en-US" sz="2400" dirty="0">
                <a:solidFill>
                  <a:srgbClr val="000000"/>
                </a:solidFill>
              </a:rPr>
              <a:t>Outside air temperature sensor, inside vehicle temperature sensor, discharge air temperature sensor, evaporator outlet temperature sensor, and sunload sensor.</a:t>
            </a:r>
          </a:p>
        </p:txBody>
      </p:sp>
    </p:spTree>
    <p:extLst>
      <p:ext uri="{BB962C8B-B14F-4D97-AF65-F5344CB8AC3E}">
        <p14:creationId xmlns:p14="http://schemas.microsoft.com/office/powerpoint/2010/main" val="3615618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63.7 Factory NAV Info</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2130" y="977348"/>
            <a:ext cx="5257800" cy="43140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514600" cy="5156200"/>
          </a:xfrm>
        </p:spPr>
        <p:txBody>
          <a:bodyPr/>
          <a:lstStyle/>
          <a:p>
            <a:r>
              <a:rPr lang="en-US" sz="2400" dirty="0"/>
              <a:t>Some automatic HVAC system use the information from the factory navigation system to fine tune the interior temperature and airflow needs based on location and direction of travel.</a:t>
            </a:r>
          </a:p>
        </p:txBody>
      </p:sp>
    </p:spTree>
    <p:extLst>
      <p:ext uri="{BB962C8B-B14F-4D97-AF65-F5344CB8AC3E}">
        <p14:creationId xmlns:p14="http://schemas.microsoft.com/office/powerpoint/2010/main" val="454803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53998"/>
          </a:xfrm>
        </p:spPr>
        <p:txBody>
          <a:bodyPr>
            <a:noAutofit/>
          </a:bodyPr>
          <a:lstStyle/>
          <a:p>
            <a:r>
              <a:rPr lang="en-US" dirty="0"/>
              <a:t>Learning Objectives</a:t>
            </a:r>
            <a:endParaRPr lang="en-US" sz="2800" dirty="0"/>
          </a:p>
        </p:txBody>
      </p:sp>
      <p:sp>
        <p:nvSpPr>
          <p:cNvPr id="4" name="Content Placeholder 3"/>
          <p:cNvSpPr>
            <a:spLocks noGrp="1"/>
          </p:cNvSpPr>
          <p:nvPr>
            <p:ph idx="1"/>
          </p:nvPr>
        </p:nvSpPr>
        <p:spPr>
          <a:xfrm>
            <a:off x="457200" y="1016000"/>
            <a:ext cx="8229600" cy="4570482"/>
          </a:xfrm>
        </p:spPr>
        <p:txBody>
          <a:bodyPr>
            <a:spAutoFit/>
          </a:bodyPr>
          <a:lstStyle/>
          <a:p>
            <a:pPr marL="685800" indent="-685800">
              <a:buNone/>
            </a:pPr>
            <a:r>
              <a:rPr lang="en-US" sz="2400" b="1" dirty="0">
                <a:solidFill>
                  <a:schemeClr val="bg2"/>
                </a:solidFill>
              </a:rPr>
              <a:t>63.1</a:t>
            </a:r>
            <a:r>
              <a:rPr lang="en-US" sz="2400" dirty="0"/>
              <a:t> Discuss the purpose and function of automatic temperature control (ATC) systems</a:t>
            </a:r>
            <a:r>
              <a:rPr lang="en-US" sz="2400" b="1" dirty="0">
                <a:solidFill>
                  <a:schemeClr val="bg2"/>
                </a:solidFill>
              </a:rPr>
              <a:t>.</a:t>
            </a:r>
          </a:p>
          <a:p>
            <a:pPr marL="685800" indent="-685800">
              <a:buNone/>
            </a:pPr>
            <a:r>
              <a:rPr lang="en-US" sz="2400" b="1" dirty="0">
                <a:solidFill>
                  <a:schemeClr val="bg2"/>
                </a:solidFill>
              </a:rPr>
              <a:t>63.2 </a:t>
            </a:r>
            <a:r>
              <a:rPr lang="en-US" sz="2400" dirty="0"/>
              <a:t>Discuss the sensors used in ATC systems.</a:t>
            </a:r>
          </a:p>
          <a:p>
            <a:pPr marL="685800" indent="-685800">
              <a:buNone/>
            </a:pPr>
            <a:r>
              <a:rPr lang="en-US" sz="2400" b="1" dirty="0">
                <a:solidFill>
                  <a:schemeClr val="bg2"/>
                </a:solidFill>
              </a:rPr>
              <a:t>63.3 </a:t>
            </a:r>
            <a:r>
              <a:rPr lang="en-US" sz="2400" dirty="0"/>
              <a:t>Describe airflow control.</a:t>
            </a:r>
          </a:p>
          <a:p>
            <a:pPr marL="685800" indent="-685800">
              <a:buNone/>
            </a:pPr>
            <a:r>
              <a:rPr lang="en-US" sz="2400" b="1" dirty="0">
                <a:solidFill>
                  <a:schemeClr val="bg2"/>
                </a:solidFill>
              </a:rPr>
              <a:t>63.4 </a:t>
            </a:r>
            <a:r>
              <a:rPr lang="en-US" sz="2400" dirty="0"/>
              <a:t>Describe actuators.</a:t>
            </a:r>
          </a:p>
          <a:p>
            <a:pPr marL="685800" indent="-685800">
              <a:buNone/>
            </a:pPr>
            <a:r>
              <a:rPr lang="en-US" sz="2400" b="1" dirty="0">
                <a:solidFill>
                  <a:schemeClr val="bg2"/>
                </a:solidFill>
              </a:rPr>
              <a:t>63.5 </a:t>
            </a:r>
            <a:r>
              <a:rPr lang="en-US" sz="2400" dirty="0"/>
              <a:t>Discuss the purpose of automatic HVAC controls.</a:t>
            </a:r>
          </a:p>
          <a:p>
            <a:pPr marL="685800" indent="-685800">
              <a:buNone/>
            </a:pPr>
            <a:r>
              <a:rPr lang="en-US" sz="2400" b="1" dirty="0">
                <a:solidFill>
                  <a:schemeClr val="bg2"/>
                </a:solidFill>
              </a:rPr>
              <a:t>63.6 </a:t>
            </a:r>
            <a:r>
              <a:rPr lang="en-US" sz="2400" dirty="0"/>
              <a:t>Explain the automatic climatic control diagnostic procedure. </a:t>
            </a:r>
          </a:p>
          <a:p>
            <a:pPr marL="685800" indent="-685800">
              <a:buNone/>
            </a:pPr>
            <a:r>
              <a:rPr lang="en-US" sz="2400" b="1" dirty="0">
                <a:solidFill>
                  <a:schemeClr val="bg2"/>
                </a:solidFill>
              </a:rPr>
              <a:t>63.7 </a:t>
            </a:r>
            <a:r>
              <a:rPr lang="en-US" sz="2400" dirty="0"/>
              <a:t>Discuss heat pump systems.</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63.8 Control Door Path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08760" y="990600"/>
            <a:ext cx="6126480" cy="444528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5543087"/>
            <a:ext cx="7696200" cy="646331"/>
          </a:xfrm>
        </p:spPr>
        <p:txBody>
          <a:bodyPr/>
          <a:lstStyle/>
          <a:p>
            <a:r>
              <a:rPr lang="en-US" sz="1800" dirty="0"/>
              <a:t>3 major portions of A/C and heat system are air inlet, plenum, and air distribution. Shaded portions show the paths of the four control doors.</a:t>
            </a:r>
          </a:p>
        </p:txBody>
      </p:sp>
    </p:spTree>
    <p:extLst>
      <p:ext uri="{BB962C8B-B14F-4D97-AF65-F5344CB8AC3E}">
        <p14:creationId xmlns:p14="http://schemas.microsoft.com/office/powerpoint/2010/main" val="900266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173"/>
            <a:ext cx="8229600" cy="553998"/>
          </a:xfrm>
        </p:spPr>
        <p:txBody>
          <a:bodyPr>
            <a:spAutoFit/>
          </a:bodyPr>
          <a:lstStyle/>
          <a:p>
            <a:r>
              <a:rPr lang="en-US" dirty="0"/>
              <a:t>Actuators</a:t>
            </a:r>
            <a:endParaRPr lang="en-US" sz="1600" dirty="0">
              <a:solidFill>
                <a:schemeClr val="bg2"/>
              </a:solidFill>
            </a:endParaRPr>
          </a:p>
        </p:txBody>
      </p:sp>
      <p:sp>
        <p:nvSpPr>
          <p:cNvPr id="4" name="Content Placeholder 3"/>
          <p:cNvSpPr>
            <a:spLocks noGrp="1"/>
          </p:cNvSpPr>
          <p:nvPr>
            <p:ph idx="1"/>
          </p:nvPr>
        </p:nvSpPr>
        <p:spPr>
          <a:xfrm>
            <a:off x="457200" y="1008995"/>
            <a:ext cx="8229600" cy="4401205"/>
          </a:xfrm>
        </p:spPr>
        <p:txBody>
          <a:bodyPr>
            <a:spAutoFit/>
          </a:bodyPr>
          <a:lstStyle/>
          <a:p>
            <a:r>
              <a:rPr lang="en-US" sz="2400" dirty="0">
                <a:solidFill>
                  <a:srgbClr val="000000"/>
                </a:solidFill>
              </a:rPr>
              <a:t>Dual-Position Actuator</a:t>
            </a:r>
          </a:p>
          <a:p>
            <a:pPr lvl="1"/>
            <a:r>
              <a:rPr lang="en-US" sz="2400" dirty="0">
                <a:solidFill>
                  <a:srgbClr val="000000"/>
                </a:solidFill>
              </a:rPr>
              <a:t>Able to move either open or closed. A recirculation door is an example.</a:t>
            </a:r>
          </a:p>
          <a:p>
            <a:r>
              <a:rPr lang="en-US" sz="2400" dirty="0">
                <a:solidFill>
                  <a:srgbClr val="000000"/>
                </a:solidFill>
              </a:rPr>
              <a:t>Three-Position Actuator</a:t>
            </a:r>
          </a:p>
          <a:p>
            <a:pPr lvl="1"/>
            <a:r>
              <a:rPr lang="en-US" sz="2400" dirty="0">
                <a:solidFill>
                  <a:srgbClr val="000000"/>
                </a:solidFill>
              </a:rPr>
              <a:t>Able to provide three air door positions, such as the   bi-level door, which could allow defrost only, floor only, or a mixture of the two.</a:t>
            </a:r>
          </a:p>
          <a:p>
            <a:r>
              <a:rPr lang="en-US" sz="2400" dirty="0">
                <a:solidFill>
                  <a:srgbClr val="000000"/>
                </a:solidFill>
              </a:rPr>
              <a:t>Variable-Position Actuator</a:t>
            </a:r>
          </a:p>
          <a:p>
            <a:pPr lvl="1"/>
            <a:r>
              <a:rPr lang="en-US" sz="2400" dirty="0">
                <a:solidFill>
                  <a:srgbClr val="000000"/>
                </a:solidFill>
              </a:rPr>
              <a:t>Capable of multiple positions. May use a potentiometer to provide feedback of actual door position.</a:t>
            </a:r>
          </a:p>
        </p:txBody>
      </p:sp>
    </p:spTree>
    <p:extLst>
      <p:ext uri="{BB962C8B-B14F-4D97-AF65-F5344CB8AC3E}">
        <p14:creationId xmlns:p14="http://schemas.microsoft.com/office/powerpoint/2010/main" val="836158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63.9 Actuators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1019312"/>
            <a:ext cx="4183703" cy="51657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1200329"/>
          </a:xfrm>
        </p:spPr>
        <p:txBody>
          <a:bodyPr/>
          <a:lstStyle/>
          <a:p>
            <a:r>
              <a:rPr lang="en-US" sz="2400" dirty="0"/>
              <a:t>An entire HVAC module removed from a vehicle.</a:t>
            </a:r>
          </a:p>
        </p:txBody>
      </p:sp>
    </p:spTree>
    <p:extLst>
      <p:ext uri="{BB962C8B-B14F-4D97-AF65-F5344CB8AC3E}">
        <p14:creationId xmlns:p14="http://schemas.microsoft.com/office/powerpoint/2010/main" val="4263072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63.10 ECM Block Diagram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600"/>
            <a:ext cx="3882628" cy="51768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3046988"/>
          </a:xfrm>
        </p:spPr>
        <p:txBody>
          <a:bodyPr/>
          <a:lstStyle/>
          <a:p>
            <a:r>
              <a:rPr lang="en-US" sz="2400" dirty="0"/>
              <a:t>A block diagram showing the inputs to the electronic control assembly and the outputs; note that some of the outputs have feedback to the ECM</a:t>
            </a:r>
          </a:p>
        </p:txBody>
      </p:sp>
    </p:spTree>
    <p:extLst>
      <p:ext uri="{BB962C8B-B14F-4D97-AF65-F5344CB8AC3E}">
        <p14:creationId xmlns:p14="http://schemas.microsoft.com/office/powerpoint/2010/main" val="926766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ECM Output Devices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CM_Ouput_Devices">
            <a:hlinkClick r:id="" action="ppaction://media"/>
            <a:extLst>
              <a:ext uri="{FF2B5EF4-FFF2-40B4-BE49-F238E27FC236}">
                <a16:creationId xmlns:a16="http://schemas.microsoft.com/office/drawing/2014/main" id="{C076004A-C0C1-5544-DB52-8EF4038424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826" y="1292345"/>
            <a:ext cx="8915400" cy="5014913"/>
          </a:xfrm>
          <a:prstGeom prst="rect">
            <a:avLst/>
          </a:prstGeom>
        </p:spPr>
      </p:pic>
    </p:spTree>
    <p:extLst>
      <p:ext uri="{BB962C8B-B14F-4D97-AF65-F5344CB8AC3E}">
        <p14:creationId xmlns:p14="http://schemas.microsoft.com/office/powerpoint/2010/main" val="318674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Why Is the Blower Speed So High?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416320"/>
          </a:xfrm>
        </p:spPr>
        <p:txBody>
          <a:bodyPr/>
          <a:lstStyle/>
          <a:p>
            <a:r>
              <a:rPr lang="en-US" sz="1800" b="1" dirty="0"/>
              <a:t>Why Is the Blower Speed So High? </a:t>
            </a:r>
            <a:r>
              <a:rPr lang="en-US" sz="1800" dirty="0"/>
              <a:t>The controller does command a high blower speed if: The outside temperature is low and the engine coolant temperature is hot enough to provide heat. The high blower speed is used to warm the passenger compartment as quickly as possible. When the temperature has reached the preset level, the blower speed is reduced to maintain the preset temperature. The outside temperature is hot and the air- conditioning compressor is working to provide cooling. The high-speed blower is used to circulate air through the evaporator in an attempt to cool the passenger compartment as quickly as possible. Once the temperature reaches close to the preset temperature, the blower speed is reduced to keep temperature steady.</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2880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046033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63.11 Scan Tool Diagnosis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1" y="1053347"/>
            <a:ext cx="4876800" cy="40014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26843"/>
            <a:ext cx="2971800" cy="4688157"/>
          </a:xfrm>
        </p:spPr>
        <p:txBody>
          <a:bodyPr/>
          <a:lstStyle/>
          <a:p>
            <a:r>
              <a:rPr lang="en-US" sz="2000" dirty="0"/>
              <a:t>An OTC Genisys being used to troubleshoot a vehicle. This scan tool can be used on most makes and models of vehicles and is capable of diagnosing other computer systems in the vehicles, such as the automatic temperature control system as well as the antilock braking system (ABS) and airbag systems</a:t>
            </a:r>
          </a:p>
        </p:txBody>
      </p:sp>
    </p:spTree>
    <p:extLst>
      <p:ext uri="{BB962C8B-B14F-4D97-AF65-F5344CB8AC3E}">
        <p14:creationId xmlns:p14="http://schemas.microsoft.com/office/powerpoint/2010/main" val="934297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765" y="219346"/>
            <a:ext cx="8229600" cy="646331"/>
          </a:xfrm>
        </p:spPr>
        <p:txBody>
          <a:bodyPr/>
          <a:lstStyle/>
          <a:p>
            <a:r>
              <a:rPr lang="en-US" dirty="0"/>
              <a:t>Chart 63.3 Scan Tool Sensor Values</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3476983754"/>
              </p:ext>
            </p:extLst>
          </p:nvPr>
        </p:nvGraphicFramePr>
        <p:xfrm>
          <a:off x="960782" y="990600"/>
          <a:ext cx="7222435" cy="3821408"/>
        </p:xfrm>
        <a:graphic>
          <a:graphicData uri="http://schemas.openxmlformats.org/drawingml/2006/table">
            <a:tbl>
              <a:tblPr firstRow="1"/>
              <a:tblGrid>
                <a:gridCol w="3935761">
                  <a:extLst>
                    <a:ext uri="{9D8B030D-6E8A-4147-A177-3AD203B41FA5}">
                      <a16:colId xmlns:a16="http://schemas.microsoft.com/office/drawing/2014/main" val="20000"/>
                    </a:ext>
                  </a:extLst>
                </a:gridCol>
                <a:gridCol w="3286674">
                  <a:extLst>
                    <a:ext uri="{9D8B030D-6E8A-4147-A177-3AD203B41FA5}">
                      <a16:colId xmlns:a16="http://schemas.microsoft.com/office/drawing/2014/main" val="20001"/>
                    </a:ext>
                  </a:extLst>
                </a:gridCol>
              </a:tblGrid>
              <a:tr h="457200">
                <a:tc>
                  <a:txBody>
                    <a:bodyPr/>
                    <a:lstStyle/>
                    <a:p>
                      <a:pPr marL="88900" marR="0" eaLnBrk="0" hangingPunct="0">
                        <a:lnSpc>
                          <a:spcPct val="150000"/>
                        </a:lnSpc>
                        <a:spcBef>
                          <a:spcPts val="515"/>
                        </a:spcBef>
                        <a:spcAft>
                          <a:spcPts val="0"/>
                        </a:spcAft>
                      </a:pPr>
                      <a:r>
                        <a:rPr lang="en-US" sz="1600" b="1" spc="-10" dirty="0">
                          <a:solidFill>
                            <a:schemeClr val="bg1"/>
                          </a:solidFill>
                          <a:effectLst/>
                          <a:latin typeface="+mn-lt"/>
                          <a:ea typeface="Calibri" panose="020F0502020204030204" pitchFamily="34" charset="0"/>
                          <a:cs typeface="Arial Black" panose="020B0A04020102020204" pitchFamily="34" charset="0"/>
                        </a:rPr>
                        <a:t>SENSOR</a:t>
                      </a:r>
                      <a:endParaRPr lang="en-US" sz="1600" dirty="0">
                        <a:solidFill>
                          <a:schemeClr val="bg1"/>
                        </a:solidFill>
                        <a:effectLst/>
                        <a:latin typeface="+mn-lt"/>
                        <a:ea typeface="Calibri" panose="020F0502020204030204" pitchFamily="34" charset="0"/>
                        <a:cs typeface="Arial Black" panose="020B0A040201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116840" marR="0" eaLnBrk="0" hangingPunct="0">
                        <a:lnSpc>
                          <a:spcPct val="150000"/>
                        </a:lnSpc>
                        <a:spcBef>
                          <a:spcPts val="515"/>
                        </a:spcBef>
                        <a:spcAft>
                          <a:spcPts val="0"/>
                        </a:spcAft>
                      </a:pPr>
                      <a:r>
                        <a:rPr lang="en-US" sz="1600" b="1" dirty="0">
                          <a:solidFill>
                            <a:schemeClr val="bg1"/>
                          </a:solidFill>
                          <a:effectLst/>
                          <a:latin typeface="+mn-lt"/>
                          <a:ea typeface="Calibri" panose="020F0502020204030204" pitchFamily="34" charset="0"/>
                          <a:cs typeface="Arial Black" panose="020B0A04020102020204" pitchFamily="34" charset="0"/>
                        </a:rPr>
                        <a:t>TYPICAL</a:t>
                      </a:r>
                      <a:r>
                        <a:rPr lang="en-US" sz="1600" b="1" spc="-70" dirty="0">
                          <a:solidFill>
                            <a:schemeClr val="bg1"/>
                          </a:solidFill>
                          <a:effectLst/>
                          <a:latin typeface="+mn-lt"/>
                          <a:ea typeface="Calibri" panose="020F0502020204030204" pitchFamily="34" charset="0"/>
                          <a:cs typeface="Arial Black" panose="020B0A04020102020204" pitchFamily="34" charset="0"/>
                        </a:rPr>
                        <a:t> </a:t>
                      </a:r>
                      <a:r>
                        <a:rPr lang="en-US" sz="1600" b="1" dirty="0">
                          <a:solidFill>
                            <a:schemeClr val="bg1"/>
                          </a:solidFill>
                          <a:effectLst/>
                          <a:latin typeface="+mn-lt"/>
                          <a:ea typeface="Calibri" panose="020F0502020204030204" pitchFamily="34" charset="0"/>
                          <a:cs typeface="Arial Black" panose="020B0A04020102020204" pitchFamily="34" charset="0"/>
                        </a:rPr>
                        <a:t>VALUE</a:t>
                      </a:r>
                      <a:endParaRPr lang="en-US" sz="1600" dirty="0">
                        <a:solidFill>
                          <a:schemeClr val="bg1"/>
                        </a:solidFill>
                        <a:effectLst/>
                        <a:latin typeface="+mn-lt"/>
                        <a:ea typeface="Calibri" panose="020F0502020204030204" pitchFamily="34" charset="0"/>
                        <a:cs typeface="Arial Black" panose="020B0A040201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32846">
                <a:tc>
                  <a:txBody>
                    <a:bodyPr/>
                    <a:lstStyle/>
                    <a:p>
                      <a:pPr marL="88900" marR="0" eaLnBrk="0" hangingPunct="0">
                        <a:lnSpc>
                          <a:spcPct val="150000"/>
                        </a:lnSpc>
                        <a:spcBef>
                          <a:spcPts val="60"/>
                        </a:spcBef>
                        <a:spcAft>
                          <a:spcPts val="0"/>
                        </a:spcAft>
                      </a:pPr>
                      <a:r>
                        <a:rPr lang="en-US" sz="1600" dirty="0">
                          <a:solidFill>
                            <a:srgbClr val="231F20"/>
                          </a:solidFill>
                          <a:effectLst/>
                          <a:latin typeface="+mn-lt"/>
                          <a:ea typeface="Calibri" panose="020F0502020204030204" pitchFamily="34" charset="0"/>
                          <a:cs typeface="Arial Black" panose="020B0A04020102020204" pitchFamily="34" charset="0"/>
                        </a:rPr>
                        <a:t>Inside</a:t>
                      </a:r>
                      <a:r>
                        <a:rPr lang="en-US" sz="1600" spc="-60"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air</a:t>
                      </a:r>
                      <a:r>
                        <a:rPr lang="en-US" sz="1600" spc="-60"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temperature</a:t>
                      </a:r>
                      <a:r>
                        <a:rPr lang="en-US" sz="1600" spc="-60"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sensor</a:t>
                      </a:r>
                      <a:endParaRPr lang="en-US" sz="1600" dirty="0">
                        <a:effectLst/>
                        <a:latin typeface="+mn-lt"/>
                        <a:ea typeface="Calibri" panose="020F0502020204030204" pitchFamily="34" charset="0"/>
                        <a:cs typeface="Arial Black" panose="020B0A040201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16840" marR="360045" eaLnBrk="0" hangingPunct="0">
                        <a:lnSpc>
                          <a:spcPct val="150000"/>
                        </a:lnSpc>
                        <a:spcBef>
                          <a:spcPts val="90"/>
                        </a:spcBef>
                        <a:spcAft>
                          <a:spcPts val="0"/>
                        </a:spcAft>
                      </a:pPr>
                      <a:r>
                        <a:rPr lang="en-US" sz="1600" dirty="0">
                          <a:solidFill>
                            <a:srgbClr val="231F20"/>
                          </a:solidFill>
                          <a:effectLst/>
                          <a:latin typeface="+mn-lt"/>
                          <a:ea typeface="Calibri" panose="020F0502020204030204" pitchFamily="34" charset="0"/>
                          <a:cs typeface="Arial Black" panose="020B0A04020102020204" pitchFamily="34" charset="0"/>
                        </a:rPr>
                        <a:t>−40°F</a:t>
                      </a:r>
                      <a:r>
                        <a:rPr lang="en-US" sz="1600" spc="-55"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to</a:t>
                      </a:r>
                      <a:r>
                        <a:rPr lang="en-US" sz="1600" spc="-45"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120°F (−40°C</a:t>
                      </a:r>
                      <a:r>
                        <a:rPr lang="en-US" sz="1600" spc="-40"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to</a:t>
                      </a:r>
                      <a:r>
                        <a:rPr lang="en-US" sz="1600" spc="-30"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49°C)</a:t>
                      </a:r>
                      <a:endParaRPr lang="en-US" sz="1600" dirty="0">
                        <a:effectLst/>
                        <a:latin typeface="+mn-lt"/>
                        <a:ea typeface="Calibri" panose="020F0502020204030204" pitchFamily="34" charset="0"/>
                        <a:cs typeface="Arial Black" panose="020B0A040201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632846">
                <a:tc>
                  <a:txBody>
                    <a:bodyPr/>
                    <a:lstStyle/>
                    <a:p>
                      <a:pPr marL="88900" marR="0" eaLnBrk="0" hangingPunct="0">
                        <a:lnSpc>
                          <a:spcPct val="150000"/>
                        </a:lnSpc>
                        <a:spcBef>
                          <a:spcPts val="60"/>
                        </a:spcBef>
                        <a:spcAft>
                          <a:spcPts val="0"/>
                        </a:spcAft>
                      </a:pPr>
                      <a:r>
                        <a:rPr lang="en-US" sz="1600" spc="-30" dirty="0">
                          <a:solidFill>
                            <a:srgbClr val="231F20"/>
                          </a:solidFill>
                          <a:effectLst/>
                          <a:latin typeface="+mn-lt"/>
                          <a:ea typeface="Calibri" panose="020F0502020204030204" pitchFamily="34" charset="0"/>
                          <a:cs typeface="Arial Black" panose="020B0A04020102020204" pitchFamily="34" charset="0"/>
                        </a:rPr>
                        <a:t>Ambient</a:t>
                      </a:r>
                      <a:r>
                        <a:rPr lang="en-US" sz="1600" spc="-50" dirty="0">
                          <a:solidFill>
                            <a:srgbClr val="231F20"/>
                          </a:solidFill>
                          <a:effectLst/>
                          <a:latin typeface="+mn-lt"/>
                          <a:ea typeface="Calibri" panose="020F0502020204030204" pitchFamily="34" charset="0"/>
                          <a:cs typeface="Arial Black" panose="020B0A04020102020204" pitchFamily="34" charset="0"/>
                        </a:rPr>
                        <a:t> </a:t>
                      </a:r>
                      <a:r>
                        <a:rPr lang="en-US" sz="1600" spc="-30" dirty="0">
                          <a:solidFill>
                            <a:srgbClr val="231F20"/>
                          </a:solidFill>
                          <a:effectLst/>
                          <a:latin typeface="+mn-lt"/>
                          <a:ea typeface="Calibri" panose="020F0502020204030204" pitchFamily="34" charset="0"/>
                          <a:cs typeface="Arial Black" panose="020B0A04020102020204" pitchFamily="34" charset="0"/>
                        </a:rPr>
                        <a:t>air</a:t>
                      </a:r>
                      <a:r>
                        <a:rPr lang="en-US" sz="1600" spc="-50" dirty="0">
                          <a:solidFill>
                            <a:srgbClr val="231F20"/>
                          </a:solidFill>
                          <a:effectLst/>
                          <a:latin typeface="+mn-lt"/>
                          <a:ea typeface="Calibri" panose="020F0502020204030204" pitchFamily="34" charset="0"/>
                          <a:cs typeface="Arial Black" panose="020B0A04020102020204" pitchFamily="34" charset="0"/>
                        </a:rPr>
                        <a:t> </a:t>
                      </a:r>
                      <a:r>
                        <a:rPr lang="en-US" sz="1600" spc="-30" dirty="0">
                          <a:solidFill>
                            <a:srgbClr val="231F20"/>
                          </a:solidFill>
                          <a:effectLst/>
                          <a:latin typeface="+mn-lt"/>
                          <a:ea typeface="Calibri" panose="020F0502020204030204" pitchFamily="34" charset="0"/>
                          <a:cs typeface="Arial Black" panose="020B0A04020102020204" pitchFamily="34" charset="0"/>
                        </a:rPr>
                        <a:t>temperature</a:t>
                      </a:r>
                      <a:r>
                        <a:rPr lang="en-US" sz="1600" spc="-50" dirty="0">
                          <a:solidFill>
                            <a:srgbClr val="231F20"/>
                          </a:solidFill>
                          <a:effectLst/>
                          <a:latin typeface="+mn-lt"/>
                          <a:ea typeface="Calibri" panose="020F0502020204030204" pitchFamily="34" charset="0"/>
                          <a:cs typeface="Arial Black" panose="020B0A04020102020204" pitchFamily="34" charset="0"/>
                        </a:rPr>
                        <a:t> </a:t>
                      </a:r>
                      <a:r>
                        <a:rPr lang="en-US" sz="1600" spc="-30" dirty="0">
                          <a:solidFill>
                            <a:srgbClr val="231F20"/>
                          </a:solidFill>
                          <a:effectLst/>
                          <a:latin typeface="+mn-lt"/>
                          <a:ea typeface="Calibri" panose="020F0502020204030204" pitchFamily="34" charset="0"/>
                          <a:cs typeface="Arial Black" panose="020B0A04020102020204" pitchFamily="34" charset="0"/>
                        </a:rPr>
                        <a:t>sensor</a:t>
                      </a:r>
                      <a:endParaRPr lang="en-US" sz="1600" dirty="0">
                        <a:effectLst/>
                        <a:latin typeface="+mn-lt"/>
                        <a:ea typeface="Calibri" panose="020F0502020204030204" pitchFamily="34" charset="0"/>
                        <a:cs typeface="Arial Black" panose="020B0A040201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16840" marR="360045" eaLnBrk="0" hangingPunct="0">
                        <a:lnSpc>
                          <a:spcPct val="150000"/>
                        </a:lnSpc>
                        <a:spcBef>
                          <a:spcPts val="90"/>
                        </a:spcBef>
                        <a:spcAft>
                          <a:spcPts val="0"/>
                        </a:spcAft>
                      </a:pPr>
                      <a:r>
                        <a:rPr lang="en-US" sz="1600" dirty="0">
                          <a:solidFill>
                            <a:srgbClr val="231F20"/>
                          </a:solidFill>
                          <a:effectLst/>
                          <a:latin typeface="+mn-lt"/>
                          <a:ea typeface="Calibri" panose="020F0502020204030204" pitchFamily="34" charset="0"/>
                          <a:cs typeface="Arial Black" panose="020B0A04020102020204" pitchFamily="34" charset="0"/>
                        </a:rPr>
                        <a:t>−40°F</a:t>
                      </a:r>
                      <a:r>
                        <a:rPr lang="en-US" sz="1600" spc="-55"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to</a:t>
                      </a:r>
                      <a:r>
                        <a:rPr lang="en-US" sz="1600" spc="-45"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120°F (−40°C</a:t>
                      </a:r>
                      <a:r>
                        <a:rPr lang="en-US" sz="1600" spc="-40"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to</a:t>
                      </a:r>
                      <a:r>
                        <a:rPr lang="en-US" sz="1600" spc="-30"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49°C)</a:t>
                      </a:r>
                      <a:endParaRPr lang="en-US" sz="1600" dirty="0">
                        <a:effectLst/>
                        <a:latin typeface="+mn-lt"/>
                        <a:ea typeface="Calibri" panose="020F0502020204030204" pitchFamily="34" charset="0"/>
                        <a:cs typeface="Arial Black" panose="020B0A040201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632846">
                <a:tc>
                  <a:txBody>
                    <a:bodyPr/>
                    <a:lstStyle/>
                    <a:p>
                      <a:pPr marL="88900" marR="36195" eaLnBrk="0" hangingPunct="0">
                        <a:lnSpc>
                          <a:spcPct val="150000"/>
                        </a:lnSpc>
                        <a:spcBef>
                          <a:spcPts val="90"/>
                        </a:spcBef>
                        <a:spcAft>
                          <a:spcPts val="0"/>
                        </a:spcAft>
                      </a:pPr>
                      <a:r>
                        <a:rPr lang="en-US" sz="1600" spc="-10" dirty="0">
                          <a:solidFill>
                            <a:srgbClr val="231F20"/>
                          </a:solidFill>
                          <a:effectLst/>
                          <a:latin typeface="+mn-lt"/>
                          <a:ea typeface="Calibri" panose="020F0502020204030204" pitchFamily="34" charset="0"/>
                          <a:cs typeface="Arial Black" panose="020B0A04020102020204" pitchFamily="34" charset="0"/>
                        </a:rPr>
                        <a:t>Engine</a:t>
                      </a:r>
                      <a:r>
                        <a:rPr lang="en-US" sz="1600" spc="-45" dirty="0">
                          <a:solidFill>
                            <a:srgbClr val="231F20"/>
                          </a:solidFill>
                          <a:effectLst/>
                          <a:latin typeface="+mn-lt"/>
                          <a:ea typeface="Calibri" panose="020F0502020204030204" pitchFamily="34" charset="0"/>
                          <a:cs typeface="Arial Black" panose="020B0A04020102020204" pitchFamily="34" charset="0"/>
                        </a:rPr>
                        <a:t> </a:t>
                      </a:r>
                      <a:r>
                        <a:rPr lang="en-US" sz="1600" spc="-10" dirty="0">
                          <a:solidFill>
                            <a:srgbClr val="231F20"/>
                          </a:solidFill>
                          <a:effectLst/>
                          <a:latin typeface="+mn-lt"/>
                          <a:ea typeface="Calibri" panose="020F0502020204030204" pitchFamily="34" charset="0"/>
                          <a:cs typeface="Arial Black" panose="020B0A04020102020204" pitchFamily="34" charset="0"/>
                        </a:rPr>
                        <a:t>coolant</a:t>
                      </a:r>
                      <a:r>
                        <a:rPr lang="en-US" sz="1600" spc="-35" dirty="0">
                          <a:solidFill>
                            <a:srgbClr val="231F20"/>
                          </a:solidFill>
                          <a:effectLst/>
                          <a:latin typeface="+mn-lt"/>
                          <a:ea typeface="Calibri" panose="020F0502020204030204" pitchFamily="34" charset="0"/>
                          <a:cs typeface="Arial Black" panose="020B0A04020102020204" pitchFamily="34" charset="0"/>
                        </a:rPr>
                        <a:t> </a:t>
                      </a:r>
                      <a:r>
                        <a:rPr lang="en-US" sz="1600" spc="-10" dirty="0">
                          <a:solidFill>
                            <a:srgbClr val="231F20"/>
                          </a:solidFill>
                          <a:effectLst/>
                          <a:latin typeface="+mn-lt"/>
                          <a:ea typeface="Calibri" panose="020F0502020204030204" pitchFamily="34" charset="0"/>
                          <a:cs typeface="Arial Black" panose="020B0A04020102020204" pitchFamily="34" charset="0"/>
                        </a:rPr>
                        <a:t>temperature </a:t>
                      </a:r>
                      <a:r>
                        <a:rPr lang="en-US" sz="1600" dirty="0">
                          <a:solidFill>
                            <a:srgbClr val="231F20"/>
                          </a:solidFill>
                          <a:effectLst/>
                          <a:latin typeface="+mn-lt"/>
                          <a:ea typeface="Calibri" panose="020F0502020204030204" pitchFamily="34" charset="0"/>
                          <a:cs typeface="Arial Black" panose="020B0A04020102020204" pitchFamily="34" charset="0"/>
                        </a:rPr>
                        <a:t>(ECT)</a:t>
                      </a:r>
                      <a:r>
                        <a:rPr lang="en-US" sz="1600" spc="-75"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sensor</a:t>
                      </a:r>
                      <a:endParaRPr lang="en-US" sz="1600" dirty="0">
                        <a:effectLst/>
                        <a:latin typeface="+mn-lt"/>
                        <a:ea typeface="Calibri" panose="020F0502020204030204" pitchFamily="34" charset="0"/>
                        <a:cs typeface="Arial Black" panose="020B0A040201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16840" marR="294640" eaLnBrk="0" hangingPunct="0">
                        <a:lnSpc>
                          <a:spcPct val="150000"/>
                        </a:lnSpc>
                        <a:spcBef>
                          <a:spcPts val="90"/>
                        </a:spcBef>
                        <a:spcAft>
                          <a:spcPts val="0"/>
                        </a:spcAft>
                      </a:pPr>
                      <a:r>
                        <a:rPr lang="en-US" sz="1600" dirty="0">
                          <a:solidFill>
                            <a:srgbClr val="231F20"/>
                          </a:solidFill>
                          <a:effectLst/>
                          <a:latin typeface="+mn-lt"/>
                          <a:ea typeface="Calibri" panose="020F0502020204030204" pitchFamily="34" charset="0"/>
                          <a:cs typeface="Arial Black" panose="020B0A04020102020204" pitchFamily="34" charset="0"/>
                        </a:rPr>
                        <a:t>40°F to 250°F (−40°C</a:t>
                      </a:r>
                      <a:r>
                        <a:rPr lang="en-US" sz="1600" spc="-40"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to</a:t>
                      </a:r>
                      <a:r>
                        <a:rPr lang="en-US" sz="1600" spc="-30"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121°C)</a:t>
                      </a:r>
                      <a:endParaRPr lang="en-US" sz="1600" dirty="0">
                        <a:effectLst/>
                        <a:latin typeface="+mn-lt"/>
                        <a:ea typeface="Calibri" panose="020F0502020204030204" pitchFamily="34" charset="0"/>
                        <a:cs typeface="Arial Black" panose="020B0A040201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458814">
                <a:tc>
                  <a:txBody>
                    <a:bodyPr/>
                    <a:lstStyle/>
                    <a:p>
                      <a:pPr marL="88900" marR="0" eaLnBrk="0" hangingPunct="0">
                        <a:lnSpc>
                          <a:spcPct val="150000"/>
                        </a:lnSpc>
                        <a:spcBef>
                          <a:spcPts val="60"/>
                        </a:spcBef>
                        <a:spcAft>
                          <a:spcPts val="0"/>
                        </a:spcAft>
                      </a:pPr>
                      <a:r>
                        <a:rPr lang="en-US" sz="1600" dirty="0">
                          <a:solidFill>
                            <a:srgbClr val="231F20"/>
                          </a:solidFill>
                          <a:effectLst/>
                          <a:latin typeface="+mn-lt"/>
                          <a:ea typeface="Calibri" panose="020F0502020204030204" pitchFamily="34" charset="0"/>
                          <a:cs typeface="Arial Black" panose="020B0A04020102020204" pitchFamily="34" charset="0"/>
                        </a:rPr>
                        <a:t>Sun load sensor</a:t>
                      </a:r>
                      <a:endParaRPr lang="en-US" sz="1600" dirty="0">
                        <a:effectLst/>
                        <a:latin typeface="+mn-lt"/>
                        <a:ea typeface="Calibri" panose="020F0502020204030204" pitchFamily="34" charset="0"/>
                        <a:cs typeface="Arial Black" panose="020B0A040201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16840" marR="0" eaLnBrk="0" hangingPunct="0">
                        <a:lnSpc>
                          <a:spcPct val="150000"/>
                        </a:lnSpc>
                        <a:spcBef>
                          <a:spcPts val="60"/>
                        </a:spcBef>
                        <a:spcAft>
                          <a:spcPts val="0"/>
                        </a:spcAft>
                      </a:pPr>
                      <a:r>
                        <a:rPr lang="en-US" sz="1600" dirty="0">
                          <a:solidFill>
                            <a:srgbClr val="231F20"/>
                          </a:solidFill>
                          <a:effectLst/>
                          <a:latin typeface="+mn-lt"/>
                          <a:ea typeface="Calibri" panose="020F0502020204030204" pitchFamily="34" charset="0"/>
                          <a:cs typeface="Arial Black" panose="020B0A04020102020204" pitchFamily="34" charset="0"/>
                        </a:rPr>
                        <a:t>0.3 volts (dark)</a:t>
                      </a:r>
                      <a:endParaRPr lang="en-US" sz="1600" dirty="0">
                        <a:effectLst/>
                        <a:latin typeface="+mn-lt"/>
                        <a:ea typeface="Calibri" panose="020F0502020204030204" pitchFamily="34" charset="0"/>
                        <a:cs typeface="Arial Black" panose="020B0A04020102020204" pitchFamily="34" charset="0"/>
                      </a:endParaRPr>
                    </a:p>
                    <a:p>
                      <a:pPr marL="116840" marR="0" eaLnBrk="0" hangingPunct="0">
                        <a:lnSpc>
                          <a:spcPct val="150000"/>
                        </a:lnSpc>
                        <a:spcBef>
                          <a:spcPts val="0"/>
                        </a:spcBef>
                        <a:spcAft>
                          <a:spcPts val="0"/>
                        </a:spcAft>
                      </a:pPr>
                      <a:r>
                        <a:rPr lang="en-US" sz="1600" dirty="0">
                          <a:solidFill>
                            <a:srgbClr val="231F20"/>
                          </a:solidFill>
                          <a:effectLst/>
                          <a:latin typeface="+mn-lt"/>
                          <a:ea typeface="Calibri" panose="020F0502020204030204" pitchFamily="34" charset="0"/>
                          <a:cs typeface="Arial Black" panose="020B0A04020102020204" pitchFamily="34" charset="0"/>
                        </a:rPr>
                        <a:t>3.0 volts (bright)</a:t>
                      </a:r>
                      <a:endParaRPr lang="en-US" sz="1600" dirty="0">
                        <a:effectLst/>
                        <a:latin typeface="+mn-lt"/>
                        <a:ea typeface="Calibri" panose="020F0502020204030204" pitchFamily="34" charset="0"/>
                        <a:cs typeface="Arial Black" panose="020B0A040201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458814">
                <a:tc>
                  <a:txBody>
                    <a:bodyPr/>
                    <a:lstStyle/>
                    <a:p>
                      <a:pPr marL="88900" marR="0" eaLnBrk="0" hangingPunct="0">
                        <a:lnSpc>
                          <a:spcPct val="150000"/>
                        </a:lnSpc>
                        <a:spcBef>
                          <a:spcPts val="90"/>
                        </a:spcBef>
                        <a:spcAft>
                          <a:spcPts val="0"/>
                        </a:spcAft>
                      </a:pPr>
                      <a:r>
                        <a:rPr lang="en-US" sz="1600" dirty="0">
                          <a:solidFill>
                            <a:srgbClr val="231F20"/>
                          </a:solidFill>
                          <a:effectLst/>
                          <a:latin typeface="+mn-lt"/>
                          <a:ea typeface="Calibri" panose="020F0502020204030204" pitchFamily="34" charset="0"/>
                          <a:cs typeface="Arial Black" panose="020B0A04020102020204" pitchFamily="34" charset="0"/>
                        </a:rPr>
                        <a:t>Evaporator temperature (EVT) </a:t>
                      </a:r>
                      <a:r>
                        <a:rPr lang="en-US" sz="1600" spc="-10" dirty="0">
                          <a:solidFill>
                            <a:srgbClr val="231F20"/>
                          </a:solidFill>
                          <a:effectLst/>
                          <a:latin typeface="+mn-lt"/>
                          <a:ea typeface="Calibri" panose="020F0502020204030204" pitchFamily="34" charset="0"/>
                          <a:cs typeface="Arial Black" panose="020B0A04020102020204" pitchFamily="34" charset="0"/>
                        </a:rPr>
                        <a:t>sensor</a:t>
                      </a:r>
                      <a:endParaRPr lang="en-US" sz="1600" dirty="0">
                        <a:effectLst/>
                        <a:latin typeface="+mn-lt"/>
                        <a:ea typeface="Calibri" panose="020F0502020204030204" pitchFamily="34" charset="0"/>
                        <a:cs typeface="Arial Black" panose="020B0A040201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16840" marR="0" eaLnBrk="0" hangingPunct="0">
                        <a:lnSpc>
                          <a:spcPct val="150000"/>
                        </a:lnSpc>
                        <a:spcBef>
                          <a:spcPts val="90"/>
                        </a:spcBef>
                        <a:spcAft>
                          <a:spcPts val="0"/>
                        </a:spcAft>
                      </a:pPr>
                      <a:r>
                        <a:rPr lang="en-US" sz="1600" dirty="0">
                          <a:solidFill>
                            <a:srgbClr val="231F20"/>
                          </a:solidFill>
                          <a:effectLst/>
                          <a:latin typeface="+mn-lt"/>
                          <a:ea typeface="Calibri" panose="020F0502020204030204" pitchFamily="34" charset="0"/>
                          <a:cs typeface="Arial Black" panose="020B0A04020102020204" pitchFamily="34" charset="0"/>
                        </a:rPr>
                        <a:t>Usually</a:t>
                      </a:r>
                      <a:r>
                        <a:rPr lang="en-US" sz="1600" spc="-5"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34°F</a:t>
                      </a:r>
                      <a:r>
                        <a:rPr lang="en-US" sz="1600" spc="-5"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to</a:t>
                      </a:r>
                      <a:r>
                        <a:rPr lang="en-US" sz="1600" spc="-5"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44°F (1°C to 7°C)</a:t>
                      </a:r>
                      <a:endParaRPr lang="en-US" sz="1600" dirty="0">
                        <a:effectLst/>
                        <a:latin typeface="+mn-lt"/>
                        <a:ea typeface="Calibri" panose="020F0502020204030204" pitchFamily="34" charset="0"/>
                        <a:cs typeface="Arial Black" panose="020B0A040201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316423">
                <a:tc>
                  <a:txBody>
                    <a:bodyPr/>
                    <a:lstStyle/>
                    <a:p>
                      <a:pPr marL="88900" marR="0" eaLnBrk="0" hangingPunct="0">
                        <a:lnSpc>
                          <a:spcPct val="150000"/>
                        </a:lnSpc>
                        <a:spcBef>
                          <a:spcPts val="60"/>
                        </a:spcBef>
                        <a:spcAft>
                          <a:spcPts val="0"/>
                        </a:spcAft>
                      </a:pPr>
                      <a:r>
                        <a:rPr lang="en-US" sz="1600" dirty="0">
                          <a:solidFill>
                            <a:srgbClr val="231F20"/>
                          </a:solidFill>
                          <a:effectLst/>
                          <a:latin typeface="+mn-lt"/>
                          <a:ea typeface="Calibri" panose="020F0502020204030204" pitchFamily="34" charset="0"/>
                          <a:cs typeface="Arial Black" panose="020B0A04020102020204" pitchFamily="34" charset="0"/>
                        </a:rPr>
                        <a:t>Relative</a:t>
                      </a:r>
                      <a:r>
                        <a:rPr lang="en-US" sz="1600" spc="-75"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humidity</a:t>
                      </a:r>
                      <a:r>
                        <a:rPr lang="en-US" sz="1600" spc="-80"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(RH)</a:t>
                      </a:r>
                      <a:r>
                        <a:rPr lang="en-US" sz="1600" spc="-75" dirty="0">
                          <a:solidFill>
                            <a:srgbClr val="231F20"/>
                          </a:solidFill>
                          <a:effectLst/>
                          <a:latin typeface="+mn-lt"/>
                          <a:ea typeface="Calibri" panose="020F0502020204030204" pitchFamily="34" charset="0"/>
                          <a:cs typeface="Arial Black" panose="020B0A04020102020204" pitchFamily="34" charset="0"/>
                        </a:rPr>
                        <a:t> </a:t>
                      </a:r>
                      <a:r>
                        <a:rPr lang="en-US" sz="1600" dirty="0">
                          <a:solidFill>
                            <a:srgbClr val="231F20"/>
                          </a:solidFill>
                          <a:effectLst/>
                          <a:latin typeface="+mn-lt"/>
                          <a:ea typeface="Calibri" panose="020F0502020204030204" pitchFamily="34" charset="0"/>
                          <a:cs typeface="Arial Black" panose="020B0A04020102020204" pitchFamily="34" charset="0"/>
                        </a:rPr>
                        <a:t>sensor</a:t>
                      </a:r>
                      <a:endParaRPr lang="en-US" sz="1600" dirty="0">
                        <a:effectLst/>
                        <a:latin typeface="+mn-lt"/>
                        <a:ea typeface="Calibri" panose="020F0502020204030204" pitchFamily="34" charset="0"/>
                        <a:cs typeface="Arial Black" panose="020B0A040201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116840" marR="0" eaLnBrk="0" hangingPunct="0">
                        <a:lnSpc>
                          <a:spcPct val="150000"/>
                        </a:lnSpc>
                        <a:spcBef>
                          <a:spcPts val="60"/>
                        </a:spcBef>
                        <a:spcAft>
                          <a:spcPts val="0"/>
                        </a:spcAft>
                      </a:pPr>
                      <a:r>
                        <a:rPr lang="en-US" sz="1600" dirty="0">
                          <a:solidFill>
                            <a:srgbClr val="231F20"/>
                          </a:solidFill>
                          <a:effectLst/>
                          <a:latin typeface="+mn-lt"/>
                          <a:ea typeface="Calibri" panose="020F0502020204030204" pitchFamily="34" charset="0"/>
                          <a:cs typeface="Arial Black" panose="020B0A04020102020204" pitchFamily="34" charset="0"/>
                        </a:rPr>
                        <a:t>0% to 100%</a:t>
                      </a:r>
                      <a:endParaRPr lang="en-US" sz="1600" dirty="0">
                        <a:effectLst/>
                        <a:latin typeface="+mn-lt"/>
                        <a:ea typeface="Calibri" panose="020F0502020204030204" pitchFamily="34" charset="0"/>
                        <a:cs typeface="Arial Black" panose="020B0A040201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6"/>
                  </a:ext>
                </a:extLst>
              </a:tr>
            </a:tbl>
          </a:graphicData>
        </a:graphic>
      </p:graphicFrame>
      <p:sp>
        <p:nvSpPr>
          <p:cNvPr id="5" name="Content Placeholder 4"/>
          <p:cNvSpPr>
            <a:spLocks noGrp="1"/>
          </p:cNvSpPr>
          <p:nvPr>
            <p:ph sz="quarter" idx="14"/>
          </p:nvPr>
        </p:nvSpPr>
        <p:spPr>
          <a:xfrm>
            <a:off x="588065" y="5040607"/>
            <a:ext cx="8001000" cy="1015663"/>
          </a:xfrm>
        </p:spPr>
        <p:txBody>
          <a:bodyPr/>
          <a:lstStyle/>
          <a:p>
            <a:r>
              <a:rPr lang="en-US" sz="2000" dirty="0"/>
              <a:t>Typical sensors and values that may be displayed on a scan tool. Check service information for the exact specifications for vehicle being serviced.</a:t>
            </a:r>
          </a:p>
        </p:txBody>
      </p:sp>
    </p:spTree>
    <p:extLst>
      <p:ext uri="{BB962C8B-B14F-4D97-AF65-F5344CB8AC3E}">
        <p14:creationId xmlns:p14="http://schemas.microsoft.com/office/powerpoint/2010/main" val="1114410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can_Tools">
            <a:hlinkClick r:id="" action="ppaction://media"/>
            <a:extLst>
              <a:ext uri="{FF2B5EF4-FFF2-40B4-BE49-F238E27FC236}">
                <a16:creationId xmlns:a16="http://schemas.microsoft.com/office/drawing/2014/main" id="{9912A622-41ED-4362-DCBC-02F020D950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61645"/>
            <a:ext cx="9144000" cy="5143500"/>
          </a:xfrm>
          <a:prstGeom prst="rect">
            <a:avLst/>
          </a:prstGeom>
        </p:spPr>
      </p:pic>
    </p:spTree>
    <p:extLst>
      <p:ext uri="{BB962C8B-B14F-4D97-AF65-F5344CB8AC3E}">
        <p14:creationId xmlns:p14="http://schemas.microsoft.com/office/powerpoint/2010/main" val="1754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Heat Pump</a:t>
            </a:r>
          </a:p>
        </p:txBody>
      </p:sp>
      <p:sp>
        <p:nvSpPr>
          <p:cNvPr id="4" name="Content Placeholder 3"/>
          <p:cNvSpPr>
            <a:spLocks noGrp="1"/>
          </p:cNvSpPr>
          <p:nvPr>
            <p:ph sz="quarter" idx="15"/>
          </p:nvPr>
        </p:nvSpPr>
        <p:spPr>
          <a:xfrm>
            <a:off x="457200" y="990600"/>
            <a:ext cx="7620000" cy="1585049"/>
          </a:xfrm>
        </p:spPr>
        <p:txBody>
          <a:bodyPr/>
          <a:lstStyle/>
          <a:p>
            <a:r>
              <a:rPr lang="en-US" sz="2400" dirty="0"/>
              <a:t>Maximize range of an electric vehicle </a:t>
            </a:r>
          </a:p>
          <a:p>
            <a:r>
              <a:rPr lang="en-US" sz="2400" dirty="0"/>
              <a:t>Scavenging waste heat to warm the cabin. </a:t>
            </a:r>
          </a:p>
          <a:p>
            <a:r>
              <a:rPr lang="en-US" sz="2400" dirty="0"/>
              <a:t>More efficient than PTC/ electric resistance heating</a:t>
            </a:r>
          </a:p>
        </p:txBody>
      </p:sp>
    </p:spTree>
    <p:extLst>
      <p:ext uri="{BB962C8B-B14F-4D97-AF65-F5344CB8AC3E}">
        <p14:creationId xmlns:p14="http://schemas.microsoft.com/office/powerpoint/2010/main" val="1004350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2096"/>
            <a:ext cx="8229600" cy="1107996"/>
          </a:xfrm>
        </p:spPr>
        <p:txBody>
          <a:bodyPr>
            <a:spAutoFit/>
          </a:bodyPr>
          <a:lstStyle/>
          <a:p>
            <a:r>
              <a:rPr lang="en-US" dirty="0"/>
              <a:t>Automatic Temperature Control System </a:t>
            </a:r>
            <a:r>
              <a:rPr lang="en-US" sz="2800" dirty="0"/>
              <a:t>(1 of 4)</a:t>
            </a:r>
          </a:p>
        </p:txBody>
      </p:sp>
      <p:sp>
        <p:nvSpPr>
          <p:cNvPr id="4" name="Content Placeholder 3"/>
          <p:cNvSpPr>
            <a:spLocks noGrp="1"/>
          </p:cNvSpPr>
          <p:nvPr>
            <p:ph idx="1"/>
          </p:nvPr>
        </p:nvSpPr>
        <p:spPr>
          <a:xfrm>
            <a:off x="457200" y="1447800"/>
            <a:ext cx="8229600" cy="4285789"/>
          </a:xfrm>
        </p:spPr>
        <p:txBody>
          <a:bodyPr>
            <a:spAutoFit/>
          </a:bodyPr>
          <a:lstStyle/>
          <a:p>
            <a:r>
              <a:rPr lang="en-US" sz="2400" dirty="0"/>
              <a:t>All automatic heating, ventilation, and air-conditioning      (</a:t>
            </a:r>
            <a:r>
              <a:rPr lang="en-US" sz="2400" kern="0" spc="-350" dirty="0"/>
              <a:t>H V A </a:t>
            </a:r>
            <a:r>
              <a:rPr lang="en-US" sz="2400" dirty="0"/>
              <a:t>C) systems use a combination of following components to control airflow into passenger compartment:</a:t>
            </a:r>
          </a:p>
          <a:p>
            <a:pPr lvl="1"/>
            <a:r>
              <a:rPr lang="en-US" sz="2400" dirty="0"/>
              <a:t>Vents</a:t>
            </a:r>
          </a:p>
          <a:p>
            <a:pPr lvl="1"/>
            <a:r>
              <a:rPr lang="en-US" sz="2400" dirty="0"/>
              <a:t>Ducts</a:t>
            </a:r>
          </a:p>
          <a:p>
            <a:pPr lvl="1"/>
            <a:r>
              <a:rPr lang="en-US" sz="2400" dirty="0"/>
              <a:t>Air doors (also flap doors or valves)</a:t>
            </a:r>
          </a:p>
          <a:p>
            <a:r>
              <a:rPr lang="en-US" sz="2400" dirty="0"/>
              <a:t>The use of these components allows the system to provide airflow under the following conditions:</a:t>
            </a:r>
          </a:p>
          <a:p>
            <a:pPr lvl="1"/>
            <a:r>
              <a:rPr lang="en-US" sz="2400" dirty="0"/>
              <a:t>Fresh air, heat, air conditioning, and defrost</a:t>
            </a:r>
          </a:p>
        </p:txBody>
      </p:sp>
    </p:spTree>
    <p:extLst>
      <p:ext uri="{BB962C8B-B14F-4D97-AF65-F5344CB8AC3E}">
        <p14:creationId xmlns:p14="http://schemas.microsoft.com/office/powerpoint/2010/main" val="1891877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63.12 Heat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63348" y="1013791"/>
            <a:ext cx="5410200" cy="38568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0391" y="990600"/>
            <a:ext cx="2643809" cy="2677656"/>
          </a:xfrm>
        </p:spPr>
        <p:txBody>
          <a:bodyPr/>
          <a:lstStyle/>
          <a:p>
            <a:r>
              <a:rPr lang="en-US" sz="2400" dirty="0"/>
              <a:t>A heat pump is basically a reversible air conditioning system that can provide both cabin heating and cabin cooling.</a:t>
            </a:r>
          </a:p>
        </p:txBody>
      </p:sp>
    </p:spTree>
    <p:extLst>
      <p:ext uri="{BB962C8B-B14F-4D97-AF65-F5344CB8AC3E}">
        <p14:creationId xmlns:p14="http://schemas.microsoft.com/office/powerpoint/2010/main" val="1146951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Figure 63.13 Heat Pump</a:t>
            </a: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1" y="990600"/>
            <a:ext cx="4343400" cy="5100508"/>
          </a:xfrm>
        </p:spPr>
      </p:pic>
      <p:sp>
        <p:nvSpPr>
          <p:cNvPr id="4" name="Content Placeholder 3"/>
          <p:cNvSpPr>
            <a:spLocks noGrp="1"/>
          </p:cNvSpPr>
          <p:nvPr>
            <p:ph sz="quarter" idx="15"/>
          </p:nvPr>
        </p:nvSpPr>
        <p:spPr>
          <a:xfrm>
            <a:off x="704851" y="1143000"/>
            <a:ext cx="3333749" cy="4154984"/>
          </a:xfrm>
        </p:spPr>
        <p:txBody>
          <a:bodyPr/>
          <a:lstStyle/>
          <a:p>
            <a:r>
              <a:rPr lang="en-US" sz="2400" dirty="0"/>
              <a:t>A heat pump is basically a reversible air-conditioning system that can provide both cabin heating and cabin cooling. It is uses waste heat from the electronic components to heat the cabin.</a:t>
            </a:r>
          </a:p>
        </p:txBody>
      </p:sp>
    </p:spTree>
    <p:extLst>
      <p:ext uri="{BB962C8B-B14F-4D97-AF65-F5344CB8AC3E}">
        <p14:creationId xmlns:p14="http://schemas.microsoft.com/office/powerpoint/2010/main" val="3955980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452" y="228600"/>
            <a:ext cx="8229600" cy="646331"/>
          </a:xfrm>
        </p:spPr>
        <p:txBody>
          <a:bodyPr/>
          <a:lstStyle/>
          <a:p>
            <a:r>
              <a:rPr lang="en-US" dirty="0"/>
              <a:t>Figure 63.14 Heat Pump Operation</a:t>
            </a: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55448" y="990600"/>
            <a:ext cx="7433103" cy="3382642"/>
          </a:xfrm>
        </p:spPr>
      </p:pic>
      <p:sp>
        <p:nvSpPr>
          <p:cNvPr id="4" name="Content Placeholder 3"/>
          <p:cNvSpPr>
            <a:spLocks noGrp="1"/>
          </p:cNvSpPr>
          <p:nvPr>
            <p:ph sz="quarter" idx="15"/>
          </p:nvPr>
        </p:nvSpPr>
        <p:spPr>
          <a:xfrm>
            <a:off x="936276" y="4648200"/>
            <a:ext cx="7297951" cy="1200329"/>
          </a:xfrm>
        </p:spPr>
        <p:txBody>
          <a:bodyPr/>
          <a:lstStyle/>
          <a:p>
            <a:r>
              <a:rPr lang="en-US" sz="2400" dirty="0"/>
              <a:t>Typical electric vehicle heat pump system showing the components inside the cabin and outside, under the hood</a:t>
            </a:r>
          </a:p>
        </p:txBody>
      </p:sp>
    </p:spTree>
    <p:extLst>
      <p:ext uri="{BB962C8B-B14F-4D97-AF65-F5344CB8AC3E}">
        <p14:creationId xmlns:p14="http://schemas.microsoft.com/office/powerpoint/2010/main" val="2294969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Heat Pump Systems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eat_Pump_System_2">
            <a:hlinkClick r:id="" action="ppaction://media"/>
            <a:extLst>
              <a:ext uri="{FF2B5EF4-FFF2-40B4-BE49-F238E27FC236}">
                <a16:creationId xmlns:a16="http://schemas.microsoft.com/office/drawing/2014/main" id="{E43FFE3C-F861-3310-A4A1-A9DDB7D864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50" y="1142185"/>
            <a:ext cx="9029700" cy="5079206"/>
          </a:xfrm>
          <a:prstGeom prst="rect">
            <a:avLst/>
          </a:prstGeom>
        </p:spPr>
      </p:pic>
    </p:spTree>
    <p:extLst>
      <p:ext uri="{BB962C8B-B14F-4D97-AF65-F5344CB8AC3E}">
        <p14:creationId xmlns:p14="http://schemas.microsoft.com/office/powerpoint/2010/main" val="222141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Heat Pump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eat_Pump_System">
            <a:hlinkClick r:id="" action="ppaction://media"/>
            <a:extLst>
              <a:ext uri="{FF2B5EF4-FFF2-40B4-BE49-F238E27FC236}">
                <a16:creationId xmlns:a16="http://schemas.microsoft.com/office/drawing/2014/main" id="{99CAAA58-E7E1-644A-8B6F-55648C3A0C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2"/>
            <a:ext cx="8984012" cy="5053507"/>
          </a:xfrm>
          <a:prstGeom prst="rect">
            <a:avLst/>
          </a:prstGeom>
        </p:spPr>
      </p:pic>
    </p:spTree>
    <p:extLst>
      <p:ext uri="{BB962C8B-B14F-4D97-AF65-F5344CB8AC3E}">
        <p14:creationId xmlns:p14="http://schemas.microsoft.com/office/powerpoint/2010/main" val="351949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97" y="1469748"/>
            <a:ext cx="7975529" cy="44572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3887" y="215348"/>
            <a:ext cx="8229600" cy="1200329"/>
          </a:xfrm>
        </p:spPr>
        <p:txBody>
          <a:bodyPr/>
          <a:lstStyle/>
          <a:p>
            <a:r>
              <a:rPr lang="en-US" dirty="0"/>
              <a:t>Frequently Asked Question: What Is “Dog Mode”?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492652"/>
            <a:ext cx="7667625" cy="3434347"/>
          </a:xfrm>
        </p:spPr>
        <p:txBody>
          <a:bodyPr/>
          <a:lstStyle/>
          <a:p>
            <a:r>
              <a:rPr lang="en-US" sz="2000" b="1" dirty="0"/>
              <a:t>What Is “Dog Mode”? </a:t>
            </a:r>
            <a:r>
              <a:rPr lang="en-US" sz="2000" dirty="0"/>
              <a:t>Dog mode (also called pet mode) is a climate control feature in Tesla and some other electric vehicles that leaves the air conditioning or heater on when owners leave their pets in their vehicle. It is accessed through the climate-control settings by selecting “Dog” under the “Keep Climate On” settings. Then, a message is displayed that reads: “My owner will be back soon.  Don’t worry! The heater or A/C is on and it’s 72 degrees.” If the owner is gone for long periods of time and the battery goes below 20%, a push notification goes to the owner’s phone to prompt them to get back to their pet. ● SEE FIGURE 63–15.</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71450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390040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452" y="228600"/>
            <a:ext cx="8229600" cy="646331"/>
          </a:xfrm>
        </p:spPr>
        <p:txBody>
          <a:bodyPr/>
          <a:lstStyle/>
          <a:p>
            <a:r>
              <a:rPr lang="en-US" dirty="0"/>
              <a:t>Figure 63.15 Dog Mode</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43000" y="990600"/>
            <a:ext cx="6858000" cy="4232670"/>
          </a:xfrm>
        </p:spPr>
      </p:pic>
      <p:sp>
        <p:nvSpPr>
          <p:cNvPr id="4" name="Content Placeholder 3"/>
          <p:cNvSpPr>
            <a:spLocks noGrp="1"/>
          </p:cNvSpPr>
          <p:nvPr>
            <p:ph sz="quarter" idx="15"/>
          </p:nvPr>
        </p:nvSpPr>
        <p:spPr>
          <a:xfrm>
            <a:off x="972378" y="5302496"/>
            <a:ext cx="7199243" cy="923330"/>
          </a:xfrm>
        </p:spPr>
        <p:txBody>
          <a:bodyPr/>
          <a:lstStyle/>
          <a:p>
            <a:r>
              <a:rPr lang="en-US" sz="1800" dirty="0"/>
              <a:t>A message appears on the large center display when the vehicle is placed in dog mode to notify anyone near that the pets are safe being locked in the vehicle.</a:t>
            </a:r>
          </a:p>
        </p:txBody>
      </p:sp>
    </p:spTree>
    <p:extLst>
      <p:ext uri="{BB962C8B-B14F-4D97-AF65-F5344CB8AC3E}">
        <p14:creationId xmlns:p14="http://schemas.microsoft.com/office/powerpoint/2010/main" val="1910957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Heating and Air Conditioning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(A7) Heating &amp; Air Conditioning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(A7) Heating &amp; Air Conditioning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0452" y="280169"/>
            <a:ext cx="8229600" cy="1107996"/>
          </a:xfrm>
        </p:spPr>
        <p:txBody>
          <a:bodyPr>
            <a:spAutoFit/>
          </a:bodyPr>
          <a:lstStyle/>
          <a:p>
            <a:r>
              <a:rPr lang="en-US" dirty="0"/>
              <a:t>Automatic Temperature Control System </a:t>
            </a:r>
            <a:r>
              <a:rPr lang="en-US" sz="2800" dirty="0"/>
              <a:t>(2 of 4)</a:t>
            </a:r>
            <a:endParaRPr lang="en-US" sz="1200" dirty="0">
              <a:solidFill>
                <a:schemeClr val="bg2"/>
              </a:solidFill>
            </a:endParaRPr>
          </a:p>
        </p:txBody>
      </p:sp>
      <p:sp>
        <p:nvSpPr>
          <p:cNvPr id="4" name="Content Placeholder 3"/>
          <p:cNvSpPr>
            <a:spLocks noGrp="1"/>
          </p:cNvSpPr>
          <p:nvPr>
            <p:ph idx="1"/>
          </p:nvPr>
        </p:nvSpPr>
        <p:spPr>
          <a:xfrm>
            <a:off x="470452" y="1447800"/>
            <a:ext cx="8229600" cy="3570208"/>
          </a:xfrm>
        </p:spPr>
        <p:txBody>
          <a:bodyPr>
            <a:noAutofit/>
          </a:bodyPr>
          <a:lstStyle/>
          <a:p>
            <a:r>
              <a:rPr lang="en-US" sz="2400" dirty="0"/>
              <a:t>Additional sensors needed to automate system.</a:t>
            </a:r>
          </a:p>
          <a:p>
            <a:r>
              <a:rPr lang="en-US" sz="2400" dirty="0"/>
              <a:t>Outside Air Temperature (</a:t>
            </a:r>
            <a:r>
              <a:rPr lang="en-US" sz="2400" kern="0" spc="-350" dirty="0"/>
              <a:t>O A </a:t>
            </a:r>
            <a:r>
              <a:rPr lang="en-US" sz="2400" dirty="0"/>
              <a:t>T) Sensor</a:t>
            </a:r>
          </a:p>
          <a:p>
            <a:pPr lvl="1"/>
            <a:r>
              <a:rPr lang="en-US" sz="2400" dirty="0"/>
              <a:t>Usually located behind grille, in front of radiator</a:t>
            </a:r>
          </a:p>
          <a:p>
            <a:pPr lvl="1"/>
            <a:r>
              <a:rPr lang="en-US" sz="2400" dirty="0"/>
              <a:t>Also called ambient temperature sensor</a:t>
            </a:r>
          </a:p>
          <a:p>
            <a:pPr lvl="1"/>
            <a:r>
              <a:rPr lang="en-US" sz="2400" dirty="0"/>
              <a:t>Used to supply information for driver display </a:t>
            </a:r>
          </a:p>
        </p:txBody>
      </p:sp>
    </p:spTree>
    <p:extLst>
      <p:ext uri="{BB962C8B-B14F-4D97-AF65-F5344CB8AC3E}">
        <p14:creationId xmlns:p14="http://schemas.microsoft.com/office/powerpoint/2010/main" val="4032263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107996"/>
          </a:xfrm>
        </p:spPr>
        <p:txBody>
          <a:bodyPr>
            <a:spAutoFit/>
          </a:bodyPr>
          <a:lstStyle/>
          <a:p>
            <a:r>
              <a:rPr lang="en-US" dirty="0"/>
              <a:t>Automatic Temperature Control System </a:t>
            </a:r>
            <a:r>
              <a:rPr lang="en-US" sz="2800" dirty="0"/>
              <a:t>(3 of 4)</a:t>
            </a:r>
            <a:endParaRPr lang="en-US" sz="1200" dirty="0">
              <a:solidFill>
                <a:schemeClr val="bg2"/>
              </a:solidFill>
            </a:endParaRPr>
          </a:p>
        </p:txBody>
      </p:sp>
      <p:sp>
        <p:nvSpPr>
          <p:cNvPr id="4" name="Content Placeholder 3"/>
          <p:cNvSpPr>
            <a:spLocks noGrp="1"/>
          </p:cNvSpPr>
          <p:nvPr>
            <p:ph idx="1"/>
          </p:nvPr>
        </p:nvSpPr>
        <p:spPr>
          <a:xfrm>
            <a:off x="457200" y="1454426"/>
            <a:ext cx="8229600" cy="3547125"/>
          </a:xfrm>
        </p:spPr>
        <p:txBody>
          <a:bodyPr>
            <a:spAutoFit/>
          </a:bodyPr>
          <a:lstStyle/>
          <a:p>
            <a:r>
              <a:rPr lang="en-US" sz="2400" dirty="0"/>
              <a:t>Inside vehicle temperature sensor</a:t>
            </a:r>
          </a:p>
          <a:p>
            <a:pPr lvl="1"/>
            <a:r>
              <a:rPr lang="en-US" sz="2400" dirty="0"/>
              <a:t>Temperature sensor located behind instrument panel.</a:t>
            </a:r>
          </a:p>
          <a:p>
            <a:pPr lvl="1"/>
            <a:r>
              <a:rPr lang="en-US" sz="2400" dirty="0"/>
              <a:t>Air to sensor is forced to flow past the sensor by using an aspirator tube, which is connected to the blower motor case.</a:t>
            </a:r>
          </a:p>
          <a:p>
            <a:r>
              <a:rPr lang="en-US" sz="2400" dirty="0"/>
              <a:t>Discharge air temperature sensor</a:t>
            </a:r>
          </a:p>
          <a:p>
            <a:pPr lvl="1"/>
            <a:r>
              <a:rPr lang="en-US" sz="2400" dirty="0"/>
              <a:t>Sensor is located in outlet ducts.</a:t>
            </a:r>
          </a:p>
          <a:p>
            <a:pPr lvl="1"/>
            <a:r>
              <a:rPr lang="en-US" sz="2400" dirty="0"/>
              <a:t>Provides controller with actual discharge temperature.</a:t>
            </a:r>
          </a:p>
        </p:txBody>
      </p:sp>
    </p:spTree>
    <p:extLst>
      <p:ext uri="{BB962C8B-B14F-4D97-AF65-F5344CB8AC3E}">
        <p14:creationId xmlns:p14="http://schemas.microsoft.com/office/powerpoint/2010/main" val="242825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139" y="198783"/>
            <a:ext cx="8229600" cy="1107996"/>
          </a:xfrm>
        </p:spPr>
        <p:txBody>
          <a:bodyPr>
            <a:spAutoFit/>
          </a:bodyPr>
          <a:lstStyle/>
          <a:p>
            <a:r>
              <a:rPr lang="en-US" dirty="0"/>
              <a:t>Automatic Temperature Control System </a:t>
            </a:r>
            <a:r>
              <a:rPr lang="en-US" sz="2800" dirty="0"/>
              <a:t>(4 of 4)</a:t>
            </a:r>
            <a:endParaRPr lang="en-US" sz="1200" dirty="0">
              <a:solidFill>
                <a:schemeClr val="bg2"/>
              </a:solidFill>
            </a:endParaRPr>
          </a:p>
        </p:txBody>
      </p:sp>
      <p:sp>
        <p:nvSpPr>
          <p:cNvPr id="4" name="Content Placeholder 3"/>
          <p:cNvSpPr>
            <a:spLocks noGrp="1"/>
          </p:cNvSpPr>
          <p:nvPr>
            <p:ph idx="1"/>
          </p:nvPr>
        </p:nvSpPr>
        <p:spPr>
          <a:xfrm>
            <a:off x="467139" y="1477617"/>
            <a:ext cx="8229600" cy="4285789"/>
          </a:xfrm>
        </p:spPr>
        <p:txBody>
          <a:bodyPr>
            <a:spAutoFit/>
          </a:bodyPr>
          <a:lstStyle/>
          <a:p>
            <a:r>
              <a:rPr lang="en-US" sz="2400" dirty="0"/>
              <a:t>Evaporator Outlet Temperature Sensor</a:t>
            </a:r>
          </a:p>
          <a:p>
            <a:pPr lvl="1"/>
            <a:r>
              <a:rPr lang="en-US" sz="2400" dirty="0"/>
              <a:t>sensor is used to control </a:t>
            </a:r>
            <a:r>
              <a:rPr lang="en-US" sz="2400" kern="0" spc="-350" dirty="0"/>
              <a:t>A </a:t>
            </a:r>
            <a:r>
              <a:rPr lang="en-US" sz="2400" dirty="0"/>
              <a:t>C compressor to keep evaporative temperature within specified temperature range for most efficient operation.</a:t>
            </a:r>
          </a:p>
          <a:p>
            <a:r>
              <a:rPr lang="en-US" sz="2400" dirty="0"/>
              <a:t>Sunload Sensor</a:t>
            </a:r>
          </a:p>
          <a:p>
            <a:pPr lvl="1"/>
            <a:r>
              <a:rPr lang="en-US" sz="2400" dirty="0"/>
              <a:t>Mounted on top of dash.</a:t>
            </a:r>
          </a:p>
          <a:p>
            <a:pPr lvl="1"/>
            <a:r>
              <a:rPr lang="en-US" sz="2400" dirty="0"/>
              <a:t>Uses a photo diode to measure increased heat load from window glass.</a:t>
            </a:r>
          </a:p>
          <a:p>
            <a:pPr lvl="1"/>
            <a:r>
              <a:rPr lang="en-US" sz="2400" dirty="0"/>
              <a:t>Outlet temperature and fan speed adjusted based on input.</a:t>
            </a:r>
          </a:p>
        </p:txBody>
      </p:sp>
    </p:spTree>
    <p:extLst>
      <p:ext uri="{BB962C8B-B14F-4D97-AF65-F5344CB8AC3E}">
        <p14:creationId xmlns:p14="http://schemas.microsoft.com/office/powerpoint/2010/main" val="3361574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ATC Temperature: Heat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tc_temp_heat">
            <a:hlinkClick r:id="" action="ppaction://media"/>
            <a:extLst>
              <a:ext uri="{FF2B5EF4-FFF2-40B4-BE49-F238E27FC236}">
                <a16:creationId xmlns:a16="http://schemas.microsoft.com/office/drawing/2014/main" id="{6CE4BFF6-0130-8D31-3196-FB95760F93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8996" y="1014185"/>
            <a:ext cx="8586007" cy="4829629"/>
          </a:xfrm>
          <a:prstGeom prst="rect">
            <a:avLst/>
          </a:prstGeom>
        </p:spPr>
      </p:pic>
    </p:spTree>
    <p:extLst>
      <p:ext uri="{BB962C8B-B14F-4D97-AF65-F5344CB8AC3E}">
        <p14:creationId xmlns:p14="http://schemas.microsoft.com/office/powerpoint/2010/main" val="407093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63.1 Climate Display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1016000"/>
            <a:ext cx="5257800" cy="43140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667000" cy="2413000"/>
          </a:xfrm>
        </p:spPr>
        <p:txBody>
          <a:bodyPr/>
          <a:lstStyle/>
          <a:p>
            <a:r>
              <a:rPr lang="en-US" sz="2400" dirty="0"/>
              <a:t>The automatic climate control display is part of the navigation screen on this vehicle.</a:t>
            </a:r>
          </a:p>
        </p:txBody>
      </p:sp>
    </p:spTree>
    <p:extLst>
      <p:ext uri="{BB962C8B-B14F-4D97-AF65-F5344CB8AC3E}">
        <p14:creationId xmlns:p14="http://schemas.microsoft.com/office/powerpoint/2010/main" val="1029257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63.2 Outside Temp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5491" y="1053347"/>
            <a:ext cx="5031309" cy="41282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3175000"/>
          </a:xfrm>
        </p:spPr>
        <p:txBody>
          <a:bodyPr/>
          <a:lstStyle/>
          <a:p>
            <a:r>
              <a:rPr lang="en-US" sz="2400" dirty="0"/>
              <a:t>The outside air temperature sensor is mounted on the radiator core support in front of the A/C condenser on this vehicle.</a:t>
            </a:r>
          </a:p>
        </p:txBody>
      </p:sp>
    </p:spTree>
    <p:extLst>
      <p:ext uri="{BB962C8B-B14F-4D97-AF65-F5344CB8AC3E}">
        <p14:creationId xmlns:p14="http://schemas.microsoft.com/office/powerpoint/2010/main" val="3397205721"/>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24820</TotalTime>
  <Words>2202</Words>
  <Application>Microsoft Office PowerPoint</Application>
  <PresentationFormat>On-screen Show (4:3)</PresentationFormat>
  <Paragraphs>193</Paragraphs>
  <Slides>38</Slides>
  <Notes>34</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Times New Roman</vt:lpstr>
      <vt:lpstr>Verdana</vt:lpstr>
      <vt:lpstr>Wingdings</vt:lpstr>
      <vt:lpstr>508 Lecture</vt:lpstr>
      <vt:lpstr>Automotive Technology: Principles, Diagnosis, and Service</vt:lpstr>
      <vt:lpstr>Learning Objectives</vt:lpstr>
      <vt:lpstr>Automatic Temperature Control System (1 of 4)</vt:lpstr>
      <vt:lpstr>Automatic Temperature Control System (2 of 4)</vt:lpstr>
      <vt:lpstr>Automatic Temperature Control System (3 of 4)</vt:lpstr>
      <vt:lpstr>Automatic Temperature Control System (4 of 4)</vt:lpstr>
      <vt:lpstr>Animation: ATC Temperature: Heat (Animation will automatically start)</vt:lpstr>
      <vt:lpstr>Figure 63.1 Climate Display</vt:lpstr>
      <vt:lpstr>Figure 63.2 Outside Temp Sensor</vt:lpstr>
      <vt:lpstr>Figure 63.3 Outside Temp Display</vt:lpstr>
      <vt:lpstr>Figure 63.4 Temperature Sensor</vt:lpstr>
      <vt:lpstr>Figure 63.5 Sun Load Sensor</vt:lpstr>
      <vt:lpstr>Animation: ATC: Sun Load (Animation will automatically start)</vt:lpstr>
      <vt:lpstr>Figure 63.6 ECT Sensor</vt:lpstr>
      <vt:lpstr>Chart 63.1 Pressure &amp; Causes</vt:lpstr>
      <vt:lpstr>Animation: Test Engine Coolant Temperature, ECT, Sensor (Animation will automatically start)</vt:lpstr>
      <vt:lpstr>Question 1: ?</vt:lpstr>
      <vt:lpstr>Answer 1</vt:lpstr>
      <vt:lpstr>Figure 63.7 Factory NAV Info</vt:lpstr>
      <vt:lpstr>Figure 63.8 Control Door Path</vt:lpstr>
      <vt:lpstr>Actuators</vt:lpstr>
      <vt:lpstr>Figure 63.9 Actuators</vt:lpstr>
      <vt:lpstr>Figure 63.10 ECM Block Diagram</vt:lpstr>
      <vt:lpstr>Animation: ECM Output Devices (Animation will automatically start)</vt:lpstr>
      <vt:lpstr>Frequently Asked Question: Why Is the Blower Speed So High?   </vt:lpstr>
      <vt:lpstr>Figure 63.11 Scan Tool Diagnosis</vt:lpstr>
      <vt:lpstr>Chart 63.3 Scan Tool Sensor Values</vt:lpstr>
      <vt:lpstr>Animation: Scan Tools (Animation will automatically start)</vt:lpstr>
      <vt:lpstr>Heat Pump</vt:lpstr>
      <vt:lpstr>Figure 63.12 Heat Pump</vt:lpstr>
      <vt:lpstr>Figure 63.13 Heat Pump</vt:lpstr>
      <vt:lpstr>Figure 63.14 Heat Pump Operation</vt:lpstr>
      <vt:lpstr>Animation: Heat Pump Systems (Animation will automatically start)</vt:lpstr>
      <vt:lpstr>Animation: Heat Pump System (Animation will automatically start)</vt:lpstr>
      <vt:lpstr>Frequently Asked Question: What Is “Dog Mode”?    </vt:lpstr>
      <vt:lpstr>Figure 63.15 Dog Mode</vt:lpstr>
      <vt:lpstr>Heating and Air Conditioning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65, Automatic Air-Conditioning System Operation</dc:title>
  <dc:subject>2612-Automotive - Core</dc:subject>
  <dc:creator>James D. Halderman</dc:creator>
  <cp:keywords>CONTAINS NOTES</cp:keywords>
  <cp:lastModifiedBy>Glen Plants</cp:lastModifiedBy>
  <cp:revision>4837</cp:revision>
  <dcterms:created xsi:type="dcterms:W3CDTF">2014-07-14T20:04:21Z</dcterms:created>
  <dcterms:modified xsi:type="dcterms:W3CDTF">2023-06-19T19:13:17Z</dcterms:modified>
</cp:coreProperties>
</file>