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1212" r:id="rId2"/>
    <p:sldId id="1110" r:id="rId3"/>
    <p:sldId id="1160" r:id="rId4"/>
    <p:sldId id="1165" r:id="rId5"/>
    <p:sldId id="1217" r:id="rId6"/>
    <p:sldId id="1218" r:id="rId7"/>
    <p:sldId id="1381" r:id="rId8"/>
    <p:sldId id="1219" r:id="rId9"/>
    <p:sldId id="1220" r:id="rId10"/>
    <p:sldId id="1216" r:id="rId11"/>
    <p:sldId id="1221" r:id="rId12"/>
    <p:sldId id="1169" r:id="rId13"/>
    <p:sldId id="1170" r:id="rId14"/>
    <p:sldId id="1171" r:id="rId15"/>
    <p:sldId id="1222" r:id="rId16"/>
    <p:sldId id="1223" r:id="rId17"/>
    <p:sldId id="1176" r:id="rId18"/>
    <p:sldId id="1247" r:id="rId19"/>
    <p:sldId id="1226" r:id="rId20"/>
    <p:sldId id="1385" r:id="rId21"/>
    <p:sldId id="1177" r:id="rId22"/>
    <p:sldId id="1227" r:id="rId23"/>
    <p:sldId id="1179" r:id="rId24"/>
    <p:sldId id="1386" r:id="rId25"/>
    <p:sldId id="1228" r:id="rId26"/>
    <p:sldId id="1182" r:id="rId27"/>
    <p:sldId id="1183" r:id="rId28"/>
    <p:sldId id="1184" r:id="rId29"/>
    <p:sldId id="1185" r:id="rId30"/>
    <p:sldId id="1230" r:id="rId31"/>
    <p:sldId id="1233" r:id="rId32"/>
    <p:sldId id="1382" r:id="rId33"/>
    <p:sldId id="1384" r:id="rId34"/>
    <p:sldId id="1380" r:id="rId35"/>
    <p:sldId id="1383" r:id="rId36"/>
    <p:sldId id="1235" r:id="rId37"/>
    <p:sldId id="1192" r:id="rId38"/>
    <p:sldId id="1195" r:id="rId39"/>
    <p:sldId id="1196" r:id="rId40"/>
    <p:sldId id="1236" r:id="rId41"/>
    <p:sldId id="1237" r:id="rId42"/>
    <p:sldId id="1240" r:id="rId43"/>
    <p:sldId id="1238" r:id="rId44"/>
    <p:sldId id="1201" r:id="rId45"/>
    <p:sldId id="1202" r:id="rId46"/>
    <p:sldId id="1203" r:id="rId47"/>
    <p:sldId id="1204" r:id="rId48"/>
    <p:sldId id="1205" r:id="rId49"/>
    <p:sldId id="1387" r:id="rId50"/>
    <p:sldId id="1248" r:id="rId51"/>
    <p:sldId id="1244" r:id="rId52"/>
    <p:sldId id="1246" r:id="rId53"/>
    <p:sldId id="1388" r:id="rId54"/>
    <p:sldId id="1389" r:id="rId55"/>
    <p:sldId id="1390" r:id="rId56"/>
    <p:sldId id="1391" r:id="rId57"/>
    <p:sldId id="1210" r:id="rId58"/>
    <p:sldId id="1211" r:id="rId59"/>
    <p:sldId id="1392" r:id="rId60"/>
    <p:sldId id="1076"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85" autoAdjust="0"/>
    <p:restoredTop sz="78136" autoAdjust="0"/>
  </p:normalViewPr>
  <p:slideViewPr>
    <p:cSldViewPr>
      <p:cViewPr varScale="1">
        <p:scale>
          <a:sx n="89" d="100"/>
          <a:sy n="89" d="100"/>
        </p:scale>
        <p:origin x="1956" y="90"/>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7944"/>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6/19/2023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15370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28948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07315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82598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72093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97597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2038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775935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7287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767095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12489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TECH TIP: </a:t>
            </a:r>
            <a:r>
              <a:rPr lang="en-US" sz="1400" b="1" i="0" u="sng" strike="noStrike" kern="1200" baseline="0" dirty="0">
                <a:solidFill>
                  <a:schemeClr val="tx1"/>
                </a:solidFill>
                <a:latin typeface="+mn-lt"/>
                <a:ea typeface="+mn-ea"/>
                <a:cs typeface="+mn-cs"/>
              </a:rPr>
              <a:t>Keep the Air Screen Clean</a:t>
            </a:r>
          </a:p>
          <a:p>
            <a:r>
              <a:rPr lang="en-US" sz="1200" b="0" i="0" u="none" strike="noStrike" kern="1200" baseline="0" dirty="0">
                <a:solidFill>
                  <a:schemeClr val="tx1"/>
                </a:solidFill>
                <a:latin typeface="+mn-lt"/>
                <a:ea typeface="+mn-ea"/>
                <a:cs typeface="+mn-cs"/>
              </a:rPr>
              <a:t>The outside air inlet screen must be kept in good condition to prevent debris and small animals from entering the HVAC case. Leaves and pine needles can enter, decay, and mold. Mice have been known to enter and build nests and/or die. Any of these conditions can create a bad smell and are very difficult to clean.</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944957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2358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176159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none" strike="noStrike" kern="1200" baseline="0" dirty="0">
                <a:solidFill>
                  <a:schemeClr val="tx1"/>
                </a:solidFill>
                <a:latin typeface="+mn-lt"/>
                <a:ea typeface="+mn-ea"/>
                <a:cs typeface="+mn-cs"/>
              </a:rPr>
              <a:t>ELECTRONIC HVAC CONTROLS  </a:t>
            </a:r>
            <a:r>
              <a:rPr lang="en-US" sz="1400" b="0" i="0" u="none" strike="noStrike" kern="1200" baseline="0" dirty="0">
                <a:solidFill>
                  <a:schemeClr val="tx1"/>
                </a:solidFill>
                <a:latin typeface="+mn-lt"/>
                <a:ea typeface="+mn-ea"/>
                <a:cs typeface="+mn-cs"/>
              </a:rPr>
              <a:t>Most recent vehicles use electrical function switches at the HVAC control head. These are often called </a:t>
            </a:r>
            <a:r>
              <a:rPr lang="en-US" sz="1400" b="0" i="1" u="none" strike="noStrike" kern="1200" baseline="0" dirty="0">
                <a:solidFill>
                  <a:schemeClr val="tx1"/>
                </a:solidFill>
                <a:latin typeface="+mn-lt"/>
                <a:ea typeface="+mn-ea"/>
                <a:cs typeface="+mn-cs"/>
              </a:rPr>
              <a:t>electromechanical controls. </a:t>
            </a:r>
            <a:r>
              <a:rPr lang="en-US" sz="1400" b="0" i="0" u="none" strike="noStrike" kern="1200" baseline="0" dirty="0">
                <a:solidFill>
                  <a:schemeClr val="tx1"/>
                </a:solidFill>
                <a:latin typeface="+mn-lt"/>
                <a:ea typeface="+mn-ea"/>
                <a:cs typeface="+mn-cs"/>
              </a:rPr>
              <a:t>These switches operate electric actuators (motors) to control the air distribution and temperature-blend doors. </a:t>
            </a:r>
            <a:endParaRPr lang="en-US" sz="1400" b="0" i="0" u="none" strike="noStrike" kern="1200" baseline="30000" dirty="0">
              <a:solidFill>
                <a:schemeClr val="tx1"/>
              </a:solidFill>
              <a:latin typeface="+mn-lt"/>
              <a:ea typeface="+mn-ea"/>
              <a:cs typeface="+mn-cs"/>
            </a:endParaRPr>
          </a:p>
          <a:p>
            <a:r>
              <a:rPr lang="en-US" sz="1400" b="1" i="0" u="none" strike="noStrike" kern="1200" baseline="0" dirty="0">
                <a:solidFill>
                  <a:schemeClr val="tx1"/>
                </a:solidFill>
                <a:latin typeface="+mn-lt"/>
                <a:ea typeface="+mn-ea"/>
                <a:cs typeface="+mn-cs"/>
              </a:rPr>
              <a:t>TWO-WIRE ACTUATORS  </a:t>
            </a:r>
            <a:r>
              <a:rPr lang="en-US" sz="1400" b="0" i="0" u="none" strike="noStrike" kern="1200" baseline="0" dirty="0">
                <a:solidFill>
                  <a:schemeClr val="tx1"/>
                </a:solidFill>
                <a:latin typeface="+mn-lt"/>
                <a:ea typeface="+mn-ea"/>
                <a:cs typeface="+mn-cs"/>
              </a:rPr>
              <a:t>A typical two-wire actuator rotates when electric impulses are sent to the brushes by the HVAC control head. The direction of rotation, and therefore the movement of the HVAC door position, is changed by changing the wire that is pulsed with power and the other brush is then connected to ground.</a:t>
            </a:r>
            <a:endParaRPr lang="en-US" sz="1400" b="0" i="0" u="none" strike="noStrike" kern="1200" baseline="30000" dirty="0">
              <a:solidFill>
                <a:schemeClr val="tx1"/>
              </a:solidFill>
              <a:latin typeface="+mn-lt"/>
              <a:ea typeface="+mn-ea"/>
              <a:cs typeface="+mn-cs"/>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63760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66867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7371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762382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3453018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345064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705696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962287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190632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5741910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27524300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4733015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37151592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349013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2453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21151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6/19/2023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t>6/19/2023</a:t>
            </a:fld>
            <a:endParaRPr lang="en-US" dirty="0"/>
          </a:p>
        </p:txBody>
      </p:sp>
      <p:sp>
        <p:nvSpPr>
          <p:cNvPr id="6"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02139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713587890"/>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3785727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318775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1" r:id="rId2"/>
    <p:sldLayoutId id="2147483665" r:id="rId3"/>
    <p:sldLayoutId id="2147483667" r:id="rId4"/>
    <p:sldLayoutId id="2147483668" r:id="rId5"/>
    <p:sldLayoutId id="2147483669" r:id="rId6"/>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9.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3.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4.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35.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36.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s://jameshalderman.com/a7_vid_lib_page/"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hyperlink" Target="https://jameshalderman.com/a7_anim_lib_pag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62</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Air Management System</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1225328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981200"/>
            <a:ext cx="7975529" cy="430485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1754326"/>
          </a:xfrm>
        </p:spPr>
        <p:txBody>
          <a:bodyPr/>
          <a:lstStyle/>
          <a:p>
            <a:r>
              <a:rPr lang="en-US" dirty="0"/>
              <a:t>Frequently Asked Question: What Does the Snowflake Button on the Dash Do?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0183" y="2867212"/>
            <a:ext cx="7543800" cy="3170099"/>
          </a:xfrm>
        </p:spPr>
        <p:txBody>
          <a:bodyPr/>
          <a:lstStyle/>
          <a:p>
            <a:r>
              <a:rPr lang="en-US" sz="2000" b="1" dirty="0"/>
              <a:t>What Does the Snowflake Button on the Dash Do? </a:t>
            </a:r>
            <a:r>
              <a:rPr lang="en-US" sz="2000" dirty="0"/>
              <a:t>Some people, such as those who drive vehicles that are equipped with automatic climate control systems, sometimes find it hard to figure out how to engage the A/C compressor on a rental car or a vehicle that they have not driven before. Often the driver will turn the fan to high and the mode selector to the dash vent position, but no cool air is being delivered. For the compressor to function, the button that looks like a snowflake has to be pushed. The snowflake button is actually the air conditioning on/off button. FIGURE 62–5. </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87351" y="2166835"/>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415347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62.5 Snowflake Button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62623" y="1053347"/>
            <a:ext cx="5124177" cy="42044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590800" cy="2641600"/>
          </a:xfrm>
        </p:spPr>
        <p:txBody>
          <a:bodyPr/>
          <a:lstStyle/>
          <a:p>
            <a:r>
              <a:rPr lang="en-US" sz="2400" dirty="0"/>
              <a:t>A/C compressor is turned on or off  by depressing the “snowflake” button on the dash</a:t>
            </a:r>
          </a:p>
        </p:txBody>
      </p:sp>
    </p:spTree>
    <p:extLst>
      <p:ext uri="{BB962C8B-B14F-4D97-AF65-F5344CB8AC3E}">
        <p14:creationId xmlns:p14="http://schemas.microsoft.com/office/powerpoint/2010/main" val="2490172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3"/>
            <a:ext cx="8229600" cy="646331"/>
          </a:xfrm>
        </p:spPr>
        <p:txBody>
          <a:bodyPr>
            <a:spAutoFit/>
          </a:bodyPr>
          <a:lstStyle/>
          <a:p>
            <a:r>
              <a:rPr lang="en-US" dirty="0">
                <a:solidFill>
                  <a:schemeClr val="bg2"/>
                </a:solidFill>
              </a:rPr>
              <a:t>Question 1: ?</a:t>
            </a:r>
            <a:endParaRPr lang="en-US" sz="2000" dirty="0">
              <a:solidFill>
                <a:schemeClr val="bg2"/>
              </a:solidFill>
            </a:endParaRP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What are the three main </a:t>
            </a:r>
            <a:r>
              <a:rPr lang="en-US" sz="2400" kern="0" spc="-350" dirty="0"/>
              <a:t>H V A </a:t>
            </a:r>
            <a:r>
              <a:rPr lang="en-US" sz="2400" dirty="0"/>
              <a:t>C doors?</a:t>
            </a:r>
            <a:endParaRPr lang="en-US" sz="2400" dirty="0">
              <a:solidFill>
                <a:srgbClr val="000000"/>
              </a:solidFill>
            </a:endParaRPr>
          </a:p>
        </p:txBody>
      </p:sp>
    </p:spTree>
    <p:extLst>
      <p:ext uri="{BB962C8B-B14F-4D97-AF65-F5344CB8AC3E}">
        <p14:creationId xmlns:p14="http://schemas.microsoft.com/office/powerpoint/2010/main" val="13439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Answer 1</a:t>
            </a:r>
            <a:endParaRPr lang="en-US" sz="2000" dirty="0">
              <a:solidFill>
                <a:schemeClr val="bg2"/>
              </a:solidFill>
            </a:endParaRPr>
          </a:p>
        </p:txBody>
      </p:sp>
      <p:sp>
        <p:nvSpPr>
          <p:cNvPr id="4" name="Content Placeholder 3"/>
          <p:cNvSpPr>
            <a:spLocks noGrp="1"/>
          </p:cNvSpPr>
          <p:nvPr>
            <p:ph idx="1"/>
          </p:nvPr>
        </p:nvSpPr>
        <p:spPr>
          <a:xfrm>
            <a:off x="457200" y="995422"/>
            <a:ext cx="8229600" cy="461665"/>
          </a:xfrm>
        </p:spPr>
        <p:txBody>
          <a:bodyPr>
            <a:spAutoFit/>
          </a:bodyPr>
          <a:lstStyle/>
          <a:p>
            <a:pPr marL="0" indent="0">
              <a:buNone/>
            </a:pPr>
            <a:r>
              <a:rPr lang="en-US" sz="2400" dirty="0">
                <a:solidFill>
                  <a:srgbClr val="000000"/>
                </a:solidFill>
              </a:rPr>
              <a:t>Mode, temperature, and air inlet.</a:t>
            </a:r>
          </a:p>
        </p:txBody>
      </p:sp>
    </p:spTree>
    <p:extLst>
      <p:ext uri="{BB962C8B-B14F-4D97-AF65-F5344CB8AC3E}">
        <p14:creationId xmlns:p14="http://schemas.microsoft.com/office/powerpoint/2010/main" val="1194098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1389"/>
            <a:ext cx="8229600" cy="646331"/>
          </a:xfrm>
        </p:spPr>
        <p:txBody>
          <a:bodyPr>
            <a:spAutoFit/>
          </a:bodyPr>
          <a:lstStyle/>
          <a:p>
            <a:r>
              <a:rPr lang="en-US" dirty="0"/>
              <a:t>Airflow Control</a:t>
            </a:r>
            <a:endParaRPr lang="en-US" sz="2000" dirty="0">
              <a:solidFill>
                <a:schemeClr val="bg2"/>
              </a:solidFill>
            </a:endParaRPr>
          </a:p>
        </p:txBody>
      </p:sp>
      <p:sp>
        <p:nvSpPr>
          <p:cNvPr id="4" name="Content Placeholder 3"/>
          <p:cNvSpPr>
            <a:spLocks noGrp="1"/>
          </p:cNvSpPr>
          <p:nvPr>
            <p:ph idx="1"/>
          </p:nvPr>
        </p:nvSpPr>
        <p:spPr>
          <a:xfrm>
            <a:off x="457200" y="1048211"/>
            <a:ext cx="8229600" cy="3916457"/>
          </a:xfrm>
        </p:spPr>
        <p:txBody>
          <a:bodyPr>
            <a:spAutoFit/>
          </a:bodyPr>
          <a:lstStyle/>
          <a:p>
            <a:r>
              <a:rPr lang="en-US" sz="2400" dirty="0">
                <a:solidFill>
                  <a:srgbClr val="000000"/>
                </a:solidFill>
              </a:rPr>
              <a:t>Operation</a:t>
            </a:r>
          </a:p>
          <a:p>
            <a:pPr lvl="1"/>
            <a:r>
              <a:rPr lang="en-US" sz="2400" dirty="0">
                <a:solidFill>
                  <a:srgbClr val="000000"/>
                </a:solidFill>
              </a:rPr>
              <a:t>Amount/volume of </a:t>
            </a:r>
            <a:r>
              <a:rPr lang="en-US" sz="2400" kern="0" spc="-350" dirty="0">
                <a:solidFill>
                  <a:srgbClr val="000000"/>
                </a:solidFill>
              </a:rPr>
              <a:t>H V A </a:t>
            </a:r>
            <a:r>
              <a:rPr lang="en-US" sz="2400" dirty="0">
                <a:solidFill>
                  <a:srgbClr val="000000"/>
                </a:solidFill>
              </a:rPr>
              <a:t>C air controlled by blower speed.</a:t>
            </a:r>
          </a:p>
          <a:p>
            <a:r>
              <a:rPr lang="en-US" sz="2400" dirty="0">
                <a:solidFill>
                  <a:srgbClr val="000000"/>
                </a:solidFill>
              </a:rPr>
              <a:t>Type of doors</a:t>
            </a:r>
          </a:p>
          <a:p>
            <a:pPr lvl="1"/>
            <a:r>
              <a:rPr lang="en-US" sz="2400" dirty="0">
                <a:solidFill>
                  <a:srgbClr val="000000"/>
                </a:solidFill>
              </a:rPr>
              <a:t>Flap door swings about 45° to 90°.</a:t>
            </a:r>
          </a:p>
          <a:p>
            <a:pPr lvl="1"/>
            <a:r>
              <a:rPr lang="en-US" sz="2400" dirty="0">
                <a:solidFill>
                  <a:srgbClr val="000000"/>
                </a:solidFill>
              </a:rPr>
              <a:t>Rotary door has openings at side and edge, and door rotates about 100° to one of 4 different positions.</a:t>
            </a:r>
          </a:p>
          <a:p>
            <a:pPr lvl="1"/>
            <a:r>
              <a:rPr lang="en-US" sz="2400" dirty="0">
                <a:solidFill>
                  <a:srgbClr val="000000"/>
                </a:solidFill>
              </a:rPr>
              <a:t>Sliding mode door, also called a rolling door, is used when space in the instrument panel is small.</a:t>
            </a:r>
          </a:p>
        </p:txBody>
      </p:sp>
    </p:spTree>
    <p:extLst>
      <p:ext uri="{BB962C8B-B14F-4D97-AF65-F5344CB8AC3E}">
        <p14:creationId xmlns:p14="http://schemas.microsoft.com/office/powerpoint/2010/main" val="3482847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62.6 Air Control Doors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46487" y="1066800"/>
            <a:ext cx="5040313" cy="3810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124200" cy="1905000"/>
          </a:xfrm>
        </p:spPr>
        <p:txBody>
          <a:bodyPr/>
          <a:lstStyle/>
          <a:p>
            <a:r>
              <a:rPr lang="en-US" sz="2400" dirty="0"/>
              <a:t>Many air control doors swing on their upper and lower pivots, shown in red</a:t>
            </a:r>
          </a:p>
        </p:txBody>
      </p:sp>
    </p:spTree>
    <p:extLst>
      <p:ext uri="{BB962C8B-B14F-4D97-AF65-F5344CB8AC3E}">
        <p14:creationId xmlns:p14="http://schemas.microsoft.com/office/powerpoint/2010/main" val="1750997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62.7 Rolling Door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48200" y="990599"/>
            <a:ext cx="3779968" cy="52306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733800" cy="2308324"/>
          </a:xfrm>
        </p:spPr>
        <p:txBody>
          <a:bodyPr/>
          <a:lstStyle/>
          <a:p>
            <a:r>
              <a:rPr lang="en-US" sz="2400" dirty="0"/>
              <a:t>(a) A typical rolling-door type HVAC door that is shown almost fully closed. (b) The same door is shown about half open.</a:t>
            </a:r>
          </a:p>
        </p:txBody>
      </p:sp>
    </p:spTree>
    <p:extLst>
      <p:ext uri="{BB962C8B-B14F-4D97-AF65-F5344CB8AC3E}">
        <p14:creationId xmlns:p14="http://schemas.microsoft.com/office/powerpoint/2010/main" val="1884768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7873"/>
            <a:ext cx="8229600" cy="646331"/>
          </a:xfrm>
        </p:spPr>
        <p:txBody>
          <a:bodyPr>
            <a:spAutoFit/>
          </a:bodyPr>
          <a:lstStyle/>
          <a:p>
            <a:r>
              <a:rPr lang="en-US" dirty="0"/>
              <a:t>Air Temperature Control</a:t>
            </a:r>
            <a:endParaRPr lang="en-US" sz="2000" dirty="0">
              <a:solidFill>
                <a:schemeClr val="bg2"/>
              </a:solidFill>
            </a:endParaRPr>
          </a:p>
        </p:txBody>
      </p:sp>
      <p:sp>
        <p:nvSpPr>
          <p:cNvPr id="4" name="Content Placeholder 3"/>
          <p:cNvSpPr>
            <a:spLocks noGrp="1"/>
          </p:cNvSpPr>
          <p:nvPr>
            <p:ph idx="1"/>
          </p:nvPr>
        </p:nvSpPr>
        <p:spPr>
          <a:xfrm>
            <a:off x="457200" y="1014695"/>
            <a:ext cx="8229600" cy="3023905"/>
          </a:xfrm>
        </p:spPr>
        <p:txBody>
          <a:bodyPr>
            <a:spAutoFit/>
          </a:bodyPr>
          <a:lstStyle/>
          <a:p>
            <a:r>
              <a:rPr lang="en-US" sz="2400" dirty="0">
                <a:solidFill>
                  <a:srgbClr val="000000"/>
                </a:solidFill>
              </a:rPr>
              <a:t>Temperature Control Using Airflow</a:t>
            </a:r>
          </a:p>
          <a:p>
            <a:pPr lvl="1"/>
            <a:r>
              <a:rPr lang="en-US" sz="2400" dirty="0">
                <a:solidFill>
                  <a:srgbClr val="000000"/>
                </a:solidFill>
              </a:rPr>
              <a:t>The air is heated or cooled as it passes through the evaporator and heater core.</a:t>
            </a:r>
          </a:p>
          <a:p>
            <a:r>
              <a:rPr lang="en-US" sz="2400" dirty="0">
                <a:solidFill>
                  <a:srgbClr val="000000"/>
                </a:solidFill>
              </a:rPr>
              <a:t>Temperature Control Using a Variable Compressor</a:t>
            </a:r>
          </a:p>
          <a:p>
            <a:pPr lvl="1"/>
            <a:r>
              <a:rPr lang="en-US" sz="2400" dirty="0">
                <a:solidFill>
                  <a:srgbClr val="000000"/>
                </a:solidFill>
              </a:rPr>
              <a:t>Compressor displacement is adjusted to cool the evaporator just enough to cool the air to the desired temperature.</a:t>
            </a:r>
          </a:p>
        </p:txBody>
      </p:sp>
    </p:spTree>
    <p:extLst>
      <p:ext uri="{BB962C8B-B14F-4D97-AF65-F5344CB8AC3E}">
        <p14:creationId xmlns:p14="http://schemas.microsoft.com/office/powerpoint/2010/main" val="3494877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62.8 Blower Motor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1" y="1015999"/>
            <a:ext cx="4336850" cy="42160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048000" cy="4775200"/>
          </a:xfrm>
        </p:spPr>
        <p:txBody>
          <a:bodyPr/>
          <a:lstStyle/>
          <a:p>
            <a:r>
              <a:rPr lang="en-US" sz="2400" dirty="0"/>
              <a:t>The blower motor forces air to flow through the A/C evaporator to remove moisture from the air before it is sent through the heater core where the air is heated before being directed to the defrost and floor vents</a:t>
            </a:r>
          </a:p>
        </p:txBody>
      </p:sp>
    </p:spTree>
    <p:extLst>
      <p:ext uri="{BB962C8B-B14F-4D97-AF65-F5344CB8AC3E}">
        <p14:creationId xmlns:p14="http://schemas.microsoft.com/office/powerpoint/2010/main" val="3049119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62.9 Cabin Filter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53347"/>
            <a:ext cx="4484687" cy="36797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163784" cy="2246769"/>
          </a:xfrm>
        </p:spPr>
        <p:txBody>
          <a:bodyPr/>
          <a:lstStyle/>
          <a:p>
            <a:r>
              <a:rPr lang="en-US" sz="2000" dirty="0">
                <a:solidFill>
                  <a:srgbClr val="4D4D4D"/>
                </a:solidFill>
                <a:latin typeface="OpenSans"/>
              </a:rPr>
              <a:t>A cabin filter being removed from behind the glove compartment. The dark color is part of the filter and is activated charcoal used to help remove odors.</a:t>
            </a:r>
            <a:endParaRPr lang="en-US" sz="2000" dirty="0"/>
          </a:p>
        </p:txBody>
      </p:sp>
    </p:spTree>
    <p:extLst>
      <p:ext uri="{BB962C8B-B14F-4D97-AF65-F5344CB8AC3E}">
        <p14:creationId xmlns:p14="http://schemas.microsoft.com/office/powerpoint/2010/main" val="2572465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Learning Objectives</a:t>
            </a:r>
            <a:endParaRPr lang="en-US" sz="2800" dirty="0"/>
          </a:p>
        </p:txBody>
      </p:sp>
      <p:sp>
        <p:nvSpPr>
          <p:cNvPr id="4" name="Content Placeholder 3"/>
          <p:cNvSpPr>
            <a:spLocks noGrp="1"/>
          </p:cNvSpPr>
          <p:nvPr>
            <p:ph idx="1"/>
          </p:nvPr>
        </p:nvSpPr>
        <p:spPr>
          <a:xfrm>
            <a:off x="457200" y="917674"/>
            <a:ext cx="8229600" cy="3162404"/>
          </a:xfrm>
        </p:spPr>
        <p:txBody>
          <a:bodyPr>
            <a:noAutofit/>
          </a:bodyPr>
          <a:lstStyle/>
          <a:p>
            <a:pPr marL="685800" indent="-685800">
              <a:buNone/>
            </a:pPr>
            <a:r>
              <a:rPr lang="en-US" sz="2400" b="1" dirty="0">
                <a:solidFill>
                  <a:schemeClr val="bg2"/>
                </a:solidFill>
              </a:rPr>
              <a:t>62.1</a:t>
            </a:r>
            <a:r>
              <a:rPr lang="en-US" sz="2400" dirty="0">
                <a:solidFill>
                  <a:schemeClr val="bg2"/>
                </a:solidFill>
              </a:rPr>
              <a:t> </a:t>
            </a:r>
            <a:r>
              <a:rPr lang="en-US" sz="2400" dirty="0"/>
              <a:t>Discuss the different components of an air management system.</a:t>
            </a:r>
          </a:p>
          <a:p>
            <a:pPr marL="685800" indent="-685800">
              <a:buNone/>
            </a:pPr>
            <a:r>
              <a:rPr lang="en-US" sz="2400" b="1" dirty="0">
                <a:solidFill>
                  <a:schemeClr val="bg2"/>
                </a:solidFill>
              </a:rPr>
              <a:t>62.2</a:t>
            </a:r>
            <a:r>
              <a:rPr lang="en-US" sz="2400" dirty="0">
                <a:solidFill>
                  <a:schemeClr val="bg2"/>
                </a:solidFill>
              </a:rPr>
              <a:t> </a:t>
            </a:r>
            <a:r>
              <a:rPr lang="en-US" sz="2400" dirty="0"/>
              <a:t>Explain airflow control in an A/C system.</a:t>
            </a:r>
          </a:p>
          <a:p>
            <a:pPr marL="685800" indent="-685800">
              <a:buNone/>
            </a:pPr>
            <a:r>
              <a:rPr lang="en-US" sz="2400" b="1" dirty="0">
                <a:solidFill>
                  <a:schemeClr val="bg2"/>
                </a:solidFill>
              </a:rPr>
              <a:t>62.3 </a:t>
            </a:r>
            <a:r>
              <a:rPr lang="en-US" sz="2400" dirty="0"/>
              <a:t>Explain air temperature control in an A/C system.</a:t>
            </a:r>
          </a:p>
          <a:p>
            <a:pPr marL="685800" indent="-685800">
              <a:buNone/>
            </a:pPr>
            <a:r>
              <a:rPr lang="en-US" sz="2400" b="1" dirty="0">
                <a:solidFill>
                  <a:schemeClr val="bg2"/>
                </a:solidFill>
              </a:rPr>
              <a:t>62.4 </a:t>
            </a:r>
            <a:r>
              <a:rPr lang="en-US" sz="2400" dirty="0"/>
              <a:t>Describe air filtration in an A/C system.</a:t>
            </a:r>
          </a:p>
          <a:p>
            <a:pPr marL="685800" indent="-685800">
              <a:buNone/>
            </a:pPr>
            <a:r>
              <a:rPr lang="en-US" sz="2400" b="1" dirty="0">
                <a:solidFill>
                  <a:schemeClr val="bg2"/>
                </a:solidFill>
              </a:rPr>
              <a:t>62.5 </a:t>
            </a:r>
            <a:r>
              <a:rPr lang="en-US" sz="2400" dirty="0"/>
              <a:t>Describe housing and ducts in an A/C system.</a:t>
            </a:r>
          </a:p>
          <a:p>
            <a:pPr marL="685800" indent="-685800">
              <a:buNone/>
            </a:pPr>
            <a:r>
              <a:rPr lang="en-US" sz="2400" b="1" dirty="0">
                <a:solidFill>
                  <a:schemeClr val="bg2"/>
                </a:solidFill>
              </a:rPr>
              <a:t>62.6 </a:t>
            </a:r>
            <a:r>
              <a:rPr lang="en-US" sz="2400" dirty="0"/>
              <a:t>Discuss plenum and control doors.</a:t>
            </a:r>
          </a:p>
          <a:p>
            <a:pPr marL="685800" indent="-685800">
              <a:buNone/>
            </a:pPr>
            <a:r>
              <a:rPr lang="en-US" sz="2400" b="1" dirty="0">
                <a:solidFill>
                  <a:schemeClr val="bg2"/>
                </a:solidFill>
              </a:rPr>
              <a:t>62.7 </a:t>
            </a:r>
            <a:r>
              <a:rPr lang="en-US" sz="2400" dirty="0"/>
              <a:t>Explain nonelectrical and electronic HVAC controls.</a:t>
            </a:r>
          </a:p>
          <a:p>
            <a:pPr marL="685800" indent="-685800">
              <a:buNone/>
            </a:pPr>
            <a:r>
              <a:rPr lang="en-US" sz="2400" b="1" dirty="0">
                <a:solidFill>
                  <a:schemeClr val="bg2"/>
                </a:solidFill>
              </a:rPr>
              <a:t>62.8 </a:t>
            </a:r>
            <a:r>
              <a:rPr lang="en-US" sz="2400" dirty="0"/>
              <a:t>Describe the blower motor..</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Remove &amp; Replace Cabin Filter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m_rep_cabin_air_filter">
            <a:hlinkClick r:id="" action="ppaction://media"/>
            <a:extLst>
              <a:ext uri="{FF2B5EF4-FFF2-40B4-BE49-F238E27FC236}">
                <a16:creationId xmlns:a16="http://schemas.microsoft.com/office/drawing/2014/main" id="{45272FA1-3730-FD6B-8141-3633531E342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347656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9901"/>
            <a:ext cx="8229600" cy="646331"/>
          </a:xfrm>
        </p:spPr>
        <p:txBody>
          <a:bodyPr>
            <a:spAutoFit/>
          </a:bodyPr>
          <a:lstStyle/>
          <a:p>
            <a:r>
              <a:rPr lang="en-US" dirty="0"/>
              <a:t>Air Filtration</a:t>
            </a:r>
            <a:endParaRPr lang="en-US" sz="2000" dirty="0">
              <a:solidFill>
                <a:schemeClr val="bg2"/>
              </a:solidFill>
            </a:endParaRPr>
          </a:p>
        </p:txBody>
      </p:sp>
      <p:sp>
        <p:nvSpPr>
          <p:cNvPr id="4" name="Content Placeholder 3"/>
          <p:cNvSpPr>
            <a:spLocks noGrp="1"/>
          </p:cNvSpPr>
          <p:nvPr>
            <p:ph idx="1"/>
          </p:nvPr>
        </p:nvSpPr>
        <p:spPr>
          <a:xfrm>
            <a:off x="457200" y="1046723"/>
            <a:ext cx="8229600" cy="4439677"/>
          </a:xfrm>
        </p:spPr>
        <p:txBody>
          <a:bodyPr>
            <a:spAutoFit/>
          </a:bodyPr>
          <a:lstStyle/>
          <a:p>
            <a:r>
              <a:rPr lang="en-US" sz="2400" dirty="0">
                <a:solidFill>
                  <a:srgbClr val="000000"/>
                </a:solidFill>
              </a:rPr>
              <a:t>Terminology</a:t>
            </a:r>
          </a:p>
          <a:p>
            <a:pPr lvl="1"/>
            <a:r>
              <a:rPr lang="en-US" sz="2400" dirty="0">
                <a:solidFill>
                  <a:srgbClr val="000000"/>
                </a:solidFill>
              </a:rPr>
              <a:t>Most </a:t>
            </a:r>
            <a:r>
              <a:rPr lang="en-US" sz="2400" kern="0" spc="-350" dirty="0">
                <a:solidFill>
                  <a:srgbClr val="000000"/>
                </a:solidFill>
              </a:rPr>
              <a:t>H V A </a:t>
            </a:r>
            <a:r>
              <a:rPr lang="en-US" sz="2400" dirty="0">
                <a:solidFill>
                  <a:srgbClr val="000000"/>
                </a:solidFill>
              </a:rPr>
              <a:t>C systems include a cabin filter to remove small dust or pollen particles from the incoming airstream.</a:t>
            </a:r>
          </a:p>
          <a:p>
            <a:r>
              <a:rPr lang="en-US" sz="2400" dirty="0">
                <a:solidFill>
                  <a:srgbClr val="000000"/>
                </a:solidFill>
              </a:rPr>
              <a:t>This filter is also called a/an:</a:t>
            </a:r>
          </a:p>
          <a:p>
            <a:pPr lvl="1"/>
            <a:r>
              <a:rPr lang="en-US" sz="2400" kern="0" spc="-350" dirty="0">
                <a:solidFill>
                  <a:srgbClr val="000000"/>
                </a:solidFill>
              </a:rPr>
              <a:t>H V A </a:t>
            </a:r>
            <a:r>
              <a:rPr lang="en-US" sz="2400" dirty="0">
                <a:solidFill>
                  <a:srgbClr val="000000"/>
                </a:solidFill>
              </a:rPr>
              <a:t>C air filter</a:t>
            </a:r>
          </a:p>
          <a:p>
            <a:pPr lvl="1"/>
            <a:r>
              <a:rPr lang="en-US" sz="2400" dirty="0">
                <a:solidFill>
                  <a:srgbClr val="000000"/>
                </a:solidFill>
              </a:rPr>
              <a:t>Interior ventilation filter</a:t>
            </a:r>
          </a:p>
          <a:p>
            <a:pPr lvl="1"/>
            <a:r>
              <a:rPr lang="en-US" sz="2400" dirty="0">
                <a:solidFill>
                  <a:srgbClr val="000000"/>
                </a:solidFill>
              </a:rPr>
              <a:t>Micron filter</a:t>
            </a:r>
          </a:p>
          <a:p>
            <a:pPr lvl="1"/>
            <a:r>
              <a:rPr lang="en-US" sz="2400" dirty="0">
                <a:solidFill>
                  <a:srgbClr val="000000"/>
                </a:solidFill>
              </a:rPr>
              <a:t>Particulate filter</a:t>
            </a:r>
          </a:p>
          <a:p>
            <a:pPr lvl="1"/>
            <a:r>
              <a:rPr lang="en-US" sz="2400" dirty="0">
                <a:solidFill>
                  <a:srgbClr val="000000"/>
                </a:solidFill>
              </a:rPr>
              <a:t>Pollen filter</a:t>
            </a:r>
          </a:p>
        </p:txBody>
      </p:sp>
    </p:spTree>
    <p:extLst>
      <p:ext uri="{BB962C8B-B14F-4D97-AF65-F5344CB8AC3E}">
        <p14:creationId xmlns:p14="http://schemas.microsoft.com/office/powerpoint/2010/main" val="517829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62.10 HVAC Housing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67200" y="990600"/>
            <a:ext cx="4110374" cy="52006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429000" cy="2946400"/>
          </a:xfrm>
        </p:spPr>
        <p:txBody>
          <a:bodyPr/>
          <a:lstStyle/>
          <a:p>
            <a:r>
              <a:rPr lang="en-US" sz="2400" dirty="0"/>
              <a:t>A typical HVAC housing that often has to be removed from the vehicle as an assembly to get access to the heater core and evaporator</a:t>
            </a:r>
          </a:p>
        </p:txBody>
      </p:sp>
    </p:spTree>
    <p:extLst>
      <p:ext uri="{BB962C8B-B14F-4D97-AF65-F5344CB8AC3E}">
        <p14:creationId xmlns:p14="http://schemas.microsoft.com/office/powerpoint/2010/main" val="3282795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834"/>
            <a:ext cx="8229600" cy="646331"/>
          </a:xfrm>
        </p:spPr>
        <p:txBody>
          <a:bodyPr>
            <a:spAutoFit/>
          </a:bodyPr>
          <a:lstStyle/>
          <a:p>
            <a:r>
              <a:rPr lang="en-US" dirty="0"/>
              <a:t>Cases and Ducts</a:t>
            </a:r>
            <a:endParaRPr lang="en-US" sz="2000" dirty="0">
              <a:solidFill>
                <a:schemeClr val="bg2"/>
              </a:solidFill>
            </a:endParaRPr>
          </a:p>
        </p:txBody>
      </p:sp>
      <p:sp>
        <p:nvSpPr>
          <p:cNvPr id="4" name="Content Placeholder 3"/>
          <p:cNvSpPr>
            <a:spLocks noGrp="1"/>
          </p:cNvSpPr>
          <p:nvPr>
            <p:ph idx="1"/>
          </p:nvPr>
        </p:nvSpPr>
        <p:spPr>
          <a:xfrm>
            <a:off x="457200" y="986656"/>
            <a:ext cx="8229600" cy="4347344"/>
          </a:xfrm>
        </p:spPr>
        <p:txBody>
          <a:bodyPr>
            <a:spAutoFit/>
          </a:bodyPr>
          <a:lstStyle/>
          <a:p>
            <a:r>
              <a:rPr lang="en-US" sz="2400" dirty="0">
                <a:solidFill>
                  <a:srgbClr val="000000"/>
                </a:solidFill>
              </a:rPr>
              <a:t>Construction</a:t>
            </a:r>
          </a:p>
          <a:p>
            <a:pPr lvl="1"/>
            <a:r>
              <a:rPr lang="en-US" sz="2400" dirty="0">
                <a:solidFill>
                  <a:srgbClr val="000000"/>
                </a:solidFill>
              </a:rPr>
              <a:t>The evaporator and heater housing is molded from reinforced plastic and contains the following components:</a:t>
            </a:r>
          </a:p>
          <a:p>
            <a:pPr lvl="1"/>
            <a:r>
              <a:rPr lang="en-US" sz="2400" dirty="0">
                <a:solidFill>
                  <a:srgbClr val="000000"/>
                </a:solidFill>
              </a:rPr>
              <a:t>Evaporator</a:t>
            </a:r>
          </a:p>
          <a:p>
            <a:pPr lvl="1"/>
            <a:r>
              <a:rPr lang="en-US" sz="2400" dirty="0">
                <a:solidFill>
                  <a:srgbClr val="000000"/>
                </a:solidFill>
              </a:rPr>
              <a:t>Heater core</a:t>
            </a:r>
          </a:p>
          <a:p>
            <a:pPr lvl="1"/>
            <a:r>
              <a:rPr lang="en-US" sz="2400" dirty="0">
                <a:solidFill>
                  <a:srgbClr val="000000"/>
                </a:solidFill>
              </a:rPr>
              <a:t>Blower motor</a:t>
            </a:r>
          </a:p>
          <a:p>
            <a:pPr lvl="1"/>
            <a:r>
              <a:rPr lang="en-US" sz="2400" dirty="0">
                <a:solidFill>
                  <a:srgbClr val="000000"/>
                </a:solidFill>
              </a:rPr>
              <a:t>Most of the air control doors</a:t>
            </a:r>
          </a:p>
          <a:p>
            <a:r>
              <a:rPr lang="en-US" sz="2400" dirty="0">
                <a:solidFill>
                  <a:srgbClr val="000000"/>
                </a:solidFill>
              </a:rPr>
              <a:t>The housing, called a plenum, is connected to the air inlets and outlets using formed plastic.</a:t>
            </a:r>
          </a:p>
        </p:txBody>
      </p:sp>
    </p:spTree>
    <p:extLst>
      <p:ext uri="{BB962C8B-B14F-4D97-AF65-F5344CB8AC3E}">
        <p14:creationId xmlns:p14="http://schemas.microsoft.com/office/powerpoint/2010/main" val="818148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HVAC Functions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vac_functions">
            <a:hlinkClick r:id="" action="ppaction://media"/>
            <a:extLst>
              <a:ext uri="{FF2B5EF4-FFF2-40B4-BE49-F238E27FC236}">
                <a16:creationId xmlns:a16="http://schemas.microsoft.com/office/drawing/2014/main" id="{F6FBF9F6-266D-2176-BF71-EA68D46980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824" y="1180116"/>
            <a:ext cx="9004151" cy="5064835"/>
          </a:xfrm>
          <a:prstGeom prst="rect">
            <a:avLst/>
          </a:prstGeom>
        </p:spPr>
      </p:pic>
    </p:spTree>
    <p:extLst>
      <p:ext uri="{BB962C8B-B14F-4D97-AF65-F5344CB8AC3E}">
        <p14:creationId xmlns:p14="http://schemas.microsoft.com/office/powerpoint/2010/main" val="236587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62.11 HVAC Inlet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84017" y="1053347"/>
            <a:ext cx="5402784" cy="44330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82132"/>
            <a:ext cx="2514600" cy="4961467"/>
          </a:xfrm>
        </p:spPr>
        <p:txBody>
          <a:bodyPr/>
          <a:lstStyle/>
          <a:p>
            <a:r>
              <a:rPr lang="en-US" sz="2400" dirty="0"/>
              <a:t>The air inlet to the HVAC system is usually at the base of the windshield and covered with a plastic screen (grille) to help keep debris, such as leaves, from entering the system</a:t>
            </a:r>
          </a:p>
        </p:txBody>
      </p:sp>
    </p:spTree>
    <p:extLst>
      <p:ext uri="{BB962C8B-B14F-4D97-AF65-F5344CB8AC3E}">
        <p14:creationId xmlns:p14="http://schemas.microsoft.com/office/powerpoint/2010/main" val="2976411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9901"/>
            <a:ext cx="8229600" cy="646331"/>
          </a:xfrm>
        </p:spPr>
        <p:txBody>
          <a:bodyPr>
            <a:spAutoFit/>
          </a:bodyPr>
          <a:lstStyle/>
          <a:p>
            <a:r>
              <a:rPr lang="en-US" dirty="0"/>
              <a:t>Plenum and Control Doors </a:t>
            </a:r>
            <a:r>
              <a:rPr lang="en-US" sz="2800" dirty="0"/>
              <a:t>(1 of 4)</a:t>
            </a:r>
            <a:endParaRPr lang="en-US" sz="2000" dirty="0">
              <a:solidFill>
                <a:schemeClr val="bg2"/>
              </a:solidFill>
            </a:endParaRPr>
          </a:p>
        </p:txBody>
      </p:sp>
      <p:sp>
        <p:nvSpPr>
          <p:cNvPr id="4" name="Content Placeholder 3"/>
          <p:cNvSpPr>
            <a:spLocks noGrp="1"/>
          </p:cNvSpPr>
          <p:nvPr>
            <p:ph idx="1"/>
          </p:nvPr>
        </p:nvSpPr>
        <p:spPr>
          <a:xfrm>
            <a:off x="457200" y="1046723"/>
            <a:ext cx="8229600" cy="4439677"/>
          </a:xfrm>
        </p:spPr>
        <p:txBody>
          <a:bodyPr>
            <a:spAutoFit/>
          </a:bodyPr>
          <a:lstStyle/>
          <a:p>
            <a:r>
              <a:rPr lang="en-US" sz="2400" dirty="0">
                <a:solidFill>
                  <a:srgbClr val="000000"/>
                </a:solidFill>
              </a:rPr>
              <a:t>Air Inlet Control Door</a:t>
            </a:r>
          </a:p>
          <a:p>
            <a:pPr lvl="1"/>
            <a:r>
              <a:rPr lang="en-US" sz="2400" dirty="0">
                <a:solidFill>
                  <a:srgbClr val="000000"/>
                </a:solidFill>
              </a:rPr>
              <a:t>Fresh air door</a:t>
            </a:r>
          </a:p>
          <a:p>
            <a:pPr lvl="1"/>
            <a:r>
              <a:rPr lang="en-US" sz="2400" dirty="0">
                <a:solidFill>
                  <a:srgbClr val="000000"/>
                </a:solidFill>
              </a:rPr>
              <a:t>Recirculation door</a:t>
            </a:r>
          </a:p>
          <a:p>
            <a:pPr lvl="1"/>
            <a:r>
              <a:rPr lang="en-US" sz="2400" dirty="0">
                <a:solidFill>
                  <a:srgbClr val="000000"/>
                </a:solidFill>
              </a:rPr>
              <a:t>Outside air door</a:t>
            </a:r>
          </a:p>
          <a:p>
            <a:r>
              <a:rPr lang="en-US" sz="2400" dirty="0">
                <a:solidFill>
                  <a:srgbClr val="000000"/>
                </a:solidFill>
              </a:rPr>
              <a:t>Door can be positioned to allow:</a:t>
            </a:r>
          </a:p>
          <a:p>
            <a:pPr lvl="1"/>
            <a:r>
              <a:rPr lang="en-US" sz="2400" dirty="0">
                <a:solidFill>
                  <a:srgbClr val="000000"/>
                </a:solidFill>
              </a:rPr>
              <a:t>Fresh air to enter while shutting off the recirculation opening.</a:t>
            </a:r>
          </a:p>
          <a:p>
            <a:pPr lvl="1"/>
            <a:r>
              <a:rPr lang="en-US" sz="2400" dirty="0">
                <a:solidFill>
                  <a:srgbClr val="000000"/>
                </a:solidFill>
              </a:rPr>
              <a:t>Air to return or recirculate from inside the vehicle while shutting off fresh air</a:t>
            </a:r>
          </a:p>
          <a:p>
            <a:pPr lvl="1"/>
            <a:r>
              <a:rPr lang="en-US" sz="2400" dirty="0">
                <a:solidFill>
                  <a:srgbClr val="000000"/>
                </a:solidFill>
              </a:rPr>
              <a:t>A mix of fresh air and return air.</a:t>
            </a:r>
          </a:p>
        </p:txBody>
      </p:sp>
    </p:spTree>
    <p:extLst>
      <p:ext uri="{BB962C8B-B14F-4D97-AF65-F5344CB8AC3E}">
        <p14:creationId xmlns:p14="http://schemas.microsoft.com/office/powerpoint/2010/main" val="1750314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6565"/>
            <a:ext cx="8229600" cy="646331"/>
          </a:xfrm>
        </p:spPr>
        <p:txBody>
          <a:bodyPr>
            <a:spAutoFit/>
          </a:bodyPr>
          <a:lstStyle/>
          <a:p>
            <a:r>
              <a:rPr lang="en-US" dirty="0"/>
              <a:t>Plenum and Control Doors </a:t>
            </a:r>
            <a:r>
              <a:rPr lang="en-US" sz="2800" dirty="0"/>
              <a:t>(2 of 4)</a:t>
            </a:r>
            <a:endParaRPr lang="en-US" sz="2000" dirty="0">
              <a:solidFill>
                <a:schemeClr val="bg2"/>
              </a:solidFill>
            </a:endParaRPr>
          </a:p>
        </p:txBody>
      </p:sp>
      <p:sp>
        <p:nvSpPr>
          <p:cNvPr id="4" name="Content Placeholder 3"/>
          <p:cNvSpPr>
            <a:spLocks noGrp="1"/>
          </p:cNvSpPr>
          <p:nvPr>
            <p:ph idx="1"/>
          </p:nvPr>
        </p:nvSpPr>
        <p:spPr>
          <a:xfrm>
            <a:off x="457200" y="1023387"/>
            <a:ext cx="8229600" cy="3701013"/>
          </a:xfrm>
        </p:spPr>
        <p:txBody>
          <a:bodyPr>
            <a:spAutoFit/>
          </a:bodyPr>
          <a:lstStyle/>
          <a:p>
            <a:r>
              <a:rPr lang="en-US" sz="2400" dirty="0">
                <a:solidFill>
                  <a:srgbClr val="000000"/>
                </a:solidFill>
              </a:rPr>
              <a:t>Temperature-Blend Door</a:t>
            </a:r>
          </a:p>
          <a:p>
            <a:pPr lvl="1"/>
            <a:r>
              <a:rPr lang="en-US" sz="2400" dirty="0">
                <a:solidFill>
                  <a:srgbClr val="000000"/>
                </a:solidFill>
              </a:rPr>
              <a:t>The door used to control interior temperature</a:t>
            </a:r>
          </a:p>
          <a:p>
            <a:r>
              <a:rPr lang="en-US" sz="2400" dirty="0">
                <a:solidFill>
                  <a:srgbClr val="000000"/>
                </a:solidFill>
              </a:rPr>
              <a:t>Some other names for this door include:</a:t>
            </a:r>
          </a:p>
          <a:p>
            <a:pPr lvl="1"/>
            <a:r>
              <a:rPr lang="en-US" sz="2400" dirty="0">
                <a:solidFill>
                  <a:srgbClr val="000000"/>
                </a:solidFill>
              </a:rPr>
              <a:t>Air-mix door</a:t>
            </a:r>
          </a:p>
          <a:p>
            <a:pPr lvl="1"/>
            <a:r>
              <a:rPr lang="en-US" sz="2400" dirty="0">
                <a:solidFill>
                  <a:srgbClr val="000000"/>
                </a:solidFill>
              </a:rPr>
              <a:t>Temperature door</a:t>
            </a:r>
          </a:p>
          <a:p>
            <a:pPr lvl="1"/>
            <a:r>
              <a:rPr lang="en-US" sz="2400" dirty="0">
                <a:solidFill>
                  <a:srgbClr val="000000"/>
                </a:solidFill>
              </a:rPr>
              <a:t>Blend door</a:t>
            </a:r>
          </a:p>
          <a:p>
            <a:pPr lvl="1"/>
            <a:r>
              <a:rPr lang="en-US" sz="2400" dirty="0">
                <a:solidFill>
                  <a:srgbClr val="000000"/>
                </a:solidFill>
              </a:rPr>
              <a:t>Diverter door</a:t>
            </a:r>
          </a:p>
          <a:p>
            <a:pPr lvl="1"/>
            <a:r>
              <a:rPr lang="en-US" sz="2400" dirty="0">
                <a:solidFill>
                  <a:srgbClr val="000000"/>
                </a:solidFill>
              </a:rPr>
              <a:t>Bypass door</a:t>
            </a:r>
          </a:p>
        </p:txBody>
      </p:sp>
    </p:spTree>
    <p:extLst>
      <p:ext uri="{BB962C8B-B14F-4D97-AF65-F5344CB8AC3E}">
        <p14:creationId xmlns:p14="http://schemas.microsoft.com/office/powerpoint/2010/main" val="1142328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5018"/>
            <a:ext cx="8229600" cy="646331"/>
          </a:xfrm>
        </p:spPr>
        <p:txBody>
          <a:bodyPr>
            <a:spAutoFit/>
          </a:bodyPr>
          <a:lstStyle/>
          <a:p>
            <a:r>
              <a:rPr lang="en-US" dirty="0"/>
              <a:t>Plenum and Control Doors </a:t>
            </a:r>
            <a:r>
              <a:rPr lang="en-US" sz="2800" dirty="0"/>
              <a:t>(3 of 4)</a:t>
            </a:r>
            <a:endParaRPr lang="en-US" sz="2000" dirty="0">
              <a:solidFill>
                <a:schemeClr val="bg2"/>
              </a:solidFill>
            </a:endParaRPr>
          </a:p>
        </p:txBody>
      </p:sp>
      <p:sp>
        <p:nvSpPr>
          <p:cNvPr id="4" name="Content Placeholder 3"/>
          <p:cNvSpPr>
            <a:spLocks noGrp="1"/>
          </p:cNvSpPr>
          <p:nvPr>
            <p:ph idx="1"/>
          </p:nvPr>
        </p:nvSpPr>
        <p:spPr>
          <a:xfrm>
            <a:off x="457200" y="1036543"/>
            <a:ext cx="8229600" cy="3370153"/>
          </a:xfrm>
        </p:spPr>
        <p:txBody>
          <a:bodyPr>
            <a:spAutoFit/>
          </a:bodyPr>
          <a:lstStyle/>
          <a:p>
            <a:r>
              <a:rPr lang="en-US" sz="2400" dirty="0">
                <a:solidFill>
                  <a:srgbClr val="000000"/>
                </a:solidFill>
              </a:rPr>
              <a:t>Air Distribution and Outlets</a:t>
            </a:r>
          </a:p>
          <a:p>
            <a:pPr lvl="1"/>
            <a:r>
              <a:rPr lang="en-US" sz="2400" dirty="0">
                <a:solidFill>
                  <a:srgbClr val="000000"/>
                </a:solidFill>
              </a:rPr>
              <a:t>Air from plenum can flow into 1 or 2 of 3 outlet paths:</a:t>
            </a:r>
          </a:p>
          <a:p>
            <a:pPr marL="914400" lvl="1" indent="-457200">
              <a:buFont typeface="+mj-lt"/>
              <a:buAutoNum type="arabicPeriod"/>
            </a:pPr>
            <a:r>
              <a:rPr lang="en-US" sz="2400" dirty="0">
                <a:solidFill>
                  <a:srgbClr val="000000"/>
                </a:solidFill>
              </a:rPr>
              <a:t>A/C registers (vents) in the face of instrument panel</a:t>
            </a:r>
          </a:p>
          <a:p>
            <a:pPr marL="914400" lvl="1" indent="-457200">
              <a:buFont typeface="+mj-lt"/>
              <a:buAutoNum type="arabicPeriod"/>
            </a:pPr>
            <a:r>
              <a:rPr lang="en-US" sz="2400" dirty="0">
                <a:solidFill>
                  <a:srgbClr val="000000"/>
                </a:solidFill>
              </a:rPr>
              <a:t>defroster registers at the base of windshield</a:t>
            </a:r>
          </a:p>
          <a:p>
            <a:pPr marL="914400" lvl="1" indent="-457200">
              <a:buFont typeface="+mj-lt"/>
              <a:buAutoNum type="arabicPeriod"/>
            </a:pPr>
            <a:r>
              <a:rPr lang="en-US" sz="2400" dirty="0">
                <a:solidFill>
                  <a:srgbClr val="000000"/>
                </a:solidFill>
              </a:rPr>
              <a:t>heater outlets at floor under instrument panel.</a:t>
            </a:r>
          </a:p>
          <a:p>
            <a:pPr marL="427482" indent="-457200"/>
            <a:r>
              <a:rPr lang="en-US" sz="2400" dirty="0">
                <a:solidFill>
                  <a:srgbClr val="000000"/>
                </a:solidFill>
              </a:rPr>
              <a:t>Airflow to ducts controlled by one or more mode doors</a:t>
            </a:r>
          </a:p>
          <a:p>
            <a:endParaRPr lang="en-US" sz="2400" dirty="0">
              <a:solidFill>
                <a:srgbClr val="000000"/>
              </a:solidFill>
            </a:endParaRPr>
          </a:p>
        </p:txBody>
      </p:sp>
    </p:spTree>
    <p:extLst>
      <p:ext uri="{BB962C8B-B14F-4D97-AF65-F5344CB8AC3E}">
        <p14:creationId xmlns:p14="http://schemas.microsoft.com/office/powerpoint/2010/main" val="723600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233"/>
            <a:ext cx="8229600" cy="646331"/>
          </a:xfrm>
        </p:spPr>
        <p:txBody>
          <a:bodyPr>
            <a:spAutoFit/>
          </a:bodyPr>
          <a:lstStyle/>
          <a:p>
            <a:r>
              <a:rPr lang="en-US" dirty="0"/>
              <a:t>Plenum and Control Doors </a:t>
            </a:r>
            <a:r>
              <a:rPr lang="en-US" sz="2800" dirty="0"/>
              <a:t>(4 of 4)</a:t>
            </a:r>
            <a:endParaRPr lang="en-US" sz="2000" dirty="0">
              <a:solidFill>
                <a:schemeClr val="bg2"/>
              </a:solidFill>
            </a:endParaRPr>
          </a:p>
        </p:txBody>
      </p:sp>
      <p:sp>
        <p:nvSpPr>
          <p:cNvPr id="4" name="Content Placeholder 3"/>
          <p:cNvSpPr>
            <a:spLocks noGrp="1"/>
          </p:cNvSpPr>
          <p:nvPr>
            <p:ph idx="1"/>
          </p:nvPr>
        </p:nvSpPr>
        <p:spPr>
          <a:xfrm>
            <a:off x="457200" y="1035055"/>
            <a:ext cx="8229600" cy="4070345"/>
          </a:xfrm>
        </p:spPr>
        <p:txBody>
          <a:bodyPr>
            <a:spAutoFit/>
          </a:bodyPr>
          <a:lstStyle/>
          <a:p>
            <a:r>
              <a:rPr lang="en-US" sz="2400" dirty="0">
                <a:solidFill>
                  <a:srgbClr val="000000"/>
                </a:solidFill>
              </a:rPr>
              <a:t>Mode/function control sets the doors as follows:</a:t>
            </a:r>
          </a:p>
          <a:p>
            <a:pPr lvl="1"/>
            <a:r>
              <a:rPr lang="en-US" sz="2400" dirty="0">
                <a:solidFill>
                  <a:srgbClr val="000000"/>
                </a:solidFill>
              </a:rPr>
              <a:t>A/C: in-dash registers with outside air inlet</a:t>
            </a:r>
          </a:p>
          <a:p>
            <a:pPr lvl="1"/>
            <a:r>
              <a:rPr lang="en-US" sz="2400" dirty="0">
                <a:solidFill>
                  <a:srgbClr val="000000"/>
                </a:solidFill>
              </a:rPr>
              <a:t>Max A/C: in-dash registers with recirculation</a:t>
            </a:r>
          </a:p>
          <a:p>
            <a:pPr lvl="1"/>
            <a:r>
              <a:rPr lang="en-US" sz="2400" dirty="0">
                <a:solidFill>
                  <a:srgbClr val="000000"/>
                </a:solidFill>
              </a:rPr>
              <a:t>Heat: floor level with outside air inlet</a:t>
            </a:r>
          </a:p>
          <a:p>
            <a:pPr lvl="1"/>
            <a:r>
              <a:rPr lang="en-US" sz="2400" dirty="0">
                <a:solidFill>
                  <a:srgbClr val="000000"/>
                </a:solidFill>
              </a:rPr>
              <a:t>Max Heat: floor level with recirculation</a:t>
            </a:r>
          </a:p>
          <a:p>
            <a:pPr lvl="1"/>
            <a:r>
              <a:rPr lang="en-US" sz="2400" dirty="0">
                <a:solidFill>
                  <a:srgbClr val="000000"/>
                </a:solidFill>
              </a:rPr>
              <a:t>Bi-level: both in-dash and floor discharge</a:t>
            </a:r>
          </a:p>
          <a:p>
            <a:pPr lvl="1"/>
            <a:r>
              <a:rPr lang="en-US" sz="2400" dirty="0">
                <a:solidFill>
                  <a:srgbClr val="000000"/>
                </a:solidFill>
              </a:rPr>
              <a:t>Defrost: windshield registers</a:t>
            </a:r>
          </a:p>
          <a:p>
            <a:r>
              <a:rPr lang="en-US" sz="2400" dirty="0">
                <a:solidFill>
                  <a:srgbClr val="000000"/>
                </a:solidFill>
              </a:rPr>
              <a:t>Dual-zone air distribution allows the driver and passenger to select different temperature settings.</a:t>
            </a:r>
          </a:p>
        </p:txBody>
      </p:sp>
    </p:spTree>
    <p:extLst>
      <p:ext uri="{BB962C8B-B14F-4D97-AF65-F5344CB8AC3E}">
        <p14:creationId xmlns:p14="http://schemas.microsoft.com/office/powerpoint/2010/main" val="1572736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solidFill>
                  <a:schemeClr val="bg2"/>
                </a:solidFill>
              </a:rPr>
              <a:t>Introduction </a:t>
            </a:r>
            <a:r>
              <a:rPr lang="en-US" sz="2800" dirty="0">
                <a:solidFill>
                  <a:schemeClr val="bg2"/>
                </a:solidFill>
              </a:rPr>
              <a:t>(1 of 2)</a:t>
            </a:r>
            <a:endParaRPr lang="en-US" sz="2000" dirty="0">
              <a:solidFill>
                <a:schemeClr val="bg2"/>
              </a:solidFill>
            </a:endParaRPr>
          </a:p>
        </p:txBody>
      </p:sp>
      <p:sp>
        <p:nvSpPr>
          <p:cNvPr id="4" name="Content Placeholder 3"/>
          <p:cNvSpPr>
            <a:spLocks noGrp="1"/>
          </p:cNvSpPr>
          <p:nvPr>
            <p:ph idx="1"/>
          </p:nvPr>
        </p:nvSpPr>
        <p:spPr>
          <a:xfrm>
            <a:off x="457200" y="917674"/>
            <a:ext cx="8229600" cy="3824124"/>
          </a:xfrm>
        </p:spPr>
        <p:txBody>
          <a:bodyPr>
            <a:noAutofit/>
          </a:bodyPr>
          <a:lstStyle/>
          <a:p>
            <a:r>
              <a:rPr lang="en-US" sz="2400" dirty="0"/>
              <a:t>Terminology</a:t>
            </a:r>
          </a:p>
          <a:p>
            <a:pPr lvl="1"/>
            <a:r>
              <a:rPr lang="en-US" sz="2400" dirty="0"/>
              <a:t>A system that contains the </a:t>
            </a:r>
            <a:r>
              <a:rPr lang="en-US" sz="2400" kern="0" spc="-350" dirty="0"/>
              <a:t>H V A </a:t>
            </a:r>
            <a:r>
              <a:rPr lang="en-US" sz="2400" dirty="0"/>
              <a:t>C plenum, ducts, and air doors is called the air management system.</a:t>
            </a:r>
          </a:p>
          <a:p>
            <a:r>
              <a:rPr lang="en-US" sz="2400" dirty="0"/>
              <a:t>Airflow is controlled by 3 or more doors, which are called </a:t>
            </a:r>
            <a:r>
              <a:rPr lang="en-US" sz="2400" i="1" dirty="0"/>
              <a:t>flap doors </a:t>
            </a:r>
            <a:r>
              <a:rPr lang="en-US" sz="2400" dirty="0"/>
              <a:t>or valves by some manufacturers.</a:t>
            </a:r>
          </a:p>
          <a:p>
            <a:pPr lvl="1"/>
            <a:r>
              <a:rPr lang="en-US" sz="2400" dirty="0"/>
              <a:t>Air inlet door is used to select outside or inside air inlet.</a:t>
            </a:r>
          </a:p>
          <a:p>
            <a:pPr lvl="1"/>
            <a:r>
              <a:rPr lang="en-US" sz="2400" dirty="0"/>
              <a:t>Temperature-blend door is used to adjust air temperature.</a:t>
            </a:r>
          </a:p>
          <a:p>
            <a:pPr lvl="1"/>
            <a:r>
              <a:rPr lang="en-US" sz="2400" dirty="0"/>
              <a:t>Mode door is used to select air discharge location.</a:t>
            </a:r>
          </a:p>
        </p:txBody>
      </p:sp>
    </p:spTree>
    <p:extLst>
      <p:ext uri="{BB962C8B-B14F-4D97-AF65-F5344CB8AC3E}">
        <p14:creationId xmlns:p14="http://schemas.microsoft.com/office/powerpoint/2010/main" val="1891877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62.12 Temp and Mode Doors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37196" y="990600"/>
            <a:ext cx="3913186" cy="5181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429000" cy="3416320"/>
          </a:xfrm>
        </p:spPr>
        <p:txBody>
          <a:bodyPr/>
          <a:lstStyle/>
          <a:p>
            <a:r>
              <a:rPr lang="en-US" sz="2400" dirty="0"/>
              <a:t>(a) The temperature and mode doors swing to direct all of the cool air past the heater core, (b) through the core to become hot, (c) or to blend hot and cool air.</a:t>
            </a:r>
          </a:p>
        </p:txBody>
      </p:sp>
    </p:spTree>
    <p:extLst>
      <p:ext uri="{BB962C8B-B14F-4D97-AF65-F5344CB8AC3E}">
        <p14:creationId xmlns:p14="http://schemas.microsoft.com/office/powerpoint/2010/main" val="1626607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62.13 Air Blend Door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86400" y="990600"/>
            <a:ext cx="3018511" cy="51977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886200" cy="4154984"/>
          </a:xfrm>
        </p:spPr>
        <p:txBody>
          <a:bodyPr/>
          <a:lstStyle/>
          <a:p>
            <a:r>
              <a:rPr lang="en-US" sz="2400" dirty="0"/>
              <a:t>(a) In a blend-air system, all of the air is cooled. Then some of it is reheated and blended with the cool air to get the right temperature. (b) In a reheat system, all of the air is cooled and then reheated to the correct temperature.</a:t>
            </a:r>
          </a:p>
        </p:txBody>
      </p:sp>
    </p:spTree>
    <p:extLst>
      <p:ext uri="{BB962C8B-B14F-4D97-AF65-F5344CB8AC3E}">
        <p14:creationId xmlns:p14="http://schemas.microsoft.com/office/powerpoint/2010/main" val="2163710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HVAC Modes: Air Inlet and Discharge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hvac_modes">
            <a:hlinkClick r:id="" action="ppaction://media"/>
            <a:extLst>
              <a:ext uri="{FF2B5EF4-FFF2-40B4-BE49-F238E27FC236}">
                <a16:creationId xmlns:a16="http://schemas.microsoft.com/office/drawing/2014/main" id="{44CD35FF-E7A0-F96F-E6DE-B869508FDB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3372" y="1109119"/>
            <a:ext cx="8681056" cy="4883094"/>
          </a:xfrm>
          <a:prstGeom prst="rect">
            <a:avLst/>
          </a:prstGeom>
        </p:spPr>
      </p:pic>
    </p:spTree>
    <p:extLst>
      <p:ext uri="{BB962C8B-B14F-4D97-AF65-F5344CB8AC3E}">
        <p14:creationId xmlns:p14="http://schemas.microsoft.com/office/powerpoint/2010/main" val="80472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HVAC Modes: Temperature Change (Heat)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hvac_temp_change_heat">
            <a:hlinkClick r:id="" action="ppaction://media"/>
            <a:extLst>
              <a:ext uri="{FF2B5EF4-FFF2-40B4-BE49-F238E27FC236}">
                <a16:creationId xmlns:a16="http://schemas.microsoft.com/office/drawing/2014/main" id="{C47ABF0C-928E-2670-824E-3FFC2A8BD98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4965" y="1271093"/>
            <a:ext cx="8786635" cy="4942482"/>
          </a:xfrm>
          <a:prstGeom prst="rect">
            <a:avLst/>
          </a:prstGeom>
        </p:spPr>
      </p:pic>
    </p:spTree>
    <p:extLst>
      <p:ext uri="{BB962C8B-B14F-4D97-AF65-F5344CB8AC3E}">
        <p14:creationId xmlns:p14="http://schemas.microsoft.com/office/powerpoint/2010/main" val="293019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HVAC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hvac_sys">
            <a:hlinkClick r:id="" action="ppaction://media"/>
            <a:extLst>
              <a:ext uri="{FF2B5EF4-FFF2-40B4-BE49-F238E27FC236}">
                <a16:creationId xmlns:a16="http://schemas.microsoft.com/office/drawing/2014/main" id="{8BEA4FBE-77F6-290F-D766-A7E3E15694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750" y="1123734"/>
            <a:ext cx="8966499" cy="5043656"/>
          </a:xfrm>
          <a:prstGeom prst="rect">
            <a:avLst/>
          </a:prstGeom>
        </p:spPr>
      </p:pic>
    </p:spTree>
    <p:extLst>
      <p:ext uri="{BB962C8B-B14F-4D97-AF65-F5344CB8AC3E}">
        <p14:creationId xmlns:p14="http://schemas.microsoft.com/office/powerpoint/2010/main" val="323424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HVAC Modes: Temperature Change (Cool)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hvac_temp_change_cool">
            <a:hlinkClick r:id="" action="ppaction://media"/>
            <a:extLst>
              <a:ext uri="{FF2B5EF4-FFF2-40B4-BE49-F238E27FC236}">
                <a16:creationId xmlns:a16="http://schemas.microsoft.com/office/drawing/2014/main" id="{09173796-DE8E-3F85-069C-EC660F11A6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129" y="1127699"/>
            <a:ext cx="8955741" cy="5037604"/>
          </a:xfrm>
          <a:prstGeom prst="rect">
            <a:avLst/>
          </a:prstGeom>
        </p:spPr>
      </p:pic>
    </p:spTree>
    <p:extLst>
      <p:ext uri="{BB962C8B-B14F-4D97-AF65-F5344CB8AC3E}">
        <p14:creationId xmlns:p14="http://schemas.microsoft.com/office/powerpoint/2010/main" val="111602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62.14 Air Ducts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29904" y="1079759"/>
            <a:ext cx="7284191" cy="409735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3900" y="5410200"/>
            <a:ext cx="7696200" cy="707886"/>
          </a:xfrm>
        </p:spPr>
        <p:txBody>
          <a:bodyPr/>
          <a:lstStyle/>
          <a:p>
            <a:r>
              <a:rPr lang="en-US" sz="2000" dirty="0"/>
              <a:t>Ducts are placed in center console or on the floor under  front seats to provide heated and cooled air to rear seat passengers</a:t>
            </a:r>
          </a:p>
        </p:txBody>
      </p:sp>
    </p:spTree>
    <p:extLst>
      <p:ext uri="{BB962C8B-B14F-4D97-AF65-F5344CB8AC3E}">
        <p14:creationId xmlns:p14="http://schemas.microsoft.com/office/powerpoint/2010/main" val="2458361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7602"/>
            <a:ext cx="8229600" cy="646331"/>
          </a:xfrm>
        </p:spPr>
        <p:txBody>
          <a:bodyPr>
            <a:spAutoFit/>
          </a:bodyPr>
          <a:lstStyle/>
          <a:p>
            <a:r>
              <a:rPr lang="en-US" dirty="0"/>
              <a:t>Nonelectrical </a:t>
            </a:r>
            <a:r>
              <a:rPr lang="en-US" kern="0" spc="-500" dirty="0"/>
              <a:t>H V A </a:t>
            </a:r>
            <a:r>
              <a:rPr lang="en-US" dirty="0"/>
              <a:t>C Controls</a:t>
            </a:r>
            <a:endParaRPr lang="en-US" sz="2000" dirty="0">
              <a:solidFill>
                <a:schemeClr val="bg2"/>
              </a:solidFill>
            </a:endParaRPr>
          </a:p>
        </p:txBody>
      </p:sp>
      <p:sp>
        <p:nvSpPr>
          <p:cNvPr id="4" name="Content Placeholder 3"/>
          <p:cNvSpPr>
            <a:spLocks noGrp="1"/>
          </p:cNvSpPr>
          <p:nvPr>
            <p:ph idx="1"/>
          </p:nvPr>
        </p:nvSpPr>
        <p:spPr>
          <a:xfrm>
            <a:off x="457200" y="984424"/>
            <a:ext cx="8229600" cy="4578176"/>
          </a:xfrm>
        </p:spPr>
        <p:txBody>
          <a:bodyPr>
            <a:spAutoFit/>
          </a:bodyPr>
          <a:lstStyle/>
          <a:p>
            <a:r>
              <a:rPr lang="en-US" sz="2400" dirty="0">
                <a:solidFill>
                  <a:srgbClr val="000000"/>
                </a:solidFill>
              </a:rPr>
              <a:t>Cable-Operated Systems</a:t>
            </a:r>
          </a:p>
          <a:p>
            <a:pPr lvl="1"/>
            <a:r>
              <a:rPr lang="en-US" sz="2400" dirty="0">
                <a:solidFill>
                  <a:srgbClr val="000000"/>
                </a:solidFill>
              </a:rPr>
              <a:t>Most early control heads used purely mechanical operation for the doors, and one or more cables connected the function lever to the air inlet and mode doors.</a:t>
            </a:r>
          </a:p>
          <a:p>
            <a:r>
              <a:rPr lang="en-US" sz="2400" dirty="0">
                <a:solidFill>
                  <a:srgbClr val="000000"/>
                </a:solidFill>
              </a:rPr>
              <a:t>Vacuum-Operated Systems</a:t>
            </a:r>
          </a:p>
          <a:p>
            <a:pPr lvl="1"/>
            <a:r>
              <a:rPr lang="en-US" sz="2400" dirty="0">
                <a:solidFill>
                  <a:srgbClr val="000000"/>
                </a:solidFill>
              </a:rPr>
              <a:t>Many vehicles use vacuum actuators, sometimes called vacuum motors, to operate the air inlet and mode doors.</a:t>
            </a:r>
          </a:p>
          <a:p>
            <a:pPr lvl="1"/>
            <a:r>
              <a:rPr lang="en-US" sz="2400" dirty="0">
                <a:solidFill>
                  <a:srgbClr val="000000"/>
                </a:solidFill>
              </a:rPr>
              <a:t>The doors are controlled by a vacuum valve that is operated by the control head.</a:t>
            </a:r>
          </a:p>
        </p:txBody>
      </p:sp>
    </p:spTree>
    <p:extLst>
      <p:ext uri="{BB962C8B-B14F-4D97-AF65-F5344CB8AC3E}">
        <p14:creationId xmlns:p14="http://schemas.microsoft.com/office/powerpoint/2010/main" val="3122309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34"/>
            <a:ext cx="8229600" cy="646331"/>
          </a:xfrm>
        </p:spPr>
        <p:txBody>
          <a:bodyPr>
            <a:spAutoFit/>
          </a:bodyPr>
          <a:lstStyle/>
          <a:p>
            <a:r>
              <a:rPr lang="en-US" dirty="0"/>
              <a:t>Electronic </a:t>
            </a:r>
            <a:r>
              <a:rPr lang="en-US" kern="0" spc="-500" dirty="0"/>
              <a:t>H V A </a:t>
            </a:r>
            <a:r>
              <a:rPr lang="en-US" dirty="0"/>
              <a:t>C Controls </a:t>
            </a:r>
            <a:r>
              <a:rPr lang="en-US" sz="2800" dirty="0"/>
              <a:t>(1 of 2)</a:t>
            </a:r>
            <a:endParaRPr lang="en-US" sz="2000" dirty="0">
              <a:solidFill>
                <a:schemeClr val="bg2"/>
              </a:solidFill>
            </a:endParaRPr>
          </a:p>
        </p:txBody>
      </p:sp>
      <p:sp>
        <p:nvSpPr>
          <p:cNvPr id="4" name="Content Placeholder 3"/>
          <p:cNvSpPr>
            <a:spLocks noGrp="1"/>
          </p:cNvSpPr>
          <p:nvPr>
            <p:ph idx="1"/>
          </p:nvPr>
        </p:nvSpPr>
        <p:spPr>
          <a:xfrm>
            <a:off x="457200" y="972756"/>
            <a:ext cx="8229600" cy="4208844"/>
          </a:xfrm>
        </p:spPr>
        <p:txBody>
          <a:bodyPr>
            <a:spAutoFit/>
          </a:bodyPr>
          <a:lstStyle/>
          <a:p>
            <a:r>
              <a:rPr lang="en-US" sz="2400" dirty="0">
                <a:solidFill>
                  <a:srgbClr val="000000"/>
                </a:solidFill>
              </a:rPr>
              <a:t>Overview</a:t>
            </a:r>
          </a:p>
          <a:p>
            <a:pPr lvl="1"/>
            <a:r>
              <a:rPr lang="en-US" sz="2400" dirty="0">
                <a:solidFill>
                  <a:srgbClr val="000000"/>
                </a:solidFill>
              </a:rPr>
              <a:t>Most recent vehicles use electrical function switches at the </a:t>
            </a:r>
            <a:r>
              <a:rPr lang="en-US" sz="2400" kern="0" spc="-350" dirty="0">
                <a:solidFill>
                  <a:srgbClr val="000000"/>
                </a:solidFill>
              </a:rPr>
              <a:t>H V A </a:t>
            </a:r>
            <a:r>
              <a:rPr lang="en-US" sz="2400" dirty="0">
                <a:solidFill>
                  <a:srgbClr val="000000"/>
                </a:solidFill>
              </a:rPr>
              <a:t>C control head.</a:t>
            </a:r>
          </a:p>
          <a:p>
            <a:pPr lvl="1"/>
            <a:r>
              <a:rPr lang="en-US" sz="2400" dirty="0">
                <a:solidFill>
                  <a:srgbClr val="000000"/>
                </a:solidFill>
              </a:rPr>
              <a:t>The system uses an electric actuator(s) (motor) to operate the air distribution and temperature-blend doors.</a:t>
            </a:r>
          </a:p>
          <a:p>
            <a:r>
              <a:rPr lang="en-US" sz="2400" dirty="0">
                <a:solidFill>
                  <a:srgbClr val="000000"/>
                </a:solidFill>
              </a:rPr>
              <a:t>Two-Wire Actuators</a:t>
            </a:r>
          </a:p>
          <a:p>
            <a:pPr lvl="1"/>
            <a:r>
              <a:rPr lang="en-US" sz="2400" dirty="0">
                <a:solidFill>
                  <a:srgbClr val="000000"/>
                </a:solidFill>
              </a:rPr>
              <a:t>A typical two-wire actuator rotates when electric impulses are sent to the brushes by the </a:t>
            </a:r>
            <a:r>
              <a:rPr lang="en-US" sz="2400" kern="0" spc="-350" dirty="0">
                <a:solidFill>
                  <a:srgbClr val="000000"/>
                </a:solidFill>
              </a:rPr>
              <a:t>H V A </a:t>
            </a:r>
            <a:r>
              <a:rPr lang="en-US" sz="2400" dirty="0">
                <a:solidFill>
                  <a:srgbClr val="000000"/>
                </a:solidFill>
              </a:rPr>
              <a:t>C control head.</a:t>
            </a:r>
          </a:p>
        </p:txBody>
      </p:sp>
    </p:spTree>
    <p:extLst>
      <p:ext uri="{BB962C8B-B14F-4D97-AF65-F5344CB8AC3E}">
        <p14:creationId xmlns:p14="http://schemas.microsoft.com/office/powerpoint/2010/main" val="481730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2917"/>
            <a:ext cx="8229600" cy="646331"/>
          </a:xfrm>
        </p:spPr>
        <p:txBody>
          <a:bodyPr>
            <a:spAutoFit/>
          </a:bodyPr>
          <a:lstStyle/>
          <a:p>
            <a:r>
              <a:rPr lang="en-US" dirty="0"/>
              <a:t>Electronic </a:t>
            </a:r>
            <a:r>
              <a:rPr lang="en-US" kern="0" spc="-500" dirty="0"/>
              <a:t>H V A </a:t>
            </a:r>
            <a:r>
              <a:rPr lang="en-US" dirty="0"/>
              <a:t>C Controls </a:t>
            </a:r>
            <a:r>
              <a:rPr lang="en-US" sz="2800" dirty="0"/>
              <a:t>(2 of 2)</a:t>
            </a:r>
            <a:endParaRPr lang="en-US" sz="2000" dirty="0">
              <a:solidFill>
                <a:schemeClr val="bg2"/>
              </a:solidFill>
            </a:endParaRPr>
          </a:p>
        </p:txBody>
      </p:sp>
      <p:sp>
        <p:nvSpPr>
          <p:cNvPr id="4" name="Content Placeholder 3"/>
          <p:cNvSpPr>
            <a:spLocks noGrp="1"/>
          </p:cNvSpPr>
          <p:nvPr>
            <p:ph idx="1"/>
          </p:nvPr>
        </p:nvSpPr>
        <p:spPr>
          <a:xfrm>
            <a:off x="457200" y="1009739"/>
            <a:ext cx="8229600" cy="4324261"/>
          </a:xfrm>
        </p:spPr>
        <p:txBody>
          <a:bodyPr>
            <a:spAutoFit/>
          </a:bodyPr>
          <a:lstStyle/>
          <a:p>
            <a:r>
              <a:rPr lang="en-US" sz="2400" dirty="0">
                <a:solidFill>
                  <a:srgbClr val="000000"/>
                </a:solidFill>
              </a:rPr>
              <a:t>Three-Wire Actuators</a:t>
            </a:r>
          </a:p>
          <a:p>
            <a:pPr lvl="1"/>
            <a:r>
              <a:rPr lang="en-US" sz="2400" dirty="0">
                <a:solidFill>
                  <a:srgbClr val="000000"/>
                </a:solidFill>
              </a:rPr>
              <a:t>A typical three-wire actuator uses a power, ground, and an input signal wire from the </a:t>
            </a:r>
            <a:r>
              <a:rPr lang="en-US" sz="2400" kern="0" spc="-350" dirty="0">
                <a:solidFill>
                  <a:srgbClr val="000000"/>
                </a:solidFill>
              </a:rPr>
              <a:t>H V A </a:t>
            </a:r>
            <a:r>
              <a:rPr lang="en-US" sz="2400" dirty="0">
                <a:solidFill>
                  <a:srgbClr val="000000"/>
                </a:solidFill>
              </a:rPr>
              <a:t>C control module.</a:t>
            </a:r>
          </a:p>
          <a:p>
            <a:r>
              <a:rPr lang="en-US" sz="2400" dirty="0">
                <a:solidFill>
                  <a:srgbClr val="000000"/>
                </a:solidFill>
              </a:rPr>
              <a:t>Five-Wire Actuators</a:t>
            </a:r>
          </a:p>
          <a:p>
            <a:pPr lvl="1"/>
            <a:r>
              <a:rPr lang="en-US" sz="2400" dirty="0">
                <a:solidFill>
                  <a:srgbClr val="000000"/>
                </a:solidFill>
              </a:rPr>
              <a:t>A five-wire actuator uses two wires to power the motor (power and ground) and three wires for a potentiometer that is used to signal the </a:t>
            </a:r>
            <a:r>
              <a:rPr lang="en-US" sz="2400" kern="0" spc="-350" dirty="0">
                <a:solidFill>
                  <a:srgbClr val="000000"/>
                </a:solidFill>
              </a:rPr>
              <a:t>H V A </a:t>
            </a:r>
            <a:r>
              <a:rPr lang="en-US" sz="2400" dirty="0">
                <a:solidFill>
                  <a:srgbClr val="000000"/>
                </a:solidFill>
              </a:rPr>
              <a:t>C control module of the motor’s location.</a:t>
            </a:r>
          </a:p>
          <a:p>
            <a:r>
              <a:rPr lang="en-US" sz="2400" dirty="0">
                <a:solidFill>
                  <a:srgbClr val="000000"/>
                </a:solidFill>
              </a:rPr>
              <a:t>An </a:t>
            </a:r>
            <a:r>
              <a:rPr lang="en-US" sz="2400" kern="0" spc="-350" dirty="0">
                <a:solidFill>
                  <a:srgbClr val="000000"/>
                </a:solidFill>
              </a:rPr>
              <a:t>H V A </a:t>
            </a:r>
            <a:r>
              <a:rPr lang="en-US" sz="2400" dirty="0">
                <a:solidFill>
                  <a:srgbClr val="000000"/>
                </a:solidFill>
              </a:rPr>
              <a:t>C actuator may need to be calibrated after the actuator has been replaced. </a:t>
            </a:r>
          </a:p>
        </p:txBody>
      </p:sp>
    </p:spTree>
    <p:extLst>
      <p:ext uri="{BB962C8B-B14F-4D97-AF65-F5344CB8AC3E}">
        <p14:creationId xmlns:p14="http://schemas.microsoft.com/office/powerpoint/2010/main" val="606969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4202"/>
            <a:ext cx="8229600" cy="646331"/>
          </a:xfrm>
        </p:spPr>
        <p:txBody>
          <a:bodyPr>
            <a:spAutoFit/>
          </a:bodyPr>
          <a:lstStyle/>
          <a:p>
            <a:r>
              <a:rPr lang="en-US" dirty="0">
                <a:solidFill>
                  <a:schemeClr val="bg2"/>
                </a:solidFill>
              </a:rPr>
              <a:t>Introduction </a:t>
            </a:r>
            <a:r>
              <a:rPr lang="en-US" sz="2800" dirty="0">
                <a:solidFill>
                  <a:schemeClr val="bg2"/>
                </a:solidFill>
              </a:rPr>
              <a:t>(2 of 2)</a:t>
            </a:r>
            <a:endParaRPr lang="en-US" sz="2000" dirty="0">
              <a:solidFill>
                <a:schemeClr val="bg2"/>
              </a:solidFill>
            </a:endParaRPr>
          </a:p>
        </p:txBody>
      </p:sp>
      <p:sp>
        <p:nvSpPr>
          <p:cNvPr id="4" name="Content Placeholder 3"/>
          <p:cNvSpPr>
            <a:spLocks noGrp="1"/>
          </p:cNvSpPr>
          <p:nvPr>
            <p:ph idx="1"/>
          </p:nvPr>
        </p:nvSpPr>
        <p:spPr>
          <a:xfrm>
            <a:off x="448733" y="990600"/>
            <a:ext cx="8229600" cy="3916457"/>
          </a:xfrm>
        </p:spPr>
        <p:txBody>
          <a:bodyPr>
            <a:spAutoFit/>
          </a:bodyPr>
          <a:lstStyle/>
          <a:p>
            <a:r>
              <a:rPr lang="en-US" sz="2400" dirty="0"/>
              <a:t>The use of these components allows the system to provide airflow under the following conditions:</a:t>
            </a:r>
          </a:p>
          <a:p>
            <a:pPr marL="914400" lvl="1" indent="-457200">
              <a:buFont typeface="+mj-lt"/>
              <a:buAutoNum type="arabicPeriod"/>
            </a:pPr>
            <a:r>
              <a:rPr lang="en-US" sz="2400" dirty="0"/>
              <a:t>Fresh outside air or recirculated air</a:t>
            </a:r>
          </a:p>
          <a:p>
            <a:pPr marL="914400" lvl="1" indent="-457200">
              <a:buFont typeface="+mj-lt"/>
              <a:buAutoNum type="arabicPeriod"/>
            </a:pPr>
            <a:r>
              <a:rPr lang="en-US" sz="2400" dirty="0"/>
              <a:t>Air conditioning</a:t>
            </a:r>
          </a:p>
          <a:p>
            <a:pPr marL="914400" lvl="1" indent="-457200">
              <a:buFont typeface="+mj-lt"/>
              <a:buAutoNum type="arabicPeriod"/>
            </a:pPr>
            <a:r>
              <a:rPr lang="en-US" sz="2400" dirty="0"/>
              <a:t>Defrost</a:t>
            </a:r>
          </a:p>
          <a:p>
            <a:pPr marL="914400" lvl="1" indent="-457200">
              <a:buFont typeface="+mj-lt"/>
              <a:buAutoNum type="arabicPeriod"/>
            </a:pPr>
            <a:r>
              <a:rPr lang="en-US" sz="2400" dirty="0"/>
              <a:t>Heat</a:t>
            </a:r>
          </a:p>
          <a:p>
            <a:pPr marL="427482" indent="-457200"/>
            <a:r>
              <a:rPr lang="en-US" sz="2400" dirty="0"/>
              <a:t>The control head is connected to various parts through electrical connections, vacuum connections, mechanical cables, or a combination of these.</a:t>
            </a:r>
          </a:p>
        </p:txBody>
      </p:sp>
    </p:spTree>
    <p:extLst>
      <p:ext uri="{BB962C8B-B14F-4D97-AF65-F5344CB8AC3E}">
        <p14:creationId xmlns:p14="http://schemas.microsoft.com/office/powerpoint/2010/main" val="3433858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62.15 Electric Actuators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96687" y="990600"/>
            <a:ext cx="5190113" cy="37608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514600" cy="2870200"/>
          </a:xfrm>
        </p:spPr>
        <p:txBody>
          <a:bodyPr/>
          <a:lstStyle/>
          <a:p>
            <a:r>
              <a:rPr lang="en-US" sz="2400" dirty="0"/>
              <a:t>Three compact, electric actuators/servomotors operate the doors in this part of the HVAC case.</a:t>
            </a:r>
          </a:p>
        </p:txBody>
      </p:sp>
    </p:spTree>
    <p:extLst>
      <p:ext uri="{BB962C8B-B14F-4D97-AF65-F5344CB8AC3E}">
        <p14:creationId xmlns:p14="http://schemas.microsoft.com/office/powerpoint/2010/main" val="3751983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62.16 Two-Wire Actuators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14399" y="1003453"/>
            <a:ext cx="7299329" cy="37209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4954127"/>
            <a:ext cx="7543800" cy="1323439"/>
          </a:xfrm>
        </p:spPr>
        <p:txBody>
          <a:bodyPr/>
          <a:lstStyle/>
          <a:p>
            <a:r>
              <a:rPr lang="en-US" sz="2000" dirty="0"/>
              <a:t>A two-wire HVAC electronic actuator where the direction of rotation is controlled by the HVAC control head or module, which changes the direction of rotation by changing the polarity of the power and ground connection at the motor.</a:t>
            </a:r>
          </a:p>
        </p:txBody>
      </p:sp>
    </p:spTree>
    <p:extLst>
      <p:ext uri="{BB962C8B-B14F-4D97-AF65-F5344CB8AC3E}">
        <p14:creationId xmlns:p14="http://schemas.microsoft.com/office/powerpoint/2010/main" val="1868019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62.17 Three-Wire Actuators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71600" y="1066800"/>
            <a:ext cx="6400800" cy="39817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7700" y="5181600"/>
            <a:ext cx="7848600" cy="1015663"/>
          </a:xfrm>
        </p:spPr>
        <p:txBody>
          <a:bodyPr/>
          <a:lstStyle/>
          <a:p>
            <a:r>
              <a:rPr lang="en-US" sz="2000" dirty="0"/>
              <a:t>Three-wire actuators include a logic chip inside the motor assembly. HVAC control module then sends a 0-volt to 5-volt signal to motor assembly to control direction of rotation</a:t>
            </a:r>
          </a:p>
        </p:txBody>
      </p:sp>
    </p:spTree>
    <p:extLst>
      <p:ext uri="{BB962C8B-B14F-4D97-AF65-F5344CB8AC3E}">
        <p14:creationId xmlns:p14="http://schemas.microsoft.com/office/powerpoint/2010/main" val="4152349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62.18 Five-Wire Actuators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08577"/>
            <a:ext cx="4993395" cy="492288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024184"/>
            <a:ext cx="3124200" cy="3319215"/>
          </a:xfrm>
        </p:spPr>
        <p:txBody>
          <a:bodyPr/>
          <a:lstStyle/>
          <a:p>
            <a:r>
              <a:rPr lang="en-US" sz="2400" dirty="0"/>
              <a:t>A typical 5-wire HVAC actuator showing the 2 wires used to power the motor and the three wires used for the motor position potentiometer</a:t>
            </a:r>
          </a:p>
        </p:txBody>
      </p:sp>
    </p:spTree>
    <p:extLst>
      <p:ext uri="{BB962C8B-B14F-4D97-AF65-F5344CB8AC3E}">
        <p14:creationId xmlns:p14="http://schemas.microsoft.com/office/powerpoint/2010/main" val="2163651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981"/>
            <a:ext cx="8229600" cy="646331"/>
          </a:xfrm>
        </p:spPr>
        <p:txBody>
          <a:bodyPr>
            <a:spAutoFit/>
          </a:bodyPr>
          <a:lstStyle/>
          <a:p>
            <a:r>
              <a:rPr lang="en-US" dirty="0"/>
              <a:t>Question 2: ?</a:t>
            </a:r>
            <a:endParaRPr lang="en-US" sz="2000" dirty="0">
              <a:solidFill>
                <a:schemeClr val="bg2"/>
              </a:solidFill>
            </a:endParaRP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US" sz="2400" dirty="0">
                <a:solidFill>
                  <a:srgbClr val="000000"/>
                </a:solidFill>
              </a:rPr>
              <a:t>What is the purpose of the three wire used by a three-wire actuator?</a:t>
            </a:r>
          </a:p>
        </p:txBody>
      </p:sp>
    </p:spTree>
    <p:extLst>
      <p:ext uri="{BB962C8B-B14F-4D97-AF65-F5344CB8AC3E}">
        <p14:creationId xmlns:p14="http://schemas.microsoft.com/office/powerpoint/2010/main" val="10205782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3"/>
            <a:ext cx="8229600" cy="646331"/>
          </a:xfrm>
        </p:spPr>
        <p:txBody>
          <a:bodyPr>
            <a:spAutoFit/>
          </a:bodyPr>
          <a:lstStyle/>
          <a:p>
            <a:r>
              <a:rPr lang="en-US" dirty="0"/>
              <a:t>Answer 2</a:t>
            </a:r>
            <a:endParaRPr lang="en-US" sz="2000" dirty="0">
              <a:solidFill>
                <a:schemeClr val="bg2"/>
              </a:solidFill>
            </a:endParaRP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solidFill>
                  <a:srgbClr val="000000"/>
                </a:solidFill>
              </a:rPr>
              <a:t>Power, ground, and a signal from the control module.</a:t>
            </a:r>
          </a:p>
        </p:txBody>
      </p:sp>
    </p:spTree>
    <p:extLst>
      <p:ext uri="{BB962C8B-B14F-4D97-AF65-F5344CB8AC3E}">
        <p14:creationId xmlns:p14="http://schemas.microsoft.com/office/powerpoint/2010/main" val="2912868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Blower Motor </a:t>
            </a:r>
            <a:r>
              <a:rPr lang="en-US" sz="2800" dirty="0"/>
              <a:t>(1 of 2)</a:t>
            </a:r>
            <a:endParaRPr lang="en-US" sz="1600" dirty="0">
              <a:solidFill>
                <a:schemeClr val="bg2"/>
              </a:solidFill>
            </a:endParaRPr>
          </a:p>
        </p:txBody>
      </p:sp>
      <p:sp>
        <p:nvSpPr>
          <p:cNvPr id="4" name="Content Placeholder 3"/>
          <p:cNvSpPr>
            <a:spLocks noGrp="1"/>
          </p:cNvSpPr>
          <p:nvPr>
            <p:ph idx="1"/>
          </p:nvPr>
        </p:nvSpPr>
        <p:spPr>
          <a:xfrm>
            <a:off x="457200" y="995422"/>
            <a:ext cx="8229600" cy="3662541"/>
          </a:xfrm>
        </p:spPr>
        <p:txBody>
          <a:bodyPr>
            <a:spAutoFit/>
          </a:bodyPr>
          <a:lstStyle/>
          <a:p>
            <a:r>
              <a:rPr lang="en-US" sz="2400" dirty="0">
                <a:solidFill>
                  <a:srgbClr val="000000"/>
                </a:solidFill>
              </a:rPr>
              <a:t>Purpose and Function</a:t>
            </a:r>
          </a:p>
          <a:p>
            <a:pPr lvl="1"/>
            <a:r>
              <a:rPr lang="en-US" sz="2400" dirty="0">
                <a:solidFill>
                  <a:srgbClr val="000000"/>
                </a:solidFill>
              </a:rPr>
              <a:t>Moves air inside the vehicle.</a:t>
            </a:r>
          </a:p>
          <a:p>
            <a:r>
              <a:rPr lang="en-US" sz="2400" dirty="0">
                <a:solidFill>
                  <a:srgbClr val="000000"/>
                </a:solidFill>
              </a:rPr>
              <a:t>Parts and Operation</a:t>
            </a:r>
          </a:p>
          <a:p>
            <a:pPr lvl="1"/>
            <a:r>
              <a:rPr lang="en-US" sz="2400" dirty="0">
                <a:solidFill>
                  <a:srgbClr val="000000"/>
                </a:solidFill>
              </a:rPr>
              <a:t>Permanent magnet motor that gets its power from the battery and the ground through a variable resistor.</a:t>
            </a:r>
          </a:p>
          <a:p>
            <a:r>
              <a:rPr lang="en-US" sz="2400" dirty="0">
                <a:solidFill>
                  <a:srgbClr val="000000"/>
                </a:solidFill>
              </a:rPr>
              <a:t>Variable Speed Control</a:t>
            </a:r>
          </a:p>
          <a:p>
            <a:pPr lvl="1"/>
            <a:r>
              <a:rPr lang="en-US" sz="2400" dirty="0">
                <a:solidFill>
                  <a:srgbClr val="000000"/>
                </a:solidFill>
              </a:rPr>
              <a:t>Achieved through a fixed resistor pack or an electronically controlled module.</a:t>
            </a:r>
          </a:p>
        </p:txBody>
      </p:sp>
    </p:spTree>
    <p:extLst>
      <p:ext uri="{BB962C8B-B14F-4D97-AF65-F5344CB8AC3E}">
        <p14:creationId xmlns:p14="http://schemas.microsoft.com/office/powerpoint/2010/main" val="34994081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4406"/>
            <a:ext cx="8229600" cy="646331"/>
          </a:xfrm>
        </p:spPr>
        <p:txBody>
          <a:bodyPr>
            <a:spAutoFit/>
          </a:bodyPr>
          <a:lstStyle/>
          <a:p>
            <a:r>
              <a:rPr lang="en-US" dirty="0"/>
              <a:t>Blower Motor </a:t>
            </a:r>
            <a:r>
              <a:rPr lang="en-US" sz="2800" dirty="0"/>
              <a:t>(2 of 2)</a:t>
            </a:r>
            <a:endParaRPr lang="en-US" sz="1600" dirty="0">
              <a:solidFill>
                <a:schemeClr val="bg2"/>
              </a:solidFill>
            </a:endParaRPr>
          </a:p>
        </p:txBody>
      </p:sp>
      <p:sp>
        <p:nvSpPr>
          <p:cNvPr id="4" name="Content Placeholder 3"/>
          <p:cNvSpPr>
            <a:spLocks noGrp="1"/>
          </p:cNvSpPr>
          <p:nvPr>
            <p:ph idx="1"/>
          </p:nvPr>
        </p:nvSpPr>
        <p:spPr>
          <a:xfrm>
            <a:off x="457200" y="1011228"/>
            <a:ext cx="8229600" cy="4170372"/>
          </a:xfrm>
        </p:spPr>
        <p:txBody>
          <a:bodyPr>
            <a:spAutoFit/>
          </a:bodyPr>
          <a:lstStyle/>
          <a:p>
            <a:r>
              <a:rPr lang="en-US" sz="2400" dirty="0">
                <a:solidFill>
                  <a:srgbClr val="000000"/>
                </a:solidFill>
              </a:rPr>
              <a:t>Blower Motor Diagnosis</a:t>
            </a:r>
          </a:p>
          <a:p>
            <a:pPr lvl="1"/>
            <a:r>
              <a:rPr lang="en-US" sz="2400" dirty="0">
                <a:solidFill>
                  <a:srgbClr val="000000"/>
                </a:solidFill>
              </a:rPr>
              <a:t>If it does not operate at any speed:</a:t>
            </a:r>
          </a:p>
          <a:p>
            <a:pPr lvl="2"/>
            <a:r>
              <a:rPr lang="en-US" sz="2400" dirty="0">
                <a:solidFill>
                  <a:srgbClr val="000000"/>
                </a:solidFill>
              </a:rPr>
              <a:t>Defective ground wire or ground wire connection</a:t>
            </a:r>
          </a:p>
          <a:p>
            <a:pPr lvl="2"/>
            <a:r>
              <a:rPr lang="en-US" sz="2400" dirty="0">
                <a:solidFill>
                  <a:srgbClr val="000000"/>
                </a:solidFill>
              </a:rPr>
              <a:t>Defective blower motor (not repairable; must be replaced)</a:t>
            </a:r>
          </a:p>
          <a:p>
            <a:pPr lvl="2"/>
            <a:r>
              <a:rPr lang="en-US" sz="2400" dirty="0">
                <a:solidFill>
                  <a:srgbClr val="000000"/>
                </a:solidFill>
              </a:rPr>
              <a:t>Open circuit in the power-side circuit, including fuse, wiring, or fan switch.</a:t>
            </a:r>
          </a:p>
          <a:p>
            <a:pPr lvl="1"/>
            <a:r>
              <a:rPr lang="en-US" sz="2400" dirty="0">
                <a:solidFill>
                  <a:srgbClr val="000000"/>
                </a:solidFill>
              </a:rPr>
              <a:t>If the blower works on lower speeds, but not on high speed, the problem is usually an in-line fuse or high-speed relay.</a:t>
            </a:r>
          </a:p>
        </p:txBody>
      </p:sp>
    </p:spTree>
    <p:extLst>
      <p:ext uri="{BB962C8B-B14F-4D97-AF65-F5344CB8AC3E}">
        <p14:creationId xmlns:p14="http://schemas.microsoft.com/office/powerpoint/2010/main" val="35095597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8125"/>
            <a:ext cx="8229600" cy="1723549"/>
          </a:xfrm>
        </p:spPr>
        <p:txBody>
          <a:bodyPr>
            <a:noAutofit/>
          </a:bodyPr>
          <a:lstStyle/>
          <a:p>
            <a:r>
              <a:rPr lang="en-IN" sz="2800" dirty="0"/>
              <a:t>Figure 64.21 </a:t>
            </a:r>
            <a:r>
              <a:rPr lang="en-US" sz="2800" dirty="0"/>
              <a:t>A squirrel cage blower motor. A replacement blower motor usually does not come equipped with the squirrel cage blower, so it has to be switched from the old motor</a:t>
            </a:r>
          </a:p>
        </p:txBody>
      </p:sp>
      <p:pic>
        <p:nvPicPr>
          <p:cNvPr id="5122" name="Picture 2" descr="A photo shows a blower motor with a squirrel cage blower attached to it. The squirrel cage has vents along its circumference for air f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1416" y="2046719"/>
            <a:ext cx="5562757" cy="418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525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Blower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blower">
            <a:hlinkClick r:id="" action="ppaction://media"/>
            <a:extLst>
              <a:ext uri="{FF2B5EF4-FFF2-40B4-BE49-F238E27FC236}">
                <a16:creationId xmlns:a16="http://schemas.microsoft.com/office/drawing/2014/main" id="{BBE70CBF-74E0-C0D5-8161-5810954F00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553" y="1143000"/>
            <a:ext cx="8918430" cy="5016617"/>
          </a:xfrm>
          <a:prstGeom prst="rect">
            <a:avLst/>
          </a:prstGeom>
        </p:spPr>
      </p:pic>
    </p:spTree>
    <p:extLst>
      <p:ext uri="{BB962C8B-B14F-4D97-AF65-F5344CB8AC3E}">
        <p14:creationId xmlns:p14="http://schemas.microsoft.com/office/powerpoint/2010/main" val="289902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62.1 HVAC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62100" y="990600"/>
            <a:ext cx="6019800" cy="378001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1500" y="5105400"/>
            <a:ext cx="8001000" cy="830997"/>
          </a:xfrm>
        </p:spPr>
        <p:txBody>
          <a:bodyPr/>
          <a:lstStyle/>
          <a:p>
            <a:r>
              <a:rPr lang="en-US" sz="2400" dirty="0"/>
              <a:t>HVAC airflow is directed toward windshield, dash or floor vents, or combinations, depending on system settings</a:t>
            </a:r>
          </a:p>
        </p:txBody>
      </p:sp>
    </p:spTree>
    <p:extLst>
      <p:ext uri="{BB962C8B-B14F-4D97-AF65-F5344CB8AC3E}">
        <p14:creationId xmlns:p14="http://schemas.microsoft.com/office/powerpoint/2010/main" val="38981403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62.19 Blower Motor Resistor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55311"/>
            <a:ext cx="4484687" cy="36758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163784" cy="3416320"/>
          </a:xfrm>
        </p:spPr>
        <p:txBody>
          <a:bodyPr/>
          <a:lstStyle/>
          <a:p>
            <a:r>
              <a:rPr lang="en-US" sz="2400" dirty="0"/>
              <a:t>A blower motor resistor pack used to control blower motor speed. Some Blower motor resistors are flat and look like a credit card and are called “credit card resistors”</a:t>
            </a:r>
          </a:p>
        </p:txBody>
      </p:sp>
    </p:spTree>
    <p:extLst>
      <p:ext uri="{BB962C8B-B14F-4D97-AF65-F5344CB8AC3E}">
        <p14:creationId xmlns:p14="http://schemas.microsoft.com/office/powerpoint/2010/main" val="3996478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62.20 Brushless Blower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33500" y="1105041"/>
            <a:ext cx="6477000" cy="382041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200" y="4953000"/>
            <a:ext cx="7391400" cy="830997"/>
          </a:xfrm>
        </p:spPr>
        <p:txBody>
          <a:bodyPr/>
          <a:lstStyle/>
          <a:p>
            <a:r>
              <a:rPr lang="en-US" sz="2400" dirty="0"/>
              <a:t>A brushless DC motor that uses the body computer to control the speed</a:t>
            </a:r>
          </a:p>
        </p:txBody>
      </p:sp>
    </p:spTree>
    <p:extLst>
      <p:ext uri="{BB962C8B-B14F-4D97-AF65-F5344CB8AC3E}">
        <p14:creationId xmlns:p14="http://schemas.microsoft.com/office/powerpoint/2010/main" val="26516192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62.21 Testing Blower Motor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2513" y="1055310"/>
            <a:ext cx="5034288" cy="41262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438400" cy="2677656"/>
          </a:xfrm>
        </p:spPr>
        <p:txBody>
          <a:bodyPr/>
          <a:lstStyle/>
          <a:p>
            <a:r>
              <a:rPr lang="en-US" sz="2400" dirty="0"/>
              <a:t>Using a mini AC/DC clamp-on multimeter to measure the current drawn by a blower motor</a:t>
            </a:r>
          </a:p>
        </p:txBody>
      </p:sp>
    </p:spTree>
    <p:extLst>
      <p:ext uri="{BB962C8B-B14F-4D97-AF65-F5344CB8AC3E}">
        <p14:creationId xmlns:p14="http://schemas.microsoft.com/office/powerpoint/2010/main" val="28508729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Test Blower Motor (Test Light)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est_blower_motor_test_light">
            <a:hlinkClick r:id="" action="ppaction://media"/>
            <a:extLst>
              <a:ext uri="{FF2B5EF4-FFF2-40B4-BE49-F238E27FC236}">
                <a16:creationId xmlns:a16="http://schemas.microsoft.com/office/drawing/2014/main" id="{A08BC437-9C41-30DC-51FF-52643FB8561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29855"/>
            <a:ext cx="8953500" cy="5036344"/>
          </a:xfrm>
          <a:prstGeom prst="rect">
            <a:avLst/>
          </a:prstGeom>
        </p:spPr>
      </p:pic>
    </p:spTree>
    <p:extLst>
      <p:ext uri="{BB962C8B-B14F-4D97-AF65-F5344CB8AC3E}">
        <p14:creationId xmlns:p14="http://schemas.microsoft.com/office/powerpoint/2010/main" val="128816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Test Blower Motor, Clamp Meter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est_blower_motor_clamp_meter">
            <a:hlinkClick r:id="" action="ppaction://media"/>
            <a:extLst>
              <a:ext uri="{FF2B5EF4-FFF2-40B4-BE49-F238E27FC236}">
                <a16:creationId xmlns:a16="http://schemas.microsoft.com/office/drawing/2014/main" id="{2A6BE41C-10CC-38DE-FE93-8FAC882080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71092"/>
            <a:ext cx="8984012" cy="5053507"/>
          </a:xfrm>
          <a:prstGeom prst="rect">
            <a:avLst/>
          </a:prstGeom>
        </p:spPr>
      </p:pic>
    </p:spTree>
    <p:extLst>
      <p:ext uri="{BB962C8B-B14F-4D97-AF65-F5344CB8AC3E}">
        <p14:creationId xmlns:p14="http://schemas.microsoft.com/office/powerpoint/2010/main" val="78688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Manual Blower Control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blower_control_manual">
            <a:hlinkClick r:id="" action="ppaction://media"/>
            <a:extLst>
              <a:ext uri="{FF2B5EF4-FFF2-40B4-BE49-F238E27FC236}">
                <a16:creationId xmlns:a16="http://schemas.microsoft.com/office/drawing/2014/main" id="{71B3FC0A-0333-EE61-F09F-F812B070CD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334" y="1271092"/>
            <a:ext cx="8931326" cy="5023871"/>
          </a:xfrm>
          <a:prstGeom prst="rect">
            <a:avLst/>
          </a:prstGeom>
        </p:spPr>
      </p:pic>
    </p:spTree>
    <p:extLst>
      <p:ext uri="{BB962C8B-B14F-4D97-AF65-F5344CB8AC3E}">
        <p14:creationId xmlns:p14="http://schemas.microsoft.com/office/powerpoint/2010/main" val="399504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PWM Blower Control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blower_control_pwm">
            <a:hlinkClick r:id="" action="ppaction://media"/>
            <a:extLst>
              <a:ext uri="{FF2B5EF4-FFF2-40B4-BE49-F238E27FC236}">
                <a16:creationId xmlns:a16="http://schemas.microsoft.com/office/drawing/2014/main" id="{37A294E5-2C03-A2E7-2C1B-EBADC324EF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334" y="1122656"/>
            <a:ext cx="8964706" cy="5042647"/>
          </a:xfrm>
          <a:prstGeom prst="rect">
            <a:avLst/>
          </a:prstGeom>
        </p:spPr>
      </p:pic>
    </p:spTree>
    <p:extLst>
      <p:ext uri="{BB962C8B-B14F-4D97-AF65-F5344CB8AC3E}">
        <p14:creationId xmlns:p14="http://schemas.microsoft.com/office/powerpoint/2010/main" val="16280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981"/>
            <a:ext cx="8229600" cy="646331"/>
          </a:xfrm>
        </p:spPr>
        <p:txBody>
          <a:bodyPr>
            <a:spAutoFit/>
          </a:bodyPr>
          <a:lstStyle/>
          <a:p>
            <a:r>
              <a:rPr lang="en-US" dirty="0"/>
              <a:t>Question 3: ?</a:t>
            </a:r>
            <a:endParaRPr lang="en-US" sz="1600" dirty="0">
              <a:solidFill>
                <a:schemeClr val="bg2"/>
              </a:solidFill>
            </a:endParaRP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US" sz="2400" dirty="0">
                <a:solidFill>
                  <a:srgbClr val="000000"/>
                </a:solidFill>
              </a:rPr>
              <a:t>A blower motor only operates on high speed. What is the most likely cause?</a:t>
            </a:r>
          </a:p>
        </p:txBody>
      </p:sp>
    </p:spTree>
    <p:extLst>
      <p:ext uri="{BB962C8B-B14F-4D97-AF65-F5344CB8AC3E}">
        <p14:creationId xmlns:p14="http://schemas.microsoft.com/office/powerpoint/2010/main" val="12020730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3"/>
            <a:ext cx="8229600" cy="646331"/>
          </a:xfrm>
        </p:spPr>
        <p:txBody>
          <a:bodyPr>
            <a:spAutoFit/>
          </a:bodyPr>
          <a:lstStyle/>
          <a:p>
            <a:r>
              <a:rPr lang="en-US" dirty="0"/>
              <a:t>Answer 3</a:t>
            </a:r>
            <a:endParaRPr lang="en-US" sz="1600" dirty="0">
              <a:solidFill>
                <a:schemeClr val="bg2"/>
              </a:solidFill>
            </a:endParaRP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solidFill>
                  <a:srgbClr val="000000"/>
                </a:solidFill>
              </a:rPr>
              <a:t>A bad blower motor resistor pack.</a:t>
            </a:r>
          </a:p>
        </p:txBody>
      </p:sp>
    </p:spTree>
    <p:extLst>
      <p:ext uri="{BB962C8B-B14F-4D97-AF65-F5344CB8AC3E}">
        <p14:creationId xmlns:p14="http://schemas.microsoft.com/office/powerpoint/2010/main" val="1916586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Heating and Air Conditioning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(A7) Heating &amp; Air Conditioning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(A7) Heating &amp; Air Conditioning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62.2 HVAC Portions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66900" y="990600"/>
            <a:ext cx="5410200" cy="407756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5105400"/>
            <a:ext cx="7620000" cy="1015663"/>
          </a:xfrm>
        </p:spPr>
        <p:txBody>
          <a:bodyPr/>
          <a:lstStyle/>
          <a:p>
            <a:r>
              <a:rPr lang="en-US" sz="2000" dirty="0"/>
              <a:t>The three major portions of the A/C and heat system are air inlet, plenum, and air distribution. The shaded portions show the paths of the four control doors</a:t>
            </a:r>
          </a:p>
        </p:txBody>
      </p:sp>
    </p:spTree>
    <p:extLst>
      <p:ext uri="{BB962C8B-B14F-4D97-AF65-F5344CB8AC3E}">
        <p14:creationId xmlns:p14="http://schemas.microsoft.com/office/powerpoint/2010/main" val="24755320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HVAC Functions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hvac_functions">
            <a:hlinkClick r:id="" action="ppaction://media"/>
            <a:extLst>
              <a:ext uri="{FF2B5EF4-FFF2-40B4-BE49-F238E27FC236}">
                <a16:creationId xmlns:a16="http://schemas.microsoft.com/office/drawing/2014/main" id="{0A4E628D-0A5A-BFD1-7302-6218B77DB92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21803"/>
            <a:ext cx="9144000" cy="5143500"/>
          </a:xfrm>
          <a:prstGeom prst="rect">
            <a:avLst/>
          </a:prstGeom>
        </p:spPr>
      </p:pic>
    </p:spTree>
    <p:extLst>
      <p:ext uri="{BB962C8B-B14F-4D97-AF65-F5344CB8AC3E}">
        <p14:creationId xmlns:p14="http://schemas.microsoft.com/office/powerpoint/2010/main" val="344241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62.3 Defrost/Defog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95400" y="1016000"/>
            <a:ext cx="6553200" cy="40381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5105400"/>
            <a:ext cx="7543800" cy="1015663"/>
          </a:xfrm>
        </p:spPr>
        <p:txBody>
          <a:bodyPr/>
          <a:lstStyle/>
          <a:p>
            <a:r>
              <a:rPr lang="en-US" sz="2000" dirty="0"/>
              <a:t>In the defog or defrost mode position, the air is directed through the evaporator to remove the moisture from the air before being sent through the heater core to warm the air</a:t>
            </a:r>
          </a:p>
        </p:txBody>
      </p:sp>
    </p:spTree>
    <p:extLst>
      <p:ext uri="{BB962C8B-B14F-4D97-AF65-F5344CB8AC3E}">
        <p14:creationId xmlns:p14="http://schemas.microsoft.com/office/powerpoint/2010/main" val="1938501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62.4 Control Head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67005"/>
            <a:ext cx="4484687" cy="365242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163784" cy="3785652"/>
          </a:xfrm>
        </p:spPr>
        <p:txBody>
          <a:bodyPr/>
          <a:lstStyle/>
          <a:p>
            <a:r>
              <a:rPr lang="en-US" sz="2400" dirty="0"/>
              <a:t>Most HVAC control heads include a control for turning units on and setting the mode of operation, a control for adjusting the temperature, and a control for the fan speed</a:t>
            </a:r>
          </a:p>
        </p:txBody>
      </p:sp>
    </p:spTree>
    <p:extLst>
      <p:ext uri="{BB962C8B-B14F-4D97-AF65-F5344CB8AC3E}">
        <p14:creationId xmlns:p14="http://schemas.microsoft.com/office/powerpoint/2010/main" val="3379407192"/>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24439</TotalTime>
  <Words>2598</Words>
  <Application>Microsoft Office PowerPoint</Application>
  <PresentationFormat>On-screen Show (4:3)</PresentationFormat>
  <Paragraphs>262</Paragraphs>
  <Slides>60</Slides>
  <Notes>60</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OpenSans</vt:lpstr>
      <vt:lpstr>Times New Roman</vt:lpstr>
      <vt:lpstr>Verdana</vt:lpstr>
      <vt:lpstr>Wingdings</vt:lpstr>
      <vt:lpstr>508 Lecture</vt:lpstr>
      <vt:lpstr>Automotive Technology: Principles, Diagnosis, and Service</vt:lpstr>
      <vt:lpstr>Learning Objectives</vt:lpstr>
      <vt:lpstr>Introduction (1 of 2)</vt:lpstr>
      <vt:lpstr>Introduction (2 of 2)</vt:lpstr>
      <vt:lpstr>Figure 62.1 HVAC</vt:lpstr>
      <vt:lpstr>Figure 62.2 HVAC Portions</vt:lpstr>
      <vt:lpstr>Animation: HVAC Functions (Animation will automatically start)</vt:lpstr>
      <vt:lpstr>Figure 62.3 Defrost/Defog</vt:lpstr>
      <vt:lpstr>Figure 62.4 Control Head</vt:lpstr>
      <vt:lpstr>Frequently Asked Question: What Does the Snowflake Button on the Dash Do?   </vt:lpstr>
      <vt:lpstr>Figure 62.5 Snowflake Button</vt:lpstr>
      <vt:lpstr>Question 1: ?</vt:lpstr>
      <vt:lpstr>Answer 1</vt:lpstr>
      <vt:lpstr>Airflow Control</vt:lpstr>
      <vt:lpstr>Figure 62.6 Air Control Doors</vt:lpstr>
      <vt:lpstr>Figure 62.7 Rolling Door</vt:lpstr>
      <vt:lpstr>Air Temperature Control</vt:lpstr>
      <vt:lpstr>Figure 62.8 Blower Motor</vt:lpstr>
      <vt:lpstr>Figure 62.9 Cabin Filter</vt:lpstr>
      <vt:lpstr>Animation: Remove &amp; Replace Cabin Filter (Animation will automatically start)</vt:lpstr>
      <vt:lpstr>Air Filtration</vt:lpstr>
      <vt:lpstr>Figure 62.10 HVAC Housing</vt:lpstr>
      <vt:lpstr>Cases and Ducts</vt:lpstr>
      <vt:lpstr>Animation: HVAC Functions (Animation will automatically start)</vt:lpstr>
      <vt:lpstr>Figure 62.11 HVAC Inlet</vt:lpstr>
      <vt:lpstr>Plenum and Control Doors (1 of 4)</vt:lpstr>
      <vt:lpstr>Plenum and Control Doors (2 of 4)</vt:lpstr>
      <vt:lpstr>Plenum and Control Doors (3 of 4)</vt:lpstr>
      <vt:lpstr>Plenum and Control Doors (4 of 4)</vt:lpstr>
      <vt:lpstr>Figure 62.12 Temp and Mode Doors</vt:lpstr>
      <vt:lpstr>Figure 62.13 Air Blend Door</vt:lpstr>
      <vt:lpstr>Animation: HVAC Modes: Air Inlet and Discharge (Animation will automatically start)</vt:lpstr>
      <vt:lpstr>Animation: HVAC Modes: Temperature Change (Heat) (Animation will automatically start)</vt:lpstr>
      <vt:lpstr>Animation: HVAC System (Animation will automatically start)</vt:lpstr>
      <vt:lpstr>Animation: HVAC Modes: Temperature Change (Cool) (Animation will automatically start)</vt:lpstr>
      <vt:lpstr>Figure 62.14 Air Ducts</vt:lpstr>
      <vt:lpstr>Nonelectrical H V A C Controls</vt:lpstr>
      <vt:lpstr>Electronic H V A C Controls (1 of 2)</vt:lpstr>
      <vt:lpstr>Electronic H V A C Controls (2 of 2)</vt:lpstr>
      <vt:lpstr>Figure 62.15 Electric Actuators</vt:lpstr>
      <vt:lpstr>Figure 62.16 Two-Wire Actuators</vt:lpstr>
      <vt:lpstr>Figure 62.17 Three-Wire Actuators</vt:lpstr>
      <vt:lpstr>Figure 62.18 Five-Wire Actuators</vt:lpstr>
      <vt:lpstr>Question 2: ?</vt:lpstr>
      <vt:lpstr>Answer 2</vt:lpstr>
      <vt:lpstr>Blower Motor (1 of 2)</vt:lpstr>
      <vt:lpstr>Blower Motor (2 of 2)</vt:lpstr>
      <vt:lpstr>Figure 64.21 A squirrel cage blower motor. A replacement blower motor usually does not come equipped with the squirrel cage blower, so it has to be switched from the old motor</vt:lpstr>
      <vt:lpstr>Animation: Blower (Animation will automatically start)</vt:lpstr>
      <vt:lpstr>Figure 62.19 Blower Motor Resistor</vt:lpstr>
      <vt:lpstr>Figure 62.20 Brushless Blower</vt:lpstr>
      <vt:lpstr>Figure 62.21 Testing Blower Motor </vt:lpstr>
      <vt:lpstr>Animation: Test Blower Motor (Test Light) (Animation will automatically start)</vt:lpstr>
      <vt:lpstr>Animation: Test Blower Motor, Clamp Meter (Animation will automatically start)</vt:lpstr>
      <vt:lpstr>Animation: Manual Blower Control (Animation will automatically start)</vt:lpstr>
      <vt:lpstr>Animation: PWM Blower Control (Animation will automatically start)</vt:lpstr>
      <vt:lpstr>Question 3: ?</vt:lpstr>
      <vt:lpstr>Answer 3</vt:lpstr>
      <vt:lpstr>Heating and Air Conditioning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64, Air Management Systems</dc:title>
  <dc:subject>2612-Automotive - Core</dc:subject>
  <dc:creator>James D. Halderman</dc:creator>
  <cp:keywords>CONTAINS NOTES</cp:keywords>
  <cp:lastModifiedBy>Glen Plants</cp:lastModifiedBy>
  <cp:revision>4819</cp:revision>
  <dcterms:created xsi:type="dcterms:W3CDTF">2014-07-14T20:04:21Z</dcterms:created>
  <dcterms:modified xsi:type="dcterms:W3CDTF">2023-06-19T19:38:55Z</dcterms:modified>
</cp:coreProperties>
</file>