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 id="2147483699" r:id="rId2"/>
  </p:sldMasterIdLst>
  <p:notesMasterIdLst>
    <p:notesMasterId r:id="rId72"/>
  </p:notesMasterIdLst>
  <p:handoutMasterIdLst>
    <p:handoutMasterId r:id="rId73"/>
  </p:handoutMasterIdLst>
  <p:sldIdLst>
    <p:sldId id="347" r:id="rId3"/>
    <p:sldId id="332" r:id="rId4"/>
    <p:sldId id="424" r:id="rId5"/>
    <p:sldId id="455" r:id="rId6"/>
    <p:sldId id="456" r:id="rId7"/>
    <p:sldId id="1361" r:id="rId8"/>
    <p:sldId id="1362" r:id="rId9"/>
    <p:sldId id="1363" r:id="rId10"/>
    <p:sldId id="1367" r:id="rId11"/>
    <p:sldId id="1364" r:id="rId12"/>
    <p:sldId id="1365" r:id="rId13"/>
    <p:sldId id="1368" r:id="rId14"/>
    <p:sldId id="1366" r:id="rId15"/>
    <p:sldId id="449" r:id="rId16"/>
    <p:sldId id="348" r:id="rId17"/>
    <p:sldId id="425" r:id="rId18"/>
    <p:sldId id="349" r:id="rId19"/>
    <p:sldId id="426" r:id="rId20"/>
    <p:sldId id="1369" r:id="rId21"/>
    <p:sldId id="448" r:id="rId22"/>
    <p:sldId id="357" r:id="rId23"/>
    <p:sldId id="429" r:id="rId24"/>
    <p:sldId id="433" r:id="rId25"/>
    <p:sldId id="430" r:id="rId26"/>
    <p:sldId id="1371" r:id="rId27"/>
    <p:sldId id="1370" r:id="rId28"/>
    <p:sldId id="359" r:id="rId29"/>
    <p:sldId id="451" r:id="rId30"/>
    <p:sldId id="434" r:id="rId31"/>
    <p:sldId id="436" r:id="rId32"/>
    <p:sldId id="372" r:id="rId33"/>
    <p:sldId id="457" r:id="rId34"/>
    <p:sldId id="458" r:id="rId35"/>
    <p:sldId id="439" r:id="rId36"/>
    <p:sldId id="382" r:id="rId37"/>
    <p:sldId id="437" r:id="rId38"/>
    <p:sldId id="438" r:id="rId39"/>
    <p:sldId id="440" r:id="rId40"/>
    <p:sldId id="442" r:id="rId41"/>
    <p:sldId id="443" r:id="rId42"/>
    <p:sldId id="450" r:id="rId43"/>
    <p:sldId id="445" r:id="rId44"/>
    <p:sldId id="452" r:id="rId45"/>
    <p:sldId id="446" r:id="rId46"/>
    <p:sldId id="447" r:id="rId47"/>
    <p:sldId id="454" r:id="rId48"/>
    <p:sldId id="453" r:id="rId49"/>
    <p:sldId id="385" r:id="rId50"/>
    <p:sldId id="463" r:id="rId51"/>
    <p:sldId id="462" r:id="rId52"/>
    <p:sldId id="461" r:id="rId53"/>
    <p:sldId id="1372" r:id="rId54"/>
    <p:sldId id="460" r:id="rId55"/>
    <p:sldId id="459" r:id="rId56"/>
    <p:sldId id="1373" r:id="rId57"/>
    <p:sldId id="467" r:id="rId58"/>
    <p:sldId id="1374" r:id="rId59"/>
    <p:sldId id="1375" r:id="rId60"/>
    <p:sldId id="1376" r:id="rId61"/>
    <p:sldId id="466" r:id="rId62"/>
    <p:sldId id="465" r:id="rId63"/>
    <p:sldId id="464" r:id="rId64"/>
    <p:sldId id="468" r:id="rId65"/>
    <p:sldId id="1377" r:id="rId66"/>
    <p:sldId id="1378" r:id="rId67"/>
    <p:sldId id="1379" r:id="rId68"/>
    <p:sldId id="469" r:id="rId69"/>
    <p:sldId id="1204" r:id="rId70"/>
    <p:sldId id="1076" r:id="rId71"/>
  </p:sldIdLst>
  <p:sldSz cx="9144000" cy="6858000" type="screen4x3"/>
  <p:notesSz cx="6858000" cy="9144000"/>
  <p:embeddedFontLst>
    <p:embeddedFont>
      <p:font typeface="Arial Black" panose="020B0A04020102020204" pitchFamily="34" charset="0"/>
      <p:bold r:id="rId74"/>
    </p:embeddedFont>
    <p:embeddedFont>
      <p:font typeface="Century Gothic" panose="020B0502020202020204" pitchFamily="34" charset="0"/>
      <p:regular r:id="rId75"/>
      <p:bold r:id="rId76"/>
      <p:italic r:id="rId77"/>
      <p:boldItalic r:id="rId78"/>
    </p:embeddedFont>
    <p:embeddedFont>
      <p:font typeface="Trebuchet MS" panose="020B0603020202020204" pitchFamily="34" charset="0"/>
      <p:regular r:id="rId79"/>
      <p:bold r:id="rId80"/>
      <p:italic r:id="rId81"/>
      <p:boldItalic r:id="rId82"/>
    </p:embeddedFont>
    <p:embeddedFont>
      <p:font typeface="Verdana" panose="020B060403050404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32"/>
            <p14:sldId id="424"/>
            <p14:sldId id="455"/>
            <p14:sldId id="456"/>
            <p14:sldId id="1361"/>
            <p14:sldId id="1362"/>
            <p14:sldId id="1363"/>
            <p14:sldId id="1367"/>
            <p14:sldId id="1364"/>
            <p14:sldId id="1365"/>
            <p14:sldId id="1368"/>
            <p14:sldId id="1366"/>
            <p14:sldId id="449"/>
            <p14:sldId id="348"/>
            <p14:sldId id="425"/>
            <p14:sldId id="349"/>
            <p14:sldId id="426"/>
            <p14:sldId id="1369"/>
            <p14:sldId id="448"/>
            <p14:sldId id="357"/>
            <p14:sldId id="429"/>
            <p14:sldId id="433"/>
            <p14:sldId id="430"/>
            <p14:sldId id="1371"/>
            <p14:sldId id="1370"/>
            <p14:sldId id="359"/>
            <p14:sldId id="451"/>
            <p14:sldId id="434"/>
            <p14:sldId id="436"/>
            <p14:sldId id="372"/>
            <p14:sldId id="457"/>
            <p14:sldId id="458"/>
            <p14:sldId id="439"/>
            <p14:sldId id="382"/>
            <p14:sldId id="437"/>
            <p14:sldId id="438"/>
            <p14:sldId id="440"/>
            <p14:sldId id="442"/>
            <p14:sldId id="443"/>
            <p14:sldId id="450"/>
            <p14:sldId id="445"/>
            <p14:sldId id="452"/>
            <p14:sldId id="446"/>
            <p14:sldId id="447"/>
            <p14:sldId id="454"/>
            <p14:sldId id="453"/>
            <p14:sldId id="385"/>
            <p14:sldId id="463"/>
            <p14:sldId id="462"/>
            <p14:sldId id="461"/>
            <p14:sldId id="1372"/>
            <p14:sldId id="460"/>
            <p14:sldId id="459"/>
            <p14:sldId id="1373"/>
            <p14:sldId id="467"/>
            <p14:sldId id="1374"/>
            <p14:sldId id="1375"/>
            <p14:sldId id="1376"/>
            <p14:sldId id="466"/>
            <p14:sldId id="465"/>
            <p14:sldId id="464"/>
            <p14:sldId id="468"/>
            <p14:sldId id="1377"/>
            <p14:sldId id="1378"/>
            <p14:sldId id="1379"/>
            <p14:sldId id="469"/>
            <p14:sldId id="1204"/>
            <p14:sldId id="1076"/>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52" userDrawn="1">
          <p15:clr>
            <a:srgbClr val="A4A3A4"/>
          </p15:clr>
        </p15:guide>
        <p15:guide id="4" orient="horz" pos="672" userDrawn="1">
          <p15:clr>
            <a:srgbClr val="A4A3A4"/>
          </p15:clr>
        </p15:guide>
        <p15:guide id="5" pos="54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2281" autoAdjust="0"/>
  </p:normalViewPr>
  <p:slideViewPr>
    <p:cSldViewPr snapToGrid="0" snapToObjects="1">
      <p:cViewPr varScale="1">
        <p:scale>
          <a:sx n="106" d="100"/>
          <a:sy n="106" d="100"/>
        </p:scale>
        <p:origin x="1362" y="96"/>
      </p:cViewPr>
      <p:guideLst>
        <p:guide orient="horz" pos="4032"/>
        <p:guide pos="264"/>
        <p:guide orient="horz" pos="552"/>
        <p:guide orient="horz" pos="672"/>
        <p:guide pos="5448"/>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9.fntdata"/><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227571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condenser changes the refrigerant vapor into a liquid by transferring heat from the refrigerant to the air stream that flows between the condenser fins.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baseline="0" dirty="0">
                <a:solidFill>
                  <a:srgbClr val="231F20"/>
                </a:solidFill>
                <a:latin typeface="Arial" panose="020B0604020202020204" pitchFamily="34" charset="0"/>
              </a:rPr>
              <a:t>The compressor is the pump in the system that circulates the refrigerant. The pressure must be increased until the refrigerant temperature is above ambient air temperature so the condenser can get rid of all the heat absorbed in the evaporator.</a:t>
            </a:r>
          </a:p>
          <a:p>
            <a:pPr marR="53290" algn="just"/>
            <a:r>
              <a:rPr lang="en-US" sz="1200" b="0" i="0" u="none" strike="noStrike" baseline="0" dirty="0">
                <a:solidFill>
                  <a:srgbClr val="231F20"/>
                </a:solidFill>
                <a:latin typeface="Arial" panose="020B0604020202020204" pitchFamily="34" charset="0"/>
              </a:rPr>
              <a:t>The condenser is a heat exchanger that is used to get rid of the heat removed from the passenger compartment. The condenser cools the hot refrigerant vapors, which while passing through the condensing tubes condense into high pressure liquid. The condenser of most vehicles is mounted in front of the radiator through which air is forced when the vehicle is moving</a:t>
            </a:r>
          </a:p>
          <a:p>
            <a:pPr algn="just"/>
            <a:r>
              <a:rPr lang="en-US" sz="1200" b="0" i="0" u="none" strike="noStrike" baseline="0" dirty="0">
                <a:solidFill>
                  <a:srgbClr val="231F20"/>
                </a:solidFill>
                <a:latin typeface="Arial" panose="020B0604020202020204" pitchFamily="34" charset="0"/>
              </a:rPr>
              <a:t>forward. </a:t>
            </a:r>
            <a:r>
              <a:rPr lang="en-US" sz="800" b="0" i="0" u="none" strike="noStrike" baseline="30000" dirty="0">
                <a:solidFill>
                  <a:srgbClr val="007B7B"/>
                </a:solidFill>
                <a:latin typeface="Century Gothic" panose="020B0502020202020204" pitchFamily="34" charset="0"/>
              </a:rPr>
              <a:t>● </a:t>
            </a:r>
            <a:r>
              <a:rPr lang="en-US" sz="1200" b="0" i="0" u="none" strike="noStrike" baseline="30000" dirty="0">
                <a:solidFill>
                  <a:srgbClr val="231F20"/>
                </a:solidFill>
                <a:latin typeface="Arial Black" panose="020B0A04020102020204" pitchFamily="34" charset="0"/>
              </a:rPr>
              <a:t>SEE FIGURE 61–1</a:t>
            </a:r>
            <a:r>
              <a:rPr lang="en-US" sz="1200" b="0" i="0" u="none" strike="noStrike" baseline="30000" dirty="0">
                <a:solidFill>
                  <a:srgbClr val="231F20"/>
                </a:solidFill>
                <a:latin typeface="Arial" panose="020B0604020202020204" pitchFamily="34" charset="0"/>
              </a:rPr>
              <a:t>.</a:t>
            </a:r>
          </a:p>
          <a:p>
            <a:r>
              <a:rPr lang="en-US" sz="1200" b="0" i="0" u="none" strike="noStrike" baseline="0" dirty="0">
                <a:solidFill>
                  <a:srgbClr val="231F20"/>
                </a:solidFill>
                <a:latin typeface="Arial" panose="020B0604020202020204" pitchFamily="34" charset="0"/>
              </a:rPr>
              <a:t>On most vehicles, the condenser is part of a </a:t>
            </a:r>
            <a:r>
              <a:rPr lang="en-US" sz="1200" b="0" i="1" u="none" strike="noStrike" baseline="0" dirty="0">
                <a:solidFill>
                  <a:srgbClr val="231F20"/>
                </a:solidFill>
                <a:latin typeface="Trebuchet MS" panose="020B0603020202020204" pitchFamily="34" charset="0"/>
              </a:rPr>
              <a:t>cooling module </a:t>
            </a:r>
            <a:r>
              <a:rPr lang="en-US" sz="1200" b="0" i="0" u="none" strike="noStrike" baseline="0" dirty="0">
                <a:solidFill>
                  <a:srgbClr val="231F20"/>
                </a:solidFill>
                <a:latin typeface="Arial" panose="020B0604020202020204" pitchFamily="34" charset="0"/>
              </a:rPr>
              <a:t>that can combine the following:</a:t>
            </a:r>
          </a:p>
          <a:p>
            <a:endParaRPr lang="en-US" sz="1800" b="0" i="0" u="none" strike="noStrike" baseline="30000" dirty="0">
              <a:solidFill>
                <a:srgbClr val="231F20"/>
              </a:solidFill>
              <a:latin typeface="Arial" panose="020B0604020202020204" pitchFamily="34" charset="0"/>
            </a:endParaRPr>
          </a:p>
          <a:p>
            <a:r>
              <a:rPr lang="en-US" sz="1800" b="0" i="0" u="none" strike="noStrike" baseline="30000" dirty="0">
                <a:solidFill>
                  <a:srgbClr val="231F20"/>
                </a:solidFill>
                <a:latin typeface="Arial" panose="020B0604020202020204" pitchFamily="34" charset="0"/>
              </a:rPr>
              <a:t>Condenser</a:t>
            </a:r>
          </a:p>
          <a:p>
            <a:r>
              <a:rPr lang="en-US" sz="1800" b="0" i="0" u="none" strike="noStrike" baseline="30000" dirty="0">
                <a:solidFill>
                  <a:srgbClr val="231F20"/>
                </a:solidFill>
                <a:latin typeface="Arial" panose="020B0604020202020204" pitchFamily="34" charset="0"/>
              </a:rPr>
              <a:t>Radiator</a:t>
            </a:r>
          </a:p>
          <a:p>
            <a:pPr algn="ctr"/>
            <a:r>
              <a:rPr lang="en-US" sz="800" b="0" i="0" u="none" strike="noStrike" baseline="0" dirty="0">
                <a:solidFill>
                  <a:srgbClr val="4F6B79"/>
                </a:solidFill>
                <a:latin typeface="Century Gothic" panose="020B0502020202020204" pitchFamily="34" charset="0"/>
              </a:rPr>
              <a:t>■</a:t>
            </a:r>
            <a:endParaRPr lang="en-US" sz="800" b="0" i="0" u="none" strike="noStrike" baseline="0" dirty="0">
              <a:solidFill>
                <a:srgbClr val="000000"/>
              </a:solidFill>
              <a:latin typeface="Century Gothic" panose="020B0502020202020204" pitchFamily="34" charset="0"/>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731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456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8057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lgn="l"/>
            <a:r>
              <a:rPr lang="en-US" sz="1200" b="1" i="0" u="none" strike="noStrike" baseline="0" dirty="0">
                <a:solidFill>
                  <a:srgbClr val="009A6C"/>
                </a:solidFill>
                <a:latin typeface="OpenSans-Bold"/>
              </a:rPr>
              <a:t>Frequently asked Question: FIGURE 61–3 </a:t>
            </a:r>
            <a:r>
              <a:rPr lang="en-US" sz="1200" b="0" i="0" u="none" strike="noStrike" baseline="0" dirty="0">
                <a:solidFill>
                  <a:srgbClr val="4D4D4D"/>
                </a:solidFill>
                <a:latin typeface="OpenSans"/>
              </a:rPr>
              <a:t>(a) A dual condenser is a condenser where the refrigerant flows from the condenser portion through the modulator portion and then through the sub-cooling part. (b) The modulator is built as part of the condenser and often includes a removable plug that allows desiccant replacement.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367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938030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678858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80" algn="just"/>
            <a:r>
              <a:rPr lang="en-US" sz="1400" b="1" i="0" u="none" strike="noStrike" baseline="0" dirty="0">
                <a:solidFill>
                  <a:srgbClr val="007D99"/>
                </a:solidFill>
                <a:latin typeface="+mn-lt"/>
              </a:rPr>
              <a:t>TYPES OF TXVS   </a:t>
            </a:r>
            <a:r>
              <a:rPr lang="en-US" sz="1400" b="0" i="0" u="none" strike="noStrike" baseline="0" dirty="0">
                <a:solidFill>
                  <a:srgbClr val="231F20"/>
                </a:solidFill>
                <a:latin typeface="+mn-lt"/>
              </a:rPr>
              <a:t>Thermal expansion valves come in many types. Most of the early valves were threaded onto the evaporator inlet, and the liquid line threaded onto the valve. The thermal bulb, or end of the capillary tube, was clamped onto the evaporator tailpipe or inserted into a well in it. The thermal bulb has to be clamped tightly and should be well insulated so that it can transmit an accurate temperature signal. If used, the external equalizer line is threaded onto a fitting on the tailpipe. Most TXVs have a small, very fine screen at their inlet. This screen traps debris that can plug the valve, and it can be removed for cleaning or installing a replacement.</a:t>
            </a:r>
          </a:p>
          <a:p>
            <a:pPr algn="just"/>
            <a:endParaRPr lang="en-US" sz="1400" b="0" i="0" u="none" strike="noStrike" baseline="0" dirty="0">
              <a:latin typeface="+mn-lt"/>
            </a:endParaRPr>
          </a:p>
          <a:p>
            <a:pPr marR="1080" algn="just"/>
            <a:r>
              <a:rPr lang="en-US" sz="1400" b="1" i="0" u="none" strike="noStrike" baseline="0" dirty="0">
                <a:solidFill>
                  <a:srgbClr val="007D99"/>
                </a:solidFill>
                <a:latin typeface="+mn-lt"/>
              </a:rPr>
              <a:t>H-BLOCKS  </a:t>
            </a:r>
            <a:r>
              <a:rPr lang="en-US" sz="1400" b="0" i="0" u="none" strike="noStrike" baseline="0" dirty="0">
                <a:solidFill>
                  <a:srgbClr val="231F20"/>
                </a:solidFill>
                <a:latin typeface="+mn-lt"/>
              </a:rPr>
              <a:t>The thermal expansion block valve is another type of TXV. It is called an H-block or an </a:t>
            </a:r>
            <a:r>
              <a:rPr lang="en-US" sz="1400" b="0" i="1" u="none" strike="noStrike" baseline="0" dirty="0">
                <a:solidFill>
                  <a:srgbClr val="231F20"/>
                </a:solidFill>
                <a:latin typeface="+mn-lt"/>
              </a:rPr>
              <a:t>H-valve. </a:t>
            </a:r>
            <a:r>
              <a:rPr lang="en-US" sz="1400" b="0" i="0" u="none" strike="noStrike" baseline="0" dirty="0">
                <a:solidFill>
                  <a:srgbClr val="231F20"/>
                </a:solidFill>
                <a:latin typeface="+mn-lt"/>
              </a:rPr>
              <a:t>The H-block design uses four passages and controls the refrigerant flow using opposing pressures. These valves are connected with both the liquid and suction lines and the evaporator inlet and outlet. Some block valves use threaded fittings, and some are bolted between manifolds and are sealed using O-rings. </a:t>
            </a:r>
            <a:r>
              <a:rPr lang="en-US" sz="1400" b="0" i="0" u="none" strike="noStrike" baseline="30000" dirty="0">
                <a:solidFill>
                  <a:srgbClr val="007B7B"/>
                </a:solidFill>
                <a:latin typeface="+mn-lt"/>
              </a:rPr>
              <a:t>● </a:t>
            </a:r>
            <a:r>
              <a:rPr lang="en-US" sz="1400" b="0" i="0" u="none" strike="noStrike" baseline="30000" dirty="0">
                <a:solidFill>
                  <a:srgbClr val="231F20"/>
                </a:solidFill>
                <a:latin typeface="+mn-lt"/>
              </a:rPr>
              <a:t>SEE FIGURE 61–6.</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2911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5502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0615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839101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3133419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49670" algn="just"/>
            <a:r>
              <a:rPr lang="en-US" sz="1200" b="0" i="0" u="none" strike="noStrike" baseline="0" dirty="0">
                <a:solidFill>
                  <a:srgbClr val="231F20"/>
                </a:solidFill>
                <a:latin typeface="Arial" panose="020B0604020202020204" pitchFamily="34" charset="0"/>
              </a:rPr>
              <a:t>Manufacturers color-code orifice tubes to identify the car make and model for which a tube is made. There are at least eight different sizes of orifice tubes that have similar appearance, but the size ranges from 0.047 inch to 0.072 inch (1.19 mm to 1.8 mm). An R-134a system uses a larger orifice tube than a similar R-12 system.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897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5475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90" algn="just"/>
            <a:r>
              <a:rPr lang="en-US" sz="1200" b="0" i="0" u="none" strike="noStrike" baseline="0" dirty="0">
                <a:solidFill>
                  <a:srgbClr val="231F20"/>
                </a:solidFill>
                <a:latin typeface="Arial" panose="020B0604020202020204" pitchFamily="34" charset="0"/>
              </a:rPr>
              <a:t>Some orifice tubes are placed into the evaporator inlet tube. An O-ring was fitted around it to stop refrigerant from flowing past the outside of the orifice tube. Several small indentations, or dimples, were put in the tubing wall to keep the orifice tube from moving too far into the evaporator. </a:t>
            </a:r>
            <a:r>
              <a:rPr lang="en-US" sz="1200" b="0" i="0" u="none" strike="noStrike" baseline="30000" dirty="0">
                <a:solidFill>
                  <a:srgbClr val="231F20"/>
                </a:solidFill>
                <a:latin typeface="Arial Black" panose="020B0A04020102020204" pitchFamily="34" charset="0"/>
              </a:rPr>
              <a:t>SEE FIGURE 61–8</a:t>
            </a:r>
            <a:r>
              <a:rPr lang="en-US" sz="1200" b="0" i="0" u="none" strike="noStrike" baseline="30000" dirty="0">
                <a:solidFill>
                  <a:srgbClr val="231F20"/>
                </a:solidFill>
                <a:latin typeface="Arial" panose="020B0604020202020204" pitchFamily="34" charset="0"/>
              </a:rPr>
              <a:t>.</a:t>
            </a:r>
          </a:p>
          <a:p>
            <a:r>
              <a:rPr lang="en-US" sz="1200" b="1" i="0" u="sng" strike="noStrike" baseline="0" dirty="0">
                <a:solidFill>
                  <a:srgbClr val="231F20"/>
                </a:solidFill>
                <a:latin typeface="+mn-lt"/>
              </a:rPr>
              <a:t>TECH TIP: How to Locate the Orifice Tube: </a:t>
            </a:r>
            <a:r>
              <a:rPr lang="en-US" sz="1200" b="0" i="0" u="none" strike="noStrike" baseline="0" dirty="0">
                <a:solidFill>
                  <a:srgbClr val="231F20"/>
                </a:solidFill>
                <a:latin typeface="+mn-lt"/>
              </a:rPr>
              <a:t>In an operating system, the orifice tube position can be located by finding the point where the liquid line changes temperature from hot to cold. If the system is not operating, the dimples in the line show the orifice tube location.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2332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70" algn="just"/>
            <a:r>
              <a:rPr lang="en-US" sz="1200" b="0" i="0" u="none" strike="noStrike" baseline="0" dirty="0">
                <a:solidFill>
                  <a:srgbClr val="231F20"/>
                </a:solidFill>
                <a:latin typeface="Arial" panose="020B0604020202020204" pitchFamily="34" charset="0"/>
              </a:rPr>
              <a:t>One type uses a variable orifice valve (VOV) that senses temperature to change the size of the orifice. A bimetal coil spring senses the temperature of the liquid refrigerant, and when the temperature increases, the spring moves the variable port to a closed position. This increases the restriction at the VOV and reduces the flow to the evaporator. </a:t>
            </a:r>
            <a:r>
              <a:rPr lang="en-US" sz="1200" b="0" i="0" u="none" strike="noStrike" baseline="30000" dirty="0">
                <a:solidFill>
                  <a:srgbClr val="231F20"/>
                </a:solidFill>
                <a:latin typeface="Arial Black" panose="020B0A04020102020204" pitchFamily="34" charset="0"/>
              </a:rPr>
              <a:t>SEE FIGURE 61–9</a:t>
            </a:r>
            <a:r>
              <a:rPr lang="en-US" sz="1200" b="0" i="0" u="none" strike="noStrike" baseline="30000" dirty="0">
                <a:solidFill>
                  <a:srgbClr val="231F20"/>
                </a:solidFill>
                <a:latin typeface="Arial" panose="020B0604020202020204" pitchFamily="34" charset="0"/>
              </a:rPr>
              <a:t>.</a:t>
            </a:r>
          </a:p>
          <a:p>
            <a:pPr marR="53270" algn="just"/>
            <a:r>
              <a:rPr lang="en-US" sz="1200" b="0" i="0" u="none" strike="noStrike" baseline="0" dirty="0">
                <a:solidFill>
                  <a:srgbClr val="231F20"/>
                </a:solidFill>
                <a:latin typeface="Arial" panose="020B0604020202020204" pitchFamily="34" charset="0"/>
              </a:rPr>
              <a:t>A VOV is similar to a fixed orifice tube but contains an internal valve. Installation of the VOV is simply a matter of removing the orifice tube and installing the VOV. Always follow the instructions for the variable orifice valve if installing it in place of a fixed orifice tube.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1749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382887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039883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4200399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00" algn="just"/>
            <a:r>
              <a:rPr lang="en-US" sz="1200" b="0" i="1" u="none" strike="noStrike" baseline="0" dirty="0">
                <a:solidFill>
                  <a:srgbClr val="231F20"/>
                </a:solidFill>
                <a:latin typeface="Arial" panose="020B0604020202020204" pitchFamily="34" charset="0"/>
              </a:rPr>
              <a:t>The evaporator core</a:t>
            </a:r>
            <a:r>
              <a:rPr lang="en-US" sz="1200" b="0" i="0" u="none" strike="noStrike" baseline="0" dirty="0">
                <a:solidFill>
                  <a:srgbClr val="231F20"/>
                </a:solidFill>
                <a:latin typeface="Arial" panose="020B0604020202020204" pitchFamily="34" charset="0"/>
              </a:rPr>
              <a:t>, is a heat exchanger. The purpose and function of the evaporator is to remove heat from the air being forced through it to cool the inside of the vehicle. SEE FIGURE 61-10</a:t>
            </a:r>
            <a:r>
              <a:rPr lang="en-US" sz="1200" b="0" i="0" u="none" strike="noStrike" baseline="30000" dirty="0">
                <a:solidFill>
                  <a:srgbClr val="231F20"/>
                </a:solidFill>
                <a:latin typeface="Arial" panose="020B0604020202020204" pitchFamily="34" charset="0"/>
              </a:rPr>
              <a:t>. </a:t>
            </a:r>
            <a:r>
              <a:rPr lang="en-US" sz="1200" b="0" i="0" u="none" strike="noStrike" baseline="0" dirty="0">
                <a:solidFill>
                  <a:srgbClr val="231F20"/>
                </a:solidFill>
                <a:latin typeface="Arial" panose="020B0604020202020204" pitchFamily="34" charset="0"/>
              </a:rPr>
              <a:t>Most evaporators are a series of plates sandwiched together to form both the refrigerant and air passages. SEE FIGURE 61-11.  Evaporators are normally made from aluminum because it has good thermal properties and is lightweight. Evaporators have at least two line connections:</a:t>
            </a:r>
          </a:p>
          <a:p>
            <a:pPr marR="1060" algn="just"/>
            <a:r>
              <a:rPr lang="en-US" sz="1200" b="0" i="0" u="none" strike="noStrike" baseline="0" dirty="0">
                <a:solidFill>
                  <a:srgbClr val="231F20"/>
                </a:solidFill>
                <a:latin typeface="Arial" panose="020B0604020202020204" pitchFamily="34" charset="0"/>
              </a:rPr>
              <a:t>The smaller inlet line (liquid line) connects to the TXV or orifice tube.</a:t>
            </a:r>
          </a:p>
          <a:p>
            <a:pPr marR="1060" algn="just"/>
            <a:r>
              <a:rPr lang="en-US" sz="1200" b="0" i="0" u="none" strike="noStrike" baseline="0" dirty="0">
                <a:solidFill>
                  <a:srgbClr val="231F20"/>
                </a:solidFill>
                <a:latin typeface="Arial" panose="020B0604020202020204" pitchFamily="34" charset="0"/>
              </a:rPr>
              <a:t>The larger outlet line connects to the suction line and to the compressor or accumulator on orifice tube systems. Figure 61-12</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2813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256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8428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baseline="0" dirty="0">
                <a:solidFill>
                  <a:srgbClr val="231F20"/>
                </a:solidFill>
                <a:latin typeface="+mn-lt"/>
              </a:rPr>
              <a:t>The purpose of refrigerant storage is to compensate for volume changes due to temperature change or refrigerant loss. Desiccant is needed to remove moisture or</a:t>
            </a:r>
          </a:p>
          <a:p>
            <a:r>
              <a:rPr lang="en-US" sz="1400" b="0" i="0" u="none" strike="noStrike" baseline="0" dirty="0">
                <a:solidFill>
                  <a:srgbClr val="231F20"/>
                </a:solidFill>
                <a:latin typeface="+mn-lt"/>
              </a:rPr>
              <a:t>water, which can cause rusting or corrosion.</a:t>
            </a:r>
          </a:p>
          <a:p>
            <a:endParaRPr lang="en-US" sz="1200" b="0" i="0" u="none" strike="noStrike" baseline="0" dirty="0">
              <a:latin typeface="Arial" panose="020B0604020202020204" pitchFamily="34" charset="0"/>
            </a:endParaRPr>
          </a:p>
          <a:p>
            <a:pPr marR="49670" algn="just"/>
            <a:r>
              <a:rPr lang="en-US" sz="1400" b="1" i="0" u="none" strike="noStrike" baseline="0" dirty="0">
                <a:solidFill>
                  <a:srgbClr val="007D99"/>
                </a:solidFill>
                <a:latin typeface="+mn-lt"/>
              </a:rPr>
              <a:t>DESICCANT  </a:t>
            </a:r>
            <a:r>
              <a:rPr lang="en-US" sz="1400" b="0" i="0" u="none" strike="noStrike" baseline="0" dirty="0">
                <a:solidFill>
                  <a:srgbClr val="231F20"/>
                </a:solidFill>
                <a:latin typeface="+mn-lt"/>
              </a:rPr>
              <a:t>The desiccant is a chemical drying agent called “molecular sieve” and its job is to remove all traces of water vapor from a system. Water can mix with refrigerant to form acids, which cause rust and corrosion of metal parts. Water can also freeze and form ice at the TXV or OT, which can block the flow of refrigerant into the evaporator. FIGURE 61-13</a:t>
            </a:r>
          </a:p>
          <a:p>
            <a:pPr algn="l"/>
            <a:r>
              <a:rPr lang="en-US" sz="1400" b="0" i="0" u="none" strike="noStrike" baseline="0" dirty="0">
                <a:latin typeface="OpenSans"/>
              </a:rPr>
              <a:t>The </a:t>
            </a:r>
            <a:r>
              <a:rPr lang="en-US" sz="1400" b="1" i="0" u="sng" strike="noStrike" baseline="0" dirty="0">
                <a:latin typeface="OpenSans"/>
              </a:rPr>
              <a:t>receiver–drier is used with TXV systems </a:t>
            </a:r>
            <a:r>
              <a:rPr lang="en-US" sz="1400" b="0" i="0" u="none" strike="noStrike" baseline="0" dirty="0">
                <a:latin typeface="OpenSans"/>
              </a:rPr>
              <a:t>and is normally found in the high-side liquid line, somewhere between the condenser and the TXV.  The receiver–drier inlet dumps incoming refrigerant into the container so that the refrigerant passes through a filter</a:t>
            </a:r>
          </a:p>
          <a:p>
            <a:pPr algn="l"/>
            <a:r>
              <a:rPr lang="en-US" sz="1400" b="0" i="0" u="none" strike="noStrike" baseline="0" dirty="0">
                <a:latin typeface="OpenSans"/>
              </a:rPr>
              <a:t>pad and the desiccant. The outlet, often called a </a:t>
            </a:r>
            <a:r>
              <a:rPr lang="en-US" sz="1400" b="0" i="1" u="none" strike="noStrike" baseline="0" dirty="0">
                <a:latin typeface="OpenSans-Italic"/>
              </a:rPr>
              <a:t>pickup tube, </a:t>
            </a:r>
            <a:r>
              <a:rPr lang="en-US" sz="1400" b="0" i="0" u="none" strike="noStrike" baseline="0" dirty="0">
                <a:latin typeface="OpenSans"/>
              </a:rPr>
              <a:t>begins near the bottom and usually exits at the top. A fine mesh filter screen is used at the inner opening to stop debris</a:t>
            </a:r>
            <a:endParaRPr lang="en-US" sz="1400" b="0" i="0" u="none" strike="noStrike" baseline="0" dirty="0">
              <a:solidFill>
                <a:srgbClr val="231F20"/>
              </a:solidFill>
              <a:latin typeface="+mn-lt"/>
            </a:endParaRPr>
          </a:p>
          <a:p>
            <a:pPr marR="49670" algn="just"/>
            <a:endParaRPr lang="en-US" sz="1400" b="0" i="0" u="none" strike="noStrike" baseline="30000" dirty="0">
              <a:solidFill>
                <a:srgbClr val="231F20"/>
              </a:solidFill>
              <a:latin typeface="+mn-lt"/>
            </a:endParaRPr>
          </a:p>
          <a:p>
            <a:pPr marR="42750"/>
            <a:r>
              <a:rPr lang="en-US" sz="1400" b="1" i="0" u="none" strike="noStrike" baseline="0" dirty="0">
                <a:solidFill>
                  <a:srgbClr val="007D99"/>
                </a:solidFill>
                <a:latin typeface="+mn-lt"/>
              </a:rPr>
              <a:t>ACCUMULATORS  </a:t>
            </a:r>
            <a:r>
              <a:rPr lang="en-US" sz="1400" b="0" i="0" u="none" strike="noStrike" baseline="0" dirty="0">
                <a:solidFill>
                  <a:srgbClr val="231F20"/>
                </a:solidFill>
                <a:latin typeface="+mn-lt"/>
              </a:rPr>
              <a:t>The  accumulator  serves  three  major functions:</a:t>
            </a:r>
          </a:p>
          <a:p>
            <a:pPr marL="342900" indent="-342900">
              <a:buFont typeface="+mj-lt"/>
              <a:buAutoNum type="arabicPeriod"/>
            </a:pPr>
            <a:r>
              <a:rPr lang="en-US" sz="1400" b="0" i="0" u="none" strike="noStrike" baseline="0" dirty="0">
                <a:solidFill>
                  <a:srgbClr val="231F20"/>
                </a:solidFill>
                <a:latin typeface="+mn-lt"/>
              </a:rPr>
              <a:t>Prevents liquid refrigerant from passing to the compressor.</a:t>
            </a:r>
          </a:p>
          <a:p>
            <a:pPr marL="342900" marR="49670" indent="-342900">
              <a:buFont typeface="+mj-lt"/>
              <a:buAutoNum type="arabicPeriod"/>
            </a:pPr>
            <a:r>
              <a:rPr lang="en-US" sz="1400" b="0" i="0" u="none" strike="noStrike" baseline="0" dirty="0">
                <a:solidFill>
                  <a:srgbClr val="231F20"/>
                </a:solidFill>
                <a:latin typeface="+mn-lt"/>
              </a:rPr>
              <a:t>Holds the desiccant, which helps remove moisture from the system.</a:t>
            </a:r>
          </a:p>
          <a:p>
            <a:pPr marL="342900" indent="-342900">
              <a:buFont typeface="+mj-lt"/>
              <a:buAutoNum type="arabicPeriod"/>
            </a:pPr>
            <a:r>
              <a:rPr lang="en-US" sz="1400" b="0" i="0" u="none" strike="noStrike" baseline="0" dirty="0">
                <a:solidFill>
                  <a:srgbClr val="231F20"/>
                </a:solidFill>
                <a:latin typeface="+mn-lt"/>
              </a:rPr>
              <a:t>Holds a reserve of refrigerant.</a:t>
            </a:r>
          </a:p>
          <a:p>
            <a:endParaRPr lang="en-US" sz="1400" dirty="0">
              <a:latin typeface="+mn-lt"/>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2067236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691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325717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3843384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9544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8209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panose="020B0604020202020204" pitchFamily="34" charset="0"/>
              </a:rPr>
              <a:t>A receiver–drier can contain a sight glass, pressure release plug or valve, or switch. The </a:t>
            </a:r>
            <a:r>
              <a:rPr lang="en-US" sz="1200" b="0" i="0" u="none" strike="noStrike" baseline="0" dirty="0">
                <a:solidFill>
                  <a:srgbClr val="231F20"/>
                </a:solidFill>
                <a:latin typeface="Arial Black" panose="020B0A04020102020204" pitchFamily="34" charset="0"/>
              </a:rPr>
              <a:t>sight glass </a:t>
            </a:r>
            <a:r>
              <a:rPr lang="en-US" sz="1200" b="0" i="0" u="none" strike="noStrike" baseline="0" dirty="0">
                <a:solidFill>
                  <a:srgbClr val="231F20"/>
                </a:solidFill>
                <a:latin typeface="Arial" panose="020B0604020202020204" pitchFamily="34" charset="0"/>
              </a:rPr>
              <a:t>allows observation of the refrigerant flow as it leaves the receiver–drier. The flow of R-12 should be invisible because R-12 is clear, and the oil is dissolved in the liquid refrigerant. Bubbles or foam in the sight glass can indicate abnormal operation. R-134a would appear cloudy in a sight glass, so sight glasses are not commonly used in R-134a systems. The pressure relief switch is used to sense high-side pressure. It can be used to prevent compressor operation if the pressure is either too low or too high.</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0310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2179268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4247659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252560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various system components must be interconnected so that refrigerant can circulate through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system. The components are connected using hoses and tubing (also called pipes).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HOSE CONSTRUCTION  Both flexible rubber and rigid metal tubing are used to link the components. The connections to the compressor must be flexible to allow for engine and compressor movement. ● SEE FIGURE 61–17.</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Early R-12 hoses were made from rubber with one or  two layers of braided reinforcing material.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Over time refrigerants could permeate most of these flexible hose materials and slowly escape from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system. This design hose worked with R-12, but R-134a (smaller molecule) would permeate (leak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through) R-12 hoses.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Refrigerant hoses designed for R-134a are made with one or two non permeable inner layers with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internal reinforcement and an outer layer for protection.</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8778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0041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914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50425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68843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1075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47808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6499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8064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Various electrical switches are used in A/C systems to prevent evaporator icing, protect the compressor,</a:t>
            </a:r>
          </a:p>
          <a:p>
            <a:r>
              <a:rPr lang="en-US" sz="1200" b="0" i="0" u="none" strike="noStrike" kern="1200" cap="none" baseline="0" dirty="0">
                <a:solidFill>
                  <a:schemeClr val="dk1"/>
                </a:solidFill>
                <a:latin typeface="Arial"/>
                <a:ea typeface="Arial"/>
                <a:cs typeface="Arial"/>
                <a:sym typeface="Arial"/>
              </a:rPr>
              <a:t>and control fan motor. Control switches can be located anywhere in the system, such as at the</a:t>
            </a:r>
          </a:p>
          <a:p>
            <a:r>
              <a:rPr lang="en-US" sz="1200" b="0" i="0" u="none" strike="noStrike" kern="1200" cap="none" baseline="0" dirty="0">
                <a:solidFill>
                  <a:schemeClr val="dk1"/>
                </a:solidFill>
                <a:latin typeface="Arial"/>
                <a:ea typeface="Arial"/>
                <a:cs typeface="Arial"/>
                <a:sym typeface="Arial"/>
              </a:rPr>
              <a:t>■ compressor discharge</a:t>
            </a:r>
          </a:p>
          <a:p>
            <a:r>
              <a:rPr lang="en-US" sz="1200" b="0" i="0" u="none" strike="noStrike" kern="1200" cap="none" baseline="0" dirty="0">
                <a:solidFill>
                  <a:schemeClr val="dk1"/>
                </a:solidFill>
                <a:latin typeface="Arial"/>
                <a:ea typeface="Arial"/>
                <a:cs typeface="Arial"/>
                <a:sym typeface="Arial"/>
              </a:rPr>
              <a:t>■ suction cavities</a:t>
            </a:r>
          </a:p>
          <a:p>
            <a:r>
              <a:rPr lang="en-US" sz="1200" b="0" i="0" u="none" strike="noStrike" kern="1200" cap="none" baseline="0" dirty="0">
                <a:solidFill>
                  <a:schemeClr val="dk1"/>
                </a:solidFill>
                <a:latin typeface="Arial"/>
                <a:ea typeface="Arial"/>
                <a:cs typeface="Arial"/>
                <a:sym typeface="Arial"/>
              </a:rPr>
              <a:t>■ receiver–drier</a:t>
            </a:r>
          </a:p>
          <a:p>
            <a:r>
              <a:rPr lang="en-US" sz="1200" b="0" i="0" u="none" strike="noStrike" kern="1200" cap="none" baseline="0" dirty="0">
                <a:solidFill>
                  <a:schemeClr val="dk1"/>
                </a:solidFill>
                <a:latin typeface="Arial"/>
                <a:ea typeface="Arial"/>
                <a:cs typeface="Arial"/>
                <a:sym typeface="Arial"/>
              </a:rPr>
              <a:t>■ accumulator</a:t>
            </a:r>
          </a:p>
          <a:p>
            <a:r>
              <a:rPr lang="en-US" sz="1200" b="0" i="0" u="none" strike="noStrike" kern="1200" cap="none" baseline="0" dirty="0">
                <a:solidFill>
                  <a:schemeClr val="dk1"/>
                </a:solidFill>
                <a:latin typeface="Arial"/>
                <a:ea typeface="Arial"/>
                <a:cs typeface="Arial"/>
                <a:sym typeface="Arial"/>
              </a:rPr>
              <a:t>Some recent systems use a variable displacement compressor to prevent icing. A valve that senses evaporator pressure is used in the compressor, and compressor displacement is reduced in</a:t>
            </a:r>
          </a:p>
          <a:p>
            <a:r>
              <a:rPr lang="en-US" sz="1200" b="0" i="0" u="none" strike="noStrike" kern="1200" cap="none" baseline="0" dirty="0">
                <a:solidFill>
                  <a:schemeClr val="dk1"/>
                </a:solidFill>
                <a:latin typeface="Arial"/>
                <a:ea typeface="Arial"/>
                <a:cs typeface="Arial"/>
                <a:sym typeface="Arial"/>
              </a:rPr>
              <a:t>response to that pressure.</a:t>
            </a:r>
          </a:p>
          <a:p>
            <a:r>
              <a:rPr lang="en-US" sz="1200" b="0" i="0" u="none" strike="noStrike" kern="1200" cap="none" baseline="0" dirty="0">
                <a:solidFill>
                  <a:schemeClr val="dk1"/>
                </a:solidFill>
                <a:latin typeface="Arial"/>
                <a:ea typeface="Arial"/>
                <a:cs typeface="Arial"/>
                <a:sym typeface="Arial"/>
              </a:rPr>
              <a:t>At one time, the A/C electrical circuit was rather simple:</a:t>
            </a:r>
          </a:p>
          <a:p>
            <a:r>
              <a:rPr lang="en-US" sz="1200" b="0" i="0" u="none" strike="noStrike" kern="1200" cap="none" baseline="0" dirty="0">
                <a:solidFill>
                  <a:schemeClr val="dk1"/>
                </a:solidFill>
                <a:latin typeface="Arial"/>
                <a:ea typeface="Arial"/>
                <a:cs typeface="Arial"/>
                <a:sym typeface="Arial"/>
              </a:rPr>
              <a:t>■ A typical circuit connects the evaporator blower motor and compressor clutch at one main switch.</a:t>
            </a:r>
          </a:p>
          <a:p>
            <a:r>
              <a:rPr lang="en-US" sz="1200" b="0" i="0" u="none" strike="noStrike" kern="1200" cap="none" baseline="0" dirty="0">
                <a:solidFill>
                  <a:schemeClr val="dk1"/>
                </a:solidFill>
                <a:latin typeface="Arial"/>
                <a:ea typeface="Arial"/>
                <a:cs typeface="Arial"/>
                <a:sym typeface="Arial"/>
              </a:rPr>
              <a:t>■ The power to the compressor clutch passes through a temperature switch that opens the circuit to cycle the clutch when the evaporator gets too cold.</a:t>
            </a:r>
          </a:p>
          <a:p>
            <a:r>
              <a:rPr lang="en-US" sz="1200" b="0" i="0" u="none" strike="noStrike" kern="1200" cap="none" baseline="0" dirty="0">
                <a:solidFill>
                  <a:schemeClr val="dk1"/>
                </a:solidFill>
                <a:latin typeface="Arial"/>
                <a:ea typeface="Arial"/>
                <a:cs typeface="Arial"/>
                <a:sym typeface="Arial"/>
              </a:rPr>
              <a:t>■ The power to the blower motor passes through a speed control switch so that the blower speed can be changed.</a:t>
            </a:r>
          </a:p>
          <a:p>
            <a:r>
              <a:rPr lang="en-US" sz="1200" b="0" i="0" u="none" strike="noStrike" kern="1200" cap="none" baseline="0" dirty="0">
                <a:solidFill>
                  <a:schemeClr val="dk1"/>
                </a:solidFill>
                <a:latin typeface="Arial"/>
                <a:ea typeface="Arial"/>
                <a:cs typeface="Arial"/>
                <a:sym typeface="Arial"/>
              </a:rPr>
              <a:t>● </a:t>
            </a:r>
            <a:r>
              <a:rPr lang="en-US" sz="1200" b="1" i="0" u="none" strike="noStrike" kern="1200" cap="none" baseline="0" dirty="0">
                <a:solidFill>
                  <a:schemeClr val="dk1"/>
                </a:solidFill>
                <a:latin typeface="Arial"/>
                <a:ea typeface="Arial"/>
                <a:cs typeface="Arial"/>
                <a:sym typeface="Arial"/>
              </a:rPr>
              <a:t>FIGURE 61–24</a:t>
            </a:r>
            <a:r>
              <a:rPr lang="en-US" sz="1200" b="0" i="0" u="none" strike="noStrike" kern="1200" cap="none" baseline="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Today various switches, sensors, and relays are used. A sensor is usually an input to an electronic control module (ECM) or body control module (BCM). Many sensors provide a variable signal, so the ECM/BCM will know the actual temperature or pressure at a given point. A relay is essentially a magnetic switch that is controlled by another switch. A relay is used to control a greater</a:t>
            </a:r>
          </a:p>
          <a:p>
            <a:r>
              <a:rPr lang="en-US" sz="1200" b="0" i="0" u="none" strike="noStrike" kern="1200" cap="none" baseline="0" dirty="0">
                <a:solidFill>
                  <a:schemeClr val="dk1"/>
                </a:solidFill>
                <a:latin typeface="Arial"/>
                <a:ea typeface="Arial"/>
                <a:cs typeface="Arial"/>
                <a:sym typeface="Arial"/>
              </a:rPr>
              <a:t>amount of current than a switch can handle. Relays also allow computer control modules to control electrical circuits. Any one A/C system will have some of these, but not all of the following,</a:t>
            </a:r>
          </a:p>
          <a:p>
            <a:r>
              <a:rPr lang="en-US" sz="1200" b="0" i="0" u="none" strike="noStrike" kern="1200" cap="none" baseline="0" dirty="0">
                <a:solidFill>
                  <a:schemeClr val="dk1"/>
                </a:solidFill>
                <a:latin typeface="Arial"/>
                <a:ea typeface="Arial"/>
                <a:cs typeface="Arial"/>
                <a:sym typeface="Arial"/>
              </a:rPr>
              <a:t>depending on the type of system and manufacturer. See page 730</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8212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7768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6240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39217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10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16876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55057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55802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29080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95378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33192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796780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552266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62302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79255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558953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3738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455966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271524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1919048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603896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1803832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80484969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53169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73068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62575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50296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538848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993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emf"/><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704" r:id="rId17"/>
    <p:sldLayoutId id="2147483705" r:id="rId18"/>
    <p:sldLayoutId id="2147483706" r:id="rId19"/>
    <p:sldLayoutId id="2147483707" r:id="rId20"/>
    <p:sldLayoutId id="2147483708" r:id="rId21"/>
    <p:sldLayoutId id="2147483709" r:id="rId22"/>
    <p:sldLayoutId id="2147483711" r:id="rId23"/>
    <p:sldLayoutId id="214748371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67483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0.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2.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43.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4.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49.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50.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51.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jameshalderman.com/a7_vid_lib_page/" TargetMode="External"/><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hyperlink" Target="https://jameshalderman.com/a7_anim_lib_pag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image" Target="../media/image53.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A/C System Component , Operation,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Swash Plate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wash_plate_comp">
            <a:hlinkClick r:id="" action="ppaction://media"/>
            <a:extLst>
              <a:ext uri="{FF2B5EF4-FFF2-40B4-BE49-F238E27FC236}">
                <a16:creationId xmlns:a16="http://schemas.microsoft.com/office/drawing/2014/main" id="{BE43D07B-E0B2-BCE9-5D1E-9FE7AA1218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316" y="1186003"/>
            <a:ext cx="8993684" cy="5058947"/>
          </a:xfrm>
          <a:prstGeom prst="rect">
            <a:avLst/>
          </a:prstGeom>
        </p:spPr>
      </p:pic>
    </p:spTree>
    <p:extLst>
      <p:ext uri="{BB962C8B-B14F-4D97-AF65-F5344CB8AC3E}">
        <p14:creationId xmlns:p14="http://schemas.microsoft.com/office/powerpoint/2010/main" val="195000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Scotch Yoke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cotch_yoke_comp">
            <a:hlinkClick r:id="" action="ppaction://media"/>
            <a:extLst>
              <a:ext uri="{FF2B5EF4-FFF2-40B4-BE49-F238E27FC236}">
                <a16:creationId xmlns:a16="http://schemas.microsoft.com/office/drawing/2014/main" id="{AFF73A24-AFD9-EE18-FDAF-B7CD57D1B4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168" y="1181100"/>
            <a:ext cx="8915400" cy="5014913"/>
          </a:xfrm>
          <a:prstGeom prst="rect">
            <a:avLst/>
          </a:prstGeom>
        </p:spPr>
      </p:pic>
    </p:spTree>
    <p:extLst>
      <p:ext uri="{BB962C8B-B14F-4D97-AF65-F5344CB8AC3E}">
        <p14:creationId xmlns:p14="http://schemas.microsoft.com/office/powerpoint/2010/main" val="76481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A/C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ybrid_ac_comp_2">
            <a:hlinkClick r:id="" action="ppaction://media"/>
            <a:extLst>
              <a:ext uri="{FF2B5EF4-FFF2-40B4-BE49-F238E27FC236}">
                <a16:creationId xmlns:a16="http://schemas.microsoft.com/office/drawing/2014/main" id="{9285FFBD-BC80-BFD8-AD05-B17CFF651B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93946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Electric-Drive A/C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ic_driven_compressor">
            <a:hlinkClick r:id="" action="ppaction://media"/>
            <a:extLst>
              <a:ext uri="{FF2B5EF4-FFF2-40B4-BE49-F238E27FC236}">
                <a16:creationId xmlns:a16="http://schemas.microsoft.com/office/drawing/2014/main" id="{0B449A51-A111-49F4-459B-247A443054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1271093"/>
            <a:ext cx="8700818" cy="4894210"/>
          </a:xfrm>
          <a:prstGeom prst="rect">
            <a:avLst/>
          </a:prstGeom>
        </p:spPr>
      </p:pic>
    </p:spTree>
    <p:extLst>
      <p:ext uri="{BB962C8B-B14F-4D97-AF65-F5344CB8AC3E}">
        <p14:creationId xmlns:p14="http://schemas.microsoft.com/office/powerpoint/2010/main" val="26371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6"/>
            <a:ext cx="8229600" cy="738633"/>
          </a:xfrm>
        </p:spPr>
        <p:txBody>
          <a:bodyPr>
            <a:spAutoFit/>
          </a:bodyPr>
          <a:lstStyle/>
          <a:p>
            <a:r>
              <a:rPr lang="en-US" dirty="0"/>
              <a:t>Condenser</a:t>
            </a:r>
          </a:p>
        </p:txBody>
      </p:sp>
      <p:sp>
        <p:nvSpPr>
          <p:cNvPr id="4" name="Content Placeholder 3"/>
          <p:cNvSpPr>
            <a:spLocks noGrp="1"/>
          </p:cNvSpPr>
          <p:nvPr>
            <p:ph idx="4294967295"/>
          </p:nvPr>
        </p:nvSpPr>
        <p:spPr>
          <a:xfrm>
            <a:off x="457200" y="888171"/>
            <a:ext cx="8229600" cy="2785348"/>
          </a:xfrm>
          <a:prstGeom prst="rect">
            <a:avLst/>
          </a:prstGeom>
        </p:spPr>
        <p:txBody>
          <a:bodyPr>
            <a:spAutoFit/>
          </a:bodyPr>
          <a:lstStyle/>
          <a:p>
            <a:r>
              <a:rPr lang="en-US" sz="2400" dirty="0"/>
              <a:t>Radiator because it is designed to radiate heat from the refrigerant to the outside air.</a:t>
            </a:r>
          </a:p>
          <a:p>
            <a:r>
              <a:rPr lang="en-US" sz="2400" dirty="0"/>
              <a:t>As heat travels into air, high-pressure gas refrigerant changes state and becomes a high-pressure liquid.</a:t>
            </a:r>
          </a:p>
          <a:p>
            <a:r>
              <a:rPr lang="en-US" sz="2400" dirty="0"/>
              <a:t>To help in heat transfer, most vehicles are equipped with cooling fans.</a:t>
            </a:r>
          </a:p>
        </p:txBody>
      </p:sp>
    </p:spTree>
    <p:extLst>
      <p:ext uri="{BB962C8B-B14F-4D97-AF65-F5344CB8AC3E}">
        <p14:creationId xmlns:p14="http://schemas.microsoft.com/office/powerpoint/2010/main" val="303222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 Condenser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73236" y="1024994"/>
            <a:ext cx="4575464" cy="50560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2672" y="1016000"/>
            <a:ext cx="3163784" cy="1938992"/>
          </a:xfrm>
        </p:spPr>
        <p:txBody>
          <a:bodyPr/>
          <a:lstStyle/>
          <a:p>
            <a:r>
              <a:rPr lang="en-US" sz="2400" dirty="0"/>
              <a:t>A condenser is a heat exchanger that transfers heat from the refrigerant to the air flowing through it.</a:t>
            </a:r>
          </a:p>
        </p:txBody>
      </p:sp>
    </p:spTree>
    <p:extLst>
      <p:ext uri="{BB962C8B-B14F-4D97-AF65-F5344CB8AC3E}">
        <p14:creationId xmlns:p14="http://schemas.microsoft.com/office/powerpoint/2010/main" val="335692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7639" y="1130303"/>
            <a:ext cx="7168719" cy="41514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7863" y="5380567"/>
            <a:ext cx="7508269" cy="830997"/>
          </a:xfrm>
        </p:spPr>
        <p:txBody>
          <a:bodyPr/>
          <a:lstStyle/>
          <a:p>
            <a:r>
              <a:rPr lang="en-US" sz="2400" dirty="0"/>
              <a:t>The volume of gas that enters a condenser is about 1,000 times the volume of liquid leaving it.</a:t>
            </a:r>
          </a:p>
        </p:txBody>
      </p:sp>
    </p:spTree>
    <p:extLst>
      <p:ext uri="{BB962C8B-B14F-4D97-AF65-F5344CB8AC3E}">
        <p14:creationId xmlns:p14="http://schemas.microsoft.com/office/powerpoint/2010/main" val="391240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799"/>
            <a:ext cx="7975529"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3400" y="49366"/>
            <a:ext cx="8229600" cy="1754326"/>
          </a:xfrm>
        </p:spPr>
        <p:txBody>
          <a:bodyPr/>
          <a:lstStyle/>
          <a:p>
            <a:r>
              <a:rPr lang="en-US" dirty="0"/>
              <a:t>Frequently Asked Question: Why Is Sub-Cooling Necessary in Some Condensers?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857010"/>
            <a:ext cx="7667625" cy="3170099"/>
          </a:xfrm>
        </p:spPr>
        <p:txBody>
          <a:bodyPr/>
          <a:lstStyle/>
          <a:p>
            <a:r>
              <a:rPr lang="en-US" sz="1800" b="1" dirty="0"/>
              <a:t>Why Is Sub-Cooling Necessary in Some Condensers? </a:t>
            </a:r>
            <a:r>
              <a:rPr lang="en-US" sz="1800" dirty="0"/>
              <a:t>Condenser sub-cooling makes sure that there is a liquid seal at the bottom of the condenser so the liquid line or receiver will not have any vapors. Some vehicles use a second condenser to make sure that the refrigerant has condensed into liquid before it exits. These secondary condensers can be called:</a:t>
            </a:r>
          </a:p>
          <a:p>
            <a:pPr lvl="1"/>
            <a:r>
              <a:rPr lang="en-US" sz="1800" dirty="0"/>
              <a:t>Dual condenser</a:t>
            </a:r>
          </a:p>
          <a:p>
            <a:pPr lvl="1"/>
            <a:r>
              <a:rPr lang="en-US" sz="1800" dirty="0"/>
              <a:t>Secondary condenser</a:t>
            </a:r>
          </a:p>
          <a:p>
            <a:pPr lvl="1"/>
            <a:r>
              <a:rPr lang="en-US" sz="1800" dirty="0"/>
              <a:t>Sub-condenser</a:t>
            </a:r>
          </a:p>
          <a:p>
            <a:pPr lvl="1"/>
            <a:r>
              <a:rPr lang="en-US" sz="1800" dirty="0"/>
              <a:t>Modulator ● </a:t>
            </a:r>
            <a:r>
              <a:rPr lang="en-US" sz="2000" b="1" dirty="0"/>
              <a:t>SEE FIGURE 61–3</a:t>
            </a:r>
            <a:r>
              <a:rPr lang="en-US" sz="1800" dirty="0"/>
              <a: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288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967344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61.3 Dual Condenser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86992" y="1066800"/>
            <a:ext cx="4208009" cy="51297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1"/>
            <a:ext cx="3351810" cy="5206670"/>
          </a:xfrm>
        </p:spPr>
        <p:txBody>
          <a:bodyPr/>
          <a:lstStyle/>
          <a:p>
            <a:r>
              <a:rPr lang="en-US" sz="2400" dirty="0"/>
              <a:t>(a) A dual condenser is a condenser where the refrigerant flows from the condenser portion through the modulator portion and then through the sub-cooling part. (b) The modulator is built as part of the condenser and often includes a removable plug that allows desiccant replacement.</a:t>
            </a:r>
          </a:p>
        </p:txBody>
      </p:sp>
    </p:spTree>
    <p:extLst>
      <p:ext uri="{BB962C8B-B14F-4D97-AF65-F5344CB8AC3E}">
        <p14:creationId xmlns:p14="http://schemas.microsoft.com/office/powerpoint/2010/main" val="28307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Condenser Operation</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ndensor_Operation">
            <a:hlinkClick r:id="" action="ppaction://media"/>
            <a:extLst>
              <a:ext uri="{FF2B5EF4-FFF2-40B4-BE49-F238E27FC236}">
                <a16:creationId xmlns:a16="http://schemas.microsoft.com/office/drawing/2014/main" id="{37CBA93C-4DF9-E085-2DB4-49B67B4402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
        <p:nvSpPr>
          <p:cNvPr id="7" name="Rectangle 6">
            <a:extLst>
              <a:ext uri="{FF2B5EF4-FFF2-40B4-BE49-F238E27FC236}">
                <a16:creationId xmlns:a16="http://schemas.microsoft.com/office/drawing/2014/main" id="{B1A676C7-5489-B031-E787-01AF8CA03A49}"/>
              </a:ext>
            </a:extLst>
          </p:cNvPr>
          <p:cNvSpPr/>
          <p:nvPr/>
        </p:nvSpPr>
        <p:spPr>
          <a:xfrm>
            <a:off x="0" y="1133606"/>
            <a:ext cx="9144000" cy="542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431244-B25C-65BD-0440-007F29B5F243}"/>
              </a:ext>
            </a:extLst>
          </p:cNvPr>
          <p:cNvSpPr/>
          <p:nvPr/>
        </p:nvSpPr>
        <p:spPr>
          <a:xfrm>
            <a:off x="0" y="5796719"/>
            <a:ext cx="9144000" cy="542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91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15372"/>
            <a:ext cx="8229600" cy="660392"/>
          </a:xfrm>
        </p:spPr>
        <p:txBody>
          <a:bodyPr lIns="0" tIns="45720" rIns="0" bIns="45720">
            <a:spAutoFit/>
          </a:bodyPr>
          <a:lstStyle/>
          <a:p>
            <a:pPr marL="621792" indent="-640080"/>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0" y="875764"/>
            <a:ext cx="8232775" cy="4078039"/>
          </a:xfrm>
        </p:spPr>
        <p:txBody>
          <a:bodyPr lIns="0" tIns="45720" rIns="0" bIns="45720">
            <a:spAutoFit/>
          </a:bodyPr>
          <a:lstStyle/>
          <a:p>
            <a:pPr marL="640080" lvl="0" indent="-640080">
              <a:buClr>
                <a:schemeClr val="lt1"/>
              </a:buClr>
              <a:buSzPct val="25000"/>
              <a:buNone/>
            </a:pPr>
            <a:r>
              <a:rPr lang="en-US" sz="2400" b="1" dirty="0">
                <a:solidFill>
                  <a:srgbClr val="007FA3"/>
                </a:solidFill>
              </a:rPr>
              <a:t>61.1 </a:t>
            </a:r>
            <a:r>
              <a:rPr lang="en-US" sz="2400" dirty="0">
                <a:solidFill>
                  <a:schemeClr val="tx1"/>
                </a:solidFill>
              </a:rPr>
              <a:t>Discuss the purpose and function of compressors and condensers.</a:t>
            </a:r>
          </a:p>
          <a:p>
            <a:pPr marL="530352" lvl="0" indent="-530352">
              <a:buClr>
                <a:schemeClr val="lt1"/>
              </a:buClr>
              <a:buSzPct val="25000"/>
              <a:buNone/>
            </a:pPr>
            <a:r>
              <a:rPr lang="en-US" sz="2400" b="1" dirty="0">
                <a:solidFill>
                  <a:srgbClr val="007FA3"/>
                </a:solidFill>
              </a:rPr>
              <a:t>61.2 </a:t>
            </a:r>
            <a:r>
              <a:rPr lang="en-US" sz="2400" dirty="0">
                <a:solidFill>
                  <a:schemeClr val="tx1"/>
                </a:solidFill>
              </a:rPr>
              <a:t>Describe the operation of thermal expansion valves.</a:t>
            </a:r>
          </a:p>
          <a:p>
            <a:pPr marL="530352" lvl="0" indent="-530352">
              <a:buClr>
                <a:schemeClr val="lt1"/>
              </a:buClr>
              <a:buSzPct val="25000"/>
              <a:buNone/>
            </a:pPr>
            <a:r>
              <a:rPr lang="en-US" sz="2400" b="1" dirty="0">
                <a:solidFill>
                  <a:srgbClr val="007FA3"/>
                </a:solidFill>
              </a:rPr>
              <a:t>61.3 </a:t>
            </a:r>
            <a:r>
              <a:rPr lang="en-US" sz="2400" dirty="0">
                <a:solidFill>
                  <a:schemeClr val="tx1"/>
                </a:solidFill>
              </a:rPr>
              <a:t>Explain the construction and operation of orifice tubes.</a:t>
            </a:r>
          </a:p>
          <a:p>
            <a:pPr marL="530352" lvl="0" indent="-530352">
              <a:buClr>
                <a:schemeClr val="lt1"/>
              </a:buClr>
              <a:buSzPct val="25000"/>
              <a:buNone/>
            </a:pPr>
            <a:r>
              <a:rPr lang="en-US" sz="2400" b="1" dirty="0">
                <a:solidFill>
                  <a:srgbClr val="007FA3"/>
                </a:solidFill>
              </a:rPr>
              <a:t>61.4 </a:t>
            </a:r>
            <a:r>
              <a:rPr lang="en-US" sz="2400" dirty="0">
                <a:solidFill>
                  <a:schemeClr val="tx1"/>
                </a:solidFill>
              </a:rPr>
              <a:t>Explain the purpose and function of evaporators.</a:t>
            </a:r>
          </a:p>
          <a:p>
            <a:pPr marL="530352" lvl="0" indent="-530352">
              <a:buClr>
                <a:schemeClr val="lt1"/>
              </a:buClr>
              <a:buSzPct val="25000"/>
              <a:buNone/>
            </a:pPr>
            <a:r>
              <a:rPr lang="en-US" sz="2400" b="1" dirty="0">
                <a:solidFill>
                  <a:srgbClr val="007FA3"/>
                </a:solidFill>
              </a:rPr>
              <a:t>61.5 </a:t>
            </a:r>
            <a:r>
              <a:rPr lang="en-US" sz="2400" dirty="0">
                <a:solidFill>
                  <a:schemeClr val="tx1"/>
                </a:solidFill>
              </a:rPr>
              <a:t>Explain the purpose and function of accumulators.</a:t>
            </a:r>
          </a:p>
          <a:p>
            <a:pPr marL="530352" lvl="0" indent="-530352">
              <a:buClr>
                <a:schemeClr val="lt1"/>
              </a:buClr>
              <a:buSzPct val="25000"/>
              <a:buNone/>
            </a:pPr>
            <a:r>
              <a:rPr lang="en-US" sz="2400" b="1" dirty="0">
                <a:solidFill>
                  <a:srgbClr val="007FA3"/>
                </a:solidFill>
              </a:rPr>
              <a:t>61.6 </a:t>
            </a:r>
            <a:r>
              <a:rPr lang="en-US" sz="2400" dirty="0">
                <a:solidFill>
                  <a:schemeClr val="tx1"/>
                </a:solidFill>
              </a:rPr>
              <a:t>Discuss the use of lines and hoses in refrigeration.</a:t>
            </a:r>
          </a:p>
          <a:p>
            <a:pPr marL="118871" lvl="0" indent="-118871">
              <a:buClr>
                <a:schemeClr val="lt1"/>
              </a:buClr>
              <a:buSzPct val="25000"/>
              <a:buFont typeface="Arial"/>
              <a:buChar char="‪"/>
            </a:pPr>
            <a:endParaRPr lang="en-US" dirty="0">
              <a:solidFill>
                <a:schemeClr val="tx1"/>
              </a:solidFill>
            </a:endParaRPr>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6"/>
            <a:ext cx="8229600" cy="738633"/>
          </a:xfrm>
        </p:spPr>
        <p:txBody>
          <a:bodyPr>
            <a:spAutoFit/>
          </a:bodyPr>
          <a:lstStyle/>
          <a:p>
            <a:r>
              <a:rPr lang="en-US" dirty="0"/>
              <a:t>Thermostatic Expansion Valves</a:t>
            </a:r>
          </a:p>
        </p:txBody>
      </p:sp>
      <p:sp>
        <p:nvSpPr>
          <p:cNvPr id="4" name="Content Placeholder 3"/>
          <p:cNvSpPr>
            <a:spLocks noGrp="1"/>
          </p:cNvSpPr>
          <p:nvPr>
            <p:ph idx="4294967295"/>
          </p:nvPr>
        </p:nvSpPr>
        <p:spPr>
          <a:xfrm>
            <a:off x="457200" y="1092526"/>
            <a:ext cx="8229600" cy="3154679"/>
          </a:xfrm>
          <a:prstGeom prst="rect">
            <a:avLst/>
          </a:prstGeom>
        </p:spPr>
        <p:txBody>
          <a:bodyPr>
            <a:spAutoFit/>
          </a:bodyPr>
          <a:lstStyle/>
          <a:p>
            <a:r>
              <a:rPr lang="en-US" sz="2400" dirty="0"/>
              <a:t>Thermostatic expansion valve (</a:t>
            </a:r>
            <a:r>
              <a:rPr lang="en-US" sz="2400" kern="0" spc="-350" dirty="0"/>
              <a:t>T X </a:t>
            </a:r>
            <a:r>
              <a:rPr lang="en-US" sz="2400" dirty="0"/>
              <a:t>V) systems use a temperature-sensitive bulb located on the evaporator outlet tube.</a:t>
            </a:r>
          </a:p>
          <a:p>
            <a:r>
              <a:rPr lang="en-US" sz="2400" dirty="0"/>
              <a:t>A pressure sensitive diaphragm inside the </a:t>
            </a:r>
            <a:r>
              <a:rPr lang="en-US" sz="2400" kern="0" spc="-350" dirty="0"/>
              <a:t>T X </a:t>
            </a:r>
            <a:r>
              <a:rPr lang="en-US" sz="2400" dirty="0"/>
              <a:t>V body to control the size of the variable orifice.</a:t>
            </a:r>
          </a:p>
          <a:p>
            <a:r>
              <a:rPr lang="en-US" sz="2400" dirty="0"/>
              <a:t>This regulates the rate at which the liquid refrigerant flows into the evaporator.</a:t>
            </a:r>
          </a:p>
        </p:txBody>
      </p:sp>
    </p:spTree>
    <p:extLst>
      <p:ext uri="{BB962C8B-B14F-4D97-AF65-F5344CB8AC3E}">
        <p14:creationId xmlns:p14="http://schemas.microsoft.com/office/powerpoint/2010/main" val="2175313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5"/>
            <a:ext cx="8229600" cy="738633"/>
          </a:xfrm>
        </p:spPr>
        <p:txBody>
          <a:bodyPr>
            <a:spAutoFit/>
          </a:bodyPr>
          <a:lstStyle/>
          <a:p>
            <a:r>
              <a:rPr lang="en-US" dirty="0"/>
              <a:t>Expansion Valve Systems</a:t>
            </a:r>
          </a:p>
        </p:txBody>
      </p:sp>
      <p:sp>
        <p:nvSpPr>
          <p:cNvPr id="4" name="Content Placeholder 3"/>
          <p:cNvSpPr>
            <a:spLocks noGrp="1"/>
          </p:cNvSpPr>
          <p:nvPr>
            <p:ph idx="4294967295"/>
          </p:nvPr>
        </p:nvSpPr>
        <p:spPr>
          <a:xfrm>
            <a:off x="457200" y="1092525"/>
            <a:ext cx="8229600" cy="3154679"/>
          </a:xfrm>
          <a:prstGeom prst="rect">
            <a:avLst/>
          </a:prstGeom>
        </p:spPr>
        <p:txBody>
          <a:bodyPr>
            <a:spAutoFit/>
          </a:bodyPr>
          <a:lstStyle/>
          <a:p>
            <a:r>
              <a:rPr lang="en-US" sz="2400" dirty="0"/>
              <a:t>An expansion valve is attached to the inlet to the evaporator and controls the amount of refrigerant flow into the evaporator.</a:t>
            </a:r>
          </a:p>
          <a:p>
            <a:r>
              <a:rPr lang="en-US" sz="2400" dirty="0"/>
              <a:t>The expansion valve varies the flow of the refrigerant based on the temperature at the outlet of the evaporator.</a:t>
            </a:r>
          </a:p>
          <a:p>
            <a:r>
              <a:rPr lang="en-US" sz="2400" dirty="0"/>
              <a:t>This type of system is called the thermostatic expansion valve system—usually abbreviated </a:t>
            </a:r>
            <a:r>
              <a:rPr lang="en-US" sz="2400" kern="0" spc="-350" dirty="0"/>
              <a:t>T E </a:t>
            </a:r>
            <a:r>
              <a:rPr lang="en-US" sz="2400" dirty="0"/>
              <a:t>V or </a:t>
            </a:r>
            <a:r>
              <a:rPr lang="en-US" sz="2400" kern="0" spc="-350" dirty="0"/>
              <a:t>T X </a:t>
            </a:r>
            <a:r>
              <a:rPr lang="en-US" sz="2400" dirty="0"/>
              <a:t>V</a:t>
            </a:r>
          </a:p>
        </p:txBody>
      </p:sp>
    </p:spTree>
    <p:extLst>
      <p:ext uri="{BB962C8B-B14F-4D97-AF65-F5344CB8AC3E}">
        <p14:creationId xmlns:p14="http://schemas.microsoft.com/office/powerpoint/2010/main" val="2365828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61.4 Expansion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8857" y="1016000"/>
            <a:ext cx="4525033" cy="42484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75515"/>
            <a:ext cx="2936174" cy="3793368"/>
          </a:xfrm>
        </p:spPr>
        <p:txBody>
          <a:bodyPr/>
          <a:lstStyle/>
          <a:p>
            <a:r>
              <a:rPr lang="en-US" sz="2400" dirty="0"/>
              <a:t>A typical expansion valve uses an inlet and outlet attachment for the evaporator, and a temperature-sensing bulb that is attached to the evaporator outlet tube.</a:t>
            </a:r>
          </a:p>
        </p:txBody>
      </p:sp>
    </p:spTree>
    <p:extLst>
      <p:ext uri="{BB962C8B-B14F-4D97-AF65-F5344CB8AC3E}">
        <p14:creationId xmlns:p14="http://schemas.microsoft.com/office/powerpoint/2010/main" val="81438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61.5 Expansion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29160" y="876300"/>
            <a:ext cx="6485679" cy="44209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8367" y="5367362"/>
            <a:ext cx="7547264" cy="923330"/>
          </a:xfrm>
        </p:spPr>
        <p:txBody>
          <a:bodyPr/>
          <a:lstStyle/>
          <a:p>
            <a:pPr marL="101600" indent="0">
              <a:buNone/>
            </a:pPr>
            <a:r>
              <a:rPr lang="en-US" sz="1800" dirty="0"/>
              <a:t>Pressure from capillary tube pushes on spring-loaded diaphragm to open the expansion valve. As the pressure in the capillary tube contracts, the reduced pressure on the diaphragm allows the valve to close </a:t>
            </a:r>
          </a:p>
        </p:txBody>
      </p:sp>
    </p:spTree>
    <p:extLst>
      <p:ext uri="{BB962C8B-B14F-4D97-AF65-F5344CB8AC3E}">
        <p14:creationId xmlns:p14="http://schemas.microsoft.com/office/powerpoint/2010/main" val="225780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61.6 H-Block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52307" y="876300"/>
            <a:ext cx="7839384" cy="34220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05097" y="4472055"/>
            <a:ext cx="7733805" cy="1569660"/>
          </a:xfrm>
        </p:spPr>
        <p:txBody>
          <a:bodyPr/>
          <a:lstStyle/>
          <a:p>
            <a:r>
              <a:rPr lang="en-US" sz="2400" dirty="0"/>
              <a:t>(a) An H-valve (H-block) combines the temperature-sensing and pressure-regulating functions into a single assembly. (b) An H-valve as used on a Chrysler Minivan</a:t>
            </a:r>
          </a:p>
        </p:txBody>
      </p:sp>
    </p:spTree>
    <p:extLst>
      <p:ext uri="{BB962C8B-B14F-4D97-AF65-F5344CB8AC3E}">
        <p14:creationId xmlns:p14="http://schemas.microsoft.com/office/powerpoint/2010/main" val="2939089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Block-Type, H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lock_type_h_valve">
            <a:hlinkClick r:id="" action="ppaction://media"/>
            <a:extLst>
              <a:ext uri="{FF2B5EF4-FFF2-40B4-BE49-F238E27FC236}">
                <a16:creationId xmlns:a16="http://schemas.microsoft.com/office/drawing/2014/main" id="{452C5809-B746-4228-E0E6-F379CEB402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45441"/>
            <a:ext cx="8984012" cy="5053507"/>
          </a:xfrm>
          <a:prstGeom prst="rect">
            <a:avLst/>
          </a:prstGeom>
        </p:spPr>
      </p:pic>
    </p:spTree>
    <p:extLst>
      <p:ext uri="{BB962C8B-B14F-4D97-AF65-F5344CB8AC3E}">
        <p14:creationId xmlns:p14="http://schemas.microsoft.com/office/powerpoint/2010/main" val="143868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H-Valve, TXV</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_valve_txv">
            <a:hlinkClick r:id="" action="ppaction://media"/>
            <a:extLst>
              <a:ext uri="{FF2B5EF4-FFF2-40B4-BE49-F238E27FC236}">
                <a16:creationId xmlns:a16="http://schemas.microsoft.com/office/drawing/2014/main" id="{7D92280A-702E-51C9-7D70-4F4BC266A0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39073"/>
            <a:ext cx="8991600" cy="5057775"/>
          </a:xfrm>
          <a:prstGeom prst="rect">
            <a:avLst/>
          </a:prstGeom>
        </p:spPr>
      </p:pic>
    </p:spTree>
    <p:extLst>
      <p:ext uri="{BB962C8B-B14F-4D97-AF65-F5344CB8AC3E}">
        <p14:creationId xmlns:p14="http://schemas.microsoft.com/office/powerpoint/2010/main" val="413911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493"/>
            <a:ext cx="8229600" cy="738633"/>
          </a:xfrm>
        </p:spPr>
        <p:txBody>
          <a:bodyPr>
            <a:spAutoFit/>
          </a:bodyPr>
          <a:lstStyle/>
          <a:p>
            <a:r>
              <a:rPr lang="en-US" dirty="0"/>
              <a:t>Orifice Tube Systems</a:t>
            </a:r>
          </a:p>
        </p:txBody>
      </p:sp>
      <p:sp>
        <p:nvSpPr>
          <p:cNvPr id="4" name="Content Placeholder 3"/>
          <p:cNvSpPr>
            <a:spLocks noGrp="1"/>
          </p:cNvSpPr>
          <p:nvPr>
            <p:ph idx="4294967295"/>
          </p:nvPr>
        </p:nvSpPr>
        <p:spPr>
          <a:xfrm>
            <a:off x="457200" y="1080653"/>
            <a:ext cx="8229600" cy="1854323"/>
          </a:xfrm>
          <a:prstGeom prst="rect">
            <a:avLst/>
          </a:prstGeom>
        </p:spPr>
        <p:txBody>
          <a:bodyPr>
            <a:spAutoFit/>
          </a:bodyPr>
          <a:lstStyle/>
          <a:p>
            <a:r>
              <a:rPr lang="en-US" sz="2400" dirty="0"/>
              <a:t>Refrigerant flow is controlled by the cycling the compressor on and off based on the input from a low pressure switch.</a:t>
            </a:r>
          </a:p>
          <a:p>
            <a:r>
              <a:rPr lang="en-US" sz="2400" dirty="0"/>
              <a:t>Called a cycling clutch orifice tube (</a:t>
            </a:r>
            <a:r>
              <a:rPr lang="en-US" sz="2400" kern="0" spc="-350" dirty="0"/>
              <a:t>C C O </a:t>
            </a:r>
            <a:r>
              <a:rPr lang="en-US" sz="2400" dirty="0"/>
              <a:t>T) system.</a:t>
            </a:r>
          </a:p>
        </p:txBody>
      </p:sp>
    </p:spTree>
    <p:extLst>
      <p:ext uri="{BB962C8B-B14F-4D97-AF65-F5344CB8AC3E}">
        <p14:creationId xmlns:p14="http://schemas.microsoft.com/office/powerpoint/2010/main" val="1361422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7"/>
            <a:ext cx="8229600" cy="738633"/>
          </a:xfrm>
        </p:spPr>
        <p:txBody>
          <a:bodyPr>
            <a:spAutoFit/>
          </a:bodyPr>
          <a:lstStyle/>
          <a:p>
            <a:r>
              <a:rPr lang="en-US" dirty="0"/>
              <a:t>Fixed-Orifice Tubes</a:t>
            </a:r>
          </a:p>
        </p:txBody>
      </p:sp>
      <p:sp>
        <p:nvSpPr>
          <p:cNvPr id="4" name="Content Placeholder 3"/>
          <p:cNvSpPr>
            <a:spLocks noGrp="1"/>
          </p:cNvSpPr>
          <p:nvPr>
            <p:ph idx="4294967295"/>
          </p:nvPr>
        </p:nvSpPr>
        <p:spPr>
          <a:xfrm>
            <a:off x="457200" y="1092527"/>
            <a:ext cx="8229600" cy="2977708"/>
          </a:xfrm>
          <a:prstGeom prst="rect">
            <a:avLst/>
          </a:prstGeom>
        </p:spPr>
        <p:txBody>
          <a:bodyPr>
            <a:spAutoFit/>
          </a:bodyPr>
          <a:lstStyle/>
          <a:p>
            <a:r>
              <a:rPr lang="en-US" sz="2400" dirty="0"/>
              <a:t>Provides a restriction that separates </a:t>
            </a:r>
          </a:p>
          <a:p>
            <a:r>
              <a:rPr lang="en-US" sz="2400" dirty="0"/>
              <a:t>High-pressure from low-pressure side of the system.</a:t>
            </a:r>
          </a:p>
          <a:p>
            <a:r>
              <a:rPr lang="en-US" sz="2400" spc="-300" dirty="0"/>
              <a:t>A </a:t>
            </a:r>
            <a:r>
              <a:rPr lang="en-US" sz="2400" dirty="0"/>
              <a:t>t the fixed-orifice tube, refrigerant undergoes rapid expansion and changes from a warm, high-pressure liquid to a cold, low-pressure liquid.</a:t>
            </a:r>
          </a:p>
          <a:p>
            <a:r>
              <a:rPr lang="en-US" sz="2400" dirty="0"/>
              <a:t>Located between the condenser and the evaporator inlet.</a:t>
            </a:r>
          </a:p>
        </p:txBody>
      </p:sp>
    </p:spTree>
    <p:extLst>
      <p:ext uri="{BB962C8B-B14F-4D97-AF65-F5344CB8AC3E}">
        <p14:creationId xmlns:p14="http://schemas.microsoft.com/office/powerpoint/2010/main" val="3313126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61.7 Orifice Tube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27074" y="1097471"/>
            <a:ext cx="7289852" cy="35523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4552" y="4967460"/>
            <a:ext cx="7733805" cy="830997"/>
          </a:xfrm>
        </p:spPr>
        <p:txBody>
          <a:bodyPr/>
          <a:lstStyle/>
          <a:p>
            <a:r>
              <a:rPr lang="en-US" sz="2400" dirty="0"/>
              <a:t>Typical orifice tube. The refrigerant flow is from the left toward the right.</a:t>
            </a:r>
          </a:p>
        </p:txBody>
      </p:sp>
    </p:spTree>
    <p:extLst>
      <p:ext uri="{BB962C8B-B14F-4D97-AF65-F5344CB8AC3E}">
        <p14:creationId xmlns:p14="http://schemas.microsoft.com/office/powerpoint/2010/main" val="313648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15372"/>
            <a:ext cx="8229600" cy="660392"/>
          </a:xfrm>
        </p:spPr>
        <p:txBody>
          <a:bodyPr lIns="0" tIns="45720" rIns="0" bIns="45720">
            <a:spAutoFit/>
          </a:bodyPr>
          <a:lstStyle/>
          <a:p>
            <a:pPr marL="621792" indent="-640080"/>
            <a:r>
              <a:rPr lang="en-US" dirty="0"/>
              <a:t>Learning Objectives </a:t>
            </a:r>
            <a:r>
              <a:rPr lang="en-US" sz="2800" dirty="0"/>
              <a:t>(2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0" y="875764"/>
            <a:ext cx="8232775" cy="2392963"/>
          </a:xfrm>
        </p:spPr>
        <p:txBody>
          <a:bodyPr lIns="0" tIns="45720" rIns="0" bIns="45720">
            <a:spAutoFit/>
          </a:bodyPr>
          <a:lstStyle/>
          <a:p>
            <a:pPr marL="530352" indent="-530352">
              <a:buClr>
                <a:schemeClr val="lt1"/>
              </a:buClr>
              <a:buSzPct val="25000"/>
              <a:buNone/>
            </a:pPr>
            <a:r>
              <a:rPr lang="en-US" sz="2400" b="1" dirty="0">
                <a:solidFill>
                  <a:srgbClr val="007FA3"/>
                </a:solidFill>
              </a:rPr>
              <a:t>61.7 </a:t>
            </a:r>
            <a:r>
              <a:rPr lang="en-US" sz="2400" dirty="0">
                <a:solidFill>
                  <a:schemeClr val="tx1"/>
                </a:solidFill>
              </a:rPr>
              <a:t>Describe electrical switches and evaporator temperature controls used in A/C systems.</a:t>
            </a:r>
          </a:p>
          <a:p>
            <a:pPr marL="530352" lvl="0" indent="-530352">
              <a:buClr>
                <a:schemeClr val="lt1"/>
              </a:buClr>
              <a:buSzPct val="25000"/>
              <a:buNone/>
            </a:pPr>
            <a:r>
              <a:rPr lang="en-US" sz="2400" b="1" dirty="0">
                <a:solidFill>
                  <a:srgbClr val="007FA3"/>
                </a:solidFill>
              </a:rPr>
              <a:t>61.8 </a:t>
            </a:r>
            <a:r>
              <a:rPr lang="en-US" sz="2400" dirty="0">
                <a:solidFill>
                  <a:schemeClr val="tx1"/>
                </a:solidFill>
              </a:rPr>
              <a:t>Describe rear A/C systems.</a:t>
            </a:r>
          </a:p>
          <a:p>
            <a:pPr marL="530352" lvl="0" indent="-530352">
              <a:buClr>
                <a:schemeClr val="lt1"/>
              </a:buClr>
              <a:buSzPct val="25000"/>
              <a:buNone/>
            </a:pPr>
            <a:r>
              <a:rPr lang="en-US" sz="2400" b="1" dirty="0">
                <a:solidFill>
                  <a:srgbClr val="007FA3"/>
                </a:solidFill>
              </a:rPr>
              <a:t>61.9 </a:t>
            </a:r>
            <a:r>
              <a:rPr lang="en-US" sz="2400" dirty="0">
                <a:solidFill>
                  <a:schemeClr val="tx1"/>
                </a:solidFill>
              </a:rPr>
              <a:t>Explain component replacement procedures.</a:t>
            </a:r>
          </a:p>
          <a:p>
            <a:pPr marL="118871" lvl="0" indent="-118871">
              <a:buClr>
                <a:schemeClr val="lt1"/>
              </a:buClr>
              <a:buSzPct val="25000"/>
              <a:buFont typeface="Arial"/>
              <a:buChar char="‪"/>
            </a:pPr>
            <a:endParaRPr lang="en-US" dirty="0">
              <a:solidFill>
                <a:schemeClr val="tx1"/>
              </a:solidFill>
            </a:endParaRPr>
          </a:p>
        </p:txBody>
      </p:sp>
    </p:spTree>
    <p:extLst>
      <p:ext uri="{BB962C8B-B14F-4D97-AF65-F5344CB8AC3E}">
        <p14:creationId xmlns:p14="http://schemas.microsoft.com/office/powerpoint/2010/main" val="600515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61.8 Orifice Tube Location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9585" y="1066799"/>
            <a:ext cx="4410334" cy="50934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1075515"/>
            <a:ext cx="2829297" cy="1569660"/>
          </a:xfrm>
        </p:spPr>
        <p:txBody>
          <a:bodyPr/>
          <a:lstStyle/>
          <a:p>
            <a:r>
              <a:rPr lang="en-US" sz="2400" dirty="0"/>
              <a:t>The orifice tube is usually located at the inlet tube to the evaporator</a:t>
            </a:r>
          </a:p>
        </p:txBody>
      </p:sp>
    </p:spTree>
    <p:extLst>
      <p:ext uri="{BB962C8B-B14F-4D97-AF65-F5344CB8AC3E}">
        <p14:creationId xmlns:p14="http://schemas.microsoft.com/office/powerpoint/2010/main" val="843491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61.9 Variable Valve Orifice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8898" y="1066800"/>
            <a:ext cx="7316951" cy="26938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88898" y="4214272"/>
            <a:ext cx="7474526" cy="1569660"/>
          </a:xfrm>
        </p:spPr>
        <p:txBody>
          <a:bodyPr/>
          <a:lstStyle/>
          <a:p>
            <a:r>
              <a:rPr lang="en-US" sz="2400" dirty="0"/>
              <a:t>A VOV uses a bimetal coil spring to sense the temperature of the refrigerant. A higher temperature will cause the coil to expand and partially close the variable port to increase the restriction.</a:t>
            </a:r>
          </a:p>
        </p:txBody>
      </p:sp>
    </p:spTree>
    <p:extLst>
      <p:ext uri="{BB962C8B-B14F-4D97-AF65-F5344CB8AC3E}">
        <p14:creationId xmlns:p14="http://schemas.microsoft.com/office/powerpoint/2010/main" val="604988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326" y="136371"/>
            <a:ext cx="8229600" cy="738633"/>
          </a:xfrm>
        </p:spPr>
        <p:txBody>
          <a:bodyPr>
            <a:spAutoFit/>
          </a:bodyPr>
          <a:lstStyle/>
          <a:p>
            <a:r>
              <a:rPr lang="en-US" dirty="0"/>
              <a:t>Question 1: ?</a:t>
            </a:r>
          </a:p>
        </p:txBody>
      </p:sp>
      <p:sp>
        <p:nvSpPr>
          <p:cNvPr id="4" name="Content Placeholder 3"/>
          <p:cNvSpPr>
            <a:spLocks noGrp="1"/>
          </p:cNvSpPr>
          <p:nvPr>
            <p:ph idx="4294967295"/>
          </p:nvPr>
        </p:nvSpPr>
        <p:spPr>
          <a:xfrm>
            <a:off x="445326" y="1092531"/>
            <a:ext cx="8229600" cy="923299"/>
          </a:xfrm>
          <a:prstGeom prst="rect">
            <a:avLst/>
          </a:prstGeom>
        </p:spPr>
        <p:txBody>
          <a:bodyPr>
            <a:spAutoFit/>
          </a:bodyPr>
          <a:lstStyle/>
          <a:p>
            <a:pPr marL="0" indent="0">
              <a:buNone/>
            </a:pPr>
            <a:r>
              <a:rPr lang="en-US" sz="2400" dirty="0">
                <a:solidFill>
                  <a:srgbClr val="000000"/>
                </a:solidFill>
              </a:rPr>
              <a:t>What is the purpose of the fixed-orifice tube, and the thermal expansion valve?</a:t>
            </a:r>
          </a:p>
        </p:txBody>
      </p:sp>
    </p:spTree>
    <p:extLst>
      <p:ext uri="{BB962C8B-B14F-4D97-AF65-F5344CB8AC3E}">
        <p14:creationId xmlns:p14="http://schemas.microsoft.com/office/powerpoint/2010/main" val="3990472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9"/>
            <a:ext cx="8229600" cy="738633"/>
          </a:xfrm>
        </p:spPr>
        <p:txBody>
          <a:bodyPr>
            <a:spAutoFit/>
          </a:bodyPr>
          <a:lstStyle/>
          <a:p>
            <a:r>
              <a:rPr lang="en-US" dirty="0"/>
              <a:t>Answer 1</a:t>
            </a:r>
          </a:p>
        </p:txBody>
      </p:sp>
      <p:sp>
        <p:nvSpPr>
          <p:cNvPr id="4" name="Content Placeholder 3"/>
          <p:cNvSpPr>
            <a:spLocks noGrp="1"/>
          </p:cNvSpPr>
          <p:nvPr>
            <p:ph idx="4294967295"/>
          </p:nvPr>
        </p:nvSpPr>
        <p:spPr>
          <a:xfrm>
            <a:off x="457200" y="1092529"/>
            <a:ext cx="8229600" cy="923299"/>
          </a:xfrm>
          <a:prstGeom prst="rect">
            <a:avLst/>
          </a:prstGeom>
        </p:spPr>
        <p:txBody>
          <a:bodyPr>
            <a:spAutoFit/>
          </a:bodyPr>
          <a:lstStyle/>
          <a:p>
            <a:pPr marL="0" indent="0">
              <a:buNone/>
            </a:pPr>
            <a:r>
              <a:rPr lang="en-US" sz="2400" dirty="0">
                <a:solidFill>
                  <a:srgbClr val="000000"/>
                </a:solidFill>
              </a:rPr>
              <a:t>To separate the high and low pressure sides of the refrigeration system.</a:t>
            </a:r>
          </a:p>
        </p:txBody>
      </p:sp>
    </p:spTree>
    <p:extLst>
      <p:ext uri="{BB962C8B-B14F-4D97-AF65-F5344CB8AC3E}">
        <p14:creationId xmlns:p14="http://schemas.microsoft.com/office/powerpoint/2010/main" val="2616929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490"/>
            <a:ext cx="8229600" cy="738633"/>
          </a:xfrm>
        </p:spPr>
        <p:txBody>
          <a:bodyPr>
            <a:spAutoFit/>
          </a:bodyPr>
          <a:lstStyle/>
          <a:p>
            <a:r>
              <a:rPr lang="en-US" dirty="0"/>
              <a:t>Evaporator</a:t>
            </a:r>
          </a:p>
        </p:txBody>
      </p:sp>
      <p:sp>
        <p:nvSpPr>
          <p:cNvPr id="4" name="Content Placeholder 3"/>
          <p:cNvSpPr>
            <a:spLocks noGrp="1"/>
          </p:cNvSpPr>
          <p:nvPr>
            <p:ph idx="4294967295"/>
          </p:nvPr>
        </p:nvSpPr>
        <p:spPr>
          <a:xfrm>
            <a:off x="457200" y="1080650"/>
            <a:ext cx="8229600" cy="3524011"/>
          </a:xfrm>
          <a:prstGeom prst="rect">
            <a:avLst/>
          </a:prstGeom>
        </p:spPr>
        <p:txBody>
          <a:bodyPr>
            <a:spAutoFit/>
          </a:bodyPr>
          <a:lstStyle/>
          <a:p>
            <a:r>
              <a:rPr lang="en-US" sz="2400" dirty="0"/>
              <a:t>Evaporator transfers heat from the air to the refrigerant flowing through it.</a:t>
            </a:r>
          </a:p>
          <a:p>
            <a:r>
              <a:rPr lang="en-US" sz="2400" dirty="0"/>
              <a:t>Blower motor equipped with a squirrel cage–type fan circulates air through the evaporator and forces the cooler air into the passenger compartment.</a:t>
            </a:r>
          </a:p>
          <a:p>
            <a:r>
              <a:rPr lang="en-US" sz="2400" dirty="0"/>
              <a:t>Because the evaporator is cold (usually just above the freezing point of 32°F [0°C]), any moisture in the air is removed, lowering the relative humidity.</a:t>
            </a:r>
          </a:p>
        </p:txBody>
      </p:sp>
    </p:spTree>
    <p:extLst>
      <p:ext uri="{BB962C8B-B14F-4D97-AF65-F5344CB8AC3E}">
        <p14:creationId xmlns:p14="http://schemas.microsoft.com/office/powerpoint/2010/main" val="1760209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61.10 Evaporator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65960" y="876300"/>
            <a:ext cx="5212080" cy="44476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1737" y="5477470"/>
            <a:ext cx="7760525" cy="923330"/>
          </a:xfrm>
        </p:spPr>
        <p:txBody>
          <a:bodyPr/>
          <a:lstStyle/>
          <a:p>
            <a:r>
              <a:rPr lang="en-US" sz="1800" dirty="0"/>
              <a:t>The evaporator is part of the low pressure side of the refrigeration cycle and is used to transfer the heat from inside the vehicle to the refrigerant flowing through the internal tubes.</a:t>
            </a:r>
          </a:p>
        </p:txBody>
      </p:sp>
    </p:spTree>
    <p:extLst>
      <p:ext uri="{BB962C8B-B14F-4D97-AF65-F5344CB8AC3E}">
        <p14:creationId xmlns:p14="http://schemas.microsoft.com/office/powerpoint/2010/main" val="3116017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61.11 Evaporator Types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47057" y="1066800"/>
            <a:ext cx="7282543" cy="40750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325296"/>
            <a:ext cx="7543800" cy="1015663"/>
          </a:xfrm>
        </p:spPr>
        <p:txBody>
          <a:bodyPr/>
          <a:lstStyle/>
          <a:p>
            <a:r>
              <a:rPr lang="en-US" sz="2000" dirty="0"/>
              <a:t>(a) An older design tube-and-fin evaporator. (b) A plate evaporator. Each type has a large contact area for heat to leave the air and enter the refrigerant.</a:t>
            </a:r>
          </a:p>
        </p:txBody>
      </p:sp>
    </p:spTree>
    <p:extLst>
      <p:ext uri="{BB962C8B-B14F-4D97-AF65-F5344CB8AC3E}">
        <p14:creationId xmlns:p14="http://schemas.microsoft.com/office/powerpoint/2010/main" val="1201923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61.12 HVAC Case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59789" y="972751"/>
            <a:ext cx="6224422" cy="4267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59477" y="5338329"/>
            <a:ext cx="7425046" cy="1015663"/>
          </a:xfrm>
        </p:spPr>
        <p:txBody>
          <a:bodyPr/>
          <a:lstStyle/>
          <a:p>
            <a:r>
              <a:rPr lang="en-US" sz="2000" dirty="0"/>
              <a:t>An evaporator in the HVAC case showing the liquid line inlet tube from the TXV or orifice tube and suction outlet line to the compressor or accumulator.</a:t>
            </a:r>
          </a:p>
        </p:txBody>
      </p:sp>
    </p:spTree>
    <p:extLst>
      <p:ext uri="{BB962C8B-B14F-4D97-AF65-F5344CB8AC3E}">
        <p14:creationId xmlns:p14="http://schemas.microsoft.com/office/powerpoint/2010/main" val="1466849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7"/>
            <a:ext cx="8229600" cy="738633"/>
          </a:xfrm>
        </p:spPr>
        <p:txBody>
          <a:bodyPr>
            <a:spAutoFit/>
          </a:bodyPr>
          <a:lstStyle/>
          <a:p>
            <a:r>
              <a:rPr lang="en-US" dirty="0"/>
              <a:t>Receiver-Drier</a:t>
            </a:r>
          </a:p>
        </p:txBody>
      </p:sp>
      <p:sp>
        <p:nvSpPr>
          <p:cNvPr id="4" name="Content Placeholder 3"/>
          <p:cNvSpPr>
            <a:spLocks noGrp="1"/>
          </p:cNvSpPr>
          <p:nvPr>
            <p:ph idx="4294967295"/>
          </p:nvPr>
        </p:nvSpPr>
        <p:spPr>
          <a:xfrm>
            <a:off x="457200" y="1092527"/>
            <a:ext cx="8229600" cy="2785348"/>
          </a:xfrm>
          <a:prstGeom prst="rect">
            <a:avLst/>
          </a:prstGeom>
        </p:spPr>
        <p:txBody>
          <a:bodyPr>
            <a:spAutoFit/>
          </a:bodyPr>
          <a:lstStyle/>
          <a:p>
            <a:r>
              <a:rPr lang="en-US" sz="2400" dirty="0"/>
              <a:t>Receiver–drier is used on an air-conditioning system that uses an expansion valve.</a:t>
            </a:r>
          </a:p>
          <a:p>
            <a:r>
              <a:rPr lang="en-US" sz="2400" dirty="0"/>
              <a:t>Located between the condenser and the evaporator.</a:t>
            </a:r>
          </a:p>
          <a:p>
            <a:r>
              <a:rPr lang="en-US" sz="2400" dirty="0"/>
              <a:t>Provide temporary storage for the liquid refrigerant and it also usually includes a filter to trap debris and a desiccant to remove moisture.</a:t>
            </a:r>
          </a:p>
        </p:txBody>
      </p:sp>
    </p:spTree>
    <p:extLst>
      <p:ext uri="{BB962C8B-B14F-4D97-AF65-F5344CB8AC3E}">
        <p14:creationId xmlns:p14="http://schemas.microsoft.com/office/powerpoint/2010/main" val="2441243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61.13 Receiver Dryer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2593" y="1066800"/>
            <a:ext cx="5019501" cy="45621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1" y="1066800"/>
            <a:ext cx="2772888" cy="4870862"/>
          </a:xfrm>
        </p:spPr>
        <p:txBody>
          <a:bodyPr/>
          <a:lstStyle/>
          <a:p>
            <a:r>
              <a:rPr lang="en-US" sz="2400" dirty="0"/>
              <a:t>Water in an A/C system can combine with the refrigerant to form acid. These acids can etch and dissolve components, causing rusting of metal parts, and ice blockage at the expansion device.</a:t>
            </a:r>
          </a:p>
        </p:txBody>
      </p:sp>
    </p:spTree>
    <p:extLst>
      <p:ext uri="{BB962C8B-B14F-4D97-AF65-F5344CB8AC3E}">
        <p14:creationId xmlns:p14="http://schemas.microsoft.com/office/powerpoint/2010/main" val="139334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9"/>
            <a:ext cx="8229600" cy="738633"/>
          </a:xfrm>
        </p:spPr>
        <p:txBody>
          <a:bodyPr>
            <a:spAutoFit/>
          </a:bodyPr>
          <a:lstStyle/>
          <a:p>
            <a:r>
              <a:rPr lang="en-US" dirty="0"/>
              <a:t>Compressors </a:t>
            </a:r>
            <a:r>
              <a:rPr lang="en-US" sz="2800" dirty="0"/>
              <a:t>(1 of 2)</a:t>
            </a:r>
            <a:endParaRPr lang="en-US" dirty="0"/>
          </a:p>
        </p:txBody>
      </p:sp>
      <p:sp>
        <p:nvSpPr>
          <p:cNvPr id="4" name="Content Placeholder 3"/>
          <p:cNvSpPr>
            <a:spLocks noGrp="1"/>
          </p:cNvSpPr>
          <p:nvPr>
            <p:ph idx="4294967295"/>
          </p:nvPr>
        </p:nvSpPr>
        <p:spPr>
          <a:xfrm>
            <a:off x="457200" y="1092529"/>
            <a:ext cx="8229600" cy="2708403"/>
          </a:xfrm>
          <a:prstGeom prst="rect">
            <a:avLst/>
          </a:prstGeom>
        </p:spPr>
        <p:txBody>
          <a:bodyPr>
            <a:spAutoFit/>
          </a:bodyPr>
          <a:lstStyle/>
          <a:p>
            <a:r>
              <a:rPr lang="en-US" sz="2400" dirty="0"/>
              <a:t>Compressor performs following functions:</a:t>
            </a:r>
          </a:p>
          <a:p>
            <a:pPr lvl="1"/>
            <a:r>
              <a:rPr lang="en-US" sz="2400" dirty="0"/>
              <a:t>Compresses low-pressure gas refrigerant from the evaporator into a high-pressure gas.</a:t>
            </a:r>
          </a:p>
          <a:p>
            <a:pPr lvl="1"/>
            <a:r>
              <a:rPr lang="en-US" sz="2400" dirty="0"/>
              <a:t>Raises temperature of gas.</a:t>
            </a:r>
          </a:p>
          <a:p>
            <a:pPr lvl="1"/>
            <a:r>
              <a:rPr lang="en-US" sz="2400" dirty="0"/>
              <a:t>Acts as pump used to circulate refrigerant.</a:t>
            </a:r>
          </a:p>
          <a:p>
            <a:pPr lvl="1"/>
            <a:r>
              <a:rPr lang="en-US" sz="2400" dirty="0"/>
              <a:t>Reason why there is refrigerant oil in the system.</a:t>
            </a:r>
          </a:p>
        </p:txBody>
      </p:sp>
    </p:spTree>
    <p:extLst>
      <p:ext uri="{BB962C8B-B14F-4D97-AF65-F5344CB8AC3E}">
        <p14:creationId xmlns:p14="http://schemas.microsoft.com/office/powerpoint/2010/main" val="25281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8244"/>
            <a:ext cx="8229600" cy="738633"/>
          </a:xfrm>
        </p:spPr>
        <p:txBody>
          <a:bodyPr>
            <a:spAutoFit/>
          </a:bodyPr>
          <a:lstStyle/>
          <a:p>
            <a:r>
              <a:rPr lang="en-US" dirty="0"/>
              <a:t>Accumulator</a:t>
            </a:r>
          </a:p>
        </p:txBody>
      </p:sp>
      <p:sp>
        <p:nvSpPr>
          <p:cNvPr id="4" name="Content Placeholder 3"/>
          <p:cNvSpPr>
            <a:spLocks noGrp="1"/>
          </p:cNvSpPr>
          <p:nvPr>
            <p:ph idx="4294967295"/>
          </p:nvPr>
        </p:nvSpPr>
        <p:spPr>
          <a:xfrm>
            <a:off x="457200" y="1104404"/>
            <a:ext cx="8229600" cy="2239044"/>
          </a:xfrm>
          <a:prstGeom prst="rect">
            <a:avLst/>
          </a:prstGeom>
        </p:spPr>
        <p:txBody>
          <a:bodyPr>
            <a:spAutoFit/>
          </a:bodyPr>
          <a:lstStyle/>
          <a:p>
            <a:r>
              <a:rPr lang="en-US" sz="2400" dirty="0"/>
              <a:t>Accumulator used on systems that use an orifice tube.</a:t>
            </a:r>
          </a:p>
          <a:p>
            <a:r>
              <a:rPr lang="en-US" sz="2400" dirty="0"/>
              <a:t>Located between the evaporator and the compressor.</a:t>
            </a:r>
          </a:p>
          <a:p>
            <a:r>
              <a:rPr lang="en-US" sz="2400" dirty="0"/>
              <a:t>Prevents liquid refrigerant from entering the compressor, </a:t>
            </a:r>
          </a:p>
          <a:p>
            <a:r>
              <a:rPr lang="en-US" sz="2400" dirty="0"/>
              <a:t>Removes moisture and traps debris.</a:t>
            </a:r>
          </a:p>
        </p:txBody>
      </p:sp>
    </p:spTree>
    <p:extLst>
      <p:ext uri="{BB962C8B-B14F-4D97-AF65-F5344CB8AC3E}">
        <p14:creationId xmlns:p14="http://schemas.microsoft.com/office/powerpoint/2010/main" val="1679278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61.14 Accumulator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2136" y="1066800"/>
            <a:ext cx="4801080" cy="51354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66800"/>
            <a:ext cx="2818353" cy="4893647"/>
          </a:xfrm>
        </p:spPr>
        <p:txBody>
          <a:bodyPr/>
          <a:lstStyle/>
          <a:p>
            <a:r>
              <a:rPr lang="en-US" sz="2400" dirty="0"/>
              <a:t>Accumulators are designed so that vapors from top move to compressor. They contain desiccant to absorb water from refrigerant and many include a fitting for low-side pressure and the clutch cycling switch.</a:t>
            </a:r>
          </a:p>
        </p:txBody>
      </p:sp>
    </p:spTree>
    <p:extLst>
      <p:ext uri="{BB962C8B-B14F-4D97-AF65-F5344CB8AC3E}">
        <p14:creationId xmlns:p14="http://schemas.microsoft.com/office/powerpoint/2010/main" val="1199051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61.15 Accumulator Tube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84468" y="1016000"/>
            <a:ext cx="5132751" cy="46485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16000"/>
            <a:ext cx="2698667" cy="3413496"/>
          </a:xfrm>
        </p:spPr>
        <p:txBody>
          <a:bodyPr/>
          <a:lstStyle/>
          <a:p>
            <a:r>
              <a:rPr lang="en-US" sz="2400" dirty="0"/>
              <a:t>This accumulator has accumulator tube that connects the evaporator outlet and a suction line that connects to the compressor inlet.</a:t>
            </a:r>
          </a:p>
        </p:txBody>
      </p:sp>
    </p:spTree>
    <p:extLst>
      <p:ext uri="{BB962C8B-B14F-4D97-AF65-F5344CB8AC3E}">
        <p14:creationId xmlns:p14="http://schemas.microsoft.com/office/powerpoint/2010/main" val="1935438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61.16 Sight Glass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73237" y="1015999"/>
            <a:ext cx="4390314" cy="51398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1569660"/>
          </a:xfrm>
        </p:spPr>
        <p:txBody>
          <a:bodyPr/>
          <a:lstStyle/>
          <a:p>
            <a:r>
              <a:rPr lang="en-US" sz="2400" dirty="0"/>
              <a:t>A cutaway view of a receiver–drier showing the filter pad and desiccant.</a:t>
            </a:r>
          </a:p>
        </p:txBody>
      </p:sp>
    </p:spTree>
    <p:extLst>
      <p:ext uri="{BB962C8B-B14F-4D97-AF65-F5344CB8AC3E}">
        <p14:creationId xmlns:p14="http://schemas.microsoft.com/office/powerpoint/2010/main" val="1485827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7"/>
            <a:ext cx="8229600" cy="738633"/>
          </a:xfrm>
        </p:spPr>
        <p:txBody>
          <a:bodyPr>
            <a:spAutoFit/>
          </a:bodyPr>
          <a:lstStyle/>
          <a:p>
            <a:r>
              <a:rPr lang="en-US" dirty="0"/>
              <a:t>Question 2: ?</a:t>
            </a:r>
          </a:p>
        </p:txBody>
      </p:sp>
      <p:sp>
        <p:nvSpPr>
          <p:cNvPr id="4" name="Content Placeholder 3"/>
          <p:cNvSpPr>
            <a:spLocks noGrp="1"/>
          </p:cNvSpPr>
          <p:nvPr>
            <p:ph idx="4294967295"/>
          </p:nvPr>
        </p:nvSpPr>
        <p:spPr>
          <a:xfrm>
            <a:off x="457200" y="1092527"/>
            <a:ext cx="8229600" cy="923299"/>
          </a:xfrm>
          <a:prstGeom prst="rect">
            <a:avLst/>
          </a:prstGeom>
        </p:spPr>
        <p:txBody>
          <a:bodyPr>
            <a:spAutoFit/>
          </a:bodyPr>
          <a:lstStyle/>
          <a:p>
            <a:pPr marL="0" indent="0">
              <a:buNone/>
            </a:pPr>
            <a:r>
              <a:rPr lang="en-US" sz="2400" dirty="0"/>
              <a:t>Why is desiccant needed in automotive air-conditioning systems?</a:t>
            </a:r>
            <a:endParaRPr lang="en-US" sz="2400" dirty="0">
              <a:solidFill>
                <a:srgbClr val="000000"/>
              </a:solidFill>
            </a:endParaRPr>
          </a:p>
        </p:txBody>
      </p:sp>
    </p:spTree>
    <p:extLst>
      <p:ext uri="{BB962C8B-B14F-4D97-AF65-F5344CB8AC3E}">
        <p14:creationId xmlns:p14="http://schemas.microsoft.com/office/powerpoint/2010/main" val="2425812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8"/>
            <a:ext cx="8229600" cy="738633"/>
          </a:xfrm>
        </p:spPr>
        <p:txBody>
          <a:bodyPr>
            <a:spAutoFit/>
          </a:bodyPr>
          <a:lstStyle/>
          <a:p>
            <a:r>
              <a:rPr lang="en-US" dirty="0"/>
              <a:t>Answer 2</a:t>
            </a:r>
          </a:p>
        </p:txBody>
      </p:sp>
      <p:sp>
        <p:nvSpPr>
          <p:cNvPr id="4" name="Content Placeholder 3"/>
          <p:cNvSpPr>
            <a:spLocks noGrp="1"/>
          </p:cNvSpPr>
          <p:nvPr>
            <p:ph idx="4294967295"/>
          </p:nvPr>
        </p:nvSpPr>
        <p:spPr>
          <a:xfrm>
            <a:off x="457200" y="1092528"/>
            <a:ext cx="8229600" cy="553968"/>
          </a:xfrm>
          <a:prstGeom prst="rect">
            <a:avLst/>
          </a:prstGeom>
        </p:spPr>
        <p:txBody>
          <a:bodyPr>
            <a:spAutoFit/>
          </a:bodyPr>
          <a:lstStyle/>
          <a:p>
            <a:pPr marL="0" indent="0">
              <a:buNone/>
            </a:pPr>
            <a:r>
              <a:rPr lang="en-US" sz="2400" dirty="0">
                <a:solidFill>
                  <a:srgbClr val="000000"/>
                </a:solidFill>
              </a:rPr>
              <a:t>To absorb unwanted moisture in the system.</a:t>
            </a:r>
          </a:p>
        </p:txBody>
      </p:sp>
    </p:spTree>
    <p:extLst>
      <p:ext uri="{BB962C8B-B14F-4D97-AF65-F5344CB8AC3E}">
        <p14:creationId xmlns:p14="http://schemas.microsoft.com/office/powerpoint/2010/main" val="1824445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5"/>
            <a:ext cx="8229600" cy="738633"/>
          </a:xfrm>
        </p:spPr>
        <p:txBody>
          <a:bodyPr>
            <a:spAutoFit/>
          </a:bodyPr>
          <a:lstStyle/>
          <a:p>
            <a:r>
              <a:rPr lang="en-US" dirty="0"/>
              <a:t>Refrigerant Lines and Hoses</a:t>
            </a:r>
          </a:p>
        </p:txBody>
      </p:sp>
      <p:sp>
        <p:nvSpPr>
          <p:cNvPr id="4" name="Content Placeholder 3"/>
          <p:cNvSpPr>
            <a:spLocks noGrp="1"/>
          </p:cNvSpPr>
          <p:nvPr>
            <p:ph idx="4294967295"/>
          </p:nvPr>
        </p:nvSpPr>
        <p:spPr>
          <a:xfrm>
            <a:off x="457200" y="1092525"/>
            <a:ext cx="8229600" cy="2785348"/>
          </a:xfrm>
          <a:prstGeom prst="rect">
            <a:avLst/>
          </a:prstGeom>
        </p:spPr>
        <p:txBody>
          <a:bodyPr>
            <a:spAutoFit/>
          </a:bodyPr>
          <a:lstStyle/>
          <a:p>
            <a:r>
              <a:rPr lang="en-US" sz="2400" dirty="0"/>
              <a:t>Aluminum tubing is used to connect many stationary items together, like the condenser to the receiver–drier and the receiver–drier to the evaporator.</a:t>
            </a:r>
          </a:p>
          <a:p>
            <a:r>
              <a:rPr lang="en-US" sz="2400" dirty="0"/>
              <a:t>Rubber lines are usually used to and from compressor.</a:t>
            </a:r>
          </a:p>
          <a:p>
            <a:r>
              <a:rPr lang="en-US" sz="2400" dirty="0"/>
              <a:t>Most hoses use a non-permeable inside layer of material that prevents loss of refrigerant through hose itself.</a:t>
            </a:r>
          </a:p>
        </p:txBody>
      </p:sp>
    </p:spTree>
    <p:extLst>
      <p:ext uri="{BB962C8B-B14F-4D97-AF65-F5344CB8AC3E}">
        <p14:creationId xmlns:p14="http://schemas.microsoft.com/office/powerpoint/2010/main" val="256474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61.17  Refrigerant Lines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84354" y="1015999"/>
            <a:ext cx="4564346" cy="50510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785652"/>
          </a:xfrm>
        </p:spPr>
        <p:txBody>
          <a:bodyPr/>
          <a:lstStyle/>
          <a:p>
            <a:r>
              <a:rPr lang="en-US" sz="2400" dirty="0"/>
              <a:t>Rigid lines and flexible hoses are used throughout the air-conditioning system. The line to and from the compressor must be flexible because it is attached to the engine</a:t>
            </a:r>
          </a:p>
        </p:txBody>
      </p:sp>
    </p:spTree>
    <p:extLst>
      <p:ext uri="{BB962C8B-B14F-4D97-AF65-F5344CB8AC3E}">
        <p14:creationId xmlns:p14="http://schemas.microsoft.com/office/powerpoint/2010/main" val="3206823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61.18 Refrigerant Lines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6373" y="1092348"/>
            <a:ext cx="5112327" cy="39659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88673" cy="3539430"/>
          </a:xfrm>
        </p:spPr>
        <p:txBody>
          <a:bodyPr/>
          <a:lstStyle/>
          <a:p>
            <a:r>
              <a:rPr lang="en-US" sz="2800" dirty="0"/>
              <a:t>The three major hoses/lines are the discharge, liquid, and suction lines. System can have 2 liquid lines.</a:t>
            </a:r>
          </a:p>
        </p:txBody>
      </p:sp>
    </p:spTree>
    <p:extLst>
      <p:ext uri="{BB962C8B-B14F-4D97-AF65-F5344CB8AC3E}">
        <p14:creationId xmlns:p14="http://schemas.microsoft.com/office/powerpoint/2010/main" val="3591568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61.19 Line Sizes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13861" y="1015999"/>
            <a:ext cx="4498576" cy="51108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416320"/>
          </a:xfrm>
        </p:spPr>
        <p:txBody>
          <a:bodyPr/>
          <a:lstStyle/>
          <a:p>
            <a:r>
              <a:rPr lang="en-US" sz="2400" dirty="0"/>
              <a:t>Most systems use three of these 4 refrigerant hose sizes. Metal tubing is sized by its outside diameter (OD) and hoses are sized by the inside diameter (ID).</a:t>
            </a:r>
          </a:p>
        </p:txBody>
      </p:sp>
    </p:spTree>
    <p:extLst>
      <p:ext uri="{BB962C8B-B14F-4D97-AF65-F5344CB8AC3E}">
        <p14:creationId xmlns:p14="http://schemas.microsoft.com/office/powerpoint/2010/main" val="3184330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67"/>
            <a:ext cx="8229600" cy="738633"/>
          </a:xfrm>
        </p:spPr>
        <p:txBody>
          <a:bodyPr>
            <a:spAutoFit/>
          </a:bodyPr>
          <a:lstStyle/>
          <a:p>
            <a:r>
              <a:rPr lang="en-US" dirty="0"/>
              <a:t>Compressors </a:t>
            </a:r>
            <a:r>
              <a:rPr lang="en-US" sz="2800" dirty="0"/>
              <a:t>(2 of 2)</a:t>
            </a:r>
            <a:endParaRPr lang="en-US" dirty="0"/>
          </a:p>
        </p:txBody>
      </p:sp>
      <p:sp>
        <p:nvSpPr>
          <p:cNvPr id="4" name="Content Placeholder 3"/>
          <p:cNvSpPr>
            <a:spLocks noGrp="1"/>
          </p:cNvSpPr>
          <p:nvPr>
            <p:ph idx="4294967295"/>
          </p:nvPr>
        </p:nvSpPr>
        <p:spPr>
          <a:xfrm>
            <a:off x="457200" y="1092527"/>
            <a:ext cx="8229600" cy="3485539"/>
          </a:xfrm>
          <a:prstGeom prst="rect">
            <a:avLst/>
          </a:prstGeom>
        </p:spPr>
        <p:txBody>
          <a:bodyPr>
            <a:spAutoFit/>
          </a:bodyPr>
          <a:lstStyle/>
          <a:p>
            <a:r>
              <a:rPr lang="en-US" sz="2400" dirty="0"/>
              <a:t>Positive-Displacement Compressors</a:t>
            </a:r>
          </a:p>
          <a:p>
            <a:pPr lvl="1"/>
            <a:r>
              <a:rPr lang="en-US" sz="2400" dirty="0"/>
              <a:t>Displaces a constant, uniform volume of refrigerant for each revolution or operating cycle.</a:t>
            </a:r>
          </a:p>
          <a:p>
            <a:r>
              <a:rPr lang="en-US" sz="2400" dirty="0"/>
              <a:t>Variable Displacement Compressors</a:t>
            </a:r>
          </a:p>
          <a:p>
            <a:pPr lvl="1"/>
            <a:r>
              <a:rPr lang="en-US" sz="2400" dirty="0"/>
              <a:t>As the swash plate changes its angle, the stroke of the piston is increased for more cooling or decreased to reduce the amount of cooling by varying the volume of refrigerant.</a:t>
            </a:r>
          </a:p>
        </p:txBody>
      </p:sp>
    </p:spTree>
    <p:extLst>
      <p:ext uri="{BB962C8B-B14F-4D97-AF65-F5344CB8AC3E}">
        <p14:creationId xmlns:p14="http://schemas.microsoft.com/office/powerpoint/2010/main" val="760644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61.20 Seals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93870" y="883397"/>
            <a:ext cx="4014542" cy="53158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046988"/>
          </a:xfrm>
        </p:spPr>
        <p:txBody>
          <a:bodyPr/>
          <a:lstStyle/>
          <a:p>
            <a:r>
              <a:rPr lang="en-US" sz="2400" dirty="0"/>
              <a:t>Various fittings are used to seal the refrigerant line connections. The service fitting is used for metal line repairs or to insert an inline filter.</a:t>
            </a:r>
          </a:p>
        </p:txBody>
      </p:sp>
    </p:spTree>
    <p:extLst>
      <p:ext uri="{BB962C8B-B14F-4D97-AF65-F5344CB8AC3E}">
        <p14:creationId xmlns:p14="http://schemas.microsoft.com/office/powerpoint/2010/main" val="3227207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61.21 Fittings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27854" y="1066800"/>
            <a:ext cx="5865608" cy="40039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24790" y="5283532"/>
            <a:ext cx="7294419" cy="1015663"/>
          </a:xfrm>
        </p:spPr>
        <p:txBody>
          <a:bodyPr/>
          <a:lstStyle/>
          <a:p>
            <a:r>
              <a:rPr lang="en-US" sz="2000" dirty="0"/>
              <a:t>Spring-lock and quick-connect couplers are merely pushed together, and a garter spring or plastic cage holds them coupled.</a:t>
            </a:r>
          </a:p>
        </p:txBody>
      </p:sp>
    </p:spTree>
    <p:extLst>
      <p:ext uri="{BB962C8B-B14F-4D97-AF65-F5344CB8AC3E}">
        <p14:creationId xmlns:p14="http://schemas.microsoft.com/office/powerpoint/2010/main" val="4094224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Service Fitting and Quick-Connect Coupler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ervice_fitting_quick_connect_coupler">
            <a:hlinkClick r:id="" action="ppaction://media"/>
            <a:extLst>
              <a:ext uri="{FF2B5EF4-FFF2-40B4-BE49-F238E27FC236}">
                <a16:creationId xmlns:a16="http://schemas.microsoft.com/office/drawing/2014/main" id="{1166B64A-1B57-E6FF-AC44-AE4AD4CE0D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42542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61.22 Spring-Lock Connection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5776" y="1128276"/>
            <a:ext cx="7210073" cy="29924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5775" y="4365616"/>
            <a:ext cx="7210073" cy="1569660"/>
          </a:xfrm>
        </p:spPr>
        <p:txBody>
          <a:bodyPr/>
          <a:lstStyle/>
          <a:p>
            <a:r>
              <a:rPr lang="en-US" sz="2400" dirty="0"/>
              <a:t>A spring-lock fitting is a type of quick disconnect fitting that is sealed by 2 O-rings and held together by a garter spring. A special tool is required to expand the garter spring to release the fitting.</a:t>
            </a:r>
          </a:p>
        </p:txBody>
      </p:sp>
    </p:spTree>
    <p:extLst>
      <p:ext uri="{BB962C8B-B14F-4D97-AF65-F5344CB8AC3E}">
        <p14:creationId xmlns:p14="http://schemas.microsoft.com/office/powerpoint/2010/main" val="2494868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61.23 Spring-Lock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0903" y="1066799"/>
            <a:ext cx="5285897" cy="40514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5999"/>
            <a:ext cx="2520538" cy="2475345"/>
          </a:xfrm>
        </p:spPr>
        <p:txBody>
          <a:bodyPr/>
          <a:lstStyle/>
          <a:p>
            <a:r>
              <a:rPr lang="en-US" sz="2400" dirty="0"/>
              <a:t>A quick disconnect tool being used to remove the connections at the evaporator.</a:t>
            </a:r>
          </a:p>
        </p:txBody>
      </p:sp>
    </p:spTree>
    <p:extLst>
      <p:ext uri="{BB962C8B-B14F-4D97-AF65-F5344CB8AC3E}">
        <p14:creationId xmlns:p14="http://schemas.microsoft.com/office/powerpoint/2010/main" val="806781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Service Fitting and Manual Coupler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service_fitting_manual_coupler">
            <a:hlinkClick r:id="" action="ppaction://media"/>
            <a:extLst>
              <a:ext uri="{FF2B5EF4-FFF2-40B4-BE49-F238E27FC236}">
                <a16:creationId xmlns:a16="http://schemas.microsoft.com/office/drawing/2014/main" id="{05EA311F-F232-A83C-A6A1-88DA95880D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65385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61.24 Simple A/C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2554" y="1066800"/>
            <a:ext cx="5236146" cy="48333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56164" cy="1569660"/>
          </a:xfrm>
        </p:spPr>
        <p:txBody>
          <a:bodyPr/>
          <a:lstStyle/>
          <a:p>
            <a:r>
              <a:rPr lang="en-US" sz="2400" dirty="0"/>
              <a:t>Many early A/C systems used a simple electrical circuit.</a:t>
            </a:r>
          </a:p>
        </p:txBody>
      </p:sp>
    </p:spTree>
    <p:extLst>
      <p:ext uri="{BB962C8B-B14F-4D97-AF65-F5344CB8AC3E}">
        <p14:creationId xmlns:p14="http://schemas.microsoft.com/office/powerpoint/2010/main" val="318789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Compressor Clutch Circuit, Test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comp_clutch_circuit_test_light">
            <a:hlinkClick r:id="" action="ppaction://media"/>
            <a:extLst>
              <a:ext uri="{FF2B5EF4-FFF2-40B4-BE49-F238E27FC236}">
                <a16:creationId xmlns:a16="http://schemas.microsoft.com/office/drawing/2014/main" id="{2A103A7F-FE5E-9A60-C1F1-F419E201EB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1180" y="1158843"/>
            <a:ext cx="8071668" cy="4540313"/>
          </a:xfrm>
          <a:prstGeom prst="rect">
            <a:avLst/>
          </a:prstGeom>
        </p:spPr>
      </p:pic>
    </p:spTree>
    <p:extLst>
      <p:ext uri="{BB962C8B-B14F-4D97-AF65-F5344CB8AC3E}">
        <p14:creationId xmlns:p14="http://schemas.microsoft.com/office/powerpoint/2010/main" val="26497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Compressor Clutch Circuit, Volt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Compressor_Clutch_Circuit_Volt_Meter">
            <a:hlinkClick r:id="" action="ppaction://media"/>
            <a:extLst>
              <a:ext uri="{FF2B5EF4-FFF2-40B4-BE49-F238E27FC236}">
                <a16:creationId xmlns:a16="http://schemas.microsoft.com/office/drawing/2014/main" id="{9EA62AB7-CA65-1358-C0CE-F8B49C6875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110" y="1176949"/>
            <a:ext cx="9009780" cy="5068001"/>
          </a:xfrm>
          <a:prstGeom prst="rect">
            <a:avLst/>
          </a:prstGeom>
        </p:spPr>
      </p:pic>
    </p:spTree>
    <p:extLst>
      <p:ext uri="{BB962C8B-B14F-4D97-AF65-F5344CB8AC3E}">
        <p14:creationId xmlns:p14="http://schemas.microsoft.com/office/powerpoint/2010/main" val="25379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Test Compressor Clutch Circuit,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comp_clutch_circuit_clamp_meter">
            <a:hlinkClick r:id="" action="ppaction://media"/>
            <a:extLst>
              <a:ext uri="{FF2B5EF4-FFF2-40B4-BE49-F238E27FC236}">
                <a16:creationId xmlns:a16="http://schemas.microsoft.com/office/drawing/2014/main" id="{031ADC39-932A-575F-2E98-A0359DC87A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741" y="1266535"/>
            <a:ext cx="8850517" cy="4978416"/>
          </a:xfrm>
          <a:prstGeom prst="rect">
            <a:avLst/>
          </a:prstGeom>
        </p:spPr>
      </p:pic>
      <p:sp>
        <p:nvSpPr>
          <p:cNvPr id="7" name="Rectangle 6">
            <a:extLst>
              <a:ext uri="{FF2B5EF4-FFF2-40B4-BE49-F238E27FC236}">
                <a16:creationId xmlns:a16="http://schemas.microsoft.com/office/drawing/2014/main" id="{143294AC-ABC3-0CB4-5F82-61D2B5E86CB8}"/>
              </a:ext>
            </a:extLst>
          </p:cNvPr>
          <p:cNvSpPr/>
          <p:nvPr/>
        </p:nvSpPr>
        <p:spPr>
          <a:xfrm>
            <a:off x="4988459" y="1321346"/>
            <a:ext cx="1466662" cy="336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118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Vane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ane_comp">
            <a:hlinkClick r:id="" action="ppaction://media"/>
            <a:extLst>
              <a:ext uri="{FF2B5EF4-FFF2-40B4-BE49-F238E27FC236}">
                <a16:creationId xmlns:a16="http://schemas.microsoft.com/office/drawing/2014/main" id="{B61588DF-0F0C-3625-EFD2-20B61EEA33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87175"/>
            <a:ext cx="8991600" cy="5057775"/>
          </a:xfrm>
          <a:prstGeom prst="rect">
            <a:avLst/>
          </a:prstGeom>
        </p:spPr>
      </p:pic>
    </p:spTree>
    <p:extLst>
      <p:ext uri="{BB962C8B-B14F-4D97-AF65-F5344CB8AC3E}">
        <p14:creationId xmlns:p14="http://schemas.microsoft.com/office/powerpoint/2010/main" val="406335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61.25 Pressure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49479" y="1016000"/>
            <a:ext cx="4389954"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2677656"/>
          </a:xfrm>
        </p:spPr>
        <p:txBody>
          <a:bodyPr/>
          <a:lstStyle/>
          <a:p>
            <a:r>
              <a:rPr lang="en-US" sz="2400" dirty="0"/>
              <a:t>A pressure switch is either on or off. The contacts are closed by gas pressure on the diaphragm; they are opened by the spring.</a:t>
            </a:r>
          </a:p>
        </p:txBody>
      </p:sp>
    </p:spTree>
    <p:extLst>
      <p:ext uri="{BB962C8B-B14F-4D97-AF65-F5344CB8AC3E}">
        <p14:creationId xmlns:p14="http://schemas.microsoft.com/office/powerpoint/2010/main" val="3063262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61.26 Rear HVAC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6897" y="1053347"/>
            <a:ext cx="5069904" cy="41599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769919" cy="1569660"/>
          </a:xfrm>
        </p:spPr>
        <p:txBody>
          <a:bodyPr/>
          <a:lstStyle/>
          <a:p>
            <a:r>
              <a:rPr lang="en-US" sz="2400" dirty="0"/>
              <a:t>The rear HVAC module assembly used on a Honda Odyssey minivan.</a:t>
            </a:r>
          </a:p>
        </p:txBody>
      </p:sp>
    </p:spTree>
    <p:extLst>
      <p:ext uri="{BB962C8B-B14F-4D97-AF65-F5344CB8AC3E}">
        <p14:creationId xmlns:p14="http://schemas.microsoft.com/office/powerpoint/2010/main" val="1005184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61.27 Line Replacement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1371" y="1053347"/>
            <a:ext cx="5055430" cy="41480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5999"/>
            <a:ext cx="2829296" cy="4945413"/>
          </a:xfrm>
        </p:spPr>
        <p:txBody>
          <a:bodyPr/>
          <a:lstStyle/>
          <a:p>
            <a:r>
              <a:rPr lang="en-US" sz="2400" dirty="0"/>
              <a:t>The line to the condenser from the compressor includes a flange mount with an O-ring. This line is being replaced with a new original equipment line as a result of an accident, which caused the line to be kinked.</a:t>
            </a:r>
          </a:p>
        </p:txBody>
      </p:sp>
    </p:spTree>
    <p:extLst>
      <p:ext uri="{BB962C8B-B14F-4D97-AF65-F5344CB8AC3E}">
        <p14:creationId xmlns:p14="http://schemas.microsoft.com/office/powerpoint/2010/main" val="3384427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707"/>
            <a:ext cx="8229600" cy="646331"/>
          </a:xfrm>
        </p:spPr>
        <p:txBody>
          <a:bodyPr/>
          <a:lstStyle/>
          <a:p>
            <a:r>
              <a:rPr lang="en-US" dirty="0"/>
              <a:t>Figure 61.28 Orifice Tool</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12075" y="1019866"/>
            <a:ext cx="5919849" cy="4150831"/>
          </a:xfrm>
        </p:spPr>
      </p:pic>
      <p:sp>
        <p:nvSpPr>
          <p:cNvPr id="5" name="Content Placeholder 4"/>
          <p:cNvSpPr>
            <a:spLocks noGrp="1"/>
          </p:cNvSpPr>
          <p:nvPr>
            <p:ph sz="quarter" idx="14"/>
          </p:nvPr>
        </p:nvSpPr>
        <p:spPr>
          <a:xfrm>
            <a:off x="457200" y="5343525"/>
            <a:ext cx="8229600" cy="830997"/>
          </a:xfrm>
        </p:spPr>
        <p:txBody>
          <a:bodyPr/>
          <a:lstStyle/>
          <a:p>
            <a:r>
              <a:rPr lang="en-US" sz="2400" dirty="0"/>
              <a:t>Needle-nose pliers can sometimes be used to remove an orifice tube, but it requires this special tool in most cases</a:t>
            </a:r>
          </a:p>
        </p:txBody>
      </p:sp>
    </p:spTree>
    <p:extLst>
      <p:ext uri="{BB962C8B-B14F-4D97-AF65-F5344CB8AC3E}">
        <p14:creationId xmlns:p14="http://schemas.microsoft.com/office/powerpoint/2010/main" val="44889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Orifice Tube Using Special Tool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move_orifice_special_tool">
            <a:hlinkClick r:id="" action="ppaction://media"/>
            <a:extLst>
              <a:ext uri="{FF2B5EF4-FFF2-40B4-BE49-F238E27FC236}">
                <a16:creationId xmlns:a16="http://schemas.microsoft.com/office/drawing/2014/main" id="{06DEF966-6842-31B7-3A07-FD1C7864BD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76818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Orifice Tube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rifice_tube_remove_replace">
            <a:hlinkClick r:id="" action="ppaction://media"/>
            <a:extLst>
              <a:ext uri="{FF2B5EF4-FFF2-40B4-BE49-F238E27FC236}">
                <a16:creationId xmlns:a16="http://schemas.microsoft.com/office/drawing/2014/main" id="{E7BE57C1-12D9-8679-9E13-D1377E7E87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3649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Inline Orifice Tube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nstall_inline_orifice_tube">
            <a:hlinkClick r:id="" action="ppaction://media"/>
            <a:extLst>
              <a:ext uri="{FF2B5EF4-FFF2-40B4-BE49-F238E27FC236}">
                <a16:creationId xmlns:a16="http://schemas.microsoft.com/office/drawing/2014/main" id="{B93B9C32-5567-0BBF-4576-AF280DC75E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84012" cy="5053507"/>
          </a:xfrm>
          <a:prstGeom prst="rect">
            <a:avLst/>
          </a:prstGeom>
        </p:spPr>
      </p:pic>
    </p:spTree>
    <p:extLst>
      <p:ext uri="{BB962C8B-B14F-4D97-AF65-F5344CB8AC3E}">
        <p14:creationId xmlns:p14="http://schemas.microsoft.com/office/powerpoint/2010/main" val="86097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969"/>
            <a:ext cx="8229600" cy="646331"/>
          </a:xfrm>
        </p:spPr>
        <p:txBody>
          <a:bodyPr/>
          <a:lstStyle/>
          <a:p>
            <a:r>
              <a:rPr lang="en-US" dirty="0"/>
              <a:t>Chart 61.1 Oil</a:t>
            </a:r>
          </a:p>
        </p:txBody>
      </p:sp>
      <p:graphicFrame>
        <p:nvGraphicFramePr>
          <p:cNvPr id="8" name="Content Placeholder 7"/>
          <p:cNvGraphicFramePr>
            <a:graphicFrameLocks noGrp="1"/>
          </p:cNvGraphicFramePr>
          <p:nvPr>
            <p:ph sz="quarter" idx="13"/>
            <p:extLst>
              <p:ext uri="{D42A27DB-BD31-4B8C-83A1-F6EECF244321}">
                <p14:modId xmlns:p14="http://schemas.microsoft.com/office/powerpoint/2010/main" val="1334644485"/>
              </p:ext>
            </p:extLst>
          </p:nvPr>
        </p:nvGraphicFramePr>
        <p:xfrm>
          <a:off x="1625729" y="1182783"/>
          <a:ext cx="5892541" cy="3077998"/>
        </p:xfrm>
        <a:graphic>
          <a:graphicData uri="http://schemas.openxmlformats.org/drawingml/2006/table">
            <a:tbl>
              <a:tblPr firstRow="1"/>
              <a:tblGrid>
                <a:gridCol w="2685014">
                  <a:extLst>
                    <a:ext uri="{9D8B030D-6E8A-4147-A177-3AD203B41FA5}">
                      <a16:colId xmlns:a16="http://schemas.microsoft.com/office/drawing/2014/main" val="20000"/>
                    </a:ext>
                  </a:extLst>
                </a:gridCol>
                <a:gridCol w="2137926">
                  <a:extLst>
                    <a:ext uri="{9D8B030D-6E8A-4147-A177-3AD203B41FA5}">
                      <a16:colId xmlns:a16="http://schemas.microsoft.com/office/drawing/2014/main" val="20001"/>
                    </a:ext>
                  </a:extLst>
                </a:gridCol>
                <a:gridCol w="1069601">
                  <a:extLst>
                    <a:ext uri="{9D8B030D-6E8A-4147-A177-3AD203B41FA5}">
                      <a16:colId xmlns:a16="http://schemas.microsoft.com/office/drawing/2014/main" val="20002"/>
                    </a:ext>
                  </a:extLst>
                </a:gridCol>
              </a:tblGrid>
              <a:tr h="572767">
                <a:tc>
                  <a:txBody>
                    <a:bodyPr/>
                    <a:lstStyle/>
                    <a:p>
                      <a:pPr marL="0" marR="0">
                        <a:lnSpc>
                          <a:spcPct val="107000"/>
                        </a:lnSpc>
                        <a:spcBef>
                          <a:spcPts val="0"/>
                        </a:spcBef>
                        <a:spcAft>
                          <a:spcPts val="800"/>
                        </a:spcAft>
                      </a:pPr>
                      <a:r>
                        <a:rPr lang="en-US" sz="2800" b="1" dirty="0">
                          <a:solidFill>
                            <a:schemeClr val="bg1"/>
                          </a:solidFill>
                          <a:effectLst/>
                          <a:latin typeface="+mn-lt"/>
                          <a:ea typeface="Calibri" panose="020F0502020204030204" pitchFamily="34" charset="0"/>
                          <a:cs typeface="Times New Roman" panose="02020603050405020304" pitchFamily="18" charset="0"/>
                        </a:rPr>
                        <a:t>COMPONENT</a:t>
                      </a:r>
                      <a:endParaRPr lang="en-US" sz="2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nSpc>
                          <a:spcPct val="107000"/>
                        </a:lnSpc>
                        <a:spcBef>
                          <a:spcPts val="0"/>
                        </a:spcBef>
                        <a:spcAft>
                          <a:spcPts val="800"/>
                        </a:spcAft>
                      </a:pPr>
                      <a:r>
                        <a:rPr lang="en-US" sz="2800" b="1" dirty="0">
                          <a:solidFill>
                            <a:schemeClr val="bg1"/>
                          </a:solidFill>
                          <a:effectLst/>
                          <a:latin typeface="+mn-lt"/>
                          <a:ea typeface="Calibri" panose="020F0502020204030204" pitchFamily="34" charset="0"/>
                          <a:cs typeface="Times New Roman" panose="02020603050405020304" pitchFamily="18" charset="0"/>
                        </a:rPr>
                        <a:t>FLUID OZ.</a:t>
                      </a:r>
                      <a:endParaRPr lang="en-US" sz="2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nSpc>
                          <a:spcPct val="107000"/>
                        </a:lnSpc>
                        <a:spcBef>
                          <a:spcPts val="0"/>
                        </a:spcBef>
                        <a:spcAft>
                          <a:spcPts val="800"/>
                        </a:spcAft>
                      </a:pPr>
                      <a:r>
                        <a:rPr lang="en-US" sz="2800" b="1" dirty="0">
                          <a:solidFill>
                            <a:schemeClr val="bg1"/>
                          </a:solidFill>
                          <a:effectLst/>
                          <a:latin typeface="+mn-lt"/>
                          <a:ea typeface="Calibri" panose="020F0502020204030204" pitchFamily="34" charset="0"/>
                          <a:cs typeface="Times New Roman" panose="02020603050405020304" pitchFamily="18" charset="0"/>
                        </a:rPr>
                        <a:t>CC</a:t>
                      </a:r>
                      <a:endParaRPr lang="en-US" sz="2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75346">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Accumulator</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60</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474508">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Condenser</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30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474508">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Evaporator</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60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74508">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Each hose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0.3</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10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606361">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Receiver–drier</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0.5</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07000"/>
                        </a:lnSpc>
                        <a:spcBef>
                          <a:spcPts val="0"/>
                        </a:spcBef>
                        <a:spcAft>
                          <a:spcPts val="800"/>
                        </a:spcAft>
                      </a:pPr>
                      <a:r>
                        <a:rPr lang="en-US" sz="2800" dirty="0">
                          <a:effectLst/>
                          <a:latin typeface="+mn-lt"/>
                          <a:ea typeface="Calibri" panose="020F0502020204030204" pitchFamily="34" charset="0"/>
                          <a:cs typeface="Times New Roman" panose="02020603050405020304" pitchFamily="18" charset="0"/>
                        </a:rPr>
                        <a:t>15</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5"/>
                  </a:ext>
                </a:extLst>
              </a:tr>
            </a:tbl>
          </a:graphicData>
        </a:graphic>
      </p:graphicFrame>
      <p:sp>
        <p:nvSpPr>
          <p:cNvPr id="5" name="Content Placeholder 4"/>
          <p:cNvSpPr>
            <a:spLocks noGrp="1"/>
          </p:cNvSpPr>
          <p:nvPr>
            <p:ph sz="quarter" idx="14"/>
          </p:nvPr>
        </p:nvSpPr>
        <p:spPr>
          <a:xfrm>
            <a:off x="457199" y="4567264"/>
            <a:ext cx="8229600" cy="1569660"/>
          </a:xfrm>
        </p:spPr>
        <p:txBody>
          <a:bodyPr/>
          <a:lstStyle/>
          <a:p>
            <a:r>
              <a:rPr lang="en-US" sz="2400" dirty="0"/>
              <a:t>When an A/C component is removed, a certain amount of oil is also removed. These are typical amounts. Check service information for the exact amount to add to each component if it is replaced.</a:t>
            </a:r>
          </a:p>
        </p:txBody>
      </p:sp>
    </p:spTree>
    <p:extLst>
      <p:ext uri="{BB962C8B-B14F-4D97-AF65-F5344CB8AC3E}">
        <p14:creationId xmlns:p14="http://schemas.microsoft.com/office/powerpoint/2010/main" val="1817124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Heating and Air Conditioning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(A7) Heating &amp; Air Conditioning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(A7) Heating &amp; Air Conditioning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Scroll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croll_comp">
            <a:hlinkClick r:id="" action="ppaction://media"/>
            <a:extLst>
              <a:ext uri="{FF2B5EF4-FFF2-40B4-BE49-F238E27FC236}">
                <a16:creationId xmlns:a16="http://schemas.microsoft.com/office/drawing/2014/main" id="{2F323CF8-F986-B080-2E52-D60EDC1B5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87175"/>
            <a:ext cx="8991600" cy="5057775"/>
          </a:xfrm>
          <a:prstGeom prst="rect">
            <a:avLst/>
          </a:prstGeom>
        </p:spPr>
      </p:pic>
    </p:spTree>
    <p:extLst>
      <p:ext uri="{BB962C8B-B14F-4D97-AF65-F5344CB8AC3E}">
        <p14:creationId xmlns:p14="http://schemas.microsoft.com/office/powerpoint/2010/main" val="37001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Wobble Plate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obble_plate_comp">
            <a:hlinkClick r:id="" action="ppaction://media"/>
            <a:extLst>
              <a:ext uri="{FF2B5EF4-FFF2-40B4-BE49-F238E27FC236}">
                <a16:creationId xmlns:a16="http://schemas.microsoft.com/office/drawing/2014/main" id="{885D28DF-D01A-0EF3-0145-AC583EAC44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5" y="1167627"/>
            <a:ext cx="8984010" cy="5053506"/>
          </a:xfrm>
          <a:prstGeom prst="rect">
            <a:avLst/>
          </a:prstGeom>
        </p:spPr>
      </p:pic>
    </p:spTree>
    <p:extLst>
      <p:ext uri="{BB962C8B-B14F-4D97-AF65-F5344CB8AC3E}">
        <p14:creationId xmlns:p14="http://schemas.microsoft.com/office/powerpoint/2010/main" val="250529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Compact Variable Compressor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vc_comp_elec_cntrl">
            <a:hlinkClick r:id="" action="ppaction://media"/>
            <a:extLst>
              <a:ext uri="{FF2B5EF4-FFF2-40B4-BE49-F238E27FC236}">
                <a16:creationId xmlns:a16="http://schemas.microsoft.com/office/drawing/2014/main" id="{7FFE6B34-76C0-2A5E-F863-ABE94C8182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336" y="1149117"/>
            <a:ext cx="8917663" cy="5016185"/>
          </a:xfrm>
          <a:prstGeom prst="rect">
            <a:avLst/>
          </a:prstGeom>
        </p:spPr>
      </p:pic>
    </p:spTree>
    <p:extLst>
      <p:ext uri="{BB962C8B-B14F-4D97-AF65-F5344CB8AC3E}">
        <p14:creationId xmlns:p14="http://schemas.microsoft.com/office/powerpoint/2010/main" val="17250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3926</Words>
  <Application>Microsoft Office PowerPoint</Application>
  <PresentationFormat>On-screen Show (4:3)</PresentationFormat>
  <Paragraphs>305</Paragraphs>
  <Slides>69</Slides>
  <Notes>68</Notes>
  <HiddenSlides>0</HiddenSlides>
  <MMClips>19</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69</vt:i4>
      </vt:variant>
    </vt:vector>
  </HeadingPairs>
  <TitlesOfParts>
    <vt:vector size="83" baseType="lpstr">
      <vt:lpstr>Verdana</vt:lpstr>
      <vt:lpstr>OpenSans-Italic</vt:lpstr>
      <vt:lpstr>Wingdings</vt:lpstr>
      <vt:lpstr>OpenSans-Bold</vt:lpstr>
      <vt:lpstr>OpenSans</vt:lpstr>
      <vt:lpstr>Century Gothic</vt:lpstr>
      <vt:lpstr>Times New Roman</vt:lpstr>
      <vt:lpstr>Trebuchet MS</vt:lpstr>
      <vt:lpstr>Noto Sans Symbols</vt:lpstr>
      <vt:lpstr>Arial</vt:lpstr>
      <vt:lpstr>Arial Black</vt:lpstr>
      <vt:lpstr>Arial(Body)</vt:lpstr>
      <vt:lpstr>USHE</vt:lpstr>
      <vt:lpstr>508 Lecture</vt:lpstr>
      <vt:lpstr>Automotive Technology: Principles, Diagnosis, and Service</vt:lpstr>
      <vt:lpstr>Learning Objectives (1 of 2)  </vt:lpstr>
      <vt:lpstr>Learning Objectives (2 of 2) </vt:lpstr>
      <vt:lpstr>Compressors (1 of 2)</vt:lpstr>
      <vt:lpstr>Compressors (2 of 2)</vt:lpstr>
      <vt:lpstr>Animation: Vane Compressor (Animation will automatically start)</vt:lpstr>
      <vt:lpstr>Animation: Scroll Compressor (Animation will automatically start)</vt:lpstr>
      <vt:lpstr>Animation: Wobble Plate Compressor (Animation will automatically start)</vt:lpstr>
      <vt:lpstr>Animation: Compact Variable Compressor (Animation will automatically start)</vt:lpstr>
      <vt:lpstr>Animation: Swash Plate Compressor (Animation will automatically start)</vt:lpstr>
      <vt:lpstr>Animation: Scotch Yoke Compressor (Animation will automatically start)</vt:lpstr>
      <vt:lpstr>Animation: Hybrid A/C Compressor (Animation will automatically start)</vt:lpstr>
      <vt:lpstr>Animation: Electric-Drive A/C Compressor (Animation will automatically start)</vt:lpstr>
      <vt:lpstr>Condenser</vt:lpstr>
      <vt:lpstr>Figure 61.1 Condenser</vt:lpstr>
      <vt:lpstr>Figure 61.2</vt:lpstr>
      <vt:lpstr>Frequently Asked Question: Why Is Sub-Cooling Necessary in Some Condensers?   </vt:lpstr>
      <vt:lpstr>Figure 61.3 Dual Condenser</vt:lpstr>
      <vt:lpstr>Animation: Condenser Operation (Animation will automatically start)</vt:lpstr>
      <vt:lpstr>Thermostatic Expansion Valves</vt:lpstr>
      <vt:lpstr>Expansion Valve Systems</vt:lpstr>
      <vt:lpstr>Figure 61.4 Expansion Valve</vt:lpstr>
      <vt:lpstr>Figure 61.5 Expansion Valve</vt:lpstr>
      <vt:lpstr>Figure 61.6 H-Block</vt:lpstr>
      <vt:lpstr>Animation: Block-Type, H Valve (Animation will automatically start)</vt:lpstr>
      <vt:lpstr>Animation: H-Valve, TXV (Animation will automatically start)</vt:lpstr>
      <vt:lpstr>Orifice Tube Systems</vt:lpstr>
      <vt:lpstr>Fixed-Orifice Tubes</vt:lpstr>
      <vt:lpstr>Figure 61.7 Orifice Tube</vt:lpstr>
      <vt:lpstr>Figure 61.8 Orifice Tube Location</vt:lpstr>
      <vt:lpstr>Figure 61.9 Variable Valve Orifice</vt:lpstr>
      <vt:lpstr>Question 1: ?</vt:lpstr>
      <vt:lpstr>Answer 1</vt:lpstr>
      <vt:lpstr>Evaporator</vt:lpstr>
      <vt:lpstr>Figure 61.10 Evaporator</vt:lpstr>
      <vt:lpstr>Figure 61.11 Evaporator Types</vt:lpstr>
      <vt:lpstr>Figure 61.12 HVAC Case</vt:lpstr>
      <vt:lpstr>Receiver-Drier</vt:lpstr>
      <vt:lpstr>Figure 61.13 Receiver Dryer</vt:lpstr>
      <vt:lpstr>Accumulator</vt:lpstr>
      <vt:lpstr>Figure 61.14 Accumulator</vt:lpstr>
      <vt:lpstr>Figure 61.15 Accumulator Tube</vt:lpstr>
      <vt:lpstr>Figure 61.16 Sight Glass</vt:lpstr>
      <vt:lpstr>Question 2: ?</vt:lpstr>
      <vt:lpstr>Answer 2</vt:lpstr>
      <vt:lpstr>Refrigerant Lines and Hoses</vt:lpstr>
      <vt:lpstr>Figure 61.17  Refrigerant Lines</vt:lpstr>
      <vt:lpstr>Figure 61.18 Refrigerant Lines</vt:lpstr>
      <vt:lpstr>Figure 61.19 Line Sizes</vt:lpstr>
      <vt:lpstr>Figure 61.20 Seals</vt:lpstr>
      <vt:lpstr>Figure 61.21 Fittings</vt:lpstr>
      <vt:lpstr>Animation: Service Fitting and Quick-Connect Coupler (Animation will automatically start)</vt:lpstr>
      <vt:lpstr>Figure 61.22 Spring-Lock Connection</vt:lpstr>
      <vt:lpstr>Figure 61.23 Spring-Lock Tool</vt:lpstr>
      <vt:lpstr>Animation: Service Fitting and Manual Coupler (Animation will automatically start)</vt:lpstr>
      <vt:lpstr>Figure 61.24 Simple A/C Circuit</vt:lpstr>
      <vt:lpstr>Animation: Test Compressor Clutch Circuit, Test Light (Animation will automatically start)</vt:lpstr>
      <vt:lpstr>Animation: Test Compressor Clutch Circuit, Volt Meter (Animation will automatically start)</vt:lpstr>
      <vt:lpstr>Animation: Test Compressor Clutch Circuit, Clamp Meter (Animation will automatically start)</vt:lpstr>
      <vt:lpstr>Figure 61.25 Pressure Switch</vt:lpstr>
      <vt:lpstr>Figure 61.26 Rear HVAC </vt:lpstr>
      <vt:lpstr>Figure 61.27 Line Replacement</vt:lpstr>
      <vt:lpstr>Figure 61.28 Orifice Tool</vt:lpstr>
      <vt:lpstr>Animation: Remove Orifice Tube Using Special Tool (Animation will automatically start)</vt:lpstr>
      <vt:lpstr>Animation: Remove &amp; Replace Orifice Tube (Animation will automatically start)</vt:lpstr>
      <vt:lpstr>Animation: Remove &amp; Replace Inline Orifice Tube (Animation will automatically start)</vt:lpstr>
      <vt:lpstr>Chart 61.1 Oil</vt:lpstr>
      <vt:lpstr>Heating and Air Conditioning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2023-06-19T18:00:24Z</dcterms:modified>
</cp:coreProperties>
</file>