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1226" r:id="rId2"/>
    <p:sldId id="1110" r:id="rId3"/>
    <p:sldId id="1160" r:id="rId4"/>
    <p:sldId id="1112" r:id="rId5"/>
    <p:sldId id="1161" r:id="rId6"/>
    <p:sldId id="1162" r:id="rId7"/>
    <p:sldId id="1163" r:id="rId8"/>
    <p:sldId id="1231" r:id="rId9"/>
    <p:sldId id="1232" r:id="rId10"/>
    <p:sldId id="1233" r:id="rId11"/>
    <p:sldId id="1361" r:id="rId12"/>
    <p:sldId id="1258" r:id="rId13"/>
    <p:sldId id="1235" r:id="rId14"/>
    <p:sldId id="1236" r:id="rId15"/>
    <p:sldId id="1260" r:id="rId16"/>
    <p:sldId id="1234" r:id="rId17"/>
    <p:sldId id="1259" r:id="rId18"/>
    <p:sldId id="1362" r:id="rId19"/>
    <p:sldId id="1237" r:id="rId20"/>
    <p:sldId id="1238" r:id="rId21"/>
    <p:sldId id="1240" r:id="rId22"/>
    <p:sldId id="1262" r:id="rId23"/>
    <p:sldId id="1363" r:id="rId24"/>
    <p:sldId id="1239" r:id="rId25"/>
    <p:sldId id="1364" r:id="rId26"/>
    <p:sldId id="1365" r:id="rId27"/>
    <p:sldId id="1263" r:id="rId28"/>
    <p:sldId id="1170" r:id="rId29"/>
    <p:sldId id="1264" r:id="rId30"/>
    <p:sldId id="1266" r:id="rId31"/>
    <p:sldId id="1265" r:id="rId32"/>
    <p:sldId id="1241" r:id="rId33"/>
    <p:sldId id="1267" r:id="rId34"/>
    <p:sldId id="1268" r:id="rId35"/>
    <p:sldId id="1366" r:id="rId36"/>
    <p:sldId id="1367" r:id="rId37"/>
    <p:sldId id="1204" r:id="rId38"/>
    <p:sldId id="1076"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984">
          <p15:clr>
            <a:srgbClr val="A4A3A4"/>
          </p15:clr>
        </p15:guide>
        <p15:guide id="4" orient="horz" pos="384">
          <p15:clr>
            <a:srgbClr val="A4A3A4"/>
          </p15:clr>
        </p15:guide>
        <p15:guide id="5" orient="horz" pos="144">
          <p15:clr>
            <a:srgbClr val="A4A3A4"/>
          </p15:clr>
        </p15:guide>
        <p15:guide id="6" orient="horz" pos="912">
          <p15:clr>
            <a:srgbClr val="A4A3A4"/>
          </p15:clr>
        </p15:guide>
        <p15:guide id="7" orient="horz" pos="624">
          <p15:clr>
            <a:srgbClr val="A4A3A4"/>
          </p15:clr>
        </p15:guide>
        <p15:guide id="8" orient="horz" pos="1248">
          <p15:clr>
            <a:srgbClr val="A4A3A4"/>
          </p15:clr>
        </p15:guide>
        <p15:guide id="9" pos="288">
          <p15:clr>
            <a:srgbClr val="A4A3A4"/>
          </p15:clr>
        </p15:guide>
        <p15:guide id="10"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40" autoAdjust="0"/>
    <p:restoredTop sz="85731" autoAdjust="0"/>
  </p:normalViewPr>
  <p:slideViewPr>
    <p:cSldViewPr>
      <p:cViewPr varScale="1">
        <p:scale>
          <a:sx n="98" d="100"/>
          <a:sy n="98" d="100"/>
        </p:scale>
        <p:origin x="1752" y="84"/>
      </p:cViewPr>
      <p:guideLst>
        <p:guide orient="horz" pos="2160"/>
        <p:guide pos="2880"/>
        <p:guide orient="horz" pos="3984"/>
        <p:guide orient="horz" pos="384"/>
        <p:guide orient="horz" pos="144"/>
        <p:guide orient="horz" pos="912"/>
        <p:guide orient="horz" pos="624"/>
        <p:guide orient="horz" pos="1248"/>
        <p:guide pos="288"/>
        <p:guide pos="5472"/>
      </p:guideLst>
    </p:cSldViewPr>
  </p:slideViewPr>
  <p:outlineViewPr>
    <p:cViewPr>
      <p:scale>
        <a:sx n="25" d="100"/>
        <a:sy n="25" d="100"/>
      </p:scale>
      <p:origin x="0" y="7944"/>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6/19/2023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6/19/2023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23799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80915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panose="020B0604020202020204" pitchFamily="34" charset="0"/>
                <a:ea typeface="Arial"/>
                <a:cs typeface="Arial" panose="020B0604020202020204" pitchFamily="34" charset="0"/>
                <a:sym typeface="Arial"/>
              </a:rPr>
              <a:t>TECH TIP: </a:t>
            </a:r>
            <a:r>
              <a:rPr lang="en-US" sz="1400" b="1" i="0" u="sng" strike="noStrike" kern="1200" baseline="0" dirty="0">
                <a:solidFill>
                  <a:schemeClr val="tx1"/>
                </a:solidFill>
                <a:latin typeface="Arial" panose="020B0604020202020204" pitchFamily="34" charset="0"/>
                <a:ea typeface="+mn-ea"/>
                <a:cs typeface="Arial" panose="020B0604020202020204" pitchFamily="34" charset="0"/>
              </a:rPr>
              <a:t>Quick and Easy Temperature Conversion </a:t>
            </a:r>
            <a:r>
              <a:rPr lang="en-US" sz="1400" b="0" i="0" u="none" strike="noStrike" kern="1200" baseline="0" dirty="0">
                <a:solidFill>
                  <a:schemeClr val="tx1"/>
                </a:solidFill>
                <a:latin typeface="+mn-lt"/>
                <a:ea typeface="+mn-ea"/>
                <a:cs typeface="+mn-cs"/>
              </a:rPr>
              <a:t>Temperature in service information and on scan tools is often expressed in degrees Celsius, which is often confusing to those used to temperature expressed in Fahrenheit degrees. A quick and easy way to get an </a:t>
            </a:r>
            <a:r>
              <a:rPr lang="en-US" sz="1400" b="0" i="1" u="none" strike="noStrike" kern="1200" baseline="0" dirty="0">
                <a:solidFill>
                  <a:schemeClr val="tx1"/>
                </a:solidFill>
                <a:latin typeface="+mn-lt"/>
                <a:ea typeface="+mn-ea"/>
                <a:cs typeface="+mn-cs"/>
              </a:rPr>
              <a:t>approximate </a:t>
            </a:r>
            <a:r>
              <a:rPr lang="en-US" sz="1400" b="0" i="0" u="none" strike="noStrike" kern="1200" baseline="0" dirty="0">
                <a:solidFill>
                  <a:schemeClr val="tx1"/>
                </a:solidFill>
                <a:latin typeface="+mn-lt"/>
                <a:ea typeface="+mn-ea"/>
                <a:cs typeface="+mn-cs"/>
              </a:rPr>
              <a:t>conversion is to take the degrees in Celsius, double it, and add 25. For example, Celsius </a:t>
            </a:r>
            <a:r>
              <a:rPr lang="en-US" sz="1400" b="1" i="0" u="none" strike="noStrike" kern="1200" baseline="0" dirty="0">
                <a:solidFill>
                  <a:schemeClr val="tx1"/>
                </a:solidFill>
                <a:latin typeface="+mn-lt"/>
                <a:ea typeface="+mn-ea"/>
                <a:cs typeface="+mn-cs"/>
              </a:rPr>
              <a:t>× </a:t>
            </a:r>
            <a:r>
              <a:rPr lang="en-US" sz="1400" b="0" i="0" u="none" strike="noStrike" kern="1200" baseline="0" dirty="0">
                <a:solidFill>
                  <a:schemeClr val="tx1"/>
                </a:solidFill>
                <a:latin typeface="+mn-lt"/>
                <a:ea typeface="+mn-ea"/>
                <a:cs typeface="+mn-cs"/>
              </a:rPr>
              <a:t>2 </a:t>
            </a:r>
            <a:r>
              <a:rPr lang="en-US" sz="1400" b="1" i="0" u="none" strike="noStrike" kern="1200" baseline="0" dirty="0">
                <a:solidFill>
                  <a:schemeClr val="tx1"/>
                </a:solidFill>
                <a:latin typeface="+mn-lt"/>
                <a:ea typeface="+mn-ea"/>
                <a:cs typeface="+mn-cs"/>
              </a:rPr>
              <a:t>+ </a:t>
            </a:r>
            <a:r>
              <a:rPr lang="en-US" sz="1400" b="0" i="0" u="none" strike="noStrike" kern="1200" baseline="0" dirty="0">
                <a:solidFill>
                  <a:schemeClr val="tx1"/>
                </a:solidFill>
                <a:latin typeface="+mn-lt"/>
                <a:ea typeface="+mn-ea"/>
                <a:cs typeface="+mn-cs"/>
              </a:rPr>
              <a:t>25 </a:t>
            </a:r>
            <a:r>
              <a:rPr lang="en-US" sz="1400" b="1" i="0" u="none" strike="noStrike" kern="1200" baseline="0" dirty="0">
                <a:solidFill>
                  <a:schemeClr val="tx1"/>
                </a:solidFill>
                <a:latin typeface="+mn-lt"/>
                <a:ea typeface="+mn-ea"/>
                <a:cs typeface="+mn-cs"/>
              </a:rPr>
              <a:t>= </a:t>
            </a:r>
            <a:r>
              <a:rPr lang="en-US" sz="1400" b="0" i="0" u="none" strike="noStrike" kern="1200" baseline="0" dirty="0">
                <a:solidFill>
                  <a:schemeClr val="tx1"/>
                </a:solidFill>
                <a:latin typeface="+mn-lt"/>
                <a:ea typeface="+mn-ea"/>
                <a:cs typeface="+mn-cs"/>
              </a:rPr>
              <a:t>approximate Fahrenheit degrees:</a:t>
            </a:r>
          </a:p>
          <a:p>
            <a:r>
              <a:rPr lang="en-US" sz="1200" b="0" i="0" u="none" strike="noStrike" kern="1200" baseline="0" dirty="0">
                <a:solidFill>
                  <a:schemeClr val="tx1"/>
                </a:solidFill>
                <a:latin typeface="+mn-lt"/>
                <a:ea typeface="+mn-ea"/>
                <a:cs typeface="+mn-cs"/>
              </a:rPr>
              <a:t>0°C × 2 = 0 + 25 = 25°F (actual = 32°F)</a:t>
            </a:r>
          </a:p>
          <a:p>
            <a:r>
              <a:rPr lang="en-US" sz="1200" b="0" i="0" u="none" strike="noStrike" kern="1200" baseline="0" dirty="0">
                <a:solidFill>
                  <a:schemeClr val="tx1"/>
                </a:solidFill>
                <a:latin typeface="+mn-lt"/>
                <a:ea typeface="+mn-ea"/>
                <a:cs typeface="+mn-cs"/>
              </a:rPr>
              <a:t>10°C × 2 = 20 + 25 = 45°F (actual = 50°F)</a:t>
            </a:r>
          </a:p>
          <a:p>
            <a:r>
              <a:rPr lang="en-US" sz="1200" b="0" i="0" u="none" strike="noStrike" kern="1200" baseline="0" dirty="0">
                <a:solidFill>
                  <a:schemeClr val="tx1"/>
                </a:solidFill>
                <a:latin typeface="+mn-lt"/>
                <a:ea typeface="+mn-ea"/>
                <a:cs typeface="+mn-cs"/>
              </a:rPr>
              <a:t>15°C × 2 = 30 + 25 = 55°F (actual = 59°F)</a:t>
            </a:r>
          </a:p>
          <a:p>
            <a:r>
              <a:rPr lang="en-US" sz="1200" b="0" i="0" u="none" strike="noStrike" kern="1200" baseline="0" dirty="0">
                <a:solidFill>
                  <a:schemeClr val="tx1"/>
                </a:solidFill>
                <a:latin typeface="+mn-lt"/>
                <a:ea typeface="+mn-ea"/>
                <a:cs typeface="+mn-cs"/>
              </a:rPr>
              <a:t>20°C × 2 = 40 + 25 = 65°F (actual = 68°F)</a:t>
            </a:r>
          </a:p>
          <a:p>
            <a:r>
              <a:rPr lang="en-US" sz="1200" b="0" i="0" u="none" strike="noStrike" kern="1200" baseline="0" dirty="0">
                <a:solidFill>
                  <a:schemeClr val="tx1"/>
                </a:solidFill>
                <a:latin typeface="+mn-lt"/>
                <a:ea typeface="+mn-ea"/>
                <a:cs typeface="+mn-cs"/>
              </a:rPr>
              <a:t>25°C × 2 = 50 + 25 = 75°F (actual = 77°F)</a:t>
            </a:r>
          </a:p>
          <a:p>
            <a:r>
              <a:rPr lang="en-US" sz="1200" b="0" i="0" u="none" strike="noStrike" kern="1200" baseline="0" dirty="0">
                <a:solidFill>
                  <a:schemeClr val="tx1"/>
                </a:solidFill>
                <a:latin typeface="+mn-lt"/>
                <a:ea typeface="+mn-ea"/>
                <a:cs typeface="+mn-cs"/>
              </a:rPr>
              <a:t>30°C × 2 = 60 + 25 = 85°F (actual = 86°F)</a:t>
            </a:r>
          </a:p>
          <a:p>
            <a:r>
              <a:rPr lang="en-US" sz="1200" b="0" i="0" u="none" strike="noStrike" kern="1200" baseline="0" dirty="0">
                <a:solidFill>
                  <a:schemeClr val="tx1"/>
                </a:solidFill>
                <a:latin typeface="+mn-lt"/>
                <a:ea typeface="+mn-ea"/>
                <a:cs typeface="+mn-cs"/>
              </a:rPr>
              <a:t>35°C × 2 = 70 + 25 = 95°F (actual = 95°F)</a:t>
            </a:r>
          </a:p>
          <a:p>
            <a:r>
              <a:rPr lang="en-US" sz="1200" b="0" i="0" u="none" strike="noStrike" kern="1200" baseline="0" dirty="0">
                <a:solidFill>
                  <a:schemeClr val="tx1"/>
                </a:solidFill>
                <a:latin typeface="+mn-lt"/>
                <a:ea typeface="+mn-ea"/>
                <a:cs typeface="+mn-cs"/>
              </a:rPr>
              <a:t>40°C × 2 = 80 + 25 = 105°F (actual = 104°F)</a:t>
            </a:r>
          </a:p>
          <a:p>
            <a:r>
              <a:rPr lang="en-US" sz="1200" b="0" i="0" u="none" strike="noStrike" kern="1200" baseline="0" dirty="0">
                <a:solidFill>
                  <a:schemeClr val="tx1"/>
                </a:solidFill>
                <a:latin typeface="+mn-lt"/>
                <a:ea typeface="+mn-ea"/>
                <a:cs typeface="+mn-cs"/>
              </a:rPr>
              <a:t>45°C × 2 = 90 + 25 = 115°F (actual = 113°F)</a:t>
            </a:r>
          </a:p>
          <a:p>
            <a:r>
              <a:rPr lang="en-US" sz="1200" b="0" i="0" u="none" strike="noStrike" kern="1200" baseline="0" dirty="0">
                <a:solidFill>
                  <a:schemeClr val="tx1"/>
                </a:solidFill>
                <a:latin typeface="+mn-lt"/>
                <a:ea typeface="+mn-ea"/>
                <a:cs typeface="+mn-cs"/>
              </a:rPr>
              <a:t>50°C × 2 = 100 + 25 = 125°F (actual = 122°F)</a:t>
            </a:r>
          </a:p>
          <a:p>
            <a:r>
              <a:rPr lang="en-US" sz="1200" b="0" i="0" u="none" strike="noStrike" kern="1200" baseline="0" dirty="0">
                <a:solidFill>
                  <a:schemeClr val="tx1"/>
                </a:solidFill>
                <a:latin typeface="+mn-lt"/>
                <a:ea typeface="+mn-ea"/>
                <a:cs typeface="+mn-cs"/>
              </a:rPr>
              <a:t>The simplest way to convert between the Fahrenheit</a:t>
            </a:r>
          </a:p>
          <a:p>
            <a:r>
              <a:rPr lang="en-US" sz="1200" b="0" i="0" u="none" strike="noStrike" kern="1200" baseline="0" dirty="0">
                <a:solidFill>
                  <a:schemeClr val="tx1"/>
                </a:solidFill>
                <a:latin typeface="+mn-lt"/>
                <a:ea typeface="+mn-ea"/>
                <a:cs typeface="+mn-cs"/>
              </a:rPr>
              <a:t>and Celsius scales accurately is to use a conversion</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50110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none" strike="noStrike" kern="1200" baseline="0" dirty="0">
                <a:solidFill>
                  <a:schemeClr val="tx1"/>
                </a:solidFill>
                <a:latin typeface="+mn-lt"/>
                <a:ea typeface="+mn-ea"/>
                <a:cs typeface="+mn-cs"/>
              </a:rPr>
              <a:t>RULES OF HEAT TRANSFER  </a:t>
            </a:r>
            <a:r>
              <a:rPr lang="en-US" sz="1400" b="0" i="0" u="none" strike="noStrike" kern="1200" baseline="0" dirty="0">
                <a:solidFill>
                  <a:schemeClr val="tx1"/>
                </a:solidFill>
                <a:latin typeface="+mn-lt"/>
                <a:ea typeface="+mn-ea"/>
                <a:cs typeface="+mn-cs"/>
              </a:rPr>
              <a:t>Heating and air conditioning must follow the basic rules of heat transfer. An understanding of these rules helps greatly in understanding the systems:  </a:t>
            </a:r>
          </a:p>
          <a:p>
            <a:endParaRPr lang="en-US" sz="1800" b="0" i="0" u="none" strike="noStrike" kern="1200" baseline="30000" dirty="0">
              <a:solidFill>
                <a:schemeClr val="tx1"/>
              </a:solidFill>
              <a:latin typeface="+mn-lt"/>
              <a:ea typeface="+mn-ea"/>
              <a:cs typeface="+mn-cs"/>
            </a:endParaRPr>
          </a:p>
          <a:p>
            <a:r>
              <a:rPr lang="en-US" sz="1800" b="0" i="0" u="none" strike="noStrike" kern="1200" baseline="30000" dirty="0">
                <a:solidFill>
                  <a:schemeClr val="tx1"/>
                </a:solidFill>
                <a:latin typeface="+mn-lt"/>
                <a:ea typeface="+mn-ea"/>
                <a:cs typeface="+mn-cs"/>
              </a:rPr>
              <a:t>Heat always flows from hot to cold. (From higher level of energy to lower level of energy.) ● SEE FIGURE 60–5.</a:t>
            </a:r>
          </a:p>
          <a:p>
            <a:r>
              <a:rPr lang="en-US" sz="1800" b="0" i="0" u="none" strike="noStrike" kern="1200" baseline="30000" dirty="0">
                <a:solidFill>
                  <a:schemeClr val="tx1"/>
                </a:solidFill>
                <a:latin typeface="+mn-lt"/>
                <a:ea typeface="+mn-ea"/>
                <a:cs typeface="+mn-cs"/>
              </a:rPr>
              <a:t>To warm a person or item, heat must be added.</a:t>
            </a:r>
          </a:p>
          <a:p>
            <a:r>
              <a:rPr lang="en-US" sz="1800" b="0" i="0" u="none" strike="noStrike" kern="1200" baseline="30000" dirty="0">
                <a:solidFill>
                  <a:schemeClr val="tx1"/>
                </a:solidFill>
                <a:latin typeface="+mn-lt"/>
                <a:ea typeface="+mn-ea"/>
                <a:cs typeface="+mn-cs"/>
              </a:rPr>
              <a:t>To cool a person or item, heat must be removed.</a:t>
            </a:r>
          </a:p>
          <a:p>
            <a:r>
              <a:rPr lang="en-US" sz="1800" b="0" i="0" u="none" strike="noStrike" kern="1200" baseline="30000" dirty="0">
                <a:solidFill>
                  <a:schemeClr val="tx1"/>
                </a:solidFill>
                <a:latin typeface="+mn-lt"/>
                <a:ea typeface="+mn-ea"/>
                <a:cs typeface="+mn-cs"/>
              </a:rPr>
              <a:t>A large amount of heat is absorbed when a liquid changes state to vapor.</a:t>
            </a:r>
          </a:p>
          <a:p>
            <a:r>
              <a:rPr lang="en-US" sz="1800" b="0" i="0" u="none" strike="noStrike" kern="1200" baseline="30000" dirty="0">
                <a:solidFill>
                  <a:schemeClr val="tx1"/>
                </a:solidFill>
                <a:latin typeface="+mn-lt"/>
                <a:ea typeface="+mn-ea"/>
                <a:cs typeface="+mn-cs"/>
              </a:rPr>
              <a:t>A large amount of heat is released when a vapor changes state to a liquid.</a:t>
            </a:r>
          </a:p>
          <a:p>
            <a:r>
              <a:rPr lang="en-US" sz="1800" b="0" i="0" u="none" strike="noStrike" kern="1200" baseline="30000" dirty="0">
                <a:solidFill>
                  <a:schemeClr val="tx1"/>
                </a:solidFill>
                <a:latin typeface="+mn-lt"/>
                <a:ea typeface="+mn-ea"/>
                <a:cs typeface="+mn-cs"/>
              </a:rPr>
              <a:t>Compressing a gas concentrates the heat and increases the temperature.</a:t>
            </a:r>
          </a:p>
          <a:p>
            <a:pPr marL="0" marR="0" lvl="0" indent="0" algn="l" rtl="0">
              <a:lnSpc>
                <a:spcPct val="100000"/>
              </a:lnSpc>
              <a:spcBef>
                <a:spcPts val="0"/>
              </a:spcBef>
              <a:spcAft>
                <a:spcPts val="0"/>
              </a:spcAft>
              <a:buClr>
                <a:schemeClr val="dk1"/>
              </a:buClr>
              <a:buSzPct val="25000"/>
              <a:buFont typeface="Arial"/>
              <a:buNone/>
            </a:pPr>
            <a:endParaRPr sz="16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15618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71636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50139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1647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0" i="0" u="none" strike="noStrike" kern="1200" baseline="0" dirty="0">
                <a:solidFill>
                  <a:schemeClr val="tx1"/>
                </a:solidFill>
                <a:latin typeface="+mn-lt"/>
                <a:ea typeface="+mn-ea"/>
                <a:cs typeface="+mn-cs"/>
              </a:rPr>
              <a:t>Heating load is the term used when additional heat is need d. The actual load is the number of BTUs or calories of heat energy that must be added. In a home or office, burning fuel is the usual way to generate heat using coal, gas, or oil as a fuel. In most vehicles, the heat is provided by the heated coolant from the engine cooling system. This coolant is typically at a temperature of 190°F to 205°F (88°C to 98°C) when the engine reaches its normal operating temperature. </a:t>
            </a:r>
            <a:r>
              <a:rPr lang="en-US" sz="1400" b="0" i="0" u="none" strike="noStrike" kern="1200" baseline="30000" dirty="0">
                <a:solidFill>
                  <a:schemeClr val="tx1"/>
                </a:solidFill>
                <a:latin typeface="+mn-lt"/>
                <a:ea typeface="+mn-ea"/>
                <a:cs typeface="+mn-cs"/>
              </a:rPr>
              <a:t>● SEE FIGURE 60–8. </a:t>
            </a:r>
            <a:r>
              <a:rPr lang="en-US" sz="1400" b="0" i="0" u="none" strike="noStrike" kern="1200" baseline="0" dirty="0">
                <a:solidFill>
                  <a:schemeClr val="tx1"/>
                </a:solidFill>
                <a:latin typeface="+mn-lt"/>
                <a:ea typeface="+mn-ea"/>
                <a:cs typeface="+mn-cs"/>
              </a:rPr>
              <a:t>In most vehicles, heated coolant is circulated through a heat exchanger, called a heater core. Air is circulated through the heater core, where it absorbs heat. Then it is blown into the passenger compartment, where the heat travels on to warm the car interior and occupants. The air from the blower motor moves the</a:t>
            </a:r>
          </a:p>
          <a:p>
            <a:r>
              <a:rPr lang="en-US" sz="1400" b="0" i="0" u="none" strike="noStrike" kern="1200" baseline="0" dirty="0">
                <a:solidFill>
                  <a:schemeClr val="tx1"/>
                </a:solidFill>
                <a:latin typeface="+mn-lt"/>
                <a:ea typeface="+mn-ea"/>
                <a:cs typeface="+mn-cs"/>
              </a:rPr>
              <a:t>heat from the heater core to the passengers.</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17076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One way to move heat, called cooling load, is with a block of ice. A substantial amount of latent heat is required to change the state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of the solid ice into a liquid: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144 BTU per lb. (80 calories per gram).</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A 50-lb. block of ice represents, or 7,200 BTU, of cooling power when it changes from 50 lb. of solid at 32°F to 50 lb. of liquid at 32°F.</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In the early days of air conditioning, the term ton was commonly used. A ton of air conditioning was the amount of heat it took to melt a ton of ice, or 288,000 BTU. ● SEE FIGURE 60–9.</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77233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 method of cooling that works well in areas of low humidity is evaporation of water, commonly called evaporative cooling. If water is spread thinly over the extremely large area of a meshed cooler pad and air is blown across it, the water evaporates. For every pound of water that evaporates, 970 BTU (540 calories per gram) of heat is absorbed. This is the latent heat of evaporation, just as when it is boiled. This is a natural process and uses only the energy required by the blower to circulate the air through the cooler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pads and on to the space to be cooled. Disadvantages of evaporative coolers, often called “swamp coolers” include: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increases the relative humidly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not effective in areas of high humidity because the water does not evaporate rapidly enough to be efficient.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At one time, window-mounted evaporative coolers were used in cars. They were not very popular because they were unattractive and worked well only in dry areas. ● SEE FIGURE 60–10.</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824211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715711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637546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1060" algn="just"/>
            <a:r>
              <a:rPr lang="en-US" sz="1400" b="1" i="0" u="none" strike="noStrike" baseline="0" dirty="0">
                <a:solidFill>
                  <a:srgbClr val="007D99"/>
                </a:solidFill>
                <a:latin typeface="+mn-lt"/>
              </a:rPr>
              <a:t>CONDUCTION   </a:t>
            </a:r>
            <a:r>
              <a:rPr lang="en-US" sz="1400" b="0" i="0" u="none" strike="noStrike" baseline="0" dirty="0">
                <a:solidFill>
                  <a:srgbClr val="231F20"/>
                </a:solidFill>
                <a:latin typeface="+mn-lt"/>
              </a:rPr>
              <a:t>The simplest heat movement method is conduction, by which heat travels through a medium such as a solid or liquid, moving from one molecule of the material to the next. For example, if one end of wire is heated, the heat will travel through the material itself and will be transferred through to the other end of the wire. Some materials (most of the metals) are good heat conductors. Copper and aluminum are among the best of the commonly used metals, so most heat exchangers (radiators, evaporators, and condensers) use copper or aluminum.</a:t>
            </a:r>
            <a:endParaRPr lang="en-US" sz="1400" b="0" i="0" u="none" strike="noStrike" baseline="0" dirty="0">
              <a:latin typeface="+mn-lt"/>
            </a:endParaRPr>
          </a:p>
          <a:p>
            <a:pPr marR="1040" algn="just"/>
            <a:r>
              <a:rPr lang="en-US" sz="1400" b="1" i="0" u="none" strike="noStrike" baseline="0" dirty="0">
                <a:solidFill>
                  <a:srgbClr val="007D99"/>
                </a:solidFill>
                <a:latin typeface="+mn-lt"/>
              </a:rPr>
              <a:t>CONVECTION  p</a:t>
            </a:r>
            <a:r>
              <a:rPr lang="en-US" sz="1400" b="0" i="0" u="none" strike="noStrike" baseline="0" dirty="0">
                <a:solidFill>
                  <a:srgbClr val="231F20"/>
                </a:solidFill>
                <a:latin typeface="+mn-lt"/>
              </a:rPr>
              <a:t>rocess of transferring heat by moving the heated medium, usually air or a liquid. An example of convection is the engine cooling system. Coolant is heated in the water jackets next to the cylinders and combustion chambers. Then the coolant is pumped to the radiator, where the heat is transferred to the air traveling through the radiator. Convection also occurs in the interior of the vehicle when air is circulated past the driver and passengers to pick up heat and moved to the evaporator, where the heat is transferred to the evaporator fins. The evaporator fins are cooler, so heat is transferred easily.</a:t>
            </a:r>
          </a:p>
          <a:p>
            <a:endParaRPr lang="en-US" sz="1400" b="0" i="0" u="none" strike="noStrike" baseline="0" dirty="0">
              <a:latin typeface="+mn-lt"/>
            </a:endParaRPr>
          </a:p>
          <a:p>
            <a:pPr marR="1040" algn="just"/>
            <a:r>
              <a:rPr lang="en-US" sz="1400" b="1" i="0" u="none" strike="noStrike" baseline="0" dirty="0">
                <a:solidFill>
                  <a:srgbClr val="007D99"/>
                </a:solidFill>
                <a:latin typeface="+mn-lt"/>
              </a:rPr>
              <a:t>RADIATION  </a:t>
            </a:r>
            <a:r>
              <a:rPr lang="en-US" sz="1400" b="0" i="0" u="none" strike="noStrike" baseline="0" dirty="0">
                <a:solidFill>
                  <a:srgbClr val="231F20"/>
                </a:solidFill>
                <a:latin typeface="+mn-lt"/>
              </a:rPr>
              <a:t>Heat can travel through heat rays and pass from one location to another without warming the air through which it passes. The best example of this is the heat from the sun, which passes through cold space and warms our planet and everything it shines on. Radiant heat can pass from any warmer object through air to any cooler object. It is affected by the color and texture of the heat emitter, where the heat leaves, and the collector, where the heat is absorbed. Dark, rough surfaces make better heat emitters and collectors than light-colored, surfaces.</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728552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0" i="0" u="none" strike="noStrike" kern="1200" baseline="0" dirty="0">
                <a:solidFill>
                  <a:schemeClr val="tx1"/>
                </a:solidFill>
                <a:latin typeface="+mn-lt"/>
                <a:ea typeface="+mn-ea"/>
                <a:cs typeface="+mn-cs"/>
              </a:rPr>
              <a:t>The air-conditioning process works using a fluid, called </a:t>
            </a:r>
            <a:r>
              <a:rPr lang="en-US" sz="1400" b="0" i="1" u="none" strike="noStrike" kern="1200" baseline="0" dirty="0">
                <a:solidFill>
                  <a:schemeClr val="tx1"/>
                </a:solidFill>
                <a:latin typeface="+mn-lt"/>
                <a:ea typeface="+mn-ea"/>
                <a:cs typeface="+mn-cs"/>
              </a:rPr>
              <a:t>refrigerant, </a:t>
            </a:r>
            <a:r>
              <a:rPr lang="en-US" sz="1400" b="0" i="0" u="none" strike="noStrike" kern="1200" baseline="0" dirty="0">
                <a:solidFill>
                  <a:schemeClr val="tx1"/>
                </a:solidFill>
                <a:latin typeface="+mn-lt"/>
                <a:ea typeface="+mn-ea"/>
                <a:cs typeface="+mn-cs"/>
              </a:rPr>
              <a:t>which continuously changes state from liquid to gas and back to liquid.</a:t>
            </a:r>
          </a:p>
          <a:p>
            <a:r>
              <a:rPr lang="en-US" sz="1400" b="0" i="0" u="none" strike="noStrike" kern="1200" baseline="0" dirty="0">
                <a:solidFill>
                  <a:schemeClr val="tx1"/>
                </a:solidFill>
                <a:latin typeface="+mn-lt"/>
                <a:ea typeface="+mn-ea"/>
                <a:cs typeface="+mn-cs"/>
              </a:rPr>
              <a:t>Most states of matter can be changed from one state to another by adding or removing heat</a:t>
            </a:r>
            <a:r>
              <a:rPr lang="en-US" sz="1400" b="1" i="0" u="none" strike="noStrike" kern="1200" baseline="0" dirty="0">
                <a:solidFill>
                  <a:schemeClr val="tx1"/>
                </a:solidFill>
                <a:latin typeface="+mn-lt"/>
                <a:ea typeface="+mn-ea"/>
                <a:cs typeface="+mn-cs"/>
              </a:rPr>
              <a:t>. </a:t>
            </a:r>
            <a:r>
              <a:rPr lang="en-US" sz="1600" b="1" i="0" u="none" strike="noStrike" kern="1200" baseline="30000" dirty="0">
                <a:solidFill>
                  <a:schemeClr val="tx1"/>
                </a:solidFill>
                <a:latin typeface="+mn-lt"/>
                <a:ea typeface="+mn-ea"/>
                <a:cs typeface="+mn-cs"/>
              </a:rPr>
              <a:t>● SEE FIGURE 60–13.</a:t>
            </a: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119275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mn-lt"/>
                <a:ea typeface="+mn-ea"/>
                <a:cs typeface="+mn-cs"/>
              </a:rPr>
              <a:t>Molecules are the building blocks for all things that can be seen or felt. Molecules are combinations of atoms, which are in turn made up of electrons, neutrons, and protons. The protons are in the center, or nucleus, of the atom and the electrons travel in an orbit around them. There are about 100 basic elements or atoms, each having a different atomic number, that combine with other elements to make the many, varied molecules. The atomic number of an element is based on the number of electrons and protons in that element. The periodic table of elements seen in most chemistry laboratories shows the relationship of these elements.  Water molecules, for example, are called H</a:t>
            </a:r>
            <a:r>
              <a:rPr lang="en-US" sz="1200" b="0" i="0" u="none" strike="noStrike" kern="1200" baseline="-25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O. This is a combination of a single oxygen atom and two hydrogen atoms. Hydrogen has an atomic number of 1 (1 proton and 1 electron), and oxygen has an atomic number of 8 (8 electrons and 8 protons). The 3 states include:</a:t>
            </a:r>
          </a:p>
          <a:p>
            <a:r>
              <a:rPr lang="en-US" sz="1200" b="0" i="0" u="none" strike="noStrike" kern="1200" baseline="0" dirty="0">
                <a:solidFill>
                  <a:schemeClr val="tx1"/>
                </a:solidFill>
                <a:latin typeface="+mn-lt"/>
                <a:ea typeface="+mn-ea"/>
                <a:cs typeface="+mn-cs"/>
              </a:rPr>
              <a:t>Solid ice</a:t>
            </a:r>
          </a:p>
          <a:p>
            <a:r>
              <a:rPr lang="en-US" sz="1200" b="0" i="0" u="none" strike="noStrike" kern="1200" baseline="0" dirty="0">
                <a:solidFill>
                  <a:schemeClr val="tx1"/>
                </a:solidFill>
                <a:latin typeface="+mn-lt"/>
                <a:ea typeface="+mn-ea"/>
                <a:cs typeface="+mn-cs"/>
              </a:rPr>
              <a:t>Liquid water</a:t>
            </a:r>
          </a:p>
          <a:p>
            <a:r>
              <a:rPr lang="en-US" sz="1200" b="0" i="0" u="none" strike="noStrike" kern="1200" baseline="0" dirty="0">
                <a:solidFill>
                  <a:schemeClr val="tx1"/>
                </a:solidFill>
                <a:latin typeface="+mn-lt"/>
                <a:ea typeface="+mn-ea"/>
                <a:cs typeface="+mn-cs"/>
              </a:rPr>
              <a:t>3Vapor (gaseous)</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mn-lt"/>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25139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1040" algn="just"/>
            <a:r>
              <a:rPr lang="en-US" sz="1400" b="1" i="0" u="none" strike="noStrike" baseline="0" dirty="0">
                <a:solidFill>
                  <a:srgbClr val="007D99"/>
                </a:solidFill>
                <a:latin typeface="+mn-lt"/>
              </a:rPr>
              <a:t>SOLID  </a:t>
            </a:r>
            <a:r>
              <a:rPr lang="en-US" sz="1400" b="0" i="0" u="none" strike="noStrike" baseline="0" dirty="0">
                <a:solidFill>
                  <a:srgbClr val="231F20"/>
                </a:solidFill>
                <a:latin typeface="+mn-lt"/>
              </a:rPr>
              <a:t>Solid matter has a definite shape and substance. Solids exert pressure in only one direction, and that is downward because of gravity. For example, ice is the solid form of water, and will hold its shape, and is cold. Water is normally a solid at temperatures below 32°F (0°C), which is the normal freezing point. The electrons in the molecule's atoms are still orbiting around the protons, but the movement has been slowed</a:t>
            </a:r>
          </a:p>
          <a:p>
            <a:pPr algn="just"/>
            <a:r>
              <a:rPr lang="en-US" sz="1400" b="0" i="0" u="none" strike="noStrike" baseline="0" dirty="0">
                <a:solidFill>
                  <a:srgbClr val="231F20"/>
                </a:solidFill>
                <a:latin typeface="+mn-lt"/>
              </a:rPr>
              <a:t>because much of the heat energy has been removed. </a:t>
            </a:r>
            <a:r>
              <a:rPr lang="en-US" sz="1400" b="0" i="0" u="none" strike="noStrike" baseline="30000" dirty="0">
                <a:solidFill>
                  <a:srgbClr val="007B7B"/>
                </a:solidFill>
                <a:latin typeface="+mn-lt"/>
              </a:rPr>
              <a:t>● </a:t>
            </a:r>
            <a:r>
              <a:rPr lang="en-US" sz="1400" b="0" i="0" u="none" strike="noStrike" baseline="30000" dirty="0">
                <a:solidFill>
                  <a:srgbClr val="231F20"/>
                </a:solidFill>
                <a:latin typeface="+mn-lt"/>
              </a:rPr>
              <a:t>SEE </a:t>
            </a:r>
            <a:r>
              <a:rPr lang="en-US" sz="1400" b="0" i="0" u="none" strike="noStrike" baseline="0" dirty="0">
                <a:solidFill>
                  <a:srgbClr val="231F20"/>
                </a:solidFill>
                <a:latin typeface="+mn-lt"/>
              </a:rPr>
              <a:t>FIGURE 60–15.</a:t>
            </a:r>
          </a:p>
          <a:p>
            <a:pPr algn="just"/>
            <a:endParaRPr lang="en-US" sz="1400" b="0" i="0" u="none" strike="noStrike" baseline="0" dirty="0">
              <a:latin typeface="+mn-lt"/>
            </a:endParaRPr>
          </a:p>
          <a:p>
            <a:pPr marL="0" marR="0" lvl="0" indent="0" algn="l" rtl="0">
              <a:lnSpc>
                <a:spcPct val="100000"/>
              </a:lnSpc>
              <a:spcBef>
                <a:spcPts val="0"/>
              </a:spcBef>
              <a:spcAft>
                <a:spcPts val="0"/>
              </a:spcAft>
              <a:buClr>
                <a:schemeClr val="dk1"/>
              </a:buClr>
              <a:buSzPct val="25000"/>
              <a:buFont typeface="Arial"/>
              <a:buNone/>
            </a:pPr>
            <a:endParaRPr sz="1400" b="0" i="0" u="none" strike="noStrike" cap="none" dirty="0">
              <a:solidFill>
                <a:schemeClr val="dk1"/>
              </a:solidFill>
              <a:latin typeface="+mn-lt"/>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798161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1070" algn="just"/>
            <a:r>
              <a:rPr lang="en-US" sz="1400" b="1" i="0" u="none" strike="noStrike" baseline="0" dirty="0">
                <a:solidFill>
                  <a:srgbClr val="007D99"/>
                </a:solidFill>
                <a:latin typeface="+mn-lt"/>
              </a:rPr>
              <a:t>LIQUID  </a:t>
            </a:r>
            <a:r>
              <a:rPr lang="en-US" sz="1400" b="0" i="0" u="none" strike="noStrike" baseline="0" dirty="0">
                <a:solidFill>
                  <a:srgbClr val="231F20"/>
                </a:solidFill>
                <a:latin typeface="+mn-lt"/>
              </a:rPr>
              <a:t>Adding heat to most solids causes them to reach their melting point. It is the same material, but heat energy has bro- ken the molecular bond and the matter becomes fluid. Fluid has no shape and it takes the shape of its container. Liquids can flow through a pipe or hose and can be pumped such as by the air-conditioning compressor.  Water is normally a liquid between 32°F and 212°F (0°C and 100°C). The molecules are same as ice, but heat energy has increased the movement of the electrons. </a:t>
            </a:r>
            <a:r>
              <a:rPr lang="en-US" sz="1400" b="0" i="0" u="none" strike="noStrike" baseline="30000" dirty="0">
                <a:solidFill>
                  <a:srgbClr val="007B7B"/>
                </a:solidFill>
                <a:latin typeface="+mn-lt"/>
              </a:rPr>
              <a:t>● </a:t>
            </a:r>
            <a:r>
              <a:rPr lang="en-US" sz="1400" b="0" i="0" u="none" strike="noStrike" baseline="30000" dirty="0">
                <a:solidFill>
                  <a:srgbClr val="231F20"/>
                </a:solidFill>
                <a:latin typeface="+mn-lt"/>
              </a:rPr>
              <a:t>SEE FIGURE 60–16.</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mn-lt"/>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794563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lgn="just"/>
            <a:endParaRPr lang="en-US" sz="1200" b="0" i="0" u="none" strike="noStrike" baseline="0" dirty="0">
              <a:latin typeface="+mn-lt"/>
            </a:endParaRPr>
          </a:p>
          <a:p>
            <a:pPr marR="1070" algn="just"/>
            <a:r>
              <a:rPr lang="en-US" sz="1400" b="1" i="0" u="none" strike="noStrike" baseline="0" dirty="0">
                <a:solidFill>
                  <a:srgbClr val="007D99"/>
                </a:solidFill>
                <a:latin typeface="+mn-lt"/>
              </a:rPr>
              <a:t>GAS  </a:t>
            </a:r>
            <a:r>
              <a:rPr lang="en-US" sz="1400" b="0" i="0" u="none" strike="noStrike" baseline="0" dirty="0">
                <a:solidFill>
                  <a:srgbClr val="231F20"/>
                </a:solidFill>
                <a:latin typeface="+mn-lt"/>
              </a:rPr>
              <a:t>When heat is added to most liquids, it produces gas as the liquids boil. It is the same material, but the heat energy has broken the molecular bonds still further so that the molecules have no shape at all and have expanded so much that they have very little weight. A gas molecule exerts pressure in every direc- tion. Gases can also be pumped through hoses and pipes, making it through the air-conditioning (A/C) system.</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583264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850492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mn-lt"/>
                <a:ea typeface="+mn-ea"/>
                <a:cs typeface="+mn-cs"/>
              </a:rPr>
              <a:t>A side effect of air conditioning is the cleaning of the air coming into the vehicle as it passes through the cooling ductwork. The act of cooling and dehumidifying air at the A/C evaporator causes water droplets to form on the evaporator fins. Dust and other contaminants in the air that come into contact with these droplets become trapped and are flushed out of the system as the water drops drain from the evaporator. Most recent vehicles use a cabin filter in the A/C and heating systems to clean the air by trapping dust and pollen particles before they enter the passenger compartment. SEE FIGURE 60-19</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031305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4178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8939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604794"/>
            <a:ext cx="8229600" cy="707856"/>
          </a:xfrm>
          <a:prstGeom prst="rect">
            <a:avLst/>
          </a:prstGeom>
          <a:noFill/>
          <a:ln>
            <a:noFill/>
          </a:ln>
        </p:spPr>
        <p:txBody>
          <a:bodyPr lIns="91425" tIns="91425" rIns="91425" bIns="91425" anchor="b"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9" name="Shape 49"/>
          <p:cNvSpPr txBox="1">
            <a:spLocks noGrp="1"/>
          </p:cNvSpPr>
          <p:nvPr>
            <p:ph type="body" idx="1"/>
          </p:nvPr>
        </p:nvSpPr>
        <p:spPr>
          <a:xfrm>
            <a:off x="457200" y="1600200"/>
            <a:ext cx="8229600" cy="430857"/>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mj-lt"/>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Tree>
    <p:extLst>
      <p:ext uri="{BB962C8B-B14F-4D97-AF65-F5344CB8AC3E}">
        <p14:creationId xmlns:p14="http://schemas.microsoft.com/office/powerpoint/2010/main" val="252623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2121188583"/>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14214787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654"/>
            <a:ext cx="8229600" cy="646331"/>
          </a:xfrm>
          <a:prstGeom prst="rect">
            <a:avLst/>
          </a:prstGeom>
        </p:spPr>
        <p:txBody>
          <a:bodyPr vert="horz" lIns="0" tIns="45720" rIns="0" bIns="45720" rtlCol="0" anchor="t" anchorCtr="0">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nchor="t" anchorCtr="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7" r:id="rId3"/>
    <p:sldLayoutId id="2147483668" r:id="rId4"/>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9.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0.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8.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9.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hyperlink" Target="https://jameshalderman.com/a7_vid_lib_page/"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hyperlink" Target="https://jameshalderman.com/a7_anim_lib_pag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60</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1107996"/>
          </a:xfrm>
        </p:spPr>
        <p:txBody>
          <a:bodyPr lIns="0" tIns="45720" rIns="0" bIns="45720">
            <a:spAutoFit/>
          </a:bodyPr>
          <a:lstStyle/>
          <a:p>
            <a:r>
              <a:rPr lang="en-US" dirty="0"/>
              <a:t>Heating and Air-Conditioning Components and Operation</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007806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60.3 Vaporization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24000" y="990600"/>
            <a:ext cx="6096000" cy="394096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5029200"/>
            <a:ext cx="7620000" cy="1200329"/>
          </a:xfrm>
        </p:spPr>
        <p:txBody>
          <a:bodyPr/>
          <a:lstStyle/>
          <a:p>
            <a:r>
              <a:rPr lang="en-US" sz="2400" dirty="0"/>
              <a:t>The latent heat of vaporization that water vapor stores is given off when the vapor condenses to a liquid. The temperature stays the same</a:t>
            </a:r>
          </a:p>
        </p:txBody>
      </p:sp>
    </p:spTree>
    <p:extLst>
      <p:ext uri="{BB962C8B-B14F-4D97-AF65-F5344CB8AC3E}">
        <p14:creationId xmlns:p14="http://schemas.microsoft.com/office/powerpoint/2010/main" val="4238452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Heat Transfer &amp; Boiling</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heat_trans_and_boiling">
            <a:hlinkClick r:id="" action="ppaction://media"/>
            <a:extLst>
              <a:ext uri="{FF2B5EF4-FFF2-40B4-BE49-F238E27FC236}">
                <a16:creationId xmlns:a16="http://schemas.microsoft.com/office/drawing/2014/main" id="{F1E053A0-5899-896E-70C5-B2505C26301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16042"/>
            <a:ext cx="9144000" cy="5143500"/>
          </a:xfrm>
          <a:prstGeom prst="rect">
            <a:avLst/>
          </a:prstGeom>
        </p:spPr>
      </p:pic>
    </p:spTree>
    <p:extLst>
      <p:ext uri="{BB962C8B-B14F-4D97-AF65-F5344CB8AC3E}">
        <p14:creationId xmlns:p14="http://schemas.microsoft.com/office/powerpoint/2010/main" val="406335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60.4 Thermometer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562600" y="1015999"/>
            <a:ext cx="2873871" cy="510910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4267200" cy="4893647"/>
          </a:xfrm>
        </p:spPr>
        <p:txBody>
          <a:bodyPr/>
          <a:lstStyle/>
          <a:p>
            <a:r>
              <a:rPr lang="en-US" sz="2400" dirty="0"/>
              <a:t>Heat intensity is measured using a thermometer. The two common measuring scales, Celsius and Fahrenheit, are shown here. This thermometer is also marked with water freezing and boiling and refrigerant boiling temperatures.</a:t>
            </a:r>
          </a:p>
        </p:txBody>
      </p:sp>
    </p:spTree>
    <p:extLst>
      <p:ext uri="{BB962C8B-B14F-4D97-AF65-F5344CB8AC3E}">
        <p14:creationId xmlns:p14="http://schemas.microsoft.com/office/powerpoint/2010/main" val="20229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60.5 Warmer to Colder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876800" y="1016000"/>
            <a:ext cx="3476021" cy="509462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3581400" cy="1938992"/>
          </a:xfrm>
        </p:spPr>
        <p:txBody>
          <a:bodyPr/>
          <a:lstStyle/>
          <a:p>
            <a:r>
              <a:rPr lang="en-US" sz="2400" dirty="0"/>
              <a:t>Heat travels from higher temperature (higher energy level), to lower temperature (lower energy level).</a:t>
            </a:r>
          </a:p>
        </p:txBody>
      </p:sp>
    </p:spTree>
    <p:extLst>
      <p:ext uri="{BB962C8B-B14F-4D97-AF65-F5344CB8AC3E}">
        <p14:creationId xmlns:p14="http://schemas.microsoft.com/office/powerpoint/2010/main" val="2823857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60.6 Combination Meter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62623" y="1053347"/>
            <a:ext cx="5124177" cy="420445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2667000" cy="3785652"/>
          </a:xfrm>
        </p:spPr>
        <p:txBody>
          <a:bodyPr/>
          <a:lstStyle/>
          <a:p>
            <a:r>
              <a:rPr lang="en-US" sz="2400" dirty="0"/>
              <a:t>A combination meter that measures and displays both the temperature and the humidity is useful to use when working on air-conditioning systems</a:t>
            </a:r>
          </a:p>
        </p:txBody>
      </p:sp>
    </p:spTree>
    <p:extLst>
      <p:ext uri="{BB962C8B-B14F-4D97-AF65-F5344CB8AC3E}">
        <p14:creationId xmlns:p14="http://schemas.microsoft.com/office/powerpoint/2010/main" val="1573145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97" y="1482436"/>
            <a:ext cx="79755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45533"/>
            <a:ext cx="8229600" cy="1200329"/>
          </a:xfrm>
        </p:spPr>
        <p:txBody>
          <a:bodyPr/>
          <a:lstStyle/>
          <a:p>
            <a:r>
              <a:rPr lang="en-US" dirty="0"/>
              <a:t>Frequently Asked Question: What Is a Sling Pyschrometer?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0941" y="2479964"/>
            <a:ext cx="7543800" cy="3978012"/>
          </a:xfrm>
        </p:spPr>
        <p:txBody>
          <a:bodyPr/>
          <a:lstStyle/>
          <a:p>
            <a:r>
              <a:rPr lang="en-US" b="1" dirty="0"/>
              <a:t>What Is a Sling Pyschrometer? </a:t>
            </a:r>
            <a:r>
              <a:rPr lang="en-US" dirty="0"/>
              <a:t>A psychrometer is a measuring instrument used to measure relative humidity. It uses 2 thermometers, one of which has the bulb covered in a cotton wick soaked in distilled water from a built-in reservoir.  The wick keeps the bulb of the “wet thermometer” wet so that it can be cooled by evaporation. Sling psychrometers are spun round in the air a certain number of times. Water evaporates from the cotton wick at a rate inversely proportional to the relative humidity of the air: Faster if the humidity is low. Slower if the humidity is high.  The “dry thermometer” measures the air temperature: The higher the relative humidity, the closer the readings of 2 thermometers. The lower the humidity, the greater the difference in temperature of the two thermometers.  The different temperatures indicated by the wet and dry thermometers are compared to values given in a chart, which gives the relative humidity. While a sling psychrometer is still used, most technicians use an electronic instrument to measure relative humidity. See Figure 60–7.</a:t>
            </a:r>
          </a:p>
          <a:p>
            <a:endParaRPr lang="en-US"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00941" y="1714500"/>
            <a:ext cx="766762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857752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60.7 Sling Psychrometer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43400" y="990600"/>
            <a:ext cx="4135564" cy="412482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3163784" cy="4154984"/>
          </a:xfrm>
        </p:spPr>
        <p:txBody>
          <a:bodyPr/>
          <a:lstStyle/>
          <a:p>
            <a:r>
              <a:rPr lang="en-US" sz="2400" dirty="0"/>
              <a:t> A sling psychrometer is used to measure relative humidity. A digital meter that reads both temperature and humidly is a low cost tool that are usually used when servicing air conditioning systems</a:t>
            </a:r>
          </a:p>
        </p:txBody>
      </p:sp>
    </p:spTree>
    <p:extLst>
      <p:ext uri="{BB962C8B-B14F-4D97-AF65-F5344CB8AC3E}">
        <p14:creationId xmlns:p14="http://schemas.microsoft.com/office/powerpoint/2010/main" val="3631187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60.8 Heating/Cooling Load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33800" y="1015999"/>
            <a:ext cx="4843663" cy="491404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2819400" cy="3403600"/>
          </a:xfrm>
        </p:spPr>
        <p:txBody>
          <a:bodyPr/>
          <a:lstStyle/>
          <a:p>
            <a:r>
              <a:rPr lang="en-US" sz="2400" dirty="0"/>
              <a:t>Cold temperatures present a heat load where heat must be added for comfort (right). Warm temperatures presents a cooling load.</a:t>
            </a:r>
          </a:p>
        </p:txBody>
      </p:sp>
    </p:spTree>
    <p:extLst>
      <p:ext uri="{BB962C8B-B14F-4D97-AF65-F5344CB8AC3E}">
        <p14:creationId xmlns:p14="http://schemas.microsoft.com/office/powerpoint/2010/main" val="2136854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Radiant Heat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adiant_heat_black">
            <a:hlinkClick r:id="" action="ppaction://media"/>
            <a:extLst>
              <a:ext uri="{FF2B5EF4-FFF2-40B4-BE49-F238E27FC236}">
                <a16:creationId xmlns:a16="http://schemas.microsoft.com/office/drawing/2014/main" id="{C23B3CED-55F8-88DF-F5D2-DF7006D58D6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834" y="1172179"/>
            <a:ext cx="9049966" cy="5090606"/>
          </a:xfrm>
          <a:prstGeom prst="rect">
            <a:avLst/>
          </a:prstGeom>
        </p:spPr>
      </p:pic>
    </p:spTree>
    <p:extLst>
      <p:ext uri="{BB962C8B-B14F-4D97-AF65-F5344CB8AC3E}">
        <p14:creationId xmlns:p14="http://schemas.microsoft.com/office/powerpoint/2010/main" val="79149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60.9 Ice: Cooling Effect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781420" y="1066800"/>
            <a:ext cx="7581159" cy="281332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55517" y="4343400"/>
            <a:ext cx="7507062" cy="1200329"/>
          </a:xfrm>
        </p:spPr>
        <p:txBody>
          <a:bodyPr/>
          <a:lstStyle/>
          <a:p>
            <a:r>
              <a:rPr lang="en-US" sz="2400" dirty="0"/>
              <a:t>Ice has a cooling effect because of latent heat of fusion which means that it absorbs heat as it melts.</a:t>
            </a:r>
          </a:p>
        </p:txBody>
      </p:sp>
    </p:spTree>
    <p:extLst>
      <p:ext uri="{BB962C8B-B14F-4D97-AF65-F5344CB8AC3E}">
        <p14:creationId xmlns:p14="http://schemas.microsoft.com/office/powerpoint/2010/main" val="3958733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Learning Objectives </a:t>
            </a:r>
            <a:r>
              <a:rPr lang="en-US" sz="2800" dirty="0"/>
              <a:t>(1 of 2)</a:t>
            </a:r>
          </a:p>
        </p:txBody>
      </p:sp>
      <p:sp>
        <p:nvSpPr>
          <p:cNvPr id="4" name="Content Placeholder 3"/>
          <p:cNvSpPr>
            <a:spLocks noGrp="1"/>
          </p:cNvSpPr>
          <p:nvPr>
            <p:ph idx="1"/>
          </p:nvPr>
        </p:nvSpPr>
        <p:spPr>
          <a:xfrm>
            <a:off x="457200" y="917674"/>
            <a:ext cx="8229600" cy="2793072"/>
          </a:xfrm>
        </p:spPr>
        <p:txBody>
          <a:bodyPr>
            <a:noAutofit/>
          </a:bodyPr>
          <a:lstStyle/>
          <a:p>
            <a:pPr marL="685800" indent="-685800">
              <a:buNone/>
            </a:pPr>
            <a:r>
              <a:rPr lang="en-US" sz="2400" b="1" dirty="0">
                <a:solidFill>
                  <a:schemeClr val="bg2"/>
                </a:solidFill>
              </a:rPr>
              <a:t>60.1</a:t>
            </a:r>
            <a:r>
              <a:rPr lang="en-US" sz="2400" dirty="0"/>
              <a:t> Discuss automotive heating, ventilation, and air-conditioning systems, including changes of state, the effects of heat on matter, and humidity.</a:t>
            </a:r>
          </a:p>
          <a:p>
            <a:pPr marL="0" indent="0">
              <a:buNone/>
            </a:pPr>
            <a:r>
              <a:rPr lang="en-US" sz="2400" b="1" dirty="0">
                <a:solidFill>
                  <a:schemeClr val="bg2"/>
                </a:solidFill>
              </a:rPr>
              <a:t>60.2 </a:t>
            </a:r>
            <a:r>
              <a:rPr lang="en-US" sz="2400" dirty="0"/>
              <a:t>Explain heating and cooling load.</a:t>
            </a:r>
          </a:p>
          <a:p>
            <a:pPr marL="0" indent="0">
              <a:buNone/>
            </a:pPr>
            <a:r>
              <a:rPr lang="en-US" sz="2400" b="1" dirty="0">
                <a:solidFill>
                  <a:schemeClr val="bg2"/>
                </a:solidFill>
              </a:rPr>
              <a:t>60.3 </a:t>
            </a:r>
            <a:r>
              <a:rPr lang="en-US" sz="2400" dirty="0"/>
              <a:t>Explain the three ways in which heat flows.</a:t>
            </a:r>
          </a:p>
          <a:p>
            <a:pPr marL="0" indent="0">
              <a:buNone/>
            </a:pPr>
            <a:r>
              <a:rPr lang="en-US" sz="2400" b="1" dirty="0">
                <a:solidFill>
                  <a:schemeClr val="bg2"/>
                </a:solidFill>
              </a:rPr>
              <a:t>60.4 </a:t>
            </a:r>
            <a:r>
              <a:rPr lang="en-US" sz="2400" dirty="0"/>
              <a:t>Describe the air-conditioning process.</a:t>
            </a:r>
          </a:p>
          <a:p>
            <a:pPr marL="0" indent="0">
              <a:buNone/>
            </a:pPr>
            <a:r>
              <a:rPr lang="en-US" sz="2400" b="1" dirty="0">
                <a:solidFill>
                  <a:schemeClr val="bg2"/>
                </a:solidFill>
              </a:rPr>
              <a:t>60.5 </a:t>
            </a:r>
            <a:r>
              <a:rPr lang="en-US" sz="2400" dirty="0"/>
              <a:t>Explain the purpose of an HVAC system.</a:t>
            </a:r>
          </a:p>
        </p:txBody>
      </p:sp>
    </p:spTree>
    <p:extLst>
      <p:ext uri="{BB962C8B-B14F-4D97-AF65-F5344CB8AC3E}">
        <p14:creationId xmlns:p14="http://schemas.microsoft.com/office/powerpoint/2010/main" val="343660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60.10 Evaporative Cooling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33800" y="1015999"/>
            <a:ext cx="4861636" cy="424288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2819400" cy="3754438"/>
          </a:xfrm>
        </p:spPr>
        <p:txBody>
          <a:bodyPr/>
          <a:lstStyle/>
          <a:p>
            <a:r>
              <a:rPr lang="en-US" sz="2400" dirty="0"/>
              <a:t>At one time, evaporative coolers were used to cool car interiors. Air forced through a water-wetted mesh produces evaporation and a cooling effect.</a:t>
            </a:r>
          </a:p>
        </p:txBody>
      </p:sp>
    </p:spTree>
    <p:extLst>
      <p:ext uri="{BB962C8B-B14F-4D97-AF65-F5344CB8AC3E}">
        <p14:creationId xmlns:p14="http://schemas.microsoft.com/office/powerpoint/2010/main" val="1408642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7591" y="286434"/>
            <a:ext cx="8229600" cy="646331"/>
          </a:xfrm>
        </p:spPr>
        <p:txBody>
          <a:bodyPr/>
          <a:lstStyle/>
          <a:p>
            <a:r>
              <a:rPr lang="en-US" dirty="0"/>
              <a:t>Heat Movement</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88373" y="1004455"/>
            <a:ext cx="7543800" cy="2362185"/>
          </a:xfrm>
        </p:spPr>
        <p:txBody>
          <a:bodyPr/>
          <a:lstStyle/>
          <a:p>
            <a:r>
              <a:rPr lang="en-US" sz="2400" dirty="0"/>
              <a:t>Heat can travel through one or more of three paths </a:t>
            </a:r>
          </a:p>
          <a:p>
            <a:r>
              <a:rPr lang="en-US" sz="2400" dirty="0"/>
              <a:t>Moves from hot to cold:</a:t>
            </a:r>
          </a:p>
          <a:p>
            <a:pPr lvl="1"/>
            <a:r>
              <a:rPr lang="en-US" sz="2400" dirty="0"/>
              <a:t>1. Conduction</a:t>
            </a:r>
          </a:p>
          <a:p>
            <a:pPr lvl="1"/>
            <a:r>
              <a:rPr lang="en-US" sz="2400" dirty="0"/>
              <a:t>2. Convection</a:t>
            </a:r>
          </a:p>
          <a:p>
            <a:pPr lvl="1"/>
            <a:r>
              <a:rPr lang="en-US" sz="2400" dirty="0"/>
              <a:t>3. Radiation </a:t>
            </a:r>
          </a:p>
        </p:txBody>
      </p:sp>
    </p:spTree>
    <p:extLst>
      <p:ext uri="{BB962C8B-B14F-4D97-AF65-F5344CB8AC3E}">
        <p14:creationId xmlns:p14="http://schemas.microsoft.com/office/powerpoint/2010/main" val="3827818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60.11 Heat Movement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14400" y="1066800"/>
            <a:ext cx="7364165" cy="35814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75617" y="4831602"/>
            <a:ext cx="7592765" cy="1323439"/>
          </a:xfrm>
        </p:spPr>
        <p:txBody>
          <a:bodyPr/>
          <a:lstStyle/>
          <a:p>
            <a:r>
              <a:rPr lang="en-US" sz="2000" dirty="0"/>
              <a:t>Heat, from in-vehicle cabin air, causes the refrigerant to boil in the evaporator (left). Compressor increases pressure and moves refrigerant vapor to the condenser, where the heat is transferred to ambient air. This also causes the vapor to return to liquid form.</a:t>
            </a:r>
          </a:p>
        </p:txBody>
      </p:sp>
    </p:spTree>
    <p:extLst>
      <p:ext uri="{BB962C8B-B14F-4D97-AF65-F5344CB8AC3E}">
        <p14:creationId xmlns:p14="http://schemas.microsoft.com/office/powerpoint/2010/main" val="1234837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Refrigerant Cycle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efrigeration_cycle">
            <a:hlinkClick r:id="" action="ppaction://media"/>
            <a:extLst>
              <a:ext uri="{FF2B5EF4-FFF2-40B4-BE49-F238E27FC236}">
                <a16:creationId xmlns:a16="http://schemas.microsoft.com/office/drawing/2014/main" id="{4E781628-C93D-CC9F-1B23-ADC1C0367A4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21" y="1181100"/>
            <a:ext cx="9144000" cy="5143500"/>
          </a:xfrm>
          <a:prstGeom prst="rect">
            <a:avLst/>
          </a:prstGeom>
        </p:spPr>
      </p:pic>
    </p:spTree>
    <p:extLst>
      <p:ext uri="{BB962C8B-B14F-4D97-AF65-F5344CB8AC3E}">
        <p14:creationId xmlns:p14="http://schemas.microsoft.com/office/powerpoint/2010/main" val="270225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60.12 Conduction/Convection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257300" y="990600"/>
            <a:ext cx="6629400" cy="407863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90409" y="5334000"/>
            <a:ext cx="7163181" cy="830997"/>
          </a:xfrm>
        </p:spPr>
        <p:txBody>
          <a:bodyPr/>
          <a:lstStyle/>
          <a:p>
            <a:r>
              <a:rPr lang="en-US" sz="2400" dirty="0"/>
              <a:t>Heat can be moved from the source by convection, conduction, or radiation.</a:t>
            </a:r>
          </a:p>
        </p:txBody>
      </p:sp>
    </p:spTree>
    <p:extLst>
      <p:ext uri="{BB962C8B-B14F-4D97-AF65-F5344CB8AC3E}">
        <p14:creationId xmlns:p14="http://schemas.microsoft.com/office/powerpoint/2010/main" val="949648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96852"/>
            <a:ext cx="8229600" cy="769441"/>
          </a:xfrm>
        </p:spPr>
        <p:txBody>
          <a:bodyPr wrap="square" tIns="45720" bIns="45720">
            <a:spAutoFit/>
          </a:bodyPr>
          <a:lstStyle/>
          <a:p>
            <a:r>
              <a:rPr lang="en-US" sz="2400" dirty="0"/>
              <a:t>Animation: Conduction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duction">
            <a:hlinkClick r:id="" action="ppaction://media"/>
            <a:extLst>
              <a:ext uri="{FF2B5EF4-FFF2-40B4-BE49-F238E27FC236}">
                <a16:creationId xmlns:a16="http://schemas.microsoft.com/office/drawing/2014/main" id="{9DAD95E4-586E-C627-283F-5266EFB4A3D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52607"/>
            <a:ext cx="9144000" cy="5143500"/>
          </a:xfrm>
          <a:prstGeom prst="rect">
            <a:avLst/>
          </a:prstGeom>
        </p:spPr>
      </p:pic>
    </p:spTree>
    <p:extLst>
      <p:ext uri="{BB962C8B-B14F-4D97-AF65-F5344CB8AC3E}">
        <p14:creationId xmlns:p14="http://schemas.microsoft.com/office/powerpoint/2010/main" val="45751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Convection: Thermo-syphon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vection">
            <a:hlinkClick r:id="" action="ppaction://media"/>
            <a:extLst>
              <a:ext uri="{FF2B5EF4-FFF2-40B4-BE49-F238E27FC236}">
                <a16:creationId xmlns:a16="http://schemas.microsoft.com/office/drawing/2014/main" id="{DCDC28AE-584C-7030-4765-92A3C318722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84784"/>
            <a:ext cx="9144000" cy="5143500"/>
          </a:xfrm>
          <a:prstGeom prst="rect">
            <a:avLst/>
          </a:prstGeom>
        </p:spPr>
      </p:pic>
    </p:spTree>
    <p:extLst>
      <p:ext uri="{BB962C8B-B14F-4D97-AF65-F5344CB8AC3E}">
        <p14:creationId xmlns:p14="http://schemas.microsoft.com/office/powerpoint/2010/main" val="261640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60.13 A/C Process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181100" y="990600"/>
            <a:ext cx="6781800" cy="356971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1109714" y="5029200"/>
            <a:ext cx="6924571" cy="830997"/>
          </a:xfrm>
        </p:spPr>
        <p:txBody>
          <a:bodyPr/>
          <a:lstStyle/>
          <a:p>
            <a:r>
              <a:rPr lang="en-US" sz="2400" dirty="0"/>
              <a:t>Matter can change state by adding or removing heat.</a:t>
            </a:r>
          </a:p>
        </p:txBody>
      </p:sp>
    </p:spTree>
    <p:extLst>
      <p:ext uri="{BB962C8B-B14F-4D97-AF65-F5344CB8AC3E}">
        <p14:creationId xmlns:p14="http://schemas.microsoft.com/office/powerpoint/2010/main" val="4605915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553998"/>
          </a:xfrm>
        </p:spPr>
        <p:txBody>
          <a:bodyPr>
            <a:noAutofit/>
          </a:bodyPr>
          <a:lstStyle/>
          <a:p>
            <a:r>
              <a:rPr lang="en-US" dirty="0"/>
              <a:t>Air Conditioning Refrigeration Cycle</a:t>
            </a:r>
          </a:p>
        </p:txBody>
      </p:sp>
      <p:sp>
        <p:nvSpPr>
          <p:cNvPr id="4" name="Content Placeholder 3"/>
          <p:cNvSpPr>
            <a:spLocks noGrp="1"/>
          </p:cNvSpPr>
          <p:nvPr>
            <p:ph idx="1"/>
          </p:nvPr>
        </p:nvSpPr>
        <p:spPr>
          <a:xfrm>
            <a:off x="457200" y="933450"/>
            <a:ext cx="8229600" cy="4495800"/>
          </a:xfrm>
        </p:spPr>
        <p:txBody>
          <a:bodyPr>
            <a:noAutofit/>
          </a:bodyPr>
          <a:lstStyle/>
          <a:p>
            <a:pPr marL="457200" indent="-457200">
              <a:buFont typeface="+mj-lt"/>
              <a:buAutoNum type="arabicPeriod"/>
            </a:pPr>
            <a:r>
              <a:rPr lang="en-US" sz="2000" dirty="0"/>
              <a:t>The liquid refrigerant evaporates in a small radiator-type unit called the evaporator. </a:t>
            </a:r>
          </a:p>
          <a:p>
            <a:pPr marL="457200" indent="-457200">
              <a:buFont typeface="+mj-lt"/>
              <a:buAutoNum type="arabicPeriod"/>
            </a:pPr>
            <a:r>
              <a:rPr lang="en-US" sz="2000" dirty="0"/>
              <a:t>The compress or compresses the low-pressure refrigerant gas into a high-pressure gas and forces the refrigerant through the system.</a:t>
            </a:r>
          </a:p>
          <a:p>
            <a:pPr marL="457200" indent="-457200">
              <a:buFont typeface="+mj-lt"/>
              <a:buAutoNum type="arabicPeriod"/>
            </a:pPr>
            <a:r>
              <a:rPr lang="en-US" sz="2000" dirty="0"/>
              <a:t>This high-pressure gas flows into the condenser. The high-pressure gas changes to form a high-pressure liquid as the heat is removed.</a:t>
            </a:r>
          </a:p>
          <a:p>
            <a:pPr marL="457200" indent="-457200">
              <a:buFont typeface="+mj-lt"/>
              <a:buAutoNum type="arabicPeriod"/>
            </a:pPr>
            <a:r>
              <a:rPr lang="en-US" sz="2000" dirty="0"/>
              <a:t>The high-pressure liquid then flows through a device that meters the flow into the evaporator. When the high pressure of the liquid drops, it causes the refrigerant to vaporize.</a:t>
            </a:r>
          </a:p>
          <a:p>
            <a:pPr marL="457200" indent="-457200">
              <a:buFont typeface="+mj-lt"/>
              <a:buAutoNum type="arabicPeriod"/>
            </a:pPr>
            <a:r>
              <a:rPr lang="en-US" sz="2000" dirty="0"/>
              <a:t>Air is blown through the evaporator by the blower motor. The air is cooled as heat is removed from the air and transferred to the refrigerant in the evaporator.</a:t>
            </a:r>
          </a:p>
        </p:txBody>
      </p:sp>
    </p:spTree>
    <p:extLst>
      <p:ext uri="{BB962C8B-B14F-4D97-AF65-F5344CB8AC3E}">
        <p14:creationId xmlns:p14="http://schemas.microsoft.com/office/powerpoint/2010/main" val="33725330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60.14 Water Molecule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11537" y="1066800"/>
            <a:ext cx="7320926" cy="269530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23900" y="4191000"/>
            <a:ext cx="7696199" cy="1938992"/>
          </a:xfrm>
        </p:spPr>
        <p:txBody>
          <a:bodyPr/>
          <a:lstStyle/>
          <a:p>
            <a:r>
              <a:rPr lang="en-US" sz="2400" dirty="0"/>
              <a:t>A water molecule contains 2 hydrogen atoms and one oxygen atom. R-12 is a combination of 1 carbon, 2 chlorine, and 2 fluorine atoms. R-134a is a combination of 2 carbon, 4 fluorine, and 2 hydrogen atoms.</a:t>
            </a:r>
          </a:p>
        </p:txBody>
      </p:sp>
    </p:spTree>
    <p:extLst>
      <p:ext uri="{BB962C8B-B14F-4D97-AF65-F5344CB8AC3E}">
        <p14:creationId xmlns:p14="http://schemas.microsoft.com/office/powerpoint/2010/main" val="806070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Learning Objectives </a:t>
            </a:r>
            <a:r>
              <a:rPr lang="en-US" sz="2800" dirty="0"/>
              <a:t>(2 of 2)</a:t>
            </a:r>
          </a:p>
        </p:txBody>
      </p:sp>
      <p:sp>
        <p:nvSpPr>
          <p:cNvPr id="4" name="Content Placeholder 3"/>
          <p:cNvSpPr>
            <a:spLocks noGrp="1"/>
          </p:cNvSpPr>
          <p:nvPr>
            <p:ph idx="1"/>
          </p:nvPr>
        </p:nvSpPr>
        <p:spPr>
          <a:xfrm>
            <a:off x="457200" y="917674"/>
            <a:ext cx="8229600" cy="3531736"/>
          </a:xfrm>
        </p:spPr>
        <p:txBody>
          <a:bodyPr>
            <a:noAutofit/>
          </a:bodyPr>
          <a:lstStyle/>
          <a:p>
            <a:pPr marL="685800" indent="-685800">
              <a:buNone/>
            </a:pPr>
            <a:r>
              <a:rPr lang="en-US" sz="2400" b="1" dirty="0">
                <a:solidFill>
                  <a:schemeClr val="bg2"/>
                </a:solidFill>
              </a:rPr>
              <a:t>63.5</a:t>
            </a:r>
            <a:r>
              <a:rPr lang="en-US" sz="2400" dirty="0"/>
              <a:t> Discuss the refrigerants used and their impact on the environment.</a:t>
            </a:r>
          </a:p>
          <a:p>
            <a:pPr marL="685800" indent="-685800">
              <a:buNone/>
            </a:pPr>
            <a:r>
              <a:rPr lang="en-US" sz="2400" b="1" dirty="0">
                <a:solidFill>
                  <a:schemeClr val="bg2"/>
                </a:solidFill>
              </a:rPr>
              <a:t>63.6</a:t>
            </a:r>
            <a:r>
              <a:rPr lang="en-US" sz="2400" dirty="0">
                <a:solidFill>
                  <a:schemeClr val="bg2"/>
                </a:solidFill>
              </a:rPr>
              <a:t> </a:t>
            </a:r>
            <a:r>
              <a:rPr lang="en-US" sz="2400" dirty="0"/>
              <a:t>Explain the function of refrigerant oils, condensers, and evaporators.</a:t>
            </a:r>
          </a:p>
          <a:p>
            <a:pPr marL="685800" indent="-685800">
              <a:buNone/>
            </a:pPr>
            <a:r>
              <a:rPr lang="en-US" sz="2400" b="1" dirty="0">
                <a:solidFill>
                  <a:schemeClr val="bg2"/>
                </a:solidFill>
              </a:rPr>
              <a:t>63.7</a:t>
            </a:r>
            <a:r>
              <a:rPr lang="en-US" sz="2400" b="1" dirty="0"/>
              <a:t> </a:t>
            </a:r>
            <a:r>
              <a:rPr lang="en-US" sz="2400" dirty="0"/>
              <a:t>Explain the function of receiver-dryers, accumulators, refrigerant lines and hoses, thermostatic expansion valves, and fixed-orifice tubes.</a:t>
            </a:r>
          </a:p>
          <a:p>
            <a:pPr marL="685800" indent="-685800">
              <a:buNone/>
            </a:pPr>
            <a:r>
              <a:rPr lang="en-US" sz="2400" b="1" dirty="0">
                <a:solidFill>
                  <a:schemeClr val="bg2"/>
                </a:solidFill>
              </a:rPr>
              <a:t>63.8</a:t>
            </a:r>
            <a:r>
              <a:rPr lang="en-US" sz="2400" dirty="0">
                <a:solidFill>
                  <a:schemeClr val="bg2"/>
                </a:solidFill>
              </a:rPr>
              <a:t> </a:t>
            </a:r>
            <a:r>
              <a:rPr lang="en-US" sz="2400" dirty="0"/>
              <a:t>Explain the operation of a compressor and its controls.</a:t>
            </a:r>
          </a:p>
        </p:txBody>
      </p:sp>
    </p:spTree>
    <p:extLst>
      <p:ext uri="{BB962C8B-B14F-4D97-AF65-F5344CB8AC3E}">
        <p14:creationId xmlns:p14="http://schemas.microsoft.com/office/powerpoint/2010/main" val="18918779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60.15 Solid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83410" y="1017270"/>
            <a:ext cx="7177180" cy="2971800"/>
          </a:xfrm>
        </p:spPr>
      </p:pic>
    </p:spTree>
    <p:extLst>
      <p:ext uri="{BB962C8B-B14F-4D97-AF65-F5344CB8AC3E}">
        <p14:creationId xmlns:p14="http://schemas.microsoft.com/office/powerpoint/2010/main" val="912937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60.16 Liquid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22149" y="990600"/>
            <a:ext cx="7499701" cy="35814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1345509" y="5181600"/>
            <a:ext cx="3163784" cy="338554"/>
          </a:xfrm>
        </p:spPr>
        <p:txBody>
          <a:bodyPr/>
          <a:lstStyle/>
          <a:p>
            <a:endParaRPr lang="en-US" dirty="0"/>
          </a:p>
        </p:txBody>
      </p:sp>
    </p:spTree>
    <p:extLst>
      <p:ext uri="{BB962C8B-B14F-4D97-AF65-F5344CB8AC3E}">
        <p14:creationId xmlns:p14="http://schemas.microsoft.com/office/powerpoint/2010/main" val="41768498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60.17 Gas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14400" y="994410"/>
            <a:ext cx="7391400" cy="374622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38200" y="5486400"/>
            <a:ext cx="3163784" cy="338554"/>
          </a:xfrm>
        </p:spPr>
        <p:txBody>
          <a:bodyPr/>
          <a:lstStyle/>
          <a:p>
            <a:endParaRPr lang="en-US" dirty="0"/>
          </a:p>
        </p:txBody>
      </p:sp>
    </p:spTree>
    <p:extLst>
      <p:ext uri="{BB962C8B-B14F-4D97-AF65-F5344CB8AC3E}">
        <p14:creationId xmlns:p14="http://schemas.microsoft.com/office/powerpoint/2010/main" val="27230053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60.18 Evaporator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1045451"/>
            <a:ext cx="5029201" cy="414423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2819400" cy="3860800"/>
          </a:xfrm>
        </p:spPr>
        <p:txBody>
          <a:bodyPr/>
          <a:lstStyle/>
          <a:p>
            <a:r>
              <a:rPr lang="en-US" sz="2400" dirty="0"/>
              <a:t>When air comes into contact with the cold evaporator, excess moisture forms dew. This condensed moisture leaves the car through the evaporator drain.</a:t>
            </a:r>
          </a:p>
        </p:txBody>
      </p:sp>
    </p:spTree>
    <p:extLst>
      <p:ext uri="{BB962C8B-B14F-4D97-AF65-F5344CB8AC3E}">
        <p14:creationId xmlns:p14="http://schemas.microsoft.com/office/powerpoint/2010/main" val="26458759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60.19 Cabin Filter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5491" y="1053347"/>
            <a:ext cx="5031309" cy="412825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2819400" cy="4699000"/>
          </a:xfrm>
        </p:spPr>
        <p:txBody>
          <a:bodyPr/>
          <a:lstStyle/>
          <a:p>
            <a:r>
              <a:rPr lang="en-US" sz="2400" dirty="0"/>
              <a:t>A cabin filter especially those that are impregnated with charcoal (carbon) are able to filter out dirt, dust, and odors from the outside air before entering the passenger compartment.</a:t>
            </a:r>
          </a:p>
        </p:txBody>
      </p:sp>
    </p:spTree>
    <p:extLst>
      <p:ext uri="{BB962C8B-B14F-4D97-AF65-F5344CB8AC3E}">
        <p14:creationId xmlns:p14="http://schemas.microsoft.com/office/powerpoint/2010/main" val="4191370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Cabin Filter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abin_Filter">
            <a:hlinkClick r:id="" action="ppaction://media"/>
            <a:extLst>
              <a:ext uri="{FF2B5EF4-FFF2-40B4-BE49-F238E27FC236}">
                <a16:creationId xmlns:a16="http://schemas.microsoft.com/office/drawing/2014/main" id="{8E1B9DFF-ACE4-F75B-BE98-35A98899987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21" y="1101451"/>
            <a:ext cx="9144000" cy="5143500"/>
          </a:xfrm>
          <a:prstGeom prst="rect">
            <a:avLst/>
          </a:prstGeom>
        </p:spPr>
      </p:pic>
    </p:spTree>
    <p:extLst>
      <p:ext uri="{BB962C8B-B14F-4D97-AF65-F5344CB8AC3E}">
        <p14:creationId xmlns:p14="http://schemas.microsoft.com/office/powerpoint/2010/main" val="1471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Remove and Replace Cabin Filter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em_rep_cabin_air_filter">
            <a:hlinkClick r:id="" action="ppaction://media"/>
            <a:extLst>
              <a:ext uri="{FF2B5EF4-FFF2-40B4-BE49-F238E27FC236}">
                <a16:creationId xmlns:a16="http://schemas.microsoft.com/office/drawing/2014/main" id="{AEB99AB7-C033-E7F6-AFB9-E02884FE962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408694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Heating and Air Conditioning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(A7) Heating &amp; Air Conditioning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33353"/>
            <a:ext cx="8305800" cy="430887"/>
          </a:xfrm>
          <a:prstGeom prst="rect">
            <a:avLst/>
          </a:prstGeom>
          <a:noFill/>
        </p:spPr>
        <p:txBody>
          <a:bodyPr wrap="square" rtlCol="0">
            <a:spAutoFit/>
          </a:bodyPr>
          <a:lstStyle/>
          <a:p>
            <a:r>
              <a:rPr lang="en-US" sz="2200" dirty="0"/>
              <a:t>Animations Link: </a:t>
            </a:r>
            <a:r>
              <a:rPr lang="en-US" sz="2200" dirty="0">
                <a:hlinkClick r:id="rId4"/>
              </a:rPr>
              <a:t>(A7) Heating &amp; Air Conditioning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5018"/>
            <a:ext cx="8229600" cy="646331"/>
          </a:xfrm>
        </p:spPr>
        <p:txBody>
          <a:bodyPr>
            <a:spAutoFit/>
          </a:bodyPr>
          <a:lstStyle/>
          <a:p>
            <a:r>
              <a:rPr lang="en-US" kern="0" spc="-500" dirty="0"/>
              <a:t>H V A </a:t>
            </a:r>
            <a:r>
              <a:rPr lang="en-US" dirty="0"/>
              <a:t>C Purpose and Function </a:t>
            </a:r>
            <a:r>
              <a:rPr lang="en-US" sz="2800" dirty="0"/>
              <a:t>(1 of 4)</a:t>
            </a:r>
            <a:endParaRPr lang="en-US" dirty="0"/>
          </a:p>
        </p:txBody>
      </p:sp>
      <p:sp>
        <p:nvSpPr>
          <p:cNvPr id="4" name="Content Placeholder 3"/>
          <p:cNvSpPr>
            <a:spLocks noGrp="1"/>
          </p:cNvSpPr>
          <p:nvPr>
            <p:ph idx="1"/>
          </p:nvPr>
        </p:nvSpPr>
        <p:spPr>
          <a:xfrm>
            <a:off x="457200" y="1036543"/>
            <a:ext cx="8229600" cy="3993401"/>
          </a:xfrm>
        </p:spPr>
        <p:txBody>
          <a:bodyPr>
            <a:spAutoFit/>
          </a:bodyPr>
          <a:lstStyle/>
          <a:p>
            <a:r>
              <a:rPr lang="en-US" sz="2400" dirty="0"/>
              <a:t>Principles Involved</a:t>
            </a:r>
          </a:p>
          <a:p>
            <a:pPr lvl="1"/>
            <a:r>
              <a:rPr lang="en-US" sz="2400" dirty="0"/>
              <a:t>All matter is found in one of three different phases or states: solid, liquid, or vapor (gas).</a:t>
            </a:r>
          </a:p>
          <a:p>
            <a:r>
              <a:rPr lang="en-US" sz="2400" dirty="0"/>
              <a:t>Changes of State</a:t>
            </a:r>
          </a:p>
          <a:p>
            <a:pPr lvl="1"/>
            <a:r>
              <a:rPr lang="en-US" sz="2400" dirty="0"/>
              <a:t>Solid is substance that cannot be compressed and has strong resistance to flow.</a:t>
            </a:r>
          </a:p>
          <a:p>
            <a:pPr lvl="1"/>
            <a:r>
              <a:rPr lang="en-US" sz="2400" dirty="0"/>
              <a:t>Liquid a substance that cannot be compressed.</a:t>
            </a:r>
          </a:p>
          <a:p>
            <a:pPr lvl="1"/>
            <a:r>
              <a:rPr lang="en-US" sz="2400" dirty="0"/>
              <a:t>Vapor a substance that can be easily compressed, </a:t>
            </a:r>
          </a:p>
          <a:p>
            <a:pPr lvl="2"/>
            <a:r>
              <a:rPr lang="en-US" sz="2400" dirty="0"/>
              <a:t>No resistance to flow, and no fixed volume.</a:t>
            </a:r>
          </a:p>
        </p:txBody>
      </p:sp>
    </p:spTree>
    <p:extLst>
      <p:ext uri="{BB962C8B-B14F-4D97-AF65-F5344CB8AC3E}">
        <p14:creationId xmlns:p14="http://schemas.microsoft.com/office/powerpoint/2010/main" val="2315987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88818"/>
            <a:ext cx="8229600" cy="646331"/>
          </a:xfrm>
        </p:spPr>
        <p:txBody>
          <a:bodyPr>
            <a:spAutoFit/>
          </a:bodyPr>
          <a:lstStyle/>
          <a:p>
            <a:r>
              <a:rPr lang="en-US" kern="0" spc="-500" dirty="0"/>
              <a:t>H V A </a:t>
            </a:r>
            <a:r>
              <a:rPr lang="en-US" dirty="0"/>
              <a:t>C Purpose and Function </a:t>
            </a:r>
            <a:r>
              <a:rPr lang="en-US" sz="2800" dirty="0"/>
              <a:t>(2 of 4)</a:t>
            </a:r>
            <a:endParaRPr lang="en-US" dirty="0"/>
          </a:p>
        </p:txBody>
      </p:sp>
      <p:sp>
        <p:nvSpPr>
          <p:cNvPr id="4" name="Content Placeholder 3"/>
          <p:cNvSpPr>
            <a:spLocks noGrp="1"/>
          </p:cNvSpPr>
          <p:nvPr>
            <p:ph idx="1"/>
          </p:nvPr>
        </p:nvSpPr>
        <p:spPr>
          <a:xfrm>
            <a:off x="457200" y="960343"/>
            <a:ext cx="8229600" cy="3993401"/>
          </a:xfrm>
        </p:spPr>
        <p:txBody>
          <a:bodyPr>
            <a:spAutoFit/>
          </a:bodyPr>
          <a:lstStyle/>
          <a:p>
            <a:r>
              <a:rPr lang="en-US" sz="2400" dirty="0"/>
              <a:t>Heat and Temperature</a:t>
            </a:r>
          </a:p>
          <a:p>
            <a:pPr lvl="1"/>
            <a:r>
              <a:rPr lang="en-US" sz="2400" dirty="0"/>
              <a:t>Molecules in a substance tend to vibrate rapidly in all directions, and this disorganized energy is called heat.</a:t>
            </a:r>
          </a:p>
          <a:p>
            <a:pPr lvl="1"/>
            <a:r>
              <a:rPr lang="en-US" sz="2400" dirty="0"/>
              <a:t>Temperature measured in degrees. </a:t>
            </a:r>
          </a:p>
          <a:p>
            <a:pPr lvl="1"/>
            <a:r>
              <a:rPr lang="en-US" sz="2400" dirty="0"/>
              <a:t>Heat measured in calories (c).</a:t>
            </a:r>
          </a:p>
          <a:p>
            <a:pPr lvl="1"/>
            <a:r>
              <a:rPr lang="en-US" sz="2400" dirty="0"/>
              <a:t>Heat also measured in British Thermal Units (</a:t>
            </a:r>
            <a:r>
              <a:rPr lang="en-US" sz="2400" kern="0" spc="-350" dirty="0"/>
              <a:t>B T </a:t>
            </a:r>
            <a:r>
              <a:rPr lang="en-US" sz="2400" dirty="0"/>
              <a:t>U).</a:t>
            </a:r>
          </a:p>
          <a:p>
            <a:r>
              <a:rPr lang="en-US" sz="2400" dirty="0"/>
              <a:t>Latent Heat</a:t>
            </a:r>
          </a:p>
          <a:p>
            <a:pPr lvl="1"/>
            <a:r>
              <a:rPr lang="en-US" sz="2400" dirty="0"/>
              <a:t>Latent heat is the “extra” heat that is needed to transform a substance from one state to another.</a:t>
            </a:r>
          </a:p>
        </p:txBody>
      </p:sp>
    </p:spTree>
    <p:extLst>
      <p:ext uri="{BB962C8B-B14F-4D97-AF65-F5344CB8AC3E}">
        <p14:creationId xmlns:p14="http://schemas.microsoft.com/office/powerpoint/2010/main" val="188302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6186"/>
            <a:ext cx="8229600" cy="646331"/>
          </a:xfrm>
        </p:spPr>
        <p:txBody>
          <a:bodyPr>
            <a:spAutoFit/>
          </a:bodyPr>
          <a:lstStyle/>
          <a:p>
            <a:r>
              <a:rPr lang="en-US" kern="0" spc="-500" dirty="0"/>
              <a:t>H V A </a:t>
            </a:r>
            <a:r>
              <a:rPr lang="en-US" dirty="0"/>
              <a:t>C Purpose and Function </a:t>
            </a:r>
            <a:r>
              <a:rPr lang="en-US" sz="2800" dirty="0"/>
              <a:t>(3 of 4)</a:t>
            </a:r>
            <a:endParaRPr lang="en-US" dirty="0"/>
          </a:p>
        </p:txBody>
      </p:sp>
      <p:sp>
        <p:nvSpPr>
          <p:cNvPr id="4" name="Content Placeholder 3"/>
          <p:cNvSpPr>
            <a:spLocks noGrp="1"/>
          </p:cNvSpPr>
          <p:nvPr>
            <p:ph idx="1"/>
          </p:nvPr>
        </p:nvSpPr>
        <p:spPr>
          <a:xfrm>
            <a:off x="457200" y="977711"/>
            <a:ext cx="8229600" cy="2539157"/>
          </a:xfrm>
        </p:spPr>
        <p:txBody>
          <a:bodyPr>
            <a:spAutoFit/>
          </a:bodyPr>
          <a:lstStyle/>
          <a:p>
            <a:r>
              <a:rPr lang="en-US" sz="2400" dirty="0"/>
              <a:t>Temperature, Volume, and Pressure of Vapor</a:t>
            </a:r>
          </a:p>
          <a:p>
            <a:pPr lvl="1"/>
            <a:r>
              <a:rPr lang="en-US" sz="2400" dirty="0"/>
              <a:t>Vapor has no fixed volume.</a:t>
            </a:r>
          </a:p>
          <a:p>
            <a:pPr lvl="1"/>
            <a:r>
              <a:rPr lang="en-US" sz="2400" dirty="0"/>
              <a:t>Increasing temperature of vapor, while keeping volume confined in the same space, increases pressure.</a:t>
            </a:r>
          </a:p>
          <a:p>
            <a:pPr lvl="1"/>
            <a:r>
              <a:rPr lang="en-US" sz="2400" dirty="0"/>
              <a:t>Increasing pressure by compressing a vapor increases the temperature.</a:t>
            </a:r>
          </a:p>
        </p:txBody>
      </p:sp>
    </p:spTree>
    <p:extLst>
      <p:ext uri="{BB962C8B-B14F-4D97-AF65-F5344CB8AC3E}">
        <p14:creationId xmlns:p14="http://schemas.microsoft.com/office/powerpoint/2010/main" val="3964239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1410"/>
            <a:ext cx="8229600" cy="646331"/>
          </a:xfrm>
        </p:spPr>
        <p:txBody>
          <a:bodyPr>
            <a:spAutoFit/>
          </a:bodyPr>
          <a:lstStyle/>
          <a:p>
            <a:r>
              <a:rPr lang="en-US" kern="0" spc="-500" dirty="0"/>
              <a:t>H V A </a:t>
            </a:r>
            <a:r>
              <a:rPr lang="en-US" dirty="0"/>
              <a:t>C Purpose and Function </a:t>
            </a:r>
            <a:r>
              <a:rPr lang="en-US" sz="2800" dirty="0"/>
              <a:t>(4 of 4)</a:t>
            </a:r>
            <a:endParaRPr lang="en-US" dirty="0"/>
          </a:p>
        </p:txBody>
      </p:sp>
      <p:sp>
        <p:nvSpPr>
          <p:cNvPr id="4" name="Content Placeholder 3"/>
          <p:cNvSpPr>
            <a:spLocks noGrp="1"/>
          </p:cNvSpPr>
          <p:nvPr>
            <p:ph idx="1"/>
          </p:nvPr>
        </p:nvSpPr>
        <p:spPr>
          <a:xfrm>
            <a:off x="457200" y="982935"/>
            <a:ext cx="8229600" cy="4732065"/>
          </a:xfrm>
        </p:spPr>
        <p:txBody>
          <a:bodyPr>
            <a:spAutoFit/>
          </a:bodyPr>
          <a:lstStyle/>
          <a:p>
            <a:r>
              <a:rPr lang="en-US" sz="2400" dirty="0"/>
              <a:t>Pressure</a:t>
            </a:r>
            <a:r>
              <a:rPr lang="en-US" sz="2400" dirty="0">
                <a:latin typeface="Arial"/>
                <a:cs typeface="Arial"/>
              </a:rPr>
              <a:t>−</a:t>
            </a:r>
            <a:r>
              <a:rPr lang="en-US" sz="2400" dirty="0"/>
              <a:t>Temperature Relationships</a:t>
            </a:r>
          </a:p>
          <a:p>
            <a:pPr lvl="1"/>
            <a:r>
              <a:rPr lang="en-US" sz="2400" dirty="0"/>
              <a:t>Temperature at which liquid boils (vapor condenses) rises and falls with the pressure.</a:t>
            </a:r>
          </a:p>
          <a:p>
            <a:pPr lvl="1"/>
            <a:r>
              <a:rPr lang="en-US" sz="2400" dirty="0"/>
              <a:t>Pressure in a sealed system that contains both liquid and vapor rises and falls with the temperature.</a:t>
            </a:r>
          </a:p>
          <a:p>
            <a:r>
              <a:rPr lang="en-US" sz="2400" dirty="0"/>
              <a:t>Humidity</a:t>
            </a:r>
          </a:p>
          <a:p>
            <a:pPr lvl="1"/>
            <a:r>
              <a:rPr lang="en-US" sz="2400" dirty="0"/>
              <a:t>Refers to water vapor present in the air.</a:t>
            </a:r>
          </a:p>
          <a:p>
            <a:pPr lvl="1"/>
            <a:r>
              <a:rPr lang="en-US" sz="2400" dirty="0"/>
              <a:t>Absolute humidity is measurement of weight of water vapor in a given volume of air.</a:t>
            </a:r>
          </a:p>
          <a:p>
            <a:pPr lvl="1"/>
            <a:r>
              <a:rPr lang="en-US" sz="2400" dirty="0"/>
              <a:t>Relative humidity is percentage of moisture in air compared to how much moisture air is capable of.</a:t>
            </a:r>
          </a:p>
        </p:txBody>
      </p:sp>
    </p:spTree>
    <p:extLst>
      <p:ext uri="{BB962C8B-B14F-4D97-AF65-F5344CB8AC3E}">
        <p14:creationId xmlns:p14="http://schemas.microsoft.com/office/powerpoint/2010/main" val="1998069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60.1 Liquid-Solid-Vapor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371600" y="1007533"/>
            <a:ext cx="6400800" cy="411926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0100" y="5334000"/>
            <a:ext cx="7543800" cy="830997"/>
          </a:xfrm>
        </p:spPr>
        <p:txBody>
          <a:bodyPr/>
          <a:lstStyle/>
          <a:p>
            <a:r>
              <a:rPr lang="en-US" sz="2400" dirty="0"/>
              <a:t>Water is a substance that can be found naturally in solid, liquid, and vapor states</a:t>
            </a:r>
          </a:p>
        </p:txBody>
      </p:sp>
    </p:spTree>
    <p:extLst>
      <p:ext uri="{BB962C8B-B14F-4D97-AF65-F5344CB8AC3E}">
        <p14:creationId xmlns:p14="http://schemas.microsoft.com/office/powerpoint/2010/main" val="3745763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60.2 Change Water to Vapor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1016000"/>
            <a:ext cx="4977323" cy="449715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2971800" cy="3022600"/>
          </a:xfrm>
        </p:spPr>
        <p:txBody>
          <a:bodyPr/>
          <a:lstStyle/>
          <a:p>
            <a:r>
              <a:rPr lang="en-US" sz="2400" dirty="0"/>
              <a:t>The extra heat required to change a standard amount of water at its boiling point to a vapor is called latent heat of vaporization</a:t>
            </a:r>
          </a:p>
        </p:txBody>
      </p:sp>
    </p:spTree>
    <p:extLst>
      <p:ext uri="{BB962C8B-B14F-4D97-AF65-F5344CB8AC3E}">
        <p14:creationId xmlns:p14="http://schemas.microsoft.com/office/powerpoint/2010/main" val="1965839264"/>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24728</TotalTime>
  <Words>3533</Words>
  <Application>Microsoft Office PowerPoint</Application>
  <PresentationFormat>On-screen Show (4:3)</PresentationFormat>
  <Paragraphs>194</Paragraphs>
  <Slides>38</Slides>
  <Notes>38</Notes>
  <HiddenSlides>0</HiddenSlides>
  <MMClips>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Arial(Body)</vt:lpstr>
      <vt:lpstr>Noto Sans Symbols</vt:lpstr>
      <vt:lpstr>Times New Roman</vt:lpstr>
      <vt:lpstr>Verdana</vt:lpstr>
      <vt:lpstr>Wingdings</vt:lpstr>
      <vt:lpstr>508 Lecture</vt:lpstr>
      <vt:lpstr>Automotive Technology: Principles, Diagnosis, and Service</vt:lpstr>
      <vt:lpstr>Learning Objectives (1 of 2)</vt:lpstr>
      <vt:lpstr>Learning Objectives (2 of 2)</vt:lpstr>
      <vt:lpstr>H V A C Purpose and Function (1 of 4)</vt:lpstr>
      <vt:lpstr>H V A C Purpose and Function (2 of 4)</vt:lpstr>
      <vt:lpstr>H V A C Purpose and Function (3 of 4)</vt:lpstr>
      <vt:lpstr>H V A C Purpose and Function (4 of 4)</vt:lpstr>
      <vt:lpstr>Figure 60.1 Liquid-Solid-Vapor</vt:lpstr>
      <vt:lpstr>Figure 60.2 Change Water to Vapor</vt:lpstr>
      <vt:lpstr>Figure 60.3 Vaporization</vt:lpstr>
      <vt:lpstr>Animation: Heat Transfer &amp; Boiling (Animation will automatically start)</vt:lpstr>
      <vt:lpstr>Figure 60.4 Thermometer</vt:lpstr>
      <vt:lpstr>Figure 60.5 Warmer to Colder</vt:lpstr>
      <vt:lpstr>Figure 60.6 Combination Meter</vt:lpstr>
      <vt:lpstr>Frequently Asked Question: What Is a Sling Pyschrometer?   </vt:lpstr>
      <vt:lpstr>Figure 60.7 Sling Psychrometer </vt:lpstr>
      <vt:lpstr>Figure 60.8 Heating/Cooling Load</vt:lpstr>
      <vt:lpstr>Animation: Radiant Heat (Animation will automatically start)</vt:lpstr>
      <vt:lpstr>Figure 60.9 Ice: Cooling Effect</vt:lpstr>
      <vt:lpstr>Figure 60.10 Evaporative Cooling</vt:lpstr>
      <vt:lpstr>Heat Movement</vt:lpstr>
      <vt:lpstr>Figure 60.11 Heat Movement</vt:lpstr>
      <vt:lpstr>Animation: Refrigerant Cycle (Animation will automatically start)</vt:lpstr>
      <vt:lpstr>Figure 60.12 Conduction/Convection</vt:lpstr>
      <vt:lpstr>Animation: Conduction (Animation will automatically start)</vt:lpstr>
      <vt:lpstr>Animation: Convection: Thermo-syphon (Animation will automatically start)</vt:lpstr>
      <vt:lpstr>Figure 60.13 A/C Process</vt:lpstr>
      <vt:lpstr>Air Conditioning Refrigeration Cycle</vt:lpstr>
      <vt:lpstr>Figure 60.14 Water Molecule</vt:lpstr>
      <vt:lpstr>Figure 60.15 Solid</vt:lpstr>
      <vt:lpstr>Figure 60.16 Liquid</vt:lpstr>
      <vt:lpstr>Figure 60.17 Gas</vt:lpstr>
      <vt:lpstr>Figure 60.18 Evaporator</vt:lpstr>
      <vt:lpstr>Figure 60.19 Cabin Filter</vt:lpstr>
      <vt:lpstr>Animation: Cabin Filter (Animation will automatically start)</vt:lpstr>
      <vt:lpstr>Animation: Remove and Replace Cabin Filter (Animation will automatically start)</vt:lpstr>
      <vt:lpstr>Heating and Air Conditioning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63, Heating and Air-Conditioning Components and Operation</dc:title>
  <dc:subject>2612-Automotive - Core</dc:subject>
  <dc:creator>James D. Halderman</dc:creator>
  <cp:keywords>CONTAINS NOTES</cp:keywords>
  <cp:lastModifiedBy>Glen Plants</cp:lastModifiedBy>
  <cp:revision>4791</cp:revision>
  <dcterms:created xsi:type="dcterms:W3CDTF">2014-07-14T20:04:21Z</dcterms:created>
  <dcterms:modified xsi:type="dcterms:W3CDTF">2023-06-19T18:58:29Z</dcterms:modified>
</cp:coreProperties>
</file>