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1182" r:id="rId2"/>
    <p:sldId id="1110" r:id="rId3"/>
    <p:sldId id="1149" r:id="rId4"/>
    <p:sldId id="1112" r:id="rId5"/>
    <p:sldId id="1150" r:id="rId6"/>
    <p:sldId id="1151" r:id="rId7"/>
    <p:sldId id="1152" r:id="rId8"/>
    <p:sldId id="1153" r:id="rId9"/>
    <p:sldId id="1113" r:id="rId10"/>
    <p:sldId id="1187" r:id="rId11"/>
    <p:sldId id="1188" r:id="rId12"/>
    <p:sldId id="1189" r:id="rId13"/>
    <p:sldId id="1186" r:id="rId14"/>
    <p:sldId id="1190" r:id="rId15"/>
    <p:sldId id="1191" r:id="rId16"/>
    <p:sldId id="1116" r:id="rId17"/>
    <p:sldId id="1117" r:id="rId18"/>
    <p:sldId id="1118" r:id="rId19"/>
    <p:sldId id="1158" r:id="rId20"/>
    <p:sldId id="1360" r:id="rId21"/>
    <p:sldId id="1121" r:id="rId22"/>
    <p:sldId id="1160" r:id="rId23"/>
    <p:sldId id="1192" r:id="rId24"/>
    <p:sldId id="1361" r:id="rId25"/>
    <p:sldId id="1126" r:id="rId26"/>
    <p:sldId id="1124" r:id="rId27"/>
    <p:sldId id="1193" r:id="rId28"/>
    <p:sldId id="1197" r:id="rId29"/>
    <p:sldId id="1362" r:id="rId30"/>
    <p:sldId id="1128" r:id="rId31"/>
    <p:sldId id="1169" r:id="rId32"/>
    <p:sldId id="1195" r:id="rId33"/>
    <p:sldId id="1196" r:id="rId34"/>
    <p:sldId id="1172" r:id="rId35"/>
    <p:sldId id="1199" r:id="rId36"/>
    <p:sldId id="1210" r:id="rId37"/>
    <p:sldId id="1209" r:id="rId38"/>
    <p:sldId id="1174" r:id="rId39"/>
    <p:sldId id="1175" r:id="rId40"/>
    <p:sldId id="1206" r:id="rId41"/>
    <p:sldId id="1207" r:id="rId42"/>
    <p:sldId id="1211" r:id="rId43"/>
    <p:sldId id="1132" r:id="rId44"/>
    <p:sldId id="1208" r:id="rId45"/>
    <p:sldId id="1130" r:id="rId46"/>
    <p:sldId id="1131" r:id="rId47"/>
    <p:sldId id="1204" r:id="rId48"/>
    <p:sldId id="107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69850" autoAdjust="0"/>
  </p:normalViewPr>
  <p:slideViewPr>
    <p:cSldViewPr>
      <p:cViewPr varScale="1">
        <p:scale>
          <a:sx n="80" d="100"/>
          <a:sy n="80" d="100"/>
        </p:scale>
        <p:origin x="2304" y="8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43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954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Wavelength</a:t>
            </a:r>
            <a:r>
              <a:rPr lang="en-US" sz="1400" b="0" i="0" u="none" strike="noStrike" cap="none" dirty="0">
                <a:solidFill>
                  <a:schemeClr val="dk1"/>
                </a:solidFill>
                <a:latin typeface="+mn-lt"/>
                <a:ea typeface="Arial"/>
                <a:cs typeface="Arial"/>
                <a:sym typeface="Arial"/>
              </a:rPr>
              <a:t> is the time and distance between two consecutive points, either high or low. Wavelength is measured in meters. </a:t>
            </a:r>
            <a:r>
              <a:rPr lang="en-US" sz="1400" b="1" i="0" u="sng" strike="noStrike" cap="none" dirty="0">
                <a:solidFill>
                  <a:schemeClr val="dk1"/>
                </a:solidFill>
                <a:latin typeface="+mn-lt"/>
                <a:ea typeface="Arial"/>
                <a:cs typeface="Arial"/>
                <a:sym typeface="Arial"/>
              </a:rPr>
              <a:t>Frequency</a:t>
            </a:r>
            <a:r>
              <a:rPr lang="en-US" sz="1400" b="0" i="0" u="none" strike="noStrike" cap="none" dirty="0">
                <a:solidFill>
                  <a:schemeClr val="dk1"/>
                </a:solidFill>
                <a:latin typeface="+mn-lt"/>
                <a:ea typeface="Arial"/>
                <a:cs typeface="Arial"/>
                <a:sym typeface="Arial"/>
              </a:rPr>
              <a:t>, also known as radio frequency (RF), is the number of times a particular waveform repeats itself in a given amount of time and is measured in </a:t>
            </a:r>
            <a:r>
              <a:rPr lang="en-US" sz="1400" b="1" i="0" u="none" strike="noStrike" cap="none" dirty="0">
                <a:solidFill>
                  <a:schemeClr val="dk1"/>
                </a:solidFill>
                <a:latin typeface="+mn-lt"/>
                <a:ea typeface="Arial"/>
                <a:cs typeface="Arial"/>
                <a:sym typeface="Arial"/>
              </a:rPr>
              <a:t>hertz</a:t>
            </a:r>
            <a:r>
              <a:rPr lang="en-US" sz="1400" b="0" i="0" u="none" strike="noStrike" cap="none" dirty="0">
                <a:solidFill>
                  <a:schemeClr val="dk1"/>
                </a:solidFill>
                <a:latin typeface="+mn-lt"/>
                <a:ea typeface="Arial"/>
                <a:cs typeface="Arial"/>
                <a:sym typeface="Arial"/>
              </a:rPr>
              <a:t> (Hz). A signal with a frequency of 1Hz is one radio wavelength per second. Radio frequencies are measured in kilohertz (kHz), thousands of wavelengths per second, and megahertz (MHz), millions of wavelengths per second. ● SEE FIGURE 59–2.</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 The higher the frequency, the shorter the wavelength.</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 The lower the frequency, the longer the wavelength.</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A longer wavelength can travel a further distance than a shorter wavelength. Therefore, lower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frequencies provide better reception at further distances.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 AM radio frequencies range from 530 to 1, 710 kHz.</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 FM radio frequencies range from 87.9 to 107.9 MHz.</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Amplitude</a:t>
            </a:r>
            <a:r>
              <a:rPr lang="en-US" sz="1400" b="0" i="0" u="none" strike="noStrike" cap="none" dirty="0">
                <a:solidFill>
                  <a:schemeClr val="dk1"/>
                </a:solidFill>
                <a:latin typeface="+mn-lt"/>
                <a:ea typeface="Arial"/>
                <a:cs typeface="Arial"/>
                <a:sym typeface="Arial"/>
              </a:rPr>
              <a:t>: the absolute value of the maximum displacement from a zero value during one period of an oscillation</a:t>
            </a:r>
            <a:r>
              <a:rPr lang="en-US" sz="1200" b="0" i="0" u="none" strike="noStrike" cap="none" dirty="0">
                <a:solidFill>
                  <a:schemeClr val="dk1"/>
                </a:solidFill>
                <a:latin typeface="+mn-lt"/>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214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471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704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764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107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baseline="0" dirty="0">
                <a:solidFill>
                  <a:schemeClr val="tx1"/>
                </a:solidFill>
                <a:latin typeface="+mn-lt"/>
                <a:ea typeface="+mn-ea"/>
                <a:cs typeface="+mn-cs"/>
              </a:rPr>
              <a:t>The typical radio electromagnetic energy from the broadcast antenna induces a signal in the antenna that is very small, only about 25 microvolts AC</a:t>
            </a:r>
          </a:p>
          <a:p>
            <a:r>
              <a:rPr lang="en-US" sz="1200" b="0" i="0" u="none" strike="noStrike" kern="1200" baseline="0" dirty="0">
                <a:solidFill>
                  <a:schemeClr val="tx1"/>
                </a:solidFill>
                <a:latin typeface="+mn-lt"/>
                <a:ea typeface="+mn-ea"/>
                <a:cs typeface="+mn-cs"/>
              </a:rPr>
              <a:t>(0.000025 volt AC), in strength. The radio contains amplifier circuits that increase the received signal strength into usable information.</a:t>
            </a:r>
          </a:p>
          <a:p>
            <a:r>
              <a:rPr lang="en-US" sz="1200" b="0" i="0" u="none" strike="noStrike" kern="1200" baseline="0" dirty="0">
                <a:solidFill>
                  <a:schemeClr val="tx1"/>
                </a:solidFill>
                <a:latin typeface="+mn-lt"/>
                <a:ea typeface="+mn-ea"/>
                <a:cs typeface="+mn-cs"/>
              </a:rPr>
              <a:t>For example, some types of antennas used on vehicles include the following:</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Rear window defogger grid. </a:t>
            </a:r>
            <a:r>
              <a:rPr lang="en-US" sz="1200" b="0" i="0" u="none" strike="noStrike" kern="1200" baseline="0" dirty="0">
                <a:solidFill>
                  <a:schemeClr val="tx1"/>
                </a:solidFill>
                <a:latin typeface="+mn-lt"/>
                <a:ea typeface="+mn-ea"/>
                <a:cs typeface="+mn-cs"/>
              </a:rPr>
              <a:t>This type of system uses the</a:t>
            </a:r>
          </a:p>
          <a:p>
            <a:r>
              <a:rPr lang="en-US" sz="1200" b="0" i="0" u="none" strike="noStrike" kern="1200" baseline="0" dirty="0">
                <a:solidFill>
                  <a:schemeClr val="tx1"/>
                </a:solidFill>
                <a:latin typeface="+mn-lt"/>
                <a:ea typeface="+mn-ea"/>
                <a:cs typeface="+mn-cs"/>
              </a:rPr>
              <a:t>heating wires to receive the signals and special circuitry to</a:t>
            </a:r>
          </a:p>
          <a:p>
            <a:r>
              <a:rPr lang="en-US" sz="1200" b="0" i="0" u="none" strike="noStrike" kern="1200" baseline="0" dirty="0">
                <a:solidFill>
                  <a:schemeClr val="tx1"/>
                </a:solidFill>
                <a:latin typeface="+mn-lt"/>
                <a:ea typeface="+mn-ea"/>
                <a:cs typeface="+mn-cs"/>
              </a:rPr>
              <a:t>separate the RF from the DC heater circuit.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Fixed mast antenna. </a:t>
            </a:r>
            <a:r>
              <a:rPr lang="en-US" sz="1200" b="0" i="0" u="none" strike="noStrike" kern="1200" baseline="0" dirty="0">
                <a:solidFill>
                  <a:schemeClr val="tx1"/>
                </a:solidFill>
                <a:latin typeface="+mn-lt"/>
                <a:ea typeface="+mn-ea"/>
                <a:cs typeface="+mn-cs"/>
              </a:rPr>
              <a:t>The mast is simply a vertical rod.</a:t>
            </a:r>
          </a:p>
          <a:p>
            <a:r>
              <a:rPr lang="en-US" sz="1200" b="0" i="0" u="none" strike="noStrike" kern="1200" baseline="0" dirty="0">
                <a:solidFill>
                  <a:schemeClr val="tx1"/>
                </a:solidFill>
                <a:latin typeface="+mn-lt"/>
                <a:ea typeface="+mn-ea"/>
                <a:cs typeface="+mn-cs"/>
              </a:rPr>
              <a:t>Mast antennas are typically located on the fender or rear</a:t>
            </a:r>
          </a:p>
          <a:p>
            <a:r>
              <a:rPr lang="en-US" sz="1200" b="0" i="0" u="none" strike="noStrike" kern="1200" baseline="0" dirty="0">
                <a:solidFill>
                  <a:schemeClr val="tx1"/>
                </a:solidFill>
                <a:latin typeface="+mn-lt"/>
                <a:ea typeface="+mn-ea"/>
                <a:cs typeface="+mn-cs"/>
              </a:rPr>
              <a:t>quarter panel of the vehicle.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Integrated antenna. </a:t>
            </a:r>
            <a:r>
              <a:rPr lang="en-US" sz="1200" b="0" i="0" u="none" strike="noStrike" kern="1200" baseline="0" dirty="0">
                <a:solidFill>
                  <a:schemeClr val="tx1"/>
                </a:solidFill>
                <a:latin typeface="+mn-lt"/>
                <a:ea typeface="+mn-ea"/>
                <a:cs typeface="+mn-cs"/>
              </a:rPr>
              <a:t>This type of antenna is sandwiched in</a:t>
            </a:r>
          </a:p>
          <a:p>
            <a:r>
              <a:rPr lang="en-US" sz="1200" b="0" i="0" u="none" strike="noStrike" kern="1200" baseline="0" dirty="0">
                <a:solidFill>
                  <a:schemeClr val="tx1"/>
                </a:solidFill>
                <a:latin typeface="+mn-lt"/>
                <a:ea typeface="+mn-ea"/>
                <a:cs typeface="+mn-cs"/>
              </a:rPr>
              <a:t>the windshield and an appliqué on the rear window glass.</a:t>
            </a:r>
          </a:p>
          <a:p>
            <a:r>
              <a:rPr lang="en-US" sz="1200" b="0" i="0" u="none" strike="noStrike" kern="1200" baseline="0" dirty="0">
                <a:solidFill>
                  <a:schemeClr val="tx1"/>
                </a:solidFill>
                <a:latin typeface="+mn-lt"/>
                <a:ea typeface="+mn-ea"/>
                <a:cs typeface="+mn-cs"/>
              </a:rPr>
              <a:t>The antenna in the rear window is the primary antenna and</a:t>
            </a:r>
          </a:p>
          <a:p>
            <a:r>
              <a:rPr lang="en-US" sz="1200" b="0" i="0" u="none" strike="noStrike" kern="1200" baseline="0" dirty="0">
                <a:solidFill>
                  <a:schemeClr val="tx1"/>
                </a:solidFill>
                <a:latin typeface="+mn-lt"/>
                <a:ea typeface="+mn-ea"/>
                <a:cs typeface="+mn-cs"/>
              </a:rPr>
              <a:t>receives both AM and FM signals. The secondary antenna</a:t>
            </a:r>
          </a:p>
          <a:p>
            <a:r>
              <a:rPr lang="en-US" sz="1200" b="0" i="0" u="none" strike="noStrike" kern="1200" baseline="0" dirty="0">
                <a:solidFill>
                  <a:schemeClr val="tx1"/>
                </a:solidFill>
                <a:latin typeface="+mn-lt"/>
                <a:ea typeface="+mn-ea"/>
                <a:cs typeface="+mn-cs"/>
              </a:rPr>
              <a:t>is located in the front windshield typically on the passenger</a:t>
            </a:r>
          </a:p>
          <a:p>
            <a:r>
              <a:rPr lang="en-US" sz="1200" b="0" i="0" u="none" strike="noStrike" kern="1200" baseline="0" dirty="0">
                <a:solidFill>
                  <a:schemeClr val="tx1"/>
                </a:solidFill>
                <a:latin typeface="+mn-lt"/>
                <a:ea typeface="+mn-ea"/>
                <a:cs typeface="+mn-cs"/>
              </a:rPr>
              <a:t>side of the vehicle. This antenna receives only FM signals.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Shark-fin antenna. </a:t>
            </a:r>
            <a:r>
              <a:rPr lang="en-US" sz="1200" b="0" i="0" u="none" strike="noStrike" kern="1200" baseline="0" dirty="0">
                <a:solidFill>
                  <a:schemeClr val="tx1"/>
                </a:solidFill>
                <a:latin typeface="+mn-lt"/>
                <a:ea typeface="+mn-ea"/>
                <a:cs typeface="+mn-cs"/>
              </a:rPr>
              <a:t>This type of antenna contains multiple</a:t>
            </a:r>
          </a:p>
          <a:p>
            <a:r>
              <a:rPr lang="en-US" sz="1200" b="0" i="0" u="none" strike="noStrike" kern="1200" baseline="0" dirty="0">
                <a:solidFill>
                  <a:schemeClr val="tx1"/>
                </a:solidFill>
                <a:latin typeface="+mn-lt"/>
                <a:ea typeface="+mn-ea"/>
                <a:cs typeface="+mn-cs"/>
              </a:rPr>
              <a:t>antennas, including radio, GPS, and cellular system antennas.</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409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speaker is capable of reproducing</a:t>
            </a:r>
          </a:p>
          <a:p>
            <a:r>
              <a:rPr lang="en-US" dirty="0"/>
              <a:t>sound over such a wide frequency range. Therefore, speakers are available in three basic types:</a:t>
            </a:r>
          </a:p>
          <a:p>
            <a:r>
              <a:rPr lang="en-US" dirty="0"/>
              <a:t>1. Tweeters are for high-frequency ranges.</a:t>
            </a:r>
          </a:p>
          <a:p>
            <a:r>
              <a:rPr lang="en-US" dirty="0"/>
              <a:t>2. Midrange are for mid-frequency ranges.</a:t>
            </a:r>
          </a:p>
          <a:p>
            <a:r>
              <a:rPr lang="en-US" dirty="0"/>
              <a:t>3. Woofers and subwoofers are for low-frequency ranges.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617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11658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WARNING: Hearing loss is possible if exposed to loud sounds.</a:t>
            </a:r>
          </a:p>
          <a:p>
            <a:r>
              <a:rPr lang="en-US" sz="1200" b="0" i="0" u="none" strike="noStrike" kern="1200" baseline="0" dirty="0">
                <a:solidFill>
                  <a:schemeClr val="tx1"/>
                </a:solidFill>
                <a:latin typeface="+mn-lt"/>
                <a:ea typeface="+mn-ea"/>
                <a:cs typeface="+mn-cs"/>
              </a:rPr>
              <a:t>According to noise experts (audiologists), hearing protection should be used whenever the following occurs:</a:t>
            </a:r>
          </a:p>
          <a:p>
            <a:r>
              <a:rPr lang="en-US" sz="1200" b="0" i="0" u="none" strike="noStrike" kern="1200" baseline="0" dirty="0">
                <a:solidFill>
                  <a:schemeClr val="tx1"/>
                </a:solidFill>
                <a:latin typeface="+mn-lt"/>
                <a:ea typeface="+mn-ea"/>
                <a:cs typeface="+mn-cs"/>
              </a:rPr>
              <a:t>You must raise your voice to be heard by others next to you.</a:t>
            </a:r>
          </a:p>
          <a:p>
            <a:r>
              <a:rPr lang="en-US" sz="1200" b="0" i="0" u="none" strike="noStrike" kern="1200" baseline="0" dirty="0">
                <a:solidFill>
                  <a:schemeClr val="tx1"/>
                </a:solidFill>
                <a:latin typeface="+mn-lt"/>
                <a:ea typeface="+mn-ea"/>
                <a:cs typeface="+mn-cs"/>
              </a:rPr>
              <a:t>You cannot hear someone else speaking who is less than 3 feet (1 m) away. Are operating power equipment, such as a lawnmower.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7712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108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05008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0558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969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7033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6650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1298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CASE STUDY: </a:t>
            </a:r>
            <a:r>
              <a:rPr lang="en-US" sz="1400" b="1" i="0" u="sng" strike="noStrike" kern="1200" baseline="0" dirty="0">
                <a:solidFill>
                  <a:schemeClr val="tx1"/>
                </a:solidFill>
                <a:latin typeface="+mn-lt"/>
                <a:ea typeface="+mn-ea"/>
                <a:cs typeface="+mn-cs"/>
              </a:rPr>
              <a:t>Lightning Damage</a:t>
            </a:r>
          </a:p>
          <a:p>
            <a:r>
              <a:rPr lang="en-US" sz="1200" b="0" i="0" u="none" strike="noStrike" kern="1200" baseline="0" dirty="0">
                <a:solidFill>
                  <a:schemeClr val="tx1"/>
                </a:solidFill>
                <a:latin typeface="+mn-lt"/>
                <a:ea typeface="+mn-ea"/>
                <a:cs typeface="+mn-cs"/>
              </a:rPr>
              <a:t>A radio failed to work in a vehicle that was outside during a thunderstorm. The technician checked the fuses and verified that power was reaching the radio. Then the technician noticed the antenna. It had been struck by lightning. Obviously, the high voltage from the lightning strike traveled to the radio receiver and damaged the circuits. Both the radio and the antenna were replaced to</a:t>
            </a:r>
          </a:p>
          <a:p>
            <a:r>
              <a:rPr lang="en-US" sz="1200" b="0" i="0" u="none" strike="noStrike" kern="1200" baseline="0" dirty="0">
                <a:solidFill>
                  <a:schemeClr val="tx1"/>
                </a:solidFill>
                <a:latin typeface="+mn-lt"/>
                <a:ea typeface="+mn-ea"/>
                <a:cs typeface="+mn-cs"/>
              </a:rPr>
              <a:t>correct the problem. Figure 59-14</a:t>
            </a:r>
            <a:r>
              <a:rPr lang="en-US" sz="1200" b="0" i="0" u="none" strike="noStrike" kern="1200" baseline="3000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Complaint—Customer stated that the radio did not work.</a:t>
            </a:r>
          </a:p>
          <a:p>
            <a:r>
              <a:rPr lang="en-US" sz="1200" b="1" i="0" u="none" strike="noStrike" kern="1200" baseline="0" dirty="0">
                <a:solidFill>
                  <a:schemeClr val="tx1"/>
                </a:solidFill>
                <a:latin typeface="+mn-lt"/>
                <a:ea typeface="+mn-ea"/>
                <a:cs typeface="+mn-cs"/>
              </a:rPr>
              <a:t>Cause—Visual inspection showed an antenna that had been stuck by lightning.</a:t>
            </a:r>
          </a:p>
          <a:p>
            <a:r>
              <a:rPr lang="en-US" sz="1200" b="1" i="0" u="none" strike="noStrike" kern="1200" baseline="0" dirty="0">
                <a:solidFill>
                  <a:schemeClr val="tx1"/>
                </a:solidFill>
                <a:latin typeface="+mn-lt"/>
                <a:ea typeface="+mn-ea"/>
                <a:cs typeface="+mn-cs"/>
              </a:rPr>
              <a:t>Correction—Replacing the radio and the antenna restored proper operation.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1510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426611273"/>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2693659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59</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Audio System Operation and Diagnosis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27438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 Electromagnetic Waves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1" y="1016000"/>
            <a:ext cx="5009148" cy="438157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2743200" cy="2717800"/>
          </a:xfrm>
        </p:spPr>
        <p:txBody>
          <a:bodyPr/>
          <a:lstStyle/>
          <a:p>
            <a:r>
              <a:rPr lang="en-US" sz="2400" dirty="0"/>
              <a:t>Audio systems use both electromagnetic radio waves and sound waves to reproduce sound inside the vehicle</a:t>
            </a:r>
          </a:p>
        </p:txBody>
      </p:sp>
    </p:spTree>
    <p:extLst>
      <p:ext uri="{BB962C8B-B14F-4D97-AF65-F5344CB8AC3E}">
        <p14:creationId xmlns:p14="http://schemas.microsoft.com/office/powerpoint/2010/main" val="425868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59.2 Audio Terms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90599"/>
            <a:ext cx="4034174" cy="510419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3505200" cy="1569660"/>
          </a:xfrm>
        </p:spPr>
        <p:txBody>
          <a:bodyPr/>
          <a:lstStyle/>
          <a:p>
            <a:r>
              <a:rPr lang="en-US" sz="2400" dirty="0"/>
              <a:t>The relationship among wavelength, frequency, and amplitude</a:t>
            </a:r>
          </a:p>
        </p:txBody>
      </p:sp>
    </p:spTree>
    <p:extLst>
      <p:ext uri="{BB962C8B-B14F-4D97-AF65-F5344CB8AC3E}">
        <p14:creationId xmlns:p14="http://schemas.microsoft.com/office/powerpoint/2010/main" val="364896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59.3 Amplitude</a:t>
            </a:r>
            <a:endParaRPr lang="en-US" sz="2800" dirty="0">
              <a:solidFill>
                <a:srgbClr val="FF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9658" y="1016000"/>
            <a:ext cx="7344684" cy="34643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00100" y="5029200"/>
            <a:ext cx="7543800" cy="461665"/>
          </a:xfrm>
        </p:spPr>
        <p:txBody>
          <a:bodyPr/>
          <a:lstStyle/>
          <a:p>
            <a:r>
              <a:rPr lang="en-US" sz="2400" dirty="0"/>
              <a:t>The amplitude changes in AM broadcasting</a:t>
            </a:r>
          </a:p>
        </p:txBody>
      </p:sp>
    </p:spTree>
    <p:extLst>
      <p:ext uri="{BB962C8B-B14F-4D97-AF65-F5344CB8AC3E}">
        <p14:creationId xmlns:p14="http://schemas.microsoft.com/office/powerpoint/2010/main" val="42446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7881"/>
            <a:ext cx="79755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1200329"/>
          </a:xfrm>
        </p:spPr>
        <p:txBody>
          <a:bodyPr/>
          <a:lstStyle/>
          <a:p>
            <a:r>
              <a:rPr lang="en-US" dirty="0"/>
              <a:t>Frequently Asked Question: What Does a “Capture” Problem Mean?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2862322"/>
          </a:xfrm>
        </p:spPr>
        <p:txBody>
          <a:bodyPr/>
          <a:lstStyle/>
          <a:p>
            <a:r>
              <a:rPr lang="en-US" sz="2000" b="1" dirty="0"/>
              <a:t>What Does a “Capture” Problem Mean? </a:t>
            </a:r>
            <a:r>
              <a:rPr lang="en-US" sz="2000" dirty="0"/>
              <a:t>A capture problem affects only FM reception and means that the receiver is playing more than one station if two stations are broadcasting at the same frequency. Most radios capture the stronger signal and block the weaker signal. However, if the stronger signal is weakened due to being blocked by buildings or mountains, the weaker signal is then used. When this occurs, it sounds as if the radio is changing stations by itself. This is not a fault with the radio, but simply a rare occurrence with FM radio.</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28800"/>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55279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59.4 Frequency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4400" y="1016000"/>
            <a:ext cx="7347045" cy="3479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4953000"/>
            <a:ext cx="7620000" cy="830997"/>
          </a:xfrm>
        </p:spPr>
        <p:txBody>
          <a:bodyPr/>
          <a:lstStyle/>
          <a:p>
            <a:r>
              <a:rPr lang="en-US" sz="2400" dirty="0"/>
              <a:t>The frequency changes in FM broadcasting and the amplitude remains constant</a:t>
            </a:r>
          </a:p>
        </p:txBody>
      </p:sp>
    </p:spTree>
    <p:extLst>
      <p:ext uri="{BB962C8B-B14F-4D97-AF65-F5344CB8AC3E}">
        <p14:creationId xmlns:p14="http://schemas.microsoft.com/office/powerpoint/2010/main" val="327815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59.5 Sidebands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28800" y="1049602"/>
            <a:ext cx="5486400" cy="37719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4936906"/>
            <a:ext cx="7620000" cy="1200329"/>
          </a:xfrm>
        </p:spPr>
        <p:txBody>
          <a:bodyPr/>
          <a:lstStyle/>
          <a:p>
            <a:r>
              <a:rPr lang="en-US" sz="2400" dirty="0"/>
              <a:t>Using upper and lower sidebands allows stereo to be broadcast. The receiver separates the signals to provide left and right channels</a:t>
            </a:r>
          </a:p>
        </p:txBody>
      </p:sp>
    </p:spTree>
    <p:extLst>
      <p:ext uri="{BB962C8B-B14F-4D97-AF65-F5344CB8AC3E}">
        <p14:creationId xmlns:p14="http://schemas.microsoft.com/office/powerpoint/2010/main" val="84934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Why do </a:t>
            </a:r>
            <a:r>
              <a:rPr lang="en-IN" sz="2400" spc="-300" dirty="0"/>
              <a:t>A </a:t>
            </a:r>
            <a:r>
              <a:rPr lang="en-IN" sz="2400" dirty="0"/>
              <a:t>M signals travel farther than </a:t>
            </a:r>
            <a:r>
              <a:rPr lang="en-IN" sz="2400" spc="-300" dirty="0"/>
              <a:t>F </a:t>
            </a:r>
            <a:r>
              <a:rPr lang="en-IN" sz="2400" dirty="0"/>
              <a:t>M signals?</a:t>
            </a:r>
          </a:p>
        </p:txBody>
      </p:sp>
    </p:spTree>
    <p:extLst>
      <p:ext uri="{BB962C8B-B14F-4D97-AF65-F5344CB8AC3E}">
        <p14:creationId xmlns:p14="http://schemas.microsoft.com/office/powerpoint/2010/main" val="369902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553998"/>
          </a:xfrm>
        </p:spPr>
        <p:txBody>
          <a:bodyPr>
            <a:noAutofit/>
          </a:bodyPr>
          <a:lstStyle/>
          <a:p>
            <a:r>
              <a:rPr lang="en-US" dirty="0"/>
              <a:t>Answer 1</a:t>
            </a:r>
            <a:endParaRPr lang="en-US" sz="2800" dirty="0"/>
          </a:p>
        </p:txBody>
      </p:sp>
      <p:sp>
        <p:nvSpPr>
          <p:cNvPr id="4" name="Content Placeholder 3"/>
          <p:cNvSpPr>
            <a:spLocks noGrp="1"/>
          </p:cNvSpPr>
          <p:nvPr>
            <p:ph idx="1"/>
          </p:nvPr>
        </p:nvSpPr>
        <p:spPr>
          <a:xfrm>
            <a:off x="457200" y="993875"/>
            <a:ext cx="8229600" cy="377725"/>
          </a:xfrm>
        </p:spPr>
        <p:txBody>
          <a:bodyPr>
            <a:noAutofit/>
          </a:bodyPr>
          <a:lstStyle/>
          <a:p>
            <a:pPr marL="0" indent="0">
              <a:buNone/>
            </a:pPr>
            <a:r>
              <a:rPr lang="en-IN" sz="2400" dirty="0"/>
              <a:t>The </a:t>
            </a:r>
            <a:r>
              <a:rPr lang="en-IN" sz="2400" spc="-300" dirty="0"/>
              <a:t>A </a:t>
            </a:r>
            <a:r>
              <a:rPr lang="en-IN" sz="2400" dirty="0"/>
              <a:t>M waves bounce off the ionosphere.</a:t>
            </a:r>
          </a:p>
        </p:txBody>
      </p:sp>
    </p:spTree>
    <p:extLst>
      <p:ext uri="{BB962C8B-B14F-4D97-AF65-F5344CB8AC3E}">
        <p14:creationId xmlns:p14="http://schemas.microsoft.com/office/powerpoint/2010/main" val="255651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400"/>
            <a:ext cx="8229600" cy="646331"/>
          </a:xfrm>
        </p:spPr>
        <p:txBody>
          <a:bodyPr>
            <a:spAutoFit/>
          </a:bodyPr>
          <a:lstStyle/>
          <a:p>
            <a:r>
              <a:rPr lang="en-US" dirty="0"/>
              <a:t>Radios and Receivers</a:t>
            </a:r>
            <a:endParaRPr lang="en-US" sz="2800" dirty="0"/>
          </a:p>
        </p:txBody>
      </p:sp>
      <p:sp>
        <p:nvSpPr>
          <p:cNvPr id="4" name="Content Placeholder 3"/>
          <p:cNvSpPr>
            <a:spLocks noGrp="1"/>
          </p:cNvSpPr>
          <p:nvPr>
            <p:ph idx="1"/>
          </p:nvPr>
        </p:nvSpPr>
        <p:spPr>
          <a:xfrm>
            <a:off x="457200" y="976223"/>
            <a:ext cx="8229600" cy="3062377"/>
          </a:xfrm>
        </p:spPr>
        <p:txBody>
          <a:bodyPr>
            <a:spAutoFit/>
          </a:bodyPr>
          <a:lstStyle/>
          <a:p>
            <a:r>
              <a:rPr lang="en-IN" sz="2400" dirty="0"/>
              <a:t>Most late-model radios and receivers use five input/output circuits.</a:t>
            </a:r>
          </a:p>
          <a:p>
            <a:pPr lvl="1"/>
            <a:r>
              <a:rPr lang="en-IN" sz="2400" dirty="0"/>
              <a:t>Power</a:t>
            </a:r>
          </a:p>
          <a:p>
            <a:pPr lvl="1"/>
            <a:r>
              <a:rPr lang="en-IN" sz="2400" dirty="0"/>
              <a:t>Ground</a:t>
            </a:r>
          </a:p>
          <a:p>
            <a:pPr lvl="1"/>
            <a:r>
              <a:rPr lang="en-IN" sz="2400" dirty="0"/>
              <a:t>Serial Data</a:t>
            </a:r>
          </a:p>
          <a:p>
            <a:pPr lvl="1"/>
            <a:r>
              <a:rPr lang="en-IN" sz="2400" dirty="0"/>
              <a:t>Antenna Input</a:t>
            </a:r>
          </a:p>
          <a:p>
            <a:pPr lvl="1"/>
            <a:r>
              <a:rPr lang="en-IN" sz="2400" dirty="0"/>
              <a:t>Speaker Outputs</a:t>
            </a:r>
          </a:p>
        </p:txBody>
      </p:sp>
    </p:spTree>
    <p:extLst>
      <p:ext uri="{BB962C8B-B14F-4D97-AF65-F5344CB8AC3E}">
        <p14:creationId xmlns:p14="http://schemas.microsoft.com/office/powerpoint/2010/main" val="101690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932"/>
            <a:ext cx="8229600" cy="646331"/>
          </a:xfrm>
        </p:spPr>
        <p:txBody>
          <a:bodyPr>
            <a:spAutoFit/>
          </a:bodyPr>
          <a:lstStyle/>
          <a:p>
            <a:r>
              <a:rPr lang="en-US" dirty="0"/>
              <a:t>Antennas</a:t>
            </a:r>
            <a:endParaRPr lang="en-US" sz="2800" dirty="0"/>
          </a:p>
        </p:txBody>
      </p:sp>
      <p:sp>
        <p:nvSpPr>
          <p:cNvPr id="4" name="Content Placeholder 3"/>
          <p:cNvSpPr>
            <a:spLocks noGrp="1"/>
          </p:cNvSpPr>
          <p:nvPr>
            <p:ph idx="1"/>
          </p:nvPr>
        </p:nvSpPr>
        <p:spPr>
          <a:xfrm>
            <a:off x="457200" y="1040755"/>
            <a:ext cx="8229600" cy="2693045"/>
          </a:xfrm>
        </p:spPr>
        <p:txBody>
          <a:bodyPr>
            <a:spAutoFit/>
          </a:bodyPr>
          <a:lstStyle/>
          <a:p>
            <a:r>
              <a:rPr lang="en-IN" sz="2400" dirty="0"/>
              <a:t>Types of Antennas</a:t>
            </a:r>
          </a:p>
          <a:p>
            <a:pPr lvl="1"/>
            <a:r>
              <a:rPr lang="en-IN" sz="2400" dirty="0"/>
              <a:t>Slot antenna</a:t>
            </a:r>
          </a:p>
          <a:p>
            <a:pPr lvl="1"/>
            <a:r>
              <a:rPr lang="en-IN" sz="2400" dirty="0"/>
              <a:t>Rear window defogger grid</a:t>
            </a:r>
          </a:p>
          <a:p>
            <a:pPr lvl="1"/>
            <a:r>
              <a:rPr lang="en-IN" sz="2400" dirty="0"/>
              <a:t>Powered mast</a:t>
            </a:r>
          </a:p>
          <a:p>
            <a:pPr lvl="1"/>
            <a:r>
              <a:rPr lang="en-IN" sz="2400" dirty="0"/>
              <a:t>Fixed mast antenna</a:t>
            </a:r>
          </a:p>
          <a:p>
            <a:pPr lvl="1"/>
            <a:r>
              <a:rPr lang="en-IN" sz="2400" dirty="0"/>
              <a:t>Integrated antenna</a:t>
            </a:r>
          </a:p>
        </p:txBody>
      </p:sp>
    </p:spTree>
    <p:extLst>
      <p:ext uri="{BB962C8B-B14F-4D97-AF65-F5344CB8AC3E}">
        <p14:creationId xmlns:p14="http://schemas.microsoft.com/office/powerpoint/2010/main" val="345868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1575"/>
            <a:ext cx="8229600" cy="646331"/>
          </a:xfrm>
        </p:spPr>
        <p:txBody>
          <a:bodyPr>
            <a:sp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88397"/>
            <a:ext cx="8229600" cy="3831818"/>
          </a:xfrm>
        </p:spPr>
        <p:txBody>
          <a:bodyPr>
            <a:spAutoFit/>
          </a:bodyPr>
          <a:lstStyle/>
          <a:p>
            <a:pPr marL="0" indent="0">
              <a:buNone/>
            </a:pPr>
            <a:r>
              <a:rPr lang="en-US" sz="2400" b="1" dirty="0">
                <a:solidFill>
                  <a:schemeClr val="bg2"/>
                </a:solidFill>
              </a:rPr>
              <a:t>59.1</a:t>
            </a:r>
            <a:r>
              <a:rPr lang="en-US" sz="2400" dirty="0"/>
              <a:t> Discuss audio system fundamentals.</a:t>
            </a:r>
          </a:p>
          <a:p>
            <a:pPr marL="0" indent="0">
              <a:buNone/>
            </a:pPr>
            <a:r>
              <a:rPr lang="en-US" sz="2400" b="1" dirty="0">
                <a:solidFill>
                  <a:schemeClr val="bg2"/>
                </a:solidFill>
              </a:rPr>
              <a:t>59.2 </a:t>
            </a:r>
            <a:r>
              <a:rPr lang="en-US" sz="2400" dirty="0"/>
              <a:t>Describe radios and receivers.</a:t>
            </a:r>
          </a:p>
          <a:p>
            <a:pPr marL="0" indent="0">
              <a:buNone/>
            </a:pPr>
            <a:r>
              <a:rPr lang="en-US" sz="2400" b="1" dirty="0">
                <a:solidFill>
                  <a:schemeClr val="bg2"/>
                </a:solidFill>
              </a:rPr>
              <a:t>59.3 </a:t>
            </a:r>
            <a:r>
              <a:rPr lang="en-US" sz="2400" dirty="0"/>
              <a:t>Describe types of antennas and antenna testing.</a:t>
            </a:r>
          </a:p>
          <a:p>
            <a:pPr marL="0" indent="0">
              <a:buNone/>
            </a:pPr>
            <a:r>
              <a:rPr lang="en-US" sz="2400" b="1" dirty="0">
                <a:solidFill>
                  <a:schemeClr val="bg2"/>
                </a:solidFill>
              </a:rPr>
              <a:t>59.4 </a:t>
            </a:r>
            <a:r>
              <a:rPr lang="en-US" sz="2400" dirty="0"/>
              <a:t>Discuss the purpose and function of speakers.</a:t>
            </a:r>
          </a:p>
          <a:p>
            <a:pPr marL="0" indent="0">
              <a:buNone/>
            </a:pPr>
            <a:r>
              <a:rPr lang="en-US" sz="2400" b="1" dirty="0">
                <a:solidFill>
                  <a:schemeClr val="bg2"/>
                </a:solidFill>
              </a:rPr>
              <a:t>59.5 </a:t>
            </a:r>
            <a:r>
              <a:rPr lang="en-US" sz="2400" dirty="0"/>
              <a:t>Describe types of speakers.</a:t>
            </a:r>
          </a:p>
          <a:p>
            <a:pPr marL="0" indent="0">
              <a:buNone/>
            </a:pPr>
            <a:r>
              <a:rPr lang="en-US" sz="2400" b="1" dirty="0">
                <a:solidFill>
                  <a:schemeClr val="bg2"/>
                </a:solidFill>
              </a:rPr>
              <a:t>59.6 </a:t>
            </a:r>
            <a:r>
              <a:rPr lang="en-US" sz="2400" dirty="0"/>
              <a:t>Explain the decibel scale.</a:t>
            </a:r>
          </a:p>
          <a:p>
            <a:pPr marL="0" indent="0">
              <a:buNone/>
            </a:pPr>
            <a:r>
              <a:rPr lang="en-US" sz="2400" b="1" dirty="0">
                <a:solidFill>
                  <a:schemeClr val="bg2"/>
                </a:solidFill>
              </a:rPr>
              <a:t>59.7 </a:t>
            </a:r>
            <a:r>
              <a:rPr lang="en-US" sz="2400" dirty="0"/>
              <a:t>Discuss voice recognition systems.</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Antenna Locations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ntenna_Locations">
            <a:hlinkClick r:id="" action="ppaction://media"/>
            <a:extLst>
              <a:ext uri="{FF2B5EF4-FFF2-40B4-BE49-F238E27FC236}">
                <a16:creationId xmlns:a16="http://schemas.microsoft.com/office/drawing/2014/main" id="{3DF81358-8A0C-2DD4-6DFB-954753A8ACA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204043"/>
            <a:ext cx="8915400" cy="5014913"/>
          </a:xfrm>
          <a:prstGeom prst="rect">
            <a:avLst/>
          </a:prstGeom>
        </p:spPr>
      </p:pic>
    </p:spTree>
    <p:extLst>
      <p:ext uri="{BB962C8B-B14F-4D97-AF65-F5344CB8AC3E}">
        <p14:creationId xmlns:p14="http://schemas.microsoft.com/office/powerpoint/2010/main" val="4320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Antenna Diagnosis </a:t>
            </a:r>
            <a:r>
              <a:rPr lang="en-US" sz="2800" dirty="0"/>
              <a:t>(1 of 2)</a:t>
            </a:r>
          </a:p>
        </p:txBody>
      </p:sp>
      <p:sp>
        <p:nvSpPr>
          <p:cNvPr id="4" name="Content Placeholder 3"/>
          <p:cNvSpPr>
            <a:spLocks noGrp="1"/>
          </p:cNvSpPr>
          <p:nvPr>
            <p:ph idx="1"/>
          </p:nvPr>
        </p:nvSpPr>
        <p:spPr>
          <a:xfrm>
            <a:off x="457200" y="917675"/>
            <a:ext cx="8229600" cy="4187725"/>
          </a:xfrm>
        </p:spPr>
        <p:txBody>
          <a:bodyPr>
            <a:noAutofit/>
          </a:bodyPr>
          <a:lstStyle/>
          <a:p>
            <a:r>
              <a:rPr lang="en-US" sz="2400" dirty="0"/>
              <a:t>Antenna Height</a:t>
            </a:r>
          </a:p>
          <a:p>
            <a:pPr lvl="1"/>
            <a:r>
              <a:rPr lang="en-US" sz="2400" dirty="0"/>
              <a:t>Most fixed-length antennas are exactly 31 inches (79 cm). </a:t>
            </a:r>
          </a:p>
          <a:p>
            <a:r>
              <a:rPr lang="en-US" sz="2400" dirty="0"/>
              <a:t>Antenna Testing</a:t>
            </a:r>
          </a:p>
          <a:p>
            <a:pPr lvl="1"/>
            <a:r>
              <a:rPr lang="en-US" sz="2400" dirty="0"/>
              <a:t>An ohmmeter should read infinity between the center antenna lead and the antenna case.</a:t>
            </a:r>
          </a:p>
          <a:p>
            <a:pPr lvl="1"/>
            <a:r>
              <a:rPr lang="en-US" sz="2400" dirty="0"/>
              <a:t>The case of the antenna must be properly grounded to the vehicle body.</a:t>
            </a:r>
          </a:p>
          <a:p>
            <a:pPr lvl="1"/>
            <a:r>
              <a:rPr lang="en-US" sz="2400" dirty="0"/>
              <a:t>The cable should have less than 5 ohms resistance end-to-end.</a:t>
            </a:r>
          </a:p>
        </p:txBody>
      </p:sp>
    </p:spTree>
    <p:extLst>
      <p:ext uri="{BB962C8B-B14F-4D97-AF65-F5344CB8AC3E}">
        <p14:creationId xmlns:p14="http://schemas.microsoft.com/office/powerpoint/2010/main" val="208830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Antenna Diagnosis </a:t>
            </a:r>
            <a:r>
              <a:rPr lang="en-US" sz="2800" dirty="0"/>
              <a:t>(2 of 2)</a:t>
            </a:r>
          </a:p>
        </p:txBody>
      </p:sp>
      <p:sp>
        <p:nvSpPr>
          <p:cNvPr id="4" name="Content Placeholder 3"/>
          <p:cNvSpPr>
            <a:spLocks noGrp="1"/>
          </p:cNvSpPr>
          <p:nvPr>
            <p:ph idx="1"/>
          </p:nvPr>
        </p:nvSpPr>
        <p:spPr>
          <a:xfrm>
            <a:off x="457200" y="917675"/>
            <a:ext cx="8229600" cy="3959125"/>
          </a:xfrm>
        </p:spPr>
        <p:txBody>
          <a:bodyPr>
            <a:noAutofit/>
          </a:bodyPr>
          <a:lstStyle/>
          <a:p>
            <a:r>
              <a:rPr lang="en-US" sz="2400" dirty="0"/>
              <a:t>Power Antenna Testing and Service</a:t>
            </a:r>
          </a:p>
          <a:p>
            <a:pPr lvl="1"/>
            <a:r>
              <a:rPr lang="en-US" sz="2400" dirty="0"/>
              <a:t>Most power antennas use a circuit breaker and a relay to power a reversible, permanent magnet (</a:t>
            </a:r>
            <a:r>
              <a:rPr lang="en-US" sz="2400" spc="-300" dirty="0"/>
              <a:t>P </a:t>
            </a:r>
            <a:r>
              <a:rPr lang="en-US" sz="2400" dirty="0"/>
              <a:t>M) electric motor that moves a nylon cord attached to the antenna mast.</a:t>
            </a:r>
          </a:p>
          <a:p>
            <a:pPr lvl="1"/>
            <a:r>
              <a:rPr lang="en-US" sz="2400" dirty="0"/>
              <a:t>The power antenna mast is tested in the same way as a fixed-mast antenna.</a:t>
            </a:r>
          </a:p>
          <a:p>
            <a:pPr lvl="1"/>
            <a:r>
              <a:rPr lang="en-US" sz="2400" dirty="0"/>
              <a:t>All power antennas should be kept clean by wiping the mast with a soft cloth and lightly oiling with light oil, such as </a:t>
            </a:r>
            <a:r>
              <a:rPr lang="en-US" sz="2400" spc="-300" dirty="0"/>
              <a:t>W </a:t>
            </a:r>
            <a:r>
              <a:rPr lang="en-US" sz="2400" dirty="0"/>
              <a:t>D-40 or a similar-grade oil.</a:t>
            </a:r>
          </a:p>
        </p:txBody>
      </p:sp>
    </p:spTree>
    <p:extLst>
      <p:ext uri="{BB962C8B-B14F-4D97-AF65-F5344CB8AC3E}">
        <p14:creationId xmlns:p14="http://schemas.microsoft.com/office/powerpoint/2010/main" val="290674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59.6 Antenna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990599"/>
            <a:ext cx="4364581" cy="50864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196370"/>
            <a:ext cx="2895600" cy="1569660"/>
          </a:xfrm>
        </p:spPr>
        <p:txBody>
          <a:bodyPr/>
          <a:lstStyle/>
          <a:p>
            <a:r>
              <a:rPr lang="en-US" sz="2400" dirty="0"/>
              <a:t>If all ohmmeter readings are satisfactory, the antenna is good.</a:t>
            </a:r>
          </a:p>
        </p:txBody>
      </p:sp>
    </p:spTree>
    <p:extLst>
      <p:ext uri="{BB962C8B-B14F-4D97-AF65-F5344CB8AC3E}">
        <p14:creationId xmlns:p14="http://schemas.microsoft.com/office/powerpoint/2010/main" val="50681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Check Antenna</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heck_antenna_ch61">
            <a:hlinkClick r:id="" action="ppaction://media"/>
            <a:extLst>
              <a:ext uri="{FF2B5EF4-FFF2-40B4-BE49-F238E27FC236}">
                <a16:creationId xmlns:a16="http://schemas.microsoft.com/office/drawing/2014/main" id="{67685220-A46E-4515-A130-A6E2BD30086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074" y="1055832"/>
            <a:ext cx="9105900" cy="5122069"/>
          </a:xfrm>
          <a:prstGeom prst="rect">
            <a:avLst/>
          </a:prstGeom>
        </p:spPr>
      </p:pic>
    </p:spTree>
    <p:extLst>
      <p:ext uri="{BB962C8B-B14F-4D97-AF65-F5344CB8AC3E}">
        <p14:creationId xmlns:p14="http://schemas.microsoft.com/office/powerpoint/2010/main" val="29082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Speakers</a:t>
            </a:r>
            <a:endParaRPr lang="en-US" sz="2800" dirty="0"/>
          </a:p>
        </p:txBody>
      </p:sp>
      <p:sp>
        <p:nvSpPr>
          <p:cNvPr id="4" name="Content Placeholder 3"/>
          <p:cNvSpPr>
            <a:spLocks noGrp="1"/>
          </p:cNvSpPr>
          <p:nvPr>
            <p:ph idx="1"/>
          </p:nvPr>
        </p:nvSpPr>
        <p:spPr>
          <a:xfrm>
            <a:off x="457200" y="993875"/>
            <a:ext cx="8229600" cy="3654325"/>
          </a:xfrm>
        </p:spPr>
        <p:txBody>
          <a:bodyPr>
            <a:spAutoFit/>
          </a:bodyPr>
          <a:lstStyle/>
          <a:p>
            <a:r>
              <a:rPr lang="en-US" sz="2400" dirty="0"/>
              <a:t>Purpose and Function</a:t>
            </a:r>
          </a:p>
          <a:p>
            <a:pPr lvl="1"/>
            <a:r>
              <a:rPr lang="en-US" sz="2400" dirty="0"/>
              <a:t>The purpose of any speaker is to reproduce the original sound as accurately as possible.</a:t>
            </a:r>
          </a:p>
          <a:p>
            <a:r>
              <a:rPr lang="en-US" sz="2400" dirty="0"/>
              <a:t>Impedance Matching</a:t>
            </a:r>
          </a:p>
          <a:p>
            <a:pPr lvl="1"/>
            <a:r>
              <a:rPr lang="en-US" sz="2400" dirty="0"/>
              <a:t>All speakers used on the same radio or amplifier should have the same internal coil resistance.</a:t>
            </a:r>
          </a:p>
          <a:p>
            <a:r>
              <a:rPr lang="en-US" sz="2400" dirty="0"/>
              <a:t>Speaker Wiring</a:t>
            </a:r>
          </a:p>
          <a:p>
            <a:pPr lvl="1"/>
            <a:r>
              <a:rPr lang="en-US" sz="2400" dirty="0"/>
              <a:t>Typical “speaker wire” is about 22 gauge (0.35 mm</a:t>
            </a:r>
            <a:r>
              <a:rPr lang="en-US" sz="2400" baseline="30000" dirty="0"/>
              <a:t>2</a:t>
            </a:r>
            <a:r>
              <a:rPr lang="en-US" sz="2400" dirty="0"/>
              <a:t>).</a:t>
            </a:r>
          </a:p>
        </p:txBody>
      </p:sp>
    </p:spTree>
    <p:extLst>
      <p:ext uri="{BB962C8B-B14F-4D97-AF65-F5344CB8AC3E}">
        <p14:creationId xmlns:p14="http://schemas.microsoft.com/office/powerpoint/2010/main" val="107752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3840"/>
            <a:ext cx="8229600" cy="646331"/>
          </a:xfrm>
        </p:spPr>
        <p:txBody>
          <a:bodyPr>
            <a:spAutoFit/>
          </a:bodyPr>
          <a:lstStyle/>
          <a:p>
            <a:r>
              <a:rPr lang="en-US" dirty="0"/>
              <a:t>Speaker Types</a:t>
            </a:r>
            <a:endParaRPr lang="en-US" sz="2800" dirty="0"/>
          </a:p>
        </p:txBody>
      </p:sp>
      <p:sp>
        <p:nvSpPr>
          <p:cNvPr id="4" name="Content Placeholder 3"/>
          <p:cNvSpPr>
            <a:spLocks noGrp="1"/>
          </p:cNvSpPr>
          <p:nvPr>
            <p:ph idx="1"/>
          </p:nvPr>
        </p:nvSpPr>
        <p:spPr>
          <a:xfrm>
            <a:off x="457200" y="1020663"/>
            <a:ext cx="8229600" cy="4770537"/>
          </a:xfrm>
        </p:spPr>
        <p:txBody>
          <a:bodyPr>
            <a:spAutoFit/>
          </a:bodyPr>
          <a:lstStyle/>
          <a:p>
            <a:r>
              <a:rPr lang="en-US" sz="2400" dirty="0"/>
              <a:t>Tweeter</a:t>
            </a:r>
          </a:p>
          <a:p>
            <a:pPr lvl="1"/>
            <a:r>
              <a:rPr lang="en-US" sz="2400" dirty="0"/>
              <a:t>A speaker designed to reproduce high-frequency sounds, usually between 4,000 and 20,000 Hz (4 and 20 kHz).</a:t>
            </a:r>
          </a:p>
          <a:p>
            <a:r>
              <a:rPr lang="en-US" sz="2400" dirty="0"/>
              <a:t>Midrange</a:t>
            </a:r>
          </a:p>
          <a:p>
            <a:pPr lvl="1"/>
            <a:r>
              <a:rPr lang="en-US" sz="2400" dirty="0"/>
              <a:t>A speaker is designed and manufactured to be able to best reproduce sounds in the middle of the human hearing range, from 400 to 5,000 Hz.</a:t>
            </a:r>
          </a:p>
          <a:p>
            <a:r>
              <a:rPr lang="en-US" sz="2400" dirty="0"/>
              <a:t>Subwoofer</a:t>
            </a:r>
          </a:p>
          <a:p>
            <a:pPr lvl="1"/>
            <a:r>
              <a:rPr lang="en-US" sz="2400" dirty="0"/>
              <a:t>Produces the lowest frequency of sounds, usually    125 Hz.</a:t>
            </a:r>
          </a:p>
        </p:txBody>
      </p:sp>
    </p:spTree>
    <p:extLst>
      <p:ext uri="{BB962C8B-B14F-4D97-AF65-F5344CB8AC3E}">
        <p14:creationId xmlns:p14="http://schemas.microsoft.com/office/powerpoint/2010/main" val="249886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59.7 Speaker Diagnosis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3400" y="1015999"/>
            <a:ext cx="4103778" cy="471811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3163784" cy="4893647"/>
          </a:xfrm>
        </p:spPr>
        <p:txBody>
          <a:bodyPr/>
          <a:lstStyle/>
          <a:p>
            <a:r>
              <a:rPr lang="en-US" sz="2400" dirty="0"/>
              <a:t>Between 6 and 7 volts is applied to each speaker terminal, and the audio amplifier then increases the voltage on one terminal and at the same time decreases the voltage on the other terminal, causing the speaker cone to move</a:t>
            </a:r>
          </a:p>
        </p:txBody>
      </p:sp>
    </p:spTree>
    <p:extLst>
      <p:ext uri="{BB962C8B-B14F-4D97-AF65-F5344CB8AC3E}">
        <p14:creationId xmlns:p14="http://schemas.microsoft.com/office/powerpoint/2010/main" val="423557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59.8 Speaker Testing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76582" y="1016000"/>
            <a:ext cx="4135748"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3429000" cy="4394200"/>
          </a:xfrm>
        </p:spPr>
        <p:txBody>
          <a:bodyPr/>
          <a:lstStyle/>
          <a:p>
            <a:r>
              <a:rPr lang="en-US" sz="2000" dirty="0"/>
              <a:t>Typical automotive speaker with two terminals. The polarity of the speakers can be identified by looking at the wiring diagram in the service manual or by using a 1.5-volt battery to check. When the battery positive is applied to the positive terminal of the speaker, the cone moves outward. When the battery leads are reversed, the speaker cone moves inward</a:t>
            </a:r>
          </a:p>
        </p:txBody>
      </p:sp>
    </p:spTree>
    <p:extLst>
      <p:ext uri="{BB962C8B-B14F-4D97-AF65-F5344CB8AC3E}">
        <p14:creationId xmlns:p14="http://schemas.microsoft.com/office/powerpoint/2010/main" val="15517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Check Speaker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heck_speaker_ch61">
            <a:hlinkClick r:id="" action="ppaction://media"/>
            <a:extLst>
              <a:ext uri="{FF2B5EF4-FFF2-40B4-BE49-F238E27FC236}">
                <a16:creationId xmlns:a16="http://schemas.microsoft.com/office/drawing/2014/main" id="{6EFA3AE2-0BBB-BDCE-EBE3-D3428CCB0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81100"/>
            <a:ext cx="9144000" cy="5143500"/>
          </a:xfrm>
          <a:prstGeom prst="rect">
            <a:avLst/>
          </a:prstGeom>
        </p:spPr>
      </p:pic>
    </p:spTree>
    <p:extLst>
      <p:ext uri="{BB962C8B-B14F-4D97-AF65-F5344CB8AC3E}">
        <p14:creationId xmlns:p14="http://schemas.microsoft.com/office/powerpoint/2010/main" val="34811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220"/>
            <a:ext cx="8229600" cy="646331"/>
          </a:xfrm>
        </p:spPr>
        <p:txBody>
          <a:bodyPr>
            <a:spAutoFit/>
          </a:bodyPr>
          <a:lstStyle/>
          <a:p>
            <a:r>
              <a:rPr lang="en-US" dirty="0"/>
              <a:t>Learning Objectives </a:t>
            </a:r>
            <a:r>
              <a:rPr lang="en-US" sz="2800" dirty="0"/>
              <a:t>(2 of 2)</a:t>
            </a:r>
          </a:p>
        </p:txBody>
      </p:sp>
      <p:sp>
        <p:nvSpPr>
          <p:cNvPr id="4" name="Content Placeholder 3"/>
          <p:cNvSpPr>
            <a:spLocks noGrp="1"/>
          </p:cNvSpPr>
          <p:nvPr>
            <p:ph idx="1"/>
          </p:nvPr>
        </p:nvSpPr>
        <p:spPr>
          <a:xfrm>
            <a:off x="457200" y="1034043"/>
            <a:ext cx="8229600" cy="1023357"/>
          </a:xfrm>
        </p:spPr>
        <p:txBody>
          <a:bodyPr>
            <a:spAutoFit/>
          </a:bodyPr>
          <a:lstStyle/>
          <a:p>
            <a:pPr marL="0" indent="0">
              <a:buNone/>
            </a:pPr>
            <a:r>
              <a:rPr lang="en-US" sz="2400" b="1" dirty="0">
                <a:solidFill>
                  <a:schemeClr val="bg2"/>
                </a:solidFill>
              </a:rPr>
              <a:t>59.8 </a:t>
            </a:r>
            <a:r>
              <a:rPr lang="en-US" sz="2400" dirty="0"/>
              <a:t>Explain how Bluetooth systems work.</a:t>
            </a:r>
          </a:p>
          <a:p>
            <a:pPr marL="0" indent="0">
              <a:buNone/>
            </a:pPr>
            <a:r>
              <a:rPr lang="en-US" sz="2400" b="1" dirty="0">
                <a:solidFill>
                  <a:schemeClr val="bg2"/>
                </a:solidFill>
              </a:rPr>
              <a:t>59.9 </a:t>
            </a:r>
            <a:r>
              <a:rPr lang="en-US" sz="2400" dirty="0"/>
              <a:t>Explain how satellite radio systems work.</a:t>
            </a:r>
            <a:endParaRPr lang="en-IN" sz="2400" dirty="0"/>
          </a:p>
        </p:txBody>
      </p:sp>
    </p:spTree>
    <p:extLst>
      <p:ext uri="{BB962C8B-B14F-4D97-AF65-F5344CB8AC3E}">
        <p14:creationId xmlns:p14="http://schemas.microsoft.com/office/powerpoint/2010/main" val="3136905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Sound Levels</a:t>
            </a:r>
            <a:endParaRPr lang="en-US" sz="2800" dirty="0"/>
          </a:p>
        </p:txBody>
      </p:sp>
      <p:sp>
        <p:nvSpPr>
          <p:cNvPr id="4" name="Content Placeholder 3"/>
          <p:cNvSpPr>
            <a:spLocks noGrp="1"/>
          </p:cNvSpPr>
          <p:nvPr>
            <p:ph idx="1"/>
          </p:nvPr>
        </p:nvSpPr>
        <p:spPr>
          <a:xfrm>
            <a:off x="457200" y="917675"/>
            <a:ext cx="8229600" cy="4111525"/>
          </a:xfrm>
        </p:spPr>
        <p:txBody>
          <a:bodyPr>
            <a:noAutofit/>
          </a:bodyPr>
          <a:lstStyle/>
          <a:p>
            <a:r>
              <a:rPr lang="en-US" sz="2400" dirty="0"/>
              <a:t>Decibel Scale</a:t>
            </a:r>
          </a:p>
          <a:p>
            <a:pPr lvl="1"/>
            <a:r>
              <a:rPr lang="en-US" sz="2400" dirty="0"/>
              <a:t>A decibel (</a:t>
            </a:r>
            <a:r>
              <a:rPr lang="en-US" sz="2400" spc="-300" dirty="0"/>
              <a:t>d </a:t>
            </a:r>
            <a:r>
              <a:rPr lang="en-US" sz="2400" dirty="0"/>
              <a:t>B) is a measure of sound power.</a:t>
            </a:r>
          </a:p>
          <a:p>
            <a:pPr lvl="1"/>
            <a:r>
              <a:rPr lang="en-US" sz="2400" dirty="0"/>
              <a:t>The </a:t>
            </a:r>
            <a:r>
              <a:rPr lang="en-US" sz="2400" spc="-300" dirty="0"/>
              <a:t>d </a:t>
            </a:r>
            <a:r>
              <a:rPr lang="en-US" sz="2400" dirty="0"/>
              <a:t>B scale is not linear (straight line) but logarithmic.</a:t>
            </a:r>
          </a:p>
          <a:p>
            <a:pPr lvl="1"/>
            <a:r>
              <a:rPr lang="en-US" sz="2400" dirty="0"/>
              <a:t>A small difference in </a:t>
            </a:r>
            <a:r>
              <a:rPr lang="en-US" sz="2400" spc="-300" dirty="0"/>
              <a:t>d </a:t>
            </a:r>
            <a:r>
              <a:rPr lang="en-US" sz="2400" dirty="0"/>
              <a:t>B rating means a big difference in the sound volume of the speaker.</a:t>
            </a:r>
          </a:p>
          <a:p>
            <a:r>
              <a:rPr lang="en-US" sz="2400" dirty="0"/>
              <a:t>Decibel Examples</a:t>
            </a:r>
          </a:p>
          <a:p>
            <a:pPr lvl="1"/>
            <a:r>
              <a:rPr lang="en-US" sz="2400" dirty="0"/>
              <a:t>Quiet, faint 30 </a:t>
            </a:r>
            <a:r>
              <a:rPr lang="en-US" sz="2400" spc="-300" dirty="0"/>
              <a:t>d </a:t>
            </a:r>
            <a:r>
              <a:rPr lang="en-US" sz="2400" dirty="0"/>
              <a:t>B: whisper, quiet library</a:t>
            </a:r>
          </a:p>
          <a:p>
            <a:pPr lvl="1"/>
            <a:r>
              <a:rPr lang="en-US" sz="2400" dirty="0"/>
              <a:t>Loud 70 </a:t>
            </a:r>
            <a:r>
              <a:rPr lang="en-US" sz="2400" spc="-300" dirty="0"/>
              <a:t>d </a:t>
            </a:r>
            <a:r>
              <a:rPr lang="en-US" sz="2400" dirty="0"/>
              <a:t>B: vacuum cleaner, city traffic</a:t>
            </a:r>
          </a:p>
          <a:p>
            <a:pPr lvl="1"/>
            <a:r>
              <a:rPr lang="en-US" sz="2400" dirty="0"/>
              <a:t>Hearing loss possible 110 </a:t>
            </a:r>
            <a:r>
              <a:rPr lang="en-US" sz="2400" spc="-300" dirty="0"/>
              <a:t>d </a:t>
            </a:r>
            <a:r>
              <a:rPr lang="en-US" sz="2400" dirty="0"/>
              <a:t>B: loud rock music</a:t>
            </a:r>
          </a:p>
        </p:txBody>
      </p:sp>
    </p:spTree>
    <p:extLst>
      <p:ext uri="{BB962C8B-B14F-4D97-AF65-F5344CB8AC3E}">
        <p14:creationId xmlns:p14="http://schemas.microsoft.com/office/powerpoint/2010/main" val="230571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46331"/>
          </a:xfrm>
        </p:spPr>
        <p:txBody>
          <a:bodyPr>
            <a:spAutoFit/>
          </a:bodyPr>
          <a:lstStyle/>
          <a:p>
            <a:r>
              <a:rPr lang="en-US" dirty="0"/>
              <a:t>Voice Recognition</a:t>
            </a:r>
            <a:endParaRPr lang="en-US" sz="2800" dirty="0"/>
          </a:p>
        </p:txBody>
      </p:sp>
      <p:sp>
        <p:nvSpPr>
          <p:cNvPr id="4" name="Content Placeholder 3"/>
          <p:cNvSpPr>
            <a:spLocks noGrp="1"/>
          </p:cNvSpPr>
          <p:nvPr>
            <p:ph idx="1"/>
          </p:nvPr>
        </p:nvSpPr>
        <p:spPr>
          <a:xfrm>
            <a:off x="457200" y="1045028"/>
            <a:ext cx="8229600" cy="3962400"/>
          </a:xfrm>
        </p:spPr>
        <p:txBody>
          <a:bodyPr>
            <a:spAutoFit/>
          </a:bodyPr>
          <a:lstStyle/>
          <a:p>
            <a:r>
              <a:rPr lang="en-US" sz="2400" dirty="0"/>
              <a:t>Parts and Operation</a:t>
            </a:r>
          </a:p>
          <a:p>
            <a:pPr lvl="1"/>
            <a:r>
              <a:rPr lang="en-US" sz="2400" dirty="0"/>
              <a:t>It allows the driver of a vehicle to perform tasks, such as locate an address in a navigation system by using voice commands rather than buttons.</a:t>
            </a:r>
          </a:p>
          <a:p>
            <a:r>
              <a:rPr lang="en-US" sz="2400" dirty="0"/>
              <a:t>Diagnosis and Service</a:t>
            </a:r>
          </a:p>
          <a:p>
            <a:pPr lvl="1"/>
            <a:r>
              <a:rPr lang="en-US" sz="2400" dirty="0"/>
              <a:t>Verify the customer concern</a:t>
            </a:r>
          </a:p>
          <a:p>
            <a:pPr lvl="1"/>
            <a:r>
              <a:rPr lang="en-US" sz="2400" dirty="0"/>
              <a:t>Check for aftermarket accessory interference</a:t>
            </a:r>
          </a:p>
          <a:p>
            <a:pPr lvl="1"/>
            <a:r>
              <a:rPr lang="en-US" sz="2400" dirty="0"/>
              <a:t>Check for codes</a:t>
            </a:r>
          </a:p>
          <a:p>
            <a:pPr lvl="1"/>
            <a:r>
              <a:rPr lang="en-US" sz="2400" dirty="0"/>
              <a:t>Follow the troubleshooting procedure</a:t>
            </a:r>
          </a:p>
        </p:txBody>
      </p:sp>
    </p:spTree>
    <p:extLst>
      <p:ext uri="{BB962C8B-B14F-4D97-AF65-F5344CB8AC3E}">
        <p14:creationId xmlns:p14="http://schemas.microsoft.com/office/powerpoint/2010/main" val="209293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59.9 Voice Commands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87669" y="1011990"/>
            <a:ext cx="4999131" cy="34076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3732"/>
            <a:ext cx="2895600" cy="2870016"/>
          </a:xfrm>
        </p:spPr>
        <p:txBody>
          <a:bodyPr/>
          <a:lstStyle/>
          <a:p>
            <a:r>
              <a:rPr lang="en-US" sz="2400" dirty="0"/>
              <a:t>Voice commands can be used to control many functions, including climate control, telephone, and radio.</a:t>
            </a:r>
          </a:p>
          <a:p>
            <a:endParaRPr lang="en-US" sz="2400" dirty="0"/>
          </a:p>
        </p:txBody>
      </p:sp>
    </p:spTree>
    <p:extLst>
      <p:ext uri="{BB962C8B-B14F-4D97-AF65-F5344CB8AC3E}">
        <p14:creationId xmlns:p14="http://schemas.microsoft.com/office/powerpoint/2010/main" val="375616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59.10 Voice Command Icon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38449" y="1055310"/>
            <a:ext cx="4848352" cy="39738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18777"/>
            <a:ext cx="3163784" cy="1200329"/>
          </a:xfrm>
        </p:spPr>
        <p:txBody>
          <a:bodyPr/>
          <a:lstStyle/>
          <a:p>
            <a:r>
              <a:rPr lang="en-US" sz="2400" dirty="0"/>
              <a:t>The voice command icon on the steering wheel of a Cadillac.</a:t>
            </a:r>
          </a:p>
        </p:txBody>
      </p:sp>
    </p:spTree>
    <p:extLst>
      <p:ext uri="{BB962C8B-B14F-4D97-AF65-F5344CB8AC3E}">
        <p14:creationId xmlns:p14="http://schemas.microsoft.com/office/powerpoint/2010/main" val="3390618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4172"/>
            <a:ext cx="8229600" cy="521891"/>
          </a:xfrm>
        </p:spPr>
        <p:txBody>
          <a:bodyPr>
            <a:noAutofit/>
          </a:bodyPr>
          <a:lstStyle/>
          <a:p>
            <a:r>
              <a:rPr lang="en-US" dirty="0"/>
              <a:t>Bluetooth</a:t>
            </a:r>
            <a:endParaRPr lang="en-US" sz="2800" dirty="0"/>
          </a:p>
        </p:txBody>
      </p:sp>
      <p:sp>
        <p:nvSpPr>
          <p:cNvPr id="4" name="Content Placeholder 3"/>
          <p:cNvSpPr>
            <a:spLocks noGrp="1"/>
          </p:cNvSpPr>
          <p:nvPr>
            <p:ph idx="1"/>
          </p:nvPr>
        </p:nvSpPr>
        <p:spPr>
          <a:xfrm>
            <a:off x="457200" y="914400"/>
            <a:ext cx="8229600" cy="4038600"/>
          </a:xfrm>
        </p:spPr>
        <p:txBody>
          <a:bodyPr>
            <a:noAutofit/>
          </a:bodyPr>
          <a:lstStyle/>
          <a:p>
            <a:r>
              <a:rPr lang="en-US" sz="2400" dirty="0"/>
              <a:t>Operation</a:t>
            </a:r>
          </a:p>
          <a:p>
            <a:pPr lvl="1"/>
            <a:r>
              <a:rPr lang="en-US" sz="2400" dirty="0"/>
              <a:t>Bluetooth is a (radio frequency) standard for short range communications.</a:t>
            </a:r>
          </a:p>
          <a:p>
            <a:pPr lvl="1"/>
            <a:r>
              <a:rPr lang="en-US" sz="2400" dirty="0"/>
              <a:t>It operates in the </a:t>
            </a:r>
            <a:r>
              <a:rPr lang="en-US" sz="2400" spc="-300" dirty="0"/>
              <a:t>I S </a:t>
            </a:r>
            <a:r>
              <a:rPr lang="en-US" sz="2400" dirty="0"/>
              <a:t>M (industrial, scientific, and medical) band between 2.4000 and 2.4835 </a:t>
            </a:r>
            <a:r>
              <a:rPr lang="en-US" sz="2400" spc="-300" dirty="0"/>
              <a:t>M </a:t>
            </a:r>
            <a:r>
              <a:rPr lang="en-US" sz="2400" dirty="0"/>
              <a:t>Hz.</a:t>
            </a:r>
          </a:p>
          <a:p>
            <a:pPr lvl="1"/>
            <a:r>
              <a:rPr lang="en-US" sz="2400" dirty="0"/>
              <a:t>A Bluetooth receiver can be built into the navigation or existing sound system.</a:t>
            </a:r>
          </a:p>
          <a:p>
            <a:pPr lvl="1"/>
            <a:r>
              <a:rPr lang="en-US" sz="2400" dirty="0"/>
              <a:t>A built-in microphone allows the driver to use voice commands to operate vehicle features as well as telephone conversations.</a:t>
            </a:r>
          </a:p>
        </p:txBody>
      </p:sp>
    </p:spTree>
    <p:extLst>
      <p:ext uri="{BB962C8B-B14F-4D97-AF65-F5344CB8AC3E}">
        <p14:creationId xmlns:p14="http://schemas.microsoft.com/office/powerpoint/2010/main" val="3084140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59.11 Bluetooth</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65829" y="1016000"/>
            <a:ext cx="4805164" cy="4241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2971800" cy="3416320"/>
          </a:xfrm>
        </p:spPr>
        <p:txBody>
          <a:bodyPr/>
          <a:lstStyle/>
          <a:p>
            <a:r>
              <a:rPr lang="en-US" sz="2400" dirty="0"/>
              <a:t>Bluetooth earpiece that contains a microphone and speaker unit that is paired to a cellular phone. The telephone has to be within 33 feet (10 m) of the earpiece.</a:t>
            </a:r>
          </a:p>
        </p:txBody>
      </p:sp>
    </p:spTree>
    <p:extLst>
      <p:ext uri="{BB962C8B-B14F-4D97-AF65-F5344CB8AC3E}">
        <p14:creationId xmlns:p14="http://schemas.microsoft.com/office/powerpoint/2010/main" val="121304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7881"/>
            <a:ext cx="79755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1200329"/>
          </a:xfrm>
        </p:spPr>
        <p:txBody>
          <a:bodyPr/>
          <a:lstStyle/>
          <a:p>
            <a:r>
              <a:rPr lang="en-US" dirty="0"/>
              <a:t>Frequently Asked Question: Where Did Bluetooth Get Its Name?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1938992"/>
          </a:xfrm>
        </p:spPr>
        <p:txBody>
          <a:bodyPr/>
          <a:lstStyle/>
          <a:p>
            <a:r>
              <a:rPr lang="en-US" sz="2400" b="1" dirty="0"/>
              <a:t>Where Did Bluetooth Get Its Name? </a:t>
            </a:r>
            <a:r>
              <a:rPr lang="en-US" sz="2400" dirty="0"/>
              <a:t>The early adopters of the standard used the term “Bluetooth,” and they named it for Harold Bluetooth, the king of Denmark in the late 900s. The king was able to unite Denmark and part of Norway into a single kingdom.</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28800"/>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59754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99859"/>
            <a:ext cx="7975529" cy="4286192"/>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1754326"/>
          </a:xfrm>
        </p:spPr>
        <p:txBody>
          <a:bodyPr/>
          <a:lstStyle/>
          <a:p>
            <a:r>
              <a:rPr lang="en-US" dirty="0"/>
              <a:t>Frequently Asked Question: Can Two Bluetooth Telephones Be Used in a Vehicle?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7351" y="3002916"/>
            <a:ext cx="7543800" cy="3046988"/>
          </a:xfrm>
        </p:spPr>
        <p:txBody>
          <a:bodyPr/>
          <a:lstStyle/>
          <a:p>
            <a:r>
              <a:rPr lang="en-US" sz="2400" b="1" dirty="0"/>
              <a:t>Can Two Bluetooth Telephones Be Used in a Vehicle? </a:t>
            </a:r>
            <a:r>
              <a:rPr lang="en-US" sz="2400" dirty="0"/>
              <a:t>Usually, in order to use two telephones, the second phone needs to be given a name. When both telephones enter the vehicle, check which one is recognized. Say “phone status” and the system tells you to which telephone the system is responding. If it is not the one you want, simply say, “next phone” and it moves to the other one. </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87351" y="2183117"/>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125278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4172"/>
            <a:ext cx="8229600" cy="521891"/>
          </a:xfrm>
        </p:spPr>
        <p:txBody>
          <a:bodyPr>
            <a:noAutofit/>
          </a:bodyPr>
          <a:lstStyle/>
          <a:p>
            <a:r>
              <a:rPr lang="en-US" dirty="0"/>
              <a:t>Satellite Radio </a:t>
            </a:r>
            <a:r>
              <a:rPr lang="en-US" sz="2800" dirty="0"/>
              <a:t>(1 of 2)</a:t>
            </a:r>
          </a:p>
        </p:txBody>
      </p:sp>
      <p:sp>
        <p:nvSpPr>
          <p:cNvPr id="4" name="Content Placeholder 3"/>
          <p:cNvSpPr>
            <a:spLocks noGrp="1"/>
          </p:cNvSpPr>
          <p:nvPr>
            <p:ph idx="1"/>
          </p:nvPr>
        </p:nvSpPr>
        <p:spPr>
          <a:xfrm>
            <a:off x="457200" y="914400"/>
            <a:ext cx="8229600" cy="4038600"/>
          </a:xfrm>
        </p:spPr>
        <p:txBody>
          <a:bodyPr>
            <a:noAutofit/>
          </a:bodyPr>
          <a:lstStyle/>
          <a:p>
            <a:r>
              <a:rPr lang="en-US" sz="2400" dirty="0"/>
              <a:t>Parts and Operation</a:t>
            </a:r>
          </a:p>
          <a:p>
            <a:pPr lvl="1"/>
            <a:r>
              <a:rPr lang="en-US" sz="2400" dirty="0"/>
              <a:t>Satellite radio, also called Satellite Digital Audio Radio Services or </a:t>
            </a:r>
            <a:r>
              <a:rPr lang="en-US" sz="2400" spc="-300" dirty="0"/>
              <a:t>S D A R </a:t>
            </a:r>
            <a:r>
              <a:rPr lang="en-US" sz="2400" dirty="0"/>
              <a:t>S, is a fee-based system that uses satellites to broadcast high-quality radio.</a:t>
            </a:r>
          </a:p>
          <a:p>
            <a:r>
              <a:rPr lang="en-US" sz="2400" dirty="0"/>
              <a:t>Sirus/</a:t>
            </a:r>
            <a:r>
              <a:rPr lang="en-US" sz="2400" spc="-300" dirty="0"/>
              <a:t>X </a:t>
            </a:r>
            <a:r>
              <a:rPr lang="en-US" sz="2400" dirty="0"/>
              <a:t>M Radio</a:t>
            </a:r>
          </a:p>
          <a:p>
            <a:pPr lvl="1"/>
            <a:r>
              <a:rPr lang="en-US" sz="2400" dirty="0"/>
              <a:t>The most common satellite radio service offered.</a:t>
            </a:r>
          </a:p>
          <a:p>
            <a:pPr lvl="1"/>
            <a:r>
              <a:rPr lang="en-US" sz="2400" dirty="0"/>
              <a:t>An optional in most vehicles.</a:t>
            </a:r>
          </a:p>
          <a:p>
            <a:r>
              <a:rPr lang="en-US" sz="2400" dirty="0"/>
              <a:t>Reception</a:t>
            </a:r>
          </a:p>
          <a:p>
            <a:pPr lvl="1"/>
            <a:r>
              <a:rPr lang="en-US" sz="2400" dirty="0"/>
              <a:t>Reception affected by anything that would block signal.</a:t>
            </a:r>
          </a:p>
        </p:txBody>
      </p:sp>
    </p:spTree>
    <p:extLst>
      <p:ext uri="{BB962C8B-B14F-4D97-AF65-F5344CB8AC3E}">
        <p14:creationId xmlns:p14="http://schemas.microsoft.com/office/powerpoint/2010/main" val="35474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4269"/>
            <a:ext cx="8229600" cy="646331"/>
          </a:xfrm>
        </p:spPr>
        <p:txBody>
          <a:bodyPr>
            <a:spAutoFit/>
          </a:bodyPr>
          <a:lstStyle/>
          <a:p>
            <a:r>
              <a:rPr lang="en-US" dirty="0"/>
              <a:t>Satellite Radio </a:t>
            </a:r>
            <a:r>
              <a:rPr lang="en-US" sz="2800" dirty="0"/>
              <a:t>(2 of 2)</a:t>
            </a:r>
          </a:p>
        </p:txBody>
      </p:sp>
      <p:sp>
        <p:nvSpPr>
          <p:cNvPr id="4" name="Content Placeholder 3"/>
          <p:cNvSpPr>
            <a:spLocks noGrp="1"/>
          </p:cNvSpPr>
          <p:nvPr>
            <p:ph idx="1"/>
          </p:nvPr>
        </p:nvSpPr>
        <p:spPr>
          <a:xfrm>
            <a:off x="457200" y="1028178"/>
            <a:ext cx="8229600" cy="2808461"/>
          </a:xfrm>
        </p:spPr>
        <p:txBody>
          <a:bodyPr>
            <a:spAutoFit/>
          </a:bodyPr>
          <a:lstStyle/>
          <a:p>
            <a:r>
              <a:rPr lang="en-US" sz="2400" dirty="0"/>
              <a:t>Antenna</a:t>
            </a:r>
          </a:p>
          <a:p>
            <a:pPr lvl="1"/>
            <a:r>
              <a:rPr lang="en-US" sz="2400" dirty="0"/>
              <a:t>Must be able to receive satellite and repeater signals.</a:t>
            </a:r>
          </a:p>
          <a:p>
            <a:r>
              <a:rPr lang="en-US" sz="2400" dirty="0"/>
              <a:t>Diagnosis and Service</a:t>
            </a:r>
          </a:p>
          <a:p>
            <a:pPr lvl="1"/>
            <a:r>
              <a:rPr lang="en-US" sz="2400" dirty="0"/>
              <a:t>Ensure the service is current</a:t>
            </a:r>
          </a:p>
          <a:p>
            <a:pPr lvl="1"/>
            <a:r>
              <a:rPr lang="en-US" sz="2400" dirty="0"/>
              <a:t>Check the antenna for damage</a:t>
            </a:r>
          </a:p>
          <a:p>
            <a:pPr lvl="1"/>
            <a:r>
              <a:rPr lang="en-US" sz="2400" dirty="0"/>
              <a:t>Follow manufacturer and provider test procedures</a:t>
            </a:r>
          </a:p>
        </p:txBody>
      </p:sp>
    </p:spTree>
    <p:extLst>
      <p:ext uri="{BB962C8B-B14F-4D97-AF65-F5344CB8AC3E}">
        <p14:creationId xmlns:p14="http://schemas.microsoft.com/office/powerpoint/2010/main" val="308791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646331"/>
          </a:xfrm>
        </p:spPr>
        <p:txBody>
          <a:bodyPr>
            <a:spAutoFit/>
          </a:bodyPr>
          <a:lstStyle/>
          <a:p>
            <a:r>
              <a:rPr lang="en-US" dirty="0"/>
              <a:t>Audio Fundamentals </a:t>
            </a:r>
            <a:r>
              <a:rPr lang="en-US" sz="2800" dirty="0"/>
              <a:t>(1 of 5)</a:t>
            </a:r>
            <a:endParaRPr lang="en-US" dirty="0"/>
          </a:p>
        </p:txBody>
      </p:sp>
      <p:sp>
        <p:nvSpPr>
          <p:cNvPr id="4" name="Content Placeholder 3"/>
          <p:cNvSpPr>
            <a:spLocks noGrp="1"/>
          </p:cNvSpPr>
          <p:nvPr>
            <p:ph idx="1"/>
          </p:nvPr>
        </p:nvSpPr>
        <p:spPr>
          <a:xfrm>
            <a:off x="457200" y="927199"/>
            <a:ext cx="8229600" cy="4378122"/>
          </a:xfrm>
        </p:spPr>
        <p:txBody>
          <a:bodyPr>
            <a:spAutoFit/>
          </a:bodyPr>
          <a:lstStyle/>
          <a:p>
            <a:r>
              <a:rPr lang="en-IN" sz="2400" dirty="0"/>
              <a:t>Audio systems produce audible sounds and include the following:</a:t>
            </a:r>
          </a:p>
          <a:p>
            <a:r>
              <a:rPr lang="en-IN" sz="2400" dirty="0"/>
              <a:t>Radio (</a:t>
            </a:r>
            <a:r>
              <a:rPr lang="en-IN" sz="2400" spc="-300" dirty="0"/>
              <a:t>A </a:t>
            </a:r>
            <a:r>
              <a:rPr lang="en-IN" sz="2400" dirty="0"/>
              <a:t>M, </a:t>
            </a:r>
            <a:r>
              <a:rPr lang="en-IN" sz="2400" spc="-300" dirty="0"/>
              <a:t>F </a:t>
            </a:r>
            <a:r>
              <a:rPr lang="en-IN" sz="2400" dirty="0"/>
              <a:t>M, and satellite)</a:t>
            </a:r>
          </a:p>
          <a:p>
            <a:r>
              <a:rPr lang="en-IN" sz="2400" dirty="0"/>
              <a:t>Antenna systems that are used to capture electronic energy broadcast to radios</a:t>
            </a:r>
          </a:p>
          <a:p>
            <a:r>
              <a:rPr lang="en-IN" sz="2400" dirty="0"/>
              <a:t>Speaker systems</a:t>
            </a:r>
          </a:p>
          <a:p>
            <a:r>
              <a:rPr lang="en-IN" sz="2400" dirty="0"/>
              <a:t>Aftermarket enhancement devices that increase the sound energy output of an audio system</a:t>
            </a:r>
          </a:p>
          <a:p>
            <a:r>
              <a:rPr lang="en-IN" sz="2400" dirty="0"/>
              <a:t>Diagnosis of audio-related problems</a:t>
            </a:r>
          </a:p>
        </p:txBody>
      </p:sp>
    </p:spTree>
    <p:extLst>
      <p:ext uri="{BB962C8B-B14F-4D97-AF65-F5344CB8AC3E}">
        <p14:creationId xmlns:p14="http://schemas.microsoft.com/office/powerpoint/2010/main" val="2315987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59.12 SDARS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00200" y="990600"/>
            <a:ext cx="5943600" cy="409202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82460" y="5181600"/>
            <a:ext cx="7979079" cy="899070"/>
          </a:xfrm>
        </p:spPr>
        <p:txBody>
          <a:bodyPr/>
          <a:lstStyle/>
          <a:p>
            <a:r>
              <a:rPr lang="en-US" sz="2400" dirty="0"/>
              <a:t>SDARS uses satellites and repeater stations to broadcast radio</a:t>
            </a:r>
          </a:p>
        </p:txBody>
      </p:sp>
    </p:spTree>
    <p:extLst>
      <p:ext uri="{BB962C8B-B14F-4D97-AF65-F5344CB8AC3E}">
        <p14:creationId xmlns:p14="http://schemas.microsoft.com/office/powerpoint/2010/main" val="2766838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59.13 XM/OnStar Antenna</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1015999"/>
            <a:ext cx="4992037" cy="440170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2895600" cy="1569660"/>
          </a:xfrm>
        </p:spPr>
        <p:txBody>
          <a:bodyPr/>
          <a:lstStyle/>
          <a:p>
            <a:r>
              <a:rPr lang="en-US" sz="2400" dirty="0"/>
              <a:t>A shark-fin-type factory antenna used for both XM and OnStar</a:t>
            </a:r>
          </a:p>
        </p:txBody>
      </p:sp>
    </p:spTree>
    <p:extLst>
      <p:ext uri="{BB962C8B-B14F-4D97-AF65-F5344CB8AC3E}">
        <p14:creationId xmlns:p14="http://schemas.microsoft.com/office/powerpoint/2010/main" val="2121670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7881"/>
            <a:ext cx="79755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1200329"/>
          </a:xfrm>
        </p:spPr>
        <p:txBody>
          <a:bodyPr/>
          <a:lstStyle/>
          <a:p>
            <a:r>
              <a:rPr lang="en-US" dirty="0"/>
              <a:t>Frequently Asked Question: What Does ESN Mean?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2677656"/>
          </a:xfrm>
        </p:spPr>
        <p:txBody>
          <a:bodyPr/>
          <a:lstStyle/>
          <a:p>
            <a:r>
              <a:rPr lang="en-US" sz="2400" b="1" dirty="0"/>
              <a:t>What Does ESN Mean? </a:t>
            </a:r>
            <a:r>
              <a:rPr lang="en-US" sz="2400" dirty="0"/>
              <a:t>ESN means electronic serial number. This is necessary information to know when reviewing satellite radio subscriptions. Each radio has its own unique ESN, often found on a label at the back or bottom of the unit. It is also often shown on scan tools or test equipment designed to help diagnose faults in the units. </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28800"/>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17749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Radio Interference</a:t>
            </a:r>
            <a:endParaRPr lang="en-US" sz="2800" dirty="0"/>
          </a:p>
        </p:txBody>
      </p:sp>
      <p:sp>
        <p:nvSpPr>
          <p:cNvPr id="4" name="Content Placeholder 3"/>
          <p:cNvSpPr>
            <a:spLocks noGrp="1"/>
          </p:cNvSpPr>
          <p:nvPr>
            <p:ph idx="1"/>
          </p:nvPr>
        </p:nvSpPr>
        <p:spPr>
          <a:xfrm>
            <a:off x="457200" y="917675"/>
            <a:ext cx="8229600" cy="4644925"/>
          </a:xfrm>
        </p:spPr>
        <p:txBody>
          <a:bodyPr>
            <a:noAutofit/>
          </a:bodyPr>
          <a:lstStyle/>
          <a:p>
            <a:r>
              <a:rPr lang="en-US" sz="2400" dirty="0"/>
              <a:t>Definition</a:t>
            </a:r>
          </a:p>
          <a:p>
            <a:pPr lvl="1"/>
            <a:r>
              <a:rPr lang="en-US" sz="2400" dirty="0"/>
              <a:t>Caused by variations in voltage in the powerline or may be picked up by the antenna.</a:t>
            </a:r>
          </a:p>
          <a:p>
            <a:r>
              <a:rPr lang="en-US" sz="2400" dirty="0"/>
              <a:t>Capacitor Usage</a:t>
            </a:r>
          </a:p>
          <a:p>
            <a:pPr lvl="1"/>
            <a:r>
              <a:rPr lang="en-US" sz="2400" dirty="0"/>
              <a:t>Used to eliminate ignition noise in the system.</a:t>
            </a:r>
          </a:p>
          <a:p>
            <a:r>
              <a:rPr lang="en-US" sz="2400" dirty="0"/>
              <a:t>Radio Choke</a:t>
            </a:r>
          </a:p>
          <a:p>
            <a:pPr lvl="1"/>
            <a:r>
              <a:rPr lang="en-US" sz="2400" dirty="0"/>
              <a:t>A coil of wire used to eliminate ignition noise in the radio.</a:t>
            </a:r>
          </a:p>
          <a:p>
            <a:r>
              <a:rPr lang="en-US" sz="2400" dirty="0"/>
              <a:t>Braided Ground Wire</a:t>
            </a:r>
          </a:p>
          <a:p>
            <a:pPr lvl="1"/>
            <a:r>
              <a:rPr lang="en-US" sz="2400" dirty="0"/>
              <a:t>Used when electrical noise is a concern.</a:t>
            </a:r>
          </a:p>
        </p:txBody>
      </p:sp>
    </p:spTree>
    <p:extLst>
      <p:ext uri="{BB962C8B-B14F-4D97-AF65-F5344CB8AC3E}">
        <p14:creationId xmlns:p14="http://schemas.microsoft.com/office/powerpoint/2010/main" val="2400729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59.14 Lightening Damage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37263" y="990600"/>
            <a:ext cx="6469473" cy="331055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337263" y="5334000"/>
            <a:ext cx="6553200" cy="461665"/>
          </a:xfrm>
        </p:spPr>
        <p:txBody>
          <a:bodyPr/>
          <a:lstStyle/>
          <a:p>
            <a:r>
              <a:rPr lang="en-US" sz="2400" dirty="0"/>
              <a:t>The tip of this antenna was struck by lightning.</a:t>
            </a:r>
          </a:p>
        </p:txBody>
      </p:sp>
    </p:spTree>
    <p:extLst>
      <p:ext uri="{BB962C8B-B14F-4D97-AF65-F5344CB8AC3E}">
        <p14:creationId xmlns:p14="http://schemas.microsoft.com/office/powerpoint/2010/main" val="3346504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can affect the reception of a satellite radio signal?</a:t>
            </a:r>
          </a:p>
        </p:txBody>
      </p:sp>
    </p:spTree>
    <p:extLst>
      <p:ext uri="{BB962C8B-B14F-4D97-AF65-F5344CB8AC3E}">
        <p14:creationId xmlns:p14="http://schemas.microsoft.com/office/powerpoint/2010/main" val="417166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Answer 2</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Anything tall enough to block the signal.</a:t>
            </a:r>
          </a:p>
        </p:txBody>
      </p:sp>
    </p:spTree>
    <p:extLst>
      <p:ext uri="{BB962C8B-B14F-4D97-AF65-F5344CB8AC3E}">
        <p14:creationId xmlns:p14="http://schemas.microsoft.com/office/powerpoint/2010/main" val="1287932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Electrical and Electronic Systems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553998"/>
          </a:xfrm>
        </p:spPr>
        <p:txBody>
          <a:bodyPr>
            <a:noAutofit/>
          </a:bodyPr>
          <a:lstStyle/>
          <a:p>
            <a:r>
              <a:rPr lang="en-US" dirty="0"/>
              <a:t>Audio Fundamentals </a:t>
            </a:r>
            <a:r>
              <a:rPr lang="en-US" sz="2800" dirty="0"/>
              <a:t>(2 of 5)</a:t>
            </a:r>
            <a:endParaRPr lang="en-US" dirty="0"/>
          </a:p>
        </p:txBody>
      </p:sp>
      <p:sp>
        <p:nvSpPr>
          <p:cNvPr id="4" name="Content Placeholder 3"/>
          <p:cNvSpPr>
            <a:spLocks noGrp="1"/>
          </p:cNvSpPr>
          <p:nvPr>
            <p:ph idx="1"/>
          </p:nvPr>
        </p:nvSpPr>
        <p:spPr>
          <a:xfrm>
            <a:off x="457200" y="1003399"/>
            <a:ext cx="8229600" cy="4254401"/>
          </a:xfrm>
        </p:spPr>
        <p:txBody>
          <a:bodyPr>
            <a:noAutofit/>
          </a:bodyPr>
          <a:lstStyle/>
          <a:p>
            <a:r>
              <a:rPr lang="en-IN" sz="2400" dirty="0"/>
              <a:t>Types of Energy</a:t>
            </a:r>
          </a:p>
          <a:p>
            <a:pPr lvl="1"/>
            <a:r>
              <a:rPr lang="en-IN" sz="2400" dirty="0"/>
              <a:t>Electromagnetic energy or radio waves.</a:t>
            </a:r>
          </a:p>
          <a:p>
            <a:pPr lvl="1"/>
            <a:r>
              <a:rPr lang="en-IN" sz="2400" dirty="0"/>
              <a:t>Acoustical energy, usually called sound.</a:t>
            </a:r>
          </a:p>
          <a:p>
            <a:r>
              <a:rPr lang="en-IN" sz="2400" dirty="0"/>
              <a:t>Terminology</a:t>
            </a:r>
          </a:p>
          <a:p>
            <a:pPr lvl="1"/>
            <a:r>
              <a:rPr lang="en-IN" sz="2400" dirty="0"/>
              <a:t>Radio frequency (</a:t>
            </a:r>
            <a:r>
              <a:rPr lang="en-IN" sz="2400" spc="-300" dirty="0"/>
              <a:t>R </a:t>
            </a:r>
            <a:r>
              <a:rPr lang="en-IN" sz="2400" dirty="0"/>
              <a:t>F) is number of times a particular waveform repeats itself in a given amount of time</a:t>
            </a:r>
          </a:p>
          <a:p>
            <a:pPr lvl="1"/>
            <a:r>
              <a:rPr lang="en-IN" sz="2400" dirty="0"/>
              <a:t>Hertz (</a:t>
            </a:r>
            <a:r>
              <a:rPr lang="en-IN" sz="2400" spc="-300" dirty="0"/>
              <a:t>H </a:t>
            </a:r>
            <a:r>
              <a:rPr lang="en-IN" sz="2400" dirty="0"/>
              <a:t>z). measurement of a waveform. A signal with a frequency of 1 </a:t>
            </a:r>
            <a:r>
              <a:rPr lang="en-IN" sz="2400" spc="-300" dirty="0"/>
              <a:t>H </a:t>
            </a:r>
            <a:r>
              <a:rPr lang="en-IN" sz="2400" dirty="0"/>
              <a:t>z is one radio wavelength per second.</a:t>
            </a:r>
          </a:p>
        </p:txBody>
      </p:sp>
    </p:spTree>
    <p:extLst>
      <p:ext uri="{BB962C8B-B14F-4D97-AF65-F5344CB8AC3E}">
        <p14:creationId xmlns:p14="http://schemas.microsoft.com/office/powerpoint/2010/main" val="8799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528"/>
            <a:ext cx="8229600" cy="646331"/>
          </a:xfrm>
        </p:spPr>
        <p:txBody>
          <a:bodyPr>
            <a:spAutoFit/>
          </a:bodyPr>
          <a:lstStyle/>
          <a:p>
            <a:r>
              <a:rPr lang="en-US" dirty="0"/>
              <a:t>Audio Fundamentals </a:t>
            </a:r>
            <a:r>
              <a:rPr lang="en-US" sz="2800" dirty="0"/>
              <a:t>(3 of 5)</a:t>
            </a:r>
            <a:endParaRPr lang="en-US" dirty="0"/>
          </a:p>
        </p:txBody>
      </p:sp>
      <p:sp>
        <p:nvSpPr>
          <p:cNvPr id="4" name="Content Placeholder 3"/>
          <p:cNvSpPr>
            <a:spLocks noGrp="1"/>
          </p:cNvSpPr>
          <p:nvPr>
            <p:ph idx="1"/>
          </p:nvPr>
        </p:nvSpPr>
        <p:spPr>
          <a:xfrm>
            <a:off x="457200" y="1024875"/>
            <a:ext cx="8229600" cy="3547125"/>
          </a:xfrm>
        </p:spPr>
        <p:txBody>
          <a:bodyPr>
            <a:spAutoFit/>
          </a:bodyPr>
          <a:lstStyle/>
          <a:p>
            <a:r>
              <a:rPr lang="en-IN" sz="2400" dirty="0"/>
              <a:t>Modulation</a:t>
            </a:r>
          </a:p>
          <a:p>
            <a:pPr lvl="1"/>
            <a:r>
              <a:rPr lang="en-IN" sz="2400" dirty="0"/>
              <a:t>Modulation describes when information is added to a constant frequency.</a:t>
            </a:r>
          </a:p>
          <a:p>
            <a:pPr lvl="1"/>
            <a:r>
              <a:rPr lang="en-IN" sz="2400" dirty="0"/>
              <a:t>Amplitude modulation (</a:t>
            </a:r>
            <a:r>
              <a:rPr lang="en-IN" sz="2400" spc="-300" dirty="0"/>
              <a:t>A </a:t>
            </a:r>
            <a:r>
              <a:rPr lang="en-IN" sz="2400" dirty="0"/>
              <a:t>M)</a:t>
            </a:r>
          </a:p>
          <a:p>
            <a:pPr lvl="1"/>
            <a:r>
              <a:rPr lang="en-IN" sz="2400" dirty="0"/>
              <a:t>Frequency modulation (</a:t>
            </a:r>
            <a:r>
              <a:rPr lang="en-IN" sz="2400" spc="-300" dirty="0"/>
              <a:t>F </a:t>
            </a:r>
            <a:r>
              <a:rPr lang="en-IN" sz="2400" dirty="0"/>
              <a:t>M)</a:t>
            </a:r>
          </a:p>
          <a:p>
            <a:r>
              <a:rPr lang="en-IN" sz="2400" dirty="0"/>
              <a:t>Radio Wave Transmission</a:t>
            </a:r>
          </a:p>
          <a:p>
            <a:pPr lvl="1"/>
            <a:r>
              <a:rPr lang="en-IN" sz="2400" dirty="0"/>
              <a:t>More than one signal can be carried by a radio wave. This process is called </a:t>
            </a:r>
            <a:r>
              <a:rPr lang="en-IN" sz="2400" i="1" dirty="0"/>
              <a:t>sideband operation</a:t>
            </a:r>
            <a:r>
              <a:rPr lang="en-IN" sz="2400" dirty="0"/>
              <a:t>.</a:t>
            </a:r>
          </a:p>
        </p:txBody>
      </p:sp>
    </p:spTree>
    <p:extLst>
      <p:ext uri="{BB962C8B-B14F-4D97-AF65-F5344CB8AC3E}">
        <p14:creationId xmlns:p14="http://schemas.microsoft.com/office/powerpoint/2010/main" val="336044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016"/>
            <a:ext cx="8229600" cy="646331"/>
          </a:xfrm>
        </p:spPr>
        <p:txBody>
          <a:bodyPr>
            <a:spAutoFit/>
          </a:bodyPr>
          <a:lstStyle/>
          <a:p>
            <a:r>
              <a:rPr lang="en-US" dirty="0"/>
              <a:t>Audio Fundamentals </a:t>
            </a:r>
            <a:r>
              <a:rPr lang="en-US" sz="2800" dirty="0"/>
              <a:t>(4 of 5)</a:t>
            </a:r>
            <a:endParaRPr lang="en-US" dirty="0"/>
          </a:p>
        </p:txBody>
      </p:sp>
      <p:sp>
        <p:nvSpPr>
          <p:cNvPr id="4" name="Content Placeholder 3"/>
          <p:cNvSpPr>
            <a:spLocks noGrp="1"/>
          </p:cNvSpPr>
          <p:nvPr>
            <p:ph idx="1"/>
          </p:nvPr>
        </p:nvSpPr>
        <p:spPr>
          <a:xfrm>
            <a:off x="457200" y="1026363"/>
            <a:ext cx="8229600" cy="3393237"/>
          </a:xfrm>
        </p:spPr>
        <p:txBody>
          <a:bodyPr>
            <a:spAutoFit/>
          </a:bodyPr>
          <a:lstStyle/>
          <a:p>
            <a:r>
              <a:rPr lang="en-IN" sz="2400" dirty="0"/>
              <a:t>Noise</a:t>
            </a:r>
          </a:p>
          <a:p>
            <a:pPr lvl="1"/>
            <a:r>
              <a:rPr lang="en-IN" sz="2400" dirty="0"/>
              <a:t>Radio Frequency Interference (</a:t>
            </a:r>
            <a:r>
              <a:rPr lang="en-IN" sz="2400" spc="-300" dirty="0"/>
              <a:t>R F </a:t>
            </a:r>
            <a:r>
              <a:rPr lang="en-IN" sz="2400" dirty="0"/>
              <a:t>I) is one type of electromagnetic interference (</a:t>
            </a:r>
            <a:r>
              <a:rPr lang="en-IN" sz="2400" spc="-300" dirty="0"/>
              <a:t>E M </a:t>
            </a:r>
            <a:r>
              <a:rPr lang="en-IN" sz="2400" dirty="0"/>
              <a:t>I) and is the frequency that interferes with radio transmission.</a:t>
            </a:r>
          </a:p>
          <a:p>
            <a:r>
              <a:rPr lang="en-IN" sz="2400" spc="-300" dirty="0"/>
              <a:t>A </a:t>
            </a:r>
            <a:r>
              <a:rPr lang="en-IN" sz="2400" dirty="0"/>
              <a:t>M Characteristics</a:t>
            </a:r>
          </a:p>
          <a:p>
            <a:pPr lvl="1"/>
            <a:r>
              <a:rPr lang="en-IN" sz="2400" dirty="0"/>
              <a:t>Reception can be achieved over long distances from the transmitter because the waves can bounce off the ionosphere.</a:t>
            </a:r>
          </a:p>
        </p:txBody>
      </p:sp>
    </p:spTree>
    <p:extLst>
      <p:ext uri="{BB962C8B-B14F-4D97-AF65-F5344CB8AC3E}">
        <p14:creationId xmlns:p14="http://schemas.microsoft.com/office/powerpoint/2010/main" val="259925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Audio Fundamentals </a:t>
            </a:r>
            <a:r>
              <a:rPr lang="en-US" sz="2800" dirty="0"/>
              <a:t>(5 of 5)</a:t>
            </a:r>
            <a:endParaRPr lang="en-US" dirty="0"/>
          </a:p>
        </p:txBody>
      </p:sp>
      <p:sp>
        <p:nvSpPr>
          <p:cNvPr id="4" name="Content Placeholder 3"/>
          <p:cNvSpPr>
            <a:spLocks noGrp="1"/>
          </p:cNvSpPr>
          <p:nvPr>
            <p:ph idx="1"/>
          </p:nvPr>
        </p:nvSpPr>
        <p:spPr>
          <a:xfrm>
            <a:off x="457200" y="1003399"/>
            <a:ext cx="8229600" cy="3470181"/>
          </a:xfrm>
        </p:spPr>
        <p:txBody>
          <a:bodyPr>
            <a:spAutoFit/>
          </a:bodyPr>
          <a:lstStyle/>
          <a:p>
            <a:r>
              <a:rPr lang="en-IN" sz="2400" spc="-300" dirty="0"/>
              <a:t>F </a:t>
            </a:r>
            <a:r>
              <a:rPr lang="en-IN" sz="2400" dirty="0"/>
              <a:t>M Characteristics</a:t>
            </a:r>
          </a:p>
          <a:p>
            <a:pPr lvl="1"/>
            <a:r>
              <a:rPr lang="en-IN" sz="2400" dirty="0"/>
              <a:t>Because </a:t>
            </a:r>
            <a:r>
              <a:rPr lang="en-IN" sz="2400" spc="-300" dirty="0"/>
              <a:t>F </a:t>
            </a:r>
            <a:r>
              <a:rPr lang="en-IN" sz="2400" dirty="0"/>
              <a:t>M waves have a high </a:t>
            </a:r>
            <a:r>
              <a:rPr lang="en-IN" sz="2400" spc="-300" dirty="0"/>
              <a:t>R </a:t>
            </a:r>
            <a:r>
              <a:rPr lang="en-IN" sz="2400" dirty="0"/>
              <a:t>F and a short wavelength, they travel only a short distance.</a:t>
            </a:r>
          </a:p>
          <a:p>
            <a:r>
              <a:rPr lang="en-IN" sz="2400" dirty="0"/>
              <a:t>Multipath</a:t>
            </a:r>
          </a:p>
          <a:p>
            <a:pPr lvl="1"/>
            <a:r>
              <a:rPr lang="en-IN" sz="2400" dirty="0"/>
              <a:t>Multipath is caused by reflected, refracted, or line-sight signals reaching an antenna at different times. </a:t>
            </a:r>
          </a:p>
          <a:p>
            <a:pPr lvl="1"/>
            <a:r>
              <a:rPr lang="en-IN" sz="2400" dirty="0"/>
              <a:t>From radio receiving 2 signals to process on same frequency.</a:t>
            </a:r>
          </a:p>
        </p:txBody>
      </p:sp>
    </p:spTree>
    <p:extLst>
      <p:ext uri="{BB962C8B-B14F-4D97-AF65-F5344CB8AC3E}">
        <p14:creationId xmlns:p14="http://schemas.microsoft.com/office/powerpoint/2010/main" val="263614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917"/>
            <a:ext cx="8229600" cy="2015508"/>
          </a:xfrm>
        </p:spPr>
        <p:txBody>
          <a:bodyPr>
            <a:noAutofit/>
          </a:bodyPr>
          <a:lstStyle/>
          <a:p>
            <a:r>
              <a:rPr lang="en-IN" sz="3400" dirty="0"/>
              <a:t>Figure 62.1</a:t>
            </a:r>
            <a:endParaRPr lang="en-US" sz="3400" dirty="0"/>
          </a:p>
        </p:txBody>
      </p:sp>
      <p:pic>
        <p:nvPicPr>
          <p:cNvPr id="2" name="Picture 2" descr="A figure shows a car with an audio system and a transmission tower at distance. The car’s audio system receives the electromagnetic radio waves and converts them into acoustical sound waves to play inside the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72" y="2347954"/>
            <a:ext cx="4864980" cy="391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391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26269</TotalTime>
  <Words>2748</Words>
  <Application>Microsoft Office PowerPoint</Application>
  <PresentationFormat>On-screen Show (4:3)</PresentationFormat>
  <Paragraphs>281</Paragraphs>
  <Slides>48</Slides>
  <Notes>48</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Arial(Body)</vt:lpstr>
      <vt:lpstr>Noto Sans Symbols</vt:lpstr>
      <vt:lpstr>Times New Roman</vt:lpstr>
      <vt:lpstr>Verdana</vt:lpstr>
      <vt:lpstr>Wingdings</vt:lpstr>
      <vt:lpstr>508 Lecture</vt:lpstr>
      <vt:lpstr>Automotive Technology: Principles, Diagnosis, and Service</vt:lpstr>
      <vt:lpstr>Learning Objectives (1 of 2)</vt:lpstr>
      <vt:lpstr>Learning Objectives (2 of 2)</vt:lpstr>
      <vt:lpstr>Audio Fundamentals (1 of 5)</vt:lpstr>
      <vt:lpstr>Audio Fundamentals (2 of 5)</vt:lpstr>
      <vt:lpstr>Audio Fundamentals (3 of 5)</vt:lpstr>
      <vt:lpstr>Audio Fundamentals (4 of 5)</vt:lpstr>
      <vt:lpstr>Audio Fundamentals (5 of 5)</vt:lpstr>
      <vt:lpstr>Figure 62.1</vt:lpstr>
      <vt:lpstr>Figure 59.1 Electromagnetic Waves</vt:lpstr>
      <vt:lpstr>Figure 59.2 Audio Terms</vt:lpstr>
      <vt:lpstr>Figure 59.3 Amplitude</vt:lpstr>
      <vt:lpstr>Frequently Asked Question: What Does a “Capture” Problem Mean?   </vt:lpstr>
      <vt:lpstr>Figure 59.4 Frequency</vt:lpstr>
      <vt:lpstr>Figure 59.5 Sidebands</vt:lpstr>
      <vt:lpstr>Question 1: ?</vt:lpstr>
      <vt:lpstr>Answer 1</vt:lpstr>
      <vt:lpstr>Radios and Receivers</vt:lpstr>
      <vt:lpstr>Antennas</vt:lpstr>
      <vt:lpstr>Animation: Antenna Locations (Animation will automatically start)</vt:lpstr>
      <vt:lpstr>Antenna Diagnosis (1 of 2)</vt:lpstr>
      <vt:lpstr>Antenna Diagnosis (2 of 2)</vt:lpstr>
      <vt:lpstr>Figure 59.6 Antenna </vt:lpstr>
      <vt:lpstr>Animation: Check Antenna (Animation will automatically start)</vt:lpstr>
      <vt:lpstr>Speakers</vt:lpstr>
      <vt:lpstr>Speaker Types</vt:lpstr>
      <vt:lpstr>Figure 59.7 Speaker Diagnosis</vt:lpstr>
      <vt:lpstr>Figure 59.8 Speaker Testing</vt:lpstr>
      <vt:lpstr>Animation: Check Speaker (Animation will automatically start)</vt:lpstr>
      <vt:lpstr>Sound Levels</vt:lpstr>
      <vt:lpstr>Voice Recognition</vt:lpstr>
      <vt:lpstr>Figure 59.9 Voice Commands</vt:lpstr>
      <vt:lpstr>Figure 59.10 Voice Command Icon</vt:lpstr>
      <vt:lpstr>Bluetooth</vt:lpstr>
      <vt:lpstr>Figure 59.11 Bluetooth</vt:lpstr>
      <vt:lpstr>Frequently Asked Question: Where Did Bluetooth Get Its Name? </vt:lpstr>
      <vt:lpstr>Frequently Asked Question: Can Two Bluetooth Telephones Be Used in a Vehicle?    </vt:lpstr>
      <vt:lpstr>Satellite Radio (1 of 2)</vt:lpstr>
      <vt:lpstr>Satellite Radio (2 of 2)</vt:lpstr>
      <vt:lpstr>Figure 59.12 SDARS</vt:lpstr>
      <vt:lpstr>Figure 59.13 XM/OnStar Antenna</vt:lpstr>
      <vt:lpstr>Frequently Asked Question: What Does ESN Mean? </vt:lpstr>
      <vt:lpstr>Radio Interference</vt:lpstr>
      <vt:lpstr>Figure 59.14 Lightening Damage</vt:lpstr>
      <vt:lpstr>Question 2: ?</vt:lpstr>
      <vt:lpstr>Answer 2</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62, Audio System Operation and Diagnosis</dc:title>
  <dc:subject>2612-Automotive - Core</dc:subject>
  <dc:creator>James D. Halderman</dc:creator>
  <cp:keywords>CONTAINS NOTES</cp:keywords>
  <cp:lastModifiedBy>Glen Plants</cp:lastModifiedBy>
  <cp:revision>4704</cp:revision>
  <dcterms:created xsi:type="dcterms:W3CDTF">2014-07-14T20:04:21Z</dcterms:created>
  <dcterms:modified xsi:type="dcterms:W3CDTF">2023-06-19T16:30:08Z</dcterms:modified>
</cp:coreProperties>
</file>