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1169" r:id="rId2"/>
    <p:sldId id="1110" r:id="rId3"/>
    <p:sldId id="1111" r:id="rId4"/>
    <p:sldId id="1112" r:id="rId5"/>
    <p:sldId id="1149" r:id="rId6"/>
    <p:sldId id="1150" r:id="rId7"/>
    <p:sldId id="1114" r:id="rId8"/>
    <p:sldId id="1361" r:id="rId9"/>
    <p:sldId id="1173" r:id="rId10"/>
    <p:sldId id="1182" r:id="rId11"/>
    <p:sldId id="1360" r:id="rId12"/>
    <p:sldId id="1193" r:id="rId13"/>
    <p:sldId id="1194" r:id="rId14"/>
    <p:sldId id="1195" r:id="rId15"/>
    <p:sldId id="1362" r:id="rId16"/>
    <p:sldId id="1196" r:id="rId17"/>
    <p:sldId id="1183" r:id="rId18"/>
    <p:sldId id="1363" r:id="rId19"/>
    <p:sldId id="1202" r:id="rId20"/>
    <p:sldId id="1209" r:id="rId21"/>
    <p:sldId id="1210" r:id="rId22"/>
    <p:sldId id="1365" r:id="rId23"/>
    <p:sldId id="1207" r:id="rId24"/>
    <p:sldId id="1208" r:id="rId25"/>
    <p:sldId id="1364" r:id="rId26"/>
    <p:sldId id="1201" r:id="rId27"/>
    <p:sldId id="1200" r:id="rId28"/>
    <p:sldId id="1366" r:id="rId29"/>
    <p:sldId id="1199" r:id="rId30"/>
    <p:sldId id="1211" r:id="rId31"/>
    <p:sldId id="1212" r:id="rId32"/>
    <p:sldId id="1198" r:id="rId33"/>
    <p:sldId id="1367" r:id="rId34"/>
    <p:sldId id="1197" r:id="rId35"/>
    <p:sldId id="1184" r:id="rId36"/>
    <p:sldId id="1186" r:id="rId37"/>
    <p:sldId id="1177" r:id="rId38"/>
    <p:sldId id="1213" r:id="rId39"/>
    <p:sldId id="1214" r:id="rId40"/>
    <p:sldId id="1215" r:id="rId41"/>
    <p:sldId id="1216" r:id="rId42"/>
    <p:sldId id="1206" r:id="rId43"/>
    <p:sldId id="1205" r:id="rId44"/>
    <p:sldId id="1204" r:id="rId45"/>
    <p:sldId id="1203" r:id="rId46"/>
    <p:sldId id="1118" r:id="rId47"/>
    <p:sldId id="1151" r:id="rId48"/>
    <p:sldId id="1368" r:id="rId49"/>
    <p:sldId id="107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4" autoAdjust="0"/>
    <p:restoredTop sz="75489" autoAdjust="0"/>
  </p:normalViewPr>
  <p:slideViewPr>
    <p:cSldViewPr>
      <p:cViewPr varScale="1">
        <p:scale>
          <a:sx n="86" d="100"/>
          <a:sy n="86" d="100"/>
        </p:scale>
        <p:origin x="2118"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761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u="sng" dirty="0"/>
              <a:t>Blind Spot Monitor</a:t>
            </a:r>
          </a:p>
          <a:p>
            <a:r>
              <a:rPr lang="en-US" dirty="0"/>
              <a:t>(BSM) is a vehicle-based sensor device that detects other vehicles located to the side and rear of the vehicle. Warnings can be any of the following:</a:t>
            </a:r>
          </a:p>
          <a:p>
            <a:r>
              <a:rPr lang="en-US" dirty="0"/>
              <a:t>■ Visual—Usually a warning light in the outside rearview mirrors. ● SEE FIGURE 58–1.</a:t>
            </a:r>
          </a:p>
          <a:p>
            <a:r>
              <a:rPr lang="en-US" dirty="0"/>
              <a:t>■ Audible—Usually a beep or buzzer sound.</a:t>
            </a:r>
          </a:p>
          <a:p>
            <a:r>
              <a:rPr lang="en-US" dirty="0"/>
              <a:t>■ Vibrating (tactile)—A vibration is often created in the steering wheel or the driver’s seat. The term used varies with vehicle manufacturers and includes the following:</a:t>
            </a:r>
          </a:p>
          <a:p>
            <a:r>
              <a:rPr lang="en-US" dirty="0"/>
              <a:t>Acura—Blind Spot Information (BSI)</a:t>
            </a:r>
          </a:p>
          <a:p>
            <a:r>
              <a:rPr lang="en-US" dirty="0"/>
              <a:t>Audi—Side Assist</a:t>
            </a:r>
          </a:p>
          <a:p>
            <a:r>
              <a:rPr lang="en-US" dirty="0"/>
              <a:t>BMW—Active Blind Spot Detection Buick—Side Blind Zone Alert Cadillac—Side Blind Zone Alert </a:t>
            </a:r>
          </a:p>
          <a:p>
            <a:r>
              <a:rPr lang="en-US" dirty="0"/>
              <a:t>Chevrolet—Side Blind Zone Alert Dodge—Blind Spot Monitoring</a:t>
            </a:r>
          </a:p>
          <a:p>
            <a:r>
              <a:rPr lang="en-US" dirty="0"/>
              <a:t>Fiat—Blind Spot Monitoring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898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Ultrasound sensors are used at the front and rear of many vehicles and are used for detection of objects that are close to the vehicle</a:t>
            </a:r>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8917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strike="noStrike" kern="1200" baseline="0" dirty="0">
                <a:solidFill>
                  <a:schemeClr val="tx1"/>
                </a:solidFill>
                <a:latin typeface="+mn-lt"/>
                <a:ea typeface="+mn-ea"/>
                <a:cs typeface="+mn-cs"/>
              </a:rPr>
              <a:t>TECH TIP Check for Repainted Bumpers</a:t>
            </a:r>
          </a:p>
          <a:p>
            <a:r>
              <a:rPr lang="en-US" sz="1400" b="0" i="0" u="none" strike="noStrike" kern="1200" baseline="0" dirty="0">
                <a:solidFill>
                  <a:schemeClr val="tx1"/>
                </a:solidFill>
                <a:latin typeface="+mn-lt"/>
                <a:ea typeface="+mn-ea"/>
                <a:cs typeface="+mn-cs"/>
              </a:rPr>
              <a:t>The ultrasonic sensors embedded in the bumper are sensitive to paint thickness because the paint covers the sensors. If the system does not seem to be responding to objects, and if the bumper has been repainted, measure the paint thickness using a nonferrous paint thickness gauge. The maximum allowable paint thickness is 6 mils (0.006 inch or 0.15 millimeter).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47091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18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kern="1200" baseline="0" dirty="0">
                <a:solidFill>
                  <a:schemeClr val="tx1"/>
                </a:solidFill>
                <a:latin typeface="+mn-lt"/>
                <a:ea typeface="+mn-ea"/>
                <a:cs typeface="+mn-cs"/>
              </a:rPr>
              <a:t>SELF-PARKING  </a:t>
            </a:r>
            <a:r>
              <a:rPr lang="en-US" sz="1400" b="0" i="0" u="none" strike="noStrike" kern="1200" baseline="0" dirty="0">
                <a:solidFill>
                  <a:schemeClr val="tx1"/>
                </a:solidFill>
                <a:latin typeface="+mn-lt"/>
                <a:ea typeface="+mn-ea"/>
                <a:cs typeface="+mn-cs"/>
              </a:rPr>
              <a:t>Self-parking vehicles, also called </a:t>
            </a:r>
            <a:r>
              <a:rPr lang="en-US" sz="1400" b="0" i="1" u="none" strike="noStrike" kern="1200" baseline="0" dirty="0">
                <a:solidFill>
                  <a:schemeClr val="tx1"/>
                </a:solidFill>
                <a:latin typeface="+mn-lt"/>
                <a:ea typeface="+mn-ea"/>
                <a:cs typeface="+mn-cs"/>
              </a:rPr>
              <a:t>automatic parking vehicles</a:t>
            </a:r>
            <a:r>
              <a:rPr lang="en-US" sz="1400" b="0" i="0" u="none" strike="noStrike" kern="1200" baseline="0" dirty="0">
                <a:solidFill>
                  <a:schemeClr val="tx1"/>
                </a:solidFill>
                <a:latin typeface="+mn-lt"/>
                <a:ea typeface="+mn-ea"/>
                <a:cs typeface="+mn-cs"/>
              </a:rPr>
              <a:t>, use the camera(s) and control the electric power steering to guide the vehicle into a parking space. The driver may or may not have to add anything in many advanced systems, whereas the driver must control the throttle and the brakes in early systems. </a:t>
            </a:r>
            <a:r>
              <a:rPr lang="en-US" sz="1200" b="0" i="0" u="none" strike="noStrike" kern="1200" baseline="30000" dirty="0">
                <a:solidFill>
                  <a:schemeClr val="tx1"/>
                </a:solidFill>
                <a:latin typeface="+mn-lt"/>
                <a:ea typeface="+mn-ea"/>
                <a:cs typeface="+mn-cs"/>
              </a:rPr>
              <a:t>● </a:t>
            </a:r>
            <a:r>
              <a:rPr lang="en-US" sz="1600" b="1" i="0" u="none" strike="noStrike" kern="1200" baseline="30000" dirty="0">
                <a:solidFill>
                  <a:schemeClr val="tx1"/>
                </a:solidFill>
                <a:latin typeface="+mn-lt"/>
                <a:ea typeface="+mn-ea"/>
                <a:cs typeface="+mn-cs"/>
              </a:rPr>
              <a:t>SEE FIGURE 58–4.</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513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kern="1200" baseline="0" dirty="0">
                <a:solidFill>
                  <a:schemeClr val="tx1"/>
                </a:solidFill>
                <a:latin typeface="+mn-lt"/>
                <a:ea typeface="+mn-ea"/>
                <a:cs typeface="+mn-cs"/>
              </a:rPr>
              <a:t>PARTS AND OPERATION  </a:t>
            </a:r>
            <a:r>
              <a:rPr lang="en-US" sz="1400" b="0" i="0" u="none" strike="noStrike" kern="1200" baseline="0" dirty="0">
                <a:solidFill>
                  <a:schemeClr val="tx1"/>
                </a:solidFill>
                <a:latin typeface="+mn-lt"/>
                <a:ea typeface="+mn-ea"/>
                <a:cs typeface="+mn-cs"/>
              </a:rPr>
              <a:t>The lane departure warning sys-tem (LDWS) uses cameras to detect if the vehicle is crossing over lane marking lines on the pavement. Some systems use two cameras, one mounted on each outside rearview mirror. Some systems use infrared sensors located under the front bumper to monitor the lane markings on the road surface. The system names also vary according to vehicle manufacturers, including the following:</a:t>
            </a:r>
          </a:p>
          <a:p>
            <a:r>
              <a:rPr lang="en-US" sz="1400" b="0" i="0" u="none" strike="noStrike" kern="1200" baseline="0" dirty="0">
                <a:solidFill>
                  <a:schemeClr val="tx1"/>
                </a:solidFill>
                <a:latin typeface="+mn-lt"/>
                <a:ea typeface="+mn-ea"/>
                <a:cs typeface="+mn-cs"/>
              </a:rPr>
              <a:t>Honda/Acura: Lane Keep Assist System (LKAS) </a:t>
            </a:r>
          </a:p>
          <a:p>
            <a:r>
              <a:rPr lang="en-US" sz="1400" b="0" i="0" u="none" strike="noStrike" kern="1200" baseline="0" dirty="0">
                <a:solidFill>
                  <a:schemeClr val="tx1"/>
                </a:solidFill>
                <a:latin typeface="+mn-lt"/>
                <a:ea typeface="+mn-ea"/>
                <a:cs typeface="+mn-cs"/>
              </a:rPr>
              <a:t>Toyota/Lexus: Lane Monitoring System (LMS) </a:t>
            </a:r>
          </a:p>
          <a:p>
            <a:r>
              <a:rPr lang="en-US" sz="1400" b="0" i="0" u="none" strike="noStrike" kern="1200" baseline="0" dirty="0">
                <a:solidFill>
                  <a:schemeClr val="tx1"/>
                </a:solidFill>
                <a:latin typeface="+mn-lt"/>
                <a:ea typeface="+mn-ea"/>
                <a:cs typeface="+mn-cs"/>
              </a:rPr>
              <a:t>General Motors: Lane Departure Warning (LDW) </a:t>
            </a:r>
          </a:p>
          <a:p>
            <a:r>
              <a:rPr lang="en-US" sz="1400" b="0" i="0" u="none" strike="noStrike" kern="1200" baseline="0" dirty="0">
                <a:solidFill>
                  <a:schemeClr val="tx1"/>
                </a:solidFill>
                <a:latin typeface="+mn-lt"/>
                <a:ea typeface="+mn-ea"/>
                <a:cs typeface="+mn-cs"/>
              </a:rPr>
              <a:t>Ford: Lane Departure Warning (LDW)</a:t>
            </a:r>
          </a:p>
          <a:p>
            <a:r>
              <a:rPr lang="en-US" sz="1400" b="0" i="0" u="none" strike="noStrike" kern="1200" baseline="0" dirty="0">
                <a:solidFill>
                  <a:schemeClr val="tx1"/>
                </a:solidFill>
                <a:latin typeface="+mn-lt"/>
                <a:ea typeface="+mn-ea"/>
                <a:cs typeface="+mn-cs"/>
              </a:rPr>
              <a:t>Nissan/Infiniti: Lane Departure Prevention (LDP) System</a:t>
            </a:r>
          </a:p>
          <a:p>
            <a:r>
              <a:rPr lang="en-US" sz="1400" b="0" i="0" u="none" strike="noStrike" kern="1200" baseline="0" dirty="0">
                <a:solidFill>
                  <a:schemeClr val="tx1"/>
                </a:solidFill>
                <a:latin typeface="+mn-lt"/>
                <a:ea typeface="+mn-ea"/>
                <a:cs typeface="+mn-cs"/>
              </a:rPr>
              <a:t>If the cameras detect that the vehicle is starting to cross over a lane dividing line, a warning chime sounds or a vibrating mechanism mounted in the driver’s seat cushion is triggered on the side</a:t>
            </a:r>
          </a:p>
          <a:p>
            <a:r>
              <a:rPr lang="en-US" sz="1400" b="0" i="0" u="none" strike="noStrike" kern="1200" baseline="0" dirty="0">
                <a:solidFill>
                  <a:schemeClr val="tx1"/>
                </a:solidFill>
                <a:latin typeface="+mn-lt"/>
                <a:ea typeface="+mn-ea"/>
                <a:cs typeface="+mn-cs"/>
              </a:rPr>
              <a:t>where the departure is being detected. </a:t>
            </a:r>
          </a:p>
          <a:p>
            <a:r>
              <a:rPr lang="en-US" sz="1400" b="1" i="0" u="none" strike="noStrike" kern="1200" baseline="0" dirty="0">
                <a:solidFill>
                  <a:schemeClr val="tx1"/>
                </a:solidFill>
                <a:latin typeface="+mn-lt"/>
                <a:ea typeface="+mn-ea"/>
                <a:cs typeface="+mn-cs"/>
              </a:rPr>
              <a:t>SERVICE</a:t>
            </a:r>
          </a:p>
          <a:p>
            <a:r>
              <a:rPr lang="en-US" sz="1400" b="0" i="0" u="none" strike="noStrike" kern="1200" baseline="0" dirty="0">
                <a:solidFill>
                  <a:schemeClr val="tx1"/>
                </a:solidFill>
                <a:latin typeface="+mn-lt"/>
                <a:ea typeface="+mn-ea"/>
                <a:cs typeface="+mn-cs"/>
              </a:rPr>
              <a:t>Before attempting to service or repair an LDWS fault, check service information for an explanation on how the system is supposed to work. If the system is not working as designed, perform a visual inspection of the sensors or cameras, checking for damage from road debris or evidence of body damage, which could affect the sensors. After a visual inspection, follow the vehicle manufacturer’s recommended diagnosis procedures to locate and repair the fault in the system.</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761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Lane Keep Assist:</a:t>
            </a:r>
            <a:r>
              <a:rPr lang="en-US" sz="1400" b="1" i="0" u="sng" strike="noStrike" cap="none" baseline="0" dirty="0">
                <a:solidFill>
                  <a:schemeClr val="dk1"/>
                </a:solidFill>
                <a:latin typeface="Arial"/>
                <a:ea typeface="Arial"/>
                <a:cs typeface="Arial"/>
                <a:sym typeface="Arial"/>
              </a:rPr>
              <a:t> </a:t>
            </a:r>
            <a:r>
              <a:rPr lang="en-US" sz="1400" b="0" i="0" u="none" strike="noStrike" kern="1200" baseline="0" dirty="0">
                <a:solidFill>
                  <a:schemeClr val="tx1"/>
                </a:solidFill>
                <a:latin typeface="+mn-lt"/>
                <a:ea typeface="+mn-ea"/>
                <a:cs typeface="+mn-cs"/>
              </a:rPr>
              <a:t>The  purpose  of  lane  keep assist (LKA), also called </a:t>
            </a:r>
            <a:r>
              <a:rPr lang="en-US" sz="1400" b="0" i="1" u="none" strike="noStrike" kern="1200" baseline="0" dirty="0">
                <a:solidFill>
                  <a:schemeClr val="tx1"/>
                </a:solidFill>
                <a:latin typeface="+mn-lt"/>
                <a:ea typeface="+mn-ea"/>
                <a:cs typeface="+mn-cs"/>
              </a:rPr>
              <a:t>lane keep assist system (LKAS)</a:t>
            </a:r>
            <a:r>
              <a:rPr lang="en-US" sz="1400" b="0" i="0" u="none" strike="noStrike" kern="1200" baseline="0" dirty="0">
                <a:solidFill>
                  <a:schemeClr val="tx1"/>
                </a:solidFill>
                <a:latin typeface="+mn-lt"/>
                <a:ea typeface="+mn-ea"/>
                <a:cs typeface="+mn-cs"/>
              </a:rPr>
              <a:t>, is not only to warn the driver if the vehicle is moving out of the lane of traffic, but when no response, it uses the electric power steering system to steer the vehicle back into the lane. Most lane keep assist systems use a camera mounted in front of the inside rearview mirror with a clear view of the road ahead. A typical LKAS is able to monitor the 160 feet (50 m) ahead, and at vehicle speeds above 40 MPH (60 km/h) with the camera observing a 40-degree view ahead of the vehicle. The camera can detect the lane marking, which includes the center line and the right-side painted line, often called the fog line because it helps drivers see the right side of the road under poor or in foggy visibility.</a:t>
            </a:r>
          </a:p>
          <a:p>
            <a:r>
              <a:rPr lang="en-US" sz="1400" b="0" i="0" u="none" strike="noStrike" kern="1200" baseline="0" dirty="0">
                <a:solidFill>
                  <a:schemeClr val="tx1"/>
                </a:solidFill>
                <a:latin typeface="+mn-lt"/>
                <a:ea typeface="+mn-ea"/>
                <a:cs typeface="+mn-cs"/>
              </a:rPr>
              <a:t>When the camera detects that the vehicle is starting to get close to either lane marking, the vehicle performs the following functions:</a:t>
            </a:r>
          </a:p>
          <a:p>
            <a:r>
              <a:rPr lang="en-US" sz="1400" b="0" i="0" u="none" strike="noStrike" kern="1200" baseline="0" dirty="0">
                <a:solidFill>
                  <a:schemeClr val="tx1"/>
                </a:solidFill>
                <a:latin typeface="+mn-lt"/>
                <a:ea typeface="+mn-ea"/>
                <a:cs typeface="+mn-cs"/>
              </a:rPr>
              <a:t>It warns the driver by a warning sound, and/or lights the LKA symbol on the dash. In some vehicles, the warning includes vibrating the steering wheel in an attempt to get the driver’s attention.  If the warnings do not result in corrective action by the driver, the LKAS uses the electric power steering to steer the</a:t>
            </a:r>
          </a:p>
          <a:p>
            <a:r>
              <a:rPr lang="en-US" sz="1400" b="0" i="0" u="none" strike="noStrike" kern="1200" baseline="0" dirty="0">
                <a:solidFill>
                  <a:schemeClr val="tx1"/>
                </a:solidFill>
                <a:latin typeface="+mn-lt"/>
                <a:ea typeface="+mn-ea"/>
                <a:cs typeface="+mn-cs"/>
              </a:rPr>
              <a:t>vehicle back into the lane between the two lane markings.</a:t>
            </a:r>
          </a:p>
          <a:p>
            <a:endParaRPr lang="en-US" sz="14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995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3127394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367962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37233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36986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mn-lt"/>
                <a:ea typeface="+mn-ea"/>
                <a:cs typeface="+mn-cs"/>
              </a:rPr>
              <a:t>Adaptive Cruise Control (ACC), </a:t>
            </a:r>
            <a:r>
              <a:rPr lang="en-US" sz="1400" b="0" i="0" u="none" strike="noStrike" kern="1200" baseline="0" dirty="0">
                <a:solidFill>
                  <a:schemeClr val="tx1"/>
                </a:solidFill>
                <a:latin typeface="+mn-lt"/>
                <a:ea typeface="+mn-ea"/>
                <a:cs typeface="+mn-cs"/>
              </a:rPr>
              <a:t>also called </a:t>
            </a:r>
            <a:r>
              <a:rPr lang="en-US" sz="1400" b="0" i="1" u="none" strike="noStrike" kern="1200" baseline="0" dirty="0">
                <a:solidFill>
                  <a:schemeClr val="tx1"/>
                </a:solidFill>
                <a:latin typeface="+mn-lt"/>
                <a:ea typeface="+mn-ea"/>
                <a:cs typeface="+mn-cs"/>
              </a:rPr>
              <a:t>radar cruise control</a:t>
            </a:r>
            <a:r>
              <a:rPr lang="en-US" sz="1400" b="0" i="0" u="none" strike="noStrike" kern="1200" baseline="0" dirty="0">
                <a:solidFill>
                  <a:schemeClr val="tx1"/>
                </a:solidFill>
                <a:latin typeface="+mn-lt"/>
                <a:ea typeface="+mn-ea"/>
                <a:cs typeface="+mn-cs"/>
              </a:rPr>
              <a:t>, gives the driver more control over the vehicle by keeping an assured clear distance behind the vehicle in front. If the vehicle in front slows, the ACC detects the slowing vehicle and automatically reduces the speed of the vehicle to keep a safe distance. Then, if the vehicle speeds up, the ACC also allows the vehicle to increase to the preset speed. This makes driving in congested areas easier and less tiring.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Depending on the manufacturer, adaptive cruise control is also referred to as the following: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Adaptive cruise control (Audi, Ford, General Motors, and Hyundai)</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Dynamic cruise control (BMW, Toyota/Lexus)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Active cruise control (Mini Cooper, BMW)</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Autonomous cruise control (Mercedes)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It uses forward-looking radar to sense the distance to the vehicle in front and maintains an assured clear distance. This type of cruise control system works within the following conditions: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Speeds from 20 to 100 MPH (30 to 161 km/h)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Designed to detect objects as far away as 500 feet (150 m)</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cruise control system is able to sense both distance and relative speed. ● SEE FIGURE 58–7.</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8766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Radar cruise control systems use long-range radar (LRR) to detect faraway objects in front of the moving vehicle. Some systems use a short-range radar (SRR)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and/or infrared (IR) or optical cameras to detect when the distance between the moving vehicle and another vehicle in front is reduced. ● SEE FIGURE 58–8.</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radar frequencies include the following: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76 to 77 GHz (long-range radar)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24 GHz (short-range radar)</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3453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Case of The Inoperative Radar Cruise Control</a:t>
            </a:r>
          </a:p>
          <a:p>
            <a:r>
              <a:rPr lang="en-US" sz="1400" b="0" i="0" u="none" strike="noStrike" kern="1200" baseline="0" dirty="0">
                <a:solidFill>
                  <a:schemeClr val="tx1"/>
                </a:solidFill>
                <a:latin typeface="+mn-lt"/>
                <a:ea typeface="+mn-ea"/>
                <a:cs typeface="+mn-cs"/>
              </a:rPr>
              <a:t>The driver of a Lexus NX experienced a situation where the radar cruise control stopped working due to ice on the sensor after driving through light snow showers. When the front was checked, it was discovered that ice had accumulated on the front grille. Using an ice scraper brush, the grille was cleaned, which restored the proper operation of the</a:t>
            </a:r>
          </a:p>
          <a:p>
            <a:r>
              <a:rPr lang="en-US" sz="1400" b="0" i="0" u="none" strike="noStrike" kern="1200" baseline="0" dirty="0">
                <a:solidFill>
                  <a:schemeClr val="tx1"/>
                </a:solidFill>
                <a:latin typeface="+mn-lt"/>
                <a:ea typeface="+mn-ea"/>
                <a:cs typeface="+mn-cs"/>
              </a:rPr>
              <a:t>radar cruise control. SEE FIGURE 58-9.  In automated vehicles, the sensors need to be heated, and maybe cleaned, so that they can operate under all driving conditions.</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Complaint—Radar cruise stopped working and a message appeared to clean the sensor.</a:t>
            </a:r>
          </a:p>
          <a:p>
            <a:r>
              <a:rPr lang="en-US" sz="1400" b="1" i="0" u="none" strike="noStrike" kern="1200" baseline="0" dirty="0">
                <a:solidFill>
                  <a:schemeClr val="tx1"/>
                </a:solidFill>
                <a:latin typeface="+mn-lt"/>
                <a:ea typeface="+mn-ea"/>
                <a:cs typeface="+mn-cs"/>
              </a:rPr>
              <a:t>Cause—Ice buildup on the grille. </a:t>
            </a:r>
          </a:p>
          <a:p>
            <a:r>
              <a:rPr lang="en-US" sz="1400" b="1" i="0" u="none" strike="noStrike" kern="1200" baseline="0" dirty="0">
                <a:solidFill>
                  <a:schemeClr val="tx1"/>
                </a:solidFill>
                <a:latin typeface="+mn-lt"/>
                <a:ea typeface="+mn-ea"/>
                <a:cs typeface="+mn-cs"/>
              </a:rPr>
              <a:t>Correction—Cleaning the front of the grille, using a brush restored the proper operation of the radar cruise control.</a:t>
            </a:r>
          </a:p>
          <a:p>
            <a:pPr marL="0" marR="0" lvl="0" indent="0" algn="l" rtl="0">
              <a:lnSpc>
                <a:spcPct val="100000"/>
              </a:lnSpc>
              <a:spcBef>
                <a:spcPts val="0"/>
              </a:spcBef>
              <a:spcAft>
                <a:spcPts val="0"/>
              </a:spcAft>
              <a:buClr>
                <a:schemeClr val="dk1"/>
              </a:buClr>
              <a:buSzPct val="25000"/>
              <a:buFont typeface="Arial"/>
              <a:buNone/>
            </a:pP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60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92711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3133294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a:t>
            </a:r>
            <a:r>
              <a:rPr lang="en-US" sz="1400" b="0" i="0" u="none" strike="noStrike" cap="none" dirty="0">
                <a:solidFill>
                  <a:schemeClr val="dk1"/>
                </a:solidFill>
                <a:latin typeface="+mn-lt"/>
                <a:ea typeface="Arial"/>
                <a:cs typeface="Arial"/>
                <a:sym typeface="Arial"/>
              </a:rPr>
              <a:t>rear cross-traffic warning (RCTW) system sounds an audible warning when a vehicle is crossing at the rear while backing. Some vehicles are capable of</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automatically braking to avoid a collision. Rear cross-traffic alert is used to warn the driver when backing from a parking space if there is a vehicle approaching from either side. The system uses radar sensors that are installed on both sides of the vehicle near the rear bumper. These sensors are able to detect vehicles approaching from the left or right side of the vehicle. These sensors activate when the vehicle is placed in reverse and can detect vehicles from up to 65 feet (20 m) on either side. The system is usually designed to function under the following conditions: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When the vehicle is in reverse and your speed is less than 5 MPH (8 km/h)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The system is designed to detect other vehicles approaching between 5 and 18 MPH (8 to 29 km/h).</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492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An automatic emergency braking (AEB) system intervenes and automatically applies the brakes if needed. Automatic braking is often part of a safety package that includes radar cruise control, and will apply the brakes in the event of a possible collision. Sensors such as radar, sonar, and/or cameras are used depending on the system to A pre-collision or a collision avoidance system uses the following systems: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1. The long-range and short-range radar or detection systems used by a radar cruise control system to detect objects in front of the vehicle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2. Antilock brake system (ABS)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3. Adaptive (radar) cruise control</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4. Brake assist system</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3138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controller, usually an antilock braking system (ABS) controller, then issues a warning if a collision is possible. This warning can include one or more of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A buzzer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A warning light flashing on the dash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3. A vibration of the driver’s seat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the warnings are ignored, the automatic braking system will intervene and either provide brake assist or apply the brakes autonomously (by itself) to achieve maximum braking in an effort to avoid a collision. ● SEE FIGURE 58– 12.</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8553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The purpose and function of a pre-collision system is to monitor the road ahead and prepare to avoid a collision, and to protect the driver and passengers. A pre-collision or a collision avoidance system uses the following systems:</a:t>
            </a:r>
          </a:p>
          <a:p>
            <a:r>
              <a:rPr lang="en-US" sz="1200" b="0" i="0" u="none" strike="noStrike" kern="1200" baseline="0" dirty="0">
                <a:solidFill>
                  <a:schemeClr val="tx1"/>
                </a:solidFill>
                <a:latin typeface="+mn-lt"/>
                <a:ea typeface="+mn-ea"/>
                <a:cs typeface="+mn-cs"/>
              </a:rPr>
              <a:t>1. The long-range and short-range radar or detection systems used by a radar cruise control system to detect objects in front of the vehicle</a:t>
            </a:r>
          </a:p>
          <a:p>
            <a:r>
              <a:rPr lang="en-US" sz="1200" b="0" i="0" u="none" strike="noStrike" kern="1200" baseline="0" dirty="0">
                <a:solidFill>
                  <a:schemeClr val="tx1"/>
                </a:solidFill>
                <a:latin typeface="+mn-lt"/>
                <a:ea typeface="+mn-ea"/>
                <a:cs typeface="+mn-cs"/>
              </a:rPr>
              <a:t>2. Antilock brake system (ABS)</a:t>
            </a:r>
          </a:p>
          <a:p>
            <a:r>
              <a:rPr lang="en-US" sz="1200" b="0" i="0" u="none" strike="noStrike" kern="1200" baseline="0" dirty="0">
                <a:solidFill>
                  <a:schemeClr val="tx1"/>
                </a:solidFill>
                <a:latin typeface="+mn-lt"/>
                <a:ea typeface="+mn-ea"/>
                <a:cs typeface="+mn-cs"/>
              </a:rPr>
              <a:t>3. Adaptive (radar) cruise control</a:t>
            </a:r>
          </a:p>
          <a:p>
            <a:r>
              <a:rPr lang="en-US" sz="1200" b="0" i="0" u="none" strike="noStrike" kern="1200" baseline="0" dirty="0">
                <a:solidFill>
                  <a:schemeClr val="tx1"/>
                </a:solidFill>
                <a:latin typeface="+mn-lt"/>
                <a:ea typeface="+mn-ea"/>
                <a:cs typeface="+mn-cs"/>
              </a:rPr>
              <a:t>4. Brake assist system</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837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hill start assist feature allows the driver to launch his vehicle without a rollback while moving the foot from the brake pedal to the accelerator pedal. The electronic brake control module calculates the brake pressure that is needed to hold the vehicle on an incline, and locks that pressure for a certain time by commanding the appropriate solenoid valves on and off when the brake pedal is released. Hill start assist is activated when the electronic brake control module determines that the driver wishes to move their vehicle uphill, either back-</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ward or forward. ● SEE FIGURE 58–14.</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following inputs are used for the hill start assist feature: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Brake switch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Brake pressure sensors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Longitudinal acceleration sensor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Engine torque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Reverse gear information</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Clutch switch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Accelerator pedal position</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Vehicle speed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Drivers of vehicles equipped with hill start assist systems are often not aware that the vehicle is equipped with this system. As a result, it is often a concern of drivers when the brake pedal is released when starting forward after being stopped on a hill (the brakes seem to be slow to release). This is normal and not a fault with the system.</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9500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3567673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0580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kern="1200" baseline="0" dirty="0">
                <a:solidFill>
                  <a:schemeClr val="tx1"/>
                </a:solidFill>
                <a:latin typeface="+mn-lt"/>
                <a:ea typeface="+mn-ea"/>
                <a:cs typeface="+mn-cs"/>
              </a:rPr>
              <a:t>Camera Calibration</a:t>
            </a:r>
          </a:p>
          <a:p>
            <a:r>
              <a:rPr lang="en-US" sz="1400" b="0" i="0" u="none" strike="noStrike" kern="1200" baseline="0" dirty="0">
                <a:solidFill>
                  <a:schemeClr val="tx1"/>
                </a:solidFill>
                <a:latin typeface="+mn-lt"/>
                <a:ea typeface="+mn-ea"/>
                <a:cs typeface="+mn-cs"/>
              </a:rPr>
              <a:t>The operation of the camera can be affected by heavy rain, snow, or an accumulation of ice or mud. Before making any repairs, it is important to verify that the lens of the camera is free of anything that obstructs its view.  Calibration of the camera is required when one or more cameras are replaced on a mounting component, such as a windshield, bumper cover, mirror, or door. The calibration is an in-shop static process. Large patterned mats are placed around the vehicle at specific locations and the scan tool is used to initiate the process. Figure 58-15</a:t>
            </a:r>
            <a:r>
              <a:rPr lang="en-US" sz="1200" b="0" i="0" u="none" strike="noStrike" kern="1200" baseline="3000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9151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8667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Calibration of the radar is required anytime the unit is replaced or reinstalled. In many cases, the calibration procedure must be performed anytime a grille or fascia is removed or replaced. The calibration process may be static (in the shop), or dynamic (on the road), or a combination of the two. The static process involves the use of a scan tool and an aiming procedure. The aiming procedure requires manufacturer-specific targets. See figure 58-17 and 58-18</a:t>
            </a:r>
            <a:r>
              <a:rPr lang="en-US" sz="1400" b="0" i="0" u="none" strike="noStrike" kern="1200" baseline="3000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4904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4388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mn-lt"/>
                <a:ea typeface="+mn-ea"/>
                <a:cs typeface="+mn-cs"/>
              </a:rPr>
              <a:t>What Is Meant by Human–Machine Interface (HMI)? </a:t>
            </a:r>
            <a:r>
              <a:rPr lang="en-US" sz="1200" b="0" i="0" u="none" strike="noStrike" kern="1200" baseline="0" dirty="0">
                <a:solidFill>
                  <a:schemeClr val="tx1"/>
                </a:solidFill>
                <a:latin typeface="+mn-lt"/>
                <a:ea typeface="+mn-ea"/>
                <a:cs typeface="+mn-cs"/>
              </a:rPr>
              <a:t>Human–machine interface (HMI) was very basic in the past because the vehicles were equipped with</a:t>
            </a:r>
          </a:p>
          <a:p>
            <a:r>
              <a:rPr lang="en-US" sz="1200" b="0" i="0" u="none" strike="noStrike" kern="1200" baseline="0" dirty="0">
                <a:solidFill>
                  <a:schemeClr val="tx1"/>
                </a:solidFill>
                <a:latin typeface="+mn-lt"/>
                <a:ea typeface="+mn-ea"/>
                <a:cs typeface="+mn-cs"/>
              </a:rPr>
              <a:t>most of the following to let the driver know what the vehicle (the machine) was doing: Speedometers, Fuel level gauge, Engine coolant temperature, Oil pressure (some vehicles)</a:t>
            </a:r>
          </a:p>
          <a:p>
            <a:r>
              <a:rPr lang="en-US" sz="1200" b="0" i="0" u="none" strike="noStrike" kern="1200" baseline="0" dirty="0">
                <a:solidFill>
                  <a:schemeClr val="tx1"/>
                </a:solidFill>
                <a:latin typeface="+mn-lt"/>
                <a:ea typeface="+mn-ea"/>
                <a:cs typeface="+mn-cs"/>
              </a:rPr>
              <a:t>Vehicles with advanced technology need to communicate to the driver or occupants using the following: Visual displays; Sounds; Tactile (called “haptic” feedback vibrations of the seat or the steering wheel, which are created using a DC motor turning an offset weight to create the vibrations).  The hardware involved includes the following: display, Speakers, Input devices, such as a mouse or joystick, Microphone for voice commands, and Behind the scenes, software is used to sort out the vast amount of information and reduce it to the levels where the driver can understand and react to situations as needed.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6009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76087307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514861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Advanced Driver Assists Systems (ADAS)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052024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 Blind Spot Monitor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16000"/>
            <a:ext cx="4285946" cy="4460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66800"/>
            <a:ext cx="3048000" cy="2819400"/>
          </a:xfrm>
        </p:spPr>
        <p:txBody>
          <a:bodyPr/>
          <a:lstStyle/>
          <a:p>
            <a:r>
              <a:rPr lang="en-US" sz="2000" dirty="0"/>
              <a:t>Blind spot monitoring systems usually use a warning system in the side-view mirror or in the “A” pillar near the side-view mirror to warn the driver that there is a vehicle in the potential blind spot.</a:t>
            </a:r>
          </a:p>
        </p:txBody>
      </p:sp>
    </p:spTree>
    <p:extLst>
      <p:ext uri="{BB962C8B-B14F-4D97-AF65-F5344CB8AC3E}">
        <p14:creationId xmlns:p14="http://schemas.microsoft.com/office/powerpoint/2010/main" val="238678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Blind Spot Detection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blind_spot_detection">
            <a:hlinkClick r:id="" action="ppaction://media"/>
            <a:extLst>
              <a:ext uri="{FF2B5EF4-FFF2-40B4-BE49-F238E27FC236}">
                <a16:creationId xmlns:a16="http://schemas.microsoft.com/office/drawing/2014/main" id="{F4F330EC-BFEF-3146-11AE-C09108C7A9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077" y="1212303"/>
            <a:ext cx="8805334" cy="4953000"/>
          </a:xfrm>
          <a:prstGeom prst="rect">
            <a:avLst/>
          </a:prstGeom>
        </p:spPr>
      </p:pic>
    </p:spTree>
    <p:extLst>
      <p:ext uri="{BB962C8B-B14F-4D97-AF65-F5344CB8AC3E}">
        <p14:creationId xmlns:p14="http://schemas.microsoft.com/office/powerpoint/2010/main" val="4320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72" y="304800"/>
            <a:ext cx="8229600" cy="646331"/>
          </a:xfrm>
        </p:spPr>
        <p:txBody>
          <a:bodyPr/>
          <a:lstStyle/>
          <a:p>
            <a:r>
              <a:rPr lang="en-US" dirty="0"/>
              <a:t>Figure 58.2 Parking-Assist Systems</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990600"/>
            <a:ext cx="6019800" cy="4126854"/>
          </a:xfrm>
        </p:spPr>
      </p:pic>
      <p:sp>
        <p:nvSpPr>
          <p:cNvPr id="5" name="Content Placeholder 4"/>
          <p:cNvSpPr>
            <a:spLocks noGrp="1"/>
          </p:cNvSpPr>
          <p:nvPr>
            <p:ph sz="quarter" idx="14"/>
          </p:nvPr>
        </p:nvSpPr>
        <p:spPr>
          <a:xfrm>
            <a:off x="457200" y="5334000"/>
            <a:ext cx="8229600" cy="1269578"/>
          </a:xfrm>
        </p:spPr>
        <p:txBody>
          <a:bodyPr/>
          <a:lstStyle/>
          <a:p>
            <a:r>
              <a:rPr lang="en-US" sz="2400" dirty="0"/>
              <a:t>The small round buttons in the rear bumper are ultrasonic sensors used to sense distance to an object.</a:t>
            </a:r>
          </a:p>
          <a:p>
            <a:endParaRPr lang="en-US" dirty="0"/>
          </a:p>
        </p:txBody>
      </p:sp>
    </p:spTree>
    <p:extLst>
      <p:ext uri="{BB962C8B-B14F-4D97-AF65-F5344CB8AC3E}">
        <p14:creationId xmlns:p14="http://schemas.microsoft.com/office/powerpoint/2010/main" val="76348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890"/>
            <a:ext cx="8229600" cy="646331"/>
          </a:xfrm>
        </p:spPr>
        <p:txBody>
          <a:bodyPr>
            <a:spAutoFit/>
          </a:bodyPr>
          <a:lstStyle/>
          <a:p>
            <a:r>
              <a:rPr lang="en-US" dirty="0"/>
              <a:t>Ultrasound</a:t>
            </a:r>
            <a:endParaRPr lang="en-US" sz="2800" dirty="0"/>
          </a:p>
        </p:txBody>
      </p:sp>
      <p:sp>
        <p:nvSpPr>
          <p:cNvPr id="4" name="Content Placeholder 3"/>
          <p:cNvSpPr>
            <a:spLocks noGrp="1"/>
          </p:cNvSpPr>
          <p:nvPr>
            <p:ph idx="1"/>
          </p:nvPr>
        </p:nvSpPr>
        <p:spPr>
          <a:xfrm>
            <a:off x="457200" y="990600"/>
            <a:ext cx="8229600" cy="2169825"/>
          </a:xfrm>
        </p:spPr>
        <p:txBody>
          <a:bodyPr>
            <a:spAutoFit/>
          </a:bodyPr>
          <a:lstStyle/>
          <a:p>
            <a:r>
              <a:rPr lang="en-IN" sz="2400" dirty="0"/>
              <a:t>Purpose and Function</a:t>
            </a:r>
          </a:p>
          <a:p>
            <a:pPr lvl="1"/>
            <a:r>
              <a:rPr lang="en-IN" sz="2400" dirty="0"/>
              <a:t>Ultrasound is used in parking assistance applications.</a:t>
            </a:r>
          </a:p>
          <a:p>
            <a:pPr lvl="1"/>
            <a:r>
              <a:rPr lang="en-IN" sz="2400" dirty="0"/>
              <a:t>Effective operating range of approximately 2 to 4 yards (2 to 4 m)</a:t>
            </a:r>
          </a:p>
          <a:p>
            <a:pPr lvl="1"/>
            <a:r>
              <a:rPr lang="en-IN" sz="2400" dirty="0"/>
              <a:t>Detect obstacles on all four sides of the vehicle.</a:t>
            </a:r>
          </a:p>
        </p:txBody>
      </p:sp>
    </p:spTree>
    <p:extLst>
      <p:ext uri="{BB962C8B-B14F-4D97-AF65-F5344CB8AC3E}">
        <p14:creationId xmlns:p14="http://schemas.microsoft.com/office/powerpoint/2010/main" val="188989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58.3 Object Detection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7293" y="1016000"/>
            <a:ext cx="5175217" cy="4241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4730"/>
            <a:ext cx="2667000" cy="2677656"/>
          </a:xfrm>
        </p:spPr>
        <p:txBody>
          <a:bodyPr/>
          <a:lstStyle/>
          <a:p>
            <a:r>
              <a:rPr lang="en-US" sz="2400" dirty="0"/>
              <a:t>The dash display on a Chevrolet showing that an object is being detected at the front and left-front of the vehicle</a:t>
            </a:r>
          </a:p>
        </p:txBody>
      </p:sp>
    </p:spTree>
    <p:extLst>
      <p:ext uri="{BB962C8B-B14F-4D97-AF65-F5344CB8AC3E}">
        <p14:creationId xmlns:p14="http://schemas.microsoft.com/office/powerpoint/2010/main" val="403176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Radar and Ultrasonic Signals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dar_and_Ultrasonic_Signals">
            <a:hlinkClick r:id="" action="ppaction://media"/>
            <a:extLst>
              <a:ext uri="{FF2B5EF4-FFF2-40B4-BE49-F238E27FC236}">
                <a16:creationId xmlns:a16="http://schemas.microsoft.com/office/drawing/2014/main" id="{8846EA54-15CA-B428-38EC-960ABA287E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402" y="1128959"/>
            <a:ext cx="8953500" cy="5036344"/>
          </a:xfrm>
          <a:prstGeom prst="rect">
            <a:avLst/>
          </a:prstGeom>
        </p:spPr>
      </p:pic>
    </p:spTree>
    <p:extLst>
      <p:ext uri="{BB962C8B-B14F-4D97-AF65-F5344CB8AC3E}">
        <p14:creationId xmlns:p14="http://schemas.microsoft.com/office/powerpoint/2010/main" val="36479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58.4 Self-Parking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9565" y="1002030"/>
            <a:ext cx="7384870"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8382" y="5159262"/>
            <a:ext cx="7807235" cy="830997"/>
          </a:xfrm>
        </p:spPr>
        <p:txBody>
          <a:bodyPr/>
          <a:lstStyle/>
          <a:p>
            <a:r>
              <a:rPr lang="en-US" sz="2400" dirty="0"/>
              <a:t>Self-parking-capable vehicle able to parallel park or enter into parking spot with little, or no input from driver.</a:t>
            </a:r>
          </a:p>
        </p:txBody>
      </p:sp>
    </p:spTree>
    <p:extLst>
      <p:ext uri="{BB962C8B-B14F-4D97-AF65-F5344CB8AC3E}">
        <p14:creationId xmlns:p14="http://schemas.microsoft.com/office/powerpoint/2010/main" val="4510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58.5 Lane Departure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6630" y="990600"/>
            <a:ext cx="7690740" cy="30117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2415" y="4419600"/>
            <a:ext cx="7579170" cy="1569660"/>
          </a:xfrm>
        </p:spPr>
        <p:txBody>
          <a:bodyPr/>
          <a:lstStyle/>
          <a:p>
            <a:r>
              <a:rPr lang="en-US" sz="2400" dirty="0"/>
              <a:t>A lane departure warning system often uses cameras to sense the road lines and warns the driver if the vehicle is not staying within the lane, unless the turn signal is on.</a:t>
            </a:r>
          </a:p>
        </p:txBody>
      </p:sp>
    </p:spTree>
    <p:extLst>
      <p:ext uri="{BB962C8B-B14F-4D97-AF65-F5344CB8AC3E}">
        <p14:creationId xmlns:p14="http://schemas.microsoft.com/office/powerpoint/2010/main" val="2146329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Lane Departure Warning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lane_departure_warning">
            <a:hlinkClick r:id="" action="ppaction://media"/>
            <a:extLst>
              <a:ext uri="{FF2B5EF4-FFF2-40B4-BE49-F238E27FC236}">
                <a16:creationId xmlns:a16="http://schemas.microsoft.com/office/drawing/2014/main" id="{A5010848-44E1-E602-B56B-BA84EF3A1D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85" y="1021803"/>
            <a:ext cx="9144000" cy="5143500"/>
          </a:xfrm>
          <a:prstGeom prst="rect">
            <a:avLst/>
          </a:prstGeom>
        </p:spPr>
      </p:pic>
    </p:spTree>
    <p:extLst>
      <p:ext uri="{BB962C8B-B14F-4D97-AF65-F5344CB8AC3E}">
        <p14:creationId xmlns:p14="http://schemas.microsoft.com/office/powerpoint/2010/main" val="172065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58.6 Lane Keep Assist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0776" y="990600"/>
            <a:ext cx="4916025"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163784" cy="4901342"/>
          </a:xfrm>
        </p:spPr>
        <p:txBody>
          <a:bodyPr/>
          <a:lstStyle/>
          <a:p>
            <a:r>
              <a:rPr lang="en-US" sz="2000" dirty="0"/>
              <a:t>Lane keep assist systems not only warns the driver that the vehicle is not staying within the lane of traffic, but will also uses the electric power steering to actually move the steering wheel to bring vehicle back into the lane. This action can startle a driver if driver has never experienced vehicle taking control of steering before.</a:t>
            </a:r>
          </a:p>
          <a:p>
            <a:endParaRPr lang="en-US" sz="2000" dirty="0"/>
          </a:p>
        </p:txBody>
      </p:sp>
    </p:spTree>
    <p:extLst>
      <p:ext uri="{BB962C8B-B14F-4D97-AF65-F5344CB8AC3E}">
        <p14:creationId xmlns:p14="http://schemas.microsoft.com/office/powerpoint/2010/main" val="419287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5"/>
            <a:ext cx="8229600" cy="2600712"/>
          </a:xfrm>
        </p:spPr>
        <p:txBody>
          <a:bodyPr>
            <a:noAutofit/>
          </a:bodyPr>
          <a:lstStyle/>
          <a:p>
            <a:pPr marL="685800" indent="-685800">
              <a:buNone/>
            </a:pPr>
            <a:r>
              <a:rPr lang="en-IN" sz="2400" b="1" dirty="0">
                <a:solidFill>
                  <a:schemeClr val="bg2"/>
                </a:solidFill>
              </a:rPr>
              <a:t>58.1 </a:t>
            </a:r>
            <a:r>
              <a:rPr lang="en-US" sz="2400" dirty="0"/>
              <a:t>Describe the purpose and function of advanced driver assist systems.</a:t>
            </a:r>
          </a:p>
          <a:p>
            <a:pPr marL="685800" indent="-685800">
              <a:buNone/>
            </a:pPr>
            <a:r>
              <a:rPr lang="en-IN" sz="2400" b="1" dirty="0">
                <a:solidFill>
                  <a:schemeClr val="bg2"/>
                </a:solidFill>
              </a:rPr>
              <a:t>58.2 </a:t>
            </a:r>
            <a:r>
              <a:rPr lang="en-US" sz="2400" dirty="0"/>
              <a:t>Discuss blind spot monitors.</a:t>
            </a:r>
          </a:p>
          <a:p>
            <a:pPr marL="685800" indent="-685800">
              <a:buNone/>
            </a:pPr>
            <a:r>
              <a:rPr lang="en-IN" sz="2400" b="1" dirty="0">
                <a:solidFill>
                  <a:schemeClr val="bg2"/>
                </a:solidFill>
              </a:rPr>
              <a:t>58.3 </a:t>
            </a:r>
            <a:r>
              <a:rPr lang="en-US" sz="2400" dirty="0"/>
              <a:t>Discuss parking assist as well as self-parking systems.</a:t>
            </a:r>
          </a:p>
          <a:p>
            <a:pPr marL="685800" indent="-685800">
              <a:buNone/>
            </a:pPr>
            <a:r>
              <a:rPr lang="en-IN" sz="2400" b="1" dirty="0">
                <a:solidFill>
                  <a:schemeClr val="bg2"/>
                </a:solidFill>
              </a:rPr>
              <a:t>58.4 </a:t>
            </a:r>
            <a:r>
              <a:rPr lang="en-US" sz="2400" dirty="0"/>
              <a:t>Explain lane departure warning systems.</a:t>
            </a:r>
          </a:p>
          <a:p>
            <a:pPr marL="685800" indent="-685800">
              <a:buNone/>
            </a:pPr>
            <a:r>
              <a:rPr lang="en-IN" sz="2400" b="1" dirty="0">
                <a:solidFill>
                  <a:schemeClr val="bg2"/>
                </a:solidFill>
              </a:rPr>
              <a:t>58.5 </a:t>
            </a:r>
            <a:r>
              <a:rPr lang="en-US" sz="2400" dirty="0"/>
              <a:t>Explain lane keep assist systems.</a:t>
            </a:r>
          </a:p>
          <a:p>
            <a:pPr marL="685800" indent="-685800">
              <a:buNone/>
            </a:pPr>
            <a:r>
              <a:rPr lang="en-IN" sz="2400" b="1" dirty="0">
                <a:solidFill>
                  <a:schemeClr val="bg2"/>
                </a:solidFill>
              </a:rPr>
              <a:t>58.6 </a:t>
            </a:r>
            <a:r>
              <a:rPr lang="en-US" sz="2400" dirty="0"/>
              <a:t>Describe how adaptive cruise control systems work.</a:t>
            </a:r>
          </a:p>
          <a:p>
            <a:pPr marL="685800" indent="-685800">
              <a:buNone/>
            </a:pPr>
            <a:r>
              <a:rPr lang="en-IN" sz="2400" b="1" dirty="0">
                <a:solidFill>
                  <a:schemeClr val="bg2"/>
                </a:solidFill>
              </a:rPr>
              <a:t>58.7 </a:t>
            </a:r>
            <a:r>
              <a:rPr lang="en-US" sz="2400" dirty="0"/>
              <a:t>Discuss rear cross-traffic warning system operation.</a:t>
            </a:r>
          </a:p>
          <a:p>
            <a:pPr marL="685800" indent="-685800">
              <a:buNone/>
            </a:pPr>
            <a:r>
              <a:rPr lang="en-IN" sz="2400" b="1" dirty="0">
                <a:solidFill>
                  <a:schemeClr val="bg2"/>
                </a:solidFill>
              </a:rPr>
              <a:t>58.8 </a:t>
            </a:r>
            <a:r>
              <a:rPr lang="en-US" sz="2400" dirty="0"/>
              <a:t>Explain automatic emergency braking.</a:t>
            </a:r>
            <a:endParaRPr lang="en-IN"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3"/>
            <a:ext cx="8229600" cy="646331"/>
          </a:xfrm>
        </p:spPr>
        <p:txBody>
          <a:bodyPr>
            <a:spAutoFit/>
          </a:bodyPr>
          <a:lstStyle/>
          <a:p>
            <a:r>
              <a:rPr lang="en-US" dirty="0"/>
              <a:t>Radar Systems </a:t>
            </a:r>
            <a:r>
              <a:rPr lang="en-US" sz="2800" dirty="0"/>
              <a:t>(1 of 2)</a:t>
            </a:r>
          </a:p>
        </p:txBody>
      </p:sp>
      <p:sp>
        <p:nvSpPr>
          <p:cNvPr id="4" name="Content Placeholder 3"/>
          <p:cNvSpPr>
            <a:spLocks noGrp="1"/>
          </p:cNvSpPr>
          <p:nvPr>
            <p:ph idx="1"/>
          </p:nvPr>
        </p:nvSpPr>
        <p:spPr>
          <a:xfrm>
            <a:off x="457200" y="993875"/>
            <a:ext cx="8229600" cy="4263925"/>
          </a:xfrm>
        </p:spPr>
        <p:txBody>
          <a:bodyPr>
            <a:spAutoFit/>
          </a:bodyPr>
          <a:lstStyle/>
          <a:p>
            <a:r>
              <a:rPr lang="en-US" sz="2400" dirty="0"/>
              <a:t>Purpose and Function</a:t>
            </a:r>
          </a:p>
          <a:p>
            <a:pPr lvl="1"/>
            <a:r>
              <a:rPr lang="en-US" sz="2400" dirty="0"/>
              <a:t>Radio Detection and Ranging (Radar) emits radio waves that bounce off objects and return for interpretation.</a:t>
            </a:r>
          </a:p>
          <a:p>
            <a:r>
              <a:rPr lang="en-US" sz="2400" dirty="0"/>
              <a:t>Parts and Operation</a:t>
            </a:r>
          </a:p>
          <a:p>
            <a:pPr lvl="1"/>
            <a:r>
              <a:rPr lang="en-US" sz="2400" dirty="0"/>
              <a:t>Radar transmits a radio wave at specific frequency.</a:t>
            </a:r>
          </a:p>
          <a:p>
            <a:pPr lvl="1"/>
            <a:r>
              <a:rPr lang="en-US" sz="2400" dirty="0"/>
              <a:t>The radio wave bounces off of that object and returns to the radar.</a:t>
            </a:r>
          </a:p>
          <a:p>
            <a:pPr lvl="1"/>
            <a:r>
              <a:rPr lang="en-US" sz="2400" dirty="0"/>
              <a:t>The Doppler Effect is used to calculate position and speed of another object.</a:t>
            </a:r>
          </a:p>
        </p:txBody>
      </p:sp>
    </p:spTree>
    <p:extLst>
      <p:ext uri="{BB962C8B-B14F-4D97-AF65-F5344CB8AC3E}">
        <p14:creationId xmlns:p14="http://schemas.microsoft.com/office/powerpoint/2010/main" val="779726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Radar Systems </a:t>
            </a:r>
            <a:r>
              <a:rPr lang="en-US" sz="2800" dirty="0"/>
              <a:t>(2 of 2)</a:t>
            </a:r>
          </a:p>
        </p:txBody>
      </p:sp>
      <p:sp>
        <p:nvSpPr>
          <p:cNvPr id="4" name="Content Placeholder 3"/>
          <p:cNvSpPr>
            <a:spLocks noGrp="1"/>
          </p:cNvSpPr>
          <p:nvPr>
            <p:ph idx="1"/>
          </p:nvPr>
        </p:nvSpPr>
        <p:spPr>
          <a:xfrm>
            <a:off x="457200" y="917675"/>
            <a:ext cx="8229600" cy="3654325"/>
          </a:xfrm>
        </p:spPr>
        <p:txBody>
          <a:bodyPr>
            <a:noAutofit/>
          </a:bodyPr>
          <a:lstStyle/>
          <a:p>
            <a:r>
              <a:rPr lang="en-US" sz="2400" dirty="0"/>
              <a:t>Diagnosis and Calibration</a:t>
            </a:r>
          </a:p>
          <a:p>
            <a:pPr lvl="1"/>
            <a:r>
              <a:rPr lang="en-US" sz="2400" dirty="0"/>
              <a:t>The diagnosis of the radar system begins with checking for diagnostic trouble codes (</a:t>
            </a:r>
            <a:r>
              <a:rPr lang="en-US" sz="2400" spc="-300" dirty="0"/>
              <a:t>D T </a:t>
            </a:r>
            <a:r>
              <a:rPr lang="en-US" sz="2400" dirty="0"/>
              <a:t>Cs).</a:t>
            </a:r>
          </a:p>
          <a:p>
            <a:pPr lvl="1"/>
            <a:r>
              <a:rPr lang="en-US" sz="2400" dirty="0"/>
              <a:t>Check the technical service bulletins (</a:t>
            </a:r>
            <a:r>
              <a:rPr lang="en-US" sz="2400" spc="-300" dirty="0"/>
              <a:t>T S </a:t>
            </a:r>
            <a:r>
              <a:rPr lang="en-US" sz="2400" dirty="0"/>
              <a:t>Bs) for a software update.</a:t>
            </a:r>
          </a:p>
          <a:p>
            <a:pPr lvl="1"/>
            <a:r>
              <a:rPr lang="en-US" sz="2400" dirty="0"/>
              <a:t>Calibration of the radar is required anytime the unit is replaced or reinstalled.</a:t>
            </a:r>
          </a:p>
          <a:p>
            <a:pPr lvl="1"/>
            <a:r>
              <a:rPr lang="en-US" sz="2400" dirty="0"/>
              <a:t>The calibration process may be static (in shop), or dynamic (on road), or a combination of the two.</a:t>
            </a:r>
          </a:p>
        </p:txBody>
      </p:sp>
    </p:spTree>
    <p:extLst>
      <p:ext uri="{BB962C8B-B14F-4D97-AF65-F5344CB8AC3E}">
        <p14:creationId xmlns:p14="http://schemas.microsoft.com/office/powerpoint/2010/main" val="1292653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Radar and Other Sensors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dar_and_Other_Sensors">
            <a:hlinkClick r:id="" action="ppaction://media"/>
            <a:extLst>
              <a:ext uri="{FF2B5EF4-FFF2-40B4-BE49-F238E27FC236}">
                <a16:creationId xmlns:a16="http://schemas.microsoft.com/office/drawing/2014/main" id="{4EFE8576-2D04-045C-4068-6527E62906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6909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Radar Cruise Control </a:t>
            </a:r>
            <a:r>
              <a:rPr lang="en-US" sz="2800" dirty="0"/>
              <a:t>(1 of 2)</a:t>
            </a:r>
          </a:p>
        </p:txBody>
      </p:sp>
      <p:sp>
        <p:nvSpPr>
          <p:cNvPr id="4" name="Content Placeholder 3"/>
          <p:cNvSpPr>
            <a:spLocks noGrp="1"/>
          </p:cNvSpPr>
          <p:nvPr>
            <p:ph idx="1"/>
          </p:nvPr>
        </p:nvSpPr>
        <p:spPr>
          <a:xfrm>
            <a:off x="457200" y="917675"/>
            <a:ext cx="8229600" cy="4270400"/>
          </a:xfrm>
        </p:spPr>
        <p:txBody>
          <a:bodyPr>
            <a:noAutofit/>
          </a:bodyPr>
          <a:lstStyle/>
          <a:p>
            <a:r>
              <a:rPr lang="en-IN" sz="2400" dirty="0"/>
              <a:t>Purpose and Function</a:t>
            </a:r>
          </a:p>
          <a:p>
            <a:pPr lvl="1"/>
            <a:r>
              <a:rPr lang="en-IN" sz="2400" dirty="0"/>
              <a:t>Radar cruise control is designed to give the driver more control over the vehicle by keeping an assured clear distance, usually 2 to 3 seconds, behind the vehicle in front.</a:t>
            </a:r>
          </a:p>
          <a:p>
            <a:r>
              <a:rPr lang="en-IN" sz="2400" dirty="0"/>
              <a:t>Terminology: May be known as:</a:t>
            </a:r>
          </a:p>
          <a:p>
            <a:pPr lvl="1"/>
            <a:r>
              <a:rPr lang="en-IN" sz="2400" dirty="0"/>
              <a:t>Adaptive Cruise Control</a:t>
            </a:r>
          </a:p>
          <a:p>
            <a:pPr lvl="1"/>
            <a:r>
              <a:rPr lang="en-IN" sz="2400" dirty="0"/>
              <a:t>Dynamic Cruise Control</a:t>
            </a:r>
          </a:p>
          <a:p>
            <a:pPr lvl="1"/>
            <a:r>
              <a:rPr lang="en-IN" sz="2400" dirty="0"/>
              <a:t>Active Cruise Control</a:t>
            </a:r>
          </a:p>
          <a:p>
            <a:pPr lvl="1"/>
            <a:r>
              <a:rPr lang="en-IN" sz="2400" dirty="0"/>
              <a:t>Autonomous Cruise Control</a:t>
            </a:r>
          </a:p>
        </p:txBody>
      </p:sp>
    </p:spTree>
    <p:extLst>
      <p:ext uri="{BB962C8B-B14F-4D97-AF65-F5344CB8AC3E}">
        <p14:creationId xmlns:p14="http://schemas.microsoft.com/office/powerpoint/2010/main" val="129645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6677"/>
            <a:ext cx="8229600" cy="646331"/>
          </a:xfrm>
        </p:spPr>
        <p:txBody>
          <a:bodyPr>
            <a:spAutoFit/>
          </a:bodyPr>
          <a:lstStyle/>
          <a:p>
            <a:r>
              <a:rPr lang="en-US" dirty="0"/>
              <a:t>Radar Cruise Control </a:t>
            </a:r>
            <a:r>
              <a:rPr lang="en-US" sz="2800" dirty="0"/>
              <a:t>(2 of 2)</a:t>
            </a:r>
          </a:p>
        </p:txBody>
      </p:sp>
      <p:sp>
        <p:nvSpPr>
          <p:cNvPr id="4" name="Content Placeholder 3"/>
          <p:cNvSpPr>
            <a:spLocks noGrp="1"/>
          </p:cNvSpPr>
          <p:nvPr>
            <p:ph idx="1"/>
          </p:nvPr>
        </p:nvSpPr>
        <p:spPr>
          <a:xfrm>
            <a:off x="457200" y="973500"/>
            <a:ext cx="8229600" cy="4131900"/>
          </a:xfrm>
        </p:spPr>
        <p:txBody>
          <a:bodyPr>
            <a:spAutoFit/>
          </a:bodyPr>
          <a:lstStyle/>
          <a:p>
            <a:r>
              <a:rPr lang="en-IN" sz="2400" dirty="0"/>
              <a:t>Parts and Operation</a:t>
            </a:r>
          </a:p>
          <a:p>
            <a:pPr lvl="1"/>
            <a:r>
              <a:rPr lang="en-IN" sz="2400" dirty="0"/>
              <a:t>Radar cruise control systems use long-range radar      (</a:t>
            </a:r>
            <a:r>
              <a:rPr lang="en-IN" sz="2400" kern="0" spc="-350" dirty="0"/>
              <a:t>L  R </a:t>
            </a:r>
            <a:r>
              <a:rPr lang="en-IN" sz="2400" dirty="0"/>
              <a:t>R) to detect faraway objects in front of the moving vehicle.</a:t>
            </a:r>
          </a:p>
          <a:p>
            <a:pPr lvl="1"/>
            <a:r>
              <a:rPr lang="en-IN" sz="2400" dirty="0"/>
              <a:t>Some systems use a short-range radar (</a:t>
            </a:r>
            <a:r>
              <a:rPr lang="en-IN" sz="2400" spc="-300" dirty="0"/>
              <a:t>S R </a:t>
            </a:r>
            <a:r>
              <a:rPr lang="en-IN" sz="2400" dirty="0"/>
              <a:t>R) and/ or infrared (</a:t>
            </a:r>
            <a:r>
              <a:rPr lang="en-IN" sz="2400" kern="0" spc="-350" dirty="0"/>
              <a:t>I </a:t>
            </a:r>
            <a:r>
              <a:rPr lang="en-IN" sz="2400" dirty="0"/>
              <a:t>R), or optical cameras to detect distances for when the distance between the moving vehicle and another vehicle in front is reduced.</a:t>
            </a:r>
          </a:p>
          <a:p>
            <a:r>
              <a:rPr lang="en-IN" sz="2400" dirty="0"/>
              <a:t>Refer to the manufactures service information for specific diagnostic and calibration information.</a:t>
            </a:r>
          </a:p>
        </p:txBody>
      </p:sp>
    </p:spTree>
    <p:extLst>
      <p:ext uri="{BB962C8B-B14F-4D97-AF65-F5344CB8AC3E}">
        <p14:creationId xmlns:p14="http://schemas.microsoft.com/office/powerpoint/2010/main" val="1169650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Radar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adar_Cruise_Control-Chapter_59-A6">
            <a:hlinkClick r:id="" action="ppaction://media"/>
            <a:extLst>
              <a:ext uri="{FF2B5EF4-FFF2-40B4-BE49-F238E27FC236}">
                <a16:creationId xmlns:a16="http://schemas.microsoft.com/office/drawing/2014/main" id="{612765CE-DBD1-51F3-CC24-4C26780D21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6735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58.7 Adaptive Cruise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2089" y="990600"/>
            <a:ext cx="7479821" cy="26077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9610" y="3886200"/>
            <a:ext cx="7764780" cy="1938992"/>
          </a:xfrm>
        </p:spPr>
        <p:txBody>
          <a:bodyPr/>
          <a:lstStyle/>
          <a:p>
            <a:r>
              <a:rPr lang="en-US" sz="2000" dirty="0"/>
              <a:t>Adaptive cruise control can use radar to determine the distance of another vehicle in front. The control unit then checks driver selected speed and the sets distance between vehicles to determine what action is needed. The PCM then can operate throttle or the brakes through the antilock brake/electronic stability control system to slow vehicle, if needed, to maintain set distance.</a:t>
            </a:r>
          </a:p>
        </p:txBody>
      </p:sp>
    </p:spTree>
    <p:extLst>
      <p:ext uri="{BB962C8B-B14F-4D97-AF65-F5344CB8AC3E}">
        <p14:creationId xmlns:p14="http://schemas.microsoft.com/office/powerpoint/2010/main" val="895704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58.8 Radar Cruise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1888" y="1143000"/>
            <a:ext cx="7480224" cy="27977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2766" y="4648200"/>
            <a:ext cx="7398467" cy="1200329"/>
          </a:xfrm>
        </p:spPr>
        <p:txBody>
          <a:bodyPr/>
          <a:lstStyle/>
          <a:p>
            <a:r>
              <a:rPr lang="en-US" sz="2400" dirty="0"/>
              <a:t>Most radar cruise control systems use radar, both long and short range. Some systems use optical or infrared cameras to detect objects</a:t>
            </a:r>
          </a:p>
        </p:txBody>
      </p:sp>
    </p:spTree>
    <p:extLst>
      <p:ext uri="{BB962C8B-B14F-4D97-AF65-F5344CB8AC3E}">
        <p14:creationId xmlns:p14="http://schemas.microsoft.com/office/powerpoint/2010/main" val="3609428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Adaptive Cruise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adaptive_cruise_control">
            <a:hlinkClick r:id="" action="ppaction://media"/>
            <a:extLst>
              <a:ext uri="{FF2B5EF4-FFF2-40B4-BE49-F238E27FC236}">
                <a16:creationId xmlns:a16="http://schemas.microsoft.com/office/drawing/2014/main" id="{523388A4-167D-16B9-BD4A-7497A7FE64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29457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58.9 Cruise Not Working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92725" y="1017270"/>
            <a:ext cx="7558550" cy="34102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9262" y="4530866"/>
            <a:ext cx="7665475" cy="1323439"/>
          </a:xfrm>
        </p:spPr>
        <p:txBody>
          <a:bodyPr/>
          <a:lstStyle/>
          <a:p>
            <a:r>
              <a:rPr lang="en-US" sz="2000" dirty="0"/>
              <a:t>(a) The dash warning message that appeared when the cruise control stopped working. (b) The front of a Lexus shows some ice build-up that was enough to block the radar signals needed for the radar cruise control to work</a:t>
            </a:r>
          </a:p>
        </p:txBody>
      </p:sp>
    </p:spTree>
    <p:extLst>
      <p:ext uri="{BB962C8B-B14F-4D97-AF65-F5344CB8AC3E}">
        <p14:creationId xmlns:p14="http://schemas.microsoft.com/office/powerpoint/2010/main" val="426586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(2 of 2)</a:t>
            </a:r>
            <a:r>
              <a:rPr lang="en-US" dirty="0"/>
              <a:t> </a:t>
            </a:r>
          </a:p>
        </p:txBody>
      </p:sp>
      <p:sp>
        <p:nvSpPr>
          <p:cNvPr id="4" name="Content Placeholder 3"/>
          <p:cNvSpPr>
            <a:spLocks noGrp="1"/>
          </p:cNvSpPr>
          <p:nvPr>
            <p:ph idx="1"/>
          </p:nvPr>
        </p:nvSpPr>
        <p:spPr>
          <a:xfrm>
            <a:off x="457200" y="917675"/>
            <a:ext cx="8229600" cy="2968526"/>
          </a:xfrm>
        </p:spPr>
        <p:txBody>
          <a:bodyPr>
            <a:noAutofit/>
          </a:bodyPr>
          <a:lstStyle/>
          <a:p>
            <a:pPr marL="685800" indent="-685800">
              <a:buNone/>
            </a:pPr>
            <a:r>
              <a:rPr lang="en-IN" sz="2400" b="1" dirty="0">
                <a:solidFill>
                  <a:schemeClr val="bg2"/>
                </a:solidFill>
              </a:rPr>
              <a:t>58.9 </a:t>
            </a:r>
            <a:r>
              <a:rPr lang="en-US" sz="2400" dirty="0"/>
              <a:t>Explain pre-collision systems.</a:t>
            </a:r>
          </a:p>
          <a:p>
            <a:pPr marL="685800" indent="-685800">
              <a:buNone/>
            </a:pPr>
            <a:r>
              <a:rPr lang="en-IN" sz="2400" b="1" dirty="0">
                <a:solidFill>
                  <a:schemeClr val="bg2"/>
                </a:solidFill>
              </a:rPr>
              <a:t>58.10 </a:t>
            </a:r>
            <a:r>
              <a:rPr lang="en-US" sz="2400" dirty="0"/>
              <a:t>Describe the operation of hill start assist.</a:t>
            </a:r>
          </a:p>
          <a:p>
            <a:pPr marL="822960" indent="-822960">
              <a:buNone/>
            </a:pPr>
            <a:r>
              <a:rPr lang="en-IN" sz="2400" b="1" dirty="0">
                <a:solidFill>
                  <a:schemeClr val="bg2"/>
                </a:solidFill>
              </a:rPr>
              <a:t>58.11 </a:t>
            </a:r>
            <a:r>
              <a:rPr lang="en-US" sz="2400" dirty="0"/>
              <a:t>Describe the diagnostic procedures for advanced driver assist systems.</a:t>
            </a:r>
          </a:p>
          <a:p>
            <a:pPr marL="685800" indent="-685800">
              <a:buNone/>
            </a:pPr>
            <a:r>
              <a:rPr lang="en-IN" sz="2400" b="1" dirty="0">
                <a:solidFill>
                  <a:schemeClr val="bg2"/>
                </a:solidFill>
              </a:rPr>
              <a:t>58.12 </a:t>
            </a:r>
            <a:r>
              <a:rPr lang="en-US" sz="2400" dirty="0"/>
              <a:t>Describe camera and radar sensor calibration..</a:t>
            </a:r>
          </a:p>
          <a:p>
            <a:pPr marL="685800" indent="-685800">
              <a:buNone/>
            </a:pPr>
            <a:r>
              <a:rPr lang="en-IN" sz="2400" dirty="0"/>
              <a:t>.</a:t>
            </a:r>
          </a:p>
        </p:txBody>
      </p:sp>
    </p:spTree>
    <p:extLst>
      <p:ext uri="{BB962C8B-B14F-4D97-AF65-F5344CB8AC3E}">
        <p14:creationId xmlns:p14="http://schemas.microsoft.com/office/powerpoint/2010/main" val="321248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2: ?</a:t>
            </a:r>
          </a:p>
        </p:txBody>
      </p:sp>
      <p:sp>
        <p:nvSpPr>
          <p:cNvPr id="4" name="Content Placeholder 3"/>
          <p:cNvSpPr>
            <a:spLocks noGrp="1"/>
          </p:cNvSpPr>
          <p:nvPr>
            <p:ph idx="1"/>
          </p:nvPr>
        </p:nvSpPr>
        <p:spPr>
          <a:xfrm>
            <a:off x="457200" y="917675"/>
            <a:ext cx="8229600" cy="377725"/>
          </a:xfrm>
        </p:spPr>
        <p:txBody>
          <a:bodyPr>
            <a:noAutofit/>
          </a:bodyPr>
          <a:lstStyle/>
          <a:p>
            <a:pPr marL="0" indent="0">
              <a:buNone/>
            </a:pPr>
            <a:r>
              <a:rPr lang="en-IN" sz="2400" dirty="0"/>
              <a:t>What is the purpose of a radar cruise control system?</a:t>
            </a:r>
          </a:p>
        </p:txBody>
      </p:sp>
    </p:spTree>
    <p:extLst>
      <p:ext uri="{BB962C8B-B14F-4D97-AF65-F5344CB8AC3E}">
        <p14:creationId xmlns:p14="http://schemas.microsoft.com/office/powerpoint/2010/main" val="1883004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2</a:t>
            </a:r>
          </a:p>
        </p:txBody>
      </p:sp>
      <p:sp>
        <p:nvSpPr>
          <p:cNvPr id="4" name="Content Placeholder 3"/>
          <p:cNvSpPr>
            <a:spLocks noGrp="1"/>
          </p:cNvSpPr>
          <p:nvPr>
            <p:ph idx="1"/>
          </p:nvPr>
        </p:nvSpPr>
        <p:spPr>
          <a:xfrm>
            <a:off x="457200" y="917675"/>
            <a:ext cx="8229600" cy="377725"/>
          </a:xfrm>
        </p:spPr>
        <p:txBody>
          <a:bodyPr>
            <a:noAutofit/>
          </a:bodyPr>
          <a:lstStyle/>
          <a:p>
            <a:pPr marL="0" indent="0">
              <a:buNone/>
            </a:pPr>
            <a:r>
              <a:rPr lang="en-IN" sz="2400" dirty="0"/>
              <a:t>To help the driver control the spacing between vehicles.</a:t>
            </a:r>
          </a:p>
        </p:txBody>
      </p:sp>
    </p:spTree>
    <p:extLst>
      <p:ext uri="{BB962C8B-B14F-4D97-AF65-F5344CB8AC3E}">
        <p14:creationId xmlns:p14="http://schemas.microsoft.com/office/powerpoint/2010/main" val="664659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58.10 Rear Cross-Traffic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9373" y="1016000"/>
            <a:ext cx="4972843" cy="4546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6000"/>
            <a:ext cx="2819400" cy="3860800"/>
          </a:xfrm>
        </p:spPr>
        <p:txBody>
          <a:bodyPr/>
          <a:lstStyle/>
          <a:p>
            <a:r>
              <a:rPr lang="en-US" sz="2400" dirty="0"/>
              <a:t>Rear cross-traffic warning systems use radar sensors at the rear corners of the vehicle which are able to detect a moving vehicle approaching from the sides.</a:t>
            </a:r>
          </a:p>
        </p:txBody>
      </p:sp>
    </p:spTree>
    <p:extLst>
      <p:ext uri="{BB962C8B-B14F-4D97-AF65-F5344CB8AC3E}">
        <p14:creationId xmlns:p14="http://schemas.microsoft.com/office/powerpoint/2010/main" val="96763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ADAS Rear Crash Protection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rear_crash_detection">
            <a:hlinkClick r:id="" action="ppaction://media"/>
            <a:extLst>
              <a:ext uri="{FF2B5EF4-FFF2-40B4-BE49-F238E27FC236}">
                <a16:creationId xmlns:a16="http://schemas.microsoft.com/office/drawing/2014/main" id="{6B1C7596-80DF-45A2-5B27-A5A08EF4D7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3321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58.11 Auto Emergency Braking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0451" y="990600"/>
            <a:ext cx="7423097" cy="3276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9" y="4572000"/>
            <a:ext cx="7543800" cy="830997"/>
          </a:xfrm>
        </p:spPr>
        <p:txBody>
          <a:bodyPr/>
          <a:lstStyle/>
          <a:p>
            <a:r>
              <a:rPr lang="en-US" sz="2400" dirty="0"/>
              <a:t>If a vehicle is approaching from the side when the gear selector is in reverse, a warning is sounded.</a:t>
            </a:r>
          </a:p>
        </p:txBody>
      </p:sp>
    </p:spTree>
    <p:extLst>
      <p:ext uri="{BB962C8B-B14F-4D97-AF65-F5344CB8AC3E}">
        <p14:creationId xmlns:p14="http://schemas.microsoft.com/office/powerpoint/2010/main" val="1320242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58.12 Auto Braking Sensors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48690" y="990600"/>
            <a:ext cx="7222266"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9610" y="5105400"/>
            <a:ext cx="7764780" cy="1015663"/>
          </a:xfrm>
        </p:spPr>
        <p:txBody>
          <a:bodyPr/>
          <a:lstStyle/>
          <a:p>
            <a:r>
              <a:rPr lang="en-US" sz="2000" dirty="0"/>
              <a:t>Sensors are used to detect when the distance is closing fast enough that a collision may be possible, and the system intervenes to automatically apply the brakes if needed.</a:t>
            </a:r>
          </a:p>
        </p:txBody>
      </p:sp>
    </p:spTree>
    <p:extLst>
      <p:ext uri="{BB962C8B-B14F-4D97-AF65-F5344CB8AC3E}">
        <p14:creationId xmlns:p14="http://schemas.microsoft.com/office/powerpoint/2010/main" val="269166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58.13 Pre-Collision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50540"/>
            <a:ext cx="7199468" cy="29880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419600"/>
            <a:ext cx="7467600" cy="1200329"/>
          </a:xfrm>
        </p:spPr>
        <p:txBody>
          <a:bodyPr/>
          <a:lstStyle/>
          <a:p>
            <a:r>
              <a:rPr lang="en-US" sz="2400" dirty="0"/>
              <a:t>A pre-collision system is designed to prevent a collision first, and then interacts to prepare for a collision, if needed</a:t>
            </a:r>
          </a:p>
        </p:txBody>
      </p:sp>
    </p:spTree>
    <p:extLst>
      <p:ext uri="{BB962C8B-B14F-4D97-AF65-F5344CB8AC3E}">
        <p14:creationId xmlns:p14="http://schemas.microsoft.com/office/powerpoint/2010/main" val="1021483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58.14 Hill Assist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600"/>
            <a:ext cx="3664659" cy="51452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505200" cy="4893647"/>
          </a:xfrm>
        </p:spPr>
        <p:txBody>
          <a:bodyPr/>
          <a:lstStyle/>
          <a:p>
            <a:r>
              <a:rPr lang="en-US" sz="2400" dirty="0"/>
              <a:t>A hill start assist system applies the brakes when the system detects that the vehicle is stopped on a hill, either down or up. This system keeps the vehicle from rolling down the hill without requiring the driver to keep the brakes applied.</a:t>
            </a:r>
          </a:p>
        </p:txBody>
      </p:sp>
    </p:spTree>
    <p:extLst>
      <p:ext uri="{BB962C8B-B14F-4D97-AF65-F5344CB8AC3E}">
        <p14:creationId xmlns:p14="http://schemas.microsoft.com/office/powerpoint/2010/main" val="2562717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 y="228601"/>
            <a:ext cx="8229600" cy="1200329"/>
          </a:xfrm>
        </p:spPr>
        <p:txBody>
          <a:bodyPr/>
          <a:lstStyle/>
          <a:p>
            <a:r>
              <a:rPr lang="en-US" dirty="0"/>
              <a:t>ADAS Diagnosis</a:t>
            </a:r>
            <a:br>
              <a:rPr lang="en-US" dirty="0"/>
            </a:br>
            <a:endParaRPr lang="en-US" dirty="0"/>
          </a:p>
        </p:txBody>
      </p:sp>
      <p:sp>
        <p:nvSpPr>
          <p:cNvPr id="4" name="Content Placeholder 3"/>
          <p:cNvSpPr>
            <a:spLocks noGrp="1"/>
          </p:cNvSpPr>
          <p:nvPr>
            <p:ph sz="quarter" idx="15"/>
          </p:nvPr>
        </p:nvSpPr>
        <p:spPr>
          <a:xfrm>
            <a:off x="487680" y="990600"/>
            <a:ext cx="7772400" cy="4008790"/>
          </a:xfrm>
        </p:spPr>
        <p:txBody>
          <a:bodyPr/>
          <a:lstStyle/>
          <a:p>
            <a:r>
              <a:rPr lang="en-US" sz="2400" dirty="0"/>
              <a:t>VIN DECODER  To identify what ADAS a vehicle is equipped with, use VIN, or RPO GM  </a:t>
            </a:r>
          </a:p>
          <a:p>
            <a:r>
              <a:rPr lang="en-US" sz="2400" dirty="0"/>
              <a:t>Many online VIN decoders available, including one on the NHTSA website. </a:t>
            </a:r>
          </a:p>
          <a:p>
            <a:r>
              <a:rPr lang="en-US" sz="2400" dirty="0"/>
              <a:t>Visit https://vpic.nhtsa.dot.gov/decoder/</a:t>
            </a:r>
          </a:p>
          <a:p>
            <a:r>
              <a:rPr lang="en-US" sz="2400" dirty="0"/>
              <a:t>Enter VIN and select “decode.” </a:t>
            </a:r>
          </a:p>
          <a:p>
            <a:r>
              <a:rPr lang="en-US" sz="2400" dirty="0"/>
              <a:t>Show all of ADAS used on that specified vehicle.</a:t>
            </a:r>
          </a:p>
          <a:p>
            <a:endParaRPr lang="en-US" sz="2400" dirty="0"/>
          </a:p>
        </p:txBody>
      </p:sp>
    </p:spTree>
    <p:extLst>
      <p:ext uri="{BB962C8B-B14F-4D97-AF65-F5344CB8AC3E}">
        <p14:creationId xmlns:p14="http://schemas.microsoft.com/office/powerpoint/2010/main" val="350399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 y="228601"/>
            <a:ext cx="8229600" cy="1200329"/>
          </a:xfrm>
        </p:spPr>
        <p:txBody>
          <a:bodyPr/>
          <a:lstStyle/>
          <a:p>
            <a:r>
              <a:rPr lang="en-US" dirty="0"/>
              <a:t>ADAS Troubleshooting</a:t>
            </a:r>
            <a:br>
              <a:rPr lang="en-US" dirty="0"/>
            </a:br>
            <a:endParaRPr lang="en-US" dirty="0"/>
          </a:p>
        </p:txBody>
      </p:sp>
      <p:sp>
        <p:nvSpPr>
          <p:cNvPr id="4" name="Content Placeholder 3"/>
          <p:cNvSpPr>
            <a:spLocks noGrp="1"/>
          </p:cNvSpPr>
          <p:nvPr>
            <p:ph sz="quarter" idx="15"/>
          </p:nvPr>
        </p:nvSpPr>
        <p:spPr>
          <a:xfrm>
            <a:off x="487680" y="990600"/>
            <a:ext cx="7772400" cy="4762842"/>
          </a:xfrm>
        </p:spPr>
        <p:txBody>
          <a:bodyPr/>
          <a:lstStyle/>
          <a:p>
            <a:r>
              <a:rPr lang="en-US" sz="2400" dirty="0"/>
              <a:t>STEP 1 Verify the customer concern</a:t>
            </a:r>
          </a:p>
          <a:p>
            <a:r>
              <a:rPr lang="en-US" sz="2400" dirty="0"/>
              <a:t>STEP 2 Perform a visual inspection</a:t>
            </a:r>
          </a:p>
          <a:p>
            <a:r>
              <a:rPr lang="en-US" sz="2400" dirty="0"/>
              <a:t>STEP 3 Check for any stored or pending DTC</a:t>
            </a:r>
          </a:p>
          <a:p>
            <a:r>
              <a:rPr lang="en-US" sz="2400" dirty="0"/>
              <a:t>STEP 4 Check service information for the specified procedure to follow</a:t>
            </a:r>
          </a:p>
          <a:p>
            <a:r>
              <a:rPr lang="en-US" sz="2400" dirty="0"/>
              <a:t>STEP 5 Perform specified procedure and calibrations</a:t>
            </a:r>
          </a:p>
          <a:p>
            <a:r>
              <a:rPr lang="en-US" sz="2400" dirty="0"/>
              <a:t>STEP 6 Perform specified dynamic celebration</a:t>
            </a:r>
          </a:p>
          <a:p>
            <a:r>
              <a:rPr lang="en-US" sz="2400" dirty="0"/>
              <a:t>STEP 7 Test drive vehicle </a:t>
            </a:r>
          </a:p>
          <a:p>
            <a:r>
              <a:rPr lang="en-US" sz="2400" dirty="0"/>
              <a:t>STEP 8 Clear all ADAS DTCS</a:t>
            </a:r>
          </a:p>
        </p:txBody>
      </p:sp>
    </p:spTree>
    <p:extLst>
      <p:ext uri="{BB962C8B-B14F-4D97-AF65-F5344CB8AC3E}">
        <p14:creationId xmlns:p14="http://schemas.microsoft.com/office/powerpoint/2010/main" val="155124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641"/>
            <a:ext cx="8229600" cy="646331"/>
          </a:xfrm>
        </p:spPr>
        <p:txBody>
          <a:bodyPr>
            <a:spAutoFit/>
          </a:bodyPr>
          <a:lstStyle/>
          <a:p>
            <a:r>
              <a:rPr lang="en-US" dirty="0"/>
              <a:t>The Need for Automation</a:t>
            </a:r>
          </a:p>
        </p:txBody>
      </p:sp>
      <p:sp>
        <p:nvSpPr>
          <p:cNvPr id="4" name="Content Placeholder 3"/>
          <p:cNvSpPr>
            <a:spLocks noGrp="1"/>
          </p:cNvSpPr>
          <p:nvPr>
            <p:ph idx="1"/>
          </p:nvPr>
        </p:nvSpPr>
        <p:spPr>
          <a:xfrm>
            <a:off x="457200" y="1012463"/>
            <a:ext cx="8229600" cy="3254737"/>
          </a:xfrm>
        </p:spPr>
        <p:txBody>
          <a:bodyPr>
            <a:spAutoFit/>
          </a:bodyPr>
          <a:lstStyle/>
          <a:p>
            <a:r>
              <a:rPr lang="en-IN" sz="2400" dirty="0"/>
              <a:t>Purpose</a:t>
            </a:r>
          </a:p>
          <a:p>
            <a:pPr lvl="1"/>
            <a:r>
              <a:rPr lang="en-IN" sz="2400" dirty="0"/>
              <a:t>Lane keeping assist</a:t>
            </a:r>
          </a:p>
          <a:p>
            <a:pPr lvl="1"/>
            <a:r>
              <a:rPr lang="en-IN" sz="2400" dirty="0"/>
              <a:t>Emergency braking</a:t>
            </a:r>
          </a:p>
          <a:p>
            <a:r>
              <a:rPr lang="en-IN" sz="2400" dirty="0"/>
              <a:t>Connected Vehicle Applications</a:t>
            </a:r>
          </a:p>
          <a:p>
            <a:pPr lvl="1"/>
            <a:r>
              <a:rPr lang="en-IN" sz="2400" dirty="0"/>
              <a:t>Safety</a:t>
            </a:r>
          </a:p>
          <a:p>
            <a:pPr lvl="1"/>
            <a:r>
              <a:rPr lang="en-IN" sz="2400" dirty="0"/>
              <a:t>Traffic updates</a:t>
            </a:r>
          </a:p>
          <a:p>
            <a:pPr lvl="1"/>
            <a:r>
              <a:rPr lang="en-IN" sz="2400" dirty="0"/>
              <a:t>Connectivity and convenience</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Cameras </a:t>
            </a:r>
            <a:r>
              <a:rPr lang="en-US" sz="2800" dirty="0"/>
              <a:t>(1 of 2)</a:t>
            </a:r>
          </a:p>
        </p:txBody>
      </p:sp>
      <p:sp>
        <p:nvSpPr>
          <p:cNvPr id="4" name="Content Placeholder 3"/>
          <p:cNvSpPr>
            <a:spLocks noGrp="1"/>
          </p:cNvSpPr>
          <p:nvPr>
            <p:ph idx="1"/>
          </p:nvPr>
        </p:nvSpPr>
        <p:spPr>
          <a:xfrm>
            <a:off x="457200" y="993875"/>
            <a:ext cx="8229600" cy="3425725"/>
          </a:xfrm>
        </p:spPr>
        <p:txBody>
          <a:bodyPr>
            <a:spAutoFit/>
          </a:bodyPr>
          <a:lstStyle/>
          <a:p>
            <a:r>
              <a:rPr lang="en-IN" sz="2400" dirty="0"/>
              <a:t>Purpose and Function</a:t>
            </a:r>
          </a:p>
          <a:p>
            <a:pPr lvl="1"/>
            <a:r>
              <a:rPr lang="en-IN" sz="2400" dirty="0"/>
              <a:t>Cameras are used to replace the human eye.</a:t>
            </a:r>
          </a:p>
          <a:p>
            <a:r>
              <a:rPr lang="en-IN" sz="2400" dirty="0"/>
              <a:t>Parts and Operation</a:t>
            </a:r>
          </a:p>
          <a:p>
            <a:pPr lvl="1"/>
            <a:r>
              <a:rPr lang="en-IN" sz="2400" dirty="0"/>
              <a:t>The light that reflects off an object in front of the lens passes through the lens and is collected at a focal point. The light then passes to a Charge-Coupled Device (</a:t>
            </a:r>
            <a:r>
              <a:rPr lang="en-IN" sz="2400" spc="-300" dirty="0"/>
              <a:t>C C </a:t>
            </a:r>
            <a:r>
              <a:rPr lang="en-IN" sz="2400" dirty="0"/>
              <a:t>D). A </a:t>
            </a:r>
            <a:r>
              <a:rPr lang="en-IN" sz="2400" spc="-300" dirty="0"/>
              <a:t>C C </a:t>
            </a:r>
            <a:r>
              <a:rPr lang="en-IN" sz="2400" dirty="0"/>
              <a:t>D is a device for the movement of electrical charge, for conversion into a digital value.</a:t>
            </a:r>
          </a:p>
        </p:txBody>
      </p:sp>
    </p:spTree>
    <p:extLst>
      <p:ext uri="{BB962C8B-B14F-4D97-AF65-F5344CB8AC3E}">
        <p14:creationId xmlns:p14="http://schemas.microsoft.com/office/powerpoint/2010/main" val="3458781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225"/>
            <a:ext cx="8229600" cy="646331"/>
          </a:xfrm>
        </p:spPr>
        <p:txBody>
          <a:bodyPr>
            <a:spAutoFit/>
          </a:bodyPr>
          <a:lstStyle/>
          <a:p>
            <a:r>
              <a:rPr lang="en-US" dirty="0"/>
              <a:t>Cameras </a:t>
            </a:r>
            <a:r>
              <a:rPr lang="en-US" sz="2800" dirty="0"/>
              <a:t>(2 of 2)</a:t>
            </a:r>
          </a:p>
        </p:txBody>
      </p:sp>
      <p:sp>
        <p:nvSpPr>
          <p:cNvPr id="4" name="Content Placeholder 3"/>
          <p:cNvSpPr>
            <a:spLocks noGrp="1"/>
          </p:cNvSpPr>
          <p:nvPr>
            <p:ph idx="1"/>
          </p:nvPr>
        </p:nvSpPr>
        <p:spPr>
          <a:xfrm>
            <a:off x="457200" y="1001048"/>
            <a:ext cx="8229600" cy="3647152"/>
          </a:xfrm>
        </p:spPr>
        <p:txBody>
          <a:bodyPr>
            <a:spAutoFit/>
          </a:bodyPr>
          <a:lstStyle/>
          <a:p>
            <a:r>
              <a:rPr lang="en-IN" sz="2400" dirty="0"/>
              <a:t>Diagnosis and Calibration</a:t>
            </a:r>
          </a:p>
          <a:p>
            <a:pPr lvl="1"/>
            <a:r>
              <a:rPr lang="en-IN" sz="2400" dirty="0"/>
              <a:t>The diagnosis of the camera system begins by reading the </a:t>
            </a:r>
            <a:r>
              <a:rPr lang="en-IN" sz="2400" spc="-300" dirty="0"/>
              <a:t>D T </a:t>
            </a:r>
            <a:r>
              <a:rPr lang="en-IN" sz="2400" dirty="0"/>
              <a:t>Cs.</a:t>
            </a:r>
          </a:p>
          <a:p>
            <a:pPr lvl="1"/>
            <a:r>
              <a:rPr lang="en-IN" sz="2400" dirty="0"/>
              <a:t>Verify the lens of the camera is free of anything that obstructs its view.</a:t>
            </a:r>
          </a:p>
          <a:p>
            <a:pPr lvl="1"/>
            <a:r>
              <a:rPr lang="en-IN" sz="2400" dirty="0"/>
              <a:t>Calibration of the camera is required when one or more cameras are replaced or a mounting component, such as a windshield, bumper cover, mirror, or door, is replaced.</a:t>
            </a:r>
          </a:p>
        </p:txBody>
      </p:sp>
    </p:spTree>
    <p:extLst>
      <p:ext uri="{BB962C8B-B14F-4D97-AF65-F5344CB8AC3E}">
        <p14:creationId xmlns:p14="http://schemas.microsoft.com/office/powerpoint/2010/main" val="1149208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58.15 Camera Calibration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56663" y="990600"/>
            <a:ext cx="6630673" cy="4267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338390"/>
            <a:ext cx="7543800" cy="1077218"/>
          </a:xfrm>
        </p:spPr>
        <p:txBody>
          <a:bodyPr/>
          <a:lstStyle/>
          <a:p>
            <a:r>
              <a:rPr lang="en-US" dirty="0"/>
              <a:t>A typical camera calibration shop requirement to be used to calibrate the cameras on a vehicle equipped with advance driver assist systems. The area around the vehicle must be open and free from objects or windows that could affect the camera calibration.</a:t>
            </a:r>
          </a:p>
        </p:txBody>
      </p:sp>
    </p:spTree>
    <p:extLst>
      <p:ext uri="{BB962C8B-B14F-4D97-AF65-F5344CB8AC3E}">
        <p14:creationId xmlns:p14="http://schemas.microsoft.com/office/powerpoint/2010/main" val="2733340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58.16 Camera Calibration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53348"/>
            <a:ext cx="5105400" cy="41890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3818"/>
            <a:ext cx="2895600" cy="4927600"/>
          </a:xfrm>
        </p:spPr>
        <p:txBody>
          <a:bodyPr/>
          <a:lstStyle/>
          <a:p>
            <a:r>
              <a:rPr lang="en-US" sz="2400" dirty="0"/>
              <a:t>A typical target setup required to calibrate the camera on a vehicle equipped with an advanced driver assist system. Always follow the specified calibration procedure for the vehicle being serviced.</a:t>
            </a:r>
          </a:p>
        </p:txBody>
      </p:sp>
    </p:spTree>
    <p:extLst>
      <p:ext uri="{BB962C8B-B14F-4D97-AF65-F5344CB8AC3E}">
        <p14:creationId xmlns:p14="http://schemas.microsoft.com/office/powerpoint/2010/main" val="968445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58.17 Radar Calibration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8361" y="1053347"/>
            <a:ext cx="4938440" cy="40520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8220"/>
            <a:ext cx="3048000" cy="4893647"/>
          </a:xfrm>
        </p:spPr>
        <p:txBody>
          <a:bodyPr/>
          <a:lstStyle/>
          <a:p>
            <a:r>
              <a:rPr lang="en-US" sz="2400" dirty="0"/>
              <a:t>Before the radar sensor can be calibrated, the target must be installed at a very precise location at the front of the vehicle. The measurements involved include finding the exact center of the vehicle often using a special tool as shown.</a:t>
            </a:r>
          </a:p>
        </p:txBody>
      </p:sp>
    </p:spTree>
    <p:extLst>
      <p:ext uri="{BB962C8B-B14F-4D97-AF65-F5344CB8AC3E}">
        <p14:creationId xmlns:p14="http://schemas.microsoft.com/office/powerpoint/2010/main" val="1006856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58.18 Radar Target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958828" cy="5278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3785652"/>
          </a:xfrm>
        </p:spPr>
        <p:txBody>
          <a:bodyPr/>
          <a:lstStyle/>
          <a:p>
            <a:r>
              <a:rPr lang="en-US" sz="2400" dirty="0"/>
              <a:t>A typical radar target being placed in the specified position after careful measurements from the centerline of the vehicle and the exact distance from the front and at the specified height.</a:t>
            </a:r>
          </a:p>
        </p:txBody>
      </p:sp>
    </p:spTree>
    <p:extLst>
      <p:ext uri="{BB962C8B-B14F-4D97-AF65-F5344CB8AC3E}">
        <p14:creationId xmlns:p14="http://schemas.microsoft.com/office/powerpoint/2010/main" val="1347192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Cameras </a:t>
            </a:r>
            <a:r>
              <a:rPr lang="en-US" sz="2800" dirty="0"/>
              <a:t>(1 of 2)</a:t>
            </a:r>
          </a:p>
        </p:txBody>
      </p:sp>
      <p:sp>
        <p:nvSpPr>
          <p:cNvPr id="4" name="Content Placeholder 3"/>
          <p:cNvSpPr>
            <a:spLocks noGrp="1"/>
          </p:cNvSpPr>
          <p:nvPr>
            <p:ph idx="1"/>
          </p:nvPr>
        </p:nvSpPr>
        <p:spPr>
          <a:xfrm>
            <a:off x="457200" y="917675"/>
            <a:ext cx="8229600" cy="3425725"/>
          </a:xfrm>
        </p:spPr>
        <p:txBody>
          <a:bodyPr>
            <a:noAutofit/>
          </a:bodyPr>
          <a:lstStyle/>
          <a:p>
            <a:r>
              <a:rPr lang="en-IN" sz="2400" dirty="0"/>
              <a:t>Purpose and Function</a:t>
            </a:r>
          </a:p>
          <a:p>
            <a:pPr lvl="1"/>
            <a:r>
              <a:rPr lang="en-IN" sz="2400" dirty="0"/>
              <a:t>Cameras are used to replace the human eye.</a:t>
            </a:r>
          </a:p>
          <a:p>
            <a:r>
              <a:rPr lang="en-IN" sz="2400" dirty="0"/>
              <a:t>Parts and Operation</a:t>
            </a:r>
          </a:p>
          <a:p>
            <a:pPr lvl="1"/>
            <a:r>
              <a:rPr lang="en-IN" sz="2400" dirty="0"/>
              <a:t>The light that reflects off an object in front of the lens passes through the lens and is collected at a focal point. The light then passes to a Charge-Coupled Device (</a:t>
            </a:r>
            <a:r>
              <a:rPr lang="en-IN" sz="2400" spc="-300" dirty="0"/>
              <a:t>C C </a:t>
            </a:r>
            <a:r>
              <a:rPr lang="en-IN" sz="2400" dirty="0"/>
              <a:t>D). A </a:t>
            </a:r>
            <a:r>
              <a:rPr lang="en-IN" sz="2400" spc="-300" dirty="0"/>
              <a:t>C C </a:t>
            </a:r>
            <a:r>
              <a:rPr lang="en-IN" sz="2400" dirty="0"/>
              <a:t>D is a device for the movement of electrical charge, for conversion into a digital value.</a:t>
            </a:r>
          </a:p>
        </p:txBody>
      </p:sp>
    </p:spTree>
    <p:extLst>
      <p:ext uri="{BB962C8B-B14F-4D97-AF65-F5344CB8AC3E}">
        <p14:creationId xmlns:p14="http://schemas.microsoft.com/office/powerpoint/2010/main" val="101690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Cameras </a:t>
            </a:r>
            <a:r>
              <a:rPr lang="en-US" sz="2800" dirty="0"/>
              <a:t>(2 of 2)</a:t>
            </a:r>
          </a:p>
        </p:txBody>
      </p:sp>
      <p:sp>
        <p:nvSpPr>
          <p:cNvPr id="4" name="Content Placeholder 3"/>
          <p:cNvSpPr>
            <a:spLocks noGrp="1"/>
          </p:cNvSpPr>
          <p:nvPr>
            <p:ph idx="1"/>
          </p:nvPr>
        </p:nvSpPr>
        <p:spPr>
          <a:xfrm>
            <a:off x="457200" y="917675"/>
            <a:ext cx="8229600" cy="3531736"/>
          </a:xfrm>
        </p:spPr>
        <p:txBody>
          <a:bodyPr>
            <a:noAutofit/>
          </a:bodyPr>
          <a:lstStyle/>
          <a:p>
            <a:r>
              <a:rPr lang="en-IN" sz="2400" dirty="0"/>
              <a:t>Diagnosis and Calibration</a:t>
            </a:r>
          </a:p>
          <a:p>
            <a:pPr lvl="1"/>
            <a:r>
              <a:rPr lang="en-IN" sz="2400" dirty="0"/>
              <a:t>The diagnosis of the camera system begins by reading the </a:t>
            </a:r>
            <a:r>
              <a:rPr lang="en-IN" sz="2400" spc="-300" dirty="0"/>
              <a:t>D T </a:t>
            </a:r>
            <a:r>
              <a:rPr lang="en-IN" sz="2400" dirty="0"/>
              <a:t>Cs.</a:t>
            </a:r>
          </a:p>
          <a:p>
            <a:pPr lvl="1"/>
            <a:r>
              <a:rPr lang="en-IN" sz="2400" dirty="0"/>
              <a:t>Verify the lens of the camera is free of anything that obstructs its view.</a:t>
            </a:r>
          </a:p>
          <a:p>
            <a:pPr lvl="1"/>
            <a:r>
              <a:rPr lang="en-IN" sz="2400" dirty="0"/>
              <a:t>Calibration of the camera is required when one or more cameras are replaced or a mounting component, such as a windshield, bumper cover, mirror, or door, is replaced.</a:t>
            </a:r>
          </a:p>
        </p:txBody>
      </p:sp>
    </p:spTree>
    <p:extLst>
      <p:ext uri="{BB962C8B-B14F-4D97-AF65-F5344CB8AC3E}">
        <p14:creationId xmlns:p14="http://schemas.microsoft.com/office/powerpoint/2010/main" val="573450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611"/>
            <a:ext cx="8229600" cy="1077218"/>
          </a:xfrm>
        </p:spPr>
        <p:txBody>
          <a:bodyPr>
            <a:spAutoFit/>
          </a:bodyPr>
          <a:lstStyle/>
          <a:p>
            <a:r>
              <a:rPr lang="en-IN" dirty="0"/>
              <a:t>Introduction to Autonomous Vehicles </a:t>
            </a:r>
            <a:r>
              <a:rPr lang="en-IN" sz="2800" dirty="0"/>
              <a:t>(1 of 2)</a:t>
            </a:r>
            <a:endParaRPr lang="en-US" sz="2800" dirty="0"/>
          </a:p>
        </p:txBody>
      </p:sp>
      <p:sp>
        <p:nvSpPr>
          <p:cNvPr id="4" name="Content Placeholder 3"/>
          <p:cNvSpPr>
            <a:spLocks noGrp="1"/>
          </p:cNvSpPr>
          <p:nvPr>
            <p:ph idx="1"/>
          </p:nvPr>
        </p:nvSpPr>
        <p:spPr>
          <a:xfrm>
            <a:off x="457200" y="1471895"/>
            <a:ext cx="8229600" cy="2731517"/>
          </a:xfrm>
        </p:spPr>
        <p:txBody>
          <a:bodyPr>
            <a:spAutoFit/>
          </a:bodyPr>
          <a:lstStyle/>
          <a:p>
            <a:r>
              <a:rPr lang="en-IN" sz="2400" dirty="0"/>
              <a:t>What is an Autonomous Vehicle?</a:t>
            </a:r>
          </a:p>
          <a:p>
            <a:pPr lvl="1"/>
            <a:r>
              <a:rPr lang="en-IN" sz="2400" dirty="0"/>
              <a:t>Vehicle uses an automated driving system that monitors driving environment </a:t>
            </a:r>
          </a:p>
          <a:p>
            <a:pPr lvl="1"/>
            <a:r>
              <a:rPr lang="en-IN" sz="2400" dirty="0"/>
              <a:t>Makes navigation decisions without driver input.</a:t>
            </a:r>
          </a:p>
          <a:p>
            <a:r>
              <a:rPr lang="en-IN" sz="2400" dirty="0"/>
              <a:t>History</a:t>
            </a:r>
          </a:p>
          <a:p>
            <a:pPr lvl="1"/>
            <a:r>
              <a:rPr lang="en-IN" sz="2400" dirty="0"/>
              <a:t>Roots in da Vinci’s Self-Propelled Cart of the 1500s.</a:t>
            </a:r>
          </a:p>
        </p:txBody>
      </p:sp>
    </p:spTree>
    <p:extLst>
      <p:ext uri="{BB962C8B-B14F-4D97-AF65-F5344CB8AC3E}">
        <p14:creationId xmlns:p14="http://schemas.microsoft.com/office/powerpoint/2010/main" val="222065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501"/>
            <a:ext cx="8229600" cy="1077218"/>
          </a:xfrm>
        </p:spPr>
        <p:txBody>
          <a:bodyPr>
            <a:spAutoFit/>
          </a:bodyPr>
          <a:lstStyle/>
          <a:p>
            <a:r>
              <a:rPr lang="en-IN" dirty="0"/>
              <a:t>Introduction to Autonomous Vehicles </a:t>
            </a:r>
            <a:r>
              <a:rPr lang="en-IN" sz="2800" dirty="0"/>
              <a:t>(2 of 2)</a:t>
            </a:r>
            <a:endParaRPr lang="en-US" sz="2800" dirty="0"/>
          </a:p>
        </p:txBody>
      </p:sp>
      <p:sp>
        <p:nvSpPr>
          <p:cNvPr id="4" name="Content Placeholder 3"/>
          <p:cNvSpPr>
            <a:spLocks noGrp="1"/>
          </p:cNvSpPr>
          <p:nvPr>
            <p:ph idx="1"/>
          </p:nvPr>
        </p:nvSpPr>
        <p:spPr>
          <a:xfrm>
            <a:off x="457200" y="1491511"/>
            <a:ext cx="8229600" cy="4147289"/>
          </a:xfrm>
        </p:spPr>
        <p:txBody>
          <a:bodyPr>
            <a:spAutoFit/>
          </a:bodyPr>
          <a:lstStyle/>
          <a:p>
            <a:r>
              <a:rPr lang="en-IN" sz="2400" dirty="0"/>
              <a:t>Benefits</a:t>
            </a:r>
          </a:p>
          <a:p>
            <a:pPr lvl="1"/>
            <a:r>
              <a:rPr lang="en-IN" sz="2400" dirty="0"/>
              <a:t>Fewer traffic collisions</a:t>
            </a:r>
          </a:p>
          <a:p>
            <a:pPr lvl="1"/>
            <a:r>
              <a:rPr lang="en-IN" sz="2400" dirty="0"/>
              <a:t>Increased roadway capacity</a:t>
            </a:r>
          </a:p>
          <a:p>
            <a:pPr lvl="1"/>
            <a:r>
              <a:rPr lang="en-IN" sz="2400" dirty="0"/>
              <a:t>Increased speed limits and occupant productivity</a:t>
            </a:r>
          </a:p>
          <a:p>
            <a:r>
              <a:rPr lang="en-IN" sz="2400" dirty="0"/>
              <a:t>Concerns</a:t>
            </a:r>
          </a:p>
          <a:p>
            <a:pPr lvl="1"/>
            <a:r>
              <a:rPr lang="en-IN" sz="2400" dirty="0"/>
              <a:t>Resistance of drivers to accept</a:t>
            </a:r>
          </a:p>
          <a:p>
            <a:pPr lvl="1"/>
            <a:r>
              <a:rPr lang="en-IN" sz="2400" dirty="0"/>
              <a:t>Hardware function in poor driving conditions</a:t>
            </a:r>
          </a:p>
          <a:p>
            <a:pPr lvl="1"/>
            <a:r>
              <a:rPr lang="en-IN" sz="2400" dirty="0"/>
              <a:t>Cybersecurity and the loss of privacy</a:t>
            </a:r>
          </a:p>
          <a:p>
            <a:pPr lvl="1"/>
            <a:r>
              <a:rPr lang="en-IN" sz="2400" dirty="0"/>
              <a:t>Managing the transition to full automation</a:t>
            </a:r>
          </a:p>
        </p:txBody>
      </p:sp>
    </p:spTree>
    <p:extLst>
      <p:ext uri="{BB962C8B-B14F-4D97-AF65-F5344CB8AC3E}">
        <p14:creationId xmlns:p14="http://schemas.microsoft.com/office/powerpoint/2010/main" val="400888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481"/>
            <a:ext cx="8229600" cy="646331"/>
          </a:xfrm>
        </p:spPr>
        <p:txBody>
          <a:bodyPr>
            <a:spAutoFit/>
          </a:bodyPr>
          <a:lstStyle/>
          <a:p>
            <a:r>
              <a:rPr lang="en-US" dirty="0"/>
              <a:t>Levels of Vehicle Automation</a:t>
            </a:r>
          </a:p>
        </p:txBody>
      </p:sp>
      <p:sp>
        <p:nvSpPr>
          <p:cNvPr id="4" name="Content Placeholder 3"/>
          <p:cNvSpPr>
            <a:spLocks noGrp="1"/>
          </p:cNvSpPr>
          <p:nvPr>
            <p:ph idx="1"/>
          </p:nvPr>
        </p:nvSpPr>
        <p:spPr>
          <a:xfrm>
            <a:off x="457200" y="1000304"/>
            <a:ext cx="8229600" cy="3724096"/>
          </a:xfrm>
        </p:spPr>
        <p:txBody>
          <a:bodyPr>
            <a:spAutoFit/>
          </a:bodyPr>
          <a:lstStyle/>
          <a:p>
            <a:r>
              <a:rPr lang="en-IN" sz="2400" spc="-300" dirty="0"/>
              <a:t>S A </a:t>
            </a:r>
            <a:r>
              <a:rPr lang="en-IN" sz="2400" dirty="0"/>
              <a:t>E Definitions</a:t>
            </a:r>
          </a:p>
          <a:p>
            <a:pPr lvl="1"/>
            <a:r>
              <a:rPr lang="en-IN" sz="2400" dirty="0"/>
              <a:t>Level 0: No assistance systems</a:t>
            </a:r>
          </a:p>
          <a:p>
            <a:pPr lvl="1"/>
            <a:r>
              <a:rPr lang="en-IN" sz="2400" dirty="0"/>
              <a:t>Level 1: Cruise Control</a:t>
            </a:r>
          </a:p>
          <a:p>
            <a:pPr lvl="1"/>
            <a:r>
              <a:rPr lang="en-IN" sz="2400" dirty="0"/>
              <a:t>Level 2: Adaptive Cruise Control, Blind-Spot Warning, Lane-Departure Warning, Forward Collision Warning, Automatic Emergency Braking, Self-Parking</a:t>
            </a:r>
          </a:p>
          <a:p>
            <a:pPr lvl="1"/>
            <a:r>
              <a:rPr lang="en-IN" sz="2400" dirty="0"/>
              <a:t>Levels 3,4, 5: Equipped with radar, Lidar, and cameras to detect objects surrounding the vehicle. Also able to communicate with other vehicles.</a:t>
            </a:r>
          </a:p>
        </p:txBody>
      </p:sp>
    </p:spTree>
    <p:extLst>
      <p:ext uri="{BB962C8B-B14F-4D97-AF65-F5344CB8AC3E}">
        <p14:creationId xmlns:p14="http://schemas.microsoft.com/office/powerpoint/2010/main" val="262998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Advanced Drivers Assistance System, ADAS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das_vehicle">
            <a:hlinkClick r:id="" action="ppaction://media"/>
            <a:extLst>
              <a:ext uri="{FF2B5EF4-FFF2-40B4-BE49-F238E27FC236}">
                <a16:creationId xmlns:a16="http://schemas.microsoft.com/office/drawing/2014/main" id="{84380C13-AC0D-DDB8-A86B-F2C9735EDF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01511"/>
            <a:ext cx="8991600" cy="5057775"/>
          </a:xfrm>
          <a:prstGeom prst="rect">
            <a:avLst/>
          </a:prstGeom>
        </p:spPr>
      </p:pic>
    </p:spTree>
    <p:extLst>
      <p:ext uri="{BB962C8B-B14F-4D97-AF65-F5344CB8AC3E}">
        <p14:creationId xmlns:p14="http://schemas.microsoft.com/office/powerpoint/2010/main" val="406335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799"/>
            <a:ext cx="8153400"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63042"/>
            <a:ext cx="8229600" cy="1754326"/>
          </a:xfrm>
        </p:spPr>
        <p:txBody>
          <a:bodyPr/>
          <a:lstStyle/>
          <a:p>
            <a:r>
              <a:rPr lang="en-US" dirty="0"/>
              <a:t>Frequently Asked Question: What Is Meant by Human–Machine Interface (HMI)?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833305"/>
            <a:ext cx="7696200" cy="3452745"/>
          </a:xfrm>
        </p:spPr>
        <p:txBody>
          <a:bodyPr/>
          <a:lstStyle/>
          <a:p>
            <a:pPr marL="0" indent="0">
              <a:buNone/>
            </a:pPr>
            <a:r>
              <a:rPr lang="en-US" sz="1800" b="1" dirty="0"/>
              <a:t>What Is Meant by Human–Machine Interface (HMI)? </a:t>
            </a:r>
            <a:r>
              <a:rPr lang="en-US" sz="1800" dirty="0"/>
              <a:t>HMI was very basic in past because vehicles were equipped with most of following to let driver know what vehicle was doing: Speedometers, Fuel level gauge, Engine coolant temperature, Oil pressure (some vehicles) Vehicles with advanced technology need to communicate to driver or occupants using following: Visual displays; Sounds; Tactile (called “haptic” feedback vibrations of the seat or the steering wheel, which are created using a DC motor turning an offset weight to create the vibrations).  The hardware involved includes the following: display, Speakers, Input devices, such as a mouse or joystick, Microphone for voice commands, and Behind the scenes, software is used to sort out the vast amount of information and reduce it to the levels where the driver can understand and react to situations as needed.</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96272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55444539"/>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25841</TotalTime>
  <Words>4698</Words>
  <Application>Microsoft Office PowerPoint</Application>
  <PresentationFormat>On-screen Show (4:3)</PresentationFormat>
  <Paragraphs>306</Paragraphs>
  <Slides>49</Slides>
  <Notes>47</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 </vt:lpstr>
      <vt:lpstr>The Need for Automation</vt:lpstr>
      <vt:lpstr>Introduction to Autonomous Vehicles (1 of 2)</vt:lpstr>
      <vt:lpstr>Introduction to Autonomous Vehicles (2 of 2)</vt:lpstr>
      <vt:lpstr>Levels of Vehicle Automation</vt:lpstr>
      <vt:lpstr>Animation: Advanced Drivers Assistance System, ADAS (Animation will automatically start)</vt:lpstr>
      <vt:lpstr>Frequently Asked Question: What Is Meant by Human–Machine Interface (HMI)?   </vt:lpstr>
      <vt:lpstr>Figure 58.1 Blind Spot Monitor</vt:lpstr>
      <vt:lpstr>Animation: ADAS Blind Spot Detection (Animation will automatically start)</vt:lpstr>
      <vt:lpstr>Figure 58.2 Parking-Assist Systems</vt:lpstr>
      <vt:lpstr>Ultrasound</vt:lpstr>
      <vt:lpstr>Figure 58.3 Object Detection</vt:lpstr>
      <vt:lpstr>Animation: Radar and Ultrasonic Signals (Animation will automatically start)</vt:lpstr>
      <vt:lpstr>Figure 58.4 Self-Parking</vt:lpstr>
      <vt:lpstr>Figure 58.5 Lane Departure</vt:lpstr>
      <vt:lpstr>Animation: ADAS Lane Departure Warning (Animation will automatically start)</vt:lpstr>
      <vt:lpstr>Figure 58.6 Lane Keep Assist</vt:lpstr>
      <vt:lpstr>Radar Systems (1 of 2)</vt:lpstr>
      <vt:lpstr>Radar Systems (2 of 2)</vt:lpstr>
      <vt:lpstr>Animation: Radar and Other Sensors (Animation will automatically start)</vt:lpstr>
      <vt:lpstr>Radar Cruise Control (1 of 2)</vt:lpstr>
      <vt:lpstr>Radar Cruise Control (2 of 2)</vt:lpstr>
      <vt:lpstr>Animation: Radar Cruise Control (Animation will automatically start)</vt:lpstr>
      <vt:lpstr>Figure 58.7 Adaptive Cruise</vt:lpstr>
      <vt:lpstr>Figure 58.8 Radar Cruise Control</vt:lpstr>
      <vt:lpstr>Animation: ADAS Adaptive Cruise Control (Animation will automatically start)</vt:lpstr>
      <vt:lpstr>Figure 58.9 Cruise Not Working</vt:lpstr>
      <vt:lpstr>Question 2: ?</vt:lpstr>
      <vt:lpstr>Answer 2</vt:lpstr>
      <vt:lpstr>Figure 58.10 Rear Cross-Traffic</vt:lpstr>
      <vt:lpstr>Animation: ADAS Rear Crash Protection (Animation will automatically start)</vt:lpstr>
      <vt:lpstr>Figure 58.11 Auto Emergency Braking</vt:lpstr>
      <vt:lpstr>Figure 58.12 Auto Braking Sensors</vt:lpstr>
      <vt:lpstr>Figure 58.13 Pre-Collision System</vt:lpstr>
      <vt:lpstr>Figure 58.14 Hill Assist</vt:lpstr>
      <vt:lpstr>ADAS Diagnosis </vt:lpstr>
      <vt:lpstr>ADAS Troubleshooting </vt:lpstr>
      <vt:lpstr>Cameras (1 of 2)</vt:lpstr>
      <vt:lpstr>Cameras (2 of 2)</vt:lpstr>
      <vt:lpstr>Figure 58.15 Camera Calibration</vt:lpstr>
      <vt:lpstr>Figure 58.16 Camera Calibration</vt:lpstr>
      <vt:lpstr>Figure 58.17 Radar Calibration</vt:lpstr>
      <vt:lpstr>Figure 58.18 Radar Target</vt:lpstr>
      <vt:lpstr>Cameras (1 of 2)</vt:lpstr>
      <vt:lpstr>Cameras (2 of 2)</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61, Autonomous Vehicles</dc:title>
  <dc:subject>2612-Automotive - Core</dc:subject>
  <dc:creator>James D. Halderman</dc:creator>
  <cp:keywords>Automotive</cp:keywords>
  <cp:lastModifiedBy>Glen Plants</cp:lastModifiedBy>
  <cp:revision>4749</cp:revision>
  <dcterms:created xsi:type="dcterms:W3CDTF">2014-07-14T20:04:21Z</dcterms:created>
  <dcterms:modified xsi:type="dcterms:W3CDTF">2023-06-19T16:29:52Z</dcterms:modified>
</cp:coreProperties>
</file>